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9" r:id="rId4"/>
    <p:sldMasterId id="2147483722" r:id="rId5"/>
    <p:sldMasterId id="2147483737" r:id="rId6"/>
  </p:sldMasterIdLst>
  <p:notesMasterIdLst>
    <p:notesMasterId r:id="rId27"/>
  </p:notesMasterIdLst>
  <p:sldIdLst>
    <p:sldId id="1416" r:id="rId7"/>
    <p:sldId id="403" r:id="rId8"/>
    <p:sldId id="404" r:id="rId9"/>
    <p:sldId id="1399" r:id="rId10"/>
    <p:sldId id="405" r:id="rId11"/>
    <p:sldId id="406" r:id="rId12"/>
    <p:sldId id="407" r:id="rId13"/>
    <p:sldId id="408" r:id="rId14"/>
    <p:sldId id="1402" r:id="rId15"/>
    <p:sldId id="1403" r:id="rId16"/>
    <p:sldId id="1404" r:id="rId17"/>
    <p:sldId id="1406" r:id="rId18"/>
    <p:sldId id="1409" r:id="rId19"/>
    <p:sldId id="1408" r:id="rId20"/>
    <p:sldId id="1410" r:id="rId21"/>
    <p:sldId id="1411" r:id="rId22"/>
    <p:sldId id="1412" r:id="rId23"/>
    <p:sldId id="1414" r:id="rId24"/>
    <p:sldId id="1415" r:id="rId25"/>
    <p:sldId id="274" r:id="rId26"/>
  </p:sldIdLst>
  <p:sldSz cx="9144000" cy="6858000" type="screen4x3"/>
  <p:notesSz cx="6797675" cy="9926638"/>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C83A594-9C5F-0B42-8755-B441339A0D84}">
          <p14:sldIdLst>
            <p14:sldId id="1416"/>
            <p14:sldId id="403"/>
            <p14:sldId id="404"/>
            <p14:sldId id="1399"/>
            <p14:sldId id="405"/>
            <p14:sldId id="406"/>
            <p14:sldId id="407"/>
            <p14:sldId id="408"/>
            <p14:sldId id="1402"/>
            <p14:sldId id="1403"/>
            <p14:sldId id="1404"/>
            <p14:sldId id="1406"/>
            <p14:sldId id="1409"/>
            <p14:sldId id="1408"/>
            <p14:sldId id="1410"/>
            <p14:sldId id="1411"/>
            <p14:sldId id="1412"/>
            <p14:sldId id="1414"/>
            <p14:sldId id="1415"/>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005EB8"/>
    <a:srgbClr val="6490A1"/>
    <a:srgbClr val="84A0B3"/>
    <a:srgbClr val="2E335F"/>
    <a:srgbClr val="78A1B7"/>
    <a:srgbClr val="000000"/>
    <a:srgbClr val="7D7193"/>
    <a:srgbClr val="FDF2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2AF615-5C03-4551-A9B3-826DDD63D5B1}" v="56" dt="2023-06-06T13:47:26.3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78966" autoAdjust="0"/>
  </p:normalViewPr>
  <p:slideViewPr>
    <p:cSldViewPr snapToGrid="0">
      <p:cViewPr varScale="1">
        <p:scale>
          <a:sx n="62" d="100"/>
          <a:sy n="62" d="100"/>
        </p:scale>
        <p:origin x="1392"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8.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8.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401972-C5C9-45F7-818B-E3A03A76E53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41B90AF-1D7A-4785-922C-7AE2A0F838FD}">
      <dgm:prSet/>
      <dgm:spPr/>
      <dgm:t>
        <a:bodyPr/>
        <a:lstStyle/>
        <a:p>
          <a:r>
            <a:rPr lang="en-GB" b="1" i="0" baseline="0" dirty="0"/>
            <a:t>National Confidential Inquiry into Suicide and Safety in Mental Health 2021</a:t>
          </a:r>
          <a:endParaRPr lang="en-US" dirty="0"/>
        </a:p>
      </dgm:t>
    </dgm:pt>
    <dgm:pt modelId="{A436970F-B508-41E2-B9EC-99923C0B730B}" type="parTrans" cxnId="{1D7A85CB-9D14-424B-804E-94A08E1F4F5D}">
      <dgm:prSet/>
      <dgm:spPr/>
      <dgm:t>
        <a:bodyPr/>
        <a:lstStyle/>
        <a:p>
          <a:endParaRPr lang="en-US"/>
        </a:p>
      </dgm:t>
    </dgm:pt>
    <dgm:pt modelId="{5B5FD067-62F8-4D0E-96F0-093DE7C27D69}" type="sibTrans" cxnId="{1D7A85CB-9D14-424B-804E-94A08E1F4F5D}">
      <dgm:prSet/>
      <dgm:spPr/>
      <dgm:t>
        <a:bodyPr/>
        <a:lstStyle/>
        <a:p>
          <a:endParaRPr lang="en-US"/>
        </a:p>
      </dgm:t>
    </dgm:pt>
    <dgm:pt modelId="{9D85F312-10D5-4935-93E2-13BAA5A6FE72}" type="pres">
      <dgm:prSet presAssocID="{F6401972-C5C9-45F7-818B-E3A03A76E53B}" presName="diagram" presStyleCnt="0">
        <dgm:presLayoutVars>
          <dgm:dir/>
          <dgm:resizeHandles val="exact"/>
        </dgm:presLayoutVars>
      </dgm:prSet>
      <dgm:spPr/>
    </dgm:pt>
    <dgm:pt modelId="{9E8074A5-5085-4486-9739-3CF32FD6CC20}" type="pres">
      <dgm:prSet presAssocID="{041B90AF-1D7A-4785-922C-7AE2A0F838FD}" presName="node" presStyleLbl="node1" presStyleIdx="0" presStyleCnt="1">
        <dgm:presLayoutVars>
          <dgm:bulletEnabled val="1"/>
        </dgm:presLayoutVars>
      </dgm:prSet>
      <dgm:spPr/>
    </dgm:pt>
  </dgm:ptLst>
  <dgm:cxnLst>
    <dgm:cxn modelId="{21D7885D-8504-470B-A1ED-1B4A273A4FE8}" type="presOf" srcId="{041B90AF-1D7A-4785-922C-7AE2A0F838FD}" destId="{9E8074A5-5085-4486-9739-3CF32FD6CC20}" srcOrd="0" destOrd="0" presId="urn:microsoft.com/office/officeart/2005/8/layout/default"/>
    <dgm:cxn modelId="{1D7A85CB-9D14-424B-804E-94A08E1F4F5D}" srcId="{F6401972-C5C9-45F7-818B-E3A03A76E53B}" destId="{041B90AF-1D7A-4785-922C-7AE2A0F838FD}" srcOrd="0" destOrd="0" parTransId="{A436970F-B508-41E2-B9EC-99923C0B730B}" sibTransId="{5B5FD067-62F8-4D0E-96F0-093DE7C27D69}"/>
    <dgm:cxn modelId="{60BF96DE-8D35-44A5-86D3-289C0BCA66C4}" type="presOf" srcId="{F6401972-C5C9-45F7-818B-E3A03A76E53B}" destId="{9D85F312-10D5-4935-93E2-13BAA5A6FE72}" srcOrd="0" destOrd="0" presId="urn:microsoft.com/office/officeart/2005/8/layout/default"/>
    <dgm:cxn modelId="{F1CC9C0E-384B-4D1A-90B2-5D4DEB859EDE}" type="presParOf" srcId="{9D85F312-10D5-4935-93E2-13BAA5A6FE72}" destId="{9E8074A5-5085-4486-9739-3CF32FD6CC20}"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EAE6DB-AD15-455A-8D20-89ECF16E84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4028F22-E6D2-4E4E-9BE5-7E57BEACFCAD}">
      <dgm:prSet/>
      <dgm:spPr/>
      <dgm:t>
        <a:bodyPr/>
        <a:lstStyle/>
        <a:p>
          <a:r>
            <a:rPr lang="en-GB" b="0" i="0" baseline="0" dirty="0"/>
            <a:t>1/3 &lt; sought medical help for a </a:t>
          </a:r>
          <a:r>
            <a:rPr lang="en-GB" b="0" i="0" u="sng" baseline="0" dirty="0"/>
            <a:t>physical health condition</a:t>
          </a:r>
          <a:r>
            <a:rPr lang="en-GB" b="0" i="0" baseline="0" dirty="0"/>
            <a:t>. The most common conditions were respiratory, like asthma, and dermatological, such as acne.</a:t>
          </a:r>
          <a:endParaRPr lang="en-US" dirty="0"/>
        </a:p>
      </dgm:t>
    </dgm:pt>
    <dgm:pt modelId="{2024E87A-7F6F-4B0F-9269-1785A34EAB5D}" type="parTrans" cxnId="{FE904A50-13C8-481A-8273-3135C9A39165}">
      <dgm:prSet/>
      <dgm:spPr/>
      <dgm:t>
        <a:bodyPr/>
        <a:lstStyle/>
        <a:p>
          <a:endParaRPr lang="en-US"/>
        </a:p>
      </dgm:t>
    </dgm:pt>
    <dgm:pt modelId="{A183C0FB-2671-42C3-A7C0-E5B06F1D3E20}" type="sibTrans" cxnId="{FE904A50-13C8-481A-8273-3135C9A39165}">
      <dgm:prSet/>
      <dgm:spPr/>
      <dgm:t>
        <a:bodyPr/>
        <a:lstStyle/>
        <a:p>
          <a:endParaRPr lang="en-US"/>
        </a:p>
      </dgm:t>
    </dgm:pt>
    <dgm:pt modelId="{E4144A8B-4CAA-4804-8801-A1602CEC3FF4}">
      <dgm:prSet/>
      <dgm:spPr/>
      <dgm:t>
        <a:bodyPr/>
        <a:lstStyle/>
        <a:p>
          <a:r>
            <a:rPr lang="en-GB" b="0" i="0" baseline="0"/>
            <a:t>Many children and young people who died by suicide had </a:t>
          </a:r>
          <a:r>
            <a:rPr lang="en-GB" b="1" i="0" baseline="0"/>
            <a:t>not expressed recent suicidal ideas</a:t>
          </a:r>
          <a:r>
            <a:rPr lang="en-GB" b="0" i="0" baseline="0"/>
            <a:t>, this accounted for </a:t>
          </a:r>
          <a:r>
            <a:rPr lang="en-GB" b="0" i="0" u="sng" baseline="0"/>
            <a:t>only 27%</a:t>
          </a:r>
          <a:endParaRPr lang="en-US"/>
        </a:p>
      </dgm:t>
    </dgm:pt>
    <dgm:pt modelId="{E784E9BA-5BC7-424C-B1EC-AC0D2A73AE8A}" type="parTrans" cxnId="{7A7FF3D0-5CF4-434F-A9AB-899DD4D0C31E}">
      <dgm:prSet/>
      <dgm:spPr/>
      <dgm:t>
        <a:bodyPr/>
        <a:lstStyle/>
        <a:p>
          <a:endParaRPr lang="en-US"/>
        </a:p>
      </dgm:t>
    </dgm:pt>
    <dgm:pt modelId="{2203FAE9-8543-43EC-A042-524DBC9FC760}" type="sibTrans" cxnId="{7A7FF3D0-5CF4-434F-A9AB-899DD4D0C31E}">
      <dgm:prSet/>
      <dgm:spPr/>
      <dgm:t>
        <a:bodyPr/>
        <a:lstStyle/>
        <a:p>
          <a:endParaRPr lang="en-US"/>
        </a:p>
      </dgm:t>
    </dgm:pt>
    <dgm:pt modelId="{0EC52B55-2162-452B-B3F1-8DB5CB1FDB7B}">
      <dgm:prSet/>
      <dgm:spPr/>
      <dgm:t>
        <a:bodyPr/>
        <a:lstStyle/>
        <a:p>
          <a:r>
            <a:rPr lang="en-GB" b="0" i="0" baseline="0" dirty="0"/>
            <a:t>24% of Young people under 19 in England who identify as LGBTQ+ and may have fears over their sexual and/or gender identity.</a:t>
          </a:r>
          <a:endParaRPr lang="en-US" dirty="0"/>
        </a:p>
      </dgm:t>
    </dgm:pt>
    <dgm:pt modelId="{C1008187-D243-491E-A910-0AE6E6C6ACAA}" type="sibTrans" cxnId="{BE065E34-3A34-4E13-A64F-63A2BD39EFE2}">
      <dgm:prSet/>
      <dgm:spPr/>
      <dgm:t>
        <a:bodyPr/>
        <a:lstStyle/>
        <a:p>
          <a:endParaRPr lang="en-US"/>
        </a:p>
      </dgm:t>
    </dgm:pt>
    <dgm:pt modelId="{EE69734A-B747-4EB1-BF6A-D287C284D768}" type="parTrans" cxnId="{BE065E34-3A34-4E13-A64F-63A2BD39EFE2}">
      <dgm:prSet/>
      <dgm:spPr/>
      <dgm:t>
        <a:bodyPr/>
        <a:lstStyle/>
        <a:p>
          <a:endParaRPr lang="en-US"/>
        </a:p>
      </dgm:t>
    </dgm:pt>
    <dgm:pt modelId="{FA5B461C-9EEB-43CA-BA0B-22966B37F3E9}" type="pres">
      <dgm:prSet presAssocID="{1BEAE6DB-AD15-455A-8D20-89ECF16E84E6}" presName="linear" presStyleCnt="0">
        <dgm:presLayoutVars>
          <dgm:animLvl val="lvl"/>
          <dgm:resizeHandles val="exact"/>
        </dgm:presLayoutVars>
      </dgm:prSet>
      <dgm:spPr/>
    </dgm:pt>
    <dgm:pt modelId="{94478540-86F9-458C-BCCC-D699BEA7CBAB}" type="pres">
      <dgm:prSet presAssocID="{04028F22-E6D2-4E4E-9BE5-7E57BEACFCAD}" presName="parentText" presStyleLbl="node1" presStyleIdx="0" presStyleCnt="3" custScaleY="55514" custLinFactY="-90317" custLinFactNeighborX="-51" custLinFactNeighborY="-100000">
        <dgm:presLayoutVars>
          <dgm:chMax val="0"/>
          <dgm:bulletEnabled val="1"/>
        </dgm:presLayoutVars>
      </dgm:prSet>
      <dgm:spPr/>
    </dgm:pt>
    <dgm:pt modelId="{022FD657-B8F0-4E04-9E7B-56888F91E8C4}" type="pres">
      <dgm:prSet presAssocID="{A183C0FB-2671-42C3-A7C0-E5B06F1D3E20}" presName="spacer" presStyleCnt="0"/>
      <dgm:spPr/>
    </dgm:pt>
    <dgm:pt modelId="{C186AB1F-D49C-4710-A298-7B202035BFC3}" type="pres">
      <dgm:prSet presAssocID="{E4144A8B-4CAA-4804-8801-A1602CEC3FF4}" presName="parentText" presStyleLbl="node1" presStyleIdx="1" presStyleCnt="3" custScaleY="59785" custLinFactY="-14622" custLinFactNeighborY="-100000">
        <dgm:presLayoutVars>
          <dgm:chMax val="0"/>
          <dgm:bulletEnabled val="1"/>
        </dgm:presLayoutVars>
      </dgm:prSet>
      <dgm:spPr/>
    </dgm:pt>
    <dgm:pt modelId="{D6C49C23-55BA-4022-AFD8-7EAC1DB3A410}" type="pres">
      <dgm:prSet presAssocID="{2203FAE9-8543-43EC-A042-524DBC9FC760}" presName="spacer" presStyleCnt="0"/>
      <dgm:spPr/>
    </dgm:pt>
    <dgm:pt modelId="{ACA38E01-F400-4502-BE48-9157CCDD132A}" type="pres">
      <dgm:prSet presAssocID="{0EC52B55-2162-452B-B3F1-8DB5CB1FDB7B}" presName="parentText" presStyleLbl="node1" presStyleIdx="2" presStyleCnt="3" custScaleY="47057" custLinFactY="-17456" custLinFactNeighborX="-51" custLinFactNeighborY="-100000">
        <dgm:presLayoutVars>
          <dgm:chMax val="0"/>
          <dgm:bulletEnabled val="1"/>
        </dgm:presLayoutVars>
      </dgm:prSet>
      <dgm:spPr/>
    </dgm:pt>
  </dgm:ptLst>
  <dgm:cxnLst>
    <dgm:cxn modelId="{BE065E34-3A34-4E13-A64F-63A2BD39EFE2}" srcId="{1BEAE6DB-AD15-455A-8D20-89ECF16E84E6}" destId="{0EC52B55-2162-452B-B3F1-8DB5CB1FDB7B}" srcOrd="2" destOrd="0" parTransId="{EE69734A-B747-4EB1-BF6A-D287C284D768}" sibTransId="{C1008187-D243-491E-A910-0AE6E6C6ACAA}"/>
    <dgm:cxn modelId="{E71EE95D-C5EC-46D1-B150-4A776C6C2C3C}" type="presOf" srcId="{04028F22-E6D2-4E4E-9BE5-7E57BEACFCAD}" destId="{94478540-86F9-458C-BCCC-D699BEA7CBAB}" srcOrd="0" destOrd="0" presId="urn:microsoft.com/office/officeart/2005/8/layout/vList2"/>
    <dgm:cxn modelId="{918EEF44-30B9-4310-91DE-923ED1F43633}" type="presOf" srcId="{1BEAE6DB-AD15-455A-8D20-89ECF16E84E6}" destId="{FA5B461C-9EEB-43CA-BA0B-22966B37F3E9}" srcOrd="0" destOrd="0" presId="urn:microsoft.com/office/officeart/2005/8/layout/vList2"/>
    <dgm:cxn modelId="{FE904A50-13C8-481A-8273-3135C9A39165}" srcId="{1BEAE6DB-AD15-455A-8D20-89ECF16E84E6}" destId="{04028F22-E6D2-4E4E-9BE5-7E57BEACFCAD}" srcOrd="0" destOrd="0" parTransId="{2024E87A-7F6F-4B0F-9269-1785A34EAB5D}" sibTransId="{A183C0FB-2671-42C3-A7C0-E5B06F1D3E20}"/>
    <dgm:cxn modelId="{339BF159-CEF4-4DF2-A6EA-5C016BC5F141}" type="presOf" srcId="{E4144A8B-4CAA-4804-8801-A1602CEC3FF4}" destId="{C186AB1F-D49C-4710-A298-7B202035BFC3}" srcOrd="0" destOrd="0" presId="urn:microsoft.com/office/officeart/2005/8/layout/vList2"/>
    <dgm:cxn modelId="{7A7FF3D0-5CF4-434F-A9AB-899DD4D0C31E}" srcId="{1BEAE6DB-AD15-455A-8D20-89ECF16E84E6}" destId="{E4144A8B-4CAA-4804-8801-A1602CEC3FF4}" srcOrd="1" destOrd="0" parTransId="{E784E9BA-5BC7-424C-B1EC-AC0D2A73AE8A}" sibTransId="{2203FAE9-8543-43EC-A042-524DBC9FC760}"/>
    <dgm:cxn modelId="{5DD50EF6-5523-4C3D-BDFC-807B326FD952}" type="presOf" srcId="{0EC52B55-2162-452B-B3F1-8DB5CB1FDB7B}" destId="{ACA38E01-F400-4502-BE48-9157CCDD132A}" srcOrd="0" destOrd="0" presId="urn:microsoft.com/office/officeart/2005/8/layout/vList2"/>
    <dgm:cxn modelId="{E0C59B90-3BFD-4958-94E0-2D1DB53AD9AB}" type="presParOf" srcId="{FA5B461C-9EEB-43CA-BA0B-22966B37F3E9}" destId="{94478540-86F9-458C-BCCC-D699BEA7CBAB}" srcOrd="0" destOrd="0" presId="urn:microsoft.com/office/officeart/2005/8/layout/vList2"/>
    <dgm:cxn modelId="{B80920B3-CDCC-4A98-BF61-3CC26734A6BD}" type="presParOf" srcId="{FA5B461C-9EEB-43CA-BA0B-22966B37F3E9}" destId="{022FD657-B8F0-4E04-9E7B-56888F91E8C4}" srcOrd="1" destOrd="0" presId="urn:microsoft.com/office/officeart/2005/8/layout/vList2"/>
    <dgm:cxn modelId="{BE1BEC57-DF64-480D-93BB-91D65D179A1D}" type="presParOf" srcId="{FA5B461C-9EEB-43CA-BA0B-22966B37F3E9}" destId="{C186AB1F-D49C-4710-A298-7B202035BFC3}" srcOrd="2" destOrd="0" presId="urn:microsoft.com/office/officeart/2005/8/layout/vList2"/>
    <dgm:cxn modelId="{CBD82953-1429-4C45-966F-25E86D664EA5}" type="presParOf" srcId="{FA5B461C-9EEB-43CA-BA0B-22966B37F3E9}" destId="{D6C49C23-55BA-4022-AFD8-7EAC1DB3A410}" srcOrd="3" destOrd="0" presId="urn:microsoft.com/office/officeart/2005/8/layout/vList2"/>
    <dgm:cxn modelId="{569403DB-1149-41E4-9C1A-23A69F86586C}" type="presParOf" srcId="{FA5B461C-9EEB-43CA-BA0B-22966B37F3E9}" destId="{ACA38E01-F400-4502-BE48-9157CCDD132A}"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FFB4A0-BBCC-4B3D-A9FD-E4D0EF7B393A}"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79C6F7D1-7AD2-488A-B365-DF5F2C2CBC04}">
      <dgm:prSet/>
      <dgm:spPr/>
      <dgm:t>
        <a:bodyPr/>
        <a:lstStyle/>
        <a:p>
          <a:r>
            <a:rPr lang="en-GB" dirty="0"/>
            <a:t>Suicide-related internet use was found in around a quarter of deaths by suicide by children and young people.</a:t>
          </a:r>
          <a:endParaRPr lang="en-US" dirty="0"/>
        </a:p>
      </dgm:t>
    </dgm:pt>
    <dgm:pt modelId="{91599496-F82C-4D35-BFE4-65B5FDEBCF3F}" type="parTrans" cxnId="{ECFB0833-18D0-49F0-94C2-7D9B4D7722AD}">
      <dgm:prSet/>
      <dgm:spPr/>
      <dgm:t>
        <a:bodyPr/>
        <a:lstStyle/>
        <a:p>
          <a:endParaRPr lang="en-US"/>
        </a:p>
      </dgm:t>
    </dgm:pt>
    <dgm:pt modelId="{62BF1F0E-F679-45D6-94C5-25BF2380AC30}" type="sibTrans" cxnId="{ECFB0833-18D0-49F0-94C2-7D9B4D7722AD}">
      <dgm:prSet/>
      <dgm:spPr/>
      <dgm:t>
        <a:bodyPr/>
        <a:lstStyle/>
        <a:p>
          <a:endParaRPr lang="en-US"/>
        </a:p>
      </dgm:t>
    </dgm:pt>
    <dgm:pt modelId="{B7910488-F3E2-4D21-A08A-E4B7D6D8EC26}" type="pres">
      <dgm:prSet presAssocID="{3FFFB4A0-BBCC-4B3D-A9FD-E4D0EF7B393A}" presName="diagram" presStyleCnt="0">
        <dgm:presLayoutVars>
          <dgm:dir/>
          <dgm:resizeHandles val="exact"/>
        </dgm:presLayoutVars>
      </dgm:prSet>
      <dgm:spPr/>
    </dgm:pt>
    <dgm:pt modelId="{73AF0C97-940C-4102-B85F-90BAABC90241}" type="pres">
      <dgm:prSet presAssocID="{79C6F7D1-7AD2-488A-B365-DF5F2C2CBC04}" presName="node" presStyleLbl="node1" presStyleIdx="0" presStyleCnt="1" custScaleX="37328" custScaleY="38989" custLinFactNeighborX="-29014" custLinFactNeighborY="-3209">
        <dgm:presLayoutVars>
          <dgm:bulletEnabled val="1"/>
        </dgm:presLayoutVars>
      </dgm:prSet>
      <dgm:spPr/>
    </dgm:pt>
  </dgm:ptLst>
  <dgm:cxnLst>
    <dgm:cxn modelId="{479A4F0B-4605-4D86-BA31-95DFA6E992A0}" type="presOf" srcId="{79C6F7D1-7AD2-488A-B365-DF5F2C2CBC04}" destId="{73AF0C97-940C-4102-B85F-90BAABC90241}" srcOrd="0" destOrd="0" presId="urn:microsoft.com/office/officeart/2005/8/layout/default"/>
    <dgm:cxn modelId="{ECFB0833-18D0-49F0-94C2-7D9B4D7722AD}" srcId="{3FFFB4A0-BBCC-4B3D-A9FD-E4D0EF7B393A}" destId="{79C6F7D1-7AD2-488A-B365-DF5F2C2CBC04}" srcOrd="0" destOrd="0" parTransId="{91599496-F82C-4D35-BFE4-65B5FDEBCF3F}" sibTransId="{62BF1F0E-F679-45D6-94C5-25BF2380AC30}"/>
    <dgm:cxn modelId="{949096F0-1849-4A98-8899-1940F77F1BEA}" type="presOf" srcId="{3FFFB4A0-BBCC-4B3D-A9FD-E4D0EF7B393A}" destId="{B7910488-F3E2-4D21-A08A-E4B7D6D8EC26}" srcOrd="0" destOrd="0" presId="urn:microsoft.com/office/officeart/2005/8/layout/default"/>
    <dgm:cxn modelId="{5788B061-A787-4A7B-9C91-DD1E63A6F3DF}" type="presParOf" srcId="{B7910488-F3E2-4D21-A08A-E4B7D6D8EC26}" destId="{73AF0C97-940C-4102-B85F-90BAABC90241}"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60BAE2-035A-4E66-8523-2F3B77526474}" type="doc">
      <dgm:prSet loTypeId="urn:microsoft.com/office/officeart/2008/layout/LinedList" loCatId="list" qsTypeId="urn:microsoft.com/office/officeart/2005/8/quickstyle/simple2" qsCatId="simple" csTypeId="urn:microsoft.com/office/officeart/2005/8/colors/accent3_2" csCatId="accent3"/>
      <dgm:spPr/>
      <dgm:t>
        <a:bodyPr/>
        <a:lstStyle/>
        <a:p>
          <a:endParaRPr lang="en-US"/>
        </a:p>
      </dgm:t>
    </dgm:pt>
    <dgm:pt modelId="{3177752B-32DD-4BAD-A888-D72CC212A71A}">
      <dgm:prSet/>
      <dgm:spPr/>
      <dgm:t>
        <a:bodyPr/>
        <a:lstStyle/>
        <a:p>
          <a:r>
            <a:rPr lang="en-GB"/>
            <a:t>Suicide by young people was rarely caused by one thing and although suicide in all ages is decreasing it is rising in under 20s. </a:t>
          </a:r>
          <a:endParaRPr lang="en-US"/>
        </a:p>
      </dgm:t>
    </dgm:pt>
    <dgm:pt modelId="{AC8429FB-B170-469B-9339-E9854A436A3B}" type="parTrans" cxnId="{B6EF5BA4-83DA-4F68-A4BA-3DFA2853A0B5}">
      <dgm:prSet/>
      <dgm:spPr/>
      <dgm:t>
        <a:bodyPr/>
        <a:lstStyle/>
        <a:p>
          <a:endParaRPr lang="en-US"/>
        </a:p>
      </dgm:t>
    </dgm:pt>
    <dgm:pt modelId="{178C7A51-E105-47F5-A6E2-02F2F172E05D}" type="sibTrans" cxnId="{B6EF5BA4-83DA-4F68-A4BA-3DFA2853A0B5}">
      <dgm:prSet/>
      <dgm:spPr/>
      <dgm:t>
        <a:bodyPr/>
        <a:lstStyle/>
        <a:p>
          <a:endParaRPr lang="en-US"/>
        </a:p>
      </dgm:t>
    </dgm:pt>
    <dgm:pt modelId="{B1736F3F-C63A-4CE6-B690-DE9F1BF6845F}">
      <dgm:prSet/>
      <dgm:spPr/>
      <dgm:t>
        <a:bodyPr/>
        <a:lstStyle/>
        <a:p>
          <a:r>
            <a:rPr lang="en-GB"/>
            <a:t>Between 2008 and 2018, the number of young patients who died by suicide increased. </a:t>
          </a:r>
          <a:endParaRPr lang="en-US"/>
        </a:p>
      </dgm:t>
    </dgm:pt>
    <dgm:pt modelId="{012ECA0B-C002-462E-83D1-C8BFE2CF5734}" type="parTrans" cxnId="{B788F5F5-30D1-40F8-8D08-BFF3C432B485}">
      <dgm:prSet/>
      <dgm:spPr/>
      <dgm:t>
        <a:bodyPr/>
        <a:lstStyle/>
        <a:p>
          <a:endParaRPr lang="en-US"/>
        </a:p>
      </dgm:t>
    </dgm:pt>
    <dgm:pt modelId="{25A070F4-072C-453A-B2F8-50470397E788}" type="sibTrans" cxnId="{B788F5F5-30D1-40F8-8D08-BFF3C432B485}">
      <dgm:prSet/>
      <dgm:spPr/>
      <dgm:t>
        <a:bodyPr/>
        <a:lstStyle/>
        <a:p>
          <a:endParaRPr lang="en-US"/>
        </a:p>
      </dgm:t>
    </dgm:pt>
    <dgm:pt modelId="{15066952-0E7D-43B3-95A6-ED9F8954AD55}">
      <dgm:prSet/>
      <dgm:spPr/>
      <dgm:t>
        <a:bodyPr/>
        <a:lstStyle/>
        <a:p>
          <a:r>
            <a:rPr lang="en-GB"/>
            <a:t>However, the number of suicides in Males is higher than that of females.</a:t>
          </a:r>
          <a:endParaRPr lang="en-US"/>
        </a:p>
      </dgm:t>
    </dgm:pt>
    <dgm:pt modelId="{FEA971BF-1280-4628-ADF6-84CD7B60FF21}" type="parTrans" cxnId="{E595AC3D-DD38-4151-9FBC-DDB173B8CEE1}">
      <dgm:prSet/>
      <dgm:spPr/>
      <dgm:t>
        <a:bodyPr/>
        <a:lstStyle/>
        <a:p>
          <a:endParaRPr lang="en-US"/>
        </a:p>
      </dgm:t>
    </dgm:pt>
    <dgm:pt modelId="{40A0A537-02E5-463F-9F96-AB78E4831A57}" type="sibTrans" cxnId="{E595AC3D-DD38-4151-9FBC-DDB173B8CEE1}">
      <dgm:prSet/>
      <dgm:spPr/>
      <dgm:t>
        <a:bodyPr/>
        <a:lstStyle/>
        <a:p>
          <a:endParaRPr lang="en-US"/>
        </a:p>
      </dgm:t>
    </dgm:pt>
    <dgm:pt modelId="{D01E9210-11EF-4729-95FE-4021C6F25E62}">
      <dgm:prSet/>
      <dgm:spPr/>
      <dgm:t>
        <a:bodyPr/>
        <a:lstStyle/>
        <a:p>
          <a:r>
            <a:rPr lang="en-GB"/>
            <a:t>Incidents of suicide rises sharply in Young People in their late teens, particularly in those aged 15-17.</a:t>
          </a:r>
          <a:endParaRPr lang="en-US"/>
        </a:p>
      </dgm:t>
    </dgm:pt>
    <dgm:pt modelId="{322BCD0B-F76A-4983-B237-9E0FEB05AC7B}" type="parTrans" cxnId="{518DAF85-94D8-4A04-B467-6ED23E7D3B6F}">
      <dgm:prSet/>
      <dgm:spPr/>
      <dgm:t>
        <a:bodyPr/>
        <a:lstStyle/>
        <a:p>
          <a:endParaRPr lang="en-US"/>
        </a:p>
      </dgm:t>
    </dgm:pt>
    <dgm:pt modelId="{07778CDB-01B4-4952-A028-AD7033791979}" type="sibTrans" cxnId="{518DAF85-94D8-4A04-B467-6ED23E7D3B6F}">
      <dgm:prSet/>
      <dgm:spPr/>
      <dgm:t>
        <a:bodyPr/>
        <a:lstStyle/>
        <a:p>
          <a:endParaRPr lang="en-US"/>
        </a:p>
      </dgm:t>
    </dgm:pt>
    <dgm:pt modelId="{8156CC52-5D11-4D79-8E6E-D571C5A684C9}" type="pres">
      <dgm:prSet presAssocID="{DE60BAE2-035A-4E66-8523-2F3B77526474}" presName="vert0" presStyleCnt="0">
        <dgm:presLayoutVars>
          <dgm:dir/>
          <dgm:animOne val="branch"/>
          <dgm:animLvl val="lvl"/>
        </dgm:presLayoutVars>
      </dgm:prSet>
      <dgm:spPr/>
    </dgm:pt>
    <dgm:pt modelId="{84DFF50F-FF12-4B02-90B4-33A344236EAB}" type="pres">
      <dgm:prSet presAssocID="{3177752B-32DD-4BAD-A888-D72CC212A71A}" presName="thickLine" presStyleLbl="alignNode1" presStyleIdx="0" presStyleCnt="4"/>
      <dgm:spPr/>
    </dgm:pt>
    <dgm:pt modelId="{029CD361-D4FB-4EEB-A545-36354CC0DF03}" type="pres">
      <dgm:prSet presAssocID="{3177752B-32DD-4BAD-A888-D72CC212A71A}" presName="horz1" presStyleCnt="0"/>
      <dgm:spPr/>
    </dgm:pt>
    <dgm:pt modelId="{21A3E9A9-1F7E-4F15-BFA8-56D9C8C70FE3}" type="pres">
      <dgm:prSet presAssocID="{3177752B-32DD-4BAD-A888-D72CC212A71A}" presName="tx1" presStyleLbl="revTx" presStyleIdx="0" presStyleCnt="4"/>
      <dgm:spPr/>
    </dgm:pt>
    <dgm:pt modelId="{AB9A561D-7AFC-4C52-B2FE-342FCDA3FB32}" type="pres">
      <dgm:prSet presAssocID="{3177752B-32DD-4BAD-A888-D72CC212A71A}" presName="vert1" presStyleCnt="0"/>
      <dgm:spPr/>
    </dgm:pt>
    <dgm:pt modelId="{AE0CBE96-8C08-4DA7-AF79-B12270E200C1}" type="pres">
      <dgm:prSet presAssocID="{B1736F3F-C63A-4CE6-B690-DE9F1BF6845F}" presName="thickLine" presStyleLbl="alignNode1" presStyleIdx="1" presStyleCnt="4"/>
      <dgm:spPr/>
    </dgm:pt>
    <dgm:pt modelId="{DD2802B1-0A2D-4474-B32D-89803CE14851}" type="pres">
      <dgm:prSet presAssocID="{B1736F3F-C63A-4CE6-B690-DE9F1BF6845F}" presName="horz1" presStyleCnt="0"/>
      <dgm:spPr/>
    </dgm:pt>
    <dgm:pt modelId="{2EDF0236-21A2-46D0-8045-FC1D9CC5DDDC}" type="pres">
      <dgm:prSet presAssocID="{B1736F3F-C63A-4CE6-B690-DE9F1BF6845F}" presName="tx1" presStyleLbl="revTx" presStyleIdx="1" presStyleCnt="4"/>
      <dgm:spPr/>
    </dgm:pt>
    <dgm:pt modelId="{903376A1-1F69-4A17-A0CB-F0D46CB4E9A2}" type="pres">
      <dgm:prSet presAssocID="{B1736F3F-C63A-4CE6-B690-DE9F1BF6845F}" presName="vert1" presStyleCnt="0"/>
      <dgm:spPr/>
    </dgm:pt>
    <dgm:pt modelId="{5D825A9C-C832-43C2-B911-9FCD29BCC4EF}" type="pres">
      <dgm:prSet presAssocID="{15066952-0E7D-43B3-95A6-ED9F8954AD55}" presName="thickLine" presStyleLbl="alignNode1" presStyleIdx="2" presStyleCnt="4"/>
      <dgm:spPr/>
    </dgm:pt>
    <dgm:pt modelId="{B20FD373-EFC8-46E4-9C61-29DDD89EEE98}" type="pres">
      <dgm:prSet presAssocID="{15066952-0E7D-43B3-95A6-ED9F8954AD55}" presName="horz1" presStyleCnt="0"/>
      <dgm:spPr/>
    </dgm:pt>
    <dgm:pt modelId="{B0814F76-5419-4D07-9E71-5696C91B6543}" type="pres">
      <dgm:prSet presAssocID="{15066952-0E7D-43B3-95A6-ED9F8954AD55}" presName="tx1" presStyleLbl="revTx" presStyleIdx="2" presStyleCnt="4"/>
      <dgm:spPr/>
    </dgm:pt>
    <dgm:pt modelId="{4F83905E-4538-4308-8689-3C77CD143D8A}" type="pres">
      <dgm:prSet presAssocID="{15066952-0E7D-43B3-95A6-ED9F8954AD55}" presName="vert1" presStyleCnt="0"/>
      <dgm:spPr/>
    </dgm:pt>
    <dgm:pt modelId="{C2943F30-EF0E-4406-9CB6-BAD08D61098D}" type="pres">
      <dgm:prSet presAssocID="{D01E9210-11EF-4729-95FE-4021C6F25E62}" presName="thickLine" presStyleLbl="alignNode1" presStyleIdx="3" presStyleCnt="4"/>
      <dgm:spPr/>
    </dgm:pt>
    <dgm:pt modelId="{461EA936-6A5A-4E10-B0B8-1BA64ED79D83}" type="pres">
      <dgm:prSet presAssocID="{D01E9210-11EF-4729-95FE-4021C6F25E62}" presName="horz1" presStyleCnt="0"/>
      <dgm:spPr/>
    </dgm:pt>
    <dgm:pt modelId="{A4A68D49-D2C7-478C-8040-DCACA6F6A9D0}" type="pres">
      <dgm:prSet presAssocID="{D01E9210-11EF-4729-95FE-4021C6F25E62}" presName="tx1" presStyleLbl="revTx" presStyleIdx="3" presStyleCnt="4"/>
      <dgm:spPr/>
    </dgm:pt>
    <dgm:pt modelId="{A89126CB-A499-4F79-B226-1B8AE3EA4A90}" type="pres">
      <dgm:prSet presAssocID="{D01E9210-11EF-4729-95FE-4021C6F25E62}" presName="vert1" presStyleCnt="0"/>
      <dgm:spPr/>
    </dgm:pt>
  </dgm:ptLst>
  <dgm:cxnLst>
    <dgm:cxn modelId="{695B092F-538A-4232-9665-644FFE2B2FF6}" type="presOf" srcId="{DE60BAE2-035A-4E66-8523-2F3B77526474}" destId="{8156CC52-5D11-4D79-8E6E-D571C5A684C9}" srcOrd="0" destOrd="0" presId="urn:microsoft.com/office/officeart/2008/layout/LinedList"/>
    <dgm:cxn modelId="{24E7C933-FC87-4A6D-B93A-BAC4E310A478}" type="presOf" srcId="{3177752B-32DD-4BAD-A888-D72CC212A71A}" destId="{21A3E9A9-1F7E-4F15-BFA8-56D9C8C70FE3}" srcOrd="0" destOrd="0" presId="urn:microsoft.com/office/officeart/2008/layout/LinedList"/>
    <dgm:cxn modelId="{E595AC3D-DD38-4151-9FBC-DDB173B8CEE1}" srcId="{DE60BAE2-035A-4E66-8523-2F3B77526474}" destId="{15066952-0E7D-43B3-95A6-ED9F8954AD55}" srcOrd="2" destOrd="0" parTransId="{FEA971BF-1280-4628-ADF6-84CD7B60FF21}" sibTransId="{40A0A537-02E5-463F-9F96-AB78E4831A57}"/>
    <dgm:cxn modelId="{A9266967-CEA7-49F3-A1C6-22A6D68DB2EA}" type="presOf" srcId="{B1736F3F-C63A-4CE6-B690-DE9F1BF6845F}" destId="{2EDF0236-21A2-46D0-8045-FC1D9CC5DDDC}" srcOrd="0" destOrd="0" presId="urn:microsoft.com/office/officeart/2008/layout/LinedList"/>
    <dgm:cxn modelId="{518DAF85-94D8-4A04-B467-6ED23E7D3B6F}" srcId="{DE60BAE2-035A-4E66-8523-2F3B77526474}" destId="{D01E9210-11EF-4729-95FE-4021C6F25E62}" srcOrd="3" destOrd="0" parTransId="{322BCD0B-F76A-4983-B237-9E0FEB05AC7B}" sibTransId="{07778CDB-01B4-4952-A028-AD7033791979}"/>
    <dgm:cxn modelId="{884E718D-62B6-4BBD-8956-BCCF499A4771}" type="presOf" srcId="{D01E9210-11EF-4729-95FE-4021C6F25E62}" destId="{A4A68D49-D2C7-478C-8040-DCACA6F6A9D0}" srcOrd="0" destOrd="0" presId="urn:microsoft.com/office/officeart/2008/layout/LinedList"/>
    <dgm:cxn modelId="{B6EF5BA4-83DA-4F68-A4BA-3DFA2853A0B5}" srcId="{DE60BAE2-035A-4E66-8523-2F3B77526474}" destId="{3177752B-32DD-4BAD-A888-D72CC212A71A}" srcOrd="0" destOrd="0" parTransId="{AC8429FB-B170-469B-9339-E9854A436A3B}" sibTransId="{178C7A51-E105-47F5-A6E2-02F2F172E05D}"/>
    <dgm:cxn modelId="{ACA72FCB-3B43-4B3C-884C-337BDFB10D12}" type="presOf" srcId="{15066952-0E7D-43B3-95A6-ED9F8954AD55}" destId="{B0814F76-5419-4D07-9E71-5696C91B6543}" srcOrd="0" destOrd="0" presId="urn:microsoft.com/office/officeart/2008/layout/LinedList"/>
    <dgm:cxn modelId="{B788F5F5-30D1-40F8-8D08-BFF3C432B485}" srcId="{DE60BAE2-035A-4E66-8523-2F3B77526474}" destId="{B1736F3F-C63A-4CE6-B690-DE9F1BF6845F}" srcOrd="1" destOrd="0" parTransId="{012ECA0B-C002-462E-83D1-C8BFE2CF5734}" sibTransId="{25A070F4-072C-453A-B2F8-50470397E788}"/>
    <dgm:cxn modelId="{1E672CDF-6E3F-4AD0-982E-0E0CB5F1F8C0}" type="presParOf" srcId="{8156CC52-5D11-4D79-8E6E-D571C5A684C9}" destId="{84DFF50F-FF12-4B02-90B4-33A344236EAB}" srcOrd="0" destOrd="0" presId="urn:microsoft.com/office/officeart/2008/layout/LinedList"/>
    <dgm:cxn modelId="{BD4755ED-456E-4ED4-86BA-AA9D542072C9}" type="presParOf" srcId="{8156CC52-5D11-4D79-8E6E-D571C5A684C9}" destId="{029CD361-D4FB-4EEB-A545-36354CC0DF03}" srcOrd="1" destOrd="0" presId="urn:microsoft.com/office/officeart/2008/layout/LinedList"/>
    <dgm:cxn modelId="{0FD96E63-1114-4C6E-A873-73B63A147892}" type="presParOf" srcId="{029CD361-D4FB-4EEB-A545-36354CC0DF03}" destId="{21A3E9A9-1F7E-4F15-BFA8-56D9C8C70FE3}" srcOrd="0" destOrd="0" presId="urn:microsoft.com/office/officeart/2008/layout/LinedList"/>
    <dgm:cxn modelId="{BABED440-D3A8-4C69-AB1B-9B5A2732FF67}" type="presParOf" srcId="{029CD361-D4FB-4EEB-A545-36354CC0DF03}" destId="{AB9A561D-7AFC-4C52-B2FE-342FCDA3FB32}" srcOrd="1" destOrd="0" presId="urn:microsoft.com/office/officeart/2008/layout/LinedList"/>
    <dgm:cxn modelId="{81AE33E7-1D97-44B9-A925-A0E38D40A15A}" type="presParOf" srcId="{8156CC52-5D11-4D79-8E6E-D571C5A684C9}" destId="{AE0CBE96-8C08-4DA7-AF79-B12270E200C1}" srcOrd="2" destOrd="0" presId="urn:microsoft.com/office/officeart/2008/layout/LinedList"/>
    <dgm:cxn modelId="{FBE67972-2739-4D5F-A197-C9DA830F1247}" type="presParOf" srcId="{8156CC52-5D11-4D79-8E6E-D571C5A684C9}" destId="{DD2802B1-0A2D-4474-B32D-89803CE14851}" srcOrd="3" destOrd="0" presId="urn:microsoft.com/office/officeart/2008/layout/LinedList"/>
    <dgm:cxn modelId="{6F7A8BB9-E320-4E16-9FED-B5A05C7C9A4D}" type="presParOf" srcId="{DD2802B1-0A2D-4474-B32D-89803CE14851}" destId="{2EDF0236-21A2-46D0-8045-FC1D9CC5DDDC}" srcOrd="0" destOrd="0" presId="urn:microsoft.com/office/officeart/2008/layout/LinedList"/>
    <dgm:cxn modelId="{E95892C2-BBE7-465C-8679-F18D802FE490}" type="presParOf" srcId="{DD2802B1-0A2D-4474-B32D-89803CE14851}" destId="{903376A1-1F69-4A17-A0CB-F0D46CB4E9A2}" srcOrd="1" destOrd="0" presId="urn:microsoft.com/office/officeart/2008/layout/LinedList"/>
    <dgm:cxn modelId="{429A5FD6-9ED2-496C-B332-3BACE9F6FD5C}" type="presParOf" srcId="{8156CC52-5D11-4D79-8E6E-D571C5A684C9}" destId="{5D825A9C-C832-43C2-B911-9FCD29BCC4EF}" srcOrd="4" destOrd="0" presId="urn:microsoft.com/office/officeart/2008/layout/LinedList"/>
    <dgm:cxn modelId="{9C5E57B5-F2ED-4EA1-A6B3-E53727B84FE6}" type="presParOf" srcId="{8156CC52-5D11-4D79-8E6E-D571C5A684C9}" destId="{B20FD373-EFC8-46E4-9C61-29DDD89EEE98}" srcOrd="5" destOrd="0" presId="urn:microsoft.com/office/officeart/2008/layout/LinedList"/>
    <dgm:cxn modelId="{FB3409C8-2621-47C6-A33B-F9AF9917F881}" type="presParOf" srcId="{B20FD373-EFC8-46E4-9C61-29DDD89EEE98}" destId="{B0814F76-5419-4D07-9E71-5696C91B6543}" srcOrd="0" destOrd="0" presId="urn:microsoft.com/office/officeart/2008/layout/LinedList"/>
    <dgm:cxn modelId="{C9C81605-0D0D-441B-8A56-35C3C6501E61}" type="presParOf" srcId="{B20FD373-EFC8-46E4-9C61-29DDD89EEE98}" destId="{4F83905E-4538-4308-8689-3C77CD143D8A}" srcOrd="1" destOrd="0" presId="urn:microsoft.com/office/officeart/2008/layout/LinedList"/>
    <dgm:cxn modelId="{188F115B-2F90-4C01-A18E-776BC4B52259}" type="presParOf" srcId="{8156CC52-5D11-4D79-8E6E-D571C5A684C9}" destId="{C2943F30-EF0E-4406-9CB6-BAD08D61098D}" srcOrd="6" destOrd="0" presId="urn:microsoft.com/office/officeart/2008/layout/LinedList"/>
    <dgm:cxn modelId="{F16B3435-F83C-44AB-BB6D-78D59910FE1F}" type="presParOf" srcId="{8156CC52-5D11-4D79-8E6E-D571C5A684C9}" destId="{461EA936-6A5A-4E10-B0B8-1BA64ED79D83}" srcOrd="7" destOrd="0" presId="urn:microsoft.com/office/officeart/2008/layout/LinedList"/>
    <dgm:cxn modelId="{CE87E3B6-8D79-4F9D-8631-14A0A3E601F2}" type="presParOf" srcId="{461EA936-6A5A-4E10-B0B8-1BA64ED79D83}" destId="{A4A68D49-D2C7-478C-8040-DCACA6F6A9D0}" srcOrd="0" destOrd="0" presId="urn:microsoft.com/office/officeart/2008/layout/LinedList"/>
    <dgm:cxn modelId="{85CA8DF8-F4DD-4C72-AB06-0ED099E418BC}" type="presParOf" srcId="{461EA936-6A5A-4E10-B0B8-1BA64ED79D83}" destId="{A89126CB-A499-4F79-B226-1B8AE3EA4A90}"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B575FD-DD67-418A-9DBF-24B255AC09E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9E9A21E0-1DF0-4AF4-898A-226F32A7D27A}">
      <dgm:prSet/>
      <dgm:spPr/>
      <dgm:t>
        <a:bodyPr/>
        <a:lstStyle/>
        <a:p>
          <a:r>
            <a:rPr lang="en-GB"/>
            <a:t>40% of young people who died by suicide were in recent contact with statutory services.</a:t>
          </a:r>
          <a:endParaRPr lang="en-US"/>
        </a:p>
      </dgm:t>
    </dgm:pt>
    <dgm:pt modelId="{212626A4-1FA1-4878-90CD-DDC42F5CACAE}" type="parTrans" cxnId="{96797444-1A75-4E39-902A-D0ED036E82E8}">
      <dgm:prSet/>
      <dgm:spPr/>
      <dgm:t>
        <a:bodyPr/>
        <a:lstStyle/>
        <a:p>
          <a:endParaRPr lang="en-US"/>
        </a:p>
      </dgm:t>
    </dgm:pt>
    <dgm:pt modelId="{976901D3-1D9D-457B-A381-39693FBF66D2}" type="sibTrans" cxnId="{96797444-1A75-4E39-902A-D0ED036E82E8}">
      <dgm:prSet/>
      <dgm:spPr/>
      <dgm:t>
        <a:bodyPr/>
        <a:lstStyle/>
        <a:p>
          <a:endParaRPr lang="en-US"/>
        </a:p>
      </dgm:t>
    </dgm:pt>
    <dgm:pt modelId="{75180330-259B-4EE1-8905-196FF7979067}">
      <dgm:prSet/>
      <dgm:spPr/>
      <dgm:t>
        <a:bodyPr/>
        <a:lstStyle/>
        <a:p>
          <a:r>
            <a:rPr lang="en-GB"/>
            <a:t>26% had recent contact with mental health services - and often suicide risk was not recognised.</a:t>
          </a:r>
          <a:endParaRPr lang="en-US"/>
        </a:p>
      </dgm:t>
    </dgm:pt>
    <dgm:pt modelId="{D552310A-68EF-411D-BE08-2FD94EFC1118}" type="parTrans" cxnId="{767342EC-5C7D-405C-A76D-780878FF5F3A}">
      <dgm:prSet/>
      <dgm:spPr/>
      <dgm:t>
        <a:bodyPr/>
        <a:lstStyle/>
        <a:p>
          <a:endParaRPr lang="en-US"/>
        </a:p>
      </dgm:t>
    </dgm:pt>
    <dgm:pt modelId="{3EEA6E69-755E-4206-A1A5-5AAA9D56B8D7}" type="sibTrans" cxnId="{767342EC-5C7D-405C-A76D-780878FF5F3A}">
      <dgm:prSet/>
      <dgm:spPr/>
      <dgm:t>
        <a:bodyPr/>
        <a:lstStyle/>
        <a:p>
          <a:endParaRPr lang="en-US"/>
        </a:p>
      </dgm:t>
    </dgm:pt>
    <dgm:pt modelId="{FF07EABC-6073-4817-88F8-95B25985CEEB}">
      <dgm:prSet/>
      <dgm:spPr/>
      <dgm:t>
        <a:bodyPr/>
        <a:lstStyle/>
        <a:p>
          <a:r>
            <a:rPr lang="en-GB"/>
            <a:t>8% had contact with social care</a:t>
          </a:r>
          <a:endParaRPr lang="en-US"/>
        </a:p>
      </dgm:t>
    </dgm:pt>
    <dgm:pt modelId="{C3F454D1-2213-40A6-A8CE-13F27006556A}" type="parTrans" cxnId="{5E575F6A-6C58-4284-ADBD-8B5313112F00}">
      <dgm:prSet/>
      <dgm:spPr/>
      <dgm:t>
        <a:bodyPr/>
        <a:lstStyle/>
        <a:p>
          <a:endParaRPr lang="en-US"/>
        </a:p>
      </dgm:t>
    </dgm:pt>
    <dgm:pt modelId="{89CAF8A2-6C29-483C-85C2-B896718A123F}" type="sibTrans" cxnId="{5E575F6A-6C58-4284-ADBD-8B5313112F00}">
      <dgm:prSet/>
      <dgm:spPr/>
      <dgm:t>
        <a:bodyPr/>
        <a:lstStyle/>
        <a:p>
          <a:endParaRPr lang="en-US"/>
        </a:p>
      </dgm:t>
    </dgm:pt>
    <dgm:pt modelId="{50DF5C99-85A1-4C7A-8BA5-B2396AC106D7}">
      <dgm:prSet/>
      <dgm:spPr/>
      <dgm:t>
        <a:bodyPr/>
        <a:lstStyle/>
        <a:p>
          <a:r>
            <a:rPr lang="en-GB"/>
            <a:t>21% had contact with youth justice</a:t>
          </a:r>
          <a:endParaRPr lang="en-US"/>
        </a:p>
      </dgm:t>
    </dgm:pt>
    <dgm:pt modelId="{B9F29200-0708-4E97-895D-9C25765375FA}" type="parTrans" cxnId="{61ED740C-AFF0-4487-9D86-E76B41B28620}">
      <dgm:prSet/>
      <dgm:spPr/>
      <dgm:t>
        <a:bodyPr/>
        <a:lstStyle/>
        <a:p>
          <a:endParaRPr lang="en-US"/>
        </a:p>
      </dgm:t>
    </dgm:pt>
    <dgm:pt modelId="{CFBE8E9A-F143-4D38-953C-67BD34C837D7}" type="sibTrans" cxnId="{61ED740C-AFF0-4487-9D86-E76B41B28620}">
      <dgm:prSet/>
      <dgm:spPr/>
      <dgm:t>
        <a:bodyPr/>
        <a:lstStyle/>
        <a:p>
          <a:endParaRPr lang="en-US"/>
        </a:p>
      </dgm:t>
    </dgm:pt>
    <dgm:pt modelId="{F8E53E52-06D1-455C-A010-78DB7F080D02}" type="pres">
      <dgm:prSet presAssocID="{27B575FD-DD67-418A-9DBF-24B255AC09E5}" presName="vert0" presStyleCnt="0">
        <dgm:presLayoutVars>
          <dgm:dir/>
          <dgm:animOne val="branch"/>
          <dgm:animLvl val="lvl"/>
        </dgm:presLayoutVars>
      </dgm:prSet>
      <dgm:spPr/>
    </dgm:pt>
    <dgm:pt modelId="{AA673325-CD24-4B36-ADEB-1B042077399C}" type="pres">
      <dgm:prSet presAssocID="{9E9A21E0-1DF0-4AF4-898A-226F32A7D27A}" presName="thickLine" presStyleLbl="alignNode1" presStyleIdx="0" presStyleCnt="4"/>
      <dgm:spPr/>
    </dgm:pt>
    <dgm:pt modelId="{951B8CF2-4E6F-404F-8FD7-6F0B8763602E}" type="pres">
      <dgm:prSet presAssocID="{9E9A21E0-1DF0-4AF4-898A-226F32A7D27A}" presName="horz1" presStyleCnt="0"/>
      <dgm:spPr/>
    </dgm:pt>
    <dgm:pt modelId="{D861B9DA-76BE-413E-905B-49BA71DDBAC9}" type="pres">
      <dgm:prSet presAssocID="{9E9A21E0-1DF0-4AF4-898A-226F32A7D27A}" presName="tx1" presStyleLbl="revTx" presStyleIdx="0" presStyleCnt="4"/>
      <dgm:spPr/>
    </dgm:pt>
    <dgm:pt modelId="{55F362EF-465A-4FC1-BBF8-0785581FE156}" type="pres">
      <dgm:prSet presAssocID="{9E9A21E0-1DF0-4AF4-898A-226F32A7D27A}" presName="vert1" presStyleCnt="0"/>
      <dgm:spPr/>
    </dgm:pt>
    <dgm:pt modelId="{CC942DA8-7442-4C70-9D45-6FF33E6EAC73}" type="pres">
      <dgm:prSet presAssocID="{75180330-259B-4EE1-8905-196FF7979067}" presName="thickLine" presStyleLbl="alignNode1" presStyleIdx="1" presStyleCnt="4"/>
      <dgm:spPr/>
    </dgm:pt>
    <dgm:pt modelId="{8C2568DA-5C77-4EDC-AD52-9D47F005D8DE}" type="pres">
      <dgm:prSet presAssocID="{75180330-259B-4EE1-8905-196FF7979067}" presName="horz1" presStyleCnt="0"/>
      <dgm:spPr/>
    </dgm:pt>
    <dgm:pt modelId="{58F1B7FD-B14E-4B7E-B28B-060C6C891E7C}" type="pres">
      <dgm:prSet presAssocID="{75180330-259B-4EE1-8905-196FF7979067}" presName="tx1" presStyleLbl="revTx" presStyleIdx="1" presStyleCnt="4"/>
      <dgm:spPr/>
    </dgm:pt>
    <dgm:pt modelId="{E989A539-E981-43EA-B8AB-CA779782E560}" type="pres">
      <dgm:prSet presAssocID="{75180330-259B-4EE1-8905-196FF7979067}" presName="vert1" presStyleCnt="0"/>
      <dgm:spPr/>
    </dgm:pt>
    <dgm:pt modelId="{ACD03363-B6B9-42F9-8113-7995F1B5A580}" type="pres">
      <dgm:prSet presAssocID="{FF07EABC-6073-4817-88F8-95B25985CEEB}" presName="thickLine" presStyleLbl="alignNode1" presStyleIdx="2" presStyleCnt="4"/>
      <dgm:spPr/>
    </dgm:pt>
    <dgm:pt modelId="{E65BABAA-0124-421A-AF61-F89803E74E54}" type="pres">
      <dgm:prSet presAssocID="{FF07EABC-6073-4817-88F8-95B25985CEEB}" presName="horz1" presStyleCnt="0"/>
      <dgm:spPr/>
    </dgm:pt>
    <dgm:pt modelId="{75D01BED-418A-47E7-A381-7812D2D851A5}" type="pres">
      <dgm:prSet presAssocID="{FF07EABC-6073-4817-88F8-95B25985CEEB}" presName="tx1" presStyleLbl="revTx" presStyleIdx="2" presStyleCnt="4"/>
      <dgm:spPr/>
    </dgm:pt>
    <dgm:pt modelId="{A79F1195-6EDE-483E-898F-6980847D8042}" type="pres">
      <dgm:prSet presAssocID="{FF07EABC-6073-4817-88F8-95B25985CEEB}" presName="vert1" presStyleCnt="0"/>
      <dgm:spPr/>
    </dgm:pt>
    <dgm:pt modelId="{7C333ABC-7589-4CCC-BBC7-0D53D6843578}" type="pres">
      <dgm:prSet presAssocID="{50DF5C99-85A1-4C7A-8BA5-B2396AC106D7}" presName="thickLine" presStyleLbl="alignNode1" presStyleIdx="3" presStyleCnt="4"/>
      <dgm:spPr/>
    </dgm:pt>
    <dgm:pt modelId="{71F944C2-B5A6-4194-A362-A7A5988DFDA3}" type="pres">
      <dgm:prSet presAssocID="{50DF5C99-85A1-4C7A-8BA5-B2396AC106D7}" presName="horz1" presStyleCnt="0"/>
      <dgm:spPr/>
    </dgm:pt>
    <dgm:pt modelId="{81CB9F5F-2F80-4A76-9F19-EC55D17AD5AC}" type="pres">
      <dgm:prSet presAssocID="{50DF5C99-85A1-4C7A-8BA5-B2396AC106D7}" presName="tx1" presStyleLbl="revTx" presStyleIdx="3" presStyleCnt="4"/>
      <dgm:spPr/>
    </dgm:pt>
    <dgm:pt modelId="{38F05A28-761B-4A03-8C18-287DA269A79D}" type="pres">
      <dgm:prSet presAssocID="{50DF5C99-85A1-4C7A-8BA5-B2396AC106D7}" presName="vert1" presStyleCnt="0"/>
      <dgm:spPr/>
    </dgm:pt>
  </dgm:ptLst>
  <dgm:cxnLst>
    <dgm:cxn modelId="{61ED740C-AFF0-4487-9D86-E76B41B28620}" srcId="{27B575FD-DD67-418A-9DBF-24B255AC09E5}" destId="{50DF5C99-85A1-4C7A-8BA5-B2396AC106D7}" srcOrd="3" destOrd="0" parTransId="{B9F29200-0708-4E97-895D-9C25765375FA}" sibTransId="{CFBE8E9A-F143-4D38-953C-67BD34C837D7}"/>
    <dgm:cxn modelId="{34BB800C-0BE8-4CF7-AF0F-85F275406A92}" type="presOf" srcId="{9E9A21E0-1DF0-4AF4-898A-226F32A7D27A}" destId="{D861B9DA-76BE-413E-905B-49BA71DDBAC9}" srcOrd="0" destOrd="0" presId="urn:microsoft.com/office/officeart/2008/layout/LinedList"/>
    <dgm:cxn modelId="{2501735E-671E-49EF-899C-A00F5116500F}" type="presOf" srcId="{50DF5C99-85A1-4C7A-8BA5-B2396AC106D7}" destId="{81CB9F5F-2F80-4A76-9F19-EC55D17AD5AC}" srcOrd="0" destOrd="0" presId="urn:microsoft.com/office/officeart/2008/layout/LinedList"/>
    <dgm:cxn modelId="{7971A341-256F-4974-A3A8-ECA6CB314C94}" type="presOf" srcId="{75180330-259B-4EE1-8905-196FF7979067}" destId="{58F1B7FD-B14E-4B7E-B28B-060C6C891E7C}" srcOrd="0" destOrd="0" presId="urn:microsoft.com/office/officeart/2008/layout/LinedList"/>
    <dgm:cxn modelId="{96797444-1A75-4E39-902A-D0ED036E82E8}" srcId="{27B575FD-DD67-418A-9DBF-24B255AC09E5}" destId="{9E9A21E0-1DF0-4AF4-898A-226F32A7D27A}" srcOrd="0" destOrd="0" parTransId="{212626A4-1FA1-4878-90CD-DDC42F5CACAE}" sibTransId="{976901D3-1D9D-457B-A381-39693FBF66D2}"/>
    <dgm:cxn modelId="{04C98844-9ADB-45E3-BC50-17C8A7ADAD25}" type="presOf" srcId="{FF07EABC-6073-4817-88F8-95B25985CEEB}" destId="{75D01BED-418A-47E7-A381-7812D2D851A5}" srcOrd="0" destOrd="0" presId="urn:microsoft.com/office/officeart/2008/layout/LinedList"/>
    <dgm:cxn modelId="{5E575F6A-6C58-4284-ADBD-8B5313112F00}" srcId="{27B575FD-DD67-418A-9DBF-24B255AC09E5}" destId="{FF07EABC-6073-4817-88F8-95B25985CEEB}" srcOrd="2" destOrd="0" parTransId="{C3F454D1-2213-40A6-A8CE-13F27006556A}" sibTransId="{89CAF8A2-6C29-483C-85C2-B896718A123F}"/>
    <dgm:cxn modelId="{0491DA79-2DCC-4096-9C0F-193E70244BE1}" type="presOf" srcId="{27B575FD-DD67-418A-9DBF-24B255AC09E5}" destId="{F8E53E52-06D1-455C-A010-78DB7F080D02}" srcOrd="0" destOrd="0" presId="urn:microsoft.com/office/officeart/2008/layout/LinedList"/>
    <dgm:cxn modelId="{767342EC-5C7D-405C-A76D-780878FF5F3A}" srcId="{27B575FD-DD67-418A-9DBF-24B255AC09E5}" destId="{75180330-259B-4EE1-8905-196FF7979067}" srcOrd="1" destOrd="0" parTransId="{D552310A-68EF-411D-BE08-2FD94EFC1118}" sibTransId="{3EEA6E69-755E-4206-A1A5-5AAA9D56B8D7}"/>
    <dgm:cxn modelId="{B28CEACC-B20C-4165-8C55-A367EB2DB92A}" type="presParOf" srcId="{F8E53E52-06D1-455C-A010-78DB7F080D02}" destId="{AA673325-CD24-4B36-ADEB-1B042077399C}" srcOrd="0" destOrd="0" presId="urn:microsoft.com/office/officeart/2008/layout/LinedList"/>
    <dgm:cxn modelId="{45EFEF07-0ED6-40C0-B352-2662CF5575B1}" type="presParOf" srcId="{F8E53E52-06D1-455C-A010-78DB7F080D02}" destId="{951B8CF2-4E6F-404F-8FD7-6F0B8763602E}" srcOrd="1" destOrd="0" presId="urn:microsoft.com/office/officeart/2008/layout/LinedList"/>
    <dgm:cxn modelId="{720EE1F3-0639-4E7A-882B-E451B5B8794A}" type="presParOf" srcId="{951B8CF2-4E6F-404F-8FD7-6F0B8763602E}" destId="{D861B9DA-76BE-413E-905B-49BA71DDBAC9}" srcOrd="0" destOrd="0" presId="urn:microsoft.com/office/officeart/2008/layout/LinedList"/>
    <dgm:cxn modelId="{BBA663F4-CDC4-462C-8F03-FB34F7C90654}" type="presParOf" srcId="{951B8CF2-4E6F-404F-8FD7-6F0B8763602E}" destId="{55F362EF-465A-4FC1-BBF8-0785581FE156}" srcOrd="1" destOrd="0" presId="urn:microsoft.com/office/officeart/2008/layout/LinedList"/>
    <dgm:cxn modelId="{B98A1831-AF57-44CA-93AD-3039BBA4D387}" type="presParOf" srcId="{F8E53E52-06D1-455C-A010-78DB7F080D02}" destId="{CC942DA8-7442-4C70-9D45-6FF33E6EAC73}" srcOrd="2" destOrd="0" presId="urn:microsoft.com/office/officeart/2008/layout/LinedList"/>
    <dgm:cxn modelId="{B9E37BF9-CD2D-40E5-B854-B0083E399A2A}" type="presParOf" srcId="{F8E53E52-06D1-455C-A010-78DB7F080D02}" destId="{8C2568DA-5C77-4EDC-AD52-9D47F005D8DE}" srcOrd="3" destOrd="0" presId="urn:microsoft.com/office/officeart/2008/layout/LinedList"/>
    <dgm:cxn modelId="{8F32AAF4-13E5-44F8-AF80-A1D8700865C7}" type="presParOf" srcId="{8C2568DA-5C77-4EDC-AD52-9D47F005D8DE}" destId="{58F1B7FD-B14E-4B7E-B28B-060C6C891E7C}" srcOrd="0" destOrd="0" presId="urn:microsoft.com/office/officeart/2008/layout/LinedList"/>
    <dgm:cxn modelId="{9883EF07-7B6F-4BB9-89EA-5840762F0A91}" type="presParOf" srcId="{8C2568DA-5C77-4EDC-AD52-9D47F005D8DE}" destId="{E989A539-E981-43EA-B8AB-CA779782E560}" srcOrd="1" destOrd="0" presId="urn:microsoft.com/office/officeart/2008/layout/LinedList"/>
    <dgm:cxn modelId="{92FEB581-0D07-46D3-A749-18A5D1D6DF51}" type="presParOf" srcId="{F8E53E52-06D1-455C-A010-78DB7F080D02}" destId="{ACD03363-B6B9-42F9-8113-7995F1B5A580}" srcOrd="4" destOrd="0" presId="urn:microsoft.com/office/officeart/2008/layout/LinedList"/>
    <dgm:cxn modelId="{C274ED9E-0E7F-4330-B15F-B66F332183DB}" type="presParOf" srcId="{F8E53E52-06D1-455C-A010-78DB7F080D02}" destId="{E65BABAA-0124-421A-AF61-F89803E74E54}" srcOrd="5" destOrd="0" presId="urn:microsoft.com/office/officeart/2008/layout/LinedList"/>
    <dgm:cxn modelId="{EFCC9E94-6317-4C0F-A6AC-2778B51DC9F9}" type="presParOf" srcId="{E65BABAA-0124-421A-AF61-F89803E74E54}" destId="{75D01BED-418A-47E7-A381-7812D2D851A5}" srcOrd="0" destOrd="0" presId="urn:microsoft.com/office/officeart/2008/layout/LinedList"/>
    <dgm:cxn modelId="{44245824-6BE0-4F3F-94E2-078AB769CB3C}" type="presParOf" srcId="{E65BABAA-0124-421A-AF61-F89803E74E54}" destId="{A79F1195-6EDE-483E-898F-6980847D8042}" srcOrd="1" destOrd="0" presId="urn:microsoft.com/office/officeart/2008/layout/LinedList"/>
    <dgm:cxn modelId="{14C68369-B07E-47DE-8D98-2D78A6500CB2}" type="presParOf" srcId="{F8E53E52-06D1-455C-A010-78DB7F080D02}" destId="{7C333ABC-7589-4CCC-BBC7-0D53D6843578}" srcOrd="6" destOrd="0" presId="urn:microsoft.com/office/officeart/2008/layout/LinedList"/>
    <dgm:cxn modelId="{DFBD591D-4221-4F79-B428-28FED3BFACBE}" type="presParOf" srcId="{F8E53E52-06D1-455C-A010-78DB7F080D02}" destId="{71F944C2-B5A6-4194-A362-A7A5988DFDA3}" srcOrd="7" destOrd="0" presId="urn:microsoft.com/office/officeart/2008/layout/LinedList"/>
    <dgm:cxn modelId="{3DA71055-0651-43EF-9EA3-5E6A603E1D4E}" type="presParOf" srcId="{71F944C2-B5A6-4194-A362-A7A5988DFDA3}" destId="{81CB9F5F-2F80-4A76-9F19-EC55D17AD5AC}" srcOrd="0" destOrd="0" presId="urn:microsoft.com/office/officeart/2008/layout/LinedList"/>
    <dgm:cxn modelId="{5BF5BFFA-B62B-4260-8FB9-014CF80A52FC}" type="presParOf" srcId="{71F944C2-B5A6-4194-A362-A7A5988DFDA3}" destId="{38F05A28-761B-4A03-8C18-287DA269A79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E2A97FE-7590-4B1F-BCCC-03F5F09BC5E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C556C3D-5DF6-4668-B1C1-28B2A48E674C}">
      <dgm:prSet/>
      <dgm:spPr/>
      <dgm:t>
        <a:bodyPr/>
        <a:lstStyle/>
        <a:p>
          <a:pPr>
            <a:lnSpc>
              <a:spcPct val="100000"/>
            </a:lnSpc>
          </a:pPr>
          <a:r>
            <a:rPr lang="en-GB"/>
            <a:t>Around half of young people aged under 25 who died by suicide had previously self-harmed </a:t>
          </a:r>
          <a:endParaRPr lang="en-US"/>
        </a:p>
      </dgm:t>
    </dgm:pt>
    <dgm:pt modelId="{3E84DE84-36ED-42AA-A70C-AF5140EE9101}" type="parTrans" cxnId="{74FBB9AE-2F23-48A1-8569-09704BA4A2C1}">
      <dgm:prSet/>
      <dgm:spPr/>
      <dgm:t>
        <a:bodyPr/>
        <a:lstStyle/>
        <a:p>
          <a:endParaRPr lang="en-US"/>
        </a:p>
      </dgm:t>
    </dgm:pt>
    <dgm:pt modelId="{B65CB2BD-55EB-45F7-9CE9-BFC84957BBE7}" type="sibTrans" cxnId="{74FBB9AE-2F23-48A1-8569-09704BA4A2C1}">
      <dgm:prSet/>
      <dgm:spPr/>
      <dgm:t>
        <a:bodyPr/>
        <a:lstStyle/>
        <a:p>
          <a:endParaRPr lang="en-US"/>
        </a:p>
      </dgm:t>
    </dgm:pt>
    <dgm:pt modelId="{3B3A2782-801E-417B-88F2-016BEF24730A}">
      <dgm:prSet/>
      <dgm:spPr/>
      <dgm:t>
        <a:bodyPr/>
        <a:lstStyle/>
        <a:p>
          <a:pPr>
            <a:lnSpc>
              <a:spcPct val="100000"/>
            </a:lnSpc>
          </a:pPr>
          <a:r>
            <a:rPr lang="en-GB"/>
            <a:t>Self-harm in young people was often accompanied with excessive alcohol and illicit drug use.</a:t>
          </a:r>
          <a:endParaRPr lang="en-US"/>
        </a:p>
      </dgm:t>
    </dgm:pt>
    <dgm:pt modelId="{6BE24CD8-F8FA-4734-B3B1-0D21E6353C45}" type="parTrans" cxnId="{FF99B9A2-01A1-4B42-8E0C-4C6C50A67F61}">
      <dgm:prSet/>
      <dgm:spPr/>
      <dgm:t>
        <a:bodyPr/>
        <a:lstStyle/>
        <a:p>
          <a:endParaRPr lang="en-US"/>
        </a:p>
      </dgm:t>
    </dgm:pt>
    <dgm:pt modelId="{FB6B5CE0-41B9-427D-A273-CB50D950682B}" type="sibTrans" cxnId="{FF99B9A2-01A1-4B42-8E0C-4C6C50A67F61}">
      <dgm:prSet/>
      <dgm:spPr/>
      <dgm:t>
        <a:bodyPr/>
        <a:lstStyle/>
        <a:p>
          <a:endParaRPr lang="en-US"/>
        </a:p>
      </dgm:t>
    </dgm:pt>
    <dgm:pt modelId="{93297C3C-1611-4169-9C7E-D5705FBBBE52}">
      <dgm:prSet/>
      <dgm:spPr/>
      <dgm:t>
        <a:bodyPr/>
        <a:lstStyle/>
        <a:p>
          <a:pPr>
            <a:lnSpc>
              <a:spcPct val="100000"/>
            </a:lnSpc>
          </a:pPr>
          <a:r>
            <a:rPr lang="en-GB" dirty="0"/>
            <a:t>Self-harm is a crucial indicator of risk and should always be taken seriously, even when the physical harm is minor.</a:t>
          </a:r>
          <a:endParaRPr lang="en-US" dirty="0"/>
        </a:p>
      </dgm:t>
    </dgm:pt>
    <dgm:pt modelId="{C3AD40BB-AE9E-4740-AC94-20B70F09D70E}" type="parTrans" cxnId="{865C02F2-F8E6-487F-951A-2A3481EB00F3}">
      <dgm:prSet/>
      <dgm:spPr/>
      <dgm:t>
        <a:bodyPr/>
        <a:lstStyle/>
        <a:p>
          <a:endParaRPr lang="en-US"/>
        </a:p>
      </dgm:t>
    </dgm:pt>
    <dgm:pt modelId="{3C7667BE-50C6-49EB-B099-6A2AE3F56C9A}" type="sibTrans" cxnId="{865C02F2-F8E6-487F-951A-2A3481EB00F3}">
      <dgm:prSet/>
      <dgm:spPr/>
      <dgm:t>
        <a:bodyPr/>
        <a:lstStyle/>
        <a:p>
          <a:endParaRPr lang="en-US"/>
        </a:p>
      </dgm:t>
    </dgm:pt>
    <dgm:pt modelId="{1DE5D2B2-EBB7-464C-8756-7A1B5D1A6E11}" type="pres">
      <dgm:prSet presAssocID="{5E2A97FE-7590-4B1F-BCCC-03F5F09BC5EA}" presName="root" presStyleCnt="0">
        <dgm:presLayoutVars>
          <dgm:dir/>
          <dgm:resizeHandles val="exact"/>
        </dgm:presLayoutVars>
      </dgm:prSet>
      <dgm:spPr/>
    </dgm:pt>
    <dgm:pt modelId="{5A19B083-246D-49A8-A1EF-7EBB55571688}" type="pres">
      <dgm:prSet presAssocID="{5C556C3D-5DF6-4668-B1C1-28B2A48E674C}" presName="compNode" presStyleCnt="0"/>
      <dgm:spPr/>
    </dgm:pt>
    <dgm:pt modelId="{179C8F47-C739-4F32-942B-48860B9E0444}" type="pres">
      <dgm:prSet presAssocID="{5C556C3D-5DF6-4668-B1C1-28B2A48E674C}" presName="bgRect" presStyleLbl="bgShp" presStyleIdx="0" presStyleCnt="3"/>
      <dgm:spPr/>
    </dgm:pt>
    <dgm:pt modelId="{7AB62DC4-E267-4601-8A5C-71100C58D14B}" type="pres">
      <dgm:prSet presAssocID="{5C556C3D-5DF6-4668-B1C1-28B2A48E674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9E3DBA32-E405-478C-89CB-30BC5D659081}" type="pres">
      <dgm:prSet presAssocID="{5C556C3D-5DF6-4668-B1C1-28B2A48E674C}" presName="spaceRect" presStyleCnt="0"/>
      <dgm:spPr/>
    </dgm:pt>
    <dgm:pt modelId="{B3696697-8F80-4A60-901C-AC964AA3FB18}" type="pres">
      <dgm:prSet presAssocID="{5C556C3D-5DF6-4668-B1C1-28B2A48E674C}" presName="parTx" presStyleLbl="revTx" presStyleIdx="0" presStyleCnt="3">
        <dgm:presLayoutVars>
          <dgm:chMax val="0"/>
          <dgm:chPref val="0"/>
        </dgm:presLayoutVars>
      </dgm:prSet>
      <dgm:spPr/>
    </dgm:pt>
    <dgm:pt modelId="{CD1EE8BA-C8CA-415C-BD1C-DF29B44D7E8B}" type="pres">
      <dgm:prSet presAssocID="{B65CB2BD-55EB-45F7-9CE9-BFC84957BBE7}" presName="sibTrans" presStyleCnt="0"/>
      <dgm:spPr/>
    </dgm:pt>
    <dgm:pt modelId="{B570BDE8-591D-4B36-87B0-9849C5C208B4}" type="pres">
      <dgm:prSet presAssocID="{3B3A2782-801E-417B-88F2-016BEF24730A}" presName="compNode" presStyleCnt="0"/>
      <dgm:spPr/>
    </dgm:pt>
    <dgm:pt modelId="{C9E25839-5ADE-40BB-9A82-5E4B8847E3E3}" type="pres">
      <dgm:prSet presAssocID="{3B3A2782-801E-417B-88F2-016BEF24730A}" presName="bgRect" presStyleLbl="bgShp" presStyleIdx="1" presStyleCnt="3"/>
      <dgm:spPr/>
    </dgm:pt>
    <dgm:pt modelId="{9F70B3FB-B760-4086-B533-1BFD396FDC79}" type="pres">
      <dgm:prSet presAssocID="{3B3A2782-801E-417B-88F2-016BEF24730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ttle"/>
        </a:ext>
      </dgm:extLst>
    </dgm:pt>
    <dgm:pt modelId="{6ECB4E81-FFCC-4CE6-9C60-25DCE78031DE}" type="pres">
      <dgm:prSet presAssocID="{3B3A2782-801E-417B-88F2-016BEF24730A}" presName="spaceRect" presStyleCnt="0"/>
      <dgm:spPr/>
    </dgm:pt>
    <dgm:pt modelId="{71CED8A6-C659-419C-B711-F5005DBC61F0}" type="pres">
      <dgm:prSet presAssocID="{3B3A2782-801E-417B-88F2-016BEF24730A}" presName="parTx" presStyleLbl="revTx" presStyleIdx="1" presStyleCnt="3">
        <dgm:presLayoutVars>
          <dgm:chMax val="0"/>
          <dgm:chPref val="0"/>
        </dgm:presLayoutVars>
      </dgm:prSet>
      <dgm:spPr/>
    </dgm:pt>
    <dgm:pt modelId="{9ACF9119-A60A-4787-B10A-8D8904CB9A0D}" type="pres">
      <dgm:prSet presAssocID="{FB6B5CE0-41B9-427D-A273-CB50D950682B}" presName="sibTrans" presStyleCnt="0"/>
      <dgm:spPr/>
    </dgm:pt>
    <dgm:pt modelId="{D92BE8F9-9DCF-407E-8FEF-E5E5BB6D13FA}" type="pres">
      <dgm:prSet presAssocID="{93297C3C-1611-4169-9C7E-D5705FBBBE52}" presName="compNode" presStyleCnt="0"/>
      <dgm:spPr/>
    </dgm:pt>
    <dgm:pt modelId="{CBDEFEAB-4107-4B1B-8F29-4E331A986BA0}" type="pres">
      <dgm:prSet presAssocID="{93297C3C-1611-4169-9C7E-D5705FBBBE52}" presName="bgRect" presStyleLbl="bgShp" presStyleIdx="2" presStyleCnt="3"/>
      <dgm:spPr/>
    </dgm:pt>
    <dgm:pt modelId="{AE55A0AF-B83C-47B6-95F2-0F41440C4BC7}" type="pres">
      <dgm:prSet presAssocID="{93297C3C-1611-4169-9C7E-D5705FBBBE5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nger"/>
        </a:ext>
      </dgm:extLst>
    </dgm:pt>
    <dgm:pt modelId="{7FA21ADA-2F5E-4698-9913-8DE557385DA6}" type="pres">
      <dgm:prSet presAssocID="{93297C3C-1611-4169-9C7E-D5705FBBBE52}" presName="spaceRect" presStyleCnt="0"/>
      <dgm:spPr/>
    </dgm:pt>
    <dgm:pt modelId="{AB913E0E-54EF-4B16-9403-5EF3B2CB167B}" type="pres">
      <dgm:prSet presAssocID="{93297C3C-1611-4169-9C7E-D5705FBBBE52}" presName="parTx" presStyleLbl="revTx" presStyleIdx="2" presStyleCnt="3">
        <dgm:presLayoutVars>
          <dgm:chMax val="0"/>
          <dgm:chPref val="0"/>
        </dgm:presLayoutVars>
      </dgm:prSet>
      <dgm:spPr/>
    </dgm:pt>
  </dgm:ptLst>
  <dgm:cxnLst>
    <dgm:cxn modelId="{10EE9E3E-6CF9-455E-B5A3-2F6DF46B9C56}" type="presOf" srcId="{93297C3C-1611-4169-9C7E-D5705FBBBE52}" destId="{AB913E0E-54EF-4B16-9403-5EF3B2CB167B}" srcOrd="0" destOrd="0" presId="urn:microsoft.com/office/officeart/2018/2/layout/IconVerticalSolidList"/>
    <dgm:cxn modelId="{5A83354F-EB77-4195-A84C-E42E598F6465}" type="presOf" srcId="{5E2A97FE-7590-4B1F-BCCC-03F5F09BC5EA}" destId="{1DE5D2B2-EBB7-464C-8756-7A1B5D1A6E11}" srcOrd="0" destOrd="0" presId="urn:microsoft.com/office/officeart/2018/2/layout/IconVerticalSolidList"/>
    <dgm:cxn modelId="{05384B59-4BF7-4F93-AC1D-BD6D8EC2D0EB}" type="presOf" srcId="{3B3A2782-801E-417B-88F2-016BEF24730A}" destId="{71CED8A6-C659-419C-B711-F5005DBC61F0}" srcOrd="0" destOrd="0" presId="urn:microsoft.com/office/officeart/2018/2/layout/IconVerticalSolidList"/>
    <dgm:cxn modelId="{FF99B9A2-01A1-4B42-8E0C-4C6C50A67F61}" srcId="{5E2A97FE-7590-4B1F-BCCC-03F5F09BC5EA}" destId="{3B3A2782-801E-417B-88F2-016BEF24730A}" srcOrd="1" destOrd="0" parTransId="{6BE24CD8-F8FA-4734-B3B1-0D21E6353C45}" sibTransId="{FB6B5CE0-41B9-427D-A273-CB50D950682B}"/>
    <dgm:cxn modelId="{1549BFA6-6DBC-4561-8EF4-B6AC8735735D}" type="presOf" srcId="{5C556C3D-5DF6-4668-B1C1-28B2A48E674C}" destId="{B3696697-8F80-4A60-901C-AC964AA3FB18}" srcOrd="0" destOrd="0" presId="urn:microsoft.com/office/officeart/2018/2/layout/IconVerticalSolidList"/>
    <dgm:cxn modelId="{74FBB9AE-2F23-48A1-8569-09704BA4A2C1}" srcId="{5E2A97FE-7590-4B1F-BCCC-03F5F09BC5EA}" destId="{5C556C3D-5DF6-4668-B1C1-28B2A48E674C}" srcOrd="0" destOrd="0" parTransId="{3E84DE84-36ED-42AA-A70C-AF5140EE9101}" sibTransId="{B65CB2BD-55EB-45F7-9CE9-BFC84957BBE7}"/>
    <dgm:cxn modelId="{865C02F2-F8E6-487F-951A-2A3481EB00F3}" srcId="{5E2A97FE-7590-4B1F-BCCC-03F5F09BC5EA}" destId="{93297C3C-1611-4169-9C7E-D5705FBBBE52}" srcOrd="2" destOrd="0" parTransId="{C3AD40BB-AE9E-4740-AC94-20B70F09D70E}" sibTransId="{3C7667BE-50C6-49EB-B099-6A2AE3F56C9A}"/>
    <dgm:cxn modelId="{693F15E3-EF51-465C-BDDD-E865A16391B0}" type="presParOf" srcId="{1DE5D2B2-EBB7-464C-8756-7A1B5D1A6E11}" destId="{5A19B083-246D-49A8-A1EF-7EBB55571688}" srcOrd="0" destOrd="0" presId="urn:microsoft.com/office/officeart/2018/2/layout/IconVerticalSolidList"/>
    <dgm:cxn modelId="{3954806A-52E1-4263-BF56-A6B854AA1566}" type="presParOf" srcId="{5A19B083-246D-49A8-A1EF-7EBB55571688}" destId="{179C8F47-C739-4F32-942B-48860B9E0444}" srcOrd="0" destOrd="0" presId="urn:microsoft.com/office/officeart/2018/2/layout/IconVerticalSolidList"/>
    <dgm:cxn modelId="{7F93E2CD-10DE-4C02-880C-D2B1EA911C37}" type="presParOf" srcId="{5A19B083-246D-49A8-A1EF-7EBB55571688}" destId="{7AB62DC4-E267-4601-8A5C-71100C58D14B}" srcOrd="1" destOrd="0" presId="urn:microsoft.com/office/officeart/2018/2/layout/IconVerticalSolidList"/>
    <dgm:cxn modelId="{42811A06-1272-42F7-9926-84F5C2AB1022}" type="presParOf" srcId="{5A19B083-246D-49A8-A1EF-7EBB55571688}" destId="{9E3DBA32-E405-478C-89CB-30BC5D659081}" srcOrd="2" destOrd="0" presId="urn:microsoft.com/office/officeart/2018/2/layout/IconVerticalSolidList"/>
    <dgm:cxn modelId="{1754B9D0-FEA4-4DFA-B70A-63D8B4FEE6FF}" type="presParOf" srcId="{5A19B083-246D-49A8-A1EF-7EBB55571688}" destId="{B3696697-8F80-4A60-901C-AC964AA3FB18}" srcOrd="3" destOrd="0" presId="urn:microsoft.com/office/officeart/2018/2/layout/IconVerticalSolidList"/>
    <dgm:cxn modelId="{55628817-F513-4804-8616-B76A500BF47D}" type="presParOf" srcId="{1DE5D2B2-EBB7-464C-8756-7A1B5D1A6E11}" destId="{CD1EE8BA-C8CA-415C-BD1C-DF29B44D7E8B}" srcOrd="1" destOrd="0" presId="urn:microsoft.com/office/officeart/2018/2/layout/IconVerticalSolidList"/>
    <dgm:cxn modelId="{FBE0F50A-45FA-40DB-8E29-8B08986144B4}" type="presParOf" srcId="{1DE5D2B2-EBB7-464C-8756-7A1B5D1A6E11}" destId="{B570BDE8-591D-4B36-87B0-9849C5C208B4}" srcOrd="2" destOrd="0" presId="urn:microsoft.com/office/officeart/2018/2/layout/IconVerticalSolidList"/>
    <dgm:cxn modelId="{3E727665-EA5E-428B-A6EE-C4B21219E095}" type="presParOf" srcId="{B570BDE8-591D-4B36-87B0-9849C5C208B4}" destId="{C9E25839-5ADE-40BB-9A82-5E4B8847E3E3}" srcOrd="0" destOrd="0" presId="urn:microsoft.com/office/officeart/2018/2/layout/IconVerticalSolidList"/>
    <dgm:cxn modelId="{1D3400CB-CD4E-48B6-9175-ADBED50FE345}" type="presParOf" srcId="{B570BDE8-591D-4B36-87B0-9849C5C208B4}" destId="{9F70B3FB-B760-4086-B533-1BFD396FDC79}" srcOrd="1" destOrd="0" presId="urn:microsoft.com/office/officeart/2018/2/layout/IconVerticalSolidList"/>
    <dgm:cxn modelId="{4883313F-5935-4035-A30F-2900F320711A}" type="presParOf" srcId="{B570BDE8-591D-4B36-87B0-9849C5C208B4}" destId="{6ECB4E81-FFCC-4CE6-9C60-25DCE78031DE}" srcOrd="2" destOrd="0" presId="urn:microsoft.com/office/officeart/2018/2/layout/IconVerticalSolidList"/>
    <dgm:cxn modelId="{08955EB9-405A-47FC-BAD3-7FC72670EBBC}" type="presParOf" srcId="{B570BDE8-591D-4B36-87B0-9849C5C208B4}" destId="{71CED8A6-C659-419C-B711-F5005DBC61F0}" srcOrd="3" destOrd="0" presId="urn:microsoft.com/office/officeart/2018/2/layout/IconVerticalSolidList"/>
    <dgm:cxn modelId="{291D133D-49ED-4F3F-930D-F8E2398547AC}" type="presParOf" srcId="{1DE5D2B2-EBB7-464C-8756-7A1B5D1A6E11}" destId="{9ACF9119-A60A-4787-B10A-8D8904CB9A0D}" srcOrd="3" destOrd="0" presId="urn:microsoft.com/office/officeart/2018/2/layout/IconVerticalSolidList"/>
    <dgm:cxn modelId="{25E63EBD-4098-4BAC-A67F-B9115D7D6D6D}" type="presParOf" srcId="{1DE5D2B2-EBB7-464C-8756-7A1B5D1A6E11}" destId="{D92BE8F9-9DCF-407E-8FEF-E5E5BB6D13FA}" srcOrd="4" destOrd="0" presId="urn:microsoft.com/office/officeart/2018/2/layout/IconVerticalSolidList"/>
    <dgm:cxn modelId="{C495F2E2-A4D7-4647-B1CD-913997C422B3}" type="presParOf" srcId="{D92BE8F9-9DCF-407E-8FEF-E5E5BB6D13FA}" destId="{CBDEFEAB-4107-4B1B-8F29-4E331A986BA0}" srcOrd="0" destOrd="0" presId="urn:microsoft.com/office/officeart/2018/2/layout/IconVerticalSolidList"/>
    <dgm:cxn modelId="{DF908E4E-DE8E-4CBB-9107-DB314300C941}" type="presParOf" srcId="{D92BE8F9-9DCF-407E-8FEF-E5E5BB6D13FA}" destId="{AE55A0AF-B83C-47B6-95F2-0F41440C4BC7}" srcOrd="1" destOrd="0" presId="urn:microsoft.com/office/officeart/2018/2/layout/IconVerticalSolidList"/>
    <dgm:cxn modelId="{7A8088E3-05CB-486F-822C-CDBE0F552D74}" type="presParOf" srcId="{D92BE8F9-9DCF-407E-8FEF-E5E5BB6D13FA}" destId="{7FA21ADA-2F5E-4698-9913-8DE557385DA6}" srcOrd="2" destOrd="0" presId="urn:microsoft.com/office/officeart/2018/2/layout/IconVerticalSolidList"/>
    <dgm:cxn modelId="{A486A588-CF6B-4254-A3C8-7575AFFDCD4E}" type="presParOf" srcId="{D92BE8F9-9DCF-407E-8FEF-E5E5BB6D13FA}" destId="{AB913E0E-54EF-4B16-9403-5EF3B2CB167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2262F30-1E57-4A7D-9130-E3E3305D51A2}"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7EFB41A0-2AC7-4EE3-95D6-C0CC12349A69}">
      <dgm:prSet/>
      <dgm:spPr/>
      <dgm:t>
        <a:bodyPr/>
        <a:lstStyle/>
        <a:p>
          <a:r>
            <a:rPr lang="en-GB"/>
            <a:t>Impact of loss of activities/education/work.</a:t>
          </a:r>
          <a:endParaRPr lang="en-US"/>
        </a:p>
      </dgm:t>
    </dgm:pt>
    <dgm:pt modelId="{4995B7D9-5BC8-4434-AC18-8C3B77AF6FE2}" type="parTrans" cxnId="{C6C312B2-867A-462A-B746-AD9071A281C5}">
      <dgm:prSet/>
      <dgm:spPr/>
      <dgm:t>
        <a:bodyPr/>
        <a:lstStyle/>
        <a:p>
          <a:endParaRPr lang="en-US"/>
        </a:p>
      </dgm:t>
    </dgm:pt>
    <dgm:pt modelId="{6B0D8EDE-AEEF-4840-A165-448765B15D41}" type="sibTrans" cxnId="{C6C312B2-867A-462A-B746-AD9071A281C5}">
      <dgm:prSet/>
      <dgm:spPr/>
      <dgm:t>
        <a:bodyPr/>
        <a:lstStyle/>
        <a:p>
          <a:endParaRPr lang="en-US"/>
        </a:p>
      </dgm:t>
    </dgm:pt>
    <dgm:pt modelId="{3C94F1BD-1D51-4CAB-A0C1-4C34A6DB0BEF}">
      <dgm:prSet/>
      <dgm:spPr/>
      <dgm:t>
        <a:bodyPr/>
        <a:lstStyle/>
        <a:p>
          <a:r>
            <a:rPr lang="en-GB"/>
            <a:t>Transitions Between Services </a:t>
          </a:r>
          <a:endParaRPr lang="en-US"/>
        </a:p>
      </dgm:t>
    </dgm:pt>
    <dgm:pt modelId="{19738372-5759-470E-B7BA-52DA25145DB6}" type="parTrans" cxnId="{8A56AAC1-6BD6-4E0C-8ADE-EED46409DF6F}">
      <dgm:prSet/>
      <dgm:spPr/>
      <dgm:t>
        <a:bodyPr/>
        <a:lstStyle/>
        <a:p>
          <a:endParaRPr lang="en-US"/>
        </a:p>
      </dgm:t>
    </dgm:pt>
    <dgm:pt modelId="{979BFC25-DF47-4287-B97D-37EDAC91B81F}" type="sibTrans" cxnId="{8A56AAC1-6BD6-4E0C-8ADE-EED46409DF6F}">
      <dgm:prSet/>
      <dgm:spPr/>
      <dgm:t>
        <a:bodyPr/>
        <a:lstStyle/>
        <a:p>
          <a:endParaRPr lang="en-US"/>
        </a:p>
      </dgm:t>
    </dgm:pt>
    <dgm:pt modelId="{CD6EC202-CD66-46DC-89BD-CA2DF9702825}">
      <dgm:prSet/>
      <dgm:spPr/>
      <dgm:t>
        <a:bodyPr/>
        <a:lstStyle/>
        <a:p>
          <a:r>
            <a:rPr lang="en-GB"/>
            <a:t>THINK Family </a:t>
          </a:r>
          <a:endParaRPr lang="en-US"/>
        </a:p>
      </dgm:t>
    </dgm:pt>
    <dgm:pt modelId="{A2662EBB-27C0-4616-954A-DCDEF782D942}" type="parTrans" cxnId="{A3761F12-8B4B-4388-AD8D-9A4F19485796}">
      <dgm:prSet/>
      <dgm:spPr/>
      <dgm:t>
        <a:bodyPr/>
        <a:lstStyle/>
        <a:p>
          <a:endParaRPr lang="en-US"/>
        </a:p>
      </dgm:t>
    </dgm:pt>
    <dgm:pt modelId="{4DAC9843-BC1A-44F0-97CD-86D7E1355576}" type="sibTrans" cxnId="{A3761F12-8B4B-4388-AD8D-9A4F19485796}">
      <dgm:prSet/>
      <dgm:spPr/>
      <dgm:t>
        <a:bodyPr/>
        <a:lstStyle/>
        <a:p>
          <a:endParaRPr lang="en-US"/>
        </a:p>
      </dgm:t>
    </dgm:pt>
    <dgm:pt modelId="{4B1AC669-B77E-40BD-91FD-210691E52879}">
      <dgm:prSet/>
      <dgm:spPr/>
      <dgm:t>
        <a:bodyPr/>
        <a:lstStyle/>
        <a:p>
          <a:r>
            <a:rPr lang="en-GB"/>
            <a:t>Loss of voice of Child and or Parent where one dominates the other. </a:t>
          </a:r>
          <a:endParaRPr lang="en-US"/>
        </a:p>
      </dgm:t>
    </dgm:pt>
    <dgm:pt modelId="{41CB2113-ADDB-49A5-B98E-D91EBEABCC81}" type="parTrans" cxnId="{98251E0B-3C3B-4220-A6F1-00418E7394B3}">
      <dgm:prSet/>
      <dgm:spPr/>
      <dgm:t>
        <a:bodyPr/>
        <a:lstStyle/>
        <a:p>
          <a:endParaRPr lang="en-US"/>
        </a:p>
      </dgm:t>
    </dgm:pt>
    <dgm:pt modelId="{82BC8496-1C8B-4143-92A4-EB4A0381931D}" type="sibTrans" cxnId="{98251E0B-3C3B-4220-A6F1-00418E7394B3}">
      <dgm:prSet/>
      <dgm:spPr/>
      <dgm:t>
        <a:bodyPr/>
        <a:lstStyle/>
        <a:p>
          <a:endParaRPr lang="en-US"/>
        </a:p>
      </dgm:t>
    </dgm:pt>
    <dgm:pt modelId="{4548E5CF-D760-4BAC-9414-849837CB1CCB}">
      <dgm:prSet/>
      <dgm:spPr/>
      <dgm:t>
        <a:bodyPr/>
        <a:lstStyle/>
        <a:p>
          <a:r>
            <a:rPr lang="en-GB"/>
            <a:t>History of trauma.</a:t>
          </a:r>
          <a:endParaRPr lang="en-US"/>
        </a:p>
      </dgm:t>
    </dgm:pt>
    <dgm:pt modelId="{92D86256-B6AB-493D-BEAC-028C66EAE5B0}" type="parTrans" cxnId="{C3AF8F26-D1D5-487B-93B3-8A3AC11AED5F}">
      <dgm:prSet/>
      <dgm:spPr/>
      <dgm:t>
        <a:bodyPr/>
        <a:lstStyle/>
        <a:p>
          <a:endParaRPr lang="en-US"/>
        </a:p>
      </dgm:t>
    </dgm:pt>
    <dgm:pt modelId="{82FF477A-A1AF-4F09-AAFA-3318F4DCF43F}" type="sibTrans" cxnId="{C3AF8F26-D1D5-487B-93B3-8A3AC11AED5F}">
      <dgm:prSet/>
      <dgm:spPr/>
      <dgm:t>
        <a:bodyPr/>
        <a:lstStyle/>
        <a:p>
          <a:endParaRPr lang="en-US"/>
        </a:p>
      </dgm:t>
    </dgm:pt>
    <dgm:pt modelId="{EEA2DDD6-96A4-4012-8DF1-7E7978E23096}">
      <dgm:prSet/>
      <dgm:spPr/>
      <dgm:t>
        <a:bodyPr/>
        <a:lstStyle/>
        <a:p>
          <a:r>
            <a:rPr lang="en-GB"/>
            <a:t>Being in an unhappy home.</a:t>
          </a:r>
          <a:endParaRPr lang="en-US"/>
        </a:p>
      </dgm:t>
    </dgm:pt>
    <dgm:pt modelId="{E730C84C-FA83-43D0-A6D1-A89CAD986047}" type="parTrans" cxnId="{FCE70968-4DD1-4F4C-8A58-6F573F53D30B}">
      <dgm:prSet/>
      <dgm:spPr/>
      <dgm:t>
        <a:bodyPr/>
        <a:lstStyle/>
        <a:p>
          <a:endParaRPr lang="en-US"/>
        </a:p>
      </dgm:t>
    </dgm:pt>
    <dgm:pt modelId="{2779B855-4850-4648-8CE5-462ECD7ECAA2}" type="sibTrans" cxnId="{FCE70968-4DD1-4F4C-8A58-6F573F53D30B}">
      <dgm:prSet/>
      <dgm:spPr/>
      <dgm:t>
        <a:bodyPr/>
        <a:lstStyle/>
        <a:p>
          <a:endParaRPr lang="en-US"/>
        </a:p>
      </dgm:t>
    </dgm:pt>
    <dgm:pt modelId="{82C78F40-B20D-4F28-9FF7-2E3CD019DA24}">
      <dgm:prSet/>
      <dgm:spPr/>
      <dgm:t>
        <a:bodyPr/>
        <a:lstStyle/>
        <a:p>
          <a:r>
            <a:rPr lang="en-GB"/>
            <a:t>Parental mental health </a:t>
          </a:r>
          <a:endParaRPr lang="en-US"/>
        </a:p>
      </dgm:t>
    </dgm:pt>
    <dgm:pt modelId="{EEE4A1AC-31D9-4011-98B9-9B40998BCC50}" type="parTrans" cxnId="{B9DA37EE-A2B2-46D7-804C-D58A21BB037B}">
      <dgm:prSet/>
      <dgm:spPr/>
      <dgm:t>
        <a:bodyPr/>
        <a:lstStyle/>
        <a:p>
          <a:endParaRPr lang="en-US"/>
        </a:p>
      </dgm:t>
    </dgm:pt>
    <dgm:pt modelId="{CABD04B9-875E-477D-ABC9-70AE6A97A4E4}" type="sibTrans" cxnId="{B9DA37EE-A2B2-46D7-804C-D58A21BB037B}">
      <dgm:prSet/>
      <dgm:spPr/>
      <dgm:t>
        <a:bodyPr/>
        <a:lstStyle/>
        <a:p>
          <a:endParaRPr lang="en-US"/>
        </a:p>
      </dgm:t>
    </dgm:pt>
    <dgm:pt modelId="{CC1B1D8A-96A9-4CE9-9789-819149722459}">
      <dgm:prSet/>
      <dgm:spPr/>
      <dgm:t>
        <a:bodyPr/>
        <a:lstStyle/>
        <a:p>
          <a:r>
            <a:rPr lang="en-GB"/>
            <a:t>The final straw scenario. </a:t>
          </a:r>
          <a:endParaRPr lang="en-US"/>
        </a:p>
      </dgm:t>
    </dgm:pt>
    <dgm:pt modelId="{3E224B21-CE94-4C45-9EC7-4370C9530CA2}" type="parTrans" cxnId="{25ACF885-C3C2-44AF-90A0-05A39E3DB9FE}">
      <dgm:prSet/>
      <dgm:spPr/>
      <dgm:t>
        <a:bodyPr/>
        <a:lstStyle/>
        <a:p>
          <a:endParaRPr lang="en-US"/>
        </a:p>
      </dgm:t>
    </dgm:pt>
    <dgm:pt modelId="{15427D6B-6206-4AC7-B118-5B77A9E67A3C}" type="sibTrans" cxnId="{25ACF885-C3C2-44AF-90A0-05A39E3DB9FE}">
      <dgm:prSet/>
      <dgm:spPr/>
      <dgm:t>
        <a:bodyPr/>
        <a:lstStyle/>
        <a:p>
          <a:endParaRPr lang="en-US"/>
        </a:p>
      </dgm:t>
    </dgm:pt>
    <dgm:pt modelId="{6BC70BF0-0987-4720-B854-96D5B9C71DE6}">
      <dgm:prSet/>
      <dgm:spPr/>
      <dgm:t>
        <a:bodyPr/>
        <a:lstStyle/>
        <a:p>
          <a:r>
            <a:rPr lang="en-GB"/>
            <a:t>Hopelessness and helplessness due to the pandemic and loss of "future". </a:t>
          </a:r>
          <a:endParaRPr lang="en-US"/>
        </a:p>
      </dgm:t>
    </dgm:pt>
    <dgm:pt modelId="{8237FCAE-3AE0-4312-BD2C-75600491BF2E}" type="parTrans" cxnId="{EA21C7E8-58AC-48B5-BBB7-096295E88F71}">
      <dgm:prSet/>
      <dgm:spPr/>
      <dgm:t>
        <a:bodyPr/>
        <a:lstStyle/>
        <a:p>
          <a:endParaRPr lang="en-US"/>
        </a:p>
      </dgm:t>
    </dgm:pt>
    <dgm:pt modelId="{19792B64-66C4-4E98-9146-E1E131807B0B}" type="sibTrans" cxnId="{EA21C7E8-58AC-48B5-BBB7-096295E88F71}">
      <dgm:prSet/>
      <dgm:spPr/>
      <dgm:t>
        <a:bodyPr/>
        <a:lstStyle/>
        <a:p>
          <a:endParaRPr lang="en-US"/>
        </a:p>
      </dgm:t>
    </dgm:pt>
    <dgm:pt modelId="{27847496-2030-4D66-895C-2E5438667A69}" type="pres">
      <dgm:prSet presAssocID="{C2262F30-1E57-4A7D-9130-E3E3305D51A2}" presName="vert0" presStyleCnt="0">
        <dgm:presLayoutVars>
          <dgm:dir/>
          <dgm:animOne val="branch"/>
          <dgm:animLvl val="lvl"/>
        </dgm:presLayoutVars>
      </dgm:prSet>
      <dgm:spPr/>
    </dgm:pt>
    <dgm:pt modelId="{DC37EB97-6F80-4A10-87C5-2D26B715CD6F}" type="pres">
      <dgm:prSet presAssocID="{7EFB41A0-2AC7-4EE3-95D6-C0CC12349A69}" presName="thickLine" presStyleLbl="alignNode1" presStyleIdx="0" presStyleCnt="9"/>
      <dgm:spPr/>
    </dgm:pt>
    <dgm:pt modelId="{9FDD242D-438F-477E-956C-6D7506C8F437}" type="pres">
      <dgm:prSet presAssocID="{7EFB41A0-2AC7-4EE3-95D6-C0CC12349A69}" presName="horz1" presStyleCnt="0"/>
      <dgm:spPr/>
    </dgm:pt>
    <dgm:pt modelId="{778E6C03-EAD1-4EE5-B1A2-244B79730610}" type="pres">
      <dgm:prSet presAssocID="{7EFB41A0-2AC7-4EE3-95D6-C0CC12349A69}" presName="tx1" presStyleLbl="revTx" presStyleIdx="0" presStyleCnt="9"/>
      <dgm:spPr/>
    </dgm:pt>
    <dgm:pt modelId="{770729D0-2DEF-43C3-9F9F-64945B07BD57}" type="pres">
      <dgm:prSet presAssocID="{7EFB41A0-2AC7-4EE3-95D6-C0CC12349A69}" presName="vert1" presStyleCnt="0"/>
      <dgm:spPr/>
    </dgm:pt>
    <dgm:pt modelId="{C0192061-32A4-410B-9D13-7FA38305CD6D}" type="pres">
      <dgm:prSet presAssocID="{3C94F1BD-1D51-4CAB-A0C1-4C34A6DB0BEF}" presName="thickLine" presStyleLbl="alignNode1" presStyleIdx="1" presStyleCnt="9"/>
      <dgm:spPr/>
    </dgm:pt>
    <dgm:pt modelId="{A53E93B2-BD24-4A13-AADE-9A7788059041}" type="pres">
      <dgm:prSet presAssocID="{3C94F1BD-1D51-4CAB-A0C1-4C34A6DB0BEF}" presName="horz1" presStyleCnt="0"/>
      <dgm:spPr/>
    </dgm:pt>
    <dgm:pt modelId="{8DB56158-5465-473E-9A18-B6BC77E726E6}" type="pres">
      <dgm:prSet presAssocID="{3C94F1BD-1D51-4CAB-A0C1-4C34A6DB0BEF}" presName="tx1" presStyleLbl="revTx" presStyleIdx="1" presStyleCnt="9"/>
      <dgm:spPr/>
    </dgm:pt>
    <dgm:pt modelId="{5A358141-F0D0-439D-8A96-DEDC017F40F2}" type="pres">
      <dgm:prSet presAssocID="{3C94F1BD-1D51-4CAB-A0C1-4C34A6DB0BEF}" presName="vert1" presStyleCnt="0"/>
      <dgm:spPr/>
    </dgm:pt>
    <dgm:pt modelId="{AB7EF475-7F9F-472B-AEB4-0D227F2EF3FA}" type="pres">
      <dgm:prSet presAssocID="{CD6EC202-CD66-46DC-89BD-CA2DF9702825}" presName="thickLine" presStyleLbl="alignNode1" presStyleIdx="2" presStyleCnt="9"/>
      <dgm:spPr/>
    </dgm:pt>
    <dgm:pt modelId="{5E18FF3E-1B93-48E1-A3A6-0FA6B444C625}" type="pres">
      <dgm:prSet presAssocID="{CD6EC202-CD66-46DC-89BD-CA2DF9702825}" presName="horz1" presStyleCnt="0"/>
      <dgm:spPr/>
    </dgm:pt>
    <dgm:pt modelId="{F9905D54-33A8-4034-8770-01BEF7C42249}" type="pres">
      <dgm:prSet presAssocID="{CD6EC202-CD66-46DC-89BD-CA2DF9702825}" presName="tx1" presStyleLbl="revTx" presStyleIdx="2" presStyleCnt="9"/>
      <dgm:spPr/>
    </dgm:pt>
    <dgm:pt modelId="{1E774AE0-F5A8-484F-8346-E6F3EBEE9E19}" type="pres">
      <dgm:prSet presAssocID="{CD6EC202-CD66-46DC-89BD-CA2DF9702825}" presName="vert1" presStyleCnt="0"/>
      <dgm:spPr/>
    </dgm:pt>
    <dgm:pt modelId="{4DD300D2-0E5D-4252-9391-777D5FD56D3F}" type="pres">
      <dgm:prSet presAssocID="{4B1AC669-B77E-40BD-91FD-210691E52879}" presName="thickLine" presStyleLbl="alignNode1" presStyleIdx="3" presStyleCnt="9"/>
      <dgm:spPr/>
    </dgm:pt>
    <dgm:pt modelId="{72F2EA0C-C650-4AEF-9765-FE2974E4602F}" type="pres">
      <dgm:prSet presAssocID="{4B1AC669-B77E-40BD-91FD-210691E52879}" presName="horz1" presStyleCnt="0"/>
      <dgm:spPr/>
    </dgm:pt>
    <dgm:pt modelId="{E1083CEB-F039-42CF-95B9-B54B150B1ADA}" type="pres">
      <dgm:prSet presAssocID="{4B1AC669-B77E-40BD-91FD-210691E52879}" presName="tx1" presStyleLbl="revTx" presStyleIdx="3" presStyleCnt="9"/>
      <dgm:spPr/>
    </dgm:pt>
    <dgm:pt modelId="{3B52D2E9-213D-4F5E-92C2-B672821EFB51}" type="pres">
      <dgm:prSet presAssocID="{4B1AC669-B77E-40BD-91FD-210691E52879}" presName="vert1" presStyleCnt="0"/>
      <dgm:spPr/>
    </dgm:pt>
    <dgm:pt modelId="{2F3389A7-F1B5-44E9-BA56-F027BA619889}" type="pres">
      <dgm:prSet presAssocID="{4548E5CF-D760-4BAC-9414-849837CB1CCB}" presName="thickLine" presStyleLbl="alignNode1" presStyleIdx="4" presStyleCnt="9"/>
      <dgm:spPr/>
    </dgm:pt>
    <dgm:pt modelId="{A8ADA3EC-ECF3-41E7-9266-8EA347F6D528}" type="pres">
      <dgm:prSet presAssocID="{4548E5CF-D760-4BAC-9414-849837CB1CCB}" presName="horz1" presStyleCnt="0"/>
      <dgm:spPr/>
    </dgm:pt>
    <dgm:pt modelId="{0FEA9EAA-FC5F-488D-8A44-43A3A5D2A79E}" type="pres">
      <dgm:prSet presAssocID="{4548E5CF-D760-4BAC-9414-849837CB1CCB}" presName="tx1" presStyleLbl="revTx" presStyleIdx="4" presStyleCnt="9"/>
      <dgm:spPr/>
    </dgm:pt>
    <dgm:pt modelId="{90A935DD-73EC-4648-9DD2-BD5E3A5521B8}" type="pres">
      <dgm:prSet presAssocID="{4548E5CF-D760-4BAC-9414-849837CB1CCB}" presName="vert1" presStyleCnt="0"/>
      <dgm:spPr/>
    </dgm:pt>
    <dgm:pt modelId="{BDCA7D16-DE37-493D-B361-9223CDAFE3B6}" type="pres">
      <dgm:prSet presAssocID="{EEA2DDD6-96A4-4012-8DF1-7E7978E23096}" presName="thickLine" presStyleLbl="alignNode1" presStyleIdx="5" presStyleCnt="9"/>
      <dgm:spPr/>
    </dgm:pt>
    <dgm:pt modelId="{896C4058-E35E-43FD-9DA7-0EA2AFB22B40}" type="pres">
      <dgm:prSet presAssocID="{EEA2DDD6-96A4-4012-8DF1-7E7978E23096}" presName="horz1" presStyleCnt="0"/>
      <dgm:spPr/>
    </dgm:pt>
    <dgm:pt modelId="{1D8D5A0F-0D51-4674-93CD-EB5C4B665BDE}" type="pres">
      <dgm:prSet presAssocID="{EEA2DDD6-96A4-4012-8DF1-7E7978E23096}" presName="tx1" presStyleLbl="revTx" presStyleIdx="5" presStyleCnt="9"/>
      <dgm:spPr/>
    </dgm:pt>
    <dgm:pt modelId="{491112FC-B860-48D7-8F6A-12BF2819216A}" type="pres">
      <dgm:prSet presAssocID="{EEA2DDD6-96A4-4012-8DF1-7E7978E23096}" presName="vert1" presStyleCnt="0"/>
      <dgm:spPr/>
    </dgm:pt>
    <dgm:pt modelId="{2558AE60-F001-49D2-90F7-A8279A8D3D7C}" type="pres">
      <dgm:prSet presAssocID="{82C78F40-B20D-4F28-9FF7-2E3CD019DA24}" presName="thickLine" presStyleLbl="alignNode1" presStyleIdx="6" presStyleCnt="9"/>
      <dgm:spPr/>
    </dgm:pt>
    <dgm:pt modelId="{2ED215B0-53A2-4E37-9FD2-6F2E83C9819B}" type="pres">
      <dgm:prSet presAssocID="{82C78F40-B20D-4F28-9FF7-2E3CD019DA24}" presName="horz1" presStyleCnt="0"/>
      <dgm:spPr/>
    </dgm:pt>
    <dgm:pt modelId="{61ED32D3-AA24-46F8-A2C5-701D5463AFFD}" type="pres">
      <dgm:prSet presAssocID="{82C78F40-B20D-4F28-9FF7-2E3CD019DA24}" presName="tx1" presStyleLbl="revTx" presStyleIdx="6" presStyleCnt="9"/>
      <dgm:spPr/>
    </dgm:pt>
    <dgm:pt modelId="{80E8D731-BE69-4F13-AF4B-D4447CDE72B5}" type="pres">
      <dgm:prSet presAssocID="{82C78F40-B20D-4F28-9FF7-2E3CD019DA24}" presName="vert1" presStyleCnt="0"/>
      <dgm:spPr/>
    </dgm:pt>
    <dgm:pt modelId="{8C92C2B8-9531-4BDB-AD0F-883F129316AF}" type="pres">
      <dgm:prSet presAssocID="{CC1B1D8A-96A9-4CE9-9789-819149722459}" presName="thickLine" presStyleLbl="alignNode1" presStyleIdx="7" presStyleCnt="9"/>
      <dgm:spPr/>
    </dgm:pt>
    <dgm:pt modelId="{D417426A-AC89-4395-A46C-3C6B23A18FBC}" type="pres">
      <dgm:prSet presAssocID="{CC1B1D8A-96A9-4CE9-9789-819149722459}" presName="horz1" presStyleCnt="0"/>
      <dgm:spPr/>
    </dgm:pt>
    <dgm:pt modelId="{923DCB5F-D5C9-492E-8831-FDF4D8F52D87}" type="pres">
      <dgm:prSet presAssocID="{CC1B1D8A-96A9-4CE9-9789-819149722459}" presName="tx1" presStyleLbl="revTx" presStyleIdx="7" presStyleCnt="9"/>
      <dgm:spPr/>
    </dgm:pt>
    <dgm:pt modelId="{4CB62358-C788-410F-9F92-B53F5377F224}" type="pres">
      <dgm:prSet presAssocID="{CC1B1D8A-96A9-4CE9-9789-819149722459}" presName="vert1" presStyleCnt="0"/>
      <dgm:spPr/>
    </dgm:pt>
    <dgm:pt modelId="{953074D5-E41C-4092-9458-056141D577EE}" type="pres">
      <dgm:prSet presAssocID="{6BC70BF0-0987-4720-B854-96D5B9C71DE6}" presName="thickLine" presStyleLbl="alignNode1" presStyleIdx="8" presStyleCnt="9"/>
      <dgm:spPr/>
    </dgm:pt>
    <dgm:pt modelId="{41908C92-92DB-4D65-9375-B2DD7D3F034F}" type="pres">
      <dgm:prSet presAssocID="{6BC70BF0-0987-4720-B854-96D5B9C71DE6}" presName="horz1" presStyleCnt="0"/>
      <dgm:spPr/>
    </dgm:pt>
    <dgm:pt modelId="{BD98DFC2-A319-439D-B04E-ED58F13F11F1}" type="pres">
      <dgm:prSet presAssocID="{6BC70BF0-0987-4720-B854-96D5B9C71DE6}" presName="tx1" presStyleLbl="revTx" presStyleIdx="8" presStyleCnt="9"/>
      <dgm:spPr/>
    </dgm:pt>
    <dgm:pt modelId="{61C02AE5-40D1-4C8D-AD75-C6E95897195B}" type="pres">
      <dgm:prSet presAssocID="{6BC70BF0-0987-4720-B854-96D5B9C71DE6}" presName="vert1" presStyleCnt="0"/>
      <dgm:spPr/>
    </dgm:pt>
  </dgm:ptLst>
  <dgm:cxnLst>
    <dgm:cxn modelId="{7F259C04-8CC1-4122-9A72-9BD6B1AD51BD}" type="presOf" srcId="{C2262F30-1E57-4A7D-9130-E3E3305D51A2}" destId="{27847496-2030-4D66-895C-2E5438667A69}" srcOrd="0" destOrd="0" presId="urn:microsoft.com/office/officeart/2008/layout/LinedList"/>
    <dgm:cxn modelId="{98251E0B-3C3B-4220-A6F1-00418E7394B3}" srcId="{C2262F30-1E57-4A7D-9130-E3E3305D51A2}" destId="{4B1AC669-B77E-40BD-91FD-210691E52879}" srcOrd="3" destOrd="0" parTransId="{41CB2113-ADDB-49A5-B98E-D91EBEABCC81}" sibTransId="{82BC8496-1C8B-4143-92A4-EB4A0381931D}"/>
    <dgm:cxn modelId="{E800060F-71A3-4ADC-91CC-E91FCA95C819}" type="presOf" srcId="{4B1AC669-B77E-40BD-91FD-210691E52879}" destId="{E1083CEB-F039-42CF-95B9-B54B150B1ADA}" srcOrd="0" destOrd="0" presId="urn:microsoft.com/office/officeart/2008/layout/LinedList"/>
    <dgm:cxn modelId="{A3761F12-8B4B-4388-AD8D-9A4F19485796}" srcId="{C2262F30-1E57-4A7D-9130-E3E3305D51A2}" destId="{CD6EC202-CD66-46DC-89BD-CA2DF9702825}" srcOrd="2" destOrd="0" parTransId="{A2662EBB-27C0-4616-954A-DCDEF782D942}" sibTransId="{4DAC9843-BC1A-44F0-97CD-86D7E1355576}"/>
    <dgm:cxn modelId="{BC481D20-DC98-4511-A46A-3C81531F4D93}" type="presOf" srcId="{EEA2DDD6-96A4-4012-8DF1-7E7978E23096}" destId="{1D8D5A0F-0D51-4674-93CD-EB5C4B665BDE}" srcOrd="0" destOrd="0" presId="urn:microsoft.com/office/officeart/2008/layout/LinedList"/>
    <dgm:cxn modelId="{C3AF8F26-D1D5-487B-93B3-8A3AC11AED5F}" srcId="{C2262F30-1E57-4A7D-9130-E3E3305D51A2}" destId="{4548E5CF-D760-4BAC-9414-849837CB1CCB}" srcOrd="4" destOrd="0" parTransId="{92D86256-B6AB-493D-BEAC-028C66EAE5B0}" sibTransId="{82FF477A-A1AF-4F09-AAFA-3318F4DCF43F}"/>
    <dgm:cxn modelId="{FCE70968-4DD1-4F4C-8A58-6F573F53D30B}" srcId="{C2262F30-1E57-4A7D-9130-E3E3305D51A2}" destId="{EEA2DDD6-96A4-4012-8DF1-7E7978E23096}" srcOrd="5" destOrd="0" parTransId="{E730C84C-FA83-43D0-A6D1-A89CAD986047}" sibTransId="{2779B855-4850-4648-8CE5-462ECD7ECAA2}"/>
    <dgm:cxn modelId="{4F5F2D49-3C70-4C0A-A9D9-800F216957F6}" type="presOf" srcId="{4548E5CF-D760-4BAC-9414-849837CB1CCB}" destId="{0FEA9EAA-FC5F-488D-8A44-43A3A5D2A79E}" srcOrd="0" destOrd="0" presId="urn:microsoft.com/office/officeart/2008/layout/LinedList"/>
    <dgm:cxn modelId="{D4132D4E-5A00-45FD-866F-CB36BA2C2817}" type="presOf" srcId="{CD6EC202-CD66-46DC-89BD-CA2DF9702825}" destId="{F9905D54-33A8-4034-8770-01BEF7C42249}" srcOrd="0" destOrd="0" presId="urn:microsoft.com/office/officeart/2008/layout/LinedList"/>
    <dgm:cxn modelId="{010AE580-228F-4DB9-AA29-98DC513900D1}" type="presOf" srcId="{7EFB41A0-2AC7-4EE3-95D6-C0CC12349A69}" destId="{778E6C03-EAD1-4EE5-B1A2-244B79730610}" srcOrd="0" destOrd="0" presId="urn:microsoft.com/office/officeart/2008/layout/LinedList"/>
    <dgm:cxn modelId="{25ACF885-C3C2-44AF-90A0-05A39E3DB9FE}" srcId="{C2262F30-1E57-4A7D-9130-E3E3305D51A2}" destId="{CC1B1D8A-96A9-4CE9-9789-819149722459}" srcOrd="7" destOrd="0" parTransId="{3E224B21-CE94-4C45-9EC7-4370C9530CA2}" sibTransId="{15427D6B-6206-4AC7-B118-5B77A9E67A3C}"/>
    <dgm:cxn modelId="{9AE32797-E69A-49F3-B1F3-8F5198CF4F3F}" type="presOf" srcId="{CC1B1D8A-96A9-4CE9-9789-819149722459}" destId="{923DCB5F-D5C9-492E-8831-FDF4D8F52D87}" srcOrd="0" destOrd="0" presId="urn:microsoft.com/office/officeart/2008/layout/LinedList"/>
    <dgm:cxn modelId="{C4A2A4A4-40C3-43D1-A540-4D26E175EED0}" type="presOf" srcId="{3C94F1BD-1D51-4CAB-A0C1-4C34A6DB0BEF}" destId="{8DB56158-5465-473E-9A18-B6BC77E726E6}" srcOrd="0" destOrd="0" presId="urn:microsoft.com/office/officeart/2008/layout/LinedList"/>
    <dgm:cxn modelId="{C6C312B2-867A-462A-B746-AD9071A281C5}" srcId="{C2262F30-1E57-4A7D-9130-E3E3305D51A2}" destId="{7EFB41A0-2AC7-4EE3-95D6-C0CC12349A69}" srcOrd="0" destOrd="0" parTransId="{4995B7D9-5BC8-4434-AC18-8C3B77AF6FE2}" sibTransId="{6B0D8EDE-AEEF-4840-A165-448765B15D41}"/>
    <dgm:cxn modelId="{089660B6-E236-4E0A-988A-74B7CF51C1FB}" type="presOf" srcId="{82C78F40-B20D-4F28-9FF7-2E3CD019DA24}" destId="{61ED32D3-AA24-46F8-A2C5-701D5463AFFD}" srcOrd="0" destOrd="0" presId="urn:microsoft.com/office/officeart/2008/layout/LinedList"/>
    <dgm:cxn modelId="{8A56AAC1-6BD6-4E0C-8ADE-EED46409DF6F}" srcId="{C2262F30-1E57-4A7D-9130-E3E3305D51A2}" destId="{3C94F1BD-1D51-4CAB-A0C1-4C34A6DB0BEF}" srcOrd="1" destOrd="0" parTransId="{19738372-5759-470E-B7BA-52DA25145DB6}" sibTransId="{979BFC25-DF47-4287-B97D-37EDAC91B81F}"/>
    <dgm:cxn modelId="{EA21C7E8-58AC-48B5-BBB7-096295E88F71}" srcId="{C2262F30-1E57-4A7D-9130-E3E3305D51A2}" destId="{6BC70BF0-0987-4720-B854-96D5B9C71DE6}" srcOrd="8" destOrd="0" parTransId="{8237FCAE-3AE0-4312-BD2C-75600491BF2E}" sibTransId="{19792B64-66C4-4E98-9146-E1E131807B0B}"/>
    <dgm:cxn modelId="{B9DA37EE-A2B2-46D7-804C-D58A21BB037B}" srcId="{C2262F30-1E57-4A7D-9130-E3E3305D51A2}" destId="{82C78F40-B20D-4F28-9FF7-2E3CD019DA24}" srcOrd="6" destOrd="0" parTransId="{EEE4A1AC-31D9-4011-98B9-9B40998BCC50}" sibTransId="{CABD04B9-875E-477D-ABC9-70AE6A97A4E4}"/>
    <dgm:cxn modelId="{5843EDFE-2C67-4A0B-B49D-7E3134B5A469}" type="presOf" srcId="{6BC70BF0-0987-4720-B854-96D5B9C71DE6}" destId="{BD98DFC2-A319-439D-B04E-ED58F13F11F1}" srcOrd="0" destOrd="0" presId="urn:microsoft.com/office/officeart/2008/layout/LinedList"/>
    <dgm:cxn modelId="{699944E4-CBB1-455D-BF47-E2E7C569F9EF}" type="presParOf" srcId="{27847496-2030-4D66-895C-2E5438667A69}" destId="{DC37EB97-6F80-4A10-87C5-2D26B715CD6F}" srcOrd="0" destOrd="0" presId="urn:microsoft.com/office/officeart/2008/layout/LinedList"/>
    <dgm:cxn modelId="{2680F1C4-3052-44D4-9CD3-AFE7FCEA39B9}" type="presParOf" srcId="{27847496-2030-4D66-895C-2E5438667A69}" destId="{9FDD242D-438F-477E-956C-6D7506C8F437}" srcOrd="1" destOrd="0" presId="urn:microsoft.com/office/officeart/2008/layout/LinedList"/>
    <dgm:cxn modelId="{EF042BD0-46C6-4513-B7E0-321FA288124A}" type="presParOf" srcId="{9FDD242D-438F-477E-956C-6D7506C8F437}" destId="{778E6C03-EAD1-4EE5-B1A2-244B79730610}" srcOrd="0" destOrd="0" presId="urn:microsoft.com/office/officeart/2008/layout/LinedList"/>
    <dgm:cxn modelId="{33C5D3C5-5A0E-4015-B194-4DAD472E4E9D}" type="presParOf" srcId="{9FDD242D-438F-477E-956C-6D7506C8F437}" destId="{770729D0-2DEF-43C3-9F9F-64945B07BD57}" srcOrd="1" destOrd="0" presId="urn:microsoft.com/office/officeart/2008/layout/LinedList"/>
    <dgm:cxn modelId="{84AF102C-3A09-4543-8843-75F8287C0FFB}" type="presParOf" srcId="{27847496-2030-4D66-895C-2E5438667A69}" destId="{C0192061-32A4-410B-9D13-7FA38305CD6D}" srcOrd="2" destOrd="0" presId="urn:microsoft.com/office/officeart/2008/layout/LinedList"/>
    <dgm:cxn modelId="{16D8F3BA-1160-4A9E-80CC-B4BF200FD7CF}" type="presParOf" srcId="{27847496-2030-4D66-895C-2E5438667A69}" destId="{A53E93B2-BD24-4A13-AADE-9A7788059041}" srcOrd="3" destOrd="0" presId="urn:microsoft.com/office/officeart/2008/layout/LinedList"/>
    <dgm:cxn modelId="{8EB6C440-E9ED-48DD-A019-BDF7168D56D9}" type="presParOf" srcId="{A53E93B2-BD24-4A13-AADE-9A7788059041}" destId="{8DB56158-5465-473E-9A18-B6BC77E726E6}" srcOrd="0" destOrd="0" presId="urn:microsoft.com/office/officeart/2008/layout/LinedList"/>
    <dgm:cxn modelId="{DED94995-6A24-497D-92BB-6E0D77D8E4FB}" type="presParOf" srcId="{A53E93B2-BD24-4A13-AADE-9A7788059041}" destId="{5A358141-F0D0-439D-8A96-DEDC017F40F2}" srcOrd="1" destOrd="0" presId="urn:microsoft.com/office/officeart/2008/layout/LinedList"/>
    <dgm:cxn modelId="{21BCD0BD-5A40-46C5-8A37-845F717F31C1}" type="presParOf" srcId="{27847496-2030-4D66-895C-2E5438667A69}" destId="{AB7EF475-7F9F-472B-AEB4-0D227F2EF3FA}" srcOrd="4" destOrd="0" presId="urn:microsoft.com/office/officeart/2008/layout/LinedList"/>
    <dgm:cxn modelId="{3FFD1474-1598-4730-A53D-DBD4FDC4CD85}" type="presParOf" srcId="{27847496-2030-4D66-895C-2E5438667A69}" destId="{5E18FF3E-1B93-48E1-A3A6-0FA6B444C625}" srcOrd="5" destOrd="0" presId="urn:microsoft.com/office/officeart/2008/layout/LinedList"/>
    <dgm:cxn modelId="{2631C4D3-9758-448A-BD6B-E4C55AE68E67}" type="presParOf" srcId="{5E18FF3E-1B93-48E1-A3A6-0FA6B444C625}" destId="{F9905D54-33A8-4034-8770-01BEF7C42249}" srcOrd="0" destOrd="0" presId="urn:microsoft.com/office/officeart/2008/layout/LinedList"/>
    <dgm:cxn modelId="{8A8BF0E6-A2B7-45B7-B243-D097B1F3D00B}" type="presParOf" srcId="{5E18FF3E-1B93-48E1-A3A6-0FA6B444C625}" destId="{1E774AE0-F5A8-484F-8346-E6F3EBEE9E19}" srcOrd="1" destOrd="0" presId="urn:microsoft.com/office/officeart/2008/layout/LinedList"/>
    <dgm:cxn modelId="{D205146E-7816-48FD-9BDC-9913F5F79414}" type="presParOf" srcId="{27847496-2030-4D66-895C-2E5438667A69}" destId="{4DD300D2-0E5D-4252-9391-777D5FD56D3F}" srcOrd="6" destOrd="0" presId="urn:microsoft.com/office/officeart/2008/layout/LinedList"/>
    <dgm:cxn modelId="{6DD48B01-6F1A-4E68-84F3-6CCD3BAF5827}" type="presParOf" srcId="{27847496-2030-4D66-895C-2E5438667A69}" destId="{72F2EA0C-C650-4AEF-9765-FE2974E4602F}" srcOrd="7" destOrd="0" presId="urn:microsoft.com/office/officeart/2008/layout/LinedList"/>
    <dgm:cxn modelId="{1C6BD946-CC78-4291-91F6-F2175968159A}" type="presParOf" srcId="{72F2EA0C-C650-4AEF-9765-FE2974E4602F}" destId="{E1083CEB-F039-42CF-95B9-B54B150B1ADA}" srcOrd="0" destOrd="0" presId="urn:microsoft.com/office/officeart/2008/layout/LinedList"/>
    <dgm:cxn modelId="{DE653FA2-30F9-48D9-AB8E-D3A11E68840C}" type="presParOf" srcId="{72F2EA0C-C650-4AEF-9765-FE2974E4602F}" destId="{3B52D2E9-213D-4F5E-92C2-B672821EFB51}" srcOrd="1" destOrd="0" presId="urn:microsoft.com/office/officeart/2008/layout/LinedList"/>
    <dgm:cxn modelId="{ACB65782-3783-433C-AED0-32E5E70081F3}" type="presParOf" srcId="{27847496-2030-4D66-895C-2E5438667A69}" destId="{2F3389A7-F1B5-44E9-BA56-F027BA619889}" srcOrd="8" destOrd="0" presId="urn:microsoft.com/office/officeart/2008/layout/LinedList"/>
    <dgm:cxn modelId="{77CB7AA2-8F3C-473C-A021-B3039715A5E9}" type="presParOf" srcId="{27847496-2030-4D66-895C-2E5438667A69}" destId="{A8ADA3EC-ECF3-41E7-9266-8EA347F6D528}" srcOrd="9" destOrd="0" presId="urn:microsoft.com/office/officeart/2008/layout/LinedList"/>
    <dgm:cxn modelId="{02181EFC-96D2-48AA-A798-88C01E890BB3}" type="presParOf" srcId="{A8ADA3EC-ECF3-41E7-9266-8EA347F6D528}" destId="{0FEA9EAA-FC5F-488D-8A44-43A3A5D2A79E}" srcOrd="0" destOrd="0" presId="urn:microsoft.com/office/officeart/2008/layout/LinedList"/>
    <dgm:cxn modelId="{A688CA2F-A0A1-4ECC-B4A4-F33329FA9B9A}" type="presParOf" srcId="{A8ADA3EC-ECF3-41E7-9266-8EA347F6D528}" destId="{90A935DD-73EC-4648-9DD2-BD5E3A5521B8}" srcOrd="1" destOrd="0" presId="urn:microsoft.com/office/officeart/2008/layout/LinedList"/>
    <dgm:cxn modelId="{C2D81B4F-56FE-44E5-B4A6-A9A921025A87}" type="presParOf" srcId="{27847496-2030-4D66-895C-2E5438667A69}" destId="{BDCA7D16-DE37-493D-B361-9223CDAFE3B6}" srcOrd="10" destOrd="0" presId="urn:microsoft.com/office/officeart/2008/layout/LinedList"/>
    <dgm:cxn modelId="{FA44086C-D866-4385-ACB6-AE37D3E1C8D6}" type="presParOf" srcId="{27847496-2030-4D66-895C-2E5438667A69}" destId="{896C4058-E35E-43FD-9DA7-0EA2AFB22B40}" srcOrd="11" destOrd="0" presId="urn:microsoft.com/office/officeart/2008/layout/LinedList"/>
    <dgm:cxn modelId="{191C5C23-69AD-462A-AC3A-E6249CABC55C}" type="presParOf" srcId="{896C4058-E35E-43FD-9DA7-0EA2AFB22B40}" destId="{1D8D5A0F-0D51-4674-93CD-EB5C4B665BDE}" srcOrd="0" destOrd="0" presId="urn:microsoft.com/office/officeart/2008/layout/LinedList"/>
    <dgm:cxn modelId="{9379CC3C-DE2B-4AC1-B550-95F11378F11B}" type="presParOf" srcId="{896C4058-E35E-43FD-9DA7-0EA2AFB22B40}" destId="{491112FC-B860-48D7-8F6A-12BF2819216A}" srcOrd="1" destOrd="0" presId="urn:microsoft.com/office/officeart/2008/layout/LinedList"/>
    <dgm:cxn modelId="{C4C3B17A-7BB9-41BE-9DCB-291D5818D126}" type="presParOf" srcId="{27847496-2030-4D66-895C-2E5438667A69}" destId="{2558AE60-F001-49D2-90F7-A8279A8D3D7C}" srcOrd="12" destOrd="0" presId="urn:microsoft.com/office/officeart/2008/layout/LinedList"/>
    <dgm:cxn modelId="{B499E10A-5BD6-415F-88BC-106788640052}" type="presParOf" srcId="{27847496-2030-4D66-895C-2E5438667A69}" destId="{2ED215B0-53A2-4E37-9FD2-6F2E83C9819B}" srcOrd="13" destOrd="0" presId="urn:microsoft.com/office/officeart/2008/layout/LinedList"/>
    <dgm:cxn modelId="{44818557-91F9-4B0D-A214-CB44266F58D1}" type="presParOf" srcId="{2ED215B0-53A2-4E37-9FD2-6F2E83C9819B}" destId="{61ED32D3-AA24-46F8-A2C5-701D5463AFFD}" srcOrd="0" destOrd="0" presId="urn:microsoft.com/office/officeart/2008/layout/LinedList"/>
    <dgm:cxn modelId="{BDF86D4B-5684-45DC-83B2-0344841C4EB1}" type="presParOf" srcId="{2ED215B0-53A2-4E37-9FD2-6F2E83C9819B}" destId="{80E8D731-BE69-4F13-AF4B-D4447CDE72B5}" srcOrd="1" destOrd="0" presId="urn:microsoft.com/office/officeart/2008/layout/LinedList"/>
    <dgm:cxn modelId="{8FF0A9DA-C137-488B-877E-03DFD484358F}" type="presParOf" srcId="{27847496-2030-4D66-895C-2E5438667A69}" destId="{8C92C2B8-9531-4BDB-AD0F-883F129316AF}" srcOrd="14" destOrd="0" presId="urn:microsoft.com/office/officeart/2008/layout/LinedList"/>
    <dgm:cxn modelId="{B29F6286-468C-4122-A278-8F341EEE422B}" type="presParOf" srcId="{27847496-2030-4D66-895C-2E5438667A69}" destId="{D417426A-AC89-4395-A46C-3C6B23A18FBC}" srcOrd="15" destOrd="0" presId="urn:microsoft.com/office/officeart/2008/layout/LinedList"/>
    <dgm:cxn modelId="{2EBB1073-ACE1-4B6F-9E0F-49EE33F509E8}" type="presParOf" srcId="{D417426A-AC89-4395-A46C-3C6B23A18FBC}" destId="{923DCB5F-D5C9-492E-8831-FDF4D8F52D87}" srcOrd="0" destOrd="0" presId="urn:microsoft.com/office/officeart/2008/layout/LinedList"/>
    <dgm:cxn modelId="{56C215FB-DD38-436C-AF97-77F342067903}" type="presParOf" srcId="{D417426A-AC89-4395-A46C-3C6B23A18FBC}" destId="{4CB62358-C788-410F-9F92-B53F5377F224}" srcOrd="1" destOrd="0" presId="urn:microsoft.com/office/officeart/2008/layout/LinedList"/>
    <dgm:cxn modelId="{351D23B4-C10E-4D15-9DB4-9A77D5CA8C16}" type="presParOf" srcId="{27847496-2030-4D66-895C-2E5438667A69}" destId="{953074D5-E41C-4092-9458-056141D577EE}" srcOrd="16" destOrd="0" presId="urn:microsoft.com/office/officeart/2008/layout/LinedList"/>
    <dgm:cxn modelId="{AA43A990-3E8F-4C4A-BCBC-72E47C8532F2}" type="presParOf" srcId="{27847496-2030-4D66-895C-2E5438667A69}" destId="{41908C92-92DB-4D65-9375-B2DD7D3F034F}" srcOrd="17" destOrd="0" presId="urn:microsoft.com/office/officeart/2008/layout/LinedList"/>
    <dgm:cxn modelId="{B4FDD85F-CDD5-4E55-A8AE-2138B6B9C878}" type="presParOf" srcId="{41908C92-92DB-4D65-9375-B2DD7D3F034F}" destId="{BD98DFC2-A319-439D-B04E-ED58F13F11F1}" srcOrd="0" destOrd="0" presId="urn:microsoft.com/office/officeart/2008/layout/LinedList"/>
    <dgm:cxn modelId="{4415C6BF-C30F-422C-82CB-BC16B7FFC0F5}" type="presParOf" srcId="{41908C92-92DB-4D65-9375-B2DD7D3F034F}" destId="{61C02AE5-40D1-4C8D-AD75-C6E95897195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7A9DB30-A952-4013-9DE4-A1552B4D9DE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029AEDB-9698-41DF-8374-707E88BB5436}">
      <dgm:prSet/>
      <dgm:spPr/>
      <dgm:t>
        <a:bodyPr/>
        <a:lstStyle/>
        <a:p>
          <a:r>
            <a:rPr lang="en-GB"/>
            <a:t>What do you hear, what do you see, what you do not see and how you feel.</a:t>
          </a:r>
          <a:endParaRPr lang="en-US"/>
        </a:p>
      </dgm:t>
    </dgm:pt>
    <dgm:pt modelId="{8AE58E4A-249E-4C2B-9BE6-31050ECFD4CD}" type="parTrans" cxnId="{F180978B-052F-4A52-8B4C-9E81F57F2A67}">
      <dgm:prSet/>
      <dgm:spPr/>
      <dgm:t>
        <a:bodyPr/>
        <a:lstStyle/>
        <a:p>
          <a:endParaRPr lang="en-US"/>
        </a:p>
      </dgm:t>
    </dgm:pt>
    <dgm:pt modelId="{FE0284A2-F7C5-4717-84E7-5C5C4F640721}" type="sibTrans" cxnId="{F180978B-052F-4A52-8B4C-9E81F57F2A67}">
      <dgm:prSet/>
      <dgm:spPr/>
      <dgm:t>
        <a:bodyPr/>
        <a:lstStyle/>
        <a:p>
          <a:endParaRPr lang="en-US"/>
        </a:p>
      </dgm:t>
    </dgm:pt>
    <dgm:pt modelId="{AB7B3D65-6101-4D8C-9C28-8177812B1337}">
      <dgm:prSet/>
      <dgm:spPr/>
      <dgm:t>
        <a:bodyPr/>
        <a:lstStyle/>
        <a:p>
          <a:r>
            <a:rPr lang="en-GB"/>
            <a:t>The environment</a:t>
          </a:r>
          <a:endParaRPr lang="en-US"/>
        </a:p>
      </dgm:t>
    </dgm:pt>
    <dgm:pt modelId="{41531C70-4A2C-446E-AB7E-87AF874FCCB8}" type="parTrans" cxnId="{CDB8E761-7FC2-4089-AB40-B57DD730EB3F}">
      <dgm:prSet/>
      <dgm:spPr/>
      <dgm:t>
        <a:bodyPr/>
        <a:lstStyle/>
        <a:p>
          <a:endParaRPr lang="en-US"/>
        </a:p>
      </dgm:t>
    </dgm:pt>
    <dgm:pt modelId="{34176E46-7A67-40C2-AA61-7883A1E3EF6E}" type="sibTrans" cxnId="{CDB8E761-7FC2-4089-AB40-B57DD730EB3F}">
      <dgm:prSet/>
      <dgm:spPr/>
      <dgm:t>
        <a:bodyPr/>
        <a:lstStyle/>
        <a:p>
          <a:endParaRPr lang="en-US"/>
        </a:p>
      </dgm:t>
    </dgm:pt>
    <dgm:pt modelId="{65AD35AB-42ED-4E19-88CC-0979575C258B}">
      <dgm:prSet/>
      <dgm:spPr/>
      <dgm:t>
        <a:bodyPr/>
        <a:lstStyle/>
        <a:p>
          <a:r>
            <a:rPr lang="en-GB"/>
            <a:t>Empathy</a:t>
          </a:r>
          <a:endParaRPr lang="en-US"/>
        </a:p>
      </dgm:t>
    </dgm:pt>
    <dgm:pt modelId="{30974F53-5056-4BE8-AF7B-1EC4E542CE11}" type="parTrans" cxnId="{421E8291-E3E7-4098-9FF3-49B7B192F888}">
      <dgm:prSet/>
      <dgm:spPr/>
      <dgm:t>
        <a:bodyPr/>
        <a:lstStyle/>
        <a:p>
          <a:endParaRPr lang="en-US"/>
        </a:p>
      </dgm:t>
    </dgm:pt>
    <dgm:pt modelId="{4F2F75F7-FCFD-4AEC-9AFF-D78B390169C4}" type="sibTrans" cxnId="{421E8291-E3E7-4098-9FF3-49B7B192F888}">
      <dgm:prSet/>
      <dgm:spPr/>
      <dgm:t>
        <a:bodyPr/>
        <a:lstStyle/>
        <a:p>
          <a:endParaRPr lang="en-US"/>
        </a:p>
      </dgm:t>
    </dgm:pt>
    <dgm:pt modelId="{6BA435AA-08B6-460B-9CB6-0BFCF991E343}">
      <dgm:prSet/>
      <dgm:spPr/>
      <dgm:t>
        <a:bodyPr/>
        <a:lstStyle/>
        <a:p>
          <a:r>
            <a:rPr lang="en-GB"/>
            <a:t>Validation</a:t>
          </a:r>
          <a:endParaRPr lang="en-US"/>
        </a:p>
      </dgm:t>
    </dgm:pt>
    <dgm:pt modelId="{F793B952-FC0A-45FC-A291-57692B6E67CA}" type="parTrans" cxnId="{2704515F-1041-4C6C-88CF-A2B1B622D36F}">
      <dgm:prSet/>
      <dgm:spPr/>
      <dgm:t>
        <a:bodyPr/>
        <a:lstStyle/>
        <a:p>
          <a:endParaRPr lang="en-US"/>
        </a:p>
      </dgm:t>
    </dgm:pt>
    <dgm:pt modelId="{9BC6B1F2-85EE-4171-92D6-526A09D79306}" type="sibTrans" cxnId="{2704515F-1041-4C6C-88CF-A2B1B622D36F}">
      <dgm:prSet/>
      <dgm:spPr/>
      <dgm:t>
        <a:bodyPr/>
        <a:lstStyle/>
        <a:p>
          <a:endParaRPr lang="en-US"/>
        </a:p>
      </dgm:t>
    </dgm:pt>
    <dgm:pt modelId="{E5554334-AB63-451C-B839-16E6BAE13400}">
      <dgm:prSet/>
      <dgm:spPr/>
      <dgm:t>
        <a:bodyPr/>
        <a:lstStyle/>
        <a:p>
          <a:r>
            <a:rPr lang="en-GB"/>
            <a:t>Asking open questions </a:t>
          </a:r>
          <a:endParaRPr lang="en-US"/>
        </a:p>
      </dgm:t>
    </dgm:pt>
    <dgm:pt modelId="{E621FB0B-6FAA-4F92-82FC-28AD6A271973}" type="parTrans" cxnId="{E7CF8607-F197-4948-B372-CD2ED208CC19}">
      <dgm:prSet/>
      <dgm:spPr/>
      <dgm:t>
        <a:bodyPr/>
        <a:lstStyle/>
        <a:p>
          <a:endParaRPr lang="en-US"/>
        </a:p>
      </dgm:t>
    </dgm:pt>
    <dgm:pt modelId="{69528184-A94C-4ABF-BACD-2EC3A6CE8B3D}" type="sibTrans" cxnId="{E7CF8607-F197-4948-B372-CD2ED208CC19}">
      <dgm:prSet/>
      <dgm:spPr/>
      <dgm:t>
        <a:bodyPr/>
        <a:lstStyle/>
        <a:p>
          <a:endParaRPr lang="en-US"/>
        </a:p>
      </dgm:t>
    </dgm:pt>
    <dgm:pt modelId="{580E87C5-0759-4217-83A0-1FDCC2CE04B5}">
      <dgm:prSet/>
      <dgm:spPr/>
      <dgm:t>
        <a:bodyPr/>
        <a:lstStyle/>
        <a:p>
          <a:r>
            <a:rPr lang="en-GB"/>
            <a:t>Being clear </a:t>
          </a:r>
          <a:endParaRPr lang="en-US"/>
        </a:p>
      </dgm:t>
    </dgm:pt>
    <dgm:pt modelId="{1405C903-CB84-435B-B96D-47910D069573}" type="parTrans" cxnId="{5BA10B2F-A045-47CE-BC6D-0E12066C7D3B}">
      <dgm:prSet/>
      <dgm:spPr/>
      <dgm:t>
        <a:bodyPr/>
        <a:lstStyle/>
        <a:p>
          <a:endParaRPr lang="en-US"/>
        </a:p>
      </dgm:t>
    </dgm:pt>
    <dgm:pt modelId="{B30152E6-5142-4494-8889-3793EDBE748C}" type="sibTrans" cxnId="{5BA10B2F-A045-47CE-BC6D-0E12066C7D3B}">
      <dgm:prSet/>
      <dgm:spPr/>
      <dgm:t>
        <a:bodyPr/>
        <a:lstStyle/>
        <a:p>
          <a:endParaRPr lang="en-US"/>
        </a:p>
      </dgm:t>
    </dgm:pt>
    <dgm:pt modelId="{F41CBDA6-5915-4D26-AD0E-A26E248FA5C6}" type="pres">
      <dgm:prSet presAssocID="{87A9DB30-A952-4013-9DE4-A1552B4D9DE1}" presName="root" presStyleCnt="0">
        <dgm:presLayoutVars>
          <dgm:dir/>
          <dgm:resizeHandles val="exact"/>
        </dgm:presLayoutVars>
      </dgm:prSet>
      <dgm:spPr/>
    </dgm:pt>
    <dgm:pt modelId="{A281DB29-5DFE-49FD-886F-E3C9C2B197B9}" type="pres">
      <dgm:prSet presAssocID="{8029AEDB-9698-41DF-8374-707E88BB5436}" presName="compNode" presStyleCnt="0"/>
      <dgm:spPr/>
    </dgm:pt>
    <dgm:pt modelId="{61053CB3-45EF-4329-AF28-992D22B8965E}" type="pres">
      <dgm:prSet presAssocID="{8029AEDB-9698-41DF-8374-707E88BB5436}" presName="bgRect" presStyleLbl="bgShp" presStyleIdx="0" presStyleCnt="6"/>
      <dgm:spPr/>
    </dgm:pt>
    <dgm:pt modelId="{1D278CE9-740A-4A80-96DD-3554A100A694}" type="pres">
      <dgm:prSet presAssocID="{8029AEDB-9698-41DF-8374-707E88BB543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yes"/>
        </a:ext>
      </dgm:extLst>
    </dgm:pt>
    <dgm:pt modelId="{F4E130C4-141E-410A-B93F-FD8632150B58}" type="pres">
      <dgm:prSet presAssocID="{8029AEDB-9698-41DF-8374-707E88BB5436}" presName="spaceRect" presStyleCnt="0"/>
      <dgm:spPr/>
    </dgm:pt>
    <dgm:pt modelId="{D9C08789-6D26-4E32-A8C0-078CF2494666}" type="pres">
      <dgm:prSet presAssocID="{8029AEDB-9698-41DF-8374-707E88BB5436}" presName="parTx" presStyleLbl="revTx" presStyleIdx="0" presStyleCnt="6">
        <dgm:presLayoutVars>
          <dgm:chMax val="0"/>
          <dgm:chPref val="0"/>
        </dgm:presLayoutVars>
      </dgm:prSet>
      <dgm:spPr/>
    </dgm:pt>
    <dgm:pt modelId="{24422B97-E5F8-4CD0-AA43-5C4FA13A8544}" type="pres">
      <dgm:prSet presAssocID="{FE0284A2-F7C5-4717-84E7-5C5C4F640721}" presName="sibTrans" presStyleCnt="0"/>
      <dgm:spPr/>
    </dgm:pt>
    <dgm:pt modelId="{3B0915D4-82DA-4AF0-A1AA-A5D5B4C22278}" type="pres">
      <dgm:prSet presAssocID="{AB7B3D65-6101-4D8C-9C28-8177812B1337}" presName="compNode" presStyleCnt="0"/>
      <dgm:spPr/>
    </dgm:pt>
    <dgm:pt modelId="{6A7C9871-C61A-449D-AAB6-6D76BD3BBA94}" type="pres">
      <dgm:prSet presAssocID="{AB7B3D65-6101-4D8C-9C28-8177812B1337}" presName="bgRect" presStyleLbl="bgShp" presStyleIdx="1" presStyleCnt="6"/>
      <dgm:spPr/>
    </dgm:pt>
    <dgm:pt modelId="{2ADBCF8C-92CD-48FF-A935-2A8BB2B8ABB0}" type="pres">
      <dgm:prSet presAssocID="{AB7B3D65-6101-4D8C-9C28-8177812B1337}"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ciduous tree"/>
        </a:ext>
      </dgm:extLst>
    </dgm:pt>
    <dgm:pt modelId="{E7D10E95-1B3D-4B11-B3EC-FF18E23CA68C}" type="pres">
      <dgm:prSet presAssocID="{AB7B3D65-6101-4D8C-9C28-8177812B1337}" presName="spaceRect" presStyleCnt="0"/>
      <dgm:spPr/>
    </dgm:pt>
    <dgm:pt modelId="{3808EFB3-3DFF-4D71-BC7A-64BAB04B9FBB}" type="pres">
      <dgm:prSet presAssocID="{AB7B3D65-6101-4D8C-9C28-8177812B1337}" presName="parTx" presStyleLbl="revTx" presStyleIdx="1" presStyleCnt="6">
        <dgm:presLayoutVars>
          <dgm:chMax val="0"/>
          <dgm:chPref val="0"/>
        </dgm:presLayoutVars>
      </dgm:prSet>
      <dgm:spPr/>
    </dgm:pt>
    <dgm:pt modelId="{D54124AB-5D86-401B-99F6-280B1E53E3FB}" type="pres">
      <dgm:prSet presAssocID="{34176E46-7A67-40C2-AA61-7883A1E3EF6E}" presName="sibTrans" presStyleCnt="0"/>
      <dgm:spPr/>
    </dgm:pt>
    <dgm:pt modelId="{9DE01E40-8913-40F1-8D95-9EFCF172DB21}" type="pres">
      <dgm:prSet presAssocID="{65AD35AB-42ED-4E19-88CC-0979575C258B}" presName="compNode" presStyleCnt="0"/>
      <dgm:spPr/>
    </dgm:pt>
    <dgm:pt modelId="{731D82B9-C240-4074-A3B7-AB584276761E}" type="pres">
      <dgm:prSet presAssocID="{65AD35AB-42ED-4E19-88CC-0979575C258B}" presName="bgRect" presStyleLbl="bgShp" presStyleIdx="2" presStyleCnt="6"/>
      <dgm:spPr/>
    </dgm:pt>
    <dgm:pt modelId="{949E7353-92A8-46EF-B521-9FF107E3DB87}" type="pres">
      <dgm:prSet presAssocID="{65AD35AB-42ED-4E19-88CC-0979575C258B}"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rt"/>
        </a:ext>
      </dgm:extLst>
    </dgm:pt>
    <dgm:pt modelId="{5EA5EFCC-FFCC-4867-850C-6A20D195DCB4}" type="pres">
      <dgm:prSet presAssocID="{65AD35AB-42ED-4E19-88CC-0979575C258B}" presName="spaceRect" presStyleCnt="0"/>
      <dgm:spPr/>
    </dgm:pt>
    <dgm:pt modelId="{E462BFD9-D093-4503-A9E5-64A90364FF7C}" type="pres">
      <dgm:prSet presAssocID="{65AD35AB-42ED-4E19-88CC-0979575C258B}" presName="parTx" presStyleLbl="revTx" presStyleIdx="2" presStyleCnt="6">
        <dgm:presLayoutVars>
          <dgm:chMax val="0"/>
          <dgm:chPref val="0"/>
        </dgm:presLayoutVars>
      </dgm:prSet>
      <dgm:spPr/>
    </dgm:pt>
    <dgm:pt modelId="{F43F5C3D-3954-4326-84DB-BB2D6FE18269}" type="pres">
      <dgm:prSet presAssocID="{4F2F75F7-FCFD-4AEC-9AFF-D78B390169C4}" presName="sibTrans" presStyleCnt="0"/>
      <dgm:spPr/>
    </dgm:pt>
    <dgm:pt modelId="{3AE4A33A-A38B-42B1-850D-5F8F8DB48239}" type="pres">
      <dgm:prSet presAssocID="{6BA435AA-08B6-460B-9CB6-0BFCF991E343}" presName="compNode" presStyleCnt="0"/>
      <dgm:spPr/>
    </dgm:pt>
    <dgm:pt modelId="{D926FBD0-C6DF-4B32-A0AD-3B1D4F82D56A}" type="pres">
      <dgm:prSet presAssocID="{6BA435AA-08B6-460B-9CB6-0BFCF991E343}" presName="bgRect" presStyleLbl="bgShp" presStyleIdx="3" presStyleCnt="6"/>
      <dgm:spPr/>
    </dgm:pt>
    <dgm:pt modelId="{C54844B7-CF45-4E18-B4A0-A8E279E74F94}" type="pres">
      <dgm:prSet presAssocID="{6BA435AA-08B6-460B-9CB6-0BFCF991E34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35F3C0AE-8571-4B28-B071-AD280637D349}" type="pres">
      <dgm:prSet presAssocID="{6BA435AA-08B6-460B-9CB6-0BFCF991E343}" presName="spaceRect" presStyleCnt="0"/>
      <dgm:spPr/>
    </dgm:pt>
    <dgm:pt modelId="{068DEC41-39B8-4ADA-831B-692F500811DA}" type="pres">
      <dgm:prSet presAssocID="{6BA435AA-08B6-460B-9CB6-0BFCF991E343}" presName="parTx" presStyleLbl="revTx" presStyleIdx="3" presStyleCnt="6">
        <dgm:presLayoutVars>
          <dgm:chMax val="0"/>
          <dgm:chPref val="0"/>
        </dgm:presLayoutVars>
      </dgm:prSet>
      <dgm:spPr/>
    </dgm:pt>
    <dgm:pt modelId="{9CE4ACE1-3205-467E-9E58-3C003DB06AFA}" type="pres">
      <dgm:prSet presAssocID="{9BC6B1F2-85EE-4171-92D6-526A09D79306}" presName="sibTrans" presStyleCnt="0"/>
      <dgm:spPr/>
    </dgm:pt>
    <dgm:pt modelId="{FA4095B8-D7F8-4A55-B87C-FCC4EA673A30}" type="pres">
      <dgm:prSet presAssocID="{E5554334-AB63-451C-B839-16E6BAE13400}" presName="compNode" presStyleCnt="0"/>
      <dgm:spPr/>
    </dgm:pt>
    <dgm:pt modelId="{9432314C-50CA-4252-8FAA-C23A9B3BCBFF}" type="pres">
      <dgm:prSet presAssocID="{E5554334-AB63-451C-B839-16E6BAE13400}" presName="bgRect" presStyleLbl="bgShp" presStyleIdx="4" presStyleCnt="6"/>
      <dgm:spPr/>
    </dgm:pt>
    <dgm:pt modelId="{538F220C-65A9-442C-8065-075E7F04C452}" type="pres">
      <dgm:prSet presAssocID="{E5554334-AB63-451C-B839-16E6BAE13400}"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lp"/>
        </a:ext>
      </dgm:extLst>
    </dgm:pt>
    <dgm:pt modelId="{2F4FF258-70B1-447C-AE8A-B5CC120AE137}" type="pres">
      <dgm:prSet presAssocID="{E5554334-AB63-451C-B839-16E6BAE13400}" presName="spaceRect" presStyleCnt="0"/>
      <dgm:spPr/>
    </dgm:pt>
    <dgm:pt modelId="{2CB6E36F-3C32-43C6-B5E8-E9865CD40975}" type="pres">
      <dgm:prSet presAssocID="{E5554334-AB63-451C-B839-16E6BAE13400}" presName="parTx" presStyleLbl="revTx" presStyleIdx="4" presStyleCnt="6">
        <dgm:presLayoutVars>
          <dgm:chMax val="0"/>
          <dgm:chPref val="0"/>
        </dgm:presLayoutVars>
      </dgm:prSet>
      <dgm:spPr/>
    </dgm:pt>
    <dgm:pt modelId="{B3D632B8-29E4-4E59-B3F8-4DBFEDB075FC}" type="pres">
      <dgm:prSet presAssocID="{69528184-A94C-4ABF-BACD-2EC3A6CE8B3D}" presName="sibTrans" presStyleCnt="0"/>
      <dgm:spPr/>
    </dgm:pt>
    <dgm:pt modelId="{32DB5DE7-AF5A-4BBA-A682-913CBA12997B}" type="pres">
      <dgm:prSet presAssocID="{580E87C5-0759-4217-83A0-1FDCC2CE04B5}" presName="compNode" presStyleCnt="0"/>
      <dgm:spPr/>
    </dgm:pt>
    <dgm:pt modelId="{CFCA75FC-6FB6-4EDA-A7A2-FAF84B25E726}" type="pres">
      <dgm:prSet presAssocID="{580E87C5-0759-4217-83A0-1FDCC2CE04B5}" presName="bgRect" presStyleLbl="bgShp" presStyleIdx="5" presStyleCnt="6"/>
      <dgm:spPr/>
    </dgm:pt>
    <dgm:pt modelId="{9BBCB0D7-97D7-42E3-89A9-661D73CCB063}" type="pres">
      <dgm:prSet presAssocID="{580E87C5-0759-4217-83A0-1FDCC2CE04B5}"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andshake"/>
        </a:ext>
      </dgm:extLst>
    </dgm:pt>
    <dgm:pt modelId="{7286A249-5C1F-49B8-8EBD-8DF29F342C29}" type="pres">
      <dgm:prSet presAssocID="{580E87C5-0759-4217-83A0-1FDCC2CE04B5}" presName="spaceRect" presStyleCnt="0"/>
      <dgm:spPr/>
    </dgm:pt>
    <dgm:pt modelId="{4E8DEC36-27E1-48D8-AA8F-2E04F625AF9A}" type="pres">
      <dgm:prSet presAssocID="{580E87C5-0759-4217-83A0-1FDCC2CE04B5}" presName="parTx" presStyleLbl="revTx" presStyleIdx="5" presStyleCnt="6">
        <dgm:presLayoutVars>
          <dgm:chMax val="0"/>
          <dgm:chPref val="0"/>
        </dgm:presLayoutVars>
      </dgm:prSet>
      <dgm:spPr/>
    </dgm:pt>
  </dgm:ptLst>
  <dgm:cxnLst>
    <dgm:cxn modelId="{E7CF8607-F197-4948-B372-CD2ED208CC19}" srcId="{87A9DB30-A952-4013-9DE4-A1552B4D9DE1}" destId="{E5554334-AB63-451C-B839-16E6BAE13400}" srcOrd="4" destOrd="0" parTransId="{E621FB0B-6FAA-4F92-82FC-28AD6A271973}" sibTransId="{69528184-A94C-4ABF-BACD-2EC3A6CE8B3D}"/>
    <dgm:cxn modelId="{4A504612-6691-4DED-948B-397999ED5B69}" type="presOf" srcId="{AB7B3D65-6101-4D8C-9C28-8177812B1337}" destId="{3808EFB3-3DFF-4D71-BC7A-64BAB04B9FBB}" srcOrd="0" destOrd="0" presId="urn:microsoft.com/office/officeart/2018/2/layout/IconVerticalSolidList"/>
    <dgm:cxn modelId="{086DBB17-E5A9-4E1D-A52B-F78F7F10AE26}" type="presOf" srcId="{65AD35AB-42ED-4E19-88CC-0979575C258B}" destId="{E462BFD9-D093-4503-A9E5-64A90364FF7C}" srcOrd="0" destOrd="0" presId="urn:microsoft.com/office/officeart/2018/2/layout/IconVerticalSolidList"/>
    <dgm:cxn modelId="{9B2EF91A-71AD-4E51-BC73-D9C677C360DE}" type="presOf" srcId="{87A9DB30-A952-4013-9DE4-A1552B4D9DE1}" destId="{F41CBDA6-5915-4D26-AD0E-A26E248FA5C6}" srcOrd="0" destOrd="0" presId="urn:microsoft.com/office/officeart/2018/2/layout/IconVerticalSolidList"/>
    <dgm:cxn modelId="{5BA10B2F-A045-47CE-BC6D-0E12066C7D3B}" srcId="{87A9DB30-A952-4013-9DE4-A1552B4D9DE1}" destId="{580E87C5-0759-4217-83A0-1FDCC2CE04B5}" srcOrd="5" destOrd="0" parTransId="{1405C903-CB84-435B-B96D-47910D069573}" sibTransId="{B30152E6-5142-4494-8889-3793EDBE748C}"/>
    <dgm:cxn modelId="{2704515F-1041-4C6C-88CF-A2B1B622D36F}" srcId="{87A9DB30-A952-4013-9DE4-A1552B4D9DE1}" destId="{6BA435AA-08B6-460B-9CB6-0BFCF991E343}" srcOrd="3" destOrd="0" parTransId="{F793B952-FC0A-45FC-A291-57692B6E67CA}" sibTransId="{9BC6B1F2-85EE-4171-92D6-526A09D79306}"/>
    <dgm:cxn modelId="{CDB8E761-7FC2-4089-AB40-B57DD730EB3F}" srcId="{87A9DB30-A952-4013-9DE4-A1552B4D9DE1}" destId="{AB7B3D65-6101-4D8C-9C28-8177812B1337}" srcOrd="1" destOrd="0" parTransId="{41531C70-4A2C-446E-AB7E-87AF874FCCB8}" sibTransId="{34176E46-7A67-40C2-AA61-7883A1E3EF6E}"/>
    <dgm:cxn modelId="{F180978B-052F-4A52-8B4C-9E81F57F2A67}" srcId="{87A9DB30-A952-4013-9DE4-A1552B4D9DE1}" destId="{8029AEDB-9698-41DF-8374-707E88BB5436}" srcOrd="0" destOrd="0" parTransId="{8AE58E4A-249E-4C2B-9BE6-31050ECFD4CD}" sibTransId="{FE0284A2-F7C5-4717-84E7-5C5C4F640721}"/>
    <dgm:cxn modelId="{421E8291-E3E7-4098-9FF3-49B7B192F888}" srcId="{87A9DB30-A952-4013-9DE4-A1552B4D9DE1}" destId="{65AD35AB-42ED-4E19-88CC-0979575C258B}" srcOrd="2" destOrd="0" parTransId="{30974F53-5056-4BE8-AF7B-1EC4E542CE11}" sibTransId="{4F2F75F7-FCFD-4AEC-9AFF-D78B390169C4}"/>
    <dgm:cxn modelId="{26C8FC9C-7BAF-4901-AE8F-DA5688C00F30}" type="presOf" srcId="{580E87C5-0759-4217-83A0-1FDCC2CE04B5}" destId="{4E8DEC36-27E1-48D8-AA8F-2E04F625AF9A}" srcOrd="0" destOrd="0" presId="urn:microsoft.com/office/officeart/2018/2/layout/IconVerticalSolidList"/>
    <dgm:cxn modelId="{FA1205B8-51B5-473E-953E-4E42135109F8}" type="presOf" srcId="{8029AEDB-9698-41DF-8374-707E88BB5436}" destId="{D9C08789-6D26-4E32-A8C0-078CF2494666}" srcOrd="0" destOrd="0" presId="urn:microsoft.com/office/officeart/2018/2/layout/IconVerticalSolidList"/>
    <dgm:cxn modelId="{27839ABA-9593-49AC-B0F3-DEF69C425943}" type="presOf" srcId="{6BA435AA-08B6-460B-9CB6-0BFCF991E343}" destId="{068DEC41-39B8-4ADA-831B-692F500811DA}" srcOrd="0" destOrd="0" presId="urn:microsoft.com/office/officeart/2018/2/layout/IconVerticalSolidList"/>
    <dgm:cxn modelId="{852D34C9-AC34-4973-ABBE-A93831C94190}" type="presOf" srcId="{E5554334-AB63-451C-B839-16E6BAE13400}" destId="{2CB6E36F-3C32-43C6-B5E8-E9865CD40975}" srcOrd="0" destOrd="0" presId="urn:microsoft.com/office/officeart/2018/2/layout/IconVerticalSolidList"/>
    <dgm:cxn modelId="{FF929DF3-E95E-44FA-9168-53015799DE4F}" type="presParOf" srcId="{F41CBDA6-5915-4D26-AD0E-A26E248FA5C6}" destId="{A281DB29-5DFE-49FD-886F-E3C9C2B197B9}" srcOrd="0" destOrd="0" presId="urn:microsoft.com/office/officeart/2018/2/layout/IconVerticalSolidList"/>
    <dgm:cxn modelId="{6AB7DD4E-4543-4E25-8A39-1CE729AE0651}" type="presParOf" srcId="{A281DB29-5DFE-49FD-886F-E3C9C2B197B9}" destId="{61053CB3-45EF-4329-AF28-992D22B8965E}" srcOrd="0" destOrd="0" presId="urn:microsoft.com/office/officeart/2018/2/layout/IconVerticalSolidList"/>
    <dgm:cxn modelId="{D0197054-2269-4416-B6EE-F6991634982C}" type="presParOf" srcId="{A281DB29-5DFE-49FD-886F-E3C9C2B197B9}" destId="{1D278CE9-740A-4A80-96DD-3554A100A694}" srcOrd="1" destOrd="0" presId="urn:microsoft.com/office/officeart/2018/2/layout/IconVerticalSolidList"/>
    <dgm:cxn modelId="{68A4B123-AD5D-435C-85E5-55FC8350776E}" type="presParOf" srcId="{A281DB29-5DFE-49FD-886F-E3C9C2B197B9}" destId="{F4E130C4-141E-410A-B93F-FD8632150B58}" srcOrd="2" destOrd="0" presId="urn:microsoft.com/office/officeart/2018/2/layout/IconVerticalSolidList"/>
    <dgm:cxn modelId="{F48628C1-CFED-41E2-A254-51C61DF887F8}" type="presParOf" srcId="{A281DB29-5DFE-49FD-886F-E3C9C2B197B9}" destId="{D9C08789-6D26-4E32-A8C0-078CF2494666}" srcOrd="3" destOrd="0" presId="urn:microsoft.com/office/officeart/2018/2/layout/IconVerticalSolidList"/>
    <dgm:cxn modelId="{E47BED14-E4CC-4EC2-B45C-D633496F2BA2}" type="presParOf" srcId="{F41CBDA6-5915-4D26-AD0E-A26E248FA5C6}" destId="{24422B97-E5F8-4CD0-AA43-5C4FA13A8544}" srcOrd="1" destOrd="0" presId="urn:microsoft.com/office/officeart/2018/2/layout/IconVerticalSolidList"/>
    <dgm:cxn modelId="{7C24E637-E7A8-466A-AEF0-46E2207AFB8E}" type="presParOf" srcId="{F41CBDA6-5915-4D26-AD0E-A26E248FA5C6}" destId="{3B0915D4-82DA-4AF0-A1AA-A5D5B4C22278}" srcOrd="2" destOrd="0" presId="urn:microsoft.com/office/officeart/2018/2/layout/IconVerticalSolidList"/>
    <dgm:cxn modelId="{FB24F1F8-363B-42C3-9F43-7CE65F8C45E9}" type="presParOf" srcId="{3B0915D4-82DA-4AF0-A1AA-A5D5B4C22278}" destId="{6A7C9871-C61A-449D-AAB6-6D76BD3BBA94}" srcOrd="0" destOrd="0" presId="urn:microsoft.com/office/officeart/2018/2/layout/IconVerticalSolidList"/>
    <dgm:cxn modelId="{74A6FC2B-7A9F-4EAB-870F-8AE337B7F14D}" type="presParOf" srcId="{3B0915D4-82DA-4AF0-A1AA-A5D5B4C22278}" destId="{2ADBCF8C-92CD-48FF-A935-2A8BB2B8ABB0}" srcOrd="1" destOrd="0" presId="urn:microsoft.com/office/officeart/2018/2/layout/IconVerticalSolidList"/>
    <dgm:cxn modelId="{28D354FF-FD14-4F39-B0AE-BDD20D41F15A}" type="presParOf" srcId="{3B0915D4-82DA-4AF0-A1AA-A5D5B4C22278}" destId="{E7D10E95-1B3D-4B11-B3EC-FF18E23CA68C}" srcOrd="2" destOrd="0" presId="urn:microsoft.com/office/officeart/2018/2/layout/IconVerticalSolidList"/>
    <dgm:cxn modelId="{50672BA6-B79E-4CA3-BE0A-2CB10541A7D8}" type="presParOf" srcId="{3B0915D4-82DA-4AF0-A1AA-A5D5B4C22278}" destId="{3808EFB3-3DFF-4D71-BC7A-64BAB04B9FBB}" srcOrd="3" destOrd="0" presId="urn:microsoft.com/office/officeart/2018/2/layout/IconVerticalSolidList"/>
    <dgm:cxn modelId="{A34FFB76-61F4-455D-85CC-8C211D578B35}" type="presParOf" srcId="{F41CBDA6-5915-4D26-AD0E-A26E248FA5C6}" destId="{D54124AB-5D86-401B-99F6-280B1E53E3FB}" srcOrd="3" destOrd="0" presId="urn:microsoft.com/office/officeart/2018/2/layout/IconVerticalSolidList"/>
    <dgm:cxn modelId="{ECAF8C2E-4D51-4473-AE48-6804CEFEECC8}" type="presParOf" srcId="{F41CBDA6-5915-4D26-AD0E-A26E248FA5C6}" destId="{9DE01E40-8913-40F1-8D95-9EFCF172DB21}" srcOrd="4" destOrd="0" presId="urn:microsoft.com/office/officeart/2018/2/layout/IconVerticalSolidList"/>
    <dgm:cxn modelId="{D39A0F89-FEE2-4944-89B9-A7E2F4FE5023}" type="presParOf" srcId="{9DE01E40-8913-40F1-8D95-9EFCF172DB21}" destId="{731D82B9-C240-4074-A3B7-AB584276761E}" srcOrd="0" destOrd="0" presId="urn:microsoft.com/office/officeart/2018/2/layout/IconVerticalSolidList"/>
    <dgm:cxn modelId="{2DE7A19F-ED30-45A1-BD74-7D9777046DAD}" type="presParOf" srcId="{9DE01E40-8913-40F1-8D95-9EFCF172DB21}" destId="{949E7353-92A8-46EF-B521-9FF107E3DB87}" srcOrd="1" destOrd="0" presId="urn:microsoft.com/office/officeart/2018/2/layout/IconVerticalSolidList"/>
    <dgm:cxn modelId="{48AE3223-33C8-47D1-BADF-9A09787180E9}" type="presParOf" srcId="{9DE01E40-8913-40F1-8D95-9EFCF172DB21}" destId="{5EA5EFCC-FFCC-4867-850C-6A20D195DCB4}" srcOrd="2" destOrd="0" presId="urn:microsoft.com/office/officeart/2018/2/layout/IconVerticalSolidList"/>
    <dgm:cxn modelId="{AC8D6E15-DE25-4C56-AAD9-7F6CDB8B4BB0}" type="presParOf" srcId="{9DE01E40-8913-40F1-8D95-9EFCF172DB21}" destId="{E462BFD9-D093-4503-A9E5-64A90364FF7C}" srcOrd="3" destOrd="0" presId="urn:microsoft.com/office/officeart/2018/2/layout/IconVerticalSolidList"/>
    <dgm:cxn modelId="{09436AE8-0D5E-4D5D-A7A0-D8CA64582742}" type="presParOf" srcId="{F41CBDA6-5915-4D26-AD0E-A26E248FA5C6}" destId="{F43F5C3D-3954-4326-84DB-BB2D6FE18269}" srcOrd="5" destOrd="0" presId="urn:microsoft.com/office/officeart/2018/2/layout/IconVerticalSolidList"/>
    <dgm:cxn modelId="{ED97116F-EF2E-4FF0-9A55-E6EFEF5848BD}" type="presParOf" srcId="{F41CBDA6-5915-4D26-AD0E-A26E248FA5C6}" destId="{3AE4A33A-A38B-42B1-850D-5F8F8DB48239}" srcOrd="6" destOrd="0" presId="urn:microsoft.com/office/officeart/2018/2/layout/IconVerticalSolidList"/>
    <dgm:cxn modelId="{70F49D5E-A431-4F94-9F43-FEA4D68E340E}" type="presParOf" srcId="{3AE4A33A-A38B-42B1-850D-5F8F8DB48239}" destId="{D926FBD0-C6DF-4B32-A0AD-3B1D4F82D56A}" srcOrd="0" destOrd="0" presId="urn:microsoft.com/office/officeart/2018/2/layout/IconVerticalSolidList"/>
    <dgm:cxn modelId="{A7C6D110-2BD1-45ED-90F0-6DF7C2CAF3A8}" type="presParOf" srcId="{3AE4A33A-A38B-42B1-850D-5F8F8DB48239}" destId="{C54844B7-CF45-4E18-B4A0-A8E279E74F94}" srcOrd="1" destOrd="0" presId="urn:microsoft.com/office/officeart/2018/2/layout/IconVerticalSolidList"/>
    <dgm:cxn modelId="{79CE47A0-BA42-4F07-9B1B-4A1AF6579FAF}" type="presParOf" srcId="{3AE4A33A-A38B-42B1-850D-5F8F8DB48239}" destId="{35F3C0AE-8571-4B28-B071-AD280637D349}" srcOrd="2" destOrd="0" presId="urn:microsoft.com/office/officeart/2018/2/layout/IconVerticalSolidList"/>
    <dgm:cxn modelId="{D6E8050C-7E3B-4F7F-874C-4B5D9E24746A}" type="presParOf" srcId="{3AE4A33A-A38B-42B1-850D-5F8F8DB48239}" destId="{068DEC41-39B8-4ADA-831B-692F500811DA}" srcOrd="3" destOrd="0" presId="urn:microsoft.com/office/officeart/2018/2/layout/IconVerticalSolidList"/>
    <dgm:cxn modelId="{F8F20E4F-44FB-4108-9089-250C351E04F8}" type="presParOf" srcId="{F41CBDA6-5915-4D26-AD0E-A26E248FA5C6}" destId="{9CE4ACE1-3205-467E-9E58-3C003DB06AFA}" srcOrd="7" destOrd="0" presId="urn:microsoft.com/office/officeart/2018/2/layout/IconVerticalSolidList"/>
    <dgm:cxn modelId="{304E8BA1-CC05-4CB4-9FA3-B48BD1B5D661}" type="presParOf" srcId="{F41CBDA6-5915-4D26-AD0E-A26E248FA5C6}" destId="{FA4095B8-D7F8-4A55-B87C-FCC4EA673A30}" srcOrd="8" destOrd="0" presId="urn:microsoft.com/office/officeart/2018/2/layout/IconVerticalSolidList"/>
    <dgm:cxn modelId="{3F5CE39E-A8F5-448E-8D7B-B96E5F7CDB09}" type="presParOf" srcId="{FA4095B8-D7F8-4A55-B87C-FCC4EA673A30}" destId="{9432314C-50CA-4252-8FAA-C23A9B3BCBFF}" srcOrd="0" destOrd="0" presId="urn:microsoft.com/office/officeart/2018/2/layout/IconVerticalSolidList"/>
    <dgm:cxn modelId="{ADEE8984-8607-4B05-B94A-8D3B1715AF25}" type="presParOf" srcId="{FA4095B8-D7F8-4A55-B87C-FCC4EA673A30}" destId="{538F220C-65A9-442C-8065-075E7F04C452}" srcOrd="1" destOrd="0" presId="urn:microsoft.com/office/officeart/2018/2/layout/IconVerticalSolidList"/>
    <dgm:cxn modelId="{0F0CCF4E-1F36-42EF-8C2F-CDC2794B80CE}" type="presParOf" srcId="{FA4095B8-D7F8-4A55-B87C-FCC4EA673A30}" destId="{2F4FF258-70B1-447C-AE8A-B5CC120AE137}" srcOrd="2" destOrd="0" presId="urn:microsoft.com/office/officeart/2018/2/layout/IconVerticalSolidList"/>
    <dgm:cxn modelId="{9B74209A-36A9-4F7D-A94D-9C9FF2E27A41}" type="presParOf" srcId="{FA4095B8-D7F8-4A55-B87C-FCC4EA673A30}" destId="{2CB6E36F-3C32-43C6-B5E8-E9865CD40975}" srcOrd="3" destOrd="0" presId="urn:microsoft.com/office/officeart/2018/2/layout/IconVerticalSolidList"/>
    <dgm:cxn modelId="{235C7048-CF3D-4308-AE16-AF812255B0AC}" type="presParOf" srcId="{F41CBDA6-5915-4D26-AD0E-A26E248FA5C6}" destId="{B3D632B8-29E4-4E59-B3F8-4DBFEDB075FC}" srcOrd="9" destOrd="0" presId="urn:microsoft.com/office/officeart/2018/2/layout/IconVerticalSolidList"/>
    <dgm:cxn modelId="{F6E17C13-A47B-43EF-A907-99863C7B35BB}" type="presParOf" srcId="{F41CBDA6-5915-4D26-AD0E-A26E248FA5C6}" destId="{32DB5DE7-AF5A-4BBA-A682-913CBA12997B}" srcOrd="10" destOrd="0" presId="urn:microsoft.com/office/officeart/2018/2/layout/IconVerticalSolidList"/>
    <dgm:cxn modelId="{EDB76A61-8A67-486D-AA25-7A0254A86482}" type="presParOf" srcId="{32DB5DE7-AF5A-4BBA-A682-913CBA12997B}" destId="{CFCA75FC-6FB6-4EDA-A7A2-FAF84B25E726}" srcOrd="0" destOrd="0" presId="urn:microsoft.com/office/officeart/2018/2/layout/IconVerticalSolidList"/>
    <dgm:cxn modelId="{A82CA0BD-DBF0-499A-B46C-BE09C8195E5A}" type="presParOf" srcId="{32DB5DE7-AF5A-4BBA-A682-913CBA12997B}" destId="{9BBCB0D7-97D7-42E3-89A9-661D73CCB063}" srcOrd="1" destOrd="0" presId="urn:microsoft.com/office/officeart/2018/2/layout/IconVerticalSolidList"/>
    <dgm:cxn modelId="{FDDB2B83-4544-407B-9C56-3E50B894565E}" type="presParOf" srcId="{32DB5DE7-AF5A-4BBA-A682-913CBA12997B}" destId="{7286A249-5C1F-49B8-8EBD-8DF29F342C29}" srcOrd="2" destOrd="0" presId="urn:microsoft.com/office/officeart/2018/2/layout/IconVerticalSolidList"/>
    <dgm:cxn modelId="{CBA35980-1FBB-44BC-9F78-C99DDE88164F}" type="presParOf" srcId="{32DB5DE7-AF5A-4BBA-A682-913CBA12997B}" destId="{4E8DEC36-27E1-48D8-AA8F-2E04F625AF9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B940045-D747-40D9-A3C3-329571001DE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B2AAEB5-909C-414C-A2CE-3E6CA4615395}">
      <dgm:prSet/>
      <dgm:spPr/>
      <dgm:t>
        <a:bodyPr/>
        <a:lstStyle/>
        <a:p>
          <a:r>
            <a:rPr lang="en-GB" b="1"/>
            <a:t>‘Self-harm is attention-seeking</a:t>
          </a:r>
          <a:r>
            <a:rPr lang="en-GB"/>
            <a:t>’</a:t>
          </a:r>
          <a:endParaRPr lang="en-US"/>
        </a:p>
      </dgm:t>
    </dgm:pt>
    <dgm:pt modelId="{55B41282-EC2A-4A24-9D0C-DAB1298B396B}" type="parTrans" cxnId="{057A84A8-1505-406F-8D1B-D63205B43F2A}">
      <dgm:prSet/>
      <dgm:spPr/>
      <dgm:t>
        <a:bodyPr/>
        <a:lstStyle/>
        <a:p>
          <a:endParaRPr lang="en-US"/>
        </a:p>
      </dgm:t>
    </dgm:pt>
    <dgm:pt modelId="{2CDB1411-AD49-4034-B395-2E70AB142703}" type="sibTrans" cxnId="{057A84A8-1505-406F-8D1B-D63205B43F2A}">
      <dgm:prSet/>
      <dgm:spPr/>
      <dgm:t>
        <a:bodyPr/>
        <a:lstStyle/>
        <a:p>
          <a:endParaRPr lang="en-US"/>
        </a:p>
      </dgm:t>
    </dgm:pt>
    <dgm:pt modelId="{EADECC4E-9DC1-49DE-9DF0-F9E33A78F2FB}">
      <dgm:prSet/>
      <dgm:spPr/>
      <dgm:t>
        <a:bodyPr/>
        <a:lstStyle/>
        <a:p>
          <a:r>
            <a:rPr lang="en-GB" b="1"/>
            <a:t>Self-harm is a emo/goth thing’ </a:t>
          </a:r>
          <a:endParaRPr lang="en-US"/>
        </a:p>
      </dgm:t>
    </dgm:pt>
    <dgm:pt modelId="{352D7773-3D00-4B6F-BB6F-2A7A57194D6A}" type="parTrans" cxnId="{1C514437-DCC4-4EA6-A82B-8EA3786D3D59}">
      <dgm:prSet/>
      <dgm:spPr/>
      <dgm:t>
        <a:bodyPr/>
        <a:lstStyle/>
        <a:p>
          <a:endParaRPr lang="en-US"/>
        </a:p>
      </dgm:t>
    </dgm:pt>
    <dgm:pt modelId="{9A96D2F1-AAFE-462B-968A-60118EA53CFB}" type="sibTrans" cxnId="{1C514437-DCC4-4EA6-A82B-8EA3786D3D59}">
      <dgm:prSet/>
      <dgm:spPr/>
      <dgm:t>
        <a:bodyPr/>
        <a:lstStyle/>
        <a:p>
          <a:endParaRPr lang="en-US"/>
        </a:p>
      </dgm:t>
    </dgm:pt>
    <dgm:pt modelId="{7DE03AB3-9102-45CC-8BD1-86D178866931}">
      <dgm:prSet/>
      <dgm:spPr/>
      <dgm:t>
        <a:bodyPr/>
        <a:lstStyle/>
        <a:p>
          <a:r>
            <a:rPr lang="en-GB" b="1"/>
            <a:t>People who self-harm must enjoy it’ </a:t>
          </a:r>
          <a:endParaRPr lang="en-US"/>
        </a:p>
      </dgm:t>
    </dgm:pt>
    <dgm:pt modelId="{07172F83-12D7-46CD-8B9C-963AC2AE50BD}" type="parTrans" cxnId="{906E5279-6F27-44EF-B3E6-C00740D8F7EF}">
      <dgm:prSet/>
      <dgm:spPr/>
      <dgm:t>
        <a:bodyPr/>
        <a:lstStyle/>
        <a:p>
          <a:endParaRPr lang="en-US"/>
        </a:p>
      </dgm:t>
    </dgm:pt>
    <dgm:pt modelId="{6525042F-855D-4DA9-A3C3-990C343E0E9A}" type="sibTrans" cxnId="{906E5279-6F27-44EF-B3E6-C00740D8F7EF}">
      <dgm:prSet/>
      <dgm:spPr/>
      <dgm:t>
        <a:bodyPr/>
        <a:lstStyle/>
        <a:p>
          <a:endParaRPr lang="en-US"/>
        </a:p>
      </dgm:t>
    </dgm:pt>
    <dgm:pt modelId="{54A2CBDE-6DAB-41FC-A033-11132D957586}">
      <dgm:prSet/>
      <dgm:spPr/>
      <dgm:t>
        <a:bodyPr/>
        <a:lstStyle/>
        <a:p>
          <a:r>
            <a:rPr lang="en-GB" b="1"/>
            <a:t>Only girls self-harm’</a:t>
          </a:r>
          <a:endParaRPr lang="en-US"/>
        </a:p>
      </dgm:t>
    </dgm:pt>
    <dgm:pt modelId="{23ED607D-F09C-4D8C-BBB7-ED9CABC5E2C2}" type="parTrans" cxnId="{AEB9F4CA-92BC-4483-B94A-A66299F540AA}">
      <dgm:prSet/>
      <dgm:spPr/>
      <dgm:t>
        <a:bodyPr/>
        <a:lstStyle/>
        <a:p>
          <a:endParaRPr lang="en-US"/>
        </a:p>
      </dgm:t>
    </dgm:pt>
    <dgm:pt modelId="{F5E17B27-27CA-497F-9D4B-0E5295879C5F}" type="sibTrans" cxnId="{AEB9F4CA-92BC-4483-B94A-A66299F540AA}">
      <dgm:prSet/>
      <dgm:spPr/>
      <dgm:t>
        <a:bodyPr/>
        <a:lstStyle/>
        <a:p>
          <a:endParaRPr lang="en-US"/>
        </a:p>
      </dgm:t>
    </dgm:pt>
    <dgm:pt modelId="{2D152D48-B24B-413B-A8B0-D822BE769531}" type="pres">
      <dgm:prSet presAssocID="{1B940045-D747-40D9-A3C3-329571001DE6}" presName="linear" presStyleCnt="0">
        <dgm:presLayoutVars>
          <dgm:animLvl val="lvl"/>
          <dgm:resizeHandles val="exact"/>
        </dgm:presLayoutVars>
      </dgm:prSet>
      <dgm:spPr/>
    </dgm:pt>
    <dgm:pt modelId="{E40EDFA3-75B9-465C-8B10-3D87892EFD95}" type="pres">
      <dgm:prSet presAssocID="{EB2AAEB5-909C-414C-A2CE-3E6CA4615395}" presName="parentText" presStyleLbl="node1" presStyleIdx="0" presStyleCnt="4">
        <dgm:presLayoutVars>
          <dgm:chMax val="0"/>
          <dgm:bulletEnabled val="1"/>
        </dgm:presLayoutVars>
      </dgm:prSet>
      <dgm:spPr/>
    </dgm:pt>
    <dgm:pt modelId="{F08A7D42-2BDC-4E00-9E70-9604DAB98850}" type="pres">
      <dgm:prSet presAssocID="{2CDB1411-AD49-4034-B395-2E70AB142703}" presName="spacer" presStyleCnt="0"/>
      <dgm:spPr/>
    </dgm:pt>
    <dgm:pt modelId="{5178799C-6E7D-4B9E-B704-5C8D2783DDAE}" type="pres">
      <dgm:prSet presAssocID="{EADECC4E-9DC1-49DE-9DF0-F9E33A78F2FB}" presName="parentText" presStyleLbl="node1" presStyleIdx="1" presStyleCnt="4">
        <dgm:presLayoutVars>
          <dgm:chMax val="0"/>
          <dgm:bulletEnabled val="1"/>
        </dgm:presLayoutVars>
      </dgm:prSet>
      <dgm:spPr/>
    </dgm:pt>
    <dgm:pt modelId="{FFE76017-54D4-4CCE-9688-95B67411AE89}" type="pres">
      <dgm:prSet presAssocID="{9A96D2F1-AAFE-462B-968A-60118EA53CFB}" presName="spacer" presStyleCnt="0"/>
      <dgm:spPr/>
    </dgm:pt>
    <dgm:pt modelId="{4141733E-5724-425D-9020-1F2BE4C61C1A}" type="pres">
      <dgm:prSet presAssocID="{7DE03AB3-9102-45CC-8BD1-86D178866931}" presName="parentText" presStyleLbl="node1" presStyleIdx="2" presStyleCnt="4">
        <dgm:presLayoutVars>
          <dgm:chMax val="0"/>
          <dgm:bulletEnabled val="1"/>
        </dgm:presLayoutVars>
      </dgm:prSet>
      <dgm:spPr/>
    </dgm:pt>
    <dgm:pt modelId="{BD3D6379-87AC-4C58-9095-79332B69112E}" type="pres">
      <dgm:prSet presAssocID="{6525042F-855D-4DA9-A3C3-990C343E0E9A}" presName="spacer" presStyleCnt="0"/>
      <dgm:spPr/>
    </dgm:pt>
    <dgm:pt modelId="{1B28994F-56AE-49C7-9CBE-AE8FE45861DC}" type="pres">
      <dgm:prSet presAssocID="{54A2CBDE-6DAB-41FC-A033-11132D957586}" presName="parentText" presStyleLbl="node1" presStyleIdx="3" presStyleCnt="4">
        <dgm:presLayoutVars>
          <dgm:chMax val="0"/>
          <dgm:bulletEnabled val="1"/>
        </dgm:presLayoutVars>
      </dgm:prSet>
      <dgm:spPr/>
    </dgm:pt>
  </dgm:ptLst>
  <dgm:cxnLst>
    <dgm:cxn modelId="{1C514437-DCC4-4EA6-A82B-8EA3786D3D59}" srcId="{1B940045-D747-40D9-A3C3-329571001DE6}" destId="{EADECC4E-9DC1-49DE-9DF0-F9E33A78F2FB}" srcOrd="1" destOrd="0" parTransId="{352D7773-3D00-4B6F-BB6F-2A7A57194D6A}" sibTransId="{9A96D2F1-AAFE-462B-968A-60118EA53CFB}"/>
    <dgm:cxn modelId="{98779046-C2CD-4D1C-8754-A8A2140D6EE8}" type="presOf" srcId="{EADECC4E-9DC1-49DE-9DF0-F9E33A78F2FB}" destId="{5178799C-6E7D-4B9E-B704-5C8D2783DDAE}" srcOrd="0" destOrd="0" presId="urn:microsoft.com/office/officeart/2005/8/layout/vList2"/>
    <dgm:cxn modelId="{906E5279-6F27-44EF-B3E6-C00740D8F7EF}" srcId="{1B940045-D747-40D9-A3C3-329571001DE6}" destId="{7DE03AB3-9102-45CC-8BD1-86D178866931}" srcOrd="2" destOrd="0" parTransId="{07172F83-12D7-46CD-8B9C-963AC2AE50BD}" sibTransId="{6525042F-855D-4DA9-A3C3-990C343E0E9A}"/>
    <dgm:cxn modelId="{8A205E88-1B23-4972-B389-E14E8D0012C9}" type="presOf" srcId="{EB2AAEB5-909C-414C-A2CE-3E6CA4615395}" destId="{E40EDFA3-75B9-465C-8B10-3D87892EFD95}" srcOrd="0" destOrd="0" presId="urn:microsoft.com/office/officeart/2005/8/layout/vList2"/>
    <dgm:cxn modelId="{057A84A8-1505-406F-8D1B-D63205B43F2A}" srcId="{1B940045-D747-40D9-A3C3-329571001DE6}" destId="{EB2AAEB5-909C-414C-A2CE-3E6CA4615395}" srcOrd="0" destOrd="0" parTransId="{55B41282-EC2A-4A24-9D0C-DAB1298B396B}" sibTransId="{2CDB1411-AD49-4034-B395-2E70AB142703}"/>
    <dgm:cxn modelId="{0E523AAD-D82A-4B6F-A421-AEE523ACAAB4}" type="presOf" srcId="{7DE03AB3-9102-45CC-8BD1-86D178866931}" destId="{4141733E-5724-425D-9020-1F2BE4C61C1A}" srcOrd="0" destOrd="0" presId="urn:microsoft.com/office/officeart/2005/8/layout/vList2"/>
    <dgm:cxn modelId="{9F3E1BB4-30E1-4F8B-BC7A-A4BAD5194451}" type="presOf" srcId="{1B940045-D747-40D9-A3C3-329571001DE6}" destId="{2D152D48-B24B-413B-A8B0-D822BE769531}" srcOrd="0" destOrd="0" presId="urn:microsoft.com/office/officeart/2005/8/layout/vList2"/>
    <dgm:cxn modelId="{AEB9F4CA-92BC-4483-B94A-A66299F540AA}" srcId="{1B940045-D747-40D9-A3C3-329571001DE6}" destId="{54A2CBDE-6DAB-41FC-A033-11132D957586}" srcOrd="3" destOrd="0" parTransId="{23ED607D-F09C-4D8C-BBB7-ED9CABC5E2C2}" sibTransId="{F5E17B27-27CA-497F-9D4B-0E5295879C5F}"/>
    <dgm:cxn modelId="{B3A8BDE1-D1C7-42CE-9DA2-1C9B33638602}" type="presOf" srcId="{54A2CBDE-6DAB-41FC-A033-11132D957586}" destId="{1B28994F-56AE-49C7-9CBE-AE8FE45861DC}" srcOrd="0" destOrd="0" presId="urn:microsoft.com/office/officeart/2005/8/layout/vList2"/>
    <dgm:cxn modelId="{4E8E44CC-DCB2-4674-ABE4-7DA72D7CEC42}" type="presParOf" srcId="{2D152D48-B24B-413B-A8B0-D822BE769531}" destId="{E40EDFA3-75B9-465C-8B10-3D87892EFD95}" srcOrd="0" destOrd="0" presId="urn:microsoft.com/office/officeart/2005/8/layout/vList2"/>
    <dgm:cxn modelId="{B14F27ED-B7D8-4EC7-94B2-20FEC037C41C}" type="presParOf" srcId="{2D152D48-B24B-413B-A8B0-D822BE769531}" destId="{F08A7D42-2BDC-4E00-9E70-9604DAB98850}" srcOrd="1" destOrd="0" presId="urn:microsoft.com/office/officeart/2005/8/layout/vList2"/>
    <dgm:cxn modelId="{6AE4A773-0C63-45D2-B745-497D5313AE05}" type="presParOf" srcId="{2D152D48-B24B-413B-A8B0-D822BE769531}" destId="{5178799C-6E7D-4B9E-B704-5C8D2783DDAE}" srcOrd="2" destOrd="0" presId="urn:microsoft.com/office/officeart/2005/8/layout/vList2"/>
    <dgm:cxn modelId="{E239C24D-123E-4EF5-9A12-D93C0155B8C6}" type="presParOf" srcId="{2D152D48-B24B-413B-A8B0-D822BE769531}" destId="{FFE76017-54D4-4CCE-9688-95B67411AE89}" srcOrd="3" destOrd="0" presId="urn:microsoft.com/office/officeart/2005/8/layout/vList2"/>
    <dgm:cxn modelId="{91DB1184-4669-4F4C-8C52-CA0BC0C99C80}" type="presParOf" srcId="{2D152D48-B24B-413B-A8B0-D822BE769531}" destId="{4141733E-5724-425D-9020-1F2BE4C61C1A}" srcOrd="4" destOrd="0" presId="urn:microsoft.com/office/officeart/2005/8/layout/vList2"/>
    <dgm:cxn modelId="{A3D51FBC-F8FC-42DC-B00A-ACC6A9F04DFD}" type="presParOf" srcId="{2D152D48-B24B-413B-A8B0-D822BE769531}" destId="{BD3D6379-87AC-4C58-9095-79332B69112E}" srcOrd="5" destOrd="0" presId="urn:microsoft.com/office/officeart/2005/8/layout/vList2"/>
    <dgm:cxn modelId="{E5DF73C6-3A64-474C-AB49-6FF1CFF71315}" type="presParOf" srcId="{2D152D48-B24B-413B-A8B0-D822BE769531}" destId="{1B28994F-56AE-49C7-9CBE-AE8FE45861D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074A5-5085-4486-9739-3CF32FD6CC20}">
      <dsp:nvSpPr>
        <dsp:cNvPr id="0" name=""/>
        <dsp:cNvSpPr/>
      </dsp:nvSpPr>
      <dsp:spPr>
        <a:xfrm>
          <a:off x="1302176" y="1572"/>
          <a:ext cx="5677812" cy="34066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GB" sz="4700" b="1" i="0" kern="1200" baseline="0" dirty="0"/>
            <a:t>National Confidential Inquiry into Suicide and Safety in Mental Health 2021</a:t>
          </a:r>
          <a:endParaRPr lang="en-US" sz="4700" kern="1200" dirty="0"/>
        </a:p>
      </dsp:txBody>
      <dsp:txXfrm>
        <a:off x="1302176" y="1572"/>
        <a:ext cx="5677812" cy="34066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478540-86F9-458C-BCCC-D699BEA7CBAB}">
      <dsp:nvSpPr>
        <dsp:cNvPr id="0" name=""/>
        <dsp:cNvSpPr/>
      </dsp:nvSpPr>
      <dsp:spPr>
        <a:xfrm>
          <a:off x="0" y="0"/>
          <a:ext cx="4629150" cy="12496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0" i="0" kern="1200" baseline="0" dirty="0"/>
            <a:t>1/3 &lt; sought medical help for a </a:t>
          </a:r>
          <a:r>
            <a:rPr lang="en-GB" sz="1700" b="0" i="0" u="sng" kern="1200" baseline="0" dirty="0"/>
            <a:t>physical health condition</a:t>
          </a:r>
          <a:r>
            <a:rPr lang="en-GB" sz="1700" b="0" i="0" kern="1200" baseline="0" dirty="0"/>
            <a:t>. The most common conditions were respiratory, like asthma, and dermatological, such as acne.</a:t>
          </a:r>
          <a:endParaRPr lang="en-US" sz="1700" kern="1200" dirty="0"/>
        </a:p>
      </dsp:txBody>
      <dsp:txXfrm>
        <a:off x="61004" y="61004"/>
        <a:ext cx="4507142" cy="1127656"/>
      </dsp:txXfrm>
    </dsp:sp>
    <dsp:sp modelId="{C186AB1F-D49C-4710-A298-7B202035BFC3}">
      <dsp:nvSpPr>
        <dsp:cNvPr id="0" name=""/>
        <dsp:cNvSpPr/>
      </dsp:nvSpPr>
      <dsp:spPr>
        <a:xfrm>
          <a:off x="0" y="1261719"/>
          <a:ext cx="4629150" cy="13458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0" i="0" kern="1200" baseline="0"/>
            <a:t>Many children and young people who died by suicide had </a:t>
          </a:r>
          <a:r>
            <a:rPr lang="en-GB" sz="1700" b="1" i="0" kern="1200" baseline="0"/>
            <a:t>not expressed recent suicidal ideas</a:t>
          </a:r>
          <a:r>
            <a:rPr lang="en-GB" sz="1700" b="0" i="0" kern="1200" baseline="0"/>
            <a:t>, this accounted for </a:t>
          </a:r>
          <a:r>
            <a:rPr lang="en-GB" sz="1700" b="0" i="0" u="sng" kern="1200" baseline="0"/>
            <a:t>only 27%</a:t>
          </a:r>
          <a:endParaRPr lang="en-US" sz="1700" kern="1200"/>
        </a:p>
      </dsp:txBody>
      <dsp:txXfrm>
        <a:off x="65697" y="1327416"/>
        <a:ext cx="4497756" cy="1214414"/>
      </dsp:txXfrm>
    </dsp:sp>
    <dsp:sp modelId="{ACA38E01-F400-4502-BE48-9157CCDD132A}">
      <dsp:nvSpPr>
        <dsp:cNvPr id="0" name=""/>
        <dsp:cNvSpPr/>
      </dsp:nvSpPr>
      <dsp:spPr>
        <a:xfrm>
          <a:off x="0" y="2618611"/>
          <a:ext cx="4629150" cy="10592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0" i="0" kern="1200" baseline="0" dirty="0"/>
            <a:t>24% of Young people under 19 in England who identify as LGBTQ+ and may have fears over their sexual and/or gender identity.</a:t>
          </a:r>
          <a:endParaRPr lang="en-US" sz="1700" kern="1200" dirty="0"/>
        </a:p>
      </dsp:txBody>
      <dsp:txXfrm>
        <a:off x="51710" y="2670321"/>
        <a:ext cx="4525730" cy="9558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F0C97-940C-4102-B85F-90BAABC90241}">
      <dsp:nvSpPr>
        <dsp:cNvPr id="0" name=""/>
        <dsp:cNvSpPr/>
      </dsp:nvSpPr>
      <dsp:spPr>
        <a:xfrm>
          <a:off x="192311" y="1161462"/>
          <a:ext cx="3091566" cy="193747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Suicide-related internet use was found in around a quarter of deaths by suicide by children and young people.</a:t>
          </a:r>
          <a:endParaRPr lang="en-US" sz="2300" kern="1200" dirty="0"/>
        </a:p>
      </dsp:txBody>
      <dsp:txXfrm>
        <a:off x="192311" y="1161462"/>
        <a:ext cx="3091566" cy="19374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FF50F-FF12-4B02-90B4-33A344236EAB}">
      <dsp:nvSpPr>
        <dsp:cNvPr id="0" name=""/>
        <dsp:cNvSpPr/>
      </dsp:nvSpPr>
      <dsp:spPr>
        <a:xfrm>
          <a:off x="0" y="0"/>
          <a:ext cx="462915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1A3E9A9-1F7E-4F15-BFA8-56D9C8C70FE3}">
      <dsp:nvSpPr>
        <dsp:cNvPr id="0" name=""/>
        <dsp:cNvSpPr/>
      </dsp:nvSpPr>
      <dsp:spPr>
        <a:xfrm>
          <a:off x="0" y="0"/>
          <a:ext cx="4629150" cy="994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Suicide by young people was rarely caused by one thing and although suicide in all ages is decreasing it is rising in under 20s. </a:t>
          </a:r>
          <a:endParaRPr lang="en-US" sz="2000" kern="1200"/>
        </a:p>
      </dsp:txBody>
      <dsp:txXfrm>
        <a:off x="0" y="0"/>
        <a:ext cx="4629150" cy="994615"/>
      </dsp:txXfrm>
    </dsp:sp>
    <dsp:sp modelId="{AE0CBE96-8C08-4DA7-AF79-B12270E200C1}">
      <dsp:nvSpPr>
        <dsp:cNvPr id="0" name=""/>
        <dsp:cNvSpPr/>
      </dsp:nvSpPr>
      <dsp:spPr>
        <a:xfrm>
          <a:off x="0" y="994615"/>
          <a:ext cx="462915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EDF0236-21A2-46D0-8045-FC1D9CC5DDDC}">
      <dsp:nvSpPr>
        <dsp:cNvPr id="0" name=""/>
        <dsp:cNvSpPr/>
      </dsp:nvSpPr>
      <dsp:spPr>
        <a:xfrm>
          <a:off x="0" y="994615"/>
          <a:ext cx="4629150" cy="994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Between 2008 and 2018, the number of young patients who died by suicide increased. </a:t>
          </a:r>
          <a:endParaRPr lang="en-US" sz="2000" kern="1200"/>
        </a:p>
      </dsp:txBody>
      <dsp:txXfrm>
        <a:off x="0" y="994615"/>
        <a:ext cx="4629150" cy="994615"/>
      </dsp:txXfrm>
    </dsp:sp>
    <dsp:sp modelId="{5D825A9C-C832-43C2-B911-9FCD29BCC4EF}">
      <dsp:nvSpPr>
        <dsp:cNvPr id="0" name=""/>
        <dsp:cNvSpPr/>
      </dsp:nvSpPr>
      <dsp:spPr>
        <a:xfrm>
          <a:off x="0" y="1989231"/>
          <a:ext cx="462915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0814F76-5419-4D07-9E71-5696C91B6543}">
      <dsp:nvSpPr>
        <dsp:cNvPr id="0" name=""/>
        <dsp:cNvSpPr/>
      </dsp:nvSpPr>
      <dsp:spPr>
        <a:xfrm>
          <a:off x="0" y="1989231"/>
          <a:ext cx="4629150" cy="994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However, the number of suicides in Males is higher than that of females.</a:t>
          </a:r>
          <a:endParaRPr lang="en-US" sz="2000" kern="1200"/>
        </a:p>
      </dsp:txBody>
      <dsp:txXfrm>
        <a:off x="0" y="1989231"/>
        <a:ext cx="4629150" cy="994615"/>
      </dsp:txXfrm>
    </dsp:sp>
    <dsp:sp modelId="{C2943F30-EF0E-4406-9CB6-BAD08D61098D}">
      <dsp:nvSpPr>
        <dsp:cNvPr id="0" name=""/>
        <dsp:cNvSpPr/>
      </dsp:nvSpPr>
      <dsp:spPr>
        <a:xfrm>
          <a:off x="0" y="2983847"/>
          <a:ext cx="462915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4A68D49-D2C7-478C-8040-DCACA6F6A9D0}">
      <dsp:nvSpPr>
        <dsp:cNvPr id="0" name=""/>
        <dsp:cNvSpPr/>
      </dsp:nvSpPr>
      <dsp:spPr>
        <a:xfrm>
          <a:off x="0" y="2983847"/>
          <a:ext cx="4629150" cy="994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Incidents of suicide rises sharply in Young People in their late teens, particularly in those aged 15-17.</a:t>
          </a:r>
          <a:endParaRPr lang="en-US" sz="2000" kern="1200"/>
        </a:p>
      </dsp:txBody>
      <dsp:txXfrm>
        <a:off x="0" y="2983847"/>
        <a:ext cx="4629150" cy="9946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673325-CD24-4B36-ADEB-1B042077399C}">
      <dsp:nvSpPr>
        <dsp:cNvPr id="0" name=""/>
        <dsp:cNvSpPr/>
      </dsp:nvSpPr>
      <dsp:spPr>
        <a:xfrm>
          <a:off x="0" y="0"/>
          <a:ext cx="828216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61B9DA-76BE-413E-905B-49BA71DDBAC9}">
      <dsp:nvSpPr>
        <dsp:cNvPr id="0" name=""/>
        <dsp:cNvSpPr/>
      </dsp:nvSpPr>
      <dsp:spPr>
        <a:xfrm>
          <a:off x="0" y="0"/>
          <a:ext cx="8282165" cy="1144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a:t>40% of young people who died by suicide were in recent contact with statutory services.</a:t>
          </a:r>
          <a:endParaRPr lang="en-US" sz="3000" kern="1200"/>
        </a:p>
      </dsp:txBody>
      <dsp:txXfrm>
        <a:off x="0" y="0"/>
        <a:ext cx="8282165" cy="1144833"/>
      </dsp:txXfrm>
    </dsp:sp>
    <dsp:sp modelId="{CC942DA8-7442-4C70-9D45-6FF33E6EAC73}">
      <dsp:nvSpPr>
        <dsp:cNvPr id="0" name=""/>
        <dsp:cNvSpPr/>
      </dsp:nvSpPr>
      <dsp:spPr>
        <a:xfrm>
          <a:off x="0" y="1144833"/>
          <a:ext cx="828216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F1B7FD-B14E-4B7E-B28B-060C6C891E7C}">
      <dsp:nvSpPr>
        <dsp:cNvPr id="0" name=""/>
        <dsp:cNvSpPr/>
      </dsp:nvSpPr>
      <dsp:spPr>
        <a:xfrm>
          <a:off x="0" y="1144833"/>
          <a:ext cx="8282165" cy="1144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a:t>26% had recent contact with mental health services - and often suicide risk was not recognised.</a:t>
          </a:r>
          <a:endParaRPr lang="en-US" sz="3000" kern="1200"/>
        </a:p>
      </dsp:txBody>
      <dsp:txXfrm>
        <a:off x="0" y="1144833"/>
        <a:ext cx="8282165" cy="1144833"/>
      </dsp:txXfrm>
    </dsp:sp>
    <dsp:sp modelId="{ACD03363-B6B9-42F9-8113-7995F1B5A580}">
      <dsp:nvSpPr>
        <dsp:cNvPr id="0" name=""/>
        <dsp:cNvSpPr/>
      </dsp:nvSpPr>
      <dsp:spPr>
        <a:xfrm>
          <a:off x="0" y="2289667"/>
          <a:ext cx="828216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D01BED-418A-47E7-A381-7812D2D851A5}">
      <dsp:nvSpPr>
        <dsp:cNvPr id="0" name=""/>
        <dsp:cNvSpPr/>
      </dsp:nvSpPr>
      <dsp:spPr>
        <a:xfrm>
          <a:off x="0" y="2289667"/>
          <a:ext cx="8282165" cy="1144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a:t>8% had contact with social care</a:t>
          </a:r>
          <a:endParaRPr lang="en-US" sz="3000" kern="1200"/>
        </a:p>
      </dsp:txBody>
      <dsp:txXfrm>
        <a:off x="0" y="2289667"/>
        <a:ext cx="8282165" cy="1144833"/>
      </dsp:txXfrm>
    </dsp:sp>
    <dsp:sp modelId="{7C333ABC-7589-4CCC-BBC7-0D53D6843578}">
      <dsp:nvSpPr>
        <dsp:cNvPr id="0" name=""/>
        <dsp:cNvSpPr/>
      </dsp:nvSpPr>
      <dsp:spPr>
        <a:xfrm>
          <a:off x="0" y="3434501"/>
          <a:ext cx="828216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CB9F5F-2F80-4A76-9F19-EC55D17AD5AC}">
      <dsp:nvSpPr>
        <dsp:cNvPr id="0" name=""/>
        <dsp:cNvSpPr/>
      </dsp:nvSpPr>
      <dsp:spPr>
        <a:xfrm>
          <a:off x="0" y="3434501"/>
          <a:ext cx="8282165" cy="1144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a:t>21% had contact with youth justice</a:t>
          </a:r>
          <a:endParaRPr lang="en-US" sz="3000" kern="1200"/>
        </a:p>
      </dsp:txBody>
      <dsp:txXfrm>
        <a:off x="0" y="3434501"/>
        <a:ext cx="8282165" cy="11448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C8F47-C739-4F32-942B-48860B9E0444}">
      <dsp:nvSpPr>
        <dsp:cNvPr id="0" name=""/>
        <dsp:cNvSpPr/>
      </dsp:nvSpPr>
      <dsp:spPr>
        <a:xfrm>
          <a:off x="0" y="559"/>
          <a:ext cx="8282165" cy="13080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B62DC4-E267-4601-8A5C-71100C58D14B}">
      <dsp:nvSpPr>
        <dsp:cNvPr id="0" name=""/>
        <dsp:cNvSpPr/>
      </dsp:nvSpPr>
      <dsp:spPr>
        <a:xfrm>
          <a:off x="395688" y="294872"/>
          <a:ext cx="719434" cy="7194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696697-8F80-4A60-901C-AC964AA3FB18}">
      <dsp:nvSpPr>
        <dsp:cNvPr id="0" name=""/>
        <dsp:cNvSpPr/>
      </dsp:nvSpPr>
      <dsp:spPr>
        <a:xfrm>
          <a:off x="1510811" y="559"/>
          <a:ext cx="6771353" cy="1308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437" tIns="138437" rIns="138437" bIns="138437" numCol="1" spcCol="1270" anchor="ctr" anchorCtr="0">
          <a:noAutofit/>
        </a:bodyPr>
        <a:lstStyle/>
        <a:p>
          <a:pPr marL="0" lvl="0" indent="0" algn="l" defTabSz="977900">
            <a:lnSpc>
              <a:spcPct val="100000"/>
            </a:lnSpc>
            <a:spcBef>
              <a:spcPct val="0"/>
            </a:spcBef>
            <a:spcAft>
              <a:spcPct val="35000"/>
            </a:spcAft>
            <a:buNone/>
          </a:pPr>
          <a:r>
            <a:rPr lang="en-GB" sz="2200" kern="1200"/>
            <a:t>Around half of young people aged under 25 who died by suicide had previously self-harmed </a:t>
          </a:r>
          <a:endParaRPr lang="en-US" sz="2200" kern="1200"/>
        </a:p>
      </dsp:txBody>
      <dsp:txXfrm>
        <a:off x="1510811" y="559"/>
        <a:ext cx="6771353" cy="1308061"/>
      </dsp:txXfrm>
    </dsp:sp>
    <dsp:sp modelId="{C9E25839-5ADE-40BB-9A82-5E4B8847E3E3}">
      <dsp:nvSpPr>
        <dsp:cNvPr id="0" name=""/>
        <dsp:cNvSpPr/>
      </dsp:nvSpPr>
      <dsp:spPr>
        <a:xfrm>
          <a:off x="0" y="1635636"/>
          <a:ext cx="8282165" cy="13080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70B3FB-B760-4086-B533-1BFD396FDC79}">
      <dsp:nvSpPr>
        <dsp:cNvPr id="0" name=""/>
        <dsp:cNvSpPr/>
      </dsp:nvSpPr>
      <dsp:spPr>
        <a:xfrm>
          <a:off x="395688" y="1929950"/>
          <a:ext cx="719434" cy="7194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CED8A6-C659-419C-B711-F5005DBC61F0}">
      <dsp:nvSpPr>
        <dsp:cNvPr id="0" name=""/>
        <dsp:cNvSpPr/>
      </dsp:nvSpPr>
      <dsp:spPr>
        <a:xfrm>
          <a:off x="1510811" y="1635636"/>
          <a:ext cx="6771353" cy="1308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437" tIns="138437" rIns="138437" bIns="138437" numCol="1" spcCol="1270" anchor="ctr" anchorCtr="0">
          <a:noAutofit/>
        </a:bodyPr>
        <a:lstStyle/>
        <a:p>
          <a:pPr marL="0" lvl="0" indent="0" algn="l" defTabSz="977900">
            <a:lnSpc>
              <a:spcPct val="100000"/>
            </a:lnSpc>
            <a:spcBef>
              <a:spcPct val="0"/>
            </a:spcBef>
            <a:spcAft>
              <a:spcPct val="35000"/>
            </a:spcAft>
            <a:buNone/>
          </a:pPr>
          <a:r>
            <a:rPr lang="en-GB" sz="2200" kern="1200"/>
            <a:t>Self-harm in young people was often accompanied with excessive alcohol and illicit drug use.</a:t>
          </a:r>
          <a:endParaRPr lang="en-US" sz="2200" kern="1200"/>
        </a:p>
      </dsp:txBody>
      <dsp:txXfrm>
        <a:off x="1510811" y="1635636"/>
        <a:ext cx="6771353" cy="1308061"/>
      </dsp:txXfrm>
    </dsp:sp>
    <dsp:sp modelId="{CBDEFEAB-4107-4B1B-8F29-4E331A986BA0}">
      <dsp:nvSpPr>
        <dsp:cNvPr id="0" name=""/>
        <dsp:cNvSpPr/>
      </dsp:nvSpPr>
      <dsp:spPr>
        <a:xfrm>
          <a:off x="0" y="3270713"/>
          <a:ext cx="8282165" cy="13080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55A0AF-B83C-47B6-95F2-0F41440C4BC7}">
      <dsp:nvSpPr>
        <dsp:cNvPr id="0" name=""/>
        <dsp:cNvSpPr/>
      </dsp:nvSpPr>
      <dsp:spPr>
        <a:xfrm>
          <a:off x="395688" y="3565027"/>
          <a:ext cx="719434" cy="7194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913E0E-54EF-4B16-9403-5EF3B2CB167B}">
      <dsp:nvSpPr>
        <dsp:cNvPr id="0" name=""/>
        <dsp:cNvSpPr/>
      </dsp:nvSpPr>
      <dsp:spPr>
        <a:xfrm>
          <a:off x="1510811" y="3270713"/>
          <a:ext cx="6771353" cy="1308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437" tIns="138437" rIns="138437" bIns="138437" numCol="1" spcCol="1270" anchor="ctr" anchorCtr="0">
          <a:noAutofit/>
        </a:bodyPr>
        <a:lstStyle/>
        <a:p>
          <a:pPr marL="0" lvl="0" indent="0" algn="l" defTabSz="977900">
            <a:lnSpc>
              <a:spcPct val="100000"/>
            </a:lnSpc>
            <a:spcBef>
              <a:spcPct val="0"/>
            </a:spcBef>
            <a:spcAft>
              <a:spcPct val="35000"/>
            </a:spcAft>
            <a:buNone/>
          </a:pPr>
          <a:r>
            <a:rPr lang="en-GB" sz="2200" kern="1200" dirty="0"/>
            <a:t>Self-harm is a crucial indicator of risk and should always be taken seriously, even when the physical harm is minor.</a:t>
          </a:r>
          <a:endParaRPr lang="en-US" sz="2200" kern="1200" dirty="0"/>
        </a:p>
      </dsp:txBody>
      <dsp:txXfrm>
        <a:off x="1510811" y="3270713"/>
        <a:ext cx="6771353" cy="130806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7EB97-6F80-4A10-87C5-2D26B715CD6F}">
      <dsp:nvSpPr>
        <dsp:cNvPr id="0" name=""/>
        <dsp:cNvSpPr/>
      </dsp:nvSpPr>
      <dsp:spPr>
        <a:xfrm>
          <a:off x="0" y="559"/>
          <a:ext cx="828216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8E6C03-EAD1-4EE5-B1A2-244B79730610}">
      <dsp:nvSpPr>
        <dsp:cNvPr id="0" name=""/>
        <dsp:cNvSpPr/>
      </dsp:nvSpPr>
      <dsp:spPr>
        <a:xfrm>
          <a:off x="0" y="559"/>
          <a:ext cx="8282165" cy="508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Impact of loss of activities/education/work.</a:t>
          </a:r>
          <a:endParaRPr lang="en-US" sz="2100" kern="1200"/>
        </a:p>
      </dsp:txBody>
      <dsp:txXfrm>
        <a:off x="0" y="559"/>
        <a:ext cx="8282165" cy="508690"/>
      </dsp:txXfrm>
    </dsp:sp>
    <dsp:sp modelId="{C0192061-32A4-410B-9D13-7FA38305CD6D}">
      <dsp:nvSpPr>
        <dsp:cNvPr id="0" name=""/>
        <dsp:cNvSpPr/>
      </dsp:nvSpPr>
      <dsp:spPr>
        <a:xfrm>
          <a:off x="0" y="509249"/>
          <a:ext cx="828216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B56158-5465-473E-9A18-B6BC77E726E6}">
      <dsp:nvSpPr>
        <dsp:cNvPr id="0" name=""/>
        <dsp:cNvSpPr/>
      </dsp:nvSpPr>
      <dsp:spPr>
        <a:xfrm>
          <a:off x="0" y="509249"/>
          <a:ext cx="8282165" cy="508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Transitions Between Services </a:t>
          </a:r>
          <a:endParaRPr lang="en-US" sz="2100" kern="1200"/>
        </a:p>
      </dsp:txBody>
      <dsp:txXfrm>
        <a:off x="0" y="509249"/>
        <a:ext cx="8282165" cy="508690"/>
      </dsp:txXfrm>
    </dsp:sp>
    <dsp:sp modelId="{AB7EF475-7F9F-472B-AEB4-0D227F2EF3FA}">
      <dsp:nvSpPr>
        <dsp:cNvPr id="0" name=""/>
        <dsp:cNvSpPr/>
      </dsp:nvSpPr>
      <dsp:spPr>
        <a:xfrm>
          <a:off x="0" y="1017940"/>
          <a:ext cx="828216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905D54-33A8-4034-8770-01BEF7C42249}">
      <dsp:nvSpPr>
        <dsp:cNvPr id="0" name=""/>
        <dsp:cNvSpPr/>
      </dsp:nvSpPr>
      <dsp:spPr>
        <a:xfrm>
          <a:off x="0" y="1017940"/>
          <a:ext cx="8282165" cy="508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THINK Family </a:t>
          </a:r>
          <a:endParaRPr lang="en-US" sz="2100" kern="1200"/>
        </a:p>
      </dsp:txBody>
      <dsp:txXfrm>
        <a:off x="0" y="1017940"/>
        <a:ext cx="8282165" cy="508690"/>
      </dsp:txXfrm>
    </dsp:sp>
    <dsp:sp modelId="{4DD300D2-0E5D-4252-9391-777D5FD56D3F}">
      <dsp:nvSpPr>
        <dsp:cNvPr id="0" name=""/>
        <dsp:cNvSpPr/>
      </dsp:nvSpPr>
      <dsp:spPr>
        <a:xfrm>
          <a:off x="0" y="1526631"/>
          <a:ext cx="828216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083CEB-F039-42CF-95B9-B54B150B1ADA}">
      <dsp:nvSpPr>
        <dsp:cNvPr id="0" name=""/>
        <dsp:cNvSpPr/>
      </dsp:nvSpPr>
      <dsp:spPr>
        <a:xfrm>
          <a:off x="0" y="1526631"/>
          <a:ext cx="8282165" cy="508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Loss of voice of Child and or Parent where one dominates the other. </a:t>
          </a:r>
          <a:endParaRPr lang="en-US" sz="2100" kern="1200"/>
        </a:p>
      </dsp:txBody>
      <dsp:txXfrm>
        <a:off x="0" y="1526631"/>
        <a:ext cx="8282165" cy="508690"/>
      </dsp:txXfrm>
    </dsp:sp>
    <dsp:sp modelId="{2F3389A7-F1B5-44E9-BA56-F027BA619889}">
      <dsp:nvSpPr>
        <dsp:cNvPr id="0" name=""/>
        <dsp:cNvSpPr/>
      </dsp:nvSpPr>
      <dsp:spPr>
        <a:xfrm>
          <a:off x="0" y="2035322"/>
          <a:ext cx="828216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EA9EAA-FC5F-488D-8A44-43A3A5D2A79E}">
      <dsp:nvSpPr>
        <dsp:cNvPr id="0" name=""/>
        <dsp:cNvSpPr/>
      </dsp:nvSpPr>
      <dsp:spPr>
        <a:xfrm>
          <a:off x="0" y="2035322"/>
          <a:ext cx="8282165" cy="508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History of trauma.</a:t>
          </a:r>
          <a:endParaRPr lang="en-US" sz="2100" kern="1200"/>
        </a:p>
      </dsp:txBody>
      <dsp:txXfrm>
        <a:off x="0" y="2035322"/>
        <a:ext cx="8282165" cy="508690"/>
      </dsp:txXfrm>
    </dsp:sp>
    <dsp:sp modelId="{BDCA7D16-DE37-493D-B361-9223CDAFE3B6}">
      <dsp:nvSpPr>
        <dsp:cNvPr id="0" name=""/>
        <dsp:cNvSpPr/>
      </dsp:nvSpPr>
      <dsp:spPr>
        <a:xfrm>
          <a:off x="0" y="2544012"/>
          <a:ext cx="828216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8D5A0F-0D51-4674-93CD-EB5C4B665BDE}">
      <dsp:nvSpPr>
        <dsp:cNvPr id="0" name=""/>
        <dsp:cNvSpPr/>
      </dsp:nvSpPr>
      <dsp:spPr>
        <a:xfrm>
          <a:off x="0" y="2544012"/>
          <a:ext cx="8282165" cy="508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Being in an unhappy home.</a:t>
          </a:r>
          <a:endParaRPr lang="en-US" sz="2100" kern="1200"/>
        </a:p>
      </dsp:txBody>
      <dsp:txXfrm>
        <a:off x="0" y="2544012"/>
        <a:ext cx="8282165" cy="508690"/>
      </dsp:txXfrm>
    </dsp:sp>
    <dsp:sp modelId="{2558AE60-F001-49D2-90F7-A8279A8D3D7C}">
      <dsp:nvSpPr>
        <dsp:cNvPr id="0" name=""/>
        <dsp:cNvSpPr/>
      </dsp:nvSpPr>
      <dsp:spPr>
        <a:xfrm>
          <a:off x="0" y="3052703"/>
          <a:ext cx="828216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ED32D3-AA24-46F8-A2C5-701D5463AFFD}">
      <dsp:nvSpPr>
        <dsp:cNvPr id="0" name=""/>
        <dsp:cNvSpPr/>
      </dsp:nvSpPr>
      <dsp:spPr>
        <a:xfrm>
          <a:off x="0" y="3052703"/>
          <a:ext cx="8282165" cy="508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Parental mental health </a:t>
          </a:r>
          <a:endParaRPr lang="en-US" sz="2100" kern="1200"/>
        </a:p>
      </dsp:txBody>
      <dsp:txXfrm>
        <a:off x="0" y="3052703"/>
        <a:ext cx="8282165" cy="508690"/>
      </dsp:txXfrm>
    </dsp:sp>
    <dsp:sp modelId="{8C92C2B8-9531-4BDB-AD0F-883F129316AF}">
      <dsp:nvSpPr>
        <dsp:cNvPr id="0" name=""/>
        <dsp:cNvSpPr/>
      </dsp:nvSpPr>
      <dsp:spPr>
        <a:xfrm>
          <a:off x="0" y="3561394"/>
          <a:ext cx="828216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3DCB5F-D5C9-492E-8831-FDF4D8F52D87}">
      <dsp:nvSpPr>
        <dsp:cNvPr id="0" name=""/>
        <dsp:cNvSpPr/>
      </dsp:nvSpPr>
      <dsp:spPr>
        <a:xfrm>
          <a:off x="0" y="3561394"/>
          <a:ext cx="8282165" cy="508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The final straw scenario. </a:t>
          </a:r>
          <a:endParaRPr lang="en-US" sz="2100" kern="1200"/>
        </a:p>
      </dsp:txBody>
      <dsp:txXfrm>
        <a:off x="0" y="3561394"/>
        <a:ext cx="8282165" cy="508690"/>
      </dsp:txXfrm>
    </dsp:sp>
    <dsp:sp modelId="{953074D5-E41C-4092-9458-056141D577EE}">
      <dsp:nvSpPr>
        <dsp:cNvPr id="0" name=""/>
        <dsp:cNvSpPr/>
      </dsp:nvSpPr>
      <dsp:spPr>
        <a:xfrm>
          <a:off x="0" y="4070085"/>
          <a:ext cx="828216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98DFC2-A319-439D-B04E-ED58F13F11F1}">
      <dsp:nvSpPr>
        <dsp:cNvPr id="0" name=""/>
        <dsp:cNvSpPr/>
      </dsp:nvSpPr>
      <dsp:spPr>
        <a:xfrm>
          <a:off x="0" y="4070085"/>
          <a:ext cx="8282165" cy="508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Hopelessness and helplessness due to the pandemic and loss of "future". </a:t>
          </a:r>
          <a:endParaRPr lang="en-US" sz="2100" kern="1200"/>
        </a:p>
      </dsp:txBody>
      <dsp:txXfrm>
        <a:off x="0" y="4070085"/>
        <a:ext cx="8282165" cy="5086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53CB3-45EF-4329-AF28-992D22B8965E}">
      <dsp:nvSpPr>
        <dsp:cNvPr id="0" name=""/>
        <dsp:cNvSpPr/>
      </dsp:nvSpPr>
      <dsp:spPr>
        <a:xfrm>
          <a:off x="0" y="1481"/>
          <a:ext cx="8282165" cy="6312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278CE9-740A-4A80-96DD-3554A100A694}">
      <dsp:nvSpPr>
        <dsp:cNvPr id="0" name=""/>
        <dsp:cNvSpPr/>
      </dsp:nvSpPr>
      <dsp:spPr>
        <a:xfrm>
          <a:off x="190945" y="143506"/>
          <a:ext cx="347173" cy="3471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C08789-6D26-4E32-A8C0-078CF2494666}">
      <dsp:nvSpPr>
        <dsp:cNvPr id="0" name=""/>
        <dsp:cNvSpPr/>
      </dsp:nvSpPr>
      <dsp:spPr>
        <a:xfrm>
          <a:off x="729063" y="1481"/>
          <a:ext cx="7553101" cy="631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805" tIns="66805" rIns="66805" bIns="66805" numCol="1" spcCol="1270" anchor="ctr" anchorCtr="0">
          <a:noAutofit/>
        </a:bodyPr>
        <a:lstStyle/>
        <a:p>
          <a:pPr marL="0" lvl="0" indent="0" algn="l" defTabSz="844550">
            <a:lnSpc>
              <a:spcPct val="90000"/>
            </a:lnSpc>
            <a:spcBef>
              <a:spcPct val="0"/>
            </a:spcBef>
            <a:spcAft>
              <a:spcPct val="35000"/>
            </a:spcAft>
            <a:buNone/>
          </a:pPr>
          <a:r>
            <a:rPr lang="en-GB" sz="1900" kern="1200"/>
            <a:t>What do you hear, what do you see, what you do not see and how you feel.</a:t>
          </a:r>
          <a:endParaRPr lang="en-US" sz="1900" kern="1200"/>
        </a:p>
      </dsp:txBody>
      <dsp:txXfrm>
        <a:off x="729063" y="1481"/>
        <a:ext cx="7553101" cy="631223"/>
      </dsp:txXfrm>
    </dsp:sp>
    <dsp:sp modelId="{6A7C9871-C61A-449D-AAB6-6D76BD3BBA94}">
      <dsp:nvSpPr>
        <dsp:cNvPr id="0" name=""/>
        <dsp:cNvSpPr/>
      </dsp:nvSpPr>
      <dsp:spPr>
        <a:xfrm>
          <a:off x="0" y="790511"/>
          <a:ext cx="8282165" cy="6312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DBCF8C-92CD-48FF-A935-2A8BB2B8ABB0}">
      <dsp:nvSpPr>
        <dsp:cNvPr id="0" name=""/>
        <dsp:cNvSpPr/>
      </dsp:nvSpPr>
      <dsp:spPr>
        <a:xfrm>
          <a:off x="190945" y="932536"/>
          <a:ext cx="347173" cy="3471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08EFB3-3DFF-4D71-BC7A-64BAB04B9FBB}">
      <dsp:nvSpPr>
        <dsp:cNvPr id="0" name=""/>
        <dsp:cNvSpPr/>
      </dsp:nvSpPr>
      <dsp:spPr>
        <a:xfrm>
          <a:off x="729063" y="790511"/>
          <a:ext cx="7553101" cy="631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805" tIns="66805" rIns="66805" bIns="66805" numCol="1" spcCol="1270" anchor="ctr" anchorCtr="0">
          <a:noAutofit/>
        </a:bodyPr>
        <a:lstStyle/>
        <a:p>
          <a:pPr marL="0" lvl="0" indent="0" algn="l" defTabSz="844550">
            <a:lnSpc>
              <a:spcPct val="90000"/>
            </a:lnSpc>
            <a:spcBef>
              <a:spcPct val="0"/>
            </a:spcBef>
            <a:spcAft>
              <a:spcPct val="35000"/>
            </a:spcAft>
            <a:buNone/>
          </a:pPr>
          <a:r>
            <a:rPr lang="en-GB" sz="1900" kern="1200"/>
            <a:t>The environment</a:t>
          </a:r>
          <a:endParaRPr lang="en-US" sz="1900" kern="1200"/>
        </a:p>
      </dsp:txBody>
      <dsp:txXfrm>
        <a:off x="729063" y="790511"/>
        <a:ext cx="7553101" cy="631223"/>
      </dsp:txXfrm>
    </dsp:sp>
    <dsp:sp modelId="{731D82B9-C240-4074-A3B7-AB584276761E}">
      <dsp:nvSpPr>
        <dsp:cNvPr id="0" name=""/>
        <dsp:cNvSpPr/>
      </dsp:nvSpPr>
      <dsp:spPr>
        <a:xfrm>
          <a:off x="0" y="1579540"/>
          <a:ext cx="8282165" cy="6312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9E7353-92A8-46EF-B521-9FF107E3DB87}">
      <dsp:nvSpPr>
        <dsp:cNvPr id="0" name=""/>
        <dsp:cNvSpPr/>
      </dsp:nvSpPr>
      <dsp:spPr>
        <a:xfrm>
          <a:off x="190945" y="1721566"/>
          <a:ext cx="347173" cy="3471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62BFD9-D093-4503-A9E5-64A90364FF7C}">
      <dsp:nvSpPr>
        <dsp:cNvPr id="0" name=""/>
        <dsp:cNvSpPr/>
      </dsp:nvSpPr>
      <dsp:spPr>
        <a:xfrm>
          <a:off x="729063" y="1579540"/>
          <a:ext cx="7553101" cy="631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805" tIns="66805" rIns="66805" bIns="66805" numCol="1" spcCol="1270" anchor="ctr" anchorCtr="0">
          <a:noAutofit/>
        </a:bodyPr>
        <a:lstStyle/>
        <a:p>
          <a:pPr marL="0" lvl="0" indent="0" algn="l" defTabSz="844550">
            <a:lnSpc>
              <a:spcPct val="90000"/>
            </a:lnSpc>
            <a:spcBef>
              <a:spcPct val="0"/>
            </a:spcBef>
            <a:spcAft>
              <a:spcPct val="35000"/>
            </a:spcAft>
            <a:buNone/>
          </a:pPr>
          <a:r>
            <a:rPr lang="en-GB" sz="1900" kern="1200"/>
            <a:t>Empathy</a:t>
          </a:r>
          <a:endParaRPr lang="en-US" sz="1900" kern="1200"/>
        </a:p>
      </dsp:txBody>
      <dsp:txXfrm>
        <a:off x="729063" y="1579540"/>
        <a:ext cx="7553101" cy="631223"/>
      </dsp:txXfrm>
    </dsp:sp>
    <dsp:sp modelId="{D926FBD0-C6DF-4B32-A0AD-3B1D4F82D56A}">
      <dsp:nvSpPr>
        <dsp:cNvPr id="0" name=""/>
        <dsp:cNvSpPr/>
      </dsp:nvSpPr>
      <dsp:spPr>
        <a:xfrm>
          <a:off x="0" y="2368570"/>
          <a:ext cx="8282165" cy="6312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4844B7-CF45-4E18-B4A0-A8E279E74F94}">
      <dsp:nvSpPr>
        <dsp:cNvPr id="0" name=""/>
        <dsp:cNvSpPr/>
      </dsp:nvSpPr>
      <dsp:spPr>
        <a:xfrm>
          <a:off x="190945" y="2510595"/>
          <a:ext cx="347173" cy="34717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8DEC41-39B8-4ADA-831B-692F500811DA}">
      <dsp:nvSpPr>
        <dsp:cNvPr id="0" name=""/>
        <dsp:cNvSpPr/>
      </dsp:nvSpPr>
      <dsp:spPr>
        <a:xfrm>
          <a:off x="729063" y="2368570"/>
          <a:ext cx="7553101" cy="631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805" tIns="66805" rIns="66805" bIns="66805" numCol="1" spcCol="1270" anchor="ctr" anchorCtr="0">
          <a:noAutofit/>
        </a:bodyPr>
        <a:lstStyle/>
        <a:p>
          <a:pPr marL="0" lvl="0" indent="0" algn="l" defTabSz="844550">
            <a:lnSpc>
              <a:spcPct val="90000"/>
            </a:lnSpc>
            <a:spcBef>
              <a:spcPct val="0"/>
            </a:spcBef>
            <a:spcAft>
              <a:spcPct val="35000"/>
            </a:spcAft>
            <a:buNone/>
          </a:pPr>
          <a:r>
            <a:rPr lang="en-GB" sz="1900" kern="1200"/>
            <a:t>Validation</a:t>
          </a:r>
          <a:endParaRPr lang="en-US" sz="1900" kern="1200"/>
        </a:p>
      </dsp:txBody>
      <dsp:txXfrm>
        <a:off x="729063" y="2368570"/>
        <a:ext cx="7553101" cy="631223"/>
      </dsp:txXfrm>
    </dsp:sp>
    <dsp:sp modelId="{9432314C-50CA-4252-8FAA-C23A9B3BCBFF}">
      <dsp:nvSpPr>
        <dsp:cNvPr id="0" name=""/>
        <dsp:cNvSpPr/>
      </dsp:nvSpPr>
      <dsp:spPr>
        <a:xfrm>
          <a:off x="0" y="3157600"/>
          <a:ext cx="8282165" cy="6312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8F220C-65A9-442C-8065-075E7F04C452}">
      <dsp:nvSpPr>
        <dsp:cNvPr id="0" name=""/>
        <dsp:cNvSpPr/>
      </dsp:nvSpPr>
      <dsp:spPr>
        <a:xfrm>
          <a:off x="190945" y="3299625"/>
          <a:ext cx="347173" cy="34717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B6E36F-3C32-43C6-B5E8-E9865CD40975}">
      <dsp:nvSpPr>
        <dsp:cNvPr id="0" name=""/>
        <dsp:cNvSpPr/>
      </dsp:nvSpPr>
      <dsp:spPr>
        <a:xfrm>
          <a:off x="729063" y="3157600"/>
          <a:ext cx="7553101" cy="631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805" tIns="66805" rIns="66805" bIns="66805" numCol="1" spcCol="1270" anchor="ctr" anchorCtr="0">
          <a:noAutofit/>
        </a:bodyPr>
        <a:lstStyle/>
        <a:p>
          <a:pPr marL="0" lvl="0" indent="0" algn="l" defTabSz="844550">
            <a:lnSpc>
              <a:spcPct val="90000"/>
            </a:lnSpc>
            <a:spcBef>
              <a:spcPct val="0"/>
            </a:spcBef>
            <a:spcAft>
              <a:spcPct val="35000"/>
            </a:spcAft>
            <a:buNone/>
          </a:pPr>
          <a:r>
            <a:rPr lang="en-GB" sz="1900" kern="1200"/>
            <a:t>Asking open questions </a:t>
          </a:r>
          <a:endParaRPr lang="en-US" sz="1900" kern="1200"/>
        </a:p>
      </dsp:txBody>
      <dsp:txXfrm>
        <a:off x="729063" y="3157600"/>
        <a:ext cx="7553101" cy="631223"/>
      </dsp:txXfrm>
    </dsp:sp>
    <dsp:sp modelId="{CFCA75FC-6FB6-4EDA-A7A2-FAF84B25E726}">
      <dsp:nvSpPr>
        <dsp:cNvPr id="0" name=""/>
        <dsp:cNvSpPr/>
      </dsp:nvSpPr>
      <dsp:spPr>
        <a:xfrm>
          <a:off x="0" y="3946629"/>
          <a:ext cx="8282165" cy="6312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BCB0D7-97D7-42E3-89A9-661D73CCB063}">
      <dsp:nvSpPr>
        <dsp:cNvPr id="0" name=""/>
        <dsp:cNvSpPr/>
      </dsp:nvSpPr>
      <dsp:spPr>
        <a:xfrm>
          <a:off x="190945" y="4088655"/>
          <a:ext cx="347173" cy="34717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8DEC36-27E1-48D8-AA8F-2E04F625AF9A}">
      <dsp:nvSpPr>
        <dsp:cNvPr id="0" name=""/>
        <dsp:cNvSpPr/>
      </dsp:nvSpPr>
      <dsp:spPr>
        <a:xfrm>
          <a:off x="729063" y="3946629"/>
          <a:ext cx="7553101" cy="631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805" tIns="66805" rIns="66805" bIns="66805" numCol="1" spcCol="1270" anchor="ctr" anchorCtr="0">
          <a:noAutofit/>
        </a:bodyPr>
        <a:lstStyle/>
        <a:p>
          <a:pPr marL="0" lvl="0" indent="0" algn="l" defTabSz="844550">
            <a:lnSpc>
              <a:spcPct val="90000"/>
            </a:lnSpc>
            <a:spcBef>
              <a:spcPct val="0"/>
            </a:spcBef>
            <a:spcAft>
              <a:spcPct val="35000"/>
            </a:spcAft>
            <a:buNone/>
          </a:pPr>
          <a:r>
            <a:rPr lang="en-GB" sz="1900" kern="1200"/>
            <a:t>Being clear </a:t>
          </a:r>
          <a:endParaRPr lang="en-US" sz="1900" kern="1200"/>
        </a:p>
      </dsp:txBody>
      <dsp:txXfrm>
        <a:off x="729063" y="3946629"/>
        <a:ext cx="7553101" cy="63122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0EDFA3-75B9-465C-8B10-3D87892EFD95}">
      <dsp:nvSpPr>
        <dsp:cNvPr id="0" name=""/>
        <dsp:cNvSpPr/>
      </dsp:nvSpPr>
      <dsp:spPr>
        <a:xfrm>
          <a:off x="0" y="786561"/>
          <a:ext cx="462915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b="1" kern="1200"/>
            <a:t>‘Self-harm is attention-seeking</a:t>
          </a:r>
          <a:r>
            <a:rPr lang="en-GB" sz="2300" kern="1200"/>
            <a:t>’</a:t>
          </a:r>
          <a:endParaRPr lang="en-US" sz="2300" kern="1200"/>
        </a:p>
      </dsp:txBody>
      <dsp:txXfrm>
        <a:off x="26930" y="813491"/>
        <a:ext cx="4575290" cy="497795"/>
      </dsp:txXfrm>
    </dsp:sp>
    <dsp:sp modelId="{5178799C-6E7D-4B9E-B704-5C8D2783DDAE}">
      <dsp:nvSpPr>
        <dsp:cNvPr id="0" name=""/>
        <dsp:cNvSpPr/>
      </dsp:nvSpPr>
      <dsp:spPr>
        <a:xfrm>
          <a:off x="0" y="1404456"/>
          <a:ext cx="462915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b="1" kern="1200"/>
            <a:t>Self-harm is a emo/goth thing’ </a:t>
          </a:r>
          <a:endParaRPr lang="en-US" sz="2300" kern="1200"/>
        </a:p>
      </dsp:txBody>
      <dsp:txXfrm>
        <a:off x="26930" y="1431386"/>
        <a:ext cx="4575290" cy="497795"/>
      </dsp:txXfrm>
    </dsp:sp>
    <dsp:sp modelId="{4141733E-5724-425D-9020-1F2BE4C61C1A}">
      <dsp:nvSpPr>
        <dsp:cNvPr id="0" name=""/>
        <dsp:cNvSpPr/>
      </dsp:nvSpPr>
      <dsp:spPr>
        <a:xfrm>
          <a:off x="0" y="2022351"/>
          <a:ext cx="462915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b="1" kern="1200"/>
            <a:t>People who self-harm must enjoy it’ </a:t>
          </a:r>
          <a:endParaRPr lang="en-US" sz="2300" kern="1200"/>
        </a:p>
      </dsp:txBody>
      <dsp:txXfrm>
        <a:off x="26930" y="2049281"/>
        <a:ext cx="4575290" cy="497795"/>
      </dsp:txXfrm>
    </dsp:sp>
    <dsp:sp modelId="{1B28994F-56AE-49C7-9CBE-AE8FE45861DC}">
      <dsp:nvSpPr>
        <dsp:cNvPr id="0" name=""/>
        <dsp:cNvSpPr/>
      </dsp:nvSpPr>
      <dsp:spPr>
        <a:xfrm>
          <a:off x="0" y="2640246"/>
          <a:ext cx="462915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b="1" kern="1200"/>
            <a:t>Only girls self-harm’</a:t>
          </a:r>
          <a:endParaRPr lang="en-US" sz="2300" kern="1200"/>
        </a:p>
      </dsp:txBody>
      <dsp:txXfrm>
        <a:off x="26930" y="2667176"/>
        <a:ext cx="4575290" cy="49779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A9B0997-AB37-E046-BFAA-EFD69B5603EB}" type="datetimeFigureOut">
              <a:rPr lang="en-US" smtClean="0"/>
              <a:t>6/13/2023</a:t>
            </a:fld>
            <a:endParaRPr lang="en-US"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63FED87-75E3-C14B-980B-ABD8B279B87A}" type="slidenum">
              <a:rPr lang="en-US" smtClean="0"/>
              <a:t>‹#›</a:t>
            </a:fld>
            <a:endParaRPr lang="en-US" dirty="0"/>
          </a:p>
        </p:txBody>
      </p:sp>
    </p:spTree>
    <p:extLst>
      <p:ext uri="{BB962C8B-B14F-4D97-AF65-F5344CB8AC3E}">
        <p14:creationId xmlns:p14="http://schemas.microsoft.com/office/powerpoint/2010/main" val="140895716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3FED87-75E3-C14B-980B-ABD8B279B87A}" type="slidenum">
              <a:rPr lang="en-US" smtClean="0"/>
              <a:t>1</a:t>
            </a:fld>
            <a:endParaRPr lang="en-US" dirty="0"/>
          </a:p>
        </p:txBody>
      </p:sp>
    </p:spTree>
    <p:extLst>
      <p:ext uri="{BB962C8B-B14F-4D97-AF65-F5344CB8AC3E}">
        <p14:creationId xmlns:p14="http://schemas.microsoft.com/office/powerpoint/2010/main" val="158072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900" b="1" dirty="0"/>
              <a:t>MYTH: </a:t>
            </a:r>
            <a:r>
              <a:rPr lang="en-GB" sz="900" dirty="0"/>
              <a:t>This is not the case. Many people who self-harm don’t talk to anyone about what they are going through for a long time and it can be very hard for them to find enough courage to ask for help. </a:t>
            </a:r>
          </a:p>
          <a:p>
            <a:pPr marL="0" indent="0">
              <a:buNone/>
            </a:pPr>
            <a:r>
              <a:rPr lang="en-GB" sz="900" b="1" dirty="0"/>
              <a:t>MYTH: ‘</a:t>
            </a:r>
            <a:r>
              <a:rPr lang="en-GB" sz="900" dirty="0"/>
              <a:t>Self-harm has been stereotyped to be seen as part of youth subcultures such as “goth” or “emo”. While there is some research suggesting a link, there is no conclusive evidence of this with little or no evidence supporting the belief that self-harm is part of any particular subculture. </a:t>
            </a:r>
          </a:p>
          <a:p>
            <a:pPr marL="0" indent="0">
              <a:buNone/>
            </a:pPr>
            <a:r>
              <a:rPr lang="en-GB" sz="900" b="1" dirty="0"/>
              <a:t>MYTH: ‘</a:t>
            </a:r>
            <a:r>
              <a:rPr lang="en-GB" sz="900" dirty="0"/>
              <a:t>There is no evidence that people who self-harm feel pain differently than anyone else. The harming behaviour often causes people great pain. For some, being depressed has left them numb and they want to feel anything to remind them they are alive, even if it hurts. Pain can also represent self-punishment for some people. </a:t>
            </a:r>
          </a:p>
          <a:p>
            <a:pPr marL="0" indent="0">
              <a:buNone/>
            </a:pPr>
            <a:r>
              <a:rPr lang="en-GB" sz="900" b="1" dirty="0"/>
              <a:t>MYTH: ‘</a:t>
            </a:r>
            <a:r>
              <a:rPr lang="en-GB" sz="900" dirty="0"/>
              <a:t>It is often assumed that girls are more likely than boys to self-harm, however it isn’t clear if this is true. Boys and girls may engage in different self-harming behaviours or have different reasons for hurting themselves, but this doesn’t make it any less serious. </a:t>
            </a:r>
          </a:p>
          <a:p>
            <a:endParaRPr lang="en-GB" dirty="0"/>
          </a:p>
        </p:txBody>
      </p:sp>
      <p:sp>
        <p:nvSpPr>
          <p:cNvPr id="4" name="Slide Number Placeholder 3"/>
          <p:cNvSpPr>
            <a:spLocks noGrp="1"/>
          </p:cNvSpPr>
          <p:nvPr>
            <p:ph type="sldNum" sz="quarter" idx="5"/>
          </p:nvPr>
        </p:nvSpPr>
        <p:spPr/>
        <p:txBody>
          <a:bodyPr/>
          <a:lstStyle/>
          <a:p>
            <a:fld id="{063FED87-75E3-C14B-980B-ABD8B279B87A}" type="slidenum">
              <a:rPr lang="en-US" smtClean="0"/>
              <a:t>15</a:t>
            </a:fld>
            <a:endParaRPr lang="en-US" dirty="0"/>
          </a:p>
        </p:txBody>
      </p:sp>
    </p:spTree>
    <p:extLst>
      <p:ext uri="{BB962C8B-B14F-4D97-AF65-F5344CB8AC3E}">
        <p14:creationId xmlns:p14="http://schemas.microsoft.com/office/powerpoint/2010/main" val="2627316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 motivation of self-harm may or may not be to end one’s life which can be confusing. </a:t>
            </a:r>
          </a:p>
          <a:p>
            <a:endParaRPr lang="en-GB" dirty="0"/>
          </a:p>
          <a:p>
            <a:r>
              <a:rPr lang="en-GB" dirty="0"/>
              <a:t>Way to untangle confusion :-</a:t>
            </a:r>
          </a:p>
          <a:p>
            <a:pPr marL="171450" indent="-171450">
              <a:buFont typeface="Arial" panose="020B0604020202020204" pitchFamily="34" charset="0"/>
              <a:buChar char="•"/>
            </a:pPr>
            <a:r>
              <a:rPr lang="en-GB" dirty="0"/>
              <a:t>Non-suicidal self-injury – associated with immediate tissue damage. Associated with accumulative damage. </a:t>
            </a:r>
            <a:r>
              <a:rPr lang="en-GB" b="1" dirty="0"/>
              <a:t>Typical motivation to cope with distressing thoughts / feelings rather than ending ones life. </a:t>
            </a:r>
            <a:r>
              <a:rPr lang="en-GB" dirty="0"/>
              <a:t>BUT does not account for self-poisoning. </a:t>
            </a:r>
          </a:p>
          <a:p>
            <a:pPr marL="171450" indent="-171450">
              <a:buFont typeface="Arial" panose="020B0604020202020204" pitchFamily="34" charset="0"/>
              <a:buChar char="•"/>
            </a:pPr>
            <a:r>
              <a:rPr lang="en-GB" dirty="0"/>
              <a:t>NSSI – helpful to understand self-harm as having different motivation; must remember strong correlation between with suicide. </a:t>
            </a:r>
          </a:p>
          <a:p>
            <a:pPr marL="171450" indent="-171450">
              <a:buFont typeface="Arial" panose="020B0604020202020204" pitchFamily="34" charset="0"/>
              <a:buChar char="•"/>
            </a:pPr>
            <a:r>
              <a:rPr lang="en-GB" dirty="0"/>
              <a:t>Non-fatal self harm is preferred term – refers to all forms of self-injury and self-poisoning. </a:t>
            </a:r>
          </a:p>
          <a:p>
            <a:endParaRPr lang="en-GB" dirty="0"/>
          </a:p>
        </p:txBody>
      </p:sp>
      <p:sp>
        <p:nvSpPr>
          <p:cNvPr id="4" name="Slide Number Placeholder 3"/>
          <p:cNvSpPr>
            <a:spLocks noGrp="1"/>
          </p:cNvSpPr>
          <p:nvPr>
            <p:ph type="sldNum" sz="quarter" idx="5"/>
          </p:nvPr>
        </p:nvSpPr>
        <p:spPr/>
        <p:txBody>
          <a:bodyPr/>
          <a:lstStyle/>
          <a:p>
            <a:fld id="{063FED87-75E3-C14B-980B-ABD8B279B87A}" type="slidenum">
              <a:rPr lang="en-US" smtClean="0"/>
              <a:t>16</a:t>
            </a:fld>
            <a:endParaRPr lang="en-US" dirty="0"/>
          </a:p>
        </p:txBody>
      </p:sp>
    </p:spTree>
    <p:extLst>
      <p:ext uri="{BB962C8B-B14F-4D97-AF65-F5344CB8AC3E}">
        <p14:creationId xmlns:p14="http://schemas.microsoft.com/office/powerpoint/2010/main" val="305357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Neurological changes following self-harm have a moderating effect on painful emotions. Mood improves and strong emotions are calmed. </a:t>
            </a:r>
          </a:p>
          <a:p>
            <a:r>
              <a:rPr lang="en-GB" dirty="0"/>
              <a:t>YP in dissociative states – become aware of their being.  Beneficial effects are brief, so painful emotions return -&gt; self-harm again. </a:t>
            </a:r>
          </a:p>
          <a:p>
            <a:endParaRPr lang="en-GB" dirty="0"/>
          </a:p>
          <a:p>
            <a:r>
              <a:rPr lang="en-GB" dirty="0"/>
              <a:t>Beings usually between 10 – 14, and lasts about 10 – 15 years; may continue for decades. More common in females; but other studies suggest equal prevalence. </a:t>
            </a:r>
          </a:p>
          <a:p>
            <a:endParaRPr lang="en-GB" dirty="0"/>
          </a:p>
          <a:p>
            <a:r>
              <a:rPr lang="en-GB" b="1" dirty="0"/>
              <a:t>Many YP prefer to keep SH private. </a:t>
            </a:r>
            <a:r>
              <a:rPr lang="en-GB" dirty="0"/>
              <a:t>Ice-berg model – at the tip = suicide, middle (above water line) = hospital presenting self-harm, bottom (below water) = commonly occurring self-harm. </a:t>
            </a:r>
          </a:p>
          <a:p>
            <a:endParaRPr lang="en-GB" dirty="0"/>
          </a:p>
          <a:p>
            <a:r>
              <a:rPr lang="en-GB" b="1" dirty="0"/>
              <a:t>SH has a strong correlation with suicide- MUST be taken seriously and considered a ‘red flag’ to future risk. Suicide second leading cause of death for 15 – 29 year olds. </a:t>
            </a:r>
          </a:p>
          <a:p>
            <a:endParaRPr lang="en-GB" dirty="0"/>
          </a:p>
        </p:txBody>
      </p:sp>
      <p:sp>
        <p:nvSpPr>
          <p:cNvPr id="4" name="Slide Number Placeholder 3"/>
          <p:cNvSpPr>
            <a:spLocks noGrp="1"/>
          </p:cNvSpPr>
          <p:nvPr>
            <p:ph type="sldNum" sz="quarter" idx="5"/>
          </p:nvPr>
        </p:nvSpPr>
        <p:spPr/>
        <p:txBody>
          <a:bodyPr/>
          <a:lstStyle/>
          <a:p>
            <a:fld id="{063FED87-75E3-C14B-980B-ABD8B279B87A}" type="slidenum">
              <a:rPr lang="en-US" smtClean="0"/>
              <a:t>17</a:t>
            </a:fld>
            <a:endParaRPr lang="en-US" dirty="0"/>
          </a:p>
        </p:txBody>
      </p:sp>
    </p:spTree>
    <p:extLst>
      <p:ext uri="{BB962C8B-B14F-4D97-AF65-F5344CB8AC3E}">
        <p14:creationId xmlns:p14="http://schemas.microsoft.com/office/powerpoint/2010/main" val="4253933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Best seen as a continuum of coping. </a:t>
            </a:r>
          </a:p>
          <a:p>
            <a:pPr marL="171450" indent="-171450">
              <a:buFont typeface="Arial" panose="020B0604020202020204" pitchFamily="34" charset="0"/>
              <a:buChar char="•"/>
            </a:pPr>
            <a:r>
              <a:rPr lang="en-GB" dirty="0"/>
              <a:t>Each of us has a set of coping strategies we can draw upon, non-harmful skills (e.g., listening to music) and harmful skills (e.g., smoking, drinking, self-harm). </a:t>
            </a:r>
          </a:p>
          <a:p>
            <a:pPr marL="171450" indent="-171450">
              <a:buFont typeface="Arial" panose="020B0604020202020204" pitchFamily="34" charset="0"/>
              <a:buChar char="•"/>
            </a:pPr>
            <a:r>
              <a:rPr lang="en-GB" dirty="0"/>
              <a:t>Strategies are usually effective until they are challenged further and we face increasing emotional pain. </a:t>
            </a:r>
          </a:p>
          <a:p>
            <a:pPr marL="171450" indent="-171450">
              <a:buFont typeface="Arial" panose="020B0604020202020204" pitchFamily="34" charset="0"/>
              <a:buChar char="•"/>
            </a:pPr>
            <a:r>
              <a:rPr lang="en-GB" dirty="0"/>
              <a:t>We try to find ways to regulate emotional pain by turning to harmful skills, and away from non-harmful ones. </a:t>
            </a:r>
          </a:p>
          <a:p>
            <a:pPr marL="171450" indent="-171450">
              <a:buFont typeface="Arial" panose="020B0604020202020204" pitchFamily="34" charset="0"/>
              <a:buChar char="•"/>
            </a:pPr>
            <a:r>
              <a:rPr lang="en-GB" dirty="0"/>
              <a:t>This usually works. However, if strategies become ineffective, may find ourselves thinking about suicide, or act on thoughts, but with intention to help us to feel better rather than attempt suicide. </a:t>
            </a:r>
          </a:p>
          <a:p>
            <a:pPr marL="171450" indent="-171450">
              <a:buFont typeface="Arial" panose="020B0604020202020204" pitchFamily="34" charset="0"/>
              <a:buChar char="•"/>
            </a:pPr>
            <a:r>
              <a:rPr lang="en-GB" dirty="0"/>
              <a:t>Thinking about suicide is point that emotional pain has become unbearable, referred to as ‘psych ache’ – dread, despair, fear, grief, shame, guilt, frustrated love, loneliness, loss. </a:t>
            </a:r>
          </a:p>
          <a:p>
            <a:pPr marL="171450" indent="-171450">
              <a:buFont typeface="Arial" panose="020B0604020202020204" pitchFamily="34" charset="0"/>
              <a:buChar char="•"/>
            </a:pPr>
            <a:r>
              <a:rPr lang="en-GB" dirty="0"/>
              <a:t>YP may have suicide thoughts but is ambivalent, even at point of suicide. </a:t>
            </a:r>
          </a:p>
          <a:p>
            <a:pPr marL="171450" indent="-171450">
              <a:buFont typeface="Arial" panose="020B0604020202020204" pitchFamily="34" charset="0"/>
              <a:buChar char="•"/>
            </a:pPr>
            <a:r>
              <a:rPr lang="en-GB" b="1" dirty="0"/>
              <a:t>Survivors have said that at the moment they attempted to take their own life, they didn’t want to die anymore. This gives us hope that we can help a YP. </a:t>
            </a:r>
          </a:p>
          <a:p>
            <a:pPr marL="171450" indent="-171450">
              <a:buFont typeface="Arial" panose="020B0604020202020204" pitchFamily="34" charset="0"/>
              <a:buChar char="•"/>
            </a:pPr>
            <a:r>
              <a:rPr lang="en-GB" b="1" dirty="0"/>
              <a:t>I don’t want to die just don’t want to live the life I have </a:t>
            </a:r>
          </a:p>
          <a:p>
            <a:endParaRPr lang="en-GB" dirty="0"/>
          </a:p>
        </p:txBody>
      </p:sp>
      <p:sp>
        <p:nvSpPr>
          <p:cNvPr id="4" name="Slide Number Placeholder 3"/>
          <p:cNvSpPr>
            <a:spLocks noGrp="1"/>
          </p:cNvSpPr>
          <p:nvPr>
            <p:ph type="sldNum" sz="quarter" idx="5"/>
          </p:nvPr>
        </p:nvSpPr>
        <p:spPr/>
        <p:txBody>
          <a:bodyPr/>
          <a:lstStyle/>
          <a:p>
            <a:fld id="{063FED87-75E3-C14B-980B-ABD8B279B87A}" type="slidenum">
              <a:rPr lang="en-US" smtClean="0"/>
              <a:t>18</a:t>
            </a:fld>
            <a:endParaRPr lang="en-US" dirty="0"/>
          </a:p>
        </p:txBody>
      </p:sp>
    </p:spTree>
    <p:extLst>
      <p:ext uri="{BB962C8B-B14F-4D97-AF65-F5344CB8AC3E}">
        <p14:creationId xmlns:p14="http://schemas.microsoft.com/office/powerpoint/2010/main" val="1770797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Suicide prevention aims to mitigate the risk of a YP ending their life. </a:t>
            </a:r>
          </a:p>
          <a:p>
            <a:endParaRPr lang="en-GB" dirty="0"/>
          </a:p>
          <a:p>
            <a:pPr marL="171450" indent="-171450">
              <a:buFont typeface="Arial" panose="020B0604020202020204" pitchFamily="34" charset="0"/>
              <a:buChar char="•"/>
            </a:pPr>
            <a:r>
              <a:rPr lang="en-GB" dirty="0"/>
              <a:t>Can you think of any strategic measures that are used?</a:t>
            </a:r>
          </a:p>
          <a:p>
            <a:pPr marL="628650" lvl="1" indent="-171450">
              <a:buFont typeface="Arial" panose="020B0604020202020204" pitchFamily="34" charset="0"/>
              <a:buChar char="•"/>
            </a:pPr>
            <a:r>
              <a:rPr lang="en-GB" dirty="0"/>
              <a:t>Telephones on bridges </a:t>
            </a:r>
          </a:p>
          <a:p>
            <a:pPr marL="628650" lvl="1" indent="-171450">
              <a:buFont typeface="Arial" panose="020B0604020202020204" pitchFamily="34" charset="0"/>
              <a:buChar char="•"/>
            </a:pPr>
            <a:r>
              <a:rPr lang="en-GB" dirty="0"/>
              <a:t>Railings and barriers on high structures. </a:t>
            </a:r>
          </a:p>
          <a:p>
            <a:pPr marL="628650" lvl="1" indent="-171450">
              <a:buFont typeface="Arial" panose="020B0604020202020204" pitchFamily="34" charset="0"/>
              <a:buChar char="•"/>
            </a:pPr>
            <a:r>
              <a:rPr lang="en-GB" dirty="0"/>
              <a:t>Reduced pack sizes of paracetamol. </a:t>
            </a:r>
          </a:p>
          <a:p>
            <a:r>
              <a:rPr lang="en-GB" dirty="0"/>
              <a:t>These are effective. Important – link between ambivalence and motivation, by restricting methods, YP distracted enough to change their mind. </a:t>
            </a:r>
          </a:p>
          <a:p>
            <a:r>
              <a:rPr lang="en-GB" dirty="0"/>
              <a:t>BUT YP likely to still feel distressed, even if distracted. </a:t>
            </a:r>
          </a:p>
          <a:p>
            <a:endParaRPr lang="en-GB" dirty="0"/>
          </a:p>
          <a:p>
            <a:r>
              <a:rPr lang="en-GB" dirty="0"/>
              <a:t>Interventions – key is – be appropriate, accessible, positive experience, listen and act on views of YP, be compassionate and engaging. </a:t>
            </a:r>
          </a:p>
          <a:p>
            <a:r>
              <a:rPr lang="en-GB" dirty="0"/>
              <a:t>Most important of all is how we engage- just knowing someone cares is all we need to change our minds about how we feel. Showing we care can help a YP change their mind about wanting to die. Samaritans </a:t>
            </a:r>
          </a:p>
          <a:p>
            <a:endParaRPr lang="en-GB" dirty="0"/>
          </a:p>
        </p:txBody>
      </p:sp>
      <p:sp>
        <p:nvSpPr>
          <p:cNvPr id="4" name="Slide Number Placeholder 3"/>
          <p:cNvSpPr>
            <a:spLocks noGrp="1"/>
          </p:cNvSpPr>
          <p:nvPr>
            <p:ph type="sldNum" sz="quarter" idx="5"/>
          </p:nvPr>
        </p:nvSpPr>
        <p:spPr/>
        <p:txBody>
          <a:bodyPr/>
          <a:lstStyle/>
          <a:p>
            <a:fld id="{063FED87-75E3-C14B-980B-ABD8B279B87A}" type="slidenum">
              <a:rPr lang="en-US" smtClean="0"/>
              <a:t>19</a:t>
            </a:fld>
            <a:endParaRPr lang="en-US" dirty="0"/>
          </a:p>
        </p:txBody>
      </p:sp>
    </p:spTree>
    <p:extLst>
      <p:ext uri="{BB962C8B-B14F-4D97-AF65-F5344CB8AC3E}">
        <p14:creationId xmlns:p14="http://schemas.microsoft.com/office/powerpoint/2010/main" val="3665814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3FED87-75E3-C14B-980B-ABD8B279B87A}" type="slidenum">
              <a:rPr lang="en-US" smtClean="0"/>
              <a:t>20</a:t>
            </a:fld>
            <a:endParaRPr lang="en-US" dirty="0"/>
          </a:p>
        </p:txBody>
      </p:sp>
    </p:spTree>
    <p:extLst>
      <p:ext uri="{BB962C8B-B14F-4D97-AF65-F5344CB8AC3E}">
        <p14:creationId xmlns:p14="http://schemas.microsoft.com/office/powerpoint/2010/main" val="3097269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3FED87-75E3-C14B-980B-ABD8B279B87A}" type="slidenum">
              <a:rPr lang="en-US" smtClean="0"/>
              <a:t>2</a:t>
            </a:fld>
            <a:endParaRPr lang="en-US" dirty="0"/>
          </a:p>
        </p:txBody>
      </p:sp>
    </p:spTree>
    <p:extLst>
      <p:ext uri="{BB962C8B-B14F-4D97-AF65-F5344CB8AC3E}">
        <p14:creationId xmlns:p14="http://schemas.microsoft.com/office/powerpoint/2010/main" val="685355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3FED87-75E3-C14B-980B-ABD8B279B87A}" type="slidenum">
              <a:rPr lang="en-US" smtClean="0"/>
              <a:t>4</a:t>
            </a:fld>
            <a:endParaRPr lang="en-US" dirty="0"/>
          </a:p>
        </p:txBody>
      </p:sp>
    </p:spTree>
    <p:extLst>
      <p:ext uri="{BB962C8B-B14F-4D97-AF65-F5344CB8AC3E}">
        <p14:creationId xmlns:p14="http://schemas.microsoft.com/office/powerpoint/2010/main" val="898201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3FED87-75E3-C14B-980B-ABD8B279B87A}" type="slidenum">
              <a:rPr lang="en-US" smtClean="0"/>
              <a:t>6</a:t>
            </a:fld>
            <a:endParaRPr lang="en-US" dirty="0"/>
          </a:p>
        </p:txBody>
      </p:sp>
    </p:spTree>
    <p:extLst>
      <p:ext uri="{BB962C8B-B14F-4D97-AF65-F5344CB8AC3E}">
        <p14:creationId xmlns:p14="http://schemas.microsoft.com/office/powerpoint/2010/main" val="1848781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3FED87-75E3-C14B-980B-ABD8B279B87A}" type="slidenum">
              <a:rPr lang="en-US" smtClean="0"/>
              <a:t>9</a:t>
            </a:fld>
            <a:endParaRPr lang="en-US" dirty="0"/>
          </a:p>
        </p:txBody>
      </p:sp>
    </p:spTree>
    <p:extLst>
      <p:ext uri="{BB962C8B-B14F-4D97-AF65-F5344CB8AC3E}">
        <p14:creationId xmlns:p14="http://schemas.microsoft.com/office/powerpoint/2010/main" val="2920552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3FED87-75E3-C14B-980B-ABD8B279B87A}" type="slidenum">
              <a:rPr lang="en-US" smtClean="0"/>
              <a:t>10</a:t>
            </a:fld>
            <a:endParaRPr lang="en-US" dirty="0"/>
          </a:p>
        </p:txBody>
      </p:sp>
    </p:spTree>
    <p:extLst>
      <p:ext uri="{BB962C8B-B14F-4D97-AF65-F5344CB8AC3E}">
        <p14:creationId xmlns:p14="http://schemas.microsoft.com/office/powerpoint/2010/main" val="3699093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3FED87-75E3-C14B-980B-ABD8B279B87A}" type="slidenum">
              <a:rPr lang="en-US" smtClean="0"/>
              <a:t>12</a:t>
            </a:fld>
            <a:endParaRPr lang="en-US" dirty="0"/>
          </a:p>
        </p:txBody>
      </p:sp>
    </p:spTree>
    <p:extLst>
      <p:ext uri="{BB962C8B-B14F-4D97-AF65-F5344CB8AC3E}">
        <p14:creationId xmlns:p14="http://schemas.microsoft.com/office/powerpoint/2010/main" val="1656718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Think about how we ask the question – open/normalising then clarify with a closed question </a:t>
            </a:r>
          </a:p>
          <a:p>
            <a:r>
              <a:rPr lang="en-GB" dirty="0"/>
              <a:t>Degree of planning – where, when, how link to A test </a:t>
            </a:r>
          </a:p>
          <a:p>
            <a:r>
              <a:rPr lang="en-GB" dirty="0"/>
              <a:t>Context – events leading up to the event </a:t>
            </a:r>
          </a:p>
          <a:p>
            <a:r>
              <a:rPr lang="en-GB" dirty="0"/>
              <a:t>Vulnerability – think of the red flags earlier – alcohol, safeguarding, self harm, physical conditions. </a:t>
            </a:r>
          </a:p>
        </p:txBody>
      </p:sp>
      <p:sp>
        <p:nvSpPr>
          <p:cNvPr id="4" name="Slide Number Placeholder 3"/>
          <p:cNvSpPr>
            <a:spLocks noGrp="1"/>
          </p:cNvSpPr>
          <p:nvPr>
            <p:ph type="sldNum" sz="quarter" idx="5"/>
          </p:nvPr>
        </p:nvSpPr>
        <p:spPr/>
        <p:txBody>
          <a:bodyPr/>
          <a:lstStyle/>
          <a:p>
            <a:fld id="{063FED87-75E3-C14B-980B-ABD8B279B87A}" type="slidenum">
              <a:rPr lang="en-US" smtClean="0"/>
              <a:t>13</a:t>
            </a:fld>
            <a:endParaRPr lang="en-US" dirty="0"/>
          </a:p>
        </p:txBody>
      </p:sp>
    </p:spTree>
    <p:extLst>
      <p:ext uri="{BB962C8B-B14F-4D97-AF65-F5344CB8AC3E}">
        <p14:creationId xmlns:p14="http://schemas.microsoft.com/office/powerpoint/2010/main" val="3550540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Presenting problem(s): Initial signs, symptoms or other difficulties that are clinically important for the young person. (e.g. low mood)</a:t>
            </a:r>
          </a:p>
          <a:p>
            <a:endParaRPr lang="en-GB" dirty="0"/>
          </a:p>
          <a:p>
            <a:r>
              <a:rPr lang="en-GB" dirty="0"/>
              <a:t>Predisposing factors: Aspects of the young person’s background that make him/her susceptible to presenting with the given problems (e.g. history of mental illness in family)</a:t>
            </a:r>
          </a:p>
          <a:p>
            <a:endParaRPr lang="en-GB" dirty="0"/>
          </a:p>
          <a:p>
            <a:r>
              <a:rPr lang="en-GB" dirty="0"/>
              <a:t>Precipitating factors: Immediate issues or events that have caused the young person to present with or experience these problems or symptoms at this time (e.g. recent life experiences/stressors, bullying etc.)</a:t>
            </a:r>
          </a:p>
          <a:p>
            <a:endParaRPr lang="en-GB" dirty="0"/>
          </a:p>
          <a:p>
            <a:r>
              <a:rPr lang="en-GB" dirty="0"/>
              <a:t>Perpetuating factors: Factors that cause the young person’s symptoms/problems to continue or to progressively get worse (e.g. conflict in home, low social support, poor coping strategies, bullying)</a:t>
            </a:r>
          </a:p>
          <a:p>
            <a:endParaRPr lang="en-GB" dirty="0"/>
          </a:p>
          <a:p>
            <a:r>
              <a:rPr lang="en-GB" dirty="0"/>
              <a:t>Protective factors: Factors that help to improve the young person’s situation or symptoms (e.g. supportive relationships, friendships and strengths)</a:t>
            </a:r>
          </a:p>
          <a:p>
            <a:endParaRPr lang="en-GB" dirty="0"/>
          </a:p>
          <a:p>
            <a:endParaRPr lang="en-GB" dirty="0"/>
          </a:p>
          <a:p>
            <a:r>
              <a:rPr lang="en-GB" dirty="0"/>
              <a:t>We use this to define risk and help us create a safety plan. </a:t>
            </a:r>
          </a:p>
          <a:p>
            <a:r>
              <a:rPr lang="en-GB" dirty="0"/>
              <a:t>We think of  who is available to support – family ?</a:t>
            </a:r>
          </a:p>
          <a:p>
            <a:r>
              <a:rPr lang="en-GB" dirty="0"/>
              <a:t>Self help skills </a:t>
            </a:r>
          </a:p>
          <a:p>
            <a:r>
              <a:rPr lang="en-GB" dirty="0"/>
              <a:t>Ensuring safety </a:t>
            </a:r>
          </a:p>
          <a:p>
            <a:r>
              <a:rPr lang="en-GB" dirty="0"/>
              <a:t>Who and how to call for help. </a:t>
            </a:r>
          </a:p>
          <a:p>
            <a:r>
              <a:rPr lang="en-GB" dirty="0"/>
              <a:t>Safe to leave </a:t>
            </a:r>
          </a:p>
        </p:txBody>
      </p:sp>
      <p:sp>
        <p:nvSpPr>
          <p:cNvPr id="4" name="Slide Number Placeholder 3"/>
          <p:cNvSpPr>
            <a:spLocks noGrp="1"/>
          </p:cNvSpPr>
          <p:nvPr>
            <p:ph type="sldNum" sz="quarter" idx="5"/>
          </p:nvPr>
        </p:nvSpPr>
        <p:spPr/>
        <p:txBody>
          <a:bodyPr/>
          <a:lstStyle/>
          <a:p>
            <a:fld id="{063FED87-75E3-C14B-980B-ABD8B279B87A}" type="slidenum">
              <a:rPr lang="en-US" smtClean="0"/>
              <a:t>14</a:t>
            </a:fld>
            <a:endParaRPr lang="en-US" dirty="0"/>
          </a:p>
        </p:txBody>
      </p:sp>
    </p:spTree>
    <p:extLst>
      <p:ext uri="{BB962C8B-B14F-4D97-AF65-F5344CB8AC3E}">
        <p14:creationId xmlns:p14="http://schemas.microsoft.com/office/powerpoint/2010/main" val="3895967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7188" y="1122363"/>
            <a:ext cx="8101012" cy="2387600"/>
          </a:xfrm>
        </p:spPr>
        <p:txBody>
          <a:bodyPr anchor="b">
            <a:normAutofit/>
          </a:bodyPr>
          <a:lstStyle>
            <a:lvl1pPr algn="l">
              <a:defRPr sz="4400">
                <a:solidFill>
                  <a:srgbClr val="005EB8"/>
                </a:solidFill>
              </a:defRPr>
            </a:lvl1pPr>
          </a:lstStyle>
          <a:p>
            <a:r>
              <a:rPr lang="en-GB"/>
              <a:t>Click to edit Master title style</a:t>
            </a:r>
            <a:endParaRPr lang="en-US"/>
          </a:p>
        </p:txBody>
      </p:sp>
      <p:sp>
        <p:nvSpPr>
          <p:cNvPr id="3" name="Subtitle 2"/>
          <p:cNvSpPr>
            <a:spLocks noGrp="1"/>
          </p:cNvSpPr>
          <p:nvPr>
            <p:ph type="subTitle" idx="1"/>
          </p:nvPr>
        </p:nvSpPr>
        <p:spPr>
          <a:xfrm>
            <a:off x="376518" y="3602038"/>
            <a:ext cx="7624482" cy="1655762"/>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264024"/>
            <a:ext cx="1971675" cy="4450976"/>
          </a:xfrm>
        </p:spPr>
        <p:txBody>
          <a:bodyPr vert="eaVert"/>
          <a:lstStyle>
            <a:lvl1pPr>
              <a:defRPr>
                <a:solidFill>
                  <a:srgbClr val="005EB8"/>
                </a:solidFill>
              </a:defRPr>
            </a:lvl1pPr>
          </a:lstStyle>
          <a:p>
            <a:r>
              <a:rPr lang="en-GB"/>
              <a:t>Click to edit Master title style</a:t>
            </a:r>
            <a:endParaRPr lang="en-US"/>
          </a:p>
        </p:txBody>
      </p:sp>
      <p:sp>
        <p:nvSpPr>
          <p:cNvPr id="3" name="Vertical Text Placeholder 2"/>
          <p:cNvSpPr>
            <a:spLocks noGrp="1"/>
          </p:cNvSpPr>
          <p:nvPr>
            <p:ph type="body" orient="vert" idx="1"/>
          </p:nvPr>
        </p:nvSpPr>
        <p:spPr>
          <a:xfrm>
            <a:off x="628650" y="1264023"/>
            <a:ext cx="5800725" cy="44509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C3F3-A9CF-42A5-B9BB-12B78F9547EC}"/>
              </a:ext>
            </a:extLst>
          </p:cNvPr>
          <p:cNvSpPr>
            <a:spLocks noGrp="1"/>
          </p:cNvSpPr>
          <p:nvPr>
            <p:ph type="title"/>
          </p:nvPr>
        </p:nvSpPr>
        <p:spPr>
          <a:xfrm>
            <a:off x="376518" y="307900"/>
            <a:ext cx="8138832" cy="568920"/>
          </a:xfrm>
        </p:spPr>
        <p:txBody>
          <a:bodyPr/>
          <a:lstStyle/>
          <a:p>
            <a:r>
              <a:rPr lang="en-GB"/>
              <a:t>Click to edit Master title style</a:t>
            </a:r>
          </a:p>
        </p:txBody>
      </p:sp>
    </p:spTree>
    <p:extLst>
      <p:ext uri="{BB962C8B-B14F-4D97-AF65-F5344CB8AC3E}">
        <p14:creationId xmlns:p14="http://schemas.microsoft.com/office/powerpoint/2010/main" val="2780420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7188" y="1122363"/>
            <a:ext cx="8101012" cy="2387600"/>
          </a:xfrm>
        </p:spPr>
        <p:txBody>
          <a:bodyPr anchor="b">
            <a:normAutofit/>
          </a:bodyPr>
          <a:lstStyle>
            <a:lvl1pPr algn="l">
              <a:defRPr sz="4400">
                <a:solidFill>
                  <a:srgbClr val="005EB8"/>
                </a:solidFill>
              </a:defRPr>
            </a:lvl1pPr>
          </a:lstStyle>
          <a:p>
            <a:r>
              <a:rPr lang="en-GB"/>
              <a:t>Click to edit Master title style</a:t>
            </a:r>
            <a:endParaRPr lang="en-US"/>
          </a:p>
        </p:txBody>
      </p:sp>
      <p:sp>
        <p:nvSpPr>
          <p:cNvPr id="3" name="Subtitle 2"/>
          <p:cNvSpPr>
            <a:spLocks noGrp="1"/>
          </p:cNvSpPr>
          <p:nvPr>
            <p:ph type="subTitle" idx="1"/>
          </p:nvPr>
        </p:nvSpPr>
        <p:spPr>
          <a:xfrm>
            <a:off x="376518" y="3602038"/>
            <a:ext cx="7624482" cy="1655762"/>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672730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3071" y="1122218"/>
            <a:ext cx="8282165" cy="457933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1">
            <a:extLst>
              <a:ext uri="{FF2B5EF4-FFF2-40B4-BE49-F238E27FC236}">
                <a16:creationId xmlns:a16="http://schemas.microsoft.com/office/drawing/2014/main" id="{7CCCB448-6310-3045-A91A-6CEA12A34923}"/>
              </a:ext>
            </a:extLst>
          </p:cNvPr>
          <p:cNvSpPr>
            <a:spLocks noGrp="1"/>
          </p:cNvSpPr>
          <p:nvPr>
            <p:ph type="title"/>
          </p:nvPr>
        </p:nvSpPr>
        <p:spPr>
          <a:xfrm>
            <a:off x="376518" y="307900"/>
            <a:ext cx="8138832" cy="568920"/>
          </a:xfrm>
        </p:spPr>
        <p:txBody>
          <a:bodyPr/>
          <a:lstStyle/>
          <a:p>
            <a:r>
              <a:rPr lang="en-GB"/>
              <a:t>Click to edit Master title style</a:t>
            </a:r>
          </a:p>
        </p:txBody>
      </p:sp>
    </p:spTree>
    <p:extLst>
      <p:ext uri="{BB962C8B-B14F-4D97-AF65-F5344CB8AC3E}">
        <p14:creationId xmlns:p14="http://schemas.microsoft.com/office/powerpoint/2010/main" val="2828431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rgbClr val="005EB8"/>
                </a:solidFill>
              </a:defRPr>
            </a:lvl1pPr>
          </a:lstStyle>
          <a:p>
            <a:r>
              <a:rPr lang="en-GB"/>
              <a:t>Click to edit Master title style</a:t>
            </a:r>
            <a:endParaRPr lang="en-US"/>
          </a:p>
        </p:txBody>
      </p:sp>
      <p:sp>
        <p:nvSpPr>
          <p:cNvPr id="3" name="Text Placeholder 2"/>
          <p:cNvSpPr>
            <a:spLocks noGrp="1"/>
          </p:cNvSpPr>
          <p:nvPr>
            <p:ph type="body" idx="1"/>
          </p:nvPr>
        </p:nvSpPr>
        <p:spPr>
          <a:xfrm>
            <a:off x="623888" y="4589465"/>
            <a:ext cx="7886700" cy="112553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145628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EB8"/>
                </a:solidFill>
              </a:defRPr>
            </a:lvl1pPr>
          </a:lstStyle>
          <a:p>
            <a:r>
              <a:rPr lang="en-GB"/>
              <a:t>Click to edit Master title style</a:t>
            </a:r>
            <a:endParaRPr lang="en-US"/>
          </a:p>
        </p:txBody>
      </p:sp>
      <p:sp>
        <p:nvSpPr>
          <p:cNvPr id="3" name="Content Placeholder 2"/>
          <p:cNvSpPr>
            <a:spLocks noGrp="1"/>
          </p:cNvSpPr>
          <p:nvPr>
            <p:ph sz="half" idx="1"/>
          </p:nvPr>
        </p:nvSpPr>
        <p:spPr>
          <a:xfrm>
            <a:off x="628650" y="1825625"/>
            <a:ext cx="3886200" cy="382214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29150" y="1825625"/>
            <a:ext cx="3886200" cy="382214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83627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32095"/>
            <a:ext cx="5918877" cy="658594"/>
          </a:xfrm>
        </p:spPr>
        <p:txBody>
          <a:bodyPr/>
          <a:lstStyle>
            <a:lvl1pPr>
              <a:defRPr>
                <a:solidFill>
                  <a:srgbClr val="005EB8"/>
                </a:solidFill>
              </a:defRPr>
            </a:lvl1pPr>
          </a:lstStyle>
          <a:p>
            <a:r>
              <a:rPr lang="en-GB"/>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10234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10234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98615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6518" y="280195"/>
            <a:ext cx="8138832" cy="568920"/>
          </a:xfrm>
        </p:spPr>
        <p:txBody>
          <a:bodyPr/>
          <a:lstStyle>
            <a:lvl1pPr>
              <a:defRPr>
                <a:solidFill>
                  <a:srgbClr val="005EB8"/>
                </a:solidFill>
              </a:defRPr>
            </a:lvl1pPr>
          </a:lstStyle>
          <a:p>
            <a:r>
              <a:rPr lang="en-GB"/>
              <a:t>Click to edit Master title style</a:t>
            </a:r>
            <a:endParaRPr lang="en-US"/>
          </a:p>
        </p:txBody>
      </p:sp>
    </p:spTree>
    <p:extLst>
      <p:ext uri="{BB962C8B-B14F-4D97-AF65-F5344CB8AC3E}">
        <p14:creationId xmlns:p14="http://schemas.microsoft.com/office/powerpoint/2010/main" val="27092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405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3071" y="1122218"/>
            <a:ext cx="8282165" cy="457933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1">
            <a:extLst>
              <a:ext uri="{FF2B5EF4-FFF2-40B4-BE49-F238E27FC236}">
                <a16:creationId xmlns:a16="http://schemas.microsoft.com/office/drawing/2014/main" id="{7CCCB448-6310-3045-A91A-6CEA12A34923}"/>
              </a:ext>
            </a:extLst>
          </p:cNvPr>
          <p:cNvSpPr>
            <a:spLocks noGrp="1"/>
          </p:cNvSpPr>
          <p:nvPr>
            <p:ph type="title"/>
          </p:nvPr>
        </p:nvSpPr>
        <p:spPr>
          <a:xfrm>
            <a:off x="376518" y="307900"/>
            <a:ext cx="8138832" cy="568920"/>
          </a:xfrm>
        </p:spPr>
        <p:txBody>
          <a:bodyPr/>
          <a:lstStyle/>
          <a:p>
            <a:r>
              <a:rPr lang="en-GB"/>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3887391" y="1882587"/>
            <a:ext cx="4629150" cy="39784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971635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3887391" y="1734671"/>
            <a:ext cx="4629150" cy="412638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069434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104374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264024"/>
            <a:ext cx="1971675" cy="4450976"/>
          </a:xfrm>
        </p:spPr>
        <p:txBody>
          <a:bodyPr vert="eaVert"/>
          <a:lstStyle>
            <a:lvl1pPr>
              <a:defRPr>
                <a:solidFill>
                  <a:srgbClr val="005EB8"/>
                </a:solidFill>
              </a:defRPr>
            </a:lvl1pPr>
          </a:lstStyle>
          <a:p>
            <a:r>
              <a:rPr lang="en-GB"/>
              <a:t>Click to edit Master title style</a:t>
            </a:r>
            <a:endParaRPr lang="en-US"/>
          </a:p>
        </p:txBody>
      </p:sp>
      <p:sp>
        <p:nvSpPr>
          <p:cNvPr id="3" name="Vertical Text Placeholder 2"/>
          <p:cNvSpPr>
            <a:spLocks noGrp="1"/>
          </p:cNvSpPr>
          <p:nvPr>
            <p:ph type="body" orient="vert" idx="1"/>
          </p:nvPr>
        </p:nvSpPr>
        <p:spPr>
          <a:xfrm>
            <a:off x="628650" y="1264023"/>
            <a:ext cx="5800725" cy="44509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757888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C3F3-A9CF-42A5-B9BB-12B78F9547EC}"/>
              </a:ext>
            </a:extLst>
          </p:cNvPr>
          <p:cNvSpPr>
            <a:spLocks noGrp="1"/>
          </p:cNvSpPr>
          <p:nvPr>
            <p:ph type="title"/>
          </p:nvPr>
        </p:nvSpPr>
        <p:spPr>
          <a:xfrm>
            <a:off x="376518" y="307900"/>
            <a:ext cx="8138832" cy="568920"/>
          </a:xfrm>
        </p:spPr>
        <p:txBody>
          <a:bodyPr/>
          <a:lstStyle/>
          <a:p>
            <a:r>
              <a:rPr lang="en-GB"/>
              <a:t>Click to edit Master title style</a:t>
            </a:r>
          </a:p>
        </p:txBody>
      </p:sp>
    </p:spTree>
    <p:extLst>
      <p:ext uri="{BB962C8B-B14F-4D97-AF65-F5344CB8AC3E}">
        <p14:creationId xmlns:p14="http://schemas.microsoft.com/office/powerpoint/2010/main" val="16854123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3071" y="1825625"/>
            <a:ext cx="8152279" cy="387592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301568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cSld name="2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67544" y="6341407"/>
            <a:ext cx="2895600" cy="365125"/>
          </a:xfrm>
          <a:prstGeom prst="rect">
            <a:avLst/>
          </a:prstGeom>
        </p:spPr>
        <p:txBody>
          <a:bodyPr/>
          <a:lstStyle/>
          <a:p>
            <a:r>
              <a:rPr lang="en-AU" dirty="0"/>
              <a:t>PRESENTATION NAME – MONTH YYYY</a:t>
            </a:r>
          </a:p>
          <a:p>
            <a:r>
              <a:rPr lang="en-AU" dirty="0"/>
              <a:t>PRESENTER NAME</a:t>
            </a:r>
          </a:p>
        </p:txBody>
      </p:sp>
      <p:sp>
        <p:nvSpPr>
          <p:cNvPr id="2" name="Title 1"/>
          <p:cNvSpPr>
            <a:spLocks noGrp="1"/>
          </p:cNvSpPr>
          <p:nvPr>
            <p:ph type="title" hasCustomPrompt="1"/>
          </p:nvPr>
        </p:nvSpPr>
        <p:spPr>
          <a:xfrm>
            <a:off x="457200" y="274638"/>
            <a:ext cx="8229600" cy="850106"/>
          </a:xfrm>
        </p:spPr>
        <p:txBody>
          <a:bodyPr>
            <a:noAutofit/>
          </a:bodyPr>
          <a:lstStyle>
            <a:lvl1pPr>
              <a:defRPr sz="4400"/>
            </a:lvl1pPr>
          </a:lstStyle>
          <a:p>
            <a:r>
              <a:rPr lang="en-US"/>
              <a:t>Click to edit slide master title</a:t>
            </a:r>
            <a:endParaRPr lang="en-AU"/>
          </a:p>
        </p:txBody>
      </p:sp>
      <p:sp>
        <p:nvSpPr>
          <p:cNvPr id="3" name="Content Placeholder 2"/>
          <p:cNvSpPr>
            <a:spLocks noGrp="1"/>
          </p:cNvSpPr>
          <p:nvPr>
            <p:ph idx="1"/>
          </p:nvPr>
        </p:nvSpPr>
        <p:spPr>
          <a:xfrm>
            <a:off x="467544" y="1268760"/>
            <a:ext cx="8229600" cy="4857403"/>
          </a:xfrm>
        </p:spPr>
        <p:txBody>
          <a:bodyPr>
            <a:normAutofit/>
          </a:bodyPr>
          <a:lstStyle>
            <a:lvl1pPr>
              <a:defRPr sz="3200">
                <a:solidFill>
                  <a:schemeClr val="tx1"/>
                </a:solidFill>
              </a:defRPr>
            </a:lvl1pPr>
            <a:lvl2pPr>
              <a:defRPr sz="2800">
                <a:solidFill>
                  <a:schemeClr val="tx1"/>
                </a:solidFill>
              </a:defRPr>
            </a:lvl2pPr>
            <a:lvl3pPr>
              <a:defRPr sz="2400">
                <a:solidFill>
                  <a:schemeClr val="tx1"/>
                </a:solidFill>
              </a:defRPr>
            </a:lvl3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3505200" y="6349499"/>
            <a:ext cx="2133600" cy="365125"/>
          </a:xfrm>
          <a:prstGeom prst="rect">
            <a:avLst/>
          </a:prstGeom>
        </p:spPr>
        <p:txBody>
          <a:bodyPr/>
          <a:lstStyle/>
          <a:p>
            <a:fld id="{FCA80E15-78A4-492C-A1D5-E96D386E05C8}" type="slidenum">
              <a:rPr lang="en-AU" smtClean="0"/>
              <a:t>‹#›</a:t>
            </a:fld>
            <a:endParaRPr lang="en-AU" dirty="0"/>
          </a:p>
        </p:txBody>
      </p:sp>
    </p:spTree>
    <p:extLst>
      <p:ext uri="{BB962C8B-B14F-4D97-AF65-F5344CB8AC3E}">
        <p14:creationId xmlns:p14="http://schemas.microsoft.com/office/powerpoint/2010/main" val="32003685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7188" y="1122363"/>
            <a:ext cx="8101012" cy="2387600"/>
          </a:xfrm>
        </p:spPr>
        <p:txBody>
          <a:bodyPr anchor="b">
            <a:normAutofit/>
          </a:bodyPr>
          <a:lstStyle>
            <a:lvl1pPr algn="l">
              <a:defRPr sz="4400"/>
            </a:lvl1pPr>
          </a:lstStyle>
          <a:p>
            <a:r>
              <a:rPr lang="en-US" dirty="0"/>
              <a:t>Click to edit Master title style</a:t>
            </a:r>
          </a:p>
        </p:txBody>
      </p:sp>
      <p:sp>
        <p:nvSpPr>
          <p:cNvPr id="3" name="Subtitle 2"/>
          <p:cNvSpPr>
            <a:spLocks noGrp="1"/>
          </p:cNvSpPr>
          <p:nvPr>
            <p:ph type="subTitle" idx="1"/>
          </p:nvPr>
        </p:nvSpPr>
        <p:spPr>
          <a:xfrm>
            <a:off x="376518" y="3602038"/>
            <a:ext cx="7624482" cy="1655762"/>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6301544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3071" y="1032095"/>
            <a:ext cx="6293223" cy="658594"/>
          </a:xfrm>
        </p:spPr>
        <p:txBody>
          <a:bodyPr>
            <a:norm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363071" y="1825625"/>
            <a:ext cx="8152279" cy="3875928"/>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864170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5"/>
            <a:ext cx="7886700" cy="112553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391170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rgbClr val="005EB8"/>
                </a:solidFill>
              </a:defRPr>
            </a:lvl1pPr>
          </a:lstStyle>
          <a:p>
            <a:r>
              <a:rPr lang="en-GB"/>
              <a:t>Click to edit Master title style</a:t>
            </a:r>
            <a:endParaRPr lang="en-US"/>
          </a:p>
        </p:txBody>
      </p:sp>
      <p:sp>
        <p:nvSpPr>
          <p:cNvPr id="3" name="Text Placeholder 2"/>
          <p:cNvSpPr>
            <a:spLocks noGrp="1"/>
          </p:cNvSpPr>
          <p:nvPr>
            <p:ph type="body" idx="1"/>
          </p:nvPr>
        </p:nvSpPr>
        <p:spPr>
          <a:xfrm>
            <a:off x="623888" y="4589465"/>
            <a:ext cx="7886700" cy="112553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3822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3822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91011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32095"/>
            <a:ext cx="5918877" cy="658594"/>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102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102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709263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6866480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54778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882587"/>
            <a:ext cx="4629150" cy="39784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91413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734671"/>
            <a:ext cx="4629150" cy="412638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874317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441632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264024"/>
            <a:ext cx="1971675" cy="44509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1264023"/>
            <a:ext cx="5800725" cy="4450977"/>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6608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EB8"/>
                </a:solidFill>
              </a:defRPr>
            </a:lvl1pPr>
          </a:lstStyle>
          <a:p>
            <a:r>
              <a:rPr lang="en-GB"/>
              <a:t>Click to edit Master title style</a:t>
            </a:r>
            <a:endParaRPr lang="en-US"/>
          </a:p>
        </p:txBody>
      </p:sp>
      <p:sp>
        <p:nvSpPr>
          <p:cNvPr id="3" name="Content Placeholder 2"/>
          <p:cNvSpPr>
            <a:spLocks noGrp="1"/>
          </p:cNvSpPr>
          <p:nvPr>
            <p:ph sz="half" idx="1"/>
          </p:nvPr>
        </p:nvSpPr>
        <p:spPr>
          <a:xfrm>
            <a:off x="628650" y="1825625"/>
            <a:ext cx="3886200" cy="382214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29150" y="1825625"/>
            <a:ext cx="3886200" cy="382214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32095"/>
            <a:ext cx="5918877" cy="658594"/>
          </a:xfrm>
        </p:spPr>
        <p:txBody>
          <a:bodyPr/>
          <a:lstStyle>
            <a:lvl1pPr>
              <a:defRPr>
                <a:solidFill>
                  <a:srgbClr val="005EB8"/>
                </a:solidFill>
              </a:defRPr>
            </a:lvl1pPr>
          </a:lstStyle>
          <a:p>
            <a:r>
              <a:rPr lang="en-GB"/>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10234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10234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6518" y="280195"/>
            <a:ext cx="8138832" cy="568920"/>
          </a:xfrm>
        </p:spPr>
        <p:txBody>
          <a:bodyPr/>
          <a:lstStyle>
            <a:lvl1pPr>
              <a:defRPr>
                <a:solidFill>
                  <a:srgbClr val="005EB8"/>
                </a:solidFill>
              </a:defRPr>
            </a:lvl1pPr>
          </a:lstStyle>
          <a:p>
            <a:r>
              <a:rPr lang="en-GB"/>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3887391" y="1882587"/>
            <a:ext cx="4629150" cy="39784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3887391" y="1734671"/>
            <a:ext cx="4629150" cy="412638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png"/><Relationship Id="rId2" Type="http://schemas.openxmlformats.org/officeDocument/2006/relationships/slideLayout" Target="../slideLayouts/slideLayout14.xml"/><Relationship Id="rId16"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6518" y="1083761"/>
            <a:ext cx="8138832" cy="568920"/>
          </a:xfrm>
          <a:prstGeom prst="rect">
            <a:avLst/>
          </a:prstGeom>
        </p:spPr>
        <p:txBody>
          <a:bodyPr vert="horz" lIns="91440" tIns="45720" rIns="91440" bIns="45720" rtlCol="0" anchor="t">
            <a:normAutofit/>
          </a:bodyPr>
          <a:lstStyle/>
          <a:p>
            <a:r>
              <a:rPr lang="en-GB"/>
              <a:t>Click to edit Master title style</a:t>
            </a:r>
            <a:endParaRPr lang="en-US"/>
          </a:p>
        </p:txBody>
      </p:sp>
      <p:sp>
        <p:nvSpPr>
          <p:cNvPr id="3" name="Text Placeholder 2"/>
          <p:cNvSpPr>
            <a:spLocks noGrp="1"/>
          </p:cNvSpPr>
          <p:nvPr>
            <p:ph type="body" idx="1"/>
          </p:nvPr>
        </p:nvSpPr>
        <p:spPr>
          <a:xfrm>
            <a:off x="376518" y="1825625"/>
            <a:ext cx="8138832" cy="387592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104520" y="365126"/>
            <a:ext cx="1671366" cy="630297"/>
          </a:xfrm>
          <a:prstGeom prst="rect">
            <a:avLst/>
          </a:prstGeom>
        </p:spPr>
      </p:pic>
      <p:pic>
        <p:nvPicPr>
          <p:cNvPr id="9" name="Picture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76518" y="6452835"/>
            <a:ext cx="1576433" cy="251189"/>
          </a:xfrm>
          <a:prstGeom prst="rect">
            <a:avLst/>
          </a:prstGeom>
        </p:spPr>
      </p:pic>
      <p:sp>
        <p:nvSpPr>
          <p:cNvPr id="8" name="Rectangle 7">
            <a:extLst>
              <a:ext uri="{FF2B5EF4-FFF2-40B4-BE49-F238E27FC236}">
                <a16:creationId xmlns:a16="http://schemas.microsoft.com/office/drawing/2014/main" id="{F245306D-12AE-444F-A7F4-BCB97CA2A67D}"/>
              </a:ext>
            </a:extLst>
          </p:cNvPr>
          <p:cNvSpPr/>
          <p:nvPr userDrawn="1"/>
        </p:nvSpPr>
        <p:spPr>
          <a:xfrm>
            <a:off x="-94593" y="6274676"/>
            <a:ext cx="9406759" cy="725214"/>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F0D2536E-8EE5-4DB0-B2DE-E464953AB80B}"/>
              </a:ext>
            </a:extLst>
          </p:cNvPr>
          <p:cNvPicPr>
            <a:picLocks noChangeAspect="1"/>
          </p:cNvPicPr>
          <p:nvPr userDrawn="1"/>
        </p:nvPicPr>
        <p:blipFill>
          <a:blip r:embed="rId15"/>
          <a:stretch>
            <a:fillRect/>
          </a:stretch>
        </p:blipFill>
        <p:spPr>
          <a:xfrm>
            <a:off x="219159" y="6361019"/>
            <a:ext cx="3118985" cy="496981"/>
          </a:xfrm>
          <a:prstGeom prst="rect">
            <a:avLst/>
          </a:prstGeom>
        </p:spPr>
      </p:pic>
    </p:spTree>
    <p:extLst>
      <p:ext uri="{BB962C8B-B14F-4D97-AF65-F5344CB8AC3E}">
        <p14:creationId xmlns:p14="http://schemas.microsoft.com/office/powerpoint/2010/main" val="130001936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l" defTabSz="914400" rtl="0" eaLnBrk="1" latinLnBrk="0" hangingPunct="1">
        <a:lnSpc>
          <a:spcPct val="90000"/>
        </a:lnSpc>
        <a:spcBef>
          <a:spcPct val="0"/>
        </a:spcBef>
        <a:buNone/>
        <a:defRPr sz="3200" b="1" i="0" kern="1200">
          <a:solidFill>
            <a:srgbClr val="005EB8"/>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Clr>
          <a:srgbClr val="78A1B7"/>
        </a:buClr>
        <a:buFont typeface="Arial" panose="020B0604020202020204" pitchFamily="34" charset="0"/>
        <a:buChar char="•"/>
        <a:defRPr sz="2400" b="0" i="0" kern="1200">
          <a:solidFill>
            <a:schemeClr val="bg1">
              <a:lumMod val="50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78A1B7"/>
        </a:buClr>
        <a:buFont typeface="Arial" panose="020B0604020202020204" pitchFamily="34" charset="0"/>
        <a:buChar char="•"/>
        <a:defRPr sz="2200" b="0" i="0" kern="1200">
          <a:solidFill>
            <a:schemeClr val="bg1">
              <a:lumMod val="50000"/>
            </a:schemeClr>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78A1B7"/>
        </a:buClr>
        <a:buFont typeface="Arial" panose="020B0604020202020204" pitchFamily="34" charset="0"/>
        <a:buChar char="•"/>
        <a:defRPr sz="1800" b="0" i="0" kern="1200">
          <a:solidFill>
            <a:schemeClr val="bg1">
              <a:lumMod val="50000"/>
            </a:schemeClr>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78A1B7"/>
        </a:buClr>
        <a:buFont typeface="Arial" panose="020B0604020202020204" pitchFamily="34" charset="0"/>
        <a:buChar char="•"/>
        <a:defRPr sz="1600" b="0" i="0" kern="1200">
          <a:solidFill>
            <a:schemeClr val="bg1">
              <a:lumMod val="50000"/>
            </a:schemeClr>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78A1B7"/>
        </a:buClr>
        <a:buFont typeface="Arial" panose="020B0604020202020204" pitchFamily="34" charset="0"/>
        <a:buChar char="•"/>
        <a:defRPr sz="1400" b="0" i="0" kern="1200">
          <a:solidFill>
            <a:schemeClr val="bg1">
              <a:lumMod val="50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6518" y="1083761"/>
            <a:ext cx="8138832" cy="568920"/>
          </a:xfrm>
          <a:prstGeom prst="rect">
            <a:avLst/>
          </a:prstGeom>
        </p:spPr>
        <p:txBody>
          <a:bodyPr vert="horz" lIns="91440" tIns="45720" rIns="91440" bIns="45720" rtlCol="0" anchor="t">
            <a:normAutofit/>
          </a:bodyPr>
          <a:lstStyle/>
          <a:p>
            <a:r>
              <a:rPr lang="en-GB"/>
              <a:t>Click to edit Master title style</a:t>
            </a:r>
            <a:endParaRPr lang="en-US"/>
          </a:p>
        </p:txBody>
      </p:sp>
      <p:sp>
        <p:nvSpPr>
          <p:cNvPr id="3" name="Text Placeholder 2"/>
          <p:cNvSpPr>
            <a:spLocks noGrp="1"/>
          </p:cNvSpPr>
          <p:nvPr>
            <p:ph type="body" idx="1"/>
          </p:nvPr>
        </p:nvSpPr>
        <p:spPr>
          <a:xfrm>
            <a:off x="376518" y="1825625"/>
            <a:ext cx="8138832" cy="387592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104520" y="365126"/>
            <a:ext cx="1671366" cy="630297"/>
          </a:xfrm>
          <a:prstGeom prst="rect">
            <a:avLst/>
          </a:prstGeom>
        </p:spPr>
      </p:pic>
      <p:pic>
        <p:nvPicPr>
          <p:cNvPr id="9" name="Picture 8"/>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376518" y="6452835"/>
            <a:ext cx="1576433" cy="251189"/>
          </a:xfrm>
          <a:prstGeom prst="rect">
            <a:avLst/>
          </a:prstGeom>
        </p:spPr>
      </p:pic>
      <p:sp>
        <p:nvSpPr>
          <p:cNvPr id="8" name="Rectangle 7">
            <a:extLst>
              <a:ext uri="{FF2B5EF4-FFF2-40B4-BE49-F238E27FC236}">
                <a16:creationId xmlns:a16="http://schemas.microsoft.com/office/drawing/2014/main" id="{F245306D-12AE-444F-A7F4-BCB97CA2A67D}"/>
              </a:ext>
            </a:extLst>
          </p:cNvPr>
          <p:cNvSpPr/>
          <p:nvPr userDrawn="1"/>
        </p:nvSpPr>
        <p:spPr>
          <a:xfrm>
            <a:off x="-94593" y="6274676"/>
            <a:ext cx="9406759" cy="725214"/>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F0D2536E-8EE5-4DB0-B2DE-E464953AB80B}"/>
              </a:ext>
            </a:extLst>
          </p:cNvPr>
          <p:cNvPicPr>
            <a:picLocks noChangeAspect="1"/>
          </p:cNvPicPr>
          <p:nvPr userDrawn="1"/>
        </p:nvPicPr>
        <p:blipFill>
          <a:blip r:embed="rId17"/>
          <a:stretch>
            <a:fillRect/>
          </a:stretch>
        </p:blipFill>
        <p:spPr>
          <a:xfrm>
            <a:off x="219159" y="6361019"/>
            <a:ext cx="3118985" cy="496981"/>
          </a:xfrm>
          <a:prstGeom prst="rect">
            <a:avLst/>
          </a:prstGeom>
        </p:spPr>
      </p:pic>
    </p:spTree>
    <p:extLst>
      <p:ext uri="{BB962C8B-B14F-4D97-AF65-F5344CB8AC3E}">
        <p14:creationId xmlns:p14="http://schemas.microsoft.com/office/powerpoint/2010/main" val="221954881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Lst>
  <p:txStyles>
    <p:titleStyle>
      <a:lvl1pPr algn="l" defTabSz="914400" rtl="0" eaLnBrk="1" latinLnBrk="0" hangingPunct="1">
        <a:lnSpc>
          <a:spcPct val="90000"/>
        </a:lnSpc>
        <a:spcBef>
          <a:spcPct val="0"/>
        </a:spcBef>
        <a:buNone/>
        <a:defRPr sz="3200" b="1" i="0" kern="1200">
          <a:solidFill>
            <a:srgbClr val="005EB8"/>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Clr>
          <a:srgbClr val="78A1B7"/>
        </a:buClr>
        <a:buFont typeface="Arial" panose="020B0604020202020204" pitchFamily="34" charset="0"/>
        <a:buChar char="•"/>
        <a:defRPr sz="2400" b="0" i="0" kern="1200">
          <a:solidFill>
            <a:schemeClr val="bg1">
              <a:lumMod val="50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78A1B7"/>
        </a:buClr>
        <a:buFont typeface="Arial" panose="020B0604020202020204" pitchFamily="34" charset="0"/>
        <a:buChar char="•"/>
        <a:defRPr sz="2200" b="0" i="0" kern="1200">
          <a:solidFill>
            <a:schemeClr val="bg1">
              <a:lumMod val="50000"/>
            </a:schemeClr>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78A1B7"/>
        </a:buClr>
        <a:buFont typeface="Arial" panose="020B0604020202020204" pitchFamily="34" charset="0"/>
        <a:buChar char="•"/>
        <a:defRPr sz="1800" b="0" i="0" kern="1200">
          <a:solidFill>
            <a:schemeClr val="bg1">
              <a:lumMod val="50000"/>
            </a:schemeClr>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78A1B7"/>
        </a:buClr>
        <a:buFont typeface="Arial" panose="020B0604020202020204" pitchFamily="34" charset="0"/>
        <a:buChar char="•"/>
        <a:defRPr sz="1600" b="0" i="0" kern="1200">
          <a:solidFill>
            <a:schemeClr val="bg1">
              <a:lumMod val="50000"/>
            </a:schemeClr>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78A1B7"/>
        </a:buClr>
        <a:buFont typeface="Arial" panose="020B0604020202020204" pitchFamily="34" charset="0"/>
        <a:buChar char="•"/>
        <a:defRPr sz="1400" b="0" i="0" kern="1200">
          <a:solidFill>
            <a:schemeClr val="bg1">
              <a:lumMod val="50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6518" y="1083761"/>
            <a:ext cx="8138832" cy="56892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376518" y="1825625"/>
            <a:ext cx="8138832" cy="38759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0" y="6326489"/>
            <a:ext cx="9320503" cy="531511"/>
          </a:xfrm>
          <a:prstGeom prst="rect">
            <a:avLst/>
          </a:prstGeom>
          <a:solidFill>
            <a:srgbClr val="64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104520" y="365126"/>
            <a:ext cx="1671366" cy="630297"/>
          </a:xfrm>
          <a:prstGeom prst="rect">
            <a:avLst/>
          </a:prstGeom>
        </p:spPr>
      </p:pic>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76518" y="6452835"/>
            <a:ext cx="1576433" cy="251189"/>
          </a:xfrm>
          <a:prstGeom prst="rect">
            <a:avLst/>
          </a:prstGeom>
        </p:spPr>
      </p:pic>
    </p:spTree>
    <p:extLst>
      <p:ext uri="{BB962C8B-B14F-4D97-AF65-F5344CB8AC3E}">
        <p14:creationId xmlns:p14="http://schemas.microsoft.com/office/powerpoint/2010/main" val="124415363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3200" b="1" i="0" kern="1200">
          <a:solidFill>
            <a:srgbClr val="6490A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Clr>
          <a:srgbClr val="78A1B7"/>
        </a:buClr>
        <a:buFont typeface="Arial" panose="020B0604020202020204" pitchFamily="34" charset="0"/>
        <a:buChar char="•"/>
        <a:defRPr sz="2400" b="0" i="0" kern="1200">
          <a:solidFill>
            <a:schemeClr val="bg1">
              <a:lumMod val="50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78A1B7"/>
        </a:buClr>
        <a:buFont typeface="Arial" panose="020B0604020202020204" pitchFamily="34" charset="0"/>
        <a:buChar char="•"/>
        <a:defRPr sz="2200" b="0" i="0" kern="1200">
          <a:solidFill>
            <a:schemeClr val="bg1">
              <a:lumMod val="50000"/>
            </a:schemeClr>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78A1B7"/>
        </a:buClr>
        <a:buFont typeface="Arial" panose="020B0604020202020204" pitchFamily="34" charset="0"/>
        <a:buChar char="•"/>
        <a:defRPr sz="1800" b="0" i="0" kern="1200">
          <a:solidFill>
            <a:schemeClr val="bg1">
              <a:lumMod val="50000"/>
            </a:schemeClr>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78A1B7"/>
        </a:buClr>
        <a:buFont typeface="Arial" panose="020B0604020202020204" pitchFamily="34" charset="0"/>
        <a:buChar char="•"/>
        <a:defRPr sz="1600" b="0" i="0" kern="1200">
          <a:solidFill>
            <a:schemeClr val="bg1">
              <a:lumMod val="50000"/>
            </a:schemeClr>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78A1B7"/>
        </a:buClr>
        <a:buFont typeface="Arial" panose="020B0604020202020204" pitchFamily="34" charset="0"/>
        <a:buChar char="•"/>
        <a:defRPr sz="1400" b="0" i="0" kern="1200">
          <a:solidFill>
            <a:schemeClr val="bg1">
              <a:lumMod val="50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png"/><Relationship Id="rId7"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AB2DFE-E55F-73BE-DAAA-41F9019D548E}"/>
              </a:ext>
            </a:extLst>
          </p:cNvPr>
          <p:cNvSpPr>
            <a:spLocks noGrp="1"/>
          </p:cNvSpPr>
          <p:nvPr>
            <p:ph idx="1"/>
          </p:nvPr>
        </p:nvSpPr>
        <p:spPr>
          <a:xfrm>
            <a:off x="363071" y="1679944"/>
            <a:ext cx="8282165" cy="4021609"/>
          </a:xfrm>
        </p:spPr>
        <p:txBody>
          <a:bodyPr>
            <a:normAutofit fontScale="92500" lnSpcReduction="10000"/>
          </a:bodyPr>
          <a:lstStyle/>
          <a:p>
            <a:pPr marL="0" indent="0">
              <a:buNone/>
            </a:pPr>
            <a:endParaRPr lang="en-GB" dirty="0"/>
          </a:p>
          <a:p>
            <a:pPr marL="0" indent="0">
              <a:buNone/>
            </a:pPr>
            <a:r>
              <a:rPr lang="en-GB" b="1" dirty="0"/>
              <a:t>Education MH Leads Network Meeting </a:t>
            </a:r>
          </a:p>
          <a:p>
            <a:pPr marL="0" indent="0">
              <a:buNone/>
            </a:pPr>
            <a:r>
              <a:rPr lang="en-GB" b="1" dirty="0"/>
              <a:t>6</a:t>
            </a:r>
            <a:r>
              <a:rPr lang="en-GB" b="1" baseline="30000" dirty="0"/>
              <a:t>th</a:t>
            </a:r>
            <a:r>
              <a:rPr lang="en-GB" b="1" dirty="0"/>
              <a:t> June 2023 </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Paul Hill Lead Nurse NSFT </a:t>
            </a:r>
          </a:p>
        </p:txBody>
      </p:sp>
      <p:sp>
        <p:nvSpPr>
          <p:cNvPr id="3" name="Title 2">
            <a:extLst>
              <a:ext uri="{FF2B5EF4-FFF2-40B4-BE49-F238E27FC236}">
                <a16:creationId xmlns:a16="http://schemas.microsoft.com/office/drawing/2014/main" id="{4F418449-5FB7-38A6-E57A-D5A78361A4F2}"/>
              </a:ext>
            </a:extLst>
          </p:cNvPr>
          <p:cNvSpPr>
            <a:spLocks noGrp="1"/>
          </p:cNvSpPr>
          <p:nvPr>
            <p:ph type="title"/>
          </p:nvPr>
        </p:nvSpPr>
        <p:spPr>
          <a:xfrm>
            <a:off x="376518" y="307900"/>
            <a:ext cx="6662235" cy="978640"/>
          </a:xfrm>
        </p:spPr>
        <p:txBody>
          <a:bodyPr>
            <a:normAutofit/>
          </a:bodyPr>
          <a:lstStyle/>
          <a:p>
            <a:r>
              <a:rPr lang="en-GB" dirty="0"/>
              <a:t>Suicide and Self Harm – Children and Young People Awareness </a:t>
            </a:r>
          </a:p>
        </p:txBody>
      </p:sp>
    </p:spTree>
    <p:extLst>
      <p:ext uri="{BB962C8B-B14F-4D97-AF65-F5344CB8AC3E}">
        <p14:creationId xmlns:p14="http://schemas.microsoft.com/office/powerpoint/2010/main" val="681321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65F731-5632-F070-41AB-4DBFA7A76CE1}"/>
              </a:ext>
            </a:extLst>
          </p:cNvPr>
          <p:cNvSpPr>
            <a:spLocks noGrp="1"/>
          </p:cNvSpPr>
          <p:nvPr>
            <p:ph idx="1"/>
          </p:nvPr>
        </p:nvSpPr>
        <p:spPr/>
        <p:txBody>
          <a:bodyPr/>
          <a:lstStyle/>
          <a:p>
            <a:r>
              <a:rPr lang="en-GB" dirty="0"/>
              <a:t>Understanding of neuro development on; risk, impulsivity, fatalism and consequences. </a:t>
            </a:r>
          </a:p>
          <a:p>
            <a:pPr marL="0" indent="0">
              <a:buNone/>
            </a:pPr>
            <a:endParaRPr lang="en-GB" dirty="0"/>
          </a:p>
          <a:p>
            <a:r>
              <a:rPr lang="en-GB" dirty="0"/>
              <a:t>Awareness of physical issues such as puberty and impact of behaviour/risk. </a:t>
            </a:r>
          </a:p>
          <a:p>
            <a:pPr marL="0" indent="0">
              <a:buNone/>
            </a:pPr>
            <a:endParaRPr lang="en-GB" dirty="0"/>
          </a:p>
          <a:p>
            <a:r>
              <a:rPr lang="en-GB" dirty="0"/>
              <a:t>Suicide safety planning: recognising that </a:t>
            </a:r>
            <a:r>
              <a:rPr lang="en-GB" b="1" u="sng" dirty="0"/>
              <a:t>past behaviour is the best indicator of future behaviour</a:t>
            </a:r>
            <a:r>
              <a:rPr lang="en-GB" dirty="0"/>
              <a:t>. </a:t>
            </a:r>
          </a:p>
          <a:p>
            <a:pPr marL="0" indent="0">
              <a:buNone/>
            </a:pPr>
            <a:endParaRPr lang="en-GB" dirty="0"/>
          </a:p>
          <a:p>
            <a:r>
              <a:rPr lang="en-GB" dirty="0"/>
              <a:t>Systemic thinking and access to key information about the family and social network.</a:t>
            </a:r>
          </a:p>
          <a:p>
            <a:endParaRPr lang="en-GB" dirty="0"/>
          </a:p>
        </p:txBody>
      </p:sp>
      <p:sp>
        <p:nvSpPr>
          <p:cNvPr id="3" name="Title 2">
            <a:extLst>
              <a:ext uri="{FF2B5EF4-FFF2-40B4-BE49-F238E27FC236}">
                <a16:creationId xmlns:a16="http://schemas.microsoft.com/office/drawing/2014/main" id="{5873A4DC-9165-6855-F1C1-2D27E87C405C}"/>
              </a:ext>
            </a:extLst>
          </p:cNvPr>
          <p:cNvSpPr>
            <a:spLocks noGrp="1"/>
          </p:cNvSpPr>
          <p:nvPr>
            <p:ph type="title"/>
          </p:nvPr>
        </p:nvSpPr>
        <p:spPr/>
        <p:txBody>
          <a:bodyPr/>
          <a:lstStyle/>
          <a:p>
            <a:r>
              <a:rPr lang="en-GB" dirty="0"/>
              <a:t>Local Key Themes – Training </a:t>
            </a:r>
          </a:p>
        </p:txBody>
      </p:sp>
    </p:spTree>
    <p:extLst>
      <p:ext uri="{BB962C8B-B14F-4D97-AF65-F5344CB8AC3E}">
        <p14:creationId xmlns:p14="http://schemas.microsoft.com/office/powerpoint/2010/main" val="2404802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DCF127D-39E7-0853-306F-A79A1267340C}"/>
              </a:ext>
            </a:extLst>
          </p:cNvPr>
          <p:cNvPicPr>
            <a:picLocks noGrp="1" noChangeAspect="1"/>
          </p:cNvPicPr>
          <p:nvPr>
            <p:ph idx="1"/>
          </p:nvPr>
        </p:nvPicPr>
        <p:blipFill rotWithShape="1">
          <a:blip r:embed="rId2"/>
          <a:srcRect t="26278" r="-2" b="-2"/>
          <a:stretch/>
        </p:blipFill>
        <p:spPr>
          <a:xfrm>
            <a:off x="363071" y="1122218"/>
            <a:ext cx="8282165" cy="4579335"/>
          </a:xfrm>
          <a:prstGeom prst="rect">
            <a:avLst/>
          </a:prstGeom>
          <a:noFill/>
        </p:spPr>
      </p:pic>
      <p:sp>
        <p:nvSpPr>
          <p:cNvPr id="3" name="Title 2">
            <a:extLst>
              <a:ext uri="{FF2B5EF4-FFF2-40B4-BE49-F238E27FC236}">
                <a16:creationId xmlns:a16="http://schemas.microsoft.com/office/drawing/2014/main" id="{96BFFBF8-9E10-F756-9647-9871EA1F8729}"/>
              </a:ext>
            </a:extLst>
          </p:cNvPr>
          <p:cNvSpPr>
            <a:spLocks noGrp="1"/>
          </p:cNvSpPr>
          <p:nvPr>
            <p:ph type="title"/>
          </p:nvPr>
        </p:nvSpPr>
        <p:spPr>
          <a:xfrm>
            <a:off x="376518" y="307900"/>
            <a:ext cx="8138832" cy="568920"/>
          </a:xfrm>
        </p:spPr>
        <p:txBody>
          <a:bodyPr anchor="t">
            <a:normAutofit/>
          </a:bodyPr>
          <a:lstStyle/>
          <a:p>
            <a:r>
              <a:rPr lang="en-GB" dirty="0"/>
              <a:t>STORM – Principles </a:t>
            </a:r>
          </a:p>
        </p:txBody>
      </p:sp>
    </p:spTree>
    <p:extLst>
      <p:ext uri="{BB962C8B-B14F-4D97-AF65-F5344CB8AC3E}">
        <p14:creationId xmlns:p14="http://schemas.microsoft.com/office/powerpoint/2010/main" val="1866486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27DD0F-83DC-A8FD-0C19-4BA3C1F0E268}"/>
              </a:ext>
            </a:extLst>
          </p:cNvPr>
          <p:cNvSpPr>
            <a:spLocks noGrp="1"/>
          </p:cNvSpPr>
          <p:nvPr>
            <p:ph type="title"/>
          </p:nvPr>
        </p:nvSpPr>
        <p:spPr>
          <a:xfrm>
            <a:off x="376518" y="307900"/>
            <a:ext cx="8138832" cy="568920"/>
          </a:xfrm>
        </p:spPr>
        <p:txBody>
          <a:bodyPr anchor="t">
            <a:normAutofit fontScale="90000"/>
          </a:bodyPr>
          <a:lstStyle/>
          <a:p>
            <a:r>
              <a:rPr lang="en-GB" sz="2400" dirty="0"/>
              <a:t>Understanding the person and their story </a:t>
            </a:r>
            <a:br>
              <a:rPr lang="en-GB" sz="1500" dirty="0"/>
            </a:br>
            <a:endParaRPr lang="en-GB" sz="1500" dirty="0"/>
          </a:p>
        </p:txBody>
      </p:sp>
      <p:graphicFrame>
        <p:nvGraphicFramePr>
          <p:cNvPr id="5" name="Content Placeholder 1">
            <a:extLst>
              <a:ext uri="{FF2B5EF4-FFF2-40B4-BE49-F238E27FC236}">
                <a16:creationId xmlns:a16="http://schemas.microsoft.com/office/drawing/2014/main" id="{0F26DE94-7348-7632-12C6-FF29EE673280}"/>
              </a:ext>
            </a:extLst>
          </p:cNvPr>
          <p:cNvGraphicFramePr>
            <a:graphicFrameLocks noGrp="1"/>
          </p:cNvGraphicFramePr>
          <p:nvPr>
            <p:ph idx="1"/>
            <p:extLst>
              <p:ext uri="{D42A27DB-BD31-4B8C-83A1-F6EECF244321}">
                <p14:modId xmlns:p14="http://schemas.microsoft.com/office/powerpoint/2010/main" val="3756094615"/>
              </p:ext>
            </p:extLst>
          </p:nvPr>
        </p:nvGraphicFramePr>
        <p:xfrm>
          <a:off x="363071" y="1122218"/>
          <a:ext cx="8282165" cy="4579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5250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3C0271-5860-897F-7173-11ABA9263A3F}"/>
              </a:ext>
            </a:extLst>
          </p:cNvPr>
          <p:cNvSpPr>
            <a:spLocks noGrp="1"/>
          </p:cNvSpPr>
          <p:nvPr>
            <p:ph type="title"/>
          </p:nvPr>
        </p:nvSpPr>
        <p:spPr>
          <a:xfrm>
            <a:off x="376518" y="1083761"/>
            <a:ext cx="8138832" cy="568920"/>
          </a:xfrm>
        </p:spPr>
        <p:txBody>
          <a:bodyPr anchor="t">
            <a:normAutofit/>
          </a:bodyPr>
          <a:lstStyle/>
          <a:p>
            <a:r>
              <a:rPr lang="en-GB" dirty="0"/>
              <a:t>Assessment process </a:t>
            </a:r>
          </a:p>
        </p:txBody>
      </p:sp>
      <p:sp>
        <p:nvSpPr>
          <p:cNvPr id="2" name="Content Placeholder 1">
            <a:extLst>
              <a:ext uri="{FF2B5EF4-FFF2-40B4-BE49-F238E27FC236}">
                <a16:creationId xmlns:a16="http://schemas.microsoft.com/office/drawing/2014/main" id="{C870D73F-8998-DBF9-873E-30D7B225FF0A}"/>
              </a:ext>
            </a:extLst>
          </p:cNvPr>
          <p:cNvSpPr>
            <a:spLocks noGrp="1"/>
          </p:cNvSpPr>
          <p:nvPr>
            <p:ph sz="half" idx="1"/>
          </p:nvPr>
        </p:nvSpPr>
        <p:spPr>
          <a:xfrm>
            <a:off x="628650" y="1825625"/>
            <a:ext cx="3886200" cy="3822140"/>
          </a:xfrm>
        </p:spPr>
        <p:txBody>
          <a:bodyPr>
            <a:normAutofit/>
          </a:bodyPr>
          <a:lstStyle/>
          <a:p>
            <a:pPr marL="0" indent="0">
              <a:buNone/>
            </a:pPr>
            <a:r>
              <a:rPr lang="en-GB" dirty="0"/>
              <a:t>Twin process with safety planning </a:t>
            </a:r>
          </a:p>
          <a:p>
            <a:r>
              <a:rPr lang="en-GB" dirty="0"/>
              <a:t>Thoughts of suicide</a:t>
            </a:r>
          </a:p>
          <a:p>
            <a:r>
              <a:rPr lang="en-GB" dirty="0"/>
              <a:t>Degree of planning and seriousness of emotional state</a:t>
            </a:r>
          </a:p>
          <a:p>
            <a:r>
              <a:rPr lang="en-GB" dirty="0"/>
              <a:t>The A test </a:t>
            </a:r>
          </a:p>
          <a:p>
            <a:r>
              <a:rPr lang="en-GB" dirty="0"/>
              <a:t>Context</a:t>
            </a:r>
          </a:p>
          <a:p>
            <a:r>
              <a:rPr lang="en-GB" dirty="0"/>
              <a:t>Vulnerability</a:t>
            </a:r>
          </a:p>
        </p:txBody>
      </p:sp>
      <p:pic>
        <p:nvPicPr>
          <p:cNvPr id="4" name="Content Placeholder 3">
            <a:extLst>
              <a:ext uri="{FF2B5EF4-FFF2-40B4-BE49-F238E27FC236}">
                <a16:creationId xmlns:a16="http://schemas.microsoft.com/office/drawing/2014/main" id="{D1C04918-3BA3-FF13-79BA-43F600DCC7AF}"/>
              </a:ext>
            </a:extLst>
          </p:cNvPr>
          <p:cNvPicPr>
            <a:picLocks noGrp="1" noChangeAspect="1"/>
          </p:cNvPicPr>
          <p:nvPr>
            <p:ph sz="half" idx="2"/>
          </p:nvPr>
        </p:nvPicPr>
        <p:blipFill>
          <a:blip r:embed="rId3"/>
          <a:stretch>
            <a:fillRect/>
          </a:stretch>
        </p:blipFill>
        <p:spPr>
          <a:xfrm>
            <a:off x="4629150" y="2765425"/>
            <a:ext cx="3886200" cy="1943100"/>
          </a:xfrm>
          <a:prstGeom prst="rect">
            <a:avLst/>
          </a:prstGeom>
        </p:spPr>
      </p:pic>
    </p:spTree>
    <p:extLst>
      <p:ext uri="{BB962C8B-B14F-4D97-AF65-F5344CB8AC3E}">
        <p14:creationId xmlns:p14="http://schemas.microsoft.com/office/powerpoint/2010/main" val="1761580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35D45C-AC25-0D3B-1A84-E3B8F23617ED}"/>
              </a:ext>
            </a:extLst>
          </p:cNvPr>
          <p:cNvSpPr>
            <a:spLocks noGrp="1"/>
          </p:cNvSpPr>
          <p:nvPr>
            <p:ph type="title"/>
          </p:nvPr>
        </p:nvSpPr>
        <p:spPr>
          <a:xfrm>
            <a:off x="376518" y="1083761"/>
            <a:ext cx="8138832" cy="568920"/>
          </a:xfrm>
        </p:spPr>
        <p:txBody>
          <a:bodyPr anchor="t">
            <a:normAutofit/>
          </a:bodyPr>
          <a:lstStyle/>
          <a:p>
            <a:r>
              <a:rPr lang="en-GB" dirty="0"/>
              <a:t>Risk Formulation </a:t>
            </a:r>
          </a:p>
        </p:txBody>
      </p:sp>
      <p:sp>
        <p:nvSpPr>
          <p:cNvPr id="2" name="Content Placeholder 1">
            <a:extLst>
              <a:ext uri="{FF2B5EF4-FFF2-40B4-BE49-F238E27FC236}">
                <a16:creationId xmlns:a16="http://schemas.microsoft.com/office/drawing/2014/main" id="{E047EEC0-0003-7FE8-6C68-A8FD6B579586}"/>
              </a:ext>
            </a:extLst>
          </p:cNvPr>
          <p:cNvSpPr>
            <a:spLocks noGrp="1"/>
          </p:cNvSpPr>
          <p:nvPr>
            <p:ph sz="half" idx="1"/>
          </p:nvPr>
        </p:nvSpPr>
        <p:spPr>
          <a:xfrm>
            <a:off x="628650" y="1825625"/>
            <a:ext cx="3886200" cy="3822140"/>
          </a:xfrm>
        </p:spPr>
        <p:txBody>
          <a:bodyPr>
            <a:normAutofit/>
          </a:bodyPr>
          <a:lstStyle/>
          <a:p>
            <a:pPr marL="0" indent="0">
              <a:buNone/>
            </a:pPr>
            <a:endParaRPr lang="en-GB" sz="1700"/>
          </a:p>
          <a:p>
            <a:pPr marL="0" indent="0">
              <a:buNone/>
            </a:pPr>
            <a:r>
              <a:rPr lang="en-GB" sz="1700"/>
              <a:t>The 5ps Frame work that helps us understand risk intensity and the different factors that contribute to it. </a:t>
            </a:r>
          </a:p>
          <a:p>
            <a:pPr marL="0" indent="0">
              <a:buNone/>
            </a:pPr>
            <a:endParaRPr lang="en-GB" sz="1700"/>
          </a:p>
          <a:p>
            <a:pPr marL="0" indent="0">
              <a:buNone/>
            </a:pPr>
            <a:r>
              <a:rPr lang="en-GB" sz="1700"/>
              <a:t>Problem – </a:t>
            </a:r>
            <a:r>
              <a:rPr lang="en-GB" sz="1700" i="1"/>
              <a:t>Bullying </a:t>
            </a:r>
          </a:p>
          <a:p>
            <a:pPr marL="0" indent="0">
              <a:buNone/>
            </a:pPr>
            <a:r>
              <a:rPr lang="en-GB" sz="1700"/>
              <a:t>Precipitating Factors – </a:t>
            </a:r>
            <a:r>
              <a:rPr lang="en-GB" sz="1700" i="1"/>
              <a:t>Exams</a:t>
            </a:r>
            <a:r>
              <a:rPr lang="en-GB" sz="1700"/>
              <a:t> </a:t>
            </a:r>
          </a:p>
          <a:p>
            <a:pPr marL="0" indent="0">
              <a:buNone/>
            </a:pPr>
            <a:r>
              <a:rPr lang="en-GB" sz="1700"/>
              <a:t>Perpetuating Factors – </a:t>
            </a:r>
            <a:r>
              <a:rPr lang="en-GB" sz="1700" i="1"/>
              <a:t>Social Isolation</a:t>
            </a:r>
          </a:p>
          <a:p>
            <a:pPr marL="0" indent="0">
              <a:buNone/>
            </a:pPr>
            <a:r>
              <a:rPr lang="en-GB" sz="1700"/>
              <a:t>Predisposing Factors – </a:t>
            </a:r>
            <a:r>
              <a:rPr lang="en-GB" sz="1700" i="1"/>
              <a:t>substance/alcohol misuse </a:t>
            </a:r>
          </a:p>
          <a:p>
            <a:pPr marL="0" indent="0">
              <a:buNone/>
            </a:pPr>
            <a:r>
              <a:rPr lang="en-GB" sz="1700"/>
              <a:t>Protective Factors – </a:t>
            </a:r>
            <a:r>
              <a:rPr lang="en-GB" sz="1700" i="1"/>
              <a:t>Supportive family </a:t>
            </a:r>
          </a:p>
          <a:p>
            <a:endParaRPr lang="en-GB" sz="1700"/>
          </a:p>
        </p:txBody>
      </p:sp>
      <p:pic>
        <p:nvPicPr>
          <p:cNvPr id="4" name="Content Placeholder 3">
            <a:extLst>
              <a:ext uri="{FF2B5EF4-FFF2-40B4-BE49-F238E27FC236}">
                <a16:creationId xmlns:a16="http://schemas.microsoft.com/office/drawing/2014/main" id="{8A39816D-DD40-5623-1071-C405D95588C1}"/>
              </a:ext>
            </a:extLst>
          </p:cNvPr>
          <p:cNvPicPr>
            <a:picLocks noGrp="1" noChangeAspect="1"/>
          </p:cNvPicPr>
          <p:nvPr>
            <p:ph sz="half" idx="2"/>
          </p:nvPr>
        </p:nvPicPr>
        <p:blipFill>
          <a:blip r:embed="rId3"/>
          <a:stretch>
            <a:fillRect/>
          </a:stretch>
        </p:blipFill>
        <p:spPr>
          <a:xfrm>
            <a:off x="4629150" y="2281246"/>
            <a:ext cx="3886200" cy="2910898"/>
          </a:xfrm>
          <a:prstGeom prst="rect">
            <a:avLst/>
          </a:prstGeom>
          <a:noFill/>
        </p:spPr>
      </p:pic>
    </p:spTree>
    <p:extLst>
      <p:ext uri="{BB962C8B-B14F-4D97-AF65-F5344CB8AC3E}">
        <p14:creationId xmlns:p14="http://schemas.microsoft.com/office/powerpoint/2010/main" val="200964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322A9B-980F-1EA3-E6B1-6D628B142F16}"/>
              </a:ext>
            </a:extLst>
          </p:cNvPr>
          <p:cNvSpPr>
            <a:spLocks noGrp="1"/>
          </p:cNvSpPr>
          <p:nvPr>
            <p:ph type="title"/>
          </p:nvPr>
        </p:nvSpPr>
        <p:spPr>
          <a:xfrm>
            <a:off x="629841" y="457200"/>
            <a:ext cx="2949178" cy="1600200"/>
          </a:xfrm>
        </p:spPr>
        <p:txBody>
          <a:bodyPr anchor="b">
            <a:normAutofit/>
          </a:bodyPr>
          <a:lstStyle/>
          <a:p>
            <a:r>
              <a:rPr lang="en-GB" sz="2700"/>
              <a:t>Self Harm – Myths and misconceptions </a:t>
            </a:r>
          </a:p>
        </p:txBody>
      </p:sp>
      <p:graphicFrame>
        <p:nvGraphicFramePr>
          <p:cNvPr id="5" name="Content Placeholder 1">
            <a:extLst>
              <a:ext uri="{FF2B5EF4-FFF2-40B4-BE49-F238E27FC236}">
                <a16:creationId xmlns:a16="http://schemas.microsoft.com/office/drawing/2014/main" id="{4B6CFD94-D27A-1B06-CF04-E7BD1A0B111B}"/>
              </a:ext>
            </a:extLst>
          </p:cNvPr>
          <p:cNvGraphicFramePr>
            <a:graphicFrameLocks noGrp="1"/>
          </p:cNvGraphicFramePr>
          <p:nvPr>
            <p:ph idx="1"/>
            <p:extLst>
              <p:ext uri="{D42A27DB-BD31-4B8C-83A1-F6EECF244321}">
                <p14:modId xmlns:p14="http://schemas.microsoft.com/office/powerpoint/2010/main" val="361376706"/>
              </p:ext>
            </p:extLst>
          </p:nvPr>
        </p:nvGraphicFramePr>
        <p:xfrm>
          <a:off x="3887391" y="1882587"/>
          <a:ext cx="4629150" cy="3978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Myths about self-harm - Best For You">
            <a:extLst>
              <a:ext uri="{FF2B5EF4-FFF2-40B4-BE49-F238E27FC236}">
                <a16:creationId xmlns:a16="http://schemas.microsoft.com/office/drawing/2014/main" id="{D7E21D2E-ECDF-788F-CAE3-A9B516C3E73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4323" y="2806331"/>
            <a:ext cx="2952750" cy="154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416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F7926C-0223-9A94-3B4F-22EAE7A639C7}"/>
              </a:ext>
            </a:extLst>
          </p:cNvPr>
          <p:cNvSpPr>
            <a:spLocks noGrp="1"/>
          </p:cNvSpPr>
          <p:nvPr>
            <p:ph type="title"/>
          </p:nvPr>
        </p:nvSpPr>
        <p:spPr>
          <a:xfrm>
            <a:off x="376518" y="1083761"/>
            <a:ext cx="8138832" cy="568920"/>
          </a:xfrm>
        </p:spPr>
        <p:txBody>
          <a:bodyPr anchor="t">
            <a:normAutofit/>
          </a:bodyPr>
          <a:lstStyle/>
          <a:p>
            <a:r>
              <a:rPr lang="en-GB" dirty="0"/>
              <a:t>Self Harm Definitions </a:t>
            </a:r>
          </a:p>
        </p:txBody>
      </p:sp>
      <p:sp>
        <p:nvSpPr>
          <p:cNvPr id="2" name="Content Placeholder 1">
            <a:extLst>
              <a:ext uri="{FF2B5EF4-FFF2-40B4-BE49-F238E27FC236}">
                <a16:creationId xmlns:a16="http://schemas.microsoft.com/office/drawing/2014/main" id="{E2A2BD38-AF59-6D60-CB25-63F8A6117201}"/>
              </a:ext>
            </a:extLst>
          </p:cNvPr>
          <p:cNvSpPr>
            <a:spLocks noGrp="1"/>
          </p:cNvSpPr>
          <p:nvPr>
            <p:ph sz="half" idx="1"/>
          </p:nvPr>
        </p:nvSpPr>
        <p:spPr>
          <a:xfrm>
            <a:off x="628650" y="1825625"/>
            <a:ext cx="3886200" cy="3822140"/>
          </a:xfrm>
        </p:spPr>
        <p:txBody>
          <a:bodyPr>
            <a:normAutofit/>
          </a:bodyPr>
          <a:lstStyle/>
          <a:p>
            <a:pPr marL="0" indent="0">
              <a:buNone/>
            </a:pPr>
            <a:r>
              <a:rPr lang="en-GB" sz="2000" b="1"/>
              <a:t>Commonly Used Definition: </a:t>
            </a:r>
          </a:p>
          <a:p>
            <a:pPr marL="0" indent="0">
              <a:buNone/>
            </a:pPr>
            <a:r>
              <a:rPr lang="en-GB" sz="2000"/>
              <a:t>“Intentional Self Poisoning or self Injury, irrespective of motivation” </a:t>
            </a:r>
          </a:p>
          <a:p>
            <a:pPr marL="0" indent="0">
              <a:buNone/>
            </a:pPr>
            <a:r>
              <a:rPr lang="en-GB" sz="2000" b="1"/>
              <a:t>Direct Self Harm:</a:t>
            </a:r>
          </a:p>
          <a:p>
            <a:pPr marL="0" indent="0">
              <a:buNone/>
            </a:pPr>
            <a:r>
              <a:rPr lang="en-GB" sz="2000"/>
              <a:t>Intentional act of self injury or self poisoning</a:t>
            </a:r>
          </a:p>
          <a:p>
            <a:pPr marL="0" indent="0">
              <a:buNone/>
            </a:pPr>
            <a:r>
              <a:rPr lang="en-GB" sz="2000"/>
              <a:t>Non Suicidal Self Injury – specific to self injury </a:t>
            </a:r>
          </a:p>
          <a:p>
            <a:pPr marL="0" indent="0">
              <a:buNone/>
            </a:pPr>
            <a:r>
              <a:rPr lang="en-GB" sz="2000"/>
              <a:t>Non fatal safe harm – self injury and self poisoning.  </a:t>
            </a:r>
          </a:p>
          <a:p>
            <a:pPr marL="0" indent="0">
              <a:buNone/>
            </a:pPr>
            <a:endParaRPr lang="en-GB" sz="2000"/>
          </a:p>
        </p:txBody>
      </p:sp>
      <p:pic>
        <p:nvPicPr>
          <p:cNvPr id="4" name="Content Placeholder 3">
            <a:extLst>
              <a:ext uri="{FF2B5EF4-FFF2-40B4-BE49-F238E27FC236}">
                <a16:creationId xmlns:a16="http://schemas.microsoft.com/office/drawing/2014/main" id="{05F3C11F-E116-E820-7C10-F9A07360B444}"/>
              </a:ext>
            </a:extLst>
          </p:cNvPr>
          <p:cNvPicPr>
            <a:picLocks noGrp="1" noChangeAspect="1"/>
          </p:cNvPicPr>
          <p:nvPr>
            <p:ph sz="half" idx="2"/>
          </p:nvPr>
        </p:nvPicPr>
        <p:blipFill>
          <a:blip r:embed="rId3"/>
          <a:stretch>
            <a:fillRect/>
          </a:stretch>
        </p:blipFill>
        <p:spPr>
          <a:xfrm>
            <a:off x="4810125" y="2098675"/>
            <a:ext cx="3524250" cy="3276600"/>
          </a:xfrm>
          <a:prstGeom prst="rect">
            <a:avLst/>
          </a:prstGeom>
        </p:spPr>
      </p:pic>
    </p:spTree>
    <p:extLst>
      <p:ext uri="{BB962C8B-B14F-4D97-AF65-F5344CB8AC3E}">
        <p14:creationId xmlns:p14="http://schemas.microsoft.com/office/powerpoint/2010/main" val="3856222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A9DA9-5F87-0DD3-7EA6-214B73904E0E}"/>
              </a:ext>
            </a:extLst>
          </p:cNvPr>
          <p:cNvSpPr>
            <a:spLocks noGrp="1"/>
          </p:cNvSpPr>
          <p:nvPr>
            <p:ph type="title"/>
          </p:nvPr>
        </p:nvSpPr>
        <p:spPr/>
        <p:txBody>
          <a:bodyPr/>
          <a:lstStyle/>
          <a:p>
            <a:r>
              <a:rPr lang="en-GB" dirty="0"/>
              <a:t>Young People who self harm</a:t>
            </a:r>
          </a:p>
        </p:txBody>
      </p:sp>
      <p:sp>
        <p:nvSpPr>
          <p:cNvPr id="3" name="Content Placeholder 2">
            <a:extLst>
              <a:ext uri="{FF2B5EF4-FFF2-40B4-BE49-F238E27FC236}">
                <a16:creationId xmlns:a16="http://schemas.microsoft.com/office/drawing/2014/main" id="{2016F3AC-5EE1-30F8-02BF-C5BBC6738317}"/>
              </a:ext>
            </a:extLst>
          </p:cNvPr>
          <p:cNvSpPr>
            <a:spLocks noGrp="1"/>
          </p:cNvSpPr>
          <p:nvPr>
            <p:ph sz="half" idx="1"/>
          </p:nvPr>
        </p:nvSpPr>
        <p:spPr/>
        <p:txBody>
          <a:bodyPr/>
          <a:lstStyle/>
          <a:p>
            <a:pPr marL="0" indent="0">
              <a:buNone/>
            </a:pPr>
            <a:r>
              <a:rPr lang="en-GB" dirty="0"/>
              <a:t>Tends to begin around 10-14 </a:t>
            </a:r>
          </a:p>
          <a:p>
            <a:r>
              <a:rPr lang="en-GB" dirty="0"/>
              <a:t>May prefer to keep this private </a:t>
            </a:r>
          </a:p>
          <a:p>
            <a:r>
              <a:rPr lang="en-GB" dirty="0"/>
              <a:t>Tend to score high on thoughts of hopelessness, depression, anxiety, anger impulsiveness, loneliness </a:t>
            </a:r>
          </a:p>
        </p:txBody>
      </p:sp>
      <p:sp>
        <p:nvSpPr>
          <p:cNvPr id="4" name="Content Placeholder 3">
            <a:extLst>
              <a:ext uri="{FF2B5EF4-FFF2-40B4-BE49-F238E27FC236}">
                <a16:creationId xmlns:a16="http://schemas.microsoft.com/office/drawing/2014/main" id="{38FB15EA-43E0-706F-75B3-DBBC089E3388}"/>
              </a:ext>
            </a:extLst>
          </p:cNvPr>
          <p:cNvSpPr>
            <a:spLocks noGrp="1"/>
          </p:cNvSpPr>
          <p:nvPr>
            <p:ph sz="half" idx="2"/>
          </p:nvPr>
        </p:nvSpPr>
        <p:spPr/>
        <p:txBody>
          <a:bodyPr/>
          <a:lstStyle/>
          <a:p>
            <a:pPr marL="0" indent="0">
              <a:buNone/>
            </a:pPr>
            <a:r>
              <a:rPr lang="en-GB" dirty="0"/>
              <a:t>May also have:</a:t>
            </a:r>
          </a:p>
          <a:p>
            <a:r>
              <a:rPr lang="en-GB" dirty="0"/>
              <a:t>Mental Illness</a:t>
            </a:r>
          </a:p>
          <a:p>
            <a:r>
              <a:rPr lang="en-GB" dirty="0"/>
              <a:t>Emotional Difficulties</a:t>
            </a:r>
          </a:p>
          <a:p>
            <a:r>
              <a:rPr lang="en-GB" dirty="0"/>
              <a:t>Personality problems</a:t>
            </a:r>
          </a:p>
          <a:p>
            <a:r>
              <a:rPr lang="en-GB" dirty="0"/>
              <a:t>Eating disorders</a:t>
            </a:r>
          </a:p>
          <a:p>
            <a:r>
              <a:rPr lang="en-GB" dirty="0"/>
              <a:t>Alcohol/drug problems </a:t>
            </a:r>
          </a:p>
        </p:txBody>
      </p:sp>
    </p:spTree>
    <p:extLst>
      <p:ext uri="{BB962C8B-B14F-4D97-AF65-F5344CB8AC3E}">
        <p14:creationId xmlns:p14="http://schemas.microsoft.com/office/powerpoint/2010/main" val="3420466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B982A-8E85-601C-078C-A6CCEA016E86}"/>
              </a:ext>
            </a:extLst>
          </p:cNvPr>
          <p:cNvSpPr>
            <a:spLocks noGrp="1"/>
          </p:cNvSpPr>
          <p:nvPr>
            <p:ph type="title"/>
          </p:nvPr>
        </p:nvSpPr>
        <p:spPr>
          <a:xfrm>
            <a:off x="206397" y="265054"/>
            <a:ext cx="7310822" cy="568920"/>
          </a:xfrm>
        </p:spPr>
        <p:txBody>
          <a:bodyPr>
            <a:normAutofit fontScale="90000"/>
          </a:bodyPr>
          <a:lstStyle/>
          <a:p>
            <a:r>
              <a:rPr lang="en-GB" dirty="0"/>
              <a:t>Non Harmful and Harmful Coping Strategies and the link with Suicide  </a:t>
            </a:r>
          </a:p>
        </p:txBody>
      </p:sp>
      <p:sp>
        <p:nvSpPr>
          <p:cNvPr id="3" name="Content Placeholder 2">
            <a:extLst>
              <a:ext uri="{FF2B5EF4-FFF2-40B4-BE49-F238E27FC236}">
                <a16:creationId xmlns:a16="http://schemas.microsoft.com/office/drawing/2014/main" id="{2513A512-B9C4-05B1-DAB6-3B07CEAD4927}"/>
              </a:ext>
            </a:extLst>
          </p:cNvPr>
          <p:cNvSpPr>
            <a:spLocks noGrp="1"/>
          </p:cNvSpPr>
          <p:nvPr>
            <p:ph sz="half" idx="1"/>
          </p:nvPr>
        </p:nvSpPr>
        <p:spPr>
          <a:xfrm>
            <a:off x="685800" y="1825625"/>
            <a:ext cx="3886200" cy="3822140"/>
          </a:xfrm>
        </p:spPr>
        <p:txBody>
          <a:bodyPr/>
          <a:lstStyle/>
          <a:p>
            <a:pPr marL="0" indent="0">
              <a:buNone/>
            </a:pPr>
            <a:r>
              <a:rPr lang="en-GB" dirty="0"/>
              <a:t>	Coping</a:t>
            </a:r>
          </a:p>
          <a:p>
            <a:pPr marL="0" indent="0">
              <a:buNone/>
            </a:pPr>
            <a:r>
              <a:rPr lang="en-GB" dirty="0"/>
              <a:t>Health Risk Behaviours </a:t>
            </a:r>
          </a:p>
          <a:p>
            <a:pPr marL="0" indent="0">
              <a:buNone/>
            </a:pPr>
            <a:r>
              <a:rPr lang="en-GB" dirty="0"/>
              <a:t>Self Harm </a:t>
            </a:r>
          </a:p>
          <a:p>
            <a:pPr marL="0" indent="0">
              <a:buNone/>
            </a:pPr>
            <a:endParaRPr lang="en-GB" dirty="0"/>
          </a:p>
          <a:p>
            <a:pPr marL="0" indent="0">
              <a:buNone/>
            </a:pPr>
            <a:endParaRPr lang="en-GB" dirty="0"/>
          </a:p>
          <a:p>
            <a:pPr marL="0" indent="0">
              <a:buNone/>
            </a:pPr>
            <a:r>
              <a:rPr lang="en-GB" dirty="0"/>
              <a:t>Non Harmful Coping Strategies </a:t>
            </a:r>
          </a:p>
        </p:txBody>
      </p:sp>
      <p:sp>
        <p:nvSpPr>
          <p:cNvPr id="4" name="Content Placeholder 3">
            <a:extLst>
              <a:ext uri="{FF2B5EF4-FFF2-40B4-BE49-F238E27FC236}">
                <a16:creationId xmlns:a16="http://schemas.microsoft.com/office/drawing/2014/main" id="{FEF31F43-57B4-37A8-DEA5-6BF691377892}"/>
              </a:ext>
            </a:extLst>
          </p:cNvPr>
          <p:cNvSpPr>
            <a:spLocks noGrp="1"/>
          </p:cNvSpPr>
          <p:nvPr>
            <p:ph sz="half" idx="2"/>
          </p:nvPr>
        </p:nvSpPr>
        <p:spPr/>
        <p:txBody>
          <a:bodyPr/>
          <a:lstStyle/>
          <a:p>
            <a:pPr marL="0" indent="0">
              <a:buNone/>
            </a:pPr>
            <a:r>
              <a:rPr lang="en-GB" b="1" dirty="0"/>
              <a:t>Suicidal Thinking </a:t>
            </a:r>
          </a:p>
          <a:p>
            <a:pPr marL="0" indent="0">
              <a:buNone/>
            </a:pPr>
            <a:endParaRPr lang="en-GB" dirty="0"/>
          </a:p>
          <a:p>
            <a:pPr marL="0" indent="0">
              <a:buNone/>
            </a:pPr>
            <a:r>
              <a:rPr lang="en-GB" dirty="0"/>
              <a:t>Triggers </a:t>
            </a:r>
          </a:p>
          <a:p>
            <a:pPr marL="0" indent="0">
              <a:buNone/>
            </a:pPr>
            <a:r>
              <a:rPr lang="en-GB" dirty="0"/>
              <a:t>Final Straw </a:t>
            </a:r>
          </a:p>
        </p:txBody>
      </p:sp>
      <p:sp>
        <p:nvSpPr>
          <p:cNvPr id="7" name="Arrow: Left-Right 6">
            <a:extLst>
              <a:ext uri="{FF2B5EF4-FFF2-40B4-BE49-F238E27FC236}">
                <a16:creationId xmlns:a16="http://schemas.microsoft.com/office/drawing/2014/main" id="{38C76C0A-47DF-0384-B64B-471340C0AF15}"/>
              </a:ext>
            </a:extLst>
          </p:cNvPr>
          <p:cNvSpPr/>
          <p:nvPr/>
        </p:nvSpPr>
        <p:spPr>
          <a:xfrm>
            <a:off x="1280903" y="3590072"/>
            <a:ext cx="6467891"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Suicide Ambivalence </a:t>
            </a:r>
          </a:p>
        </p:txBody>
      </p:sp>
    </p:spTree>
    <p:extLst>
      <p:ext uri="{BB962C8B-B14F-4D97-AF65-F5344CB8AC3E}">
        <p14:creationId xmlns:p14="http://schemas.microsoft.com/office/powerpoint/2010/main" val="1237885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031C7D-28F2-0896-8C59-BC97FC0B3623}"/>
              </a:ext>
            </a:extLst>
          </p:cNvPr>
          <p:cNvSpPr>
            <a:spLocks noGrp="1"/>
          </p:cNvSpPr>
          <p:nvPr>
            <p:ph type="title"/>
          </p:nvPr>
        </p:nvSpPr>
        <p:spPr>
          <a:xfrm>
            <a:off x="376518" y="1083761"/>
            <a:ext cx="8138832" cy="568920"/>
          </a:xfrm>
        </p:spPr>
        <p:txBody>
          <a:bodyPr anchor="t">
            <a:normAutofit/>
          </a:bodyPr>
          <a:lstStyle/>
          <a:p>
            <a:r>
              <a:rPr lang="en-GB" dirty="0"/>
              <a:t>Suicide Prevention </a:t>
            </a:r>
          </a:p>
        </p:txBody>
      </p:sp>
      <p:sp>
        <p:nvSpPr>
          <p:cNvPr id="2" name="Content Placeholder 1">
            <a:extLst>
              <a:ext uri="{FF2B5EF4-FFF2-40B4-BE49-F238E27FC236}">
                <a16:creationId xmlns:a16="http://schemas.microsoft.com/office/drawing/2014/main" id="{2F851FA8-A7CC-0747-A3A9-B24B97CAD2A9}"/>
              </a:ext>
            </a:extLst>
          </p:cNvPr>
          <p:cNvSpPr>
            <a:spLocks noGrp="1"/>
          </p:cNvSpPr>
          <p:nvPr>
            <p:ph sz="half" idx="1"/>
          </p:nvPr>
        </p:nvSpPr>
        <p:spPr>
          <a:xfrm>
            <a:off x="628650" y="1825625"/>
            <a:ext cx="3886200" cy="3822140"/>
          </a:xfrm>
        </p:spPr>
        <p:txBody>
          <a:bodyPr>
            <a:normAutofit/>
          </a:bodyPr>
          <a:lstStyle/>
          <a:p>
            <a:r>
              <a:rPr lang="en-GB" dirty="0"/>
              <a:t>Strategic Measures – National and Local </a:t>
            </a:r>
          </a:p>
          <a:p>
            <a:r>
              <a:rPr lang="en-GB" dirty="0"/>
              <a:t>Prevention </a:t>
            </a:r>
          </a:p>
          <a:p>
            <a:r>
              <a:rPr lang="en-GB" dirty="0"/>
              <a:t>Intervention </a:t>
            </a:r>
          </a:p>
          <a:p>
            <a:r>
              <a:rPr lang="en-GB" dirty="0"/>
              <a:t>Compassion and Engagement </a:t>
            </a:r>
          </a:p>
          <a:p>
            <a:endParaRPr lang="en-GB" dirty="0"/>
          </a:p>
        </p:txBody>
      </p:sp>
      <p:pic>
        <p:nvPicPr>
          <p:cNvPr id="4" name="Content Placeholder 3">
            <a:extLst>
              <a:ext uri="{FF2B5EF4-FFF2-40B4-BE49-F238E27FC236}">
                <a16:creationId xmlns:a16="http://schemas.microsoft.com/office/drawing/2014/main" id="{195EEBDA-8956-177C-F85A-FE419653FD9E}"/>
              </a:ext>
            </a:extLst>
          </p:cNvPr>
          <p:cNvPicPr>
            <a:picLocks noGrp="1" noChangeAspect="1"/>
          </p:cNvPicPr>
          <p:nvPr>
            <p:ph sz="half" idx="2"/>
          </p:nvPr>
        </p:nvPicPr>
        <p:blipFill>
          <a:blip r:embed="rId3"/>
          <a:stretch>
            <a:fillRect/>
          </a:stretch>
        </p:blipFill>
        <p:spPr>
          <a:xfrm>
            <a:off x="3956938" y="2317898"/>
            <a:ext cx="4558412" cy="2721935"/>
          </a:xfrm>
          <a:prstGeom prst="rect">
            <a:avLst/>
          </a:prstGeom>
        </p:spPr>
      </p:pic>
    </p:spTree>
    <p:extLst>
      <p:ext uri="{BB962C8B-B14F-4D97-AF65-F5344CB8AC3E}">
        <p14:creationId xmlns:p14="http://schemas.microsoft.com/office/powerpoint/2010/main" val="1620086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F5B6C1-B050-471B-AF07-C39703CF6668}"/>
              </a:ext>
            </a:extLst>
          </p:cNvPr>
          <p:cNvSpPr>
            <a:spLocks noGrp="1"/>
          </p:cNvSpPr>
          <p:nvPr>
            <p:ph type="title"/>
          </p:nvPr>
        </p:nvSpPr>
        <p:spPr>
          <a:xfrm>
            <a:off x="502584" y="685931"/>
            <a:ext cx="8138832" cy="568920"/>
          </a:xfrm>
        </p:spPr>
        <p:txBody>
          <a:bodyPr anchor="t">
            <a:noAutofit/>
          </a:bodyPr>
          <a:lstStyle/>
          <a:p>
            <a:r>
              <a:rPr lang="en-GB" dirty="0"/>
              <a:t>Suicide and Self Harm and </a:t>
            </a:r>
            <a:br>
              <a:rPr lang="en-GB" dirty="0"/>
            </a:br>
            <a:r>
              <a:rPr lang="en-GB" dirty="0"/>
              <a:t>Young People in Suffolk Local and National Learning</a:t>
            </a:r>
          </a:p>
        </p:txBody>
      </p:sp>
      <p:graphicFrame>
        <p:nvGraphicFramePr>
          <p:cNvPr id="5" name="Content Placeholder 1">
            <a:extLst>
              <a:ext uri="{FF2B5EF4-FFF2-40B4-BE49-F238E27FC236}">
                <a16:creationId xmlns:a16="http://schemas.microsoft.com/office/drawing/2014/main" id="{B6274770-5079-AB7D-6445-7C035177E35A}"/>
              </a:ext>
            </a:extLst>
          </p:cNvPr>
          <p:cNvGraphicFramePr>
            <a:graphicFrameLocks noGrp="1"/>
          </p:cNvGraphicFramePr>
          <p:nvPr>
            <p:ph idx="1"/>
          </p:nvPr>
        </p:nvGraphicFramePr>
        <p:xfrm>
          <a:off x="363070" y="2325950"/>
          <a:ext cx="8282165" cy="3409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1819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4B9711-8E05-4DCE-B09B-3B7231FCA5F9}"/>
              </a:ext>
            </a:extLst>
          </p:cNvPr>
          <p:cNvSpPr>
            <a:spLocks noGrp="1"/>
          </p:cNvSpPr>
          <p:nvPr>
            <p:ph type="ctrTitle"/>
          </p:nvPr>
        </p:nvSpPr>
        <p:spPr>
          <a:xfrm>
            <a:off x="357188" y="1122363"/>
            <a:ext cx="8101012" cy="2387600"/>
          </a:xfrm>
        </p:spPr>
        <p:txBody>
          <a:bodyPr anchor="b">
            <a:normAutofit/>
          </a:bodyPr>
          <a:lstStyle/>
          <a:p>
            <a:r>
              <a:rPr lang="en-GB" dirty="0"/>
              <a:t>Thank You </a:t>
            </a:r>
          </a:p>
        </p:txBody>
      </p:sp>
      <p:sp>
        <p:nvSpPr>
          <p:cNvPr id="2" name="Content Placeholder 1">
            <a:extLst>
              <a:ext uri="{FF2B5EF4-FFF2-40B4-BE49-F238E27FC236}">
                <a16:creationId xmlns:a16="http://schemas.microsoft.com/office/drawing/2014/main" id="{5EC3EBD6-4BB4-4EF6-8761-296121C9B1BD}"/>
              </a:ext>
            </a:extLst>
          </p:cNvPr>
          <p:cNvSpPr>
            <a:spLocks noGrp="1"/>
          </p:cNvSpPr>
          <p:nvPr>
            <p:ph type="subTitle" idx="1"/>
          </p:nvPr>
        </p:nvSpPr>
        <p:spPr>
          <a:xfrm>
            <a:off x="376518" y="3602038"/>
            <a:ext cx="7624482" cy="1655762"/>
          </a:xfrm>
        </p:spPr>
        <p:txBody>
          <a:bodyPr>
            <a:normAutofit lnSpcReduction="10000"/>
          </a:bodyPr>
          <a:lstStyle/>
          <a:p>
            <a:r>
              <a:rPr lang="en-GB" sz="3200" dirty="0"/>
              <a:t>Any Questions ?</a:t>
            </a:r>
          </a:p>
          <a:p>
            <a:endParaRPr lang="en-GB" sz="2000" dirty="0"/>
          </a:p>
          <a:p>
            <a:endParaRPr lang="en-GB" sz="2000" dirty="0"/>
          </a:p>
          <a:p>
            <a:r>
              <a:rPr lang="en-GB" sz="2000" dirty="0"/>
              <a:t>Paul Hill Lead Nurse Suffolk CFYP and Tier 4 Services  </a:t>
            </a:r>
          </a:p>
        </p:txBody>
      </p:sp>
    </p:spTree>
    <p:extLst>
      <p:ext uri="{BB962C8B-B14F-4D97-AF65-F5344CB8AC3E}">
        <p14:creationId xmlns:p14="http://schemas.microsoft.com/office/powerpoint/2010/main" val="1321277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4F5325-0FF0-47D9-8508-812289855F90}"/>
              </a:ext>
            </a:extLst>
          </p:cNvPr>
          <p:cNvSpPr>
            <a:spLocks noGrp="1"/>
          </p:cNvSpPr>
          <p:nvPr>
            <p:ph type="title"/>
          </p:nvPr>
        </p:nvSpPr>
        <p:spPr>
          <a:xfrm>
            <a:off x="629841" y="457200"/>
            <a:ext cx="5202788" cy="1600200"/>
          </a:xfrm>
        </p:spPr>
        <p:txBody>
          <a:bodyPr anchor="b">
            <a:normAutofit/>
          </a:bodyPr>
          <a:lstStyle/>
          <a:p>
            <a:r>
              <a:rPr lang="en-GB" sz="2500" b="1" dirty="0"/>
              <a:t>Key Messages At Risk Groups – </a:t>
            </a:r>
            <a:br>
              <a:rPr lang="en-GB" sz="2500" b="1" dirty="0"/>
            </a:br>
            <a:r>
              <a:rPr lang="en-GB" sz="2500" b="1" dirty="0"/>
              <a:t>Under 25s</a:t>
            </a:r>
            <a:br>
              <a:rPr lang="en-GB" sz="2500" b="1" dirty="0"/>
            </a:br>
            <a:endParaRPr lang="en-GB" sz="2500" dirty="0"/>
          </a:p>
        </p:txBody>
      </p:sp>
      <p:sp>
        <p:nvSpPr>
          <p:cNvPr id="2" name="Content Placeholder 1">
            <a:extLst>
              <a:ext uri="{FF2B5EF4-FFF2-40B4-BE49-F238E27FC236}">
                <a16:creationId xmlns:a16="http://schemas.microsoft.com/office/drawing/2014/main" id="{ACD643AF-4162-451B-8DE1-F487B45EE14F}"/>
              </a:ext>
            </a:extLst>
          </p:cNvPr>
          <p:cNvSpPr>
            <a:spLocks noGrp="1"/>
          </p:cNvSpPr>
          <p:nvPr>
            <p:ph idx="1"/>
          </p:nvPr>
        </p:nvSpPr>
        <p:spPr>
          <a:xfrm>
            <a:off x="3887391" y="1882587"/>
            <a:ext cx="4629150" cy="3978463"/>
          </a:xfrm>
        </p:spPr>
        <p:txBody>
          <a:bodyPr>
            <a:normAutofit/>
          </a:bodyPr>
          <a:lstStyle/>
          <a:p>
            <a:pPr marL="0" indent="0">
              <a:buNone/>
            </a:pPr>
            <a:r>
              <a:rPr lang="en-GB" sz="2200" b="1" dirty="0"/>
              <a:t>Report from the national investigation of suicide by children and young people examined suicide by 391 young people aged under 25 in England or Wales</a:t>
            </a:r>
          </a:p>
          <a:p>
            <a:pPr marL="0" indent="0">
              <a:buNone/>
            </a:pPr>
            <a:endParaRPr lang="en-GB" sz="2200" b="1" dirty="0"/>
          </a:p>
          <a:p>
            <a:r>
              <a:rPr lang="en-GB" sz="2200" dirty="0"/>
              <a:t>28% had been recently bereaved.</a:t>
            </a:r>
          </a:p>
          <a:p>
            <a:r>
              <a:rPr lang="en-GB" sz="2200" dirty="0"/>
              <a:t>22% were subject to bullying</a:t>
            </a:r>
          </a:p>
          <a:p>
            <a:r>
              <a:rPr lang="en-GB" sz="2200" dirty="0"/>
              <a:t>15% had been abused and or neglected.</a:t>
            </a:r>
          </a:p>
          <a:p>
            <a:pPr marL="0" indent="0">
              <a:buNone/>
            </a:pPr>
            <a:endParaRPr lang="en-GB" sz="2200" dirty="0"/>
          </a:p>
          <a:p>
            <a:pPr marL="0" indent="0">
              <a:buNone/>
            </a:pPr>
            <a:endParaRPr lang="en-GB" sz="2200" b="1" dirty="0"/>
          </a:p>
        </p:txBody>
      </p:sp>
      <p:pic>
        <p:nvPicPr>
          <p:cNvPr id="4" name="Picture 3">
            <a:extLst>
              <a:ext uri="{FF2B5EF4-FFF2-40B4-BE49-F238E27FC236}">
                <a16:creationId xmlns:a16="http://schemas.microsoft.com/office/drawing/2014/main" id="{81EA1342-604A-456C-A510-55EBFBF557E8}"/>
              </a:ext>
            </a:extLst>
          </p:cNvPr>
          <p:cNvPicPr>
            <a:picLocks noChangeAspect="1"/>
          </p:cNvPicPr>
          <p:nvPr/>
        </p:nvPicPr>
        <p:blipFill>
          <a:blip r:embed="rId2"/>
          <a:stretch>
            <a:fillRect/>
          </a:stretch>
        </p:blipFill>
        <p:spPr>
          <a:xfrm>
            <a:off x="627459" y="1882587"/>
            <a:ext cx="3000305" cy="4243526"/>
          </a:xfrm>
          <a:prstGeom prst="rect">
            <a:avLst/>
          </a:prstGeom>
        </p:spPr>
      </p:pic>
      <p:sp>
        <p:nvSpPr>
          <p:cNvPr id="8" name="Text Placeholder 3">
            <a:extLst>
              <a:ext uri="{FF2B5EF4-FFF2-40B4-BE49-F238E27FC236}">
                <a16:creationId xmlns:a16="http://schemas.microsoft.com/office/drawing/2014/main" id="{1860E942-7463-C1C3-5F5F-BAF9AA97EBA1}"/>
              </a:ext>
            </a:extLst>
          </p:cNvPr>
          <p:cNvSpPr>
            <a:spLocks noGrp="1"/>
          </p:cNvSpPr>
          <p:nvPr>
            <p:ph type="body" sz="half" idx="2"/>
          </p:nvPr>
        </p:nvSpPr>
        <p:spPr>
          <a:xfrm>
            <a:off x="784027" y="1882587"/>
            <a:ext cx="2704897" cy="3799970"/>
          </a:xfrm>
        </p:spPr>
        <p:txBody>
          <a:bodyPr/>
          <a:lstStyle/>
          <a:p>
            <a:endParaRPr lang="en-US" dirty="0"/>
          </a:p>
        </p:txBody>
      </p:sp>
    </p:spTree>
    <p:extLst>
      <p:ext uri="{BB962C8B-B14F-4D97-AF65-F5344CB8AC3E}">
        <p14:creationId xmlns:p14="http://schemas.microsoft.com/office/powerpoint/2010/main" val="2195838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E179A4-C5CC-72FB-DF01-2E32A7406C1E}"/>
              </a:ext>
            </a:extLst>
          </p:cNvPr>
          <p:cNvSpPr>
            <a:spLocks noGrp="1"/>
          </p:cNvSpPr>
          <p:nvPr>
            <p:ph type="title"/>
          </p:nvPr>
        </p:nvSpPr>
        <p:spPr>
          <a:xfrm>
            <a:off x="629841" y="207483"/>
            <a:ext cx="6235926" cy="1217280"/>
          </a:xfrm>
        </p:spPr>
        <p:txBody>
          <a:bodyPr anchor="b">
            <a:normAutofit/>
          </a:bodyPr>
          <a:lstStyle/>
          <a:p>
            <a:r>
              <a:rPr lang="en-GB" dirty="0"/>
              <a:t>Suicide and Under  25s – Themes </a:t>
            </a:r>
          </a:p>
        </p:txBody>
      </p:sp>
      <p:pic>
        <p:nvPicPr>
          <p:cNvPr id="10" name="Picture 9">
            <a:extLst>
              <a:ext uri="{FF2B5EF4-FFF2-40B4-BE49-F238E27FC236}">
                <a16:creationId xmlns:a16="http://schemas.microsoft.com/office/drawing/2014/main" id="{587A0D94-9FBE-CA7F-2CCB-C50E07340202}"/>
              </a:ext>
            </a:extLst>
          </p:cNvPr>
          <p:cNvPicPr>
            <a:picLocks noChangeAspect="1"/>
          </p:cNvPicPr>
          <p:nvPr/>
        </p:nvPicPr>
        <p:blipFill>
          <a:blip r:embed="rId3"/>
          <a:stretch>
            <a:fillRect/>
          </a:stretch>
        </p:blipFill>
        <p:spPr>
          <a:xfrm>
            <a:off x="652827" y="2154199"/>
            <a:ext cx="2958185" cy="2811206"/>
          </a:xfrm>
          <a:prstGeom prst="rect">
            <a:avLst/>
          </a:prstGeom>
        </p:spPr>
      </p:pic>
      <p:sp>
        <p:nvSpPr>
          <p:cNvPr id="9" name="Text Placeholder 3">
            <a:extLst>
              <a:ext uri="{FF2B5EF4-FFF2-40B4-BE49-F238E27FC236}">
                <a16:creationId xmlns:a16="http://schemas.microsoft.com/office/drawing/2014/main" id="{22B00021-4F87-D0FF-3CC9-B8F4C073150F}"/>
              </a:ext>
            </a:extLst>
          </p:cNvPr>
          <p:cNvSpPr>
            <a:spLocks noGrp="1"/>
          </p:cNvSpPr>
          <p:nvPr>
            <p:ph type="body" sz="half" idx="2"/>
          </p:nvPr>
        </p:nvSpPr>
        <p:spPr>
          <a:xfrm>
            <a:off x="652827" y="2213784"/>
            <a:ext cx="2949178" cy="2811206"/>
          </a:xfrm>
        </p:spPr>
        <p:txBody>
          <a:bodyPr/>
          <a:lstStyle/>
          <a:p>
            <a:endParaRPr lang="en-US" dirty="0"/>
          </a:p>
        </p:txBody>
      </p:sp>
      <p:graphicFrame>
        <p:nvGraphicFramePr>
          <p:cNvPr id="5" name="Content Placeholder 1">
            <a:extLst>
              <a:ext uri="{FF2B5EF4-FFF2-40B4-BE49-F238E27FC236}">
                <a16:creationId xmlns:a16="http://schemas.microsoft.com/office/drawing/2014/main" id="{681AE725-1FD5-9AEF-624B-7C527ABC071A}"/>
              </a:ext>
            </a:extLst>
          </p:cNvPr>
          <p:cNvGraphicFramePr>
            <a:graphicFrameLocks noGrp="1"/>
          </p:cNvGraphicFramePr>
          <p:nvPr>
            <p:ph idx="1"/>
            <p:extLst>
              <p:ext uri="{D42A27DB-BD31-4B8C-83A1-F6EECF244321}">
                <p14:modId xmlns:p14="http://schemas.microsoft.com/office/powerpoint/2010/main" val="4214796704"/>
              </p:ext>
            </p:extLst>
          </p:nvPr>
        </p:nvGraphicFramePr>
        <p:xfrm>
          <a:off x="3887391" y="1281223"/>
          <a:ext cx="4629150" cy="44869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Rounded Corners 7">
            <a:extLst>
              <a:ext uri="{FF2B5EF4-FFF2-40B4-BE49-F238E27FC236}">
                <a16:creationId xmlns:a16="http://schemas.microsoft.com/office/drawing/2014/main" id="{4B3DA138-4DEC-9B72-1DAD-3583F3DF4306}"/>
              </a:ext>
            </a:extLst>
          </p:cNvPr>
          <p:cNvSpPr/>
          <p:nvPr/>
        </p:nvSpPr>
        <p:spPr>
          <a:xfrm>
            <a:off x="3887391" y="4965405"/>
            <a:ext cx="4626768" cy="1068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600" dirty="0"/>
              <a:t>More than a quarter of children and young people who died by suicide, and who were in education, were facing exams or exam results at the time of death.</a:t>
            </a:r>
            <a:endParaRPr lang="en-US" sz="1600" dirty="0"/>
          </a:p>
        </p:txBody>
      </p:sp>
    </p:spTree>
    <p:extLst>
      <p:ext uri="{BB962C8B-B14F-4D97-AF65-F5344CB8AC3E}">
        <p14:creationId xmlns:p14="http://schemas.microsoft.com/office/powerpoint/2010/main" val="3922686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8621E9-AE2E-456A-837C-54B19A5F1E30}"/>
              </a:ext>
            </a:extLst>
          </p:cNvPr>
          <p:cNvSpPr>
            <a:spLocks noGrp="1"/>
          </p:cNvSpPr>
          <p:nvPr>
            <p:ph type="title"/>
          </p:nvPr>
        </p:nvSpPr>
        <p:spPr>
          <a:xfrm>
            <a:off x="376518" y="307900"/>
            <a:ext cx="8138832" cy="568920"/>
          </a:xfrm>
        </p:spPr>
        <p:txBody>
          <a:bodyPr anchor="t">
            <a:normAutofit/>
          </a:bodyPr>
          <a:lstStyle/>
          <a:p>
            <a:r>
              <a:rPr lang="en-GB" dirty="0"/>
              <a:t>Suicide and under 25s – Themes </a:t>
            </a:r>
          </a:p>
        </p:txBody>
      </p:sp>
      <p:graphicFrame>
        <p:nvGraphicFramePr>
          <p:cNvPr id="5" name="Content Placeholder 1">
            <a:extLst>
              <a:ext uri="{FF2B5EF4-FFF2-40B4-BE49-F238E27FC236}">
                <a16:creationId xmlns:a16="http://schemas.microsoft.com/office/drawing/2014/main" id="{5919F1E3-A941-B294-2D66-9A871C3008EA}"/>
              </a:ext>
            </a:extLst>
          </p:cNvPr>
          <p:cNvGraphicFramePr>
            <a:graphicFrameLocks noGrp="1"/>
          </p:cNvGraphicFramePr>
          <p:nvPr>
            <p:ph idx="1"/>
            <p:extLst>
              <p:ext uri="{D42A27DB-BD31-4B8C-83A1-F6EECF244321}">
                <p14:modId xmlns:p14="http://schemas.microsoft.com/office/powerpoint/2010/main" val="2567772827"/>
              </p:ext>
            </p:extLst>
          </p:nvPr>
        </p:nvGraphicFramePr>
        <p:xfrm>
          <a:off x="363071" y="1122218"/>
          <a:ext cx="8282165" cy="4579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A picture containing text, screenshot, font, web page&#10;&#10;Description automatically generated">
            <a:extLst>
              <a:ext uri="{FF2B5EF4-FFF2-40B4-BE49-F238E27FC236}">
                <a16:creationId xmlns:a16="http://schemas.microsoft.com/office/drawing/2014/main" id="{A82449CD-E963-43BD-21C1-1F711500F73F}"/>
              </a:ext>
            </a:extLst>
          </p:cNvPr>
          <p:cNvPicPr>
            <a:picLocks noChangeAspect="1"/>
          </p:cNvPicPr>
          <p:nvPr/>
        </p:nvPicPr>
        <p:blipFill>
          <a:blip r:embed="rId7"/>
          <a:stretch>
            <a:fillRect/>
          </a:stretch>
        </p:blipFill>
        <p:spPr>
          <a:xfrm>
            <a:off x="3802453" y="1543030"/>
            <a:ext cx="4978476" cy="3737710"/>
          </a:xfrm>
          <a:prstGeom prst="rect">
            <a:avLst/>
          </a:prstGeom>
        </p:spPr>
      </p:pic>
    </p:spTree>
    <p:extLst>
      <p:ext uri="{BB962C8B-B14F-4D97-AF65-F5344CB8AC3E}">
        <p14:creationId xmlns:p14="http://schemas.microsoft.com/office/powerpoint/2010/main" val="2234642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D566C0-FB94-4757-837B-C228090105CA}"/>
              </a:ext>
            </a:extLst>
          </p:cNvPr>
          <p:cNvSpPr>
            <a:spLocks noGrp="1"/>
          </p:cNvSpPr>
          <p:nvPr>
            <p:ph type="title"/>
          </p:nvPr>
        </p:nvSpPr>
        <p:spPr>
          <a:xfrm>
            <a:off x="629841" y="457200"/>
            <a:ext cx="6174996" cy="999460"/>
          </a:xfrm>
        </p:spPr>
        <p:txBody>
          <a:bodyPr anchor="b">
            <a:normAutofit/>
          </a:bodyPr>
          <a:lstStyle/>
          <a:p>
            <a:r>
              <a:rPr lang="en-GB" dirty="0"/>
              <a:t>Suicide Prevalence in under 25s</a:t>
            </a:r>
          </a:p>
        </p:txBody>
      </p:sp>
      <p:pic>
        <p:nvPicPr>
          <p:cNvPr id="2" name="Picture 1">
            <a:extLst>
              <a:ext uri="{FF2B5EF4-FFF2-40B4-BE49-F238E27FC236}">
                <a16:creationId xmlns:a16="http://schemas.microsoft.com/office/drawing/2014/main" id="{F24C15E0-407A-36A1-A198-5E274174AC86}"/>
              </a:ext>
            </a:extLst>
          </p:cNvPr>
          <p:cNvPicPr>
            <a:picLocks noChangeAspect="1"/>
          </p:cNvPicPr>
          <p:nvPr/>
        </p:nvPicPr>
        <p:blipFill>
          <a:blip r:embed="rId3"/>
          <a:stretch>
            <a:fillRect/>
          </a:stretch>
        </p:blipFill>
        <p:spPr>
          <a:xfrm>
            <a:off x="719055" y="2057400"/>
            <a:ext cx="2949178" cy="3752850"/>
          </a:xfrm>
          <a:prstGeom prst="rect">
            <a:avLst/>
          </a:prstGeom>
        </p:spPr>
      </p:pic>
      <p:sp>
        <p:nvSpPr>
          <p:cNvPr id="10" name="Text Placeholder 3">
            <a:extLst>
              <a:ext uri="{FF2B5EF4-FFF2-40B4-BE49-F238E27FC236}">
                <a16:creationId xmlns:a16="http://schemas.microsoft.com/office/drawing/2014/main" id="{E8C23B14-545D-320C-7DEA-2D336C21D47B}"/>
              </a:ext>
            </a:extLst>
          </p:cNvPr>
          <p:cNvSpPr>
            <a:spLocks noGrp="1"/>
          </p:cNvSpPr>
          <p:nvPr>
            <p:ph type="body" sz="half" idx="2"/>
          </p:nvPr>
        </p:nvSpPr>
        <p:spPr>
          <a:xfrm>
            <a:off x="629841" y="1690577"/>
            <a:ext cx="2949178" cy="4178411"/>
          </a:xfrm>
        </p:spPr>
        <p:txBody>
          <a:bodyPr/>
          <a:lstStyle/>
          <a:p>
            <a:endParaRPr lang="en-US" dirty="0"/>
          </a:p>
        </p:txBody>
      </p:sp>
      <p:graphicFrame>
        <p:nvGraphicFramePr>
          <p:cNvPr id="5" name="Content Placeholder 1">
            <a:extLst>
              <a:ext uri="{FF2B5EF4-FFF2-40B4-BE49-F238E27FC236}">
                <a16:creationId xmlns:a16="http://schemas.microsoft.com/office/drawing/2014/main" id="{C73982AB-040F-4745-FE83-6F367043184E}"/>
              </a:ext>
            </a:extLst>
          </p:cNvPr>
          <p:cNvGraphicFramePr>
            <a:graphicFrameLocks noGrp="1"/>
          </p:cNvGraphicFramePr>
          <p:nvPr>
            <p:ph idx="1"/>
            <p:extLst>
              <p:ext uri="{D42A27DB-BD31-4B8C-83A1-F6EECF244321}">
                <p14:modId xmlns:p14="http://schemas.microsoft.com/office/powerpoint/2010/main" val="527228091"/>
              </p:ext>
            </p:extLst>
          </p:nvPr>
        </p:nvGraphicFramePr>
        <p:xfrm>
          <a:off x="3887391" y="1882587"/>
          <a:ext cx="4629150" cy="39784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49685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2E8A20-EE13-4620-BD11-BEBB1FE6A634}"/>
              </a:ext>
            </a:extLst>
          </p:cNvPr>
          <p:cNvSpPr>
            <a:spLocks noGrp="1"/>
          </p:cNvSpPr>
          <p:nvPr>
            <p:ph type="title"/>
          </p:nvPr>
        </p:nvSpPr>
        <p:spPr>
          <a:xfrm>
            <a:off x="376518" y="307900"/>
            <a:ext cx="8138832" cy="568920"/>
          </a:xfrm>
        </p:spPr>
        <p:txBody>
          <a:bodyPr anchor="t">
            <a:normAutofit fontScale="90000"/>
          </a:bodyPr>
          <a:lstStyle/>
          <a:p>
            <a:br>
              <a:rPr lang="en-GB" sz="1500" dirty="0"/>
            </a:br>
            <a:r>
              <a:rPr kumimoji="0" lang="en-GB" sz="3200" b="1" i="0" u="none" strike="noStrike" kern="1200" cap="none" spc="0" normalizeH="0" baseline="0" noProof="0" dirty="0">
                <a:ln>
                  <a:noFill/>
                </a:ln>
                <a:solidFill>
                  <a:srgbClr val="005EB8"/>
                </a:solidFill>
                <a:effectLst/>
                <a:uLnTx/>
                <a:uFillTx/>
                <a:latin typeface="Arial" charset="0"/>
                <a:cs typeface="Arial" charset="0"/>
              </a:rPr>
              <a:t>Suicide and under 25s – Themes </a:t>
            </a:r>
            <a:endParaRPr lang="en-GB" sz="1500" dirty="0"/>
          </a:p>
        </p:txBody>
      </p:sp>
      <p:graphicFrame>
        <p:nvGraphicFramePr>
          <p:cNvPr id="5" name="Content Placeholder 1">
            <a:extLst>
              <a:ext uri="{FF2B5EF4-FFF2-40B4-BE49-F238E27FC236}">
                <a16:creationId xmlns:a16="http://schemas.microsoft.com/office/drawing/2014/main" id="{F2FD7549-104F-F04E-346B-AA0EACB1B935}"/>
              </a:ext>
            </a:extLst>
          </p:cNvPr>
          <p:cNvGraphicFramePr>
            <a:graphicFrameLocks noGrp="1"/>
          </p:cNvGraphicFramePr>
          <p:nvPr>
            <p:ph idx="1"/>
          </p:nvPr>
        </p:nvGraphicFramePr>
        <p:xfrm>
          <a:off x="363071" y="1122218"/>
          <a:ext cx="8282165" cy="4579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6256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2DA9B8-DC5C-4F48-B467-246519CE933D}"/>
              </a:ext>
            </a:extLst>
          </p:cNvPr>
          <p:cNvSpPr>
            <a:spLocks noGrp="1"/>
          </p:cNvSpPr>
          <p:nvPr>
            <p:ph type="title"/>
          </p:nvPr>
        </p:nvSpPr>
        <p:spPr>
          <a:xfrm>
            <a:off x="376518" y="307900"/>
            <a:ext cx="8138832" cy="568920"/>
          </a:xfrm>
        </p:spPr>
        <p:txBody>
          <a:bodyPr anchor="t">
            <a:normAutofit fontScale="90000"/>
          </a:bodyPr>
          <a:lstStyle/>
          <a:p>
            <a:r>
              <a:rPr lang="en-GB" sz="3600" dirty="0"/>
              <a:t>Self Harm </a:t>
            </a:r>
            <a:br>
              <a:rPr lang="en-GB" sz="1500" dirty="0"/>
            </a:br>
            <a:endParaRPr lang="en-GB" sz="1500" dirty="0"/>
          </a:p>
        </p:txBody>
      </p:sp>
      <p:graphicFrame>
        <p:nvGraphicFramePr>
          <p:cNvPr id="5" name="Content Placeholder 1">
            <a:extLst>
              <a:ext uri="{FF2B5EF4-FFF2-40B4-BE49-F238E27FC236}">
                <a16:creationId xmlns:a16="http://schemas.microsoft.com/office/drawing/2014/main" id="{11D7D539-5A9B-82C5-FBDE-3B2A0AC4681A}"/>
              </a:ext>
            </a:extLst>
          </p:cNvPr>
          <p:cNvGraphicFramePr>
            <a:graphicFrameLocks noGrp="1"/>
          </p:cNvGraphicFramePr>
          <p:nvPr>
            <p:ph idx="1"/>
            <p:extLst>
              <p:ext uri="{D42A27DB-BD31-4B8C-83A1-F6EECF244321}">
                <p14:modId xmlns:p14="http://schemas.microsoft.com/office/powerpoint/2010/main" val="4112286444"/>
              </p:ext>
            </p:extLst>
          </p:nvPr>
        </p:nvGraphicFramePr>
        <p:xfrm>
          <a:off x="363071" y="1122218"/>
          <a:ext cx="8282165" cy="4579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9848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BC5FB2-1138-F524-B1FC-B3AD35E4988F}"/>
              </a:ext>
            </a:extLst>
          </p:cNvPr>
          <p:cNvSpPr>
            <a:spLocks noGrp="1"/>
          </p:cNvSpPr>
          <p:nvPr>
            <p:ph type="title"/>
          </p:nvPr>
        </p:nvSpPr>
        <p:spPr>
          <a:xfrm>
            <a:off x="376518" y="307900"/>
            <a:ext cx="8138832" cy="568920"/>
          </a:xfrm>
        </p:spPr>
        <p:txBody>
          <a:bodyPr anchor="t">
            <a:normAutofit/>
          </a:bodyPr>
          <a:lstStyle/>
          <a:p>
            <a:r>
              <a:rPr lang="en-GB" dirty="0"/>
              <a:t>Local Key Themes </a:t>
            </a:r>
          </a:p>
        </p:txBody>
      </p:sp>
      <p:graphicFrame>
        <p:nvGraphicFramePr>
          <p:cNvPr id="5" name="Content Placeholder 1">
            <a:extLst>
              <a:ext uri="{FF2B5EF4-FFF2-40B4-BE49-F238E27FC236}">
                <a16:creationId xmlns:a16="http://schemas.microsoft.com/office/drawing/2014/main" id="{86EFC05A-67C1-1B0D-AB7E-D71CD376B463}"/>
              </a:ext>
            </a:extLst>
          </p:cNvPr>
          <p:cNvGraphicFramePr>
            <a:graphicFrameLocks noGrp="1"/>
          </p:cNvGraphicFramePr>
          <p:nvPr>
            <p:ph idx="1"/>
            <p:extLst>
              <p:ext uri="{D42A27DB-BD31-4B8C-83A1-F6EECF244321}">
                <p14:modId xmlns:p14="http://schemas.microsoft.com/office/powerpoint/2010/main" val="3065247177"/>
              </p:ext>
            </p:extLst>
          </p:nvPr>
        </p:nvGraphicFramePr>
        <p:xfrm>
          <a:off x="363071" y="1122218"/>
          <a:ext cx="8282165" cy="4579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9378749"/>
      </p:ext>
    </p:extLst>
  </p:cSld>
  <p:clrMapOvr>
    <a:masterClrMapping/>
  </p:clrMapOvr>
</p:sld>
</file>

<file path=ppt/theme/theme1.xml><?xml version="1.0" encoding="utf-8"?>
<a:theme xmlns:a="http://schemas.openxmlformats.org/drawingml/2006/main" name="NSFT bas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FT" id="{FEDB57BF-251D-5743-A627-69D792E5CA3C}" vid="{741E55EC-640B-DE40-A453-BCF46320BAC6}"/>
    </a:ext>
  </a:extLst>
</a:theme>
</file>

<file path=ppt/theme/theme2.xml><?xml version="1.0" encoding="utf-8"?>
<a:theme xmlns:a="http://schemas.openxmlformats.org/drawingml/2006/main" name="1_NSFT bas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FT" id="{FEDB57BF-251D-5743-A627-69D792E5CA3C}" vid="{741E55EC-640B-DE40-A453-BCF46320BAC6}"/>
    </a:ext>
  </a:extLst>
</a:theme>
</file>

<file path=ppt/theme/theme3.xml><?xml version="1.0" encoding="utf-8"?>
<a:theme xmlns:a="http://schemas.openxmlformats.org/drawingml/2006/main" name="2_NSFT bas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C16453476FC914CBA0E5208DB521FDE" ma:contentTypeVersion="6" ma:contentTypeDescription="Create a new document." ma:contentTypeScope="" ma:versionID="0d7c34aee529f608e7698bddff5049e3">
  <xsd:schema xmlns:xsd="http://www.w3.org/2001/XMLSchema" xmlns:xs="http://www.w3.org/2001/XMLSchema" xmlns:p="http://schemas.microsoft.com/office/2006/metadata/properties" xmlns:ns2="759c7c60-67bf-4988-86b9-36e98b9e183f" xmlns:ns3="f7874408-ec7f-454a-a8b9-d76e3ab7b1b7" targetNamespace="http://schemas.microsoft.com/office/2006/metadata/properties" ma:root="true" ma:fieldsID="827e87c874401c7eeb4380bed4bcf443" ns2:_="" ns3:_="">
    <xsd:import namespace="759c7c60-67bf-4988-86b9-36e98b9e183f"/>
    <xsd:import namespace="f7874408-ec7f-454a-a8b9-d76e3ab7b1b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9c7c60-67bf-4988-86b9-36e98b9e18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7874408-ec7f-454a-a8b9-d76e3ab7b1b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4AFA68-793F-405F-ACC3-B13D3F8DB1D7}">
  <ds:schemaRefs>
    <ds:schemaRef ds:uri="http://purl.org/dc/dcmitype/"/>
    <ds:schemaRef ds:uri="http://schemas.microsoft.com/office/2006/documentManagement/types"/>
    <ds:schemaRef ds:uri="http://purl.org/dc/terms/"/>
    <ds:schemaRef ds:uri="http://www.w3.org/XML/1998/namespace"/>
    <ds:schemaRef ds:uri="759c7c60-67bf-4988-86b9-36e98b9e183f"/>
    <ds:schemaRef ds:uri="f7874408-ec7f-454a-a8b9-d76e3ab7b1b7"/>
    <ds:schemaRef ds:uri="http://schemas.microsoft.com/office/2006/metadata/properties"/>
    <ds:schemaRef ds:uri="http://purl.org/dc/elements/1.1/"/>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C0407D33-86D8-4469-BF87-7A68208688F3}">
  <ds:schemaRefs>
    <ds:schemaRef ds:uri="http://schemas.microsoft.com/sharepoint/v3/contenttype/forms"/>
  </ds:schemaRefs>
</ds:datastoreItem>
</file>

<file path=customXml/itemProps3.xml><?xml version="1.0" encoding="utf-8"?>
<ds:datastoreItem xmlns:ds="http://schemas.openxmlformats.org/officeDocument/2006/customXml" ds:itemID="{B18E7890-D2A0-491A-B62A-3D618D4CA3FD}">
  <ds:schemaRefs>
    <ds:schemaRef ds:uri="759c7c60-67bf-4988-86b9-36e98b9e183f"/>
    <ds:schemaRef ds:uri="f7874408-ec7f-454a-a8b9-d76e3ab7b1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NSFT base theme</Template>
  <TotalTime>1876</TotalTime>
  <Words>1964</Words>
  <Application>Microsoft Office PowerPoint</Application>
  <PresentationFormat>On-screen Show (4:3)</PresentationFormat>
  <Paragraphs>200</Paragraphs>
  <Slides>20</Slides>
  <Notes>15</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20</vt:i4>
      </vt:variant>
    </vt:vector>
  </HeadingPairs>
  <TitlesOfParts>
    <vt:vector size="25" baseType="lpstr">
      <vt:lpstr>Arial</vt:lpstr>
      <vt:lpstr>Calibri</vt:lpstr>
      <vt:lpstr>NSFT base theme</vt:lpstr>
      <vt:lpstr>1_NSFT base theme</vt:lpstr>
      <vt:lpstr>2_NSFT base theme</vt:lpstr>
      <vt:lpstr>Suicide and Self Harm – Children and Young People Awareness </vt:lpstr>
      <vt:lpstr>Suicide and Self Harm and  Young People in Suffolk Local and National Learning</vt:lpstr>
      <vt:lpstr>Key Messages At Risk Groups –  Under 25s </vt:lpstr>
      <vt:lpstr>Suicide and Under  25s – Themes </vt:lpstr>
      <vt:lpstr>Suicide and under 25s – Themes </vt:lpstr>
      <vt:lpstr>Suicide Prevalence in under 25s</vt:lpstr>
      <vt:lpstr> Suicide and under 25s – Themes </vt:lpstr>
      <vt:lpstr>Self Harm  </vt:lpstr>
      <vt:lpstr>Local Key Themes </vt:lpstr>
      <vt:lpstr>Local Key Themes – Training </vt:lpstr>
      <vt:lpstr>STORM – Principles </vt:lpstr>
      <vt:lpstr>Understanding the person and their story  </vt:lpstr>
      <vt:lpstr>Assessment process </vt:lpstr>
      <vt:lpstr>Risk Formulation </vt:lpstr>
      <vt:lpstr>Self Harm – Myths and misconceptions </vt:lpstr>
      <vt:lpstr>Self Harm Definitions </vt:lpstr>
      <vt:lpstr>Young People who self harm</vt:lpstr>
      <vt:lpstr>Non Harmful and Harmful Coping Strategies and the link with Suicide  </vt:lpstr>
      <vt:lpstr>Suicide Prevention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Pillar Name | Work Area Name</dc:title>
  <dc:creator>Mohammedkazim Kanji</dc:creator>
  <cp:lastModifiedBy>Fran Russo</cp:lastModifiedBy>
  <cp:revision>20</cp:revision>
  <cp:lastPrinted>2021-09-17T08:52:44Z</cp:lastPrinted>
  <dcterms:created xsi:type="dcterms:W3CDTF">2022-06-07T15:52:02Z</dcterms:created>
  <dcterms:modified xsi:type="dcterms:W3CDTF">2023-06-13T12:02:34Z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0x0101004C16453476FC914CBA0E5208DB521FDE</vt:lpwstr>
  </property>
</Properties>
</file>