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48" r:id="rId5"/>
  </p:sldMasterIdLst>
  <p:notesMasterIdLst>
    <p:notesMasterId r:id="rId25"/>
  </p:notesMasterIdLst>
  <p:sldIdLst>
    <p:sldId id="256" r:id="rId6"/>
    <p:sldId id="257" r:id="rId7"/>
    <p:sldId id="258" r:id="rId8"/>
    <p:sldId id="261" r:id="rId9"/>
    <p:sldId id="260" r:id="rId10"/>
    <p:sldId id="262" r:id="rId11"/>
    <p:sldId id="566" r:id="rId12"/>
    <p:sldId id="573" r:id="rId13"/>
    <p:sldId id="574" r:id="rId14"/>
    <p:sldId id="575" r:id="rId15"/>
    <p:sldId id="567" r:id="rId16"/>
    <p:sldId id="568" r:id="rId17"/>
    <p:sldId id="569" r:id="rId18"/>
    <p:sldId id="570" r:id="rId19"/>
    <p:sldId id="571" r:id="rId20"/>
    <p:sldId id="259" r:id="rId21"/>
    <p:sldId id="572" r:id="rId22"/>
    <p:sldId id="565" r:id="rId23"/>
    <p:sldId id="576" r:id="rId24"/>
  </p:sldIdLst>
  <p:sldSz cx="12192000" cy="6858000"/>
  <p:notesSz cx="6858000" cy="9144000"/>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7500" autoAdjust="0"/>
    <p:restoredTop sz="94796" autoAdjust="0"/>
  </p:normalViewPr>
  <p:slideViewPr>
    <p:cSldViewPr snapToGrid="0">
      <p:cViewPr varScale="1">
        <p:scale>
          <a:sx n="70" d="100"/>
          <a:sy n="70" d="100"/>
        </p:scale>
        <p:origin x="60" y="2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8F2810-0F86-4BBD-A6A6-15FC2A8CD205}" type="datetimeFigureOut">
              <a:t>5/16/2024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E27951-B375-47AD-B2DA-5E039226AF44}" type="slidenum">
              <a:t>‹#›</a:t>
            </a:fld>
            <a:endParaRPr lang="en-GB"/>
          </a:p>
        </p:txBody>
      </p:sp>
    </p:spTree>
    <p:extLst>
      <p:ext uri="{BB962C8B-B14F-4D97-AF65-F5344CB8AC3E}">
        <p14:creationId xmlns:p14="http://schemas.microsoft.com/office/powerpoint/2010/main" val="33218023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KB (KS to monitor chat bar)</a:t>
            </a:r>
          </a:p>
          <a:p>
            <a:r>
              <a:rPr lang="en-GB" dirty="0"/>
              <a:t>Welcome back to all</a:t>
            </a:r>
          </a:p>
          <a:p>
            <a:r>
              <a:rPr lang="en-GB" dirty="0"/>
              <a:t>Taking stock of where we’re at – </a:t>
            </a:r>
          </a:p>
          <a:p>
            <a:r>
              <a:rPr lang="en-GB" dirty="0"/>
              <a:t>Talking through the last few additions to the website and how we’ve come to our plan for the next few sessions (MH event)</a:t>
            </a:r>
          </a:p>
          <a:p>
            <a:r>
              <a:rPr lang="en-GB" dirty="0"/>
              <a:t>Asking people to post a single word / phrase in the chat to capture how they’re feeling about their MH related role in school or college right now.</a:t>
            </a:r>
          </a:p>
          <a:p>
            <a:r>
              <a:rPr lang="en-GB" dirty="0"/>
              <a:t>If you were able now to ask for one topic to cover in our next round of MH topics, what would it be?</a:t>
            </a:r>
          </a:p>
          <a:p>
            <a:endParaRPr lang="en-GB" dirty="0"/>
          </a:p>
          <a:p>
            <a:r>
              <a:rPr lang="en-GB" dirty="0"/>
              <a:t>Why Pupil Voice? – came as a request via previous survey responses</a:t>
            </a:r>
          </a:p>
          <a:p>
            <a:r>
              <a:rPr lang="en-GB" dirty="0"/>
              <a:t>Children’s MH week.</a:t>
            </a:r>
          </a:p>
          <a:p>
            <a:endParaRPr lang="en-GB" dirty="0"/>
          </a:p>
          <a:p>
            <a:endParaRPr lang="en-GB" dirty="0"/>
          </a:p>
        </p:txBody>
      </p:sp>
      <p:sp>
        <p:nvSpPr>
          <p:cNvPr id="4" name="Slide Number Placeholder 3"/>
          <p:cNvSpPr>
            <a:spLocks noGrp="1"/>
          </p:cNvSpPr>
          <p:nvPr>
            <p:ph type="sldNum" sz="quarter" idx="5"/>
          </p:nvPr>
        </p:nvSpPr>
        <p:spPr/>
        <p:txBody>
          <a:bodyPr/>
          <a:lstStyle/>
          <a:p>
            <a:fld id="{CCE27951-B375-47AD-B2DA-5E039226AF44}" type="slidenum">
              <a:rPr lang="en-GB" smtClean="0"/>
              <a:t>1</a:t>
            </a:fld>
            <a:endParaRPr lang="en-GB"/>
          </a:p>
        </p:txBody>
      </p:sp>
    </p:spTree>
    <p:extLst>
      <p:ext uri="{BB962C8B-B14F-4D97-AF65-F5344CB8AC3E}">
        <p14:creationId xmlns:p14="http://schemas.microsoft.com/office/powerpoint/2010/main" val="18903907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KB to do</a:t>
            </a:r>
          </a:p>
        </p:txBody>
      </p:sp>
      <p:sp>
        <p:nvSpPr>
          <p:cNvPr id="4" name="Slide Number Placeholder 3"/>
          <p:cNvSpPr>
            <a:spLocks noGrp="1"/>
          </p:cNvSpPr>
          <p:nvPr>
            <p:ph type="sldNum" sz="quarter" idx="5"/>
          </p:nvPr>
        </p:nvSpPr>
        <p:spPr/>
        <p:txBody>
          <a:bodyPr/>
          <a:lstStyle/>
          <a:p>
            <a:fld id="{CCE27951-B375-47AD-B2DA-5E039226AF44}" type="slidenum">
              <a:rPr lang="en-GB" smtClean="0"/>
              <a:t>10</a:t>
            </a:fld>
            <a:endParaRPr lang="en-GB"/>
          </a:p>
        </p:txBody>
      </p:sp>
    </p:spTree>
    <p:extLst>
      <p:ext uri="{BB962C8B-B14F-4D97-AF65-F5344CB8AC3E}">
        <p14:creationId xmlns:p14="http://schemas.microsoft.com/office/powerpoint/2010/main" val="15199975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CE27951-B375-47AD-B2DA-5E039226AF44}" type="slidenum">
              <a:rPr lang="en-GB" smtClean="0"/>
              <a:t>11</a:t>
            </a:fld>
            <a:endParaRPr lang="en-GB"/>
          </a:p>
        </p:txBody>
      </p:sp>
    </p:spTree>
    <p:extLst>
      <p:ext uri="{BB962C8B-B14F-4D97-AF65-F5344CB8AC3E}">
        <p14:creationId xmlns:p14="http://schemas.microsoft.com/office/powerpoint/2010/main" val="1470594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KB </a:t>
            </a:r>
          </a:p>
        </p:txBody>
      </p:sp>
      <p:sp>
        <p:nvSpPr>
          <p:cNvPr id="4" name="Slide Number Placeholder 3"/>
          <p:cNvSpPr>
            <a:spLocks noGrp="1"/>
          </p:cNvSpPr>
          <p:nvPr>
            <p:ph type="sldNum" sz="quarter" idx="5"/>
          </p:nvPr>
        </p:nvSpPr>
        <p:spPr/>
        <p:txBody>
          <a:bodyPr/>
          <a:lstStyle/>
          <a:p>
            <a:fld id="{CCE27951-B375-47AD-B2DA-5E039226AF44}" type="slidenum">
              <a:rPr lang="en-GB" smtClean="0"/>
              <a:t>2</a:t>
            </a:fld>
            <a:endParaRPr lang="en-GB"/>
          </a:p>
        </p:txBody>
      </p:sp>
    </p:spTree>
    <p:extLst>
      <p:ext uri="{BB962C8B-B14F-4D97-AF65-F5344CB8AC3E}">
        <p14:creationId xmlns:p14="http://schemas.microsoft.com/office/powerpoint/2010/main" val="13571660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KS </a:t>
            </a:r>
            <a:endParaRPr lang="en-US"/>
          </a:p>
          <a:p>
            <a:r>
              <a:rPr lang="en-GB" dirty="0">
                <a:cs typeface="Calibri"/>
              </a:rPr>
              <a:t>Set ground for rest of the slides e.g., why / what intention and how</a:t>
            </a:r>
          </a:p>
          <a:p>
            <a:r>
              <a:rPr lang="en-GB" dirty="0"/>
              <a:t>+ explain link (whole school approach)</a:t>
            </a:r>
          </a:p>
          <a:p>
            <a:endParaRPr lang="en-GB" dirty="0">
              <a:cs typeface="Calibri" panose="020F0502020204030204"/>
            </a:endParaRPr>
          </a:p>
          <a:p>
            <a:r>
              <a:rPr lang="en-GB" dirty="0"/>
              <a:t>Pupil voice in schools means a whole-school commitment to listening to the views, wishes and experiences of all children and young people. It means placing value on what children and young people tell school staff about their experiences.</a:t>
            </a:r>
          </a:p>
          <a:p>
            <a:r>
              <a:rPr lang="en-GB" dirty="0"/>
              <a:t>Children and young people need to be provided with meaningful opportunities to share their experiences, views and hopes about their school. </a:t>
            </a:r>
          </a:p>
          <a:p>
            <a:endParaRPr lang="en-GB" dirty="0">
              <a:cs typeface="Calibri" panose="020F0502020204030204"/>
            </a:endParaRPr>
          </a:p>
        </p:txBody>
      </p:sp>
      <p:sp>
        <p:nvSpPr>
          <p:cNvPr id="4" name="Slide Number Placeholder 3"/>
          <p:cNvSpPr>
            <a:spLocks noGrp="1"/>
          </p:cNvSpPr>
          <p:nvPr>
            <p:ph type="sldNum" sz="quarter" idx="5"/>
          </p:nvPr>
        </p:nvSpPr>
        <p:spPr/>
        <p:txBody>
          <a:bodyPr/>
          <a:lstStyle/>
          <a:p>
            <a:fld id="{CCE27951-B375-47AD-B2DA-5E039226AF44}" type="slidenum">
              <a:rPr lang="en-GB" smtClean="0"/>
              <a:t>3</a:t>
            </a:fld>
            <a:endParaRPr lang="en-GB"/>
          </a:p>
        </p:txBody>
      </p:sp>
    </p:spTree>
    <p:extLst>
      <p:ext uri="{BB962C8B-B14F-4D97-AF65-F5344CB8AC3E}">
        <p14:creationId xmlns:p14="http://schemas.microsoft.com/office/powerpoint/2010/main" val="10794714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cs typeface="Calibri"/>
              </a:rPr>
              <a:t>KS – intention; feel heard and included; important to wellbeing and motivation...</a:t>
            </a:r>
          </a:p>
          <a:p>
            <a:r>
              <a:rPr lang="en-GB">
                <a:cs typeface="Calibri"/>
              </a:rPr>
              <a:t>Thinking about wellbeing specifically – considering psychological theories and some of our basic needs, there's overlap in the importance of feeling safe/developing relationships and belonging with others, feeing sense of agency/autonomy, and getting to feel accomplishment and success – all important for motivation, self-esteem, wellbeing and we know we need to prioritise this to allow access to education.</a:t>
            </a:r>
            <a:endParaRPr lang="en-GB"/>
          </a:p>
          <a:p>
            <a:endParaRPr lang="en-GB">
              <a:cs typeface="Calibri"/>
            </a:endParaRPr>
          </a:p>
          <a:p>
            <a:r>
              <a:rPr lang="en-GB">
                <a:cs typeface="Calibri"/>
              </a:rPr>
              <a:t>Important to consider the theory because it can guide both why we should seek pupil views and how we can go about this. If we want to support wellbeing, we need to support connection, feeling heard, and opportunities for success and gathering pupil views provides opportunity to do so....</a:t>
            </a:r>
          </a:p>
          <a:p>
            <a:endParaRPr lang="en-GB"/>
          </a:p>
          <a:p>
            <a:r>
              <a:rPr lang="en-GB">
                <a:cs typeface="Calibri"/>
              </a:rPr>
              <a:t>Relationships/relatedness / connection at heart of all these theories – seeking pupil views gives opportunity to develop relationship through giving space, listening, learning about young person, connection </a:t>
            </a:r>
            <a:endParaRPr lang="en-GB"/>
          </a:p>
          <a:p>
            <a:endParaRPr lang="en-GB"/>
          </a:p>
          <a:p>
            <a:r>
              <a:rPr lang="en-GB"/>
              <a:t>Sense of agency/autonomy important to wellbeing - feeling choice over what to share / involved in decisions – important for motivation and self-esteem e.g., gathering pupil views gives CYP a chance to feel involved in decisions that may impact them – to make requests for support they need </a:t>
            </a:r>
            <a:endParaRPr lang="en-GB">
              <a:cs typeface="Calibri"/>
            </a:endParaRPr>
          </a:p>
          <a:p>
            <a:endParaRPr lang="en-GB"/>
          </a:p>
          <a:p>
            <a:r>
              <a:rPr lang="en-GB"/>
              <a:t>Importance of competence, experiencing success - Opportunity to recognise and share strengths in pupil views – not only again feed into motivation and self-esteem, but aligns with solution/ positive psychology that recognises ‘doing more of what works’ e.g., if young person/adults can recognise strength for individual, moments of success, maximise these, bring into areas of difficulty. </a:t>
            </a:r>
            <a:endParaRPr lang="en-GB">
              <a:cs typeface="Calibri"/>
            </a:endParaRPr>
          </a:p>
        </p:txBody>
      </p:sp>
      <p:sp>
        <p:nvSpPr>
          <p:cNvPr id="4" name="Slide Number Placeholder 3"/>
          <p:cNvSpPr>
            <a:spLocks noGrp="1"/>
          </p:cNvSpPr>
          <p:nvPr>
            <p:ph type="sldNum" sz="quarter" idx="5"/>
          </p:nvPr>
        </p:nvSpPr>
        <p:spPr/>
        <p:txBody>
          <a:bodyPr/>
          <a:lstStyle/>
          <a:p>
            <a:fld id="{AE55A75C-237C-4BD1-857E-BB2E817DA250}" type="slidenum">
              <a:rPr lang="en-GB" smtClean="0"/>
              <a:t>4</a:t>
            </a:fld>
            <a:endParaRPr lang="en-GB"/>
          </a:p>
        </p:txBody>
      </p:sp>
    </p:spTree>
    <p:extLst>
      <p:ext uri="{BB962C8B-B14F-4D97-AF65-F5344CB8AC3E}">
        <p14:creationId xmlns:p14="http://schemas.microsoft.com/office/powerpoint/2010/main" val="15180425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cs typeface="Calibri"/>
              </a:rPr>
              <a:t>KS</a:t>
            </a:r>
          </a:p>
          <a:p>
            <a:r>
              <a:rPr lang="en-GB">
                <a:cs typeface="Calibri"/>
              </a:rPr>
              <a:t>Considerations before gathering pupil views (to inform the HOW)</a:t>
            </a:r>
            <a:endParaRPr lang="en-GB"/>
          </a:p>
          <a:p>
            <a:r>
              <a:rPr lang="en-GB">
                <a:cs typeface="Calibri"/>
              </a:rPr>
              <a:t>Intention – to inform? To understand? </a:t>
            </a:r>
          </a:p>
          <a:p>
            <a:pPr>
              <a:defRPr/>
            </a:pPr>
            <a:endParaRPr lang="en-GB"/>
          </a:p>
          <a:p>
            <a:pPr>
              <a:defRPr/>
            </a:pPr>
            <a:r>
              <a:rPr lang="en-GB"/>
              <a:t>How communicate - HOW (competence, success) using tools that align with YP existing strengths in communication - A child or young person may be very ready to speak whole-heartedly about what they are thinking or feeling, but more probable is that they will find this difficult.  Sometimes they may share want they think people want to hear, or the response that they think is most likely to stop further difficult questions being asked.  Sometimes they may simply not be able to put into words what they are thinking or feeling.</a:t>
            </a:r>
            <a:endParaRPr lang="en-US"/>
          </a:p>
          <a:p>
            <a:pPr>
              <a:defRPr/>
            </a:pPr>
            <a:endParaRPr lang="en-GB"/>
          </a:p>
          <a:p>
            <a:pPr>
              <a:defRPr/>
            </a:pPr>
            <a:r>
              <a:rPr lang="en-GB">
                <a:latin typeface="Arial"/>
                <a:cs typeface="Arial"/>
              </a:rPr>
              <a:t>Relational - </a:t>
            </a:r>
            <a:r>
              <a:rPr lang="en-GB"/>
              <a:t>HOW (relationship/connection) need to think about who already has good relationship with young person or is relationship building first needed?</a:t>
            </a:r>
            <a:r>
              <a:rPr lang="en-GB">
                <a:latin typeface="Calibri"/>
                <a:cs typeface="Calibri"/>
              </a:rPr>
              <a:t> </a:t>
            </a:r>
            <a:r>
              <a:rPr lang="en-GB">
                <a:latin typeface="Arial"/>
                <a:cs typeface="Arial"/>
              </a:rPr>
              <a:t>If</a:t>
            </a:r>
            <a:r>
              <a:rPr lang="en-GB" sz="1200">
                <a:latin typeface="Arial"/>
                <a:cs typeface="Arial"/>
              </a:rPr>
              <a:t> a child is going to feel willing and able to let others know what they think and feel, then they must feel able to trust the person they are sharing their views with, and to understand how their views are going to be captured, shared and used.</a:t>
            </a:r>
            <a:r>
              <a:rPr lang="en-GB">
                <a:latin typeface="Arial"/>
                <a:cs typeface="Arial"/>
              </a:rPr>
              <a:t> - context of rapport building and feeling safe</a:t>
            </a:r>
            <a:endParaRPr lang="en-GB" sz="1200">
              <a:latin typeface="Arial"/>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a:latin typeface="Arial"/>
              <a:cs typeface="Arial"/>
            </a:endParaRPr>
          </a:p>
          <a:p>
            <a:pPr>
              <a:defRPr/>
            </a:pPr>
            <a:r>
              <a:rPr lang="en-GB">
                <a:latin typeface="Arial"/>
                <a:cs typeface="Arial"/>
              </a:rPr>
              <a:t>What shared- </a:t>
            </a:r>
            <a:r>
              <a:rPr lang="en-GB"/>
              <a:t>HOW (autonomy) also important to respect their agency e.g., who does this info need sharing with? And aid their voice to be heard e.g., show action (relationship)</a:t>
            </a:r>
            <a:endParaRPr lang="en-GB">
              <a:cs typeface="Calibri"/>
            </a:endParaRPr>
          </a:p>
          <a:p>
            <a:pPr>
              <a:defRPr/>
            </a:pPr>
            <a:endParaRPr lang="en-GB">
              <a:latin typeface="Arial"/>
              <a:cs typeface="Arial"/>
            </a:endParaRPr>
          </a:p>
        </p:txBody>
      </p:sp>
      <p:sp>
        <p:nvSpPr>
          <p:cNvPr id="4" name="Slide Number Placeholder 3"/>
          <p:cNvSpPr>
            <a:spLocks noGrp="1"/>
          </p:cNvSpPr>
          <p:nvPr>
            <p:ph type="sldNum" sz="quarter" idx="5"/>
          </p:nvPr>
        </p:nvSpPr>
        <p:spPr/>
        <p:txBody>
          <a:bodyPr/>
          <a:lstStyle/>
          <a:p>
            <a:fld id="{AE55A75C-237C-4BD1-857E-BB2E817DA250}" type="slidenum">
              <a:rPr lang="en-GB" smtClean="0"/>
              <a:t>5</a:t>
            </a:fld>
            <a:endParaRPr lang="en-GB"/>
          </a:p>
        </p:txBody>
      </p:sp>
    </p:spTree>
    <p:extLst>
      <p:ext uri="{BB962C8B-B14F-4D97-AF65-F5344CB8AC3E}">
        <p14:creationId xmlns:p14="http://schemas.microsoft.com/office/powerpoint/2010/main" val="15856342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KS </a:t>
            </a:r>
          </a:p>
          <a:p>
            <a:r>
              <a:rPr lang="en-US">
                <a:cs typeface="Calibri"/>
              </a:rPr>
              <a:t>Hand up or chat options – activities from </a:t>
            </a:r>
            <a:r>
              <a:rPr lang="en-US" err="1">
                <a:cs typeface="Calibri"/>
              </a:rPr>
              <a:t>childrens</a:t>
            </a:r>
            <a:r>
              <a:rPr lang="en-US">
                <a:cs typeface="Calibri"/>
              </a:rPr>
              <a:t> mental health week to share/feedback?</a:t>
            </a:r>
          </a:p>
        </p:txBody>
      </p:sp>
      <p:sp>
        <p:nvSpPr>
          <p:cNvPr id="4" name="Slide Number Placeholder 3"/>
          <p:cNvSpPr>
            <a:spLocks noGrp="1"/>
          </p:cNvSpPr>
          <p:nvPr>
            <p:ph type="sldNum" sz="quarter" idx="5"/>
          </p:nvPr>
        </p:nvSpPr>
        <p:spPr/>
        <p:txBody>
          <a:bodyPr/>
          <a:lstStyle/>
          <a:p>
            <a:fld id="{CCE27951-B375-47AD-B2DA-5E039226AF44}" type="slidenum">
              <a:rPr lang="en-US"/>
              <a:t>6</a:t>
            </a:fld>
            <a:endParaRPr lang="en-US"/>
          </a:p>
        </p:txBody>
      </p:sp>
    </p:spTree>
    <p:extLst>
      <p:ext uri="{BB962C8B-B14F-4D97-AF65-F5344CB8AC3E}">
        <p14:creationId xmlns:p14="http://schemas.microsoft.com/office/powerpoint/2010/main" val="16425319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KB to talk through</a:t>
            </a:r>
          </a:p>
          <a:p>
            <a:r>
              <a:rPr lang="en-GB"/>
              <a:t>Emphasising that listening is more important than the tool that facilitates it…</a:t>
            </a:r>
          </a:p>
        </p:txBody>
      </p:sp>
      <p:sp>
        <p:nvSpPr>
          <p:cNvPr id="4" name="Slide Number Placeholder 3"/>
          <p:cNvSpPr>
            <a:spLocks noGrp="1"/>
          </p:cNvSpPr>
          <p:nvPr>
            <p:ph type="sldNum" sz="quarter" idx="5"/>
          </p:nvPr>
        </p:nvSpPr>
        <p:spPr/>
        <p:txBody>
          <a:bodyPr/>
          <a:lstStyle/>
          <a:p>
            <a:fld id="{CCE27951-B375-47AD-B2DA-5E039226AF44}" type="slidenum">
              <a:rPr lang="en-GB" smtClean="0"/>
              <a:t>7</a:t>
            </a:fld>
            <a:endParaRPr lang="en-GB"/>
          </a:p>
        </p:txBody>
      </p:sp>
    </p:spTree>
    <p:extLst>
      <p:ext uri="{BB962C8B-B14F-4D97-AF65-F5344CB8AC3E}">
        <p14:creationId xmlns:p14="http://schemas.microsoft.com/office/powerpoint/2010/main" val="37555048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KS to talk through</a:t>
            </a:r>
          </a:p>
          <a:p>
            <a:r>
              <a:rPr lang="en-GB">
                <a:cs typeface="Calibri"/>
              </a:rPr>
              <a:t>Why: </a:t>
            </a:r>
            <a:r>
              <a:rPr lang="en-US"/>
              <a:t>Year 6; ASC; school attendance low and masking a lot at school with emotion expressed at home through physical </a:t>
            </a:r>
            <a:r>
              <a:rPr lang="en-US" err="1"/>
              <a:t>behaviour</a:t>
            </a:r>
            <a:r>
              <a:rPr lang="en-US"/>
              <a:t>; EHC needs assessment</a:t>
            </a:r>
          </a:p>
          <a:p>
            <a:r>
              <a:rPr lang="en-US">
                <a:cs typeface="Calibri"/>
              </a:rPr>
              <a:t>How : decided from info I had +</a:t>
            </a:r>
            <a:r>
              <a:rPr lang="en-US"/>
              <a:t> flexible response to young person in situation: Verbally but with visual prompting to aid understanding; With familiar adult present in a quiet space; processing time </a:t>
            </a:r>
            <a:endParaRPr lang="en-US" err="1">
              <a:cs typeface="Calibri"/>
            </a:endParaRPr>
          </a:p>
          <a:p>
            <a:r>
              <a:rPr lang="en-US">
                <a:cs typeface="Calibri"/>
              </a:rPr>
              <a:t>What involve: school wellbeing cards – EBSNA – sort resilience and risk cards into 'true' and 'not true' about me – push and pull factors – able to ask curious questions e.g., why, tell me more, which is most important?</a:t>
            </a:r>
          </a:p>
          <a:p>
            <a:r>
              <a:rPr lang="en-US">
                <a:cs typeface="Calibri"/>
              </a:rPr>
              <a:t>What share and how? Lots of individual factors of what the YP needed but also wider themes to share e.g., he wanted to fit in with others and feel understood (belonging) and he was generally self-critical throughout (Self-esteem) but was able to </a:t>
            </a:r>
            <a:r>
              <a:rPr lang="en-US" err="1">
                <a:cs typeface="Calibri"/>
              </a:rPr>
              <a:t>recognise</a:t>
            </a:r>
            <a:r>
              <a:rPr lang="en-US">
                <a:cs typeface="Calibri"/>
              </a:rPr>
              <a:t> lots of strengths too (celebrate these) - shared with SENCo and used in his EHC needs assessment advice for informing provision – could have also used action planning tool</a:t>
            </a:r>
          </a:p>
          <a:p>
            <a:endParaRPr lang="en-US">
              <a:cs typeface="Calibri"/>
            </a:endParaRPr>
          </a:p>
        </p:txBody>
      </p:sp>
      <p:sp>
        <p:nvSpPr>
          <p:cNvPr id="4" name="Slide Number Placeholder 3"/>
          <p:cNvSpPr>
            <a:spLocks noGrp="1"/>
          </p:cNvSpPr>
          <p:nvPr>
            <p:ph type="sldNum" sz="quarter" idx="5"/>
          </p:nvPr>
        </p:nvSpPr>
        <p:spPr/>
        <p:txBody>
          <a:bodyPr/>
          <a:lstStyle/>
          <a:p>
            <a:fld id="{CCE27951-B375-47AD-B2DA-5E039226AF44}" type="slidenum">
              <a:rPr lang="en-GB" smtClean="0"/>
              <a:t>8</a:t>
            </a:fld>
            <a:endParaRPr lang="en-GB"/>
          </a:p>
        </p:txBody>
      </p:sp>
    </p:spTree>
    <p:extLst>
      <p:ext uri="{BB962C8B-B14F-4D97-AF65-F5344CB8AC3E}">
        <p14:creationId xmlns:p14="http://schemas.microsoft.com/office/powerpoint/2010/main" val="33907646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KS talk through</a:t>
            </a:r>
          </a:p>
          <a:p>
            <a:endParaRPr lang="en-US">
              <a:cs typeface="Calibri"/>
            </a:endParaRPr>
          </a:p>
          <a:p>
            <a:r>
              <a:rPr lang="en-US">
                <a:cs typeface="Calibri"/>
              </a:rPr>
              <a:t>Why: </a:t>
            </a:r>
            <a:r>
              <a:rPr lang="en-US"/>
              <a:t>Year 9 pupil; finding it hard to emotionally regulate in busy high school and so expressing through </a:t>
            </a:r>
            <a:r>
              <a:rPr lang="en-US" err="1"/>
              <a:t>behaviour</a:t>
            </a:r>
            <a:r>
              <a:rPr lang="en-US"/>
              <a:t> and at risk of exclusion; EHC needs assessment</a:t>
            </a:r>
            <a:endParaRPr lang="en-US">
              <a:cs typeface="Calibri"/>
            </a:endParaRPr>
          </a:p>
          <a:p>
            <a:r>
              <a:rPr lang="en-US">
                <a:cs typeface="Calibri"/>
              </a:rPr>
              <a:t>How: </a:t>
            </a:r>
            <a:r>
              <a:rPr lang="en-US"/>
              <a:t>Verbally but with a resource to focus on to aid attention and short bursts of discussion, 1:1 in a dimly lit room</a:t>
            </a:r>
          </a:p>
          <a:p>
            <a:r>
              <a:rPr lang="en-US">
                <a:cs typeface="Calibri"/>
              </a:rPr>
              <a:t>What involve: </a:t>
            </a:r>
            <a:r>
              <a:rPr lang="en-US" err="1">
                <a:cs typeface="Calibri"/>
              </a:rPr>
              <a:t>adhoc</a:t>
            </a:r>
            <a:r>
              <a:rPr lang="en-US">
                <a:cs typeface="Calibri"/>
              </a:rPr>
              <a:t> – were discussing verbally but young person said "I get angry a lot" so drew visual to explore this; </a:t>
            </a:r>
            <a:r>
              <a:rPr lang="en-US"/>
              <a:t>Flexible use of tool, developing use with the discussion – 5 point scale great resource and can be used flexibly for understanding and communicating emotions, interpreting social </a:t>
            </a:r>
            <a:r>
              <a:rPr lang="en-US" err="1"/>
              <a:t>behaviours</a:t>
            </a:r>
            <a:r>
              <a:rPr lang="en-US"/>
              <a:t>.</a:t>
            </a:r>
            <a:endParaRPr lang="en-US">
              <a:cs typeface="Calibri"/>
            </a:endParaRPr>
          </a:p>
          <a:p>
            <a:r>
              <a:rPr lang="en-US">
                <a:cs typeface="Calibri"/>
              </a:rPr>
              <a:t>What share and how: </a:t>
            </a:r>
            <a:r>
              <a:rPr lang="en-US"/>
              <a:t>Young person's views on what he wanted/needed to prevent and manage 'anger'; shared in EHC needs assessment, recommended using 5 point scale to facilitate conversations and SEMH interventions with young person</a:t>
            </a:r>
          </a:p>
        </p:txBody>
      </p:sp>
      <p:sp>
        <p:nvSpPr>
          <p:cNvPr id="4" name="Slide Number Placeholder 3"/>
          <p:cNvSpPr>
            <a:spLocks noGrp="1"/>
          </p:cNvSpPr>
          <p:nvPr>
            <p:ph type="sldNum" sz="quarter" idx="5"/>
          </p:nvPr>
        </p:nvSpPr>
        <p:spPr/>
        <p:txBody>
          <a:bodyPr/>
          <a:lstStyle/>
          <a:p>
            <a:fld id="{CCE27951-B375-47AD-B2DA-5E039226AF44}" type="slidenum">
              <a:rPr lang="en-US"/>
              <a:t>9</a:t>
            </a:fld>
            <a:endParaRPr lang="en-US"/>
          </a:p>
        </p:txBody>
      </p:sp>
    </p:spTree>
    <p:extLst>
      <p:ext uri="{BB962C8B-B14F-4D97-AF65-F5344CB8AC3E}">
        <p14:creationId xmlns:p14="http://schemas.microsoft.com/office/powerpoint/2010/main" val="27151244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GB" smtClean="0"/>
              <a:t>16/05/2024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16/05/2024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16/05/2024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EE2613-DC0C-E3F2-9BF7-35A7C214EBD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4918DE1-60AE-4589-A160-E0F746BEDB0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DD8DAC0-2809-2667-2DA2-77F81D4A2088}"/>
              </a:ext>
            </a:extLst>
          </p:cNvPr>
          <p:cNvSpPr>
            <a:spLocks noGrp="1"/>
          </p:cNvSpPr>
          <p:nvPr>
            <p:ph type="dt" sz="half" idx="10"/>
          </p:nvPr>
        </p:nvSpPr>
        <p:spPr/>
        <p:txBody>
          <a:bodyPr/>
          <a:lstStyle/>
          <a:p>
            <a:fld id="{75FC9B79-00A5-4F7D-9165-401C26BFF25A}" type="datetimeFigureOut">
              <a:rPr lang="en-GB" smtClean="0"/>
              <a:t>16/05/2024</a:t>
            </a:fld>
            <a:endParaRPr lang="en-GB"/>
          </a:p>
        </p:txBody>
      </p:sp>
      <p:sp>
        <p:nvSpPr>
          <p:cNvPr id="5" name="Footer Placeholder 4">
            <a:extLst>
              <a:ext uri="{FF2B5EF4-FFF2-40B4-BE49-F238E27FC236}">
                <a16:creationId xmlns:a16="http://schemas.microsoft.com/office/drawing/2014/main" id="{3073CEDE-18CD-B3D9-B339-2135F339B97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AB5AE8E-1DEF-B768-8879-BDAC17E68B8C}"/>
              </a:ext>
            </a:extLst>
          </p:cNvPr>
          <p:cNvSpPr>
            <a:spLocks noGrp="1"/>
          </p:cNvSpPr>
          <p:nvPr>
            <p:ph type="sldNum" sz="quarter" idx="12"/>
          </p:nvPr>
        </p:nvSpPr>
        <p:spPr/>
        <p:txBody>
          <a:bodyPr/>
          <a:lstStyle/>
          <a:p>
            <a:fld id="{1F29CD9A-B647-4F02-B86E-1B9D6CE7AC3E}" type="slidenum">
              <a:rPr lang="en-GB" smtClean="0"/>
              <a:t>‹#›</a:t>
            </a:fld>
            <a:endParaRPr lang="en-GB"/>
          </a:p>
        </p:txBody>
      </p:sp>
    </p:spTree>
    <p:extLst>
      <p:ext uri="{BB962C8B-B14F-4D97-AF65-F5344CB8AC3E}">
        <p14:creationId xmlns:p14="http://schemas.microsoft.com/office/powerpoint/2010/main" val="2106938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953C4-0BB4-BDB6-0FFA-C2C598247E8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4A2DCC2-5FA7-18FB-42CD-3073E7361D6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13F607C-30EA-87B8-C735-2A419F58D22B}"/>
              </a:ext>
            </a:extLst>
          </p:cNvPr>
          <p:cNvSpPr>
            <a:spLocks noGrp="1"/>
          </p:cNvSpPr>
          <p:nvPr>
            <p:ph type="dt" sz="half" idx="10"/>
          </p:nvPr>
        </p:nvSpPr>
        <p:spPr/>
        <p:txBody>
          <a:bodyPr/>
          <a:lstStyle/>
          <a:p>
            <a:fld id="{75FC9B79-00A5-4F7D-9165-401C26BFF25A}" type="datetimeFigureOut">
              <a:rPr lang="en-GB" smtClean="0"/>
              <a:t>16/05/2024</a:t>
            </a:fld>
            <a:endParaRPr lang="en-GB"/>
          </a:p>
        </p:txBody>
      </p:sp>
      <p:sp>
        <p:nvSpPr>
          <p:cNvPr id="5" name="Footer Placeholder 4">
            <a:extLst>
              <a:ext uri="{FF2B5EF4-FFF2-40B4-BE49-F238E27FC236}">
                <a16:creationId xmlns:a16="http://schemas.microsoft.com/office/drawing/2014/main" id="{D7CCF742-2B1B-9358-BDB5-95A707821C7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010165E-21D3-7260-3495-2843A314C608}"/>
              </a:ext>
            </a:extLst>
          </p:cNvPr>
          <p:cNvSpPr>
            <a:spLocks noGrp="1"/>
          </p:cNvSpPr>
          <p:nvPr>
            <p:ph type="sldNum" sz="quarter" idx="12"/>
          </p:nvPr>
        </p:nvSpPr>
        <p:spPr/>
        <p:txBody>
          <a:bodyPr/>
          <a:lstStyle/>
          <a:p>
            <a:fld id="{1F29CD9A-B647-4F02-B86E-1B9D6CE7AC3E}" type="slidenum">
              <a:rPr lang="en-GB" smtClean="0"/>
              <a:t>‹#›</a:t>
            </a:fld>
            <a:endParaRPr lang="en-GB"/>
          </a:p>
        </p:txBody>
      </p:sp>
    </p:spTree>
    <p:extLst>
      <p:ext uri="{BB962C8B-B14F-4D97-AF65-F5344CB8AC3E}">
        <p14:creationId xmlns:p14="http://schemas.microsoft.com/office/powerpoint/2010/main" val="28995599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79C8D-5CA3-A2C7-6EEA-6D286ED3191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84223C4-9794-D6AD-60B8-E477E315597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E5E9C79-7721-5DF1-21FD-EBE6DD7EB506}"/>
              </a:ext>
            </a:extLst>
          </p:cNvPr>
          <p:cNvSpPr>
            <a:spLocks noGrp="1"/>
          </p:cNvSpPr>
          <p:nvPr>
            <p:ph type="dt" sz="half" idx="10"/>
          </p:nvPr>
        </p:nvSpPr>
        <p:spPr/>
        <p:txBody>
          <a:bodyPr/>
          <a:lstStyle/>
          <a:p>
            <a:fld id="{75FC9B79-00A5-4F7D-9165-401C26BFF25A}" type="datetimeFigureOut">
              <a:rPr lang="en-GB" smtClean="0"/>
              <a:t>16/05/2024</a:t>
            </a:fld>
            <a:endParaRPr lang="en-GB"/>
          </a:p>
        </p:txBody>
      </p:sp>
      <p:sp>
        <p:nvSpPr>
          <p:cNvPr id="5" name="Footer Placeholder 4">
            <a:extLst>
              <a:ext uri="{FF2B5EF4-FFF2-40B4-BE49-F238E27FC236}">
                <a16:creationId xmlns:a16="http://schemas.microsoft.com/office/drawing/2014/main" id="{11AFDD6F-2BAE-1A2E-33DE-27B44761C00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A0195F1-0CD7-B877-6A83-F66231CDD58E}"/>
              </a:ext>
            </a:extLst>
          </p:cNvPr>
          <p:cNvSpPr>
            <a:spLocks noGrp="1"/>
          </p:cNvSpPr>
          <p:nvPr>
            <p:ph type="sldNum" sz="quarter" idx="12"/>
          </p:nvPr>
        </p:nvSpPr>
        <p:spPr/>
        <p:txBody>
          <a:bodyPr/>
          <a:lstStyle/>
          <a:p>
            <a:fld id="{1F29CD9A-B647-4F02-B86E-1B9D6CE7AC3E}" type="slidenum">
              <a:rPr lang="en-GB" smtClean="0"/>
              <a:t>‹#›</a:t>
            </a:fld>
            <a:endParaRPr lang="en-GB"/>
          </a:p>
        </p:txBody>
      </p:sp>
    </p:spTree>
    <p:extLst>
      <p:ext uri="{BB962C8B-B14F-4D97-AF65-F5344CB8AC3E}">
        <p14:creationId xmlns:p14="http://schemas.microsoft.com/office/powerpoint/2010/main" val="4296698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981F3-A70D-8154-D101-0E3BFF4A2A1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1AB0270-B778-D00C-B773-5EC1A586B5C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DA31D69-5061-E092-52B7-1659F4F372F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A171187-9094-2862-E71A-0664387D16AA}"/>
              </a:ext>
            </a:extLst>
          </p:cNvPr>
          <p:cNvSpPr>
            <a:spLocks noGrp="1"/>
          </p:cNvSpPr>
          <p:nvPr>
            <p:ph type="dt" sz="half" idx="10"/>
          </p:nvPr>
        </p:nvSpPr>
        <p:spPr/>
        <p:txBody>
          <a:bodyPr/>
          <a:lstStyle/>
          <a:p>
            <a:fld id="{75FC9B79-00A5-4F7D-9165-401C26BFF25A}" type="datetimeFigureOut">
              <a:rPr lang="en-GB" smtClean="0"/>
              <a:t>16/05/2024</a:t>
            </a:fld>
            <a:endParaRPr lang="en-GB"/>
          </a:p>
        </p:txBody>
      </p:sp>
      <p:sp>
        <p:nvSpPr>
          <p:cNvPr id="6" name="Footer Placeholder 5">
            <a:extLst>
              <a:ext uri="{FF2B5EF4-FFF2-40B4-BE49-F238E27FC236}">
                <a16:creationId xmlns:a16="http://schemas.microsoft.com/office/drawing/2014/main" id="{0F2700D1-CBB8-EC74-8DE3-F980293C2FB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0B1E993-3802-41CD-C594-DB4D6342D5F4}"/>
              </a:ext>
            </a:extLst>
          </p:cNvPr>
          <p:cNvSpPr>
            <a:spLocks noGrp="1"/>
          </p:cNvSpPr>
          <p:nvPr>
            <p:ph type="sldNum" sz="quarter" idx="12"/>
          </p:nvPr>
        </p:nvSpPr>
        <p:spPr/>
        <p:txBody>
          <a:bodyPr/>
          <a:lstStyle/>
          <a:p>
            <a:fld id="{1F29CD9A-B647-4F02-B86E-1B9D6CE7AC3E}" type="slidenum">
              <a:rPr lang="en-GB" smtClean="0"/>
              <a:t>‹#›</a:t>
            </a:fld>
            <a:endParaRPr lang="en-GB"/>
          </a:p>
        </p:txBody>
      </p:sp>
    </p:spTree>
    <p:extLst>
      <p:ext uri="{BB962C8B-B14F-4D97-AF65-F5344CB8AC3E}">
        <p14:creationId xmlns:p14="http://schemas.microsoft.com/office/powerpoint/2010/main" val="3423423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256179-7D7C-5684-D965-C958E2EA6A6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ACFA03D-5870-4D9D-F1CA-4DCD4958A72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DBAF0CE-737E-7ACB-CDCE-4E07529D002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92F1F81-EF0E-B08E-4C9E-DA52318AD39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FBA36F9-FE42-8232-65E8-069B0F8EEC3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8A7F71F-4CF1-8388-D042-81F1A9544BC5}"/>
              </a:ext>
            </a:extLst>
          </p:cNvPr>
          <p:cNvSpPr>
            <a:spLocks noGrp="1"/>
          </p:cNvSpPr>
          <p:nvPr>
            <p:ph type="dt" sz="half" idx="10"/>
          </p:nvPr>
        </p:nvSpPr>
        <p:spPr/>
        <p:txBody>
          <a:bodyPr/>
          <a:lstStyle/>
          <a:p>
            <a:fld id="{75FC9B79-00A5-4F7D-9165-401C26BFF25A}" type="datetimeFigureOut">
              <a:rPr lang="en-GB" smtClean="0"/>
              <a:t>16/05/2024</a:t>
            </a:fld>
            <a:endParaRPr lang="en-GB"/>
          </a:p>
        </p:txBody>
      </p:sp>
      <p:sp>
        <p:nvSpPr>
          <p:cNvPr id="8" name="Footer Placeholder 7">
            <a:extLst>
              <a:ext uri="{FF2B5EF4-FFF2-40B4-BE49-F238E27FC236}">
                <a16:creationId xmlns:a16="http://schemas.microsoft.com/office/drawing/2014/main" id="{B50C072F-240C-1C4B-C844-4031C5B33E3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1BF05F0-D24A-47FE-C15C-DDA71170CE40}"/>
              </a:ext>
            </a:extLst>
          </p:cNvPr>
          <p:cNvSpPr>
            <a:spLocks noGrp="1"/>
          </p:cNvSpPr>
          <p:nvPr>
            <p:ph type="sldNum" sz="quarter" idx="12"/>
          </p:nvPr>
        </p:nvSpPr>
        <p:spPr/>
        <p:txBody>
          <a:bodyPr/>
          <a:lstStyle/>
          <a:p>
            <a:fld id="{1F29CD9A-B647-4F02-B86E-1B9D6CE7AC3E}" type="slidenum">
              <a:rPr lang="en-GB" smtClean="0"/>
              <a:t>‹#›</a:t>
            </a:fld>
            <a:endParaRPr lang="en-GB"/>
          </a:p>
        </p:txBody>
      </p:sp>
    </p:spTree>
    <p:extLst>
      <p:ext uri="{BB962C8B-B14F-4D97-AF65-F5344CB8AC3E}">
        <p14:creationId xmlns:p14="http://schemas.microsoft.com/office/powerpoint/2010/main" val="10048822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04464A-5F63-2749-B74E-171F89BCDB4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86EAE11-887A-5CAB-8436-48485502A3FE}"/>
              </a:ext>
            </a:extLst>
          </p:cNvPr>
          <p:cNvSpPr>
            <a:spLocks noGrp="1"/>
          </p:cNvSpPr>
          <p:nvPr>
            <p:ph type="dt" sz="half" idx="10"/>
          </p:nvPr>
        </p:nvSpPr>
        <p:spPr/>
        <p:txBody>
          <a:bodyPr/>
          <a:lstStyle/>
          <a:p>
            <a:fld id="{75FC9B79-00A5-4F7D-9165-401C26BFF25A}" type="datetimeFigureOut">
              <a:rPr lang="en-GB" smtClean="0"/>
              <a:t>16/05/2024</a:t>
            </a:fld>
            <a:endParaRPr lang="en-GB"/>
          </a:p>
        </p:txBody>
      </p:sp>
      <p:sp>
        <p:nvSpPr>
          <p:cNvPr id="4" name="Footer Placeholder 3">
            <a:extLst>
              <a:ext uri="{FF2B5EF4-FFF2-40B4-BE49-F238E27FC236}">
                <a16:creationId xmlns:a16="http://schemas.microsoft.com/office/drawing/2014/main" id="{8E139702-EEA2-75FF-9AEC-32B8831A49D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909DDC2D-3509-C20B-B9D4-753A7B2FCF51}"/>
              </a:ext>
            </a:extLst>
          </p:cNvPr>
          <p:cNvSpPr>
            <a:spLocks noGrp="1"/>
          </p:cNvSpPr>
          <p:nvPr>
            <p:ph type="sldNum" sz="quarter" idx="12"/>
          </p:nvPr>
        </p:nvSpPr>
        <p:spPr/>
        <p:txBody>
          <a:bodyPr/>
          <a:lstStyle/>
          <a:p>
            <a:fld id="{1F29CD9A-B647-4F02-B86E-1B9D6CE7AC3E}" type="slidenum">
              <a:rPr lang="en-GB" smtClean="0"/>
              <a:t>‹#›</a:t>
            </a:fld>
            <a:endParaRPr lang="en-GB"/>
          </a:p>
        </p:txBody>
      </p:sp>
    </p:spTree>
    <p:extLst>
      <p:ext uri="{BB962C8B-B14F-4D97-AF65-F5344CB8AC3E}">
        <p14:creationId xmlns:p14="http://schemas.microsoft.com/office/powerpoint/2010/main" val="24745121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9D7B062-AC8E-6F1F-0684-696DC96F415B}"/>
              </a:ext>
            </a:extLst>
          </p:cNvPr>
          <p:cNvSpPr>
            <a:spLocks noGrp="1"/>
          </p:cNvSpPr>
          <p:nvPr>
            <p:ph type="dt" sz="half" idx="10"/>
          </p:nvPr>
        </p:nvSpPr>
        <p:spPr/>
        <p:txBody>
          <a:bodyPr/>
          <a:lstStyle/>
          <a:p>
            <a:fld id="{75FC9B79-00A5-4F7D-9165-401C26BFF25A}" type="datetimeFigureOut">
              <a:rPr lang="en-GB" smtClean="0"/>
              <a:t>16/05/2024</a:t>
            </a:fld>
            <a:endParaRPr lang="en-GB"/>
          </a:p>
        </p:txBody>
      </p:sp>
      <p:sp>
        <p:nvSpPr>
          <p:cNvPr id="3" name="Footer Placeholder 2">
            <a:extLst>
              <a:ext uri="{FF2B5EF4-FFF2-40B4-BE49-F238E27FC236}">
                <a16:creationId xmlns:a16="http://schemas.microsoft.com/office/drawing/2014/main" id="{875519FE-A4A7-C7C4-B454-E3C89C5E726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197FBFA-F15A-040D-4AEC-12C60DB14357}"/>
              </a:ext>
            </a:extLst>
          </p:cNvPr>
          <p:cNvSpPr>
            <a:spLocks noGrp="1"/>
          </p:cNvSpPr>
          <p:nvPr>
            <p:ph type="sldNum" sz="quarter" idx="12"/>
          </p:nvPr>
        </p:nvSpPr>
        <p:spPr/>
        <p:txBody>
          <a:bodyPr/>
          <a:lstStyle/>
          <a:p>
            <a:fld id="{1F29CD9A-B647-4F02-B86E-1B9D6CE7AC3E}" type="slidenum">
              <a:rPr lang="en-GB" smtClean="0"/>
              <a:t>‹#›</a:t>
            </a:fld>
            <a:endParaRPr lang="en-GB"/>
          </a:p>
        </p:txBody>
      </p:sp>
    </p:spTree>
    <p:extLst>
      <p:ext uri="{BB962C8B-B14F-4D97-AF65-F5344CB8AC3E}">
        <p14:creationId xmlns:p14="http://schemas.microsoft.com/office/powerpoint/2010/main" val="4760329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E6534-4E99-5CE1-1E61-F309A6181D8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902323B-2204-4CD4-A722-AA70A58503A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77FCC45-48D4-F8C3-A482-22127DA2EA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85107FE-E255-1D47-9A98-383B5EC74A70}"/>
              </a:ext>
            </a:extLst>
          </p:cNvPr>
          <p:cNvSpPr>
            <a:spLocks noGrp="1"/>
          </p:cNvSpPr>
          <p:nvPr>
            <p:ph type="dt" sz="half" idx="10"/>
          </p:nvPr>
        </p:nvSpPr>
        <p:spPr/>
        <p:txBody>
          <a:bodyPr/>
          <a:lstStyle/>
          <a:p>
            <a:fld id="{75FC9B79-00A5-4F7D-9165-401C26BFF25A}" type="datetimeFigureOut">
              <a:rPr lang="en-GB" smtClean="0"/>
              <a:t>16/05/2024</a:t>
            </a:fld>
            <a:endParaRPr lang="en-GB"/>
          </a:p>
        </p:txBody>
      </p:sp>
      <p:sp>
        <p:nvSpPr>
          <p:cNvPr id="6" name="Footer Placeholder 5">
            <a:extLst>
              <a:ext uri="{FF2B5EF4-FFF2-40B4-BE49-F238E27FC236}">
                <a16:creationId xmlns:a16="http://schemas.microsoft.com/office/drawing/2014/main" id="{ADD40592-9E88-5E2B-3235-3AFEC5B49EA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7B03BA7-4BDE-0DEB-5BB3-67E6074D4CAA}"/>
              </a:ext>
            </a:extLst>
          </p:cNvPr>
          <p:cNvSpPr>
            <a:spLocks noGrp="1"/>
          </p:cNvSpPr>
          <p:nvPr>
            <p:ph type="sldNum" sz="quarter" idx="12"/>
          </p:nvPr>
        </p:nvSpPr>
        <p:spPr/>
        <p:txBody>
          <a:bodyPr/>
          <a:lstStyle/>
          <a:p>
            <a:fld id="{1F29CD9A-B647-4F02-B86E-1B9D6CE7AC3E}" type="slidenum">
              <a:rPr lang="en-GB" smtClean="0"/>
              <a:t>‹#›</a:t>
            </a:fld>
            <a:endParaRPr lang="en-GB"/>
          </a:p>
        </p:txBody>
      </p:sp>
    </p:spTree>
    <p:extLst>
      <p:ext uri="{BB962C8B-B14F-4D97-AF65-F5344CB8AC3E}">
        <p14:creationId xmlns:p14="http://schemas.microsoft.com/office/powerpoint/2010/main" val="1155729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16/05/2024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9491384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0BD086-C1BB-66C3-DB50-C13AEF73BE9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35B6A18-2180-CC88-6EE8-9B01E9EF7A8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ECEB39D-8482-977A-CE72-D3DE5602F5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1FF6001-4C27-D438-1CD8-36FBC229A337}"/>
              </a:ext>
            </a:extLst>
          </p:cNvPr>
          <p:cNvSpPr>
            <a:spLocks noGrp="1"/>
          </p:cNvSpPr>
          <p:nvPr>
            <p:ph type="dt" sz="half" idx="10"/>
          </p:nvPr>
        </p:nvSpPr>
        <p:spPr/>
        <p:txBody>
          <a:bodyPr/>
          <a:lstStyle/>
          <a:p>
            <a:fld id="{75FC9B79-00A5-4F7D-9165-401C26BFF25A}" type="datetimeFigureOut">
              <a:rPr lang="en-GB" smtClean="0"/>
              <a:t>16/05/2024</a:t>
            </a:fld>
            <a:endParaRPr lang="en-GB"/>
          </a:p>
        </p:txBody>
      </p:sp>
      <p:sp>
        <p:nvSpPr>
          <p:cNvPr id="6" name="Footer Placeholder 5">
            <a:extLst>
              <a:ext uri="{FF2B5EF4-FFF2-40B4-BE49-F238E27FC236}">
                <a16:creationId xmlns:a16="http://schemas.microsoft.com/office/drawing/2014/main" id="{0E09AAB3-F7E7-A8F5-4240-357EA8271A4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A397C01-C386-9FC4-558C-A5DFE72F58E8}"/>
              </a:ext>
            </a:extLst>
          </p:cNvPr>
          <p:cNvSpPr>
            <a:spLocks noGrp="1"/>
          </p:cNvSpPr>
          <p:nvPr>
            <p:ph type="sldNum" sz="quarter" idx="12"/>
          </p:nvPr>
        </p:nvSpPr>
        <p:spPr/>
        <p:txBody>
          <a:bodyPr/>
          <a:lstStyle/>
          <a:p>
            <a:fld id="{1F29CD9A-B647-4F02-B86E-1B9D6CE7AC3E}" type="slidenum">
              <a:rPr lang="en-GB" smtClean="0"/>
              <a:t>‹#›</a:t>
            </a:fld>
            <a:endParaRPr lang="en-GB"/>
          </a:p>
        </p:txBody>
      </p:sp>
    </p:spTree>
    <p:extLst>
      <p:ext uri="{BB962C8B-B14F-4D97-AF65-F5344CB8AC3E}">
        <p14:creationId xmlns:p14="http://schemas.microsoft.com/office/powerpoint/2010/main" val="5114443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CEE1D7-8465-4AC2-07C7-FFBB0CE95EC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4D11251-00E9-420D-99AE-13F20FBEB9B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87FCBF6-E3E6-76E8-875D-6F28C3AC73CE}"/>
              </a:ext>
            </a:extLst>
          </p:cNvPr>
          <p:cNvSpPr>
            <a:spLocks noGrp="1"/>
          </p:cNvSpPr>
          <p:nvPr>
            <p:ph type="dt" sz="half" idx="10"/>
          </p:nvPr>
        </p:nvSpPr>
        <p:spPr/>
        <p:txBody>
          <a:bodyPr/>
          <a:lstStyle/>
          <a:p>
            <a:fld id="{75FC9B79-00A5-4F7D-9165-401C26BFF25A}" type="datetimeFigureOut">
              <a:rPr lang="en-GB" smtClean="0"/>
              <a:t>16/05/2024</a:t>
            </a:fld>
            <a:endParaRPr lang="en-GB"/>
          </a:p>
        </p:txBody>
      </p:sp>
      <p:sp>
        <p:nvSpPr>
          <p:cNvPr id="5" name="Footer Placeholder 4">
            <a:extLst>
              <a:ext uri="{FF2B5EF4-FFF2-40B4-BE49-F238E27FC236}">
                <a16:creationId xmlns:a16="http://schemas.microsoft.com/office/drawing/2014/main" id="{14B31A35-852C-3D87-25D5-4BBDC346BF5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B9679F0-A0DD-5F59-ABA3-46140B50CFC8}"/>
              </a:ext>
            </a:extLst>
          </p:cNvPr>
          <p:cNvSpPr>
            <a:spLocks noGrp="1"/>
          </p:cNvSpPr>
          <p:nvPr>
            <p:ph type="sldNum" sz="quarter" idx="12"/>
          </p:nvPr>
        </p:nvSpPr>
        <p:spPr/>
        <p:txBody>
          <a:bodyPr/>
          <a:lstStyle/>
          <a:p>
            <a:fld id="{1F29CD9A-B647-4F02-B86E-1B9D6CE7AC3E}" type="slidenum">
              <a:rPr lang="en-GB" smtClean="0"/>
              <a:t>‹#›</a:t>
            </a:fld>
            <a:endParaRPr lang="en-GB"/>
          </a:p>
        </p:txBody>
      </p:sp>
    </p:spTree>
    <p:extLst>
      <p:ext uri="{BB962C8B-B14F-4D97-AF65-F5344CB8AC3E}">
        <p14:creationId xmlns:p14="http://schemas.microsoft.com/office/powerpoint/2010/main" val="26476845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B88714E-DEC5-2D73-13B8-BD67BB355A7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BE2CFE2-C217-E6BA-DAA1-AF89860A897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DFF5DE1-6226-815A-F7BC-B02917CAF6A6}"/>
              </a:ext>
            </a:extLst>
          </p:cNvPr>
          <p:cNvSpPr>
            <a:spLocks noGrp="1"/>
          </p:cNvSpPr>
          <p:nvPr>
            <p:ph type="dt" sz="half" idx="10"/>
          </p:nvPr>
        </p:nvSpPr>
        <p:spPr/>
        <p:txBody>
          <a:bodyPr/>
          <a:lstStyle/>
          <a:p>
            <a:fld id="{75FC9B79-00A5-4F7D-9165-401C26BFF25A}" type="datetimeFigureOut">
              <a:rPr lang="en-GB" smtClean="0"/>
              <a:t>16/05/2024</a:t>
            </a:fld>
            <a:endParaRPr lang="en-GB"/>
          </a:p>
        </p:txBody>
      </p:sp>
      <p:sp>
        <p:nvSpPr>
          <p:cNvPr id="5" name="Footer Placeholder 4">
            <a:extLst>
              <a:ext uri="{FF2B5EF4-FFF2-40B4-BE49-F238E27FC236}">
                <a16:creationId xmlns:a16="http://schemas.microsoft.com/office/drawing/2014/main" id="{E4BEBAD0-E83B-2202-8BA7-1A8DE474DDA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74398C9-F231-91D4-5E39-9D1BF476D442}"/>
              </a:ext>
            </a:extLst>
          </p:cNvPr>
          <p:cNvSpPr>
            <a:spLocks noGrp="1"/>
          </p:cNvSpPr>
          <p:nvPr>
            <p:ph type="sldNum" sz="quarter" idx="12"/>
          </p:nvPr>
        </p:nvSpPr>
        <p:spPr/>
        <p:txBody>
          <a:bodyPr/>
          <a:lstStyle/>
          <a:p>
            <a:fld id="{1F29CD9A-B647-4F02-B86E-1B9D6CE7AC3E}" type="slidenum">
              <a:rPr lang="en-GB" smtClean="0"/>
              <a:t>‹#›</a:t>
            </a:fld>
            <a:endParaRPr lang="en-GB"/>
          </a:p>
        </p:txBody>
      </p:sp>
    </p:spTree>
    <p:extLst>
      <p:ext uri="{BB962C8B-B14F-4D97-AF65-F5344CB8AC3E}">
        <p14:creationId xmlns:p14="http://schemas.microsoft.com/office/powerpoint/2010/main" val="7701783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GB" smtClean="0"/>
              <a:t>16/05/2024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p:cNvSpPr>
            <a:spLocks noGrp="1"/>
          </p:cNvSpPr>
          <p:nvPr>
            <p:ph type="dt" sz="half" idx="10"/>
          </p:nvPr>
        </p:nvSpPr>
        <p:spPr/>
        <p:txBody>
          <a:bodyPr/>
          <a:lstStyle/>
          <a:p>
            <a:fld id="{846CE7D5-CF57-46EF-B807-FDD0502418D4}" type="datetimeFigureOut">
              <a:rPr lang="en-GB" smtClean="0"/>
              <a:t>16/05/2024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p:cNvSpPr>
            <a:spLocks noGrp="1"/>
          </p:cNvSpPr>
          <p:nvPr>
            <p:ph type="dt" sz="half" idx="10"/>
          </p:nvPr>
        </p:nvSpPr>
        <p:spPr/>
        <p:txBody>
          <a:bodyPr/>
          <a:lstStyle/>
          <a:p>
            <a:fld id="{846CE7D5-CF57-46EF-B807-FDD0502418D4}" type="datetimeFigureOut">
              <a:rPr lang="en-GB" smtClean="0"/>
              <a:t>16/05/2024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GB" smtClean="0"/>
              <a:t>16/05/2024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GB" smtClean="0"/>
              <a:t>16/05/2024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16/05/2024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16/05/2024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GB" smtClean="0"/>
              <a:t>16/05/2024</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GB" smtClean="0"/>
              <a:t>‹#›</a:t>
            </a:fld>
            <a:endParaRPr lang="en-GB"/>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3152812-BFE6-8739-F3A7-87902F9FE84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DEC090A-0C26-6BBC-5E86-349A4C87B95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D189436-A3A6-89CB-A535-76C6EA3FA95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FC9B79-00A5-4F7D-9165-401C26BFF25A}" type="datetimeFigureOut">
              <a:rPr lang="en-GB" smtClean="0"/>
              <a:t>16/05/2024</a:t>
            </a:fld>
            <a:endParaRPr lang="en-GB"/>
          </a:p>
        </p:txBody>
      </p:sp>
      <p:sp>
        <p:nvSpPr>
          <p:cNvPr id="5" name="Footer Placeholder 4">
            <a:extLst>
              <a:ext uri="{FF2B5EF4-FFF2-40B4-BE49-F238E27FC236}">
                <a16:creationId xmlns:a16="http://schemas.microsoft.com/office/drawing/2014/main" id="{C335F5CF-5B07-C41D-05EB-C7F8C6184BD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D808593-5C3D-43F7-E1C1-89C6F971CB2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29CD9A-B647-4F02-B86E-1B9D6CE7AC3E}" type="slidenum">
              <a:rPr lang="en-GB" smtClean="0"/>
              <a:t>‹#›</a:t>
            </a:fld>
            <a:endParaRPr lang="en-GB"/>
          </a:p>
        </p:txBody>
      </p:sp>
    </p:spTree>
    <p:extLst>
      <p:ext uri="{BB962C8B-B14F-4D97-AF65-F5344CB8AC3E}">
        <p14:creationId xmlns:p14="http://schemas.microsoft.com/office/powerpoint/2010/main" val="39126182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www.childrensmentalhealthweek.org.uk/media/bb5cdlvn/top-tips-for-schools.pdf" TargetMode="External"/><Relationship Id="rId5" Type="http://schemas.openxmlformats.org/officeDocument/2006/relationships/hyperlink" Target="https://www.childrensmentalhealthweek.org.uk/" TargetMode="External"/><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3" Type="http://schemas.openxmlformats.org/officeDocument/2006/relationships/hyperlink" Target="http://theceds.co.uk/" TargetMode="External"/><Relationship Id="rId2" Type="http://schemas.openxmlformats.org/officeDocument/2006/relationships/notesSlide" Target="../notesSlides/notesSlide10.xml"/><Relationship Id="rId1" Type="http://schemas.openxmlformats.org/officeDocument/2006/relationships/slideLayout" Target="../slideLayouts/slideLayout13.xml"/><Relationship Id="rId5" Type="http://schemas.openxmlformats.org/officeDocument/2006/relationships/hyperlink" Target="file:///C:\Users\bretk\AppData\Local\Temp\a3bc16d4-13a6-4860-9ca3-53faa7eac8ee_primary-age-resources.zip.8ee\cmhw-primary-schools-pack-2024-digi.pdf" TargetMode="External"/><Relationship Id="rId4" Type="http://schemas.openxmlformats.org/officeDocument/2006/relationships/hyperlink" Target="https://www.elsa-support.co.uk/resources/all-about-me-for-early-years-item-499/"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8" Type="http://schemas.openxmlformats.org/officeDocument/2006/relationships/hyperlink" Target="https://www.nelincs.gov.uk/assets/uploads/2023/08/Drawing-the-Ideal-School.pdf" TargetMode="External"/><Relationship Id="rId13" Type="http://schemas.openxmlformats.org/officeDocument/2006/relationships/hyperlink" Target="https://www.autismempowerment.org/wp-content/uploads/2013/12/Incredible-5-Point-Scale-Fact-Sheet-rev.pdf" TargetMode="External"/><Relationship Id="rId3" Type="http://schemas.openxmlformats.org/officeDocument/2006/relationships/hyperlink" Target="https://www.suffolk.gov.uk/asset-library/imported/a-magic-wand.pdf" TargetMode="External"/><Relationship Id="rId7" Type="http://schemas.openxmlformats.org/officeDocument/2006/relationships/hyperlink" Target="http://theceds.co.uk/" TargetMode="External"/><Relationship Id="rId12" Type="http://schemas.openxmlformats.org/officeDocument/2006/relationships/hyperlink" Target="https://www.photovoiceworldwide.com/what-is-photovoice/" TargetMode="External"/><Relationship Id="rId17" Type="http://schemas.openxmlformats.org/officeDocument/2006/relationships/hyperlink" Target="https://education.gov.scot/media/zzwandoz/highland-council-psychological-service-tools-for-gathering-the-views-of-children-and-young-people-may-2020.pdf" TargetMode="External"/><Relationship Id="rId2" Type="http://schemas.openxmlformats.org/officeDocument/2006/relationships/hyperlink" Target="https://www.suffolk.gov.uk/asset-library/imported/path.pdf" TargetMode="External"/><Relationship Id="rId16" Type="http://schemas.openxmlformats.org/officeDocument/2006/relationships/hyperlink" Target="https://edpsy.org.uk/blog/2020/drawing-the-ideal-safe-school-an-optimistic-approach-to-returning-to-school/" TargetMode="External"/><Relationship Id="rId1" Type="http://schemas.openxmlformats.org/officeDocument/2006/relationships/slideLayout" Target="../slideLayouts/slideLayout13.xml"/><Relationship Id="rId6" Type="http://schemas.openxmlformats.org/officeDocument/2006/relationships/hyperlink" Target="https://www.innerdrive.co.uk/reviews/blob-tree/" TargetMode="External"/><Relationship Id="rId11" Type="http://schemas.openxmlformats.org/officeDocument/2006/relationships/hyperlink" Target="https://theidealclassroomcouk.files.wordpress.com/2017/04/building-the-ideal-classroom-with-lego-prompt-sheet-june-2014-updated-2015.pdf" TargetMode="External"/><Relationship Id="rId5" Type="http://schemas.openxmlformats.org/officeDocument/2006/relationships/hyperlink" Target="https://www.elsa-support.co.uk/30-ways-to-use-strength-cards/" TargetMode="External"/><Relationship Id="rId15" Type="http://schemas.openxmlformats.org/officeDocument/2006/relationships/hyperlink" Target="https://www.suffolk.gov.uk/asset-library/one-page-profile-summary.pdf" TargetMode="External"/><Relationship Id="rId10" Type="http://schemas.openxmlformats.org/officeDocument/2006/relationships/hyperlink" Target="https://www.youtube.com/watch?v=Q-RxnCuy6ps" TargetMode="External"/><Relationship Id="rId4" Type="http://schemas.openxmlformats.org/officeDocument/2006/relationships/hyperlink" Target="https://www.schoolwellbeingcards.co.uk/#How-they-work" TargetMode="External"/><Relationship Id="rId9" Type="http://schemas.openxmlformats.org/officeDocument/2006/relationships/hyperlink" Target="https://drawingtheidealself.co.uk/drawingtheidealself/Downloads_files/index.php?fdownload=file-dispromptsheet31_01_2020.pdf" TargetMode="External"/><Relationship Id="rId14" Type="http://schemas.openxmlformats.org/officeDocument/2006/relationships/hyperlink" Target="https://www.twinkl.co.uk/blog/a-teacher-aides-guide-to-zones-of-regulation-supporting-children-with-emotional-self-regulation" TargetMode="External"/></Relationships>
</file>

<file path=ppt/slides/_rels/slide17.xml.rels><?xml version="1.0" encoding="UTF-8" standalone="yes"?>
<Relationships xmlns="http://schemas.openxmlformats.org/package/2006/relationships"><Relationship Id="rId8" Type="http://schemas.openxmlformats.org/officeDocument/2006/relationships/hyperlink" Target="https://www.elsanetwork.org/wp-content/uploads/2021/03/Emotional-Readiness-Scale.pdf" TargetMode="External"/><Relationship Id="rId3" Type="http://schemas.openxmlformats.org/officeDocument/2006/relationships/hyperlink" Target="https://www.ndti.org.uk/resources/preparing-for-adulthood-all-tools-resources/pfa-person-centred-planning-tools" TargetMode="External"/><Relationship Id="rId7" Type="http://schemas.openxmlformats.org/officeDocument/2006/relationships/hyperlink" Target="https://www.corc.uk.net/media/tvcbdhj2/me-and-my-feelings-questionnaire.pdf" TargetMode="External"/><Relationship Id="rId2" Type="http://schemas.openxmlformats.org/officeDocument/2006/relationships/hyperlink" Target="https://www.suffolk.gov.uk/children-families-and-learning/pts/if/free-resources" TargetMode="External"/><Relationship Id="rId1" Type="http://schemas.openxmlformats.org/officeDocument/2006/relationships/slideLayout" Target="../slideLayouts/slideLayout18.xml"/><Relationship Id="rId6" Type="http://schemas.openxmlformats.org/officeDocument/2006/relationships/hyperlink" Target="https://mentallyhealthyschools.org.uk/media/2005/sentence-starters.pdf" TargetMode="External"/><Relationship Id="rId11" Type="http://schemas.openxmlformats.org/officeDocument/2006/relationships/image" Target="../media/image20.png"/><Relationship Id="rId5" Type="http://schemas.openxmlformats.org/officeDocument/2006/relationships/hyperlink" Target="https://www.youtube.com/watch?v=r2EflAHyCQA" TargetMode="External"/><Relationship Id="rId10" Type="http://schemas.openxmlformats.org/officeDocument/2006/relationships/hyperlink" Target="https://www.socialworkerstoolbox.com/the-three-houses-template/" TargetMode="External"/><Relationship Id="rId4" Type="http://schemas.openxmlformats.org/officeDocument/2006/relationships/hyperlink" Target="https://learning.nspcc.org.uk/media/1073/solution-focused-practice-toolkit.pdf" TargetMode="External"/><Relationship Id="rId9" Type="http://schemas.openxmlformats.org/officeDocument/2006/relationships/hyperlink" Target="https://www.corc.uk.net/media/2604/student-resilience-survey-1.pdf"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www.annafreud.org/resources/schools-and-colleges/wellbeing-measurement-framework-for-schools/" TargetMode="External"/><Relationship Id="rId2" Type="http://schemas.openxmlformats.org/officeDocument/2006/relationships/hyperlink" Target="https://www.corc.uk.net/outcome-experience-measures/" TargetMode="External"/><Relationship Id="rId1" Type="http://schemas.openxmlformats.org/officeDocument/2006/relationships/slideLayout" Target="../slideLayouts/slideLayout18.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2" Type="http://schemas.openxmlformats.org/officeDocument/2006/relationships/hyperlink" Target="mailto:jane.stannard@suffolk.gov.uk" TargetMode="Externa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mentallyhealthyschools.org.uk/whole-school-approach/pupil-voice/" TargetMode="External"/><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8.svg"/></Relationships>
</file>

<file path=ppt/slides/_rels/slide7.xml.rels><?xml version="1.0" encoding="UTF-8" standalone="yes"?>
<Relationships xmlns="http://schemas.openxmlformats.org/package/2006/relationships"><Relationship Id="rId3" Type="http://schemas.openxmlformats.org/officeDocument/2006/relationships/hyperlink" Target="https://www.schoolwellbeingcards.co.uk/video-tutorial)" TargetMode="External"/><Relationship Id="rId2" Type="http://schemas.openxmlformats.org/officeDocument/2006/relationships/notesSlide" Target="../notesSlides/notesSlide7.xml"/><Relationship Id="rId1" Type="http://schemas.openxmlformats.org/officeDocument/2006/relationships/slideLayout" Target="../slideLayouts/slideLayout18.xml"/><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hyperlink" Target="https://www.schoolwellbeingcards.co.uk/" TargetMode="External"/><Relationship Id="rId7"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hyperlink" Target="https://assets-global.website-files.com/5f607c3900510d073eda558b/6555e91a51088e2dcbe81bf3_School%20Wellbeing%20Cards%20Action%20Plan.pdf" TargetMode="Externa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hyperlink" Target="https://www.5pointscale.com/downloadables.html" TargetMode="External"/><Relationship Id="rId2" Type="http://schemas.openxmlformats.org/officeDocument/2006/relationships/notesSlide" Target="../notesSlides/notesSlide9.xml"/><Relationship Id="rId1" Type="http://schemas.openxmlformats.org/officeDocument/2006/relationships/slideLayout" Target="../slideLayouts/slideLayout13.xml"/><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3363022-C969-41E9-8EB2-E4C94908C1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2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D1AD6B3-BE88-4CEB-BA17-790657CC4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590662" y="4267832"/>
            <a:ext cx="4805996" cy="1297115"/>
          </a:xfrm>
        </p:spPr>
        <p:txBody>
          <a:bodyPr anchor="t">
            <a:normAutofit/>
          </a:bodyPr>
          <a:lstStyle/>
          <a:p>
            <a:pPr algn="l"/>
            <a:r>
              <a:rPr lang="en-GB" sz="4000">
                <a:solidFill>
                  <a:schemeClr val="tx2"/>
                </a:solidFill>
              </a:rPr>
              <a:t>Seeking pupil views</a:t>
            </a:r>
          </a:p>
        </p:txBody>
      </p:sp>
      <p:sp>
        <p:nvSpPr>
          <p:cNvPr id="3" name="Subtitle 2"/>
          <p:cNvSpPr>
            <a:spLocks noGrp="1"/>
          </p:cNvSpPr>
          <p:nvPr>
            <p:ph type="subTitle" idx="1"/>
          </p:nvPr>
        </p:nvSpPr>
        <p:spPr>
          <a:xfrm>
            <a:off x="6590966" y="3428999"/>
            <a:ext cx="4805691" cy="838831"/>
          </a:xfrm>
        </p:spPr>
        <p:txBody>
          <a:bodyPr vert="horz" lIns="91440" tIns="45720" rIns="91440" bIns="45720" rtlCol="0" anchor="b">
            <a:normAutofit/>
          </a:bodyPr>
          <a:lstStyle/>
          <a:p>
            <a:pPr algn="l"/>
            <a:r>
              <a:rPr lang="en-GB" sz="2000">
                <a:solidFill>
                  <a:schemeClr val="tx2"/>
                </a:solidFill>
              </a:rPr>
              <a:t>Kay Breton and Kayleigh Skene</a:t>
            </a:r>
          </a:p>
        </p:txBody>
      </p:sp>
      <p:pic>
        <p:nvPicPr>
          <p:cNvPr id="7" name="Graphic 6" descr="Eye">
            <a:extLst>
              <a:ext uri="{FF2B5EF4-FFF2-40B4-BE49-F238E27FC236}">
                <a16:creationId xmlns:a16="http://schemas.microsoft.com/office/drawing/2014/main" id="{16299613-0A7A-9461-3558-7C61D43A2F4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0470" y="1815320"/>
            <a:ext cx="4141760" cy="4141760"/>
          </a:xfrm>
          <a:custGeom>
            <a:avLst/>
            <a:gdLst/>
            <a:ahLst/>
            <a:cxnLst/>
            <a:rect l="l" t="t" r="r" b="b"/>
            <a:pathLst>
              <a:path w="4141760" h="4377846">
                <a:moveTo>
                  <a:pt x="0" y="0"/>
                </a:moveTo>
                <a:lnTo>
                  <a:pt x="4141760" y="0"/>
                </a:lnTo>
                <a:lnTo>
                  <a:pt x="4141760" y="4377846"/>
                </a:lnTo>
                <a:lnTo>
                  <a:pt x="0" y="4377846"/>
                </a:lnTo>
                <a:close/>
              </a:path>
            </a:pathLst>
          </a:custGeom>
        </p:spPr>
      </p:pic>
      <p:grpSp>
        <p:nvGrpSpPr>
          <p:cNvPr id="14" name="Group 13">
            <a:extLst>
              <a:ext uri="{FF2B5EF4-FFF2-40B4-BE49-F238E27FC236}">
                <a16:creationId xmlns:a16="http://schemas.microsoft.com/office/drawing/2014/main" id="{89D1390B-7E13-4B4F-9CB2-391063412E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53" y="-5977"/>
            <a:ext cx="6238675" cy="6863979"/>
            <a:chOff x="305" y="-5977"/>
            <a:chExt cx="6238675" cy="6863979"/>
          </a:xfrm>
        </p:grpSpPr>
        <p:sp>
          <p:nvSpPr>
            <p:cNvPr id="15" name="Freeform: Shape 14">
              <a:extLst>
                <a:ext uri="{FF2B5EF4-FFF2-40B4-BE49-F238E27FC236}">
                  <a16:creationId xmlns:a16="http://schemas.microsoft.com/office/drawing/2014/main" id="{9E720206-AA49-4786-A932-A2650DE091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34854"/>
              <a:ext cx="6028697" cy="6817170"/>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C72F6EE6-EDE9-45A5-8F6D-02B9B7CB2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1"/>
              <a:ext cx="6165116"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C093DC50-3BD7-46B1-A300-CD207E152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5977"/>
              <a:ext cx="6238675"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extBox 4">
            <a:extLst>
              <a:ext uri="{FF2B5EF4-FFF2-40B4-BE49-F238E27FC236}">
                <a16:creationId xmlns:a16="http://schemas.microsoft.com/office/drawing/2014/main" id="{58E9E413-571F-6F3D-4F39-67AF0D80BE34}"/>
              </a:ext>
            </a:extLst>
          </p:cNvPr>
          <p:cNvSpPr txBox="1"/>
          <p:nvPr/>
        </p:nvSpPr>
        <p:spPr>
          <a:xfrm>
            <a:off x="6590357" y="5310749"/>
            <a:ext cx="5349094" cy="1754326"/>
          </a:xfrm>
          <a:prstGeom prst="rect">
            <a:avLst/>
          </a:prstGeom>
          <a:noFill/>
        </p:spPr>
        <p:txBody>
          <a:bodyPr wrap="square">
            <a:spAutoFit/>
          </a:bodyPr>
          <a:lstStyle/>
          <a:p>
            <a:r>
              <a:rPr lang="en-GB">
                <a:hlinkClick r:id="rId5"/>
              </a:rPr>
              <a:t>Children's Mental Health Week (childrensmentalhealthweek.org.uk)</a:t>
            </a:r>
            <a:endParaRPr lang="en-GB"/>
          </a:p>
          <a:p>
            <a:endParaRPr lang="en-GB"/>
          </a:p>
          <a:p>
            <a:r>
              <a:rPr lang="en-GB">
                <a:hlinkClick r:id="rId6"/>
              </a:rPr>
              <a:t>https://www.childrensmentalhealthweek.org.uk/media/bb5cdlvn/top-tips-for-schools.pdf</a:t>
            </a:r>
            <a:endParaRPr lang="en-GB"/>
          </a:p>
          <a:p>
            <a:endParaRPr lang="en-GB"/>
          </a:p>
        </p:txBody>
      </p:sp>
    </p:spTree>
    <p:extLst>
      <p:ext uri="{BB962C8B-B14F-4D97-AF65-F5344CB8AC3E}">
        <p14:creationId xmlns:p14="http://schemas.microsoft.com/office/powerpoint/2010/main" val="109857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par>
                                <p:cTn id="11" presetID="10" presetClass="entr" presetSubtype="0" fill="hold" nodeType="withEffect">
                                  <p:stCondLst>
                                    <p:cond delay="500"/>
                                  </p:stCondLst>
                                  <p:iterate>
                                    <p:tmPct val="10000"/>
                                  </p:iterate>
                                  <p:childTnLst>
                                    <p:set>
                                      <p:cBhvr>
                                        <p:cTn id="12" dur="1" fill="hold">
                                          <p:stCondLst>
                                            <p:cond delay="0"/>
                                          </p:stCondLst>
                                        </p:cTn>
                                        <p:tgtEl>
                                          <p:spTgt spid="7"/>
                                        </p:tgtEl>
                                        <p:attrNameLst>
                                          <p:attrName>style.visibility</p:attrName>
                                        </p:attrNameLst>
                                      </p:cBhvr>
                                      <p:to>
                                        <p:strVal val="visible"/>
                                      </p:to>
                                    </p:set>
                                    <p:animEffect transition="in" filter="fade">
                                      <p:cBhvr>
                                        <p:cTn id="13" dur="7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22350F-E2CB-FF81-BFBB-41AFE35A2F8C}"/>
              </a:ext>
            </a:extLst>
          </p:cNvPr>
          <p:cNvSpPr>
            <a:spLocks noGrp="1"/>
          </p:cNvSpPr>
          <p:nvPr>
            <p:ph type="title"/>
          </p:nvPr>
        </p:nvSpPr>
        <p:spPr/>
        <p:txBody>
          <a:bodyPr/>
          <a:lstStyle/>
          <a:p>
            <a:r>
              <a:rPr lang="en-GB"/>
              <a:t>KS1 example(s)</a:t>
            </a:r>
          </a:p>
        </p:txBody>
      </p:sp>
      <p:sp>
        <p:nvSpPr>
          <p:cNvPr id="3" name="Content Placeholder 2">
            <a:extLst>
              <a:ext uri="{FF2B5EF4-FFF2-40B4-BE49-F238E27FC236}">
                <a16:creationId xmlns:a16="http://schemas.microsoft.com/office/drawing/2014/main" id="{CB657422-9160-F86E-D00A-5E288D27DC63}"/>
              </a:ext>
            </a:extLst>
          </p:cNvPr>
          <p:cNvSpPr>
            <a:spLocks noGrp="1"/>
          </p:cNvSpPr>
          <p:nvPr>
            <p:ph idx="1"/>
          </p:nvPr>
        </p:nvSpPr>
        <p:spPr/>
        <p:txBody>
          <a:bodyPr vert="horz" lIns="91440" tIns="45720" rIns="91440" bIns="45720" rtlCol="0" anchor="t">
            <a:normAutofit fontScale="70000" lnSpcReduction="20000"/>
          </a:bodyPr>
          <a:lstStyle/>
          <a:p>
            <a:pPr marL="0" indent="0">
              <a:buNone/>
            </a:pPr>
            <a:r>
              <a:rPr lang="en-GB" dirty="0"/>
              <a:t>NB:  A lot of pupil view seeking activities in the younger years necessitate a basic understanding of what it means to feel happy / sad – so in order to engage pupils in work of this nature in a meaningful way, you might need to do some ground-work first.</a:t>
            </a:r>
          </a:p>
          <a:p>
            <a:pPr marL="0" indent="0">
              <a:buNone/>
            </a:pPr>
            <a:endParaRPr lang="en-GB" dirty="0"/>
          </a:p>
          <a:p>
            <a:pPr marL="0" indent="0">
              <a:buNone/>
            </a:pPr>
            <a:r>
              <a:rPr lang="en-GB" dirty="0"/>
              <a:t>Activities:</a:t>
            </a:r>
          </a:p>
          <a:p>
            <a:pPr marL="0" indent="0">
              <a:buNone/>
            </a:pPr>
            <a:endParaRPr lang="en-GB" dirty="0"/>
          </a:p>
          <a:p>
            <a:r>
              <a:rPr lang="en-GB" dirty="0"/>
              <a:t>Sorting and scaling (e.g. using </a:t>
            </a:r>
            <a:r>
              <a:rPr lang="en-GB" dirty="0">
                <a:hlinkClick r:id="rId3"/>
              </a:rPr>
              <a:t>Children’s exploratory drawings </a:t>
            </a:r>
            <a:r>
              <a:rPr lang="en-GB" dirty="0"/>
              <a:t>)</a:t>
            </a:r>
          </a:p>
          <a:p>
            <a:r>
              <a:rPr lang="en-GB" dirty="0"/>
              <a:t>Using stories to explore how different characters feel in different situations and making comparisons with own experiences</a:t>
            </a:r>
          </a:p>
          <a:p>
            <a:r>
              <a:rPr lang="en-GB" dirty="0"/>
              <a:t>Using small world and puppet play to act out different scenarios and explore related feelings / thoughts</a:t>
            </a:r>
          </a:p>
          <a:p>
            <a:r>
              <a:rPr lang="en-GB" dirty="0"/>
              <a:t>ELSA website as a source of ideas: </a:t>
            </a:r>
            <a:r>
              <a:rPr lang="en-GB" dirty="0">
                <a:hlinkClick r:id="rId4"/>
              </a:rPr>
              <a:t>All about me for Early Years - Item 499 - Elsa Support (elsa-support.co.uk)</a:t>
            </a:r>
          </a:p>
          <a:p>
            <a:r>
              <a:rPr lang="en-GB" dirty="0">
                <a:ea typeface="+mn-lt"/>
                <a:cs typeface="+mn-lt"/>
                <a:hlinkClick r:id="rId5"/>
              </a:rPr>
              <a:t>cmhw-primary-schools-pack-2024-digi.pdf</a:t>
            </a:r>
            <a:r>
              <a:rPr lang="en-GB" dirty="0">
                <a:ea typeface="+mn-lt"/>
                <a:cs typeface="+mn-lt"/>
              </a:rPr>
              <a:t> (e.g. incorporating question prompts into familiar games) </a:t>
            </a:r>
            <a:endParaRPr lang="en-GB" dirty="0">
              <a:cs typeface="Calibri"/>
            </a:endParaRPr>
          </a:p>
        </p:txBody>
      </p:sp>
    </p:spTree>
    <p:extLst>
      <p:ext uri="{BB962C8B-B14F-4D97-AF65-F5344CB8AC3E}">
        <p14:creationId xmlns:p14="http://schemas.microsoft.com/office/powerpoint/2010/main" val="15440431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8328A38-77DE-33B4-0F9A-626C58D6EC35}"/>
              </a:ext>
            </a:extLst>
          </p:cNvPr>
          <p:cNvSpPr txBox="1"/>
          <p:nvPr/>
        </p:nvSpPr>
        <p:spPr>
          <a:xfrm>
            <a:off x="1055078" y="756654"/>
            <a:ext cx="9249508" cy="424731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b="1">
                <a:latin typeface="Arial" panose="020B0604020202020204" pitchFamily="34" charset="0"/>
                <a:cs typeface="Arial" panose="020B0604020202020204" pitchFamily="34" charset="0"/>
              </a:rPr>
              <a:t>Some additional proformas for gaining pupil views</a:t>
            </a:r>
          </a:p>
          <a:p>
            <a:endParaRPr lang="en-GB" sz="1400">
              <a:latin typeface="Arial" panose="020B0604020202020204" pitchFamily="34" charset="0"/>
              <a:cs typeface="Arial" panose="020B0604020202020204" pitchFamily="34" charset="0"/>
            </a:endParaRPr>
          </a:p>
          <a:p>
            <a:r>
              <a:rPr lang="en-GB" sz="1400">
                <a:latin typeface="Arial" panose="020B0604020202020204" pitchFamily="34" charset="0"/>
                <a:cs typeface="Arial" panose="020B0604020202020204" pitchFamily="34" charset="0"/>
              </a:rPr>
              <a:t>In Suffolk we aim to be strengths-based, solution focused and person centred in the work that we do, and truly believe that enabling a child to recognise their strengths, positive character traits and contributions are equally as important in terms of engagement, progress and wellbeing, as helping them to identify any areas of difficulty, if not more so.</a:t>
            </a:r>
          </a:p>
          <a:p>
            <a:endParaRPr lang="en-GB" sz="1400">
              <a:latin typeface="Arial" panose="020B0604020202020204" pitchFamily="34" charset="0"/>
              <a:cs typeface="Arial" panose="020B0604020202020204" pitchFamily="34" charset="0"/>
            </a:endParaRPr>
          </a:p>
          <a:p>
            <a:r>
              <a:rPr lang="en-GB" sz="1400">
                <a:latin typeface="Arial" panose="020B0604020202020204" pitchFamily="34" charset="0"/>
                <a:cs typeface="Arial" panose="020B0604020202020204" pitchFamily="34" charset="0"/>
              </a:rPr>
              <a:t>With this in mind we are including here some suggested strategies and proformas for gaining pupil views:</a:t>
            </a:r>
          </a:p>
          <a:p>
            <a:endParaRPr lang="en-GB" sz="1400" b="1">
              <a:latin typeface="Arial" panose="020B0604020202020204" pitchFamily="34" charset="0"/>
              <a:cs typeface="Arial" panose="020B0604020202020204" pitchFamily="34" charset="0"/>
            </a:endParaRPr>
          </a:p>
          <a:p>
            <a:endParaRPr lang="en-GB" sz="1400" b="1">
              <a:latin typeface="Arial" panose="020B0604020202020204" pitchFamily="34" charset="0"/>
              <a:cs typeface="Arial" panose="020B0604020202020204" pitchFamily="34" charset="0"/>
            </a:endParaRPr>
          </a:p>
          <a:p>
            <a:pPr marL="285750" indent="-285750">
              <a:buFont typeface="Arial"/>
              <a:buChar char="•"/>
            </a:pPr>
            <a:r>
              <a:rPr lang="en-GB" sz="1400" b="1">
                <a:latin typeface="Arial" panose="020B0604020202020204" pitchFamily="34" charset="0"/>
                <a:cs typeface="Arial" panose="020B0604020202020204" pitchFamily="34" charset="0"/>
              </a:rPr>
              <a:t>Capturing concerns and worries </a:t>
            </a:r>
            <a:r>
              <a:rPr lang="en-GB" sz="1400">
                <a:latin typeface="Arial" panose="020B0604020202020204" pitchFamily="34" charset="0"/>
                <a:cs typeface="Arial" panose="020B0604020202020204" pitchFamily="34" charset="0"/>
              </a:rPr>
              <a:t>– an activity for children or young people to complete with the support of a family member/ trusted adult or independently with the opportunity to share what is worrying them across their school and home contexts and other areas such as health and friendships (see slide 12).</a:t>
            </a:r>
          </a:p>
          <a:p>
            <a:pPr marL="285750" indent="-285750">
              <a:buFont typeface="Arial"/>
              <a:buChar char="•"/>
            </a:pPr>
            <a:r>
              <a:rPr lang="en-GB" sz="1400" b="1">
                <a:latin typeface="Arial" panose="020B0604020202020204" pitchFamily="34" charset="0"/>
                <a:cs typeface="Arial" panose="020B0604020202020204" pitchFamily="34" charset="0"/>
              </a:rPr>
              <a:t>What is going well</a:t>
            </a:r>
            <a:r>
              <a:rPr lang="en-GB" sz="1400">
                <a:latin typeface="Arial" panose="020B0604020202020204" pitchFamily="34" charset="0"/>
                <a:cs typeface="Arial" panose="020B0604020202020204" pitchFamily="34" charset="0"/>
              </a:rPr>
              <a:t> – with a similar format to the above activity, this resource gives the opportunity for child or young person to share with the support of family or independently what they feel is going well for them at the moment, which can then be useful to inform what can be built upon within further conversations about supporting them back into school (see slide 13)</a:t>
            </a:r>
          </a:p>
          <a:p>
            <a:pPr marL="285750" indent="-285750">
              <a:buFont typeface="Arial"/>
              <a:buChar char="•"/>
            </a:pPr>
            <a:r>
              <a:rPr lang="en-GB" sz="1400" b="1">
                <a:latin typeface="Arial" panose="020B0604020202020204" pitchFamily="34" charset="0"/>
                <a:cs typeface="Arial" panose="020B0604020202020204" pitchFamily="34" charset="0"/>
              </a:rPr>
              <a:t>One page plan </a:t>
            </a:r>
            <a:r>
              <a:rPr lang="en-GB" sz="1400">
                <a:latin typeface="Arial" panose="020B0604020202020204" pitchFamily="34" charset="0"/>
                <a:cs typeface="Arial" panose="020B0604020202020204" pitchFamily="34" charset="0"/>
              </a:rPr>
              <a:t>- This document is designed to help plan next steps for a child or young person (see slide 14). </a:t>
            </a:r>
          </a:p>
          <a:p>
            <a:pPr marL="285750" indent="-285750">
              <a:buFont typeface="Arial"/>
              <a:buChar char="•"/>
            </a:pPr>
            <a:r>
              <a:rPr lang="en-GB" sz="1400" b="1">
                <a:latin typeface="Arial" panose="020B0604020202020204" pitchFamily="34" charset="0"/>
                <a:cs typeface="Arial" panose="020B0604020202020204" pitchFamily="34" charset="0"/>
              </a:rPr>
              <a:t>A person-centred plan – </a:t>
            </a:r>
            <a:r>
              <a:rPr lang="en-GB" sz="1400">
                <a:latin typeface="Arial" panose="020B0604020202020204" pitchFamily="34" charset="0"/>
                <a:cs typeface="Arial" panose="020B0604020202020204" pitchFamily="34" charset="0"/>
              </a:rPr>
              <a:t>this is another version of the one page plan which you might prefer (see slide 15). </a:t>
            </a:r>
          </a:p>
        </p:txBody>
      </p:sp>
      <p:pic>
        <p:nvPicPr>
          <p:cNvPr id="4" name="Picture 4">
            <a:extLst>
              <a:ext uri="{FF2B5EF4-FFF2-40B4-BE49-F238E27FC236}">
                <a16:creationId xmlns:a16="http://schemas.microsoft.com/office/drawing/2014/main" id="{C43A6FAA-BD8E-645C-66BE-F18D20A742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70689" y="221713"/>
            <a:ext cx="1236077" cy="15410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25818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group of colorful circles&#10;&#10;Description automatically generated">
            <a:extLst>
              <a:ext uri="{FF2B5EF4-FFF2-40B4-BE49-F238E27FC236}">
                <a16:creationId xmlns:a16="http://schemas.microsoft.com/office/drawing/2014/main" id="{46F3BFB9-DACD-151E-782A-71A93FAEE6EE}"/>
              </a:ext>
            </a:extLst>
          </p:cNvPr>
          <p:cNvPicPr>
            <a:picLocks noChangeAspect="1"/>
          </p:cNvPicPr>
          <p:nvPr/>
        </p:nvPicPr>
        <p:blipFill>
          <a:blip r:embed="rId2"/>
          <a:stretch>
            <a:fillRect/>
          </a:stretch>
        </p:blipFill>
        <p:spPr>
          <a:xfrm>
            <a:off x="986287" y="105720"/>
            <a:ext cx="10046896" cy="6646558"/>
          </a:xfrm>
          <a:prstGeom prst="rect">
            <a:avLst/>
          </a:prstGeom>
        </p:spPr>
      </p:pic>
    </p:spTree>
    <p:extLst>
      <p:ext uri="{BB962C8B-B14F-4D97-AF65-F5344CB8AC3E}">
        <p14:creationId xmlns:p14="http://schemas.microsoft.com/office/powerpoint/2010/main" val="22785998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screenshot of a game&#10;&#10;Description automatically generated">
            <a:extLst>
              <a:ext uri="{FF2B5EF4-FFF2-40B4-BE49-F238E27FC236}">
                <a16:creationId xmlns:a16="http://schemas.microsoft.com/office/drawing/2014/main" id="{8868361B-49AF-8E8E-64DB-BEA7DF3B0F5E}"/>
              </a:ext>
            </a:extLst>
          </p:cNvPr>
          <p:cNvPicPr>
            <a:picLocks noChangeAspect="1"/>
          </p:cNvPicPr>
          <p:nvPr/>
        </p:nvPicPr>
        <p:blipFill>
          <a:blip r:embed="rId2"/>
          <a:stretch>
            <a:fillRect/>
          </a:stretch>
        </p:blipFill>
        <p:spPr>
          <a:xfrm>
            <a:off x="1158815" y="78116"/>
            <a:ext cx="10032520" cy="6687390"/>
          </a:xfrm>
          <a:prstGeom prst="rect">
            <a:avLst/>
          </a:prstGeom>
        </p:spPr>
      </p:pic>
    </p:spTree>
    <p:extLst>
      <p:ext uri="{BB962C8B-B14F-4D97-AF65-F5344CB8AC3E}">
        <p14:creationId xmlns:p14="http://schemas.microsoft.com/office/powerpoint/2010/main" val="13936110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D0B659F-D37F-6A0E-9E97-7365A9EACDAE}"/>
              </a:ext>
            </a:extLst>
          </p:cNvPr>
          <p:cNvPicPr>
            <a:picLocks noChangeAspect="1"/>
          </p:cNvPicPr>
          <p:nvPr/>
        </p:nvPicPr>
        <p:blipFill>
          <a:blip r:embed="rId2"/>
          <a:stretch>
            <a:fillRect/>
          </a:stretch>
        </p:blipFill>
        <p:spPr>
          <a:xfrm>
            <a:off x="1201947" y="315767"/>
            <a:ext cx="9213011" cy="6341485"/>
          </a:xfrm>
          <a:prstGeom prst="rect">
            <a:avLst/>
          </a:prstGeom>
        </p:spPr>
      </p:pic>
    </p:spTree>
    <p:extLst>
      <p:ext uri="{BB962C8B-B14F-4D97-AF65-F5344CB8AC3E}">
        <p14:creationId xmlns:p14="http://schemas.microsoft.com/office/powerpoint/2010/main" val="30524554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A screenshot of a chat&#10;&#10;Description automatically generated">
            <a:extLst>
              <a:ext uri="{FF2B5EF4-FFF2-40B4-BE49-F238E27FC236}">
                <a16:creationId xmlns:a16="http://schemas.microsoft.com/office/drawing/2014/main" id="{216B0EC6-CAE6-7E1C-9AE0-88CCBBBD1DD7}"/>
              </a:ext>
            </a:extLst>
          </p:cNvPr>
          <p:cNvPicPr>
            <a:picLocks noChangeAspect="1"/>
          </p:cNvPicPr>
          <p:nvPr/>
        </p:nvPicPr>
        <p:blipFill>
          <a:blip r:embed="rId2"/>
          <a:stretch>
            <a:fillRect/>
          </a:stretch>
        </p:blipFill>
        <p:spPr>
          <a:xfrm>
            <a:off x="3609912" y="643467"/>
            <a:ext cx="4972175" cy="5571065"/>
          </a:xfrm>
          <a:prstGeom prst="rect">
            <a:avLst/>
          </a:prstGeom>
          <a:ln>
            <a:noFill/>
          </a:ln>
        </p:spPr>
      </p:pic>
    </p:spTree>
    <p:extLst>
      <p:ext uri="{BB962C8B-B14F-4D97-AF65-F5344CB8AC3E}">
        <p14:creationId xmlns:p14="http://schemas.microsoft.com/office/powerpoint/2010/main" val="36236827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FF1ACB-180D-C67D-F67A-99E61F401942}"/>
              </a:ext>
            </a:extLst>
          </p:cNvPr>
          <p:cNvSpPr>
            <a:spLocks noGrp="1"/>
          </p:cNvSpPr>
          <p:nvPr>
            <p:ph type="title"/>
          </p:nvPr>
        </p:nvSpPr>
        <p:spPr/>
        <p:txBody>
          <a:bodyPr/>
          <a:lstStyle/>
          <a:p>
            <a:pPr algn="ctr"/>
            <a:r>
              <a:rPr lang="en-GB"/>
              <a:t>Ideas for collecting pupil voice</a:t>
            </a:r>
          </a:p>
        </p:txBody>
      </p:sp>
      <p:sp>
        <p:nvSpPr>
          <p:cNvPr id="3" name="Content Placeholder 2">
            <a:extLst>
              <a:ext uri="{FF2B5EF4-FFF2-40B4-BE49-F238E27FC236}">
                <a16:creationId xmlns:a16="http://schemas.microsoft.com/office/drawing/2014/main" id="{CB535BB3-96FC-22C1-2D49-25C21C21B3B0}"/>
              </a:ext>
            </a:extLst>
          </p:cNvPr>
          <p:cNvSpPr>
            <a:spLocks noGrp="1"/>
          </p:cNvSpPr>
          <p:nvPr>
            <p:ph idx="1"/>
          </p:nvPr>
        </p:nvSpPr>
        <p:spPr>
          <a:xfrm>
            <a:off x="288758" y="1690688"/>
            <a:ext cx="11614484" cy="4351338"/>
          </a:xfrm>
        </p:spPr>
        <p:txBody>
          <a:bodyPr numCol="2">
            <a:normAutofit fontScale="77500" lnSpcReduction="20000"/>
          </a:bodyPr>
          <a:lstStyle/>
          <a:p>
            <a:pPr marL="0" indent="0">
              <a:buNone/>
            </a:pPr>
            <a:r>
              <a:rPr lang="en-GB" b="1"/>
              <a:t>Visualising future hopes/goals</a:t>
            </a:r>
            <a:endParaRPr lang="en-GB" b="1">
              <a:hlinkClick r:id="rId2"/>
            </a:endParaRPr>
          </a:p>
          <a:p>
            <a:r>
              <a:rPr lang="en-GB"/>
              <a:t>Person-centred planning e.g., </a:t>
            </a:r>
            <a:r>
              <a:rPr lang="en-GB">
                <a:hlinkClick r:id="rId2"/>
              </a:rPr>
              <a:t>PATHs (mini-PATH training)</a:t>
            </a:r>
            <a:endParaRPr lang="en-GB"/>
          </a:p>
          <a:p>
            <a:r>
              <a:rPr lang="en-GB">
                <a:hlinkClick r:id="rId3"/>
              </a:rPr>
              <a:t>Magic wand / 3 wishes</a:t>
            </a:r>
            <a:endParaRPr lang="en-GB"/>
          </a:p>
          <a:p>
            <a:pPr marL="0" indent="0">
              <a:buNone/>
            </a:pPr>
            <a:r>
              <a:rPr lang="en-GB" b="1"/>
              <a:t>Card-sorting activities</a:t>
            </a:r>
          </a:p>
          <a:p>
            <a:r>
              <a:rPr lang="en-GB">
                <a:hlinkClick r:id="rId4"/>
              </a:rPr>
              <a:t>School wellbeing cards</a:t>
            </a:r>
            <a:endParaRPr lang="en-GB"/>
          </a:p>
          <a:p>
            <a:r>
              <a:rPr lang="en-GB">
                <a:hlinkClick r:id="rId5"/>
              </a:rPr>
              <a:t>Strength cards</a:t>
            </a:r>
            <a:endParaRPr lang="en-GB"/>
          </a:p>
          <a:p>
            <a:pPr marL="0" indent="0">
              <a:buNone/>
            </a:pPr>
            <a:r>
              <a:rPr lang="en-GB" b="1"/>
              <a:t>Externalising discussions (for those who </a:t>
            </a:r>
          </a:p>
          <a:p>
            <a:pPr marL="0" indent="0">
              <a:buNone/>
            </a:pPr>
            <a:r>
              <a:rPr lang="en-GB" b="1"/>
              <a:t>find talking about themselves trickier)</a:t>
            </a:r>
          </a:p>
          <a:p>
            <a:r>
              <a:rPr lang="en-GB">
                <a:hlinkClick r:id="rId6"/>
              </a:rPr>
              <a:t>Blob trees</a:t>
            </a:r>
            <a:endParaRPr lang="en-GB"/>
          </a:p>
          <a:p>
            <a:r>
              <a:rPr lang="en-GB">
                <a:hlinkClick r:id="rId7"/>
              </a:rPr>
              <a:t>Children’s exploratory drawings </a:t>
            </a:r>
            <a:endParaRPr lang="en-GB"/>
          </a:p>
          <a:p>
            <a:endParaRPr lang="en-GB" b="1"/>
          </a:p>
          <a:p>
            <a:pPr marL="0" indent="0">
              <a:buNone/>
            </a:pPr>
            <a:r>
              <a:rPr lang="en-GB" b="1"/>
              <a:t>Visual and creative activities (for those who find talking trickier)</a:t>
            </a:r>
          </a:p>
          <a:p>
            <a:r>
              <a:rPr lang="en-GB"/>
              <a:t>Drawing the </a:t>
            </a:r>
            <a:r>
              <a:rPr lang="en-GB">
                <a:hlinkClick r:id="rId8"/>
              </a:rPr>
              <a:t>ideal school </a:t>
            </a:r>
            <a:r>
              <a:rPr lang="en-GB"/>
              <a:t>/ </a:t>
            </a:r>
            <a:r>
              <a:rPr lang="en-GB">
                <a:hlinkClick r:id="rId9"/>
              </a:rPr>
              <a:t>self </a:t>
            </a:r>
            <a:r>
              <a:rPr lang="en-GB"/>
              <a:t>/ </a:t>
            </a:r>
            <a:r>
              <a:rPr lang="en-GB">
                <a:hlinkClick r:id="rId10"/>
              </a:rPr>
              <a:t>worker</a:t>
            </a:r>
            <a:endParaRPr lang="en-GB"/>
          </a:p>
          <a:p>
            <a:r>
              <a:rPr lang="en-GB">
                <a:hlinkClick r:id="rId11"/>
              </a:rPr>
              <a:t>Building the ideal classroom</a:t>
            </a:r>
            <a:endParaRPr lang="en-GB"/>
          </a:p>
          <a:p>
            <a:r>
              <a:rPr lang="en-GB">
                <a:hlinkClick r:id="rId12"/>
              </a:rPr>
              <a:t>Photo voice</a:t>
            </a:r>
            <a:endParaRPr lang="en-GB"/>
          </a:p>
          <a:p>
            <a:r>
              <a:rPr lang="en-GB">
                <a:hlinkClick r:id="rId13"/>
              </a:rPr>
              <a:t>Incredible 5 point scale </a:t>
            </a:r>
            <a:r>
              <a:rPr lang="en-GB"/>
              <a:t>/ </a:t>
            </a:r>
            <a:r>
              <a:rPr lang="en-GB">
                <a:hlinkClick r:id="rId14"/>
              </a:rPr>
              <a:t>zones of regulation</a:t>
            </a:r>
            <a:endParaRPr lang="en-GB"/>
          </a:p>
          <a:p>
            <a:pPr marL="0" indent="0">
              <a:buNone/>
            </a:pPr>
            <a:r>
              <a:rPr lang="en-GB" b="1"/>
              <a:t>Supporting / Preventing EBSNA</a:t>
            </a:r>
          </a:p>
          <a:p>
            <a:r>
              <a:rPr lang="en-GB"/>
              <a:t>Co-produced documents (</a:t>
            </a:r>
            <a:r>
              <a:rPr lang="en-GB">
                <a:hlinkClick r:id="rId15"/>
              </a:rPr>
              <a:t>One page profiles</a:t>
            </a:r>
            <a:r>
              <a:rPr lang="en-GB"/>
              <a:t>, pupil passports) </a:t>
            </a:r>
          </a:p>
          <a:p>
            <a:r>
              <a:rPr lang="en-GB"/>
              <a:t>Mapping landscapes / RAG rating school environment</a:t>
            </a:r>
          </a:p>
          <a:p>
            <a:r>
              <a:rPr lang="en-GB">
                <a:hlinkClick r:id="rId16"/>
              </a:rPr>
              <a:t>Drawing the ideal safe school</a:t>
            </a:r>
            <a:endParaRPr lang="en-GB"/>
          </a:p>
        </p:txBody>
      </p:sp>
      <p:sp>
        <p:nvSpPr>
          <p:cNvPr id="5" name="TextBox 4">
            <a:extLst>
              <a:ext uri="{FF2B5EF4-FFF2-40B4-BE49-F238E27FC236}">
                <a16:creationId xmlns:a16="http://schemas.microsoft.com/office/drawing/2014/main" id="{6A6E3B71-1CB6-BF38-57D5-06C0712F5EC0}"/>
              </a:ext>
            </a:extLst>
          </p:cNvPr>
          <p:cNvSpPr txBox="1"/>
          <p:nvPr/>
        </p:nvSpPr>
        <p:spPr>
          <a:xfrm>
            <a:off x="167238" y="6042026"/>
            <a:ext cx="10812379" cy="646331"/>
          </a:xfrm>
          <a:prstGeom prst="rect">
            <a:avLst/>
          </a:prstGeom>
          <a:noFill/>
        </p:spPr>
        <p:txBody>
          <a:bodyPr wrap="square">
            <a:spAutoFit/>
          </a:bodyPr>
          <a:lstStyle/>
          <a:p>
            <a:r>
              <a:rPr lang="en-GB">
                <a:hlinkClick r:id="rId17"/>
              </a:rPr>
              <a:t>highland-council-psychological-service-tools-for-gathering-the-views-of-children-and-young-people-may-2020.pdf (</a:t>
            </a:r>
            <a:r>
              <a:rPr lang="en-GB" err="1">
                <a:hlinkClick r:id="rId17"/>
              </a:rPr>
              <a:t>education.gov.scot</a:t>
            </a:r>
            <a:r>
              <a:rPr lang="en-GB">
                <a:hlinkClick r:id="rId17"/>
              </a:rPr>
              <a:t>)</a:t>
            </a:r>
            <a:endParaRPr lang="en-GB"/>
          </a:p>
        </p:txBody>
      </p:sp>
    </p:spTree>
    <p:extLst>
      <p:ext uri="{BB962C8B-B14F-4D97-AF65-F5344CB8AC3E}">
        <p14:creationId xmlns:p14="http://schemas.microsoft.com/office/powerpoint/2010/main" val="13737693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5B3E0CB-4638-2F18-7EDC-F17A29E5E167}"/>
              </a:ext>
            </a:extLst>
          </p:cNvPr>
          <p:cNvSpPr txBox="1"/>
          <p:nvPr/>
        </p:nvSpPr>
        <p:spPr>
          <a:xfrm>
            <a:off x="215234" y="333072"/>
            <a:ext cx="11761532" cy="5847755"/>
          </a:xfrm>
          <a:prstGeom prst="rect">
            <a:avLst/>
          </a:prstGeom>
          <a:noFill/>
        </p:spPr>
        <p:txBody>
          <a:bodyPr wrap="square">
            <a:spAutoFit/>
          </a:bodyPr>
          <a:lstStyle/>
          <a:p>
            <a:pPr algn="ctr"/>
            <a:r>
              <a:rPr lang="en-GB" sz="1400" b="1" dirty="0">
                <a:latin typeface="Arial" panose="020B0604020202020204" pitchFamily="34" charset="0"/>
                <a:cs typeface="Arial" panose="020B0604020202020204" pitchFamily="34" charset="0"/>
              </a:rPr>
              <a:t>Some </a:t>
            </a:r>
            <a:r>
              <a:rPr lang="en-GB" sz="1400" b="1" i="1" dirty="0">
                <a:latin typeface="Arial" panose="020B0604020202020204" pitchFamily="34" charset="0"/>
                <a:cs typeface="Arial" panose="020B0604020202020204" pitchFamily="34" charset="0"/>
              </a:rPr>
              <a:t>additional</a:t>
            </a:r>
            <a:r>
              <a:rPr lang="en-GB" sz="1400" b="1" dirty="0">
                <a:latin typeface="Arial" panose="020B0604020202020204" pitchFamily="34" charset="0"/>
                <a:cs typeface="Arial" panose="020B0604020202020204" pitchFamily="34" charset="0"/>
              </a:rPr>
              <a:t> example strategies and proformas for gaining pupil views</a:t>
            </a:r>
          </a:p>
          <a:p>
            <a:pPr algn="l"/>
            <a:endParaRPr lang="en-GB" sz="1200" dirty="0">
              <a:latin typeface="Arial" panose="020B0604020202020204" pitchFamily="34" charset="0"/>
              <a:cs typeface="Arial" panose="020B0604020202020204" pitchFamily="34" charset="0"/>
            </a:endParaRPr>
          </a:p>
          <a:p>
            <a:pPr algn="l"/>
            <a:r>
              <a:rPr lang="en-GB" sz="1200" dirty="0">
                <a:latin typeface="Arial" panose="020B0604020202020204" pitchFamily="34" charset="0"/>
                <a:cs typeface="Arial" panose="020B0604020202020204" pitchFamily="34" charset="0"/>
              </a:rPr>
              <a:t>Here are some website links to other information gathering activities and proformas that you may be helpful for both gathering pupil views, but also potentially in terms of helping them to consider and plan next steps (please note there are many others freely available and those included here just represent a small sample):</a:t>
            </a:r>
          </a:p>
          <a:p>
            <a:pPr algn="l"/>
            <a:endParaRPr lang="en-GB" sz="1200" dirty="0">
              <a:latin typeface="Arial" panose="020B0604020202020204" pitchFamily="34" charset="0"/>
              <a:cs typeface="Arial" panose="020B0604020202020204" pitchFamily="34" charset="0"/>
            </a:endParaRPr>
          </a:p>
          <a:p>
            <a:pPr algn="l"/>
            <a:r>
              <a:rPr lang="en-GB" sz="1200" dirty="0">
                <a:latin typeface="Arial" panose="020B0604020202020204" pitchFamily="34" charset="0"/>
                <a:cs typeface="Arial" panose="020B0604020202020204" pitchFamily="34" charset="0"/>
                <a:hlinkClick r:id="rId2"/>
              </a:rPr>
              <a:t>Inclusion Facilitators Free Resources - Suffolk County Council</a:t>
            </a:r>
            <a:r>
              <a:rPr lang="en-GB" sz="1200" dirty="0">
                <a:latin typeface="Arial" panose="020B0604020202020204" pitchFamily="34" charset="0"/>
                <a:cs typeface="Arial" panose="020B0604020202020204" pitchFamily="34" charset="0"/>
              </a:rPr>
              <a:t> Our Inclusion Facilitator team have produced a wide range of freely available resources to facilitate working with children and young people to gather their views, thoughts and feelings.</a:t>
            </a:r>
            <a:endParaRPr lang="en-GB" sz="1200" dirty="0">
              <a:latin typeface="Arial" panose="020B0604020202020204" pitchFamily="34" charset="0"/>
              <a:cs typeface="Arial" panose="020B0604020202020204" pitchFamily="34" charset="0"/>
              <a:hlinkClick r:id="rId3"/>
            </a:endParaRPr>
          </a:p>
          <a:p>
            <a:pPr algn="l"/>
            <a:endParaRPr lang="en-GB" sz="1200" dirty="0">
              <a:latin typeface="Arial" panose="020B0604020202020204" pitchFamily="34" charset="0"/>
              <a:cs typeface="Arial" panose="020B0604020202020204" pitchFamily="34" charset="0"/>
              <a:hlinkClick r:id="rId3"/>
            </a:endParaRPr>
          </a:p>
          <a:p>
            <a:pPr algn="l"/>
            <a:r>
              <a:rPr lang="en-GB" sz="1200" dirty="0">
                <a:latin typeface="Arial" panose="020B0604020202020204" pitchFamily="34" charset="0"/>
                <a:cs typeface="Arial" panose="020B0604020202020204" pitchFamily="34" charset="0"/>
                <a:hlinkClick r:id="rId3"/>
              </a:rPr>
              <a:t>Preparing for Adulthood: Person-centred Planning Tools – </a:t>
            </a:r>
            <a:r>
              <a:rPr lang="en-GB" sz="1200" dirty="0" err="1">
                <a:latin typeface="Arial" panose="020B0604020202020204" pitchFamily="34" charset="0"/>
                <a:cs typeface="Arial" panose="020B0604020202020204" pitchFamily="34" charset="0"/>
                <a:hlinkClick r:id="rId3"/>
              </a:rPr>
              <a:t>NDTi</a:t>
            </a:r>
            <a:r>
              <a:rPr lang="en-GB" sz="1200" dirty="0">
                <a:latin typeface="Arial" panose="020B0604020202020204" pitchFamily="34" charset="0"/>
                <a:cs typeface="Arial" panose="020B0604020202020204" pitchFamily="34" charset="0"/>
              </a:rPr>
              <a:t>  Includes a wealth of view gathering ideas (many can also be edited and adapted to enable a more bespoke approach) such as ‘Good day / Bad day’ to help with understanding what is important to and for people to have the life that they want; ‘Perfect Week’ to help us to see what different aspects of living make up a really great week for a person; ‘Working / Not Working’ to help people to sort out what is working from different perspectives; ‘Coping strategies’ to help people to express their anxieties and concerns.</a:t>
            </a:r>
          </a:p>
          <a:p>
            <a:pPr algn="l"/>
            <a:endParaRPr lang="en-GB" sz="1200" dirty="0">
              <a:latin typeface="Arial" panose="020B0604020202020204" pitchFamily="34" charset="0"/>
              <a:cs typeface="Arial" panose="020B0604020202020204" pitchFamily="34" charset="0"/>
            </a:endParaRPr>
          </a:p>
          <a:p>
            <a:pPr algn="l"/>
            <a:r>
              <a:rPr lang="en-GB" sz="1200" dirty="0">
                <a:latin typeface="Arial" panose="020B0604020202020204" pitchFamily="34" charset="0"/>
                <a:cs typeface="Arial" panose="020B0604020202020204" pitchFamily="34" charset="0"/>
                <a:hlinkClick r:id="rId4"/>
              </a:rPr>
              <a:t>Solution-focused practice toolkit: helping professionals use the approach when working with children and young people (nspcc.org.uk)</a:t>
            </a:r>
            <a:r>
              <a:rPr lang="en-GB" sz="1200" dirty="0">
                <a:latin typeface="Arial" panose="020B0604020202020204" pitchFamily="34" charset="0"/>
                <a:cs typeface="Arial" panose="020B0604020202020204" pitchFamily="34" charset="0"/>
              </a:rPr>
              <a:t>  Includes activity ideas and printable proformas to use for gathering pupil views in a solution focused way.</a:t>
            </a:r>
          </a:p>
          <a:p>
            <a:pPr algn="l"/>
            <a:endParaRPr lang="en-GB" sz="1200" dirty="0">
              <a:latin typeface="Arial" panose="020B0604020202020204" pitchFamily="34" charset="0"/>
              <a:cs typeface="Arial" panose="020B0604020202020204" pitchFamily="34" charset="0"/>
            </a:endParaRPr>
          </a:p>
          <a:p>
            <a:pPr algn="l"/>
            <a:r>
              <a:rPr lang="en-GB" sz="1200" dirty="0">
                <a:latin typeface="Arial" panose="020B0604020202020204" pitchFamily="34" charset="0"/>
                <a:cs typeface="Arial" panose="020B0604020202020204" pitchFamily="34" charset="0"/>
                <a:hlinkClick r:id="rId5"/>
              </a:rPr>
              <a:t>A Therapeutic Treasure Deck of Sentence Completion and Feelings Cards- Dr Karen Treisman (youtube.com)</a:t>
            </a:r>
            <a:r>
              <a:rPr lang="en-GB" sz="1200" dirty="0">
                <a:latin typeface="Arial" panose="020B0604020202020204" pitchFamily="34" charset="0"/>
                <a:cs typeface="Arial" panose="020B0604020202020204" pitchFamily="34" charset="0"/>
              </a:rPr>
              <a:t> for an explanation of how </a:t>
            </a:r>
            <a:r>
              <a:rPr lang="en-GB" sz="1200" dirty="0" err="1">
                <a:latin typeface="Arial" panose="020B0604020202020204" pitchFamily="34" charset="0"/>
                <a:cs typeface="Arial" panose="020B0604020202020204" pitchFamily="34" charset="0"/>
              </a:rPr>
              <a:t>Dr.</a:t>
            </a:r>
            <a:r>
              <a:rPr lang="en-GB" sz="1200" dirty="0">
                <a:latin typeface="Arial" panose="020B0604020202020204" pitchFamily="34" charset="0"/>
                <a:cs typeface="Arial" panose="020B0604020202020204" pitchFamily="34" charset="0"/>
              </a:rPr>
              <a:t> Karen Treisman uses her card deck to elicit views, feelings and strengths.</a:t>
            </a:r>
          </a:p>
          <a:p>
            <a:r>
              <a:rPr lang="en-GB" sz="1200" dirty="0">
                <a:latin typeface="Arial" panose="020B0604020202020204" pitchFamily="34" charset="0"/>
                <a:ea typeface="+mn-lt"/>
                <a:cs typeface="Arial" panose="020B0604020202020204" pitchFamily="34" charset="0"/>
              </a:rPr>
              <a:t>This is a very simple proforma example to aid the start of conversation: </a:t>
            </a:r>
            <a:r>
              <a:rPr lang="en-GB" sz="1200" dirty="0">
                <a:latin typeface="Arial" panose="020B0604020202020204" pitchFamily="34" charset="0"/>
                <a:cs typeface="Arial" panose="020B0604020202020204" pitchFamily="34" charset="0"/>
                <a:hlinkClick r:id="rId6"/>
              </a:rPr>
              <a:t>sentence-starters.pdf (mentallyhealthyschools.org.uk)</a:t>
            </a:r>
            <a:r>
              <a:rPr lang="en-GB" sz="1200" dirty="0">
                <a:latin typeface="Arial" panose="020B0604020202020204" pitchFamily="34" charset="0"/>
                <a:ea typeface="+mn-lt"/>
                <a:cs typeface="Arial" panose="020B0604020202020204" pitchFamily="34" charset="0"/>
              </a:rPr>
              <a:t> </a:t>
            </a:r>
          </a:p>
          <a:p>
            <a:endParaRPr lang="en-GB" sz="1200" dirty="0">
              <a:latin typeface="Arial" panose="020B0604020202020204" pitchFamily="34" charset="0"/>
              <a:ea typeface="+mn-lt"/>
              <a:cs typeface="Arial" panose="020B0604020202020204" pitchFamily="34" charset="0"/>
            </a:endParaRPr>
          </a:p>
          <a:p>
            <a:r>
              <a:rPr lang="en-GB" sz="1200" dirty="0">
                <a:latin typeface="Arial" panose="020B0604020202020204" pitchFamily="34" charset="0"/>
                <a:ea typeface="+mn-lt"/>
                <a:cs typeface="Arial" panose="020B0604020202020204" pitchFamily="34" charset="0"/>
              </a:rPr>
              <a:t>Another simple questionnaire example that could be sampled to begin a conversation:  </a:t>
            </a:r>
            <a:r>
              <a:rPr lang="en-GB" sz="1200" dirty="0">
                <a:latin typeface="Arial" panose="020B0604020202020204" pitchFamily="34" charset="0"/>
                <a:ea typeface="+mn-lt"/>
                <a:cs typeface="Arial" panose="020B0604020202020204" pitchFamily="34" charset="0"/>
                <a:hlinkClick r:id="rId7"/>
              </a:rPr>
              <a:t>Me and My Feelings Questionnaire (corc.uk.net)</a:t>
            </a:r>
          </a:p>
          <a:p>
            <a:endParaRPr lang="en-GB" sz="1200" dirty="0">
              <a:latin typeface="Arial" panose="020B0604020202020204" pitchFamily="34" charset="0"/>
              <a:ea typeface="+mn-lt"/>
              <a:cs typeface="Arial" panose="020B0604020202020204" pitchFamily="34" charset="0"/>
              <a:hlinkClick r:id="rId8"/>
            </a:endParaRPr>
          </a:p>
          <a:p>
            <a:r>
              <a:rPr lang="en-GB" sz="1200" dirty="0">
                <a:latin typeface="Arial" panose="020B0604020202020204" pitchFamily="34" charset="0"/>
                <a:ea typeface="+mn-lt"/>
                <a:cs typeface="Arial" panose="020B0604020202020204" pitchFamily="34" charset="0"/>
                <a:hlinkClick r:id="rId8"/>
              </a:rPr>
              <a:t>Emotional-Readiness-Scale.pdf (elsanetwork.org)</a:t>
            </a:r>
            <a:r>
              <a:rPr lang="en-GB" sz="1200" dirty="0">
                <a:latin typeface="Arial" panose="020B0604020202020204" pitchFamily="34" charset="0"/>
                <a:ea typeface="+mn-lt"/>
                <a:cs typeface="Arial" panose="020B0604020202020204" pitchFamily="34" charset="0"/>
              </a:rPr>
              <a:t>  We would suggest being careful how this tool is used but do think it helpful as a checklist for consideration of pupil strengths and challenges, and of what type of social &amp; emotional skill set is needed to manage school.</a:t>
            </a:r>
          </a:p>
          <a:p>
            <a:endParaRPr lang="en-GB" sz="1200" dirty="0">
              <a:latin typeface="Arial" panose="020B0604020202020204" pitchFamily="34" charset="0"/>
              <a:cs typeface="Arial" panose="020B0604020202020204" pitchFamily="34" charset="0"/>
              <a:hlinkClick r:id="rId9"/>
            </a:endParaRPr>
          </a:p>
          <a:p>
            <a:r>
              <a:rPr lang="en-GB" sz="1200" dirty="0">
                <a:latin typeface="Arial" panose="020B0604020202020204" pitchFamily="34" charset="0"/>
                <a:cs typeface="Arial" panose="020B0604020202020204" pitchFamily="34" charset="0"/>
                <a:hlinkClick r:id="rId9"/>
              </a:rPr>
              <a:t>student-resilience-survey-1.pdf (corc.uk.net)</a:t>
            </a:r>
            <a:r>
              <a:rPr lang="en-GB" sz="1200" dirty="0">
                <a:latin typeface="Arial" panose="020B0604020202020204" pitchFamily="34" charset="0"/>
                <a:cs typeface="Arial" panose="020B0604020202020204" pitchFamily="34" charset="0"/>
              </a:rPr>
              <a:t> is a helpful questionnaire to prompt consideration of resiliency factors that can then be developed with support.</a:t>
            </a:r>
          </a:p>
          <a:p>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hlinkClick r:id="rId10"/>
              </a:rPr>
              <a:t>The Three Houses templates - Free Social Work Tools and Resources: SocialWorkersToolbox.com</a:t>
            </a:r>
            <a:r>
              <a:rPr lang="en-GB" sz="1200" dirty="0">
                <a:latin typeface="Arial" panose="020B0604020202020204" pitchFamily="34" charset="0"/>
                <a:cs typeface="Arial" panose="020B0604020202020204" pitchFamily="34" charset="0"/>
              </a:rPr>
              <a:t>  Is one example of the ‘3 Houses’ activity (which can be made into 4)</a:t>
            </a:r>
          </a:p>
          <a:p>
            <a:endParaRPr lang="en-GB" sz="1200" dirty="0">
              <a:latin typeface="Arial" panose="020B0604020202020204" pitchFamily="34" charset="0"/>
              <a:cs typeface="Arial" panose="020B0604020202020204" pitchFamily="34" charset="0"/>
            </a:endParaRPr>
          </a:p>
          <a:p>
            <a:pPr algn="l"/>
            <a:endParaRPr lang="en-GB" sz="1200" dirty="0">
              <a:latin typeface="Arial" panose="020B0604020202020204" pitchFamily="34" charset="0"/>
              <a:cs typeface="Arial" panose="020B0604020202020204" pitchFamily="34" charset="0"/>
            </a:endParaRPr>
          </a:p>
          <a:p>
            <a:pPr algn="l"/>
            <a:endParaRPr lang="en-GB" sz="1200"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C16D1377-1017-7853-A313-C949C678EE62}"/>
              </a:ext>
            </a:extLst>
          </p:cNvPr>
          <p:cNvPicPr>
            <a:picLocks noChangeAspect="1"/>
          </p:cNvPicPr>
          <p:nvPr/>
        </p:nvPicPr>
        <p:blipFill>
          <a:blip r:embed="rId11"/>
          <a:stretch>
            <a:fillRect/>
          </a:stretch>
        </p:blipFill>
        <p:spPr>
          <a:xfrm>
            <a:off x="11245183" y="0"/>
            <a:ext cx="731583" cy="914479"/>
          </a:xfrm>
          <a:prstGeom prst="rect">
            <a:avLst/>
          </a:prstGeom>
        </p:spPr>
      </p:pic>
    </p:spTree>
    <p:extLst>
      <p:ext uri="{BB962C8B-B14F-4D97-AF65-F5344CB8AC3E}">
        <p14:creationId xmlns:p14="http://schemas.microsoft.com/office/powerpoint/2010/main" val="19318418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53A74EC-C214-A2CF-DD72-55E4B2537626}"/>
              </a:ext>
            </a:extLst>
          </p:cNvPr>
          <p:cNvSpPr txBox="1"/>
          <p:nvPr/>
        </p:nvSpPr>
        <p:spPr>
          <a:xfrm>
            <a:off x="144359" y="94129"/>
            <a:ext cx="11815313" cy="57554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GB" sz="1600" dirty="0">
              <a:latin typeface="Arial"/>
              <a:cs typeface="Arial"/>
            </a:endParaRPr>
          </a:p>
          <a:p>
            <a:endParaRPr lang="en-GB" sz="1600" dirty="0">
              <a:latin typeface="Arial"/>
              <a:cs typeface="Arial"/>
            </a:endParaRPr>
          </a:p>
          <a:p>
            <a:endParaRPr lang="en-GB" sz="1600" dirty="0">
              <a:latin typeface="Arial"/>
              <a:cs typeface="Arial"/>
            </a:endParaRPr>
          </a:p>
          <a:p>
            <a:pPr algn="ctr"/>
            <a:r>
              <a:rPr lang="en-GB" sz="1600" b="1" dirty="0">
                <a:latin typeface="Arial"/>
                <a:cs typeface="Arial"/>
              </a:rPr>
              <a:t>Using questionnaires to gather views:</a:t>
            </a:r>
          </a:p>
          <a:p>
            <a:endParaRPr lang="en-GB" sz="1600" dirty="0">
              <a:latin typeface="Arial"/>
              <a:cs typeface="Arial"/>
            </a:endParaRPr>
          </a:p>
          <a:p>
            <a:r>
              <a:rPr lang="en-GB" sz="1600" dirty="0">
                <a:latin typeface="Arial"/>
                <a:cs typeface="Arial"/>
              </a:rPr>
              <a:t>The accuracy and value of a questionnaire is very much dependent on the mood and communication skill of both the person asking the questions as well as the person answering them.</a:t>
            </a:r>
          </a:p>
          <a:p>
            <a:endParaRPr lang="en-GB" sz="1600" dirty="0">
              <a:latin typeface="Arial"/>
              <a:cs typeface="Arial"/>
            </a:endParaRPr>
          </a:p>
          <a:p>
            <a:r>
              <a:rPr lang="en-GB" sz="1600" dirty="0">
                <a:latin typeface="Arial"/>
                <a:cs typeface="Arial"/>
              </a:rPr>
              <a:t>If they simply become a way of progressing through a list of possible problems and worries in a very problem-focused way, then they cease to be helpful and may even undermine wellbeing rather than contribute to it.  We are including some of the best evidence-based links here that will take you to a range of information gathering tools but would advocate care and consideration in their use:  </a:t>
            </a:r>
          </a:p>
          <a:p>
            <a:endParaRPr lang="en-GB" sz="1600" dirty="0">
              <a:latin typeface="Arial"/>
              <a:ea typeface="+mn-lt"/>
              <a:cs typeface="Arial"/>
            </a:endParaRPr>
          </a:p>
          <a:p>
            <a:r>
              <a:rPr lang="en-GB" sz="1600" dirty="0">
                <a:latin typeface="Arial"/>
                <a:cs typeface="Arial"/>
              </a:rPr>
              <a:t>There are many questionnaires and check lists that are widely available that can be used to help gather information about what is going on for a pupil.  </a:t>
            </a:r>
          </a:p>
          <a:p>
            <a:endParaRPr lang="en-GB" sz="1600" dirty="0">
              <a:latin typeface="Arial"/>
              <a:ea typeface="+mn-lt"/>
              <a:cs typeface="Arial"/>
            </a:endParaRPr>
          </a:p>
          <a:p>
            <a:r>
              <a:rPr lang="en-GB" sz="1600" dirty="0">
                <a:latin typeface="Arial"/>
                <a:ea typeface="+mn-lt"/>
                <a:cs typeface="Arial"/>
                <a:hlinkClick r:id="rId2"/>
              </a:rPr>
              <a:t>Outcome &amp; Experience Measures (corc.uk.net)</a:t>
            </a:r>
            <a:r>
              <a:rPr lang="en-GB" sz="1600" dirty="0">
                <a:latin typeface="Arial"/>
                <a:ea typeface="+mn-lt"/>
                <a:cs typeface="Arial"/>
              </a:rPr>
              <a:t> is a website with links to a wide range of information gathering tools</a:t>
            </a:r>
          </a:p>
          <a:p>
            <a:r>
              <a:rPr lang="en-GB" sz="1600" dirty="0">
                <a:latin typeface="Arial"/>
                <a:ea typeface="+mn-lt"/>
                <a:cs typeface="Arial"/>
                <a:hlinkClick r:id="rId3"/>
              </a:rPr>
              <a:t>Wellbeing measurement framework for schools | Anna Freud</a:t>
            </a:r>
            <a:r>
              <a:rPr lang="en-GB" sz="1600" dirty="0">
                <a:latin typeface="Arial"/>
                <a:cs typeface="Arial"/>
              </a:rPr>
              <a:t> via this link you will find a range of possible questionnaires to use in primary and secondary schools and colleges to aid information gathering. </a:t>
            </a:r>
          </a:p>
          <a:p>
            <a:endParaRPr lang="en-GB" sz="1400" dirty="0">
              <a:latin typeface="Arial"/>
              <a:cs typeface="Arial"/>
            </a:endParaRPr>
          </a:p>
          <a:p>
            <a:endParaRPr lang="en-GB" sz="1400" dirty="0">
              <a:latin typeface="Arial"/>
              <a:cs typeface="Arial"/>
            </a:endParaRPr>
          </a:p>
          <a:p>
            <a:endParaRPr lang="en-GB" sz="1200" dirty="0">
              <a:latin typeface="Arial"/>
              <a:cs typeface="Arial"/>
            </a:endParaRPr>
          </a:p>
          <a:p>
            <a:endParaRPr lang="en-GB" sz="1200" dirty="0">
              <a:latin typeface="Arial"/>
              <a:cs typeface="Arial"/>
            </a:endParaRPr>
          </a:p>
        </p:txBody>
      </p:sp>
      <p:pic>
        <p:nvPicPr>
          <p:cNvPr id="1028" name="Picture 4">
            <a:extLst>
              <a:ext uri="{FF2B5EF4-FFF2-40B4-BE49-F238E27FC236}">
                <a16:creationId xmlns:a16="http://schemas.microsoft.com/office/drawing/2014/main" id="{DE0FF337-FA0C-8FB5-20FE-8502691400E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26247" y="-38100"/>
            <a:ext cx="733425"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65244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with Corners Rounded 1">
            <a:extLst>
              <a:ext uri="{FF2B5EF4-FFF2-40B4-BE49-F238E27FC236}">
                <a16:creationId xmlns:a16="http://schemas.microsoft.com/office/drawing/2014/main" id="{BE2DEA29-2B4B-45FC-068A-D2638236F3D6}"/>
              </a:ext>
            </a:extLst>
          </p:cNvPr>
          <p:cNvSpPr/>
          <p:nvPr/>
        </p:nvSpPr>
        <p:spPr>
          <a:xfrm>
            <a:off x="239232" y="712377"/>
            <a:ext cx="1913861" cy="1052623"/>
          </a:xfrm>
          <a:prstGeom prst="wedgeRoundRectCallou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There is always more to be done…</a:t>
            </a:r>
          </a:p>
        </p:txBody>
      </p:sp>
      <p:sp>
        <p:nvSpPr>
          <p:cNvPr id="3" name="Speech Bubble: Rectangle with Corners Rounded 2">
            <a:extLst>
              <a:ext uri="{FF2B5EF4-FFF2-40B4-BE49-F238E27FC236}">
                <a16:creationId xmlns:a16="http://schemas.microsoft.com/office/drawing/2014/main" id="{FD907A42-87FC-7DB6-3E22-E21DAC644EA4}"/>
              </a:ext>
            </a:extLst>
          </p:cNvPr>
          <p:cNvSpPr/>
          <p:nvPr/>
        </p:nvSpPr>
        <p:spPr>
          <a:xfrm>
            <a:off x="1733107" y="1407045"/>
            <a:ext cx="1913861" cy="1052623"/>
          </a:xfrm>
          <a:prstGeom prst="wedgeRoundRectCallout">
            <a:avLst>
              <a:gd name="adj1" fmla="val 5278"/>
              <a:gd name="adj2" fmla="val -70833"/>
              <a:gd name="adj3" fmla="val 16667"/>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There is not enough time, or hours in the day</a:t>
            </a:r>
          </a:p>
        </p:txBody>
      </p:sp>
      <p:sp>
        <p:nvSpPr>
          <p:cNvPr id="4" name="Speech Bubble: Rectangle with Corners Rounded 3">
            <a:extLst>
              <a:ext uri="{FF2B5EF4-FFF2-40B4-BE49-F238E27FC236}">
                <a16:creationId xmlns:a16="http://schemas.microsoft.com/office/drawing/2014/main" id="{CBDFA69B-3905-5590-B5D8-7C770857FE5E}"/>
              </a:ext>
            </a:extLst>
          </p:cNvPr>
          <p:cNvSpPr/>
          <p:nvPr/>
        </p:nvSpPr>
        <p:spPr>
          <a:xfrm>
            <a:off x="239232" y="2234611"/>
            <a:ext cx="1913861" cy="1052623"/>
          </a:xfrm>
          <a:prstGeom prst="wedgeRoundRectCallou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The role is sometimes completely overwhelming</a:t>
            </a:r>
          </a:p>
        </p:txBody>
      </p:sp>
      <p:sp>
        <p:nvSpPr>
          <p:cNvPr id="5" name="Speech Bubble: Rectangle with Corners Rounded 4">
            <a:extLst>
              <a:ext uri="{FF2B5EF4-FFF2-40B4-BE49-F238E27FC236}">
                <a16:creationId xmlns:a16="http://schemas.microsoft.com/office/drawing/2014/main" id="{F18DEAC6-40CF-0ED5-4F09-9E04B3E591A0}"/>
              </a:ext>
            </a:extLst>
          </p:cNvPr>
          <p:cNvSpPr/>
          <p:nvPr/>
        </p:nvSpPr>
        <p:spPr>
          <a:xfrm>
            <a:off x="1943100" y="3044455"/>
            <a:ext cx="1913861" cy="1052623"/>
          </a:xfrm>
          <a:prstGeom prst="wedgeRoundRectCallout">
            <a:avLst>
              <a:gd name="adj1" fmla="val 12500"/>
              <a:gd name="adj2" fmla="val -70833"/>
              <a:gd name="adj3" fmla="val 16667"/>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Accessing MH help is still difficult… There is a lot of need and limited opportunity to get external support</a:t>
            </a:r>
          </a:p>
        </p:txBody>
      </p:sp>
      <p:sp>
        <p:nvSpPr>
          <p:cNvPr id="6" name="Speech Bubble: Rectangle with Corners Rounded 5">
            <a:extLst>
              <a:ext uri="{FF2B5EF4-FFF2-40B4-BE49-F238E27FC236}">
                <a16:creationId xmlns:a16="http://schemas.microsoft.com/office/drawing/2014/main" id="{F432D7FC-E689-3FA5-EF73-65135EBC2CF8}"/>
              </a:ext>
            </a:extLst>
          </p:cNvPr>
          <p:cNvSpPr/>
          <p:nvPr/>
        </p:nvSpPr>
        <p:spPr>
          <a:xfrm>
            <a:off x="239232" y="3872021"/>
            <a:ext cx="1913861" cy="1052623"/>
          </a:xfrm>
          <a:prstGeom prst="wedgeRoundRectCallou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I feel exhausted… feel constantly expected to do more</a:t>
            </a:r>
          </a:p>
        </p:txBody>
      </p:sp>
      <p:sp>
        <p:nvSpPr>
          <p:cNvPr id="7" name="TextBox 6">
            <a:extLst>
              <a:ext uri="{FF2B5EF4-FFF2-40B4-BE49-F238E27FC236}">
                <a16:creationId xmlns:a16="http://schemas.microsoft.com/office/drawing/2014/main" id="{2C727B43-2213-7223-1920-1CF2DBEBFFD9}"/>
              </a:ext>
            </a:extLst>
          </p:cNvPr>
          <p:cNvSpPr txBox="1"/>
          <p:nvPr/>
        </p:nvSpPr>
        <p:spPr>
          <a:xfrm>
            <a:off x="8044109" y="964845"/>
            <a:ext cx="3880884" cy="2062103"/>
          </a:xfrm>
          <a:prstGeom prst="rect">
            <a:avLst/>
          </a:prstGeom>
          <a:noFill/>
        </p:spPr>
        <p:txBody>
          <a:bodyPr wrap="square" rtlCol="0">
            <a:spAutoFit/>
          </a:bodyPr>
          <a:lstStyle/>
          <a:p>
            <a:pPr marL="285750" indent="-285750">
              <a:buFont typeface="Arial" panose="020B0604020202020204" pitchFamily="34" charset="0"/>
              <a:buChar char="•"/>
            </a:pPr>
            <a:r>
              <a:rPr lang="en-GB" sz="1600" dirty="0"/>
              <a:t>School avoidance / anxiety</a:t>
            </a:r>
          </a:p>
          <a:p>
            <a:pPr marL="285750" indent="-285750">
              <a:buFont typeface="Arial" panose="020B0604020202020204" pitchFamily="34" charset="0"/>
              <a:buChar char="•"/>
            </a:pPr>
            <a:r>
              <a:rPr lang="en-GB" sz="1600" dirty="0"/>
              <a:t>School refusal</a:t>
            </a:r>
          </a:p>
          <a:p>
            <a:pPr marL="285750" indent="-285750">
              <a:buFont typeface="Arial" panose="020B0604020202020204" pitchFamily="34" charset="0"/>
              <a:buChar char="•"/>
            </a:pPr>
            <a:r>
              <a:rPr lang="en-GB" sz="1600" dirty="0"/>
              <a:t>Separation anxiety</a:t>
            </a:r>
          </a:p>
          <a:p>
            <a:pPr marL="285750" indent="-285750">
              <a:buFont typeface="Arial" panose="020B0604020202020204" pitchFamily="34" charset="0"/>
              <a:buChar char="•"/>
            </a:pPr>
            <a:r>
              <a:rPr lang="en-GB" sz="1600" dirty="0"/>
              <a:t>Lesson avoidance and internal truancy</a:t>
            </a:r>
          </a:p>
          <a:p>
            <a:pPr marL="285750" indent="-285750">
              <a:buFont typeface="Arial" panose="020B0604020202020204" pitchFamily="34" charset="0"/>
              <a:buChar char="•"/>
            </a:pPr>
            <a:r>
              <a:rPr lang="en-GB" sz="1600" dirty="0"/>
              <a:t>EBSA</a:t>
            </a:r>
          </a:p>
          <a:p>
            <a:pPr marL="285750" indent="-285750">
              <a:buFont typeface="Arial" panose="020B0604020202020204" pitchFamily="34" charset="0"/>
              <a:buChar char="•"/>
            </a:pPr>
            <a:r>
              <a:rPr lang="en-GB" sz="1600" dirty="0"/>
              <a:t>School avoidance and self harm</a:t>
            </a:r>
          </a:p>
          <a:p>
            <a:pPr marL="285750" indent="-285750">
              <a:buFont typeface="Arial" panose="020B0604020202020204" pitchFamily="34" charset="0"/>
              <a:buChar char="•"/>
            </a:pPr>
            <a:r>
              <a:rPr lang="en-GB" sz="1600" dirty="0"/>
              <a:t>Finding ways of helping anxiety without indirectly raising it</a:t>
            </a:r>
          </a:p>
        </p:txBody>
      </p:sp>
      <p:sp>
        <p:nvSpPr>
          <p:cNvPr id="8" name="Rectangle 7">
            <a:extLst>
              <a:ext uri="{FF2B5EF4-FFF2-40B4-BE49-F238E27FC236}">
                <a16:creationId xmlns:a16="http://schemas.microsoft.com/office/drawing/2014/main" id="{980F11FE-1B92-9644-EA81-9ACCECF57311}"/>
              </a:ext>
            </a:extLst>
          </p:cNvPr>
          <p:cNvSpPr/>
          <p:nvPr/>
        </p:nvSpPr>
        <p:spPr>
          <a:xfrm>
            <a:off x="1025364" y="15907"/>
            <a:ext cx="3329345" cy="923330"/>
          </a:xfrm>
          <a:prstGeom prst="rect">
            <a:avLst/>
          </a:prstGeom>
          <a:noFill/>
        </p:spPr>
        <p:txBody>
          <a:bodyPr wrap="square" lIns="91440" tIns="45720" rIns="91440" bIns="45720">
            <a:spAutoFit/>
          </a:bodyPr>
          <a:lstStyle/>
          <a:p>
            <a:pPr algn="ctr"/>
            <a:r>
              <a:rPr lang="en-US" b="0" cap="none" spc="0" dirty="0">
                <a:ln w="0"/>
                <a:solidFill>
                  <a:schemeClr val="accent1"/>
                </a:solidFill>
                <a:effectLst>
                  <a:outerShdw blurRad="38100" dist="25400" dir="5400000" algn="ctr" rotWithShape="0">
                    <a:srgbClr val="6E747A">
                      <a:alpha val="43000"/>
                    </a:srgbClr>
                  </a:outerShdw>
                </a:effectLst>
              </a:rPr>
              <a:t>How are you feeling about your job role right now as it relates to MH?</a:t>
            </a:r>
          </a:p>
        </p:txBody>
      </p:sp>
      <p:sp>
        <p:nvSpPr>
          <p:cNvPr id="9" name="Rectangle 8">
            <a:extLst>
              <a:ext uri="{FF2B5EF4-FFF2-40B4-BE49-F238E27FC236}">
                <a16:creationId xmlns:a16="http://schemas.microsoft.com/office/drawing/2014/main" id="{AFA90533-9D59-6FCA-8907-E08809C2946A}"/>
              </a:ext>
            </a:extLst>
          </p:cNvPr>
          <p:cNvSpPr/>
          <p:nvPr/>
        </p:nvSpPr>
        <p:spPr>
          <a:xfrm>
            <a:off x="7190363" y="289022"/>
            <a:ext cx="4950524" cy="646331"/>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b="1" dirty="0">
                <a:ln/>
                <a:solidFill>
                  <a:schemeClr val="accent4"/>
                </a:solidFill>
              </a:rPr>
              <a:t>What topics would you like covered in our future MH network meetings?</a:t>
            </a:r>
          </a:p>
        </p:txBody>
      </p:sp>
      <p:sp>
        <p:nvSpPr>
          <p:cNvPr id="10" name="TextBox 9">
            <a:extLst>
              <a:ext uri="{FF2B5EF4-FFF2-40B4-BE49-F238E27FC236}">
                <a16:creationId xmlns:a16="http://schemas.microsoft.com/office/drawing/2014/main" id="{C7A46EB8-FB0E-A1C5-7DDE-93C027071DD1}"/>
              </a:ext>
            </a:extLst>
          </p:cNvPr>
          <p:cNvSpPr txBox="1"/>
          <p:nvPr/>
        </p:nvSpPr>
        <p:spPr>
          <a:xfrm>
            <a:off x="4061636" y="3026948"/>
            <a:ext cx="7891131" cy="2893100"/>
          </a:xfrm>
          <a:prstGeom prst="rect">
            <a:avLst/>
          </a:prstGeom>
          <a:solidFill>
            <a:schemeClr val="accent4">
              <a:lumMod val="20000"/>
              <a:lumOff val="80000"/>
            </a:schemeClr>
          </a:solidFill>
        </p:spPr>
        <p:txBody>
          <a:bodyPr wrap="square" rtlCol="0">
            <a:spAutoFit/>
          </a:bodyPr>
          <a:lstStyle/>
          <a:p>
            <a:pPr algn="ctr"/>
            <a:r>
              <a:rPr lang="en-GB" sz="1400" b="1" dirty="0"/>
              <a:t>Ideas related to pupil voice that were shared:</a:t>
            </a:r>
          </a:p>
          <a:p>
            <a:pPr marL="285750" indent="-285750">
              <a:buFont typeface="Arial" panose="020B0604020202020204" pitchFamily="34" charset="0"/>
              <a:buChar char="•"/>
            </a:pPr>
            <a:r>
              <a:rPr lang="en-GB" sz="1400" dirty="0"/>
              <a:t>Seizing an opportunity for a spontaneous chat – Who are your role models?</a:t>
            </a:r>
          </a:p>
          <a:p>
            <a:pPr marL="285750" indent="-285750">
              <a:buFont typeface="Arial" panose="020B0604020202020204" pitchFamily="34" charset="0"/>
              <a:buChar char="•"/>
            </a:pPr>
            <a:r>
              <a:rPr lang="en-GB" sz="1400" dirty="0"/>
              <a:t>Having a devoted hour every week in every class for ‘Safe space time’ where pupils get a chance to share their worries / ideas / feelings.</a:t>
            </a:r>
          </a:p>
          <a:p>
            <a:pPr marL="285750" indent="-285750">
              <a:buFont typeface="Arial" panose="020B0604020202020204" pitchFamily="34" charset="0"/>
              <a:buChar char="•"/>
            </a:pPr>
            <a:r>
              <a:rPr lang="en-GB" sz="1400" dirty="0"/>
              <a:t>Having a circle time where pupils share their opinions on anything from school uniform to the injustices of this world</a:t>
            </a:r>
          </a:p>
          <a:p>
            <a:pPr marL="285750" indent="-285750">
              <a:buFont typeface="Arial" panose="020B0604020202020204" pitchFamily="34" charset="0"/>
              <a:buChar char="•"/>
            </a:pPr>
            <a:r>
              <a:rPr lang="en-GB" sz="1400" dirty="0"/>
              <a:t>Taking pupils on a walk around their local area doing some litter-picking – a great way for gaining a sense of contribution</a:t>
            </a:r>
          </a:p>
          <a:p>
            <a:pPr marL="285750" indent="-285750">
              <a:buFont typeface="Arial" panose="020B0604020202020204" pitchFamily="34" charset="0"/>
              <a:buChar char="•"/>
            </a:pPr>
            <a:r>
              <a:rPr lang="en-GB" sz="1400" dirty="0"/>
              <a:t>Creating a ‘Student MH Ambassador’ role and working with pupils to gain feedback on what helps and what hinders MH in a setting (e.g. consider content of toilet door posters)</a:t>
            </a:r>
          </a:p>
          <a:p>
            <a:pPr marL="285750" indent="-285750">
              <a:buFont typeface="Arial" panose="020B0604020202020204" pitchFamily="34" charset="0"/>
              <a:buChar char="•"/>
            </a:pPr>
            <a:r>
              <a:rPr lang="en-GB" sz="1400" dirty="0"/>
              <a:t>Creating a “what I would like my teacher to know” box</a:t>
            </a:r>
          </a:p>
          <a:p>
            <a:pPr marL="285750" indent="-285750">
              <a:buFont typeface="Arial" panose="020B0604020202020204" pitchFamily="34" charset="0"/>
              <a:buChar char="•"/>
            </a:pPr>
            <a:r>
              <a:rPr lang="en-GB" sz="1400" dirty="0"/>
              <a:t>Having whole class meditation time</a:t>
            </a:r>
          </a:p>
          <a:p>
            <a:pPr marL="285750" indent="-285750">
              <a:buFont typeface="Arial" panose="020B0604020202020204" pitchFamily="34" charset="0"/>
              <a:buChar char="•"/>
            </a:pPr>
            <a:r>
              <a:rPr lang="en-GB" sz="1400" dirty="0"/>
              <a:t>Making sure everyone has a One Page Profile</a:t>
            </a:r>
          </a:p>
        </p:txBody>
      </p:sp>
      <p:sp>
        <p:nvSpPr>
          <p:cNvPr id="11" name="TextBox 10">
            <a:extLst>
              <a:ext uri="{FF2B5EF4-FFF2-40B4-BE49-F238E27FC236}">
                <a16:creationId xmlns:a16="http://schemas.microsoft.com/office/drawing/2014/main" id="{A6F58BC6-802E-19AA-3438-5F4DC63C29C7}"/>
              </a:ext>
            </a:extLst>
          </p:cNvPr>
          <p:cNvSpPr txBox="1"/>
          <p:nvPr/>
        </p:nvSpPr>
        <p:spPr>
          <a:xfrm>
            <a:off x="61137" y="5228739"/>
            <a:ext cx="3919427" cy="1569660"/>
          </a:xfrm>
          <a:prstGeom prst="rect">
            <a:avLst/>
          </a:prstGeom>
          <a:solidFill>
            <a:schemeClr val="accent6">
              <a:lumMod val="20000"/>
              <a:lumOff val="80000"/>
            </a:schemeClr>
          </a:solidFill>
        </p:spPr>
        <p:txBody>
          <a:bodyPr wrap="square" rtlCol="0">
            <a:spAutoFit/>
          </a:bodyPr>
          <a:lstStyle/>
          <a:p>
            <a:pPr rtl="0"/>
            <a:r>
              <a:rPr lang="en-GB" sz="1200" dirty="0"/>
              <a:t>Note:</a:t>
            </a:r>
          </a:p>
          <a:p>
            <a:pPr rtl="0"/>
            <a:r>
              <a:rPr lang="en-GB" sz="1200" dirty="0"/>
              <a:t>There are resources to support schools around toxic masculinity on the Suffolk Schools RSHE Portal - RSHE/PSHE leads and senior leadership in  all Suffolk schools should be aware of it.  I</a:t>
            </a:r>
            <a:r>
              <a:rPr lang="en-GB" sz="1200" dirty="0">
                <a:effectLst/>
                <a:latin typeface="-apple-system"/>
              </a:rPr>
              <a:t>f anyone wants access and their school have not made this known to them, do just email me as it is not limited to subject leads </a:t>
            </a:r>
            <a:r>
              <a:rPr lang="en-GB" sz="1200" dirty="0">
                <a:effectLst/>
                <a:latin typeface="-apple-system"/>
                <a:hlinkClick r:id="rId2" tooltip="mailto:jane.stannard@suffolk.gov.uk"/>
              </a:rPr>
              <a:t>jane.stannard@suffolk.gov.uk</a:t>
            </a:r>
            <a:endParaRPr lang="en-GB" sz="1200" dirty="0">
              <a:effectLst/>
              <a:latin typeface="-apple-system"/>
            </a:endParaRPr>
          </a:p>
          <a:p>
            <a:endParaRPr lang="en-GB" sz="1200" dirty="0"/>
          </a:p>
        </p:txBody>
      </p:sp>
      <p:sp>
        <p:nvSpPr>
          <p:cNvPr id="12" name="TextBox 11">
            <a:extLst>
              <a:ext uri="{FF2B5EF4-FFF2-40B4-BE49-F238E27FC236}">
                <a16:creationId xmlns:a16="http://schemas.microsoft.com/office/drawing/2014/main" id="{CEED3F61-201E-A363-77F9-8C9043CB860B}"/>
              </a:ext>
            </a:extLst>
          </p:cNvPr>
          <p:cNvSpPr txBox="1"/>
          <p:nvPr/>
        </p:nvSpPr>
        <p:spPr>
          <a:xfrm>
            <a:off x="4061637" y="6272705"/>
            <a:ext cx="7891130" cy="461665"/>
          </a:xfrm>
          <a:prstGeom prst="rect">
            <a:avLst/>
          </a:prstGeom>
          <a:solidFill>
            <a:srgbClr val="FFC000"/>
          </a:solidFill>
        </p:spPr>
        <p:txBody>
          <a:bodyPr wrap="square" rtlCol="0">
            <a:spAutoFit/>
          </a:bodyPr>
          <a:lstStyle/>
          <a:p>
            <a:r>
              <a:rPr lang="en-GB" sz="1200" dirty="0"/>
              <a:t>https://www.suffolk.gov.uk/children-families-and-learning/wellbeing-in-education/suffolk-education-mental-health-lead-network</a:t>
            </a:r>
          </a:p>
        </p:txBody>
      </p:sp>
      <p:sp>
        <p:nvSpPr>
          <p:cNvPr id="13" name="TextBox 12">
            <a:extLst>
              <a:ext uri="{FF2B5EF4-FFF2-40B4-BE49-F238E27FC236}">
                <a16:creationId xmlns:a16="http://schemas.microsoft.com/office/drawing/2014/main" id="{B72C19F5-8EAB-E374-14C5-0F56C552ABEF}"/>
              </a:ext>
            </a:extLst>
          </p:cNvPr>
          <p:cNvSpPr txBox="1"/>
          <p:nvPr/>
        </p:nvSpPr>
        <p:spPr>
          <a:xfrm>
            <a:off x="4899068" y="935353"/>
            <a:ext cx="2429301" cy="1477328"/>
          </a:xfrm>
          <a:custGeom>
            <a:avLst/>
            <a:gdLst>
              <a:gd name="connsiteX0" fmla="*/ 0 w 2429301"/>
              <a:gd name="connsiteY0" fmla="*/ 0 h 1477328"/>
              <a:gd name="connsiteX1" fmla="*/ 412981 w 2429301"/>
              <a:gd name="connsiteY1" fmla="*/ 0 h 1477328"/>
              <a:gd name="connsiteX2" fmla="*/ 874548 w 2429301"/>
              <a:gd name="connsiteY2" fmla="*/ 0 h 1477328"/>
              <a:gd name="connsiteX3" fmla="*/ 1287530 w 2429301"/>
              <a:gd name="connsiteY3" fmla="*/ 0 h 1477328"/>
              <a:gd name="connsiteX4" fmla="*/ 1773390 w 2429301"/>
              <a:gd name="connsiteY4" fmla="*/ 0 h 1477328"/>
              <a:gd name="connsiteX5" fmla="*/ 2429301 w 2429301"/>
              <a:gd name="connsiteY5" fmla="*/ 0 h 1477328"/>
              <a:gd name="connsiteX6" fmla="*/ 2429301 w 2429301"/>
              <a:gd name="connsiteY6" fmla="*/ 492443 h 1477328"/>
              <a:gd name="connsiteX7" fmla="*/ 2429301 w 2429301"/>
              <a:gd name="connsiteY7" fmla="*/ 955339 h 1477328"/>
              <a:gd name="connsiteX8" fmla="*/ 2429301 w 2429301"/>
              <a:gd name="connsiteY8" fmla="*/ 1477328 h 1477328"/>
              <a:gd name="connsiteX9" fmla="*/ 1894855 w 2429301"/>
              <a:gd name="connsiteY9" fmla="*/ 1477328 h 1477328"/>
              <a:gd name="connsiteX10" fmla="*/ 1360409 w 2429301"/>
              <a:gd name="connsiteY10" fmla="*/ 1477328 h 1477328"/>
              <a:gd name="connsiteX11" fmla="*/ 898841 w 2429301"/>
              <a:gd name="connsiteY11" fmla="*/ 1477328 h 1477328"/>
              <a:gd name="connsiteX12" fmla="*/ 0 w 2429301"/>
              <a:gd name="connsiteY12" fmla="*/ 1477328 h 1477328"/>
              <a:gd name="connsiteX13" fmla="*/ 0 w 2429301"/>
              <a:gd name="connsiteY13" fmla="*/ 999659 h 1477328"/>
              <a:gd name="connsiteX14" fmla="*/ 0 w 2429301"/>
              <a:gd name="connsiteY14" fmla="*/ 521989 h 1477328"/>
              <a:gd name="connsiteX15" fmla="*/ 0 w 2429301"/>
              <a:gd name="connsiteY15" fmla="*/ 0 h 14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429301" h="1477328" fill="none" extrusionOk="0">
                <a:moveTo>
                  <a:pt x="0" y="0"/>
                </a:moveTo>
                <a:cubicBezTo>
                  <a:pt x="156251" y="-18445"/>
                  <a:pt x="212777" y="7196"/>
                  <a:pt x="412981" y="0"/>
                </a:cubicBezTo>
                <a:cubicBezTo>
                  <a:pt x="613185" y="-7196"/>
                  <a:pt x="734650" y="49595"/>
                  <a:pt x="874548" y="0"/>
                </a:cubicBezTo>
                <a:cubicBezTo>
                  <a:pt x="1014446" y="-49595"/>
                  <a:pt x="1187732" y="5692"/>
                  <a:pt x="1287530" y="0"/>
                </a:cubicBezTo>
                <a:cubicBezTo>
                  <a:pt x="1387328" y="-5692"/>
                  <a:pt x="1549532" y="15673"/>
                  <a:pt x="1773390" y="0"/>
                </a:cubicBezTo>
                <a:cubicBezTo>
                  <a:pt x="1997248" y="-15673"/>
                  <a:pt x="2165394" y="22129"/>
                  <a:pt x="2429301" y="0"/>
                </a:cubicBezTo>
                <a:cubicBezTo>
                  <a:pt x="2429465" y="145645"/>
                  <a:pt x="2389893" y="368208"/>
                  <a:pt x="2429301" y="492443"/>
                </a:cubicBezTo>
                <a:cubicBezTo>
                  <a:pt x="2468709" y="616678"/>
                  <a:pt x="2403695" y="848201"/>
                  <a:pt x="2429301" y="955339"/>
                </a:cubicBezTo>
                <a:cubicBezTo>
                  <a:pt x="2454907" y="1062477"/>
                  <a:pt x="2379114" y="1348165"/>
                  <a:pt x="2429301" y="1477328"/>
                </a:cubicBezTo>
                <a:cubicBezTo>
                  <a:pt x="2239818" y="1478143"/>
                  <a:pt x="2105171" y="1425152"/>
                  <a:pt x="1894855" y="1477328"/>
                </a:cubicBezTo>
                <a:cubicBezTo>
                  <a:pt x="1684539" y="1529504"/>
                  <a:pt x="1543537" y="1464628"/>
                  <a:pt x="1360409" y="1477328"/>
                </a:cubicBezTo>
                <a:cubicBezTo>
                  <a:pt x="1177281" y="1490028"/>
                  <a:pt x="1055164" y="1457663"/>
                  <a:pt x="898841" y="1477328"/>
                </a:cubicBezTo>
                <a:cubicBezTo>
                  <a:pt x="742518" y="1496993"/>
                  <a:pt x="224896" y="1415377"/>
                  <a:pt x="0" y="1477328"/>
                </a:cubicBezTo>
                <a:cubicBezTo>
                  <a:pt x="-28592" y="1314999"/>
                  <a:pt x="19738" y="1145127"/>
                  <a:pt x="0" y="999659"/>
                </a:cubicBezTo>
                <a:cubicBezTo>
                  <a:pt x="-19738" y="854191"/>
                  <a:pt x="12824" y="755196"/>
                  <a:pt x="0" y="521989"/>
                </a:cubicBezTo>
                <a:cubicBezTo>
                  <a:pt x="-12824" y="288782"/>
                  <a:pt x="15849" y="126620"/>
                  <a:pt x="0" y="0"/>
                </a:cubicBezTo>
                <a:close/>
              </a:path>
              <a:path w="2429301" h="1477328" stroke="0" extrusionOk="0">
                <a:moveTo>
                  <a:pt x="0" y="0"/>
                </a:moveTo>
                <a:cubicBezTo>
                  <a:pt x="206393" y="-26625"/>
                  <a:pt x="369082" y="21351"/>
                  <a:pt x="534446" y="0"/>
                </a:cubicBezTo>
                <a:cubicBezTo>
                  <a:pt x="699810" y="-21351"/>
                  <a:pt x="834128" y="42641"/>
                  <a:pt x="947427" y="0"/>
                </a:cubicBezTo>
                <a:cubicBezTo>
                  <a:pt x="1060726" y="-42641"/>
                  <a:pt x="1236967" y="38780"/>
                  <a:pt x="1360409" y="0"/>
                </a:cubicBezTo>
                <a:cubicBezTo>
                  <a:pt x="1483851" y="-38780"/>
                  <a:pt x="1619578" y="41620"/>
                  <a:pt x="1773390" y="0"/>
                </a:cubicBezTo>
                <a:cubicBezTo>
                  <a:pt x="1927202" y="-41620"/>
                  <a:pt x="2223048" y="14503"/>
                  <a:pt x="2429301" y="0"/>
                </a:cubicBezTo>
                <a:cubicBezTo>
                  <a:pt x="2480252" y="221484"/>
                  <a:pt x="2418844" y="263012"/>
                  <a:pt x="2429301" y="492443"/>
                </a:cubicBezTo>
                <a:cubicBezTo>
                  <a:pt x="2439758" y="721874"/>
                  <a:pt x="2425503" y="742300"/>
                  <a:pt x="2429301" y="955339"/>
                </a:cubicBezTo>
                <a:cubicBezTo>
                  <a:pt x="2433099" y="1168378"/>
                  <a:pt x="2388372" y="1247783"/>
                  <a:pt x="2429301" y="1477328"/>
                </a:cubicBezTo>
                <a:cubicBezTo>
                  <a:pt x="2265626" y="1497519"/>
                  <a:pt x="2195341" y="1444779"/>
                  <a:pt x="1967734" y="1477328"/>
                </a:cubicBezTo>
                <a:cubicBezTo>
                  <a:pt x="1740127" y="1509877"/>
                  <a:pt x="1603138" y="1476277"/>
                  <a:pt x="1457581" y="1477328"/>
                </a:cubicBezTo>
                <a:cubicBezTo>
                  <a:pt x="1312024" y="1478379"/>
                  <a:pt x="1163711" y="1424496"/>
                  <a:pt x="971720" y="1477328"/>
                </a:cubicBezTo>
                <a:cubicBezTo>
                  <a:pt x="779729" y="1530160"/>
                  <a:pt x="662417" y="1439265"/>
                  <a:pt x="461567" y="1477328"/>
                </a:cubicBezTo>
                <a:cubicBezTo>
                  <a:pt x="260717" y="1515391"/>
                  <a:pt x="183081" y="1429342"/>
                  <a:pt x="0" y="1477328"/>
                </a:cubicBezTo>
                <a:cubicBezTo>
                  <a:pt x="-31932" y="1257684"/>
                  <a:pt x="10667" y="1233885"/>
                  <a:pt x="0" y="999659"/>
                </a:cubicBezTo>
                <a:cubicBezTo>
                  <a:pt x="-10667" y="765433"/>
                  <a:pt x="49534" y="724865"/>
                  <a:pt x="0" y="477669"/>
                </a:cubicBezTo>
                <a:cubicBezTo>
                  <a:pt x="-49534" y="230473"/>
                  <a:pt x="36903" y="204132"/>
                  <a:pt x="0" y="0"/>
                </a:cubicBezTo>
                <a:close/>
              </a:path>
            </a:pathLst>
          </a:custGeom>
          <a:solidFill>
            <a:schemeClr val="accent2">
              <a:lumMod val="20000"/>
              <a:lumOff val="80000"/>
            </a:schemeClr>
          </a:solidFill>
          <a:ln>
            <a:solidFill>
              <a:schemeClr val="tx1"/>
            </a:solidFill>
            <a:extLst>
              <a:ext uri="{C807C97D-BFC1-408E-A445-0C87EB9F89A2}">
                <ask:lineSketchStyleProps xmlns:ask="http://schemas.microsoft.com/office/drawing/2018/sketchyshapes" sd="690625121">
                  <a:prstGeom prst="rect">
                    <a:avLst/>
                  </a:prstGeom>
                  <ask:type>
                    <ask:lineSketchScribble/>
                  </ask:type>
                </ask:lineSketchStyleProps>
              </a:ext>
            </a:extLst>
          </a:ln>
        </p:spPr>
        <p:txBody>
          <a:bodyPr wrap="square" rtlCol="0">
            <a:spAutoFit/>
          </a:bodyPr>
          <a:lstStyle/>
          <a:p>
            <a:r>
              <a:rPr lang="en-GB" dirty="0"/>
              <a:t>Notes from participants in our meeting on 15</a:t>
            </a:r>
            <a:r>
              <a:rPr lang="en-GB" baseline="30000" dirty="0"/>
              <a:t>th</a:t>
            </a:r>
            <a:r>
              <a:rPr lang="en-GB" dirty="0"/>
              <a:t> February 2024 – many thanks to all contributors </a:t>
            </a:r>
            <a:r>
              <a:rPr lang="en-GB" dirty="0">
                <a:sym typeface="Wingdings" panose="05000000000000000000" pitchFamily="2" charset="2"/>
              </a:rPr>
              <a:t></a:t>
            </a:r>
            <a:endParaRPr lang="en-GB" dirty="0"/>
          </a:p>
        </p:txBody>
      </p:sp>
    </p:spTree>
    <p:extLst>
      <p:ext uri="{BB962C8B-B14F-4D97-AF65-F5344CB8AC3E}">
        <p14:creationId xmlns:p14="http://schemas.microsoft.com/office/powerpoint/2010/main" val="13887130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87BF42CA-AD55-48B4-8949-C4DCA60A6A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6AE1D3D-3106-4CB2-AA7C-0C1642AC0F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31" name="Group 30">
            <a:extLst>
              <a:ext uri="{FF2B5EF4-FFF2-40B4-BE49-F238E27FC236}">
                <a16:creationId xmlns:a16="http://schemas.microsoft.com/office/drawing/2014/main" id="{0A31B6AF-B711-4CDB-8C2B-16E963DDC4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137" y="0"/>
            <a:ext cx="5646974" cy="6483075"/>
            <a:chOff x="-19221" y="0"/>
            <a:chExt cx="5646974" cy="6483075"/>
          </a:xfrm>
        </p:grpSpPr>
        <p:sp>
          <p:nvSpPr>
            <p:cNvPr id="32" name="Freeform: Shape 31">
              <a:extLst>
                <a:ext uri="{FF2B5EF4-FFF2-40B4-BE49-F238E27FC236}">
                  <a16:creationId xmlns:a16="http://schemas.microsoft.com/office/drawing/2014/main" id="{CA818331-E13C-49C6-B98D-A60AD0E85A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16610"/>
              <a:ext cx="5535001" cy="6250127"/>
            </a:xfrm>
            <a:custGeom>
              <a:avLst/>
              <a:gdLst>
                <a:gd name="connsiteX0" fmla="*/ 2510242 w 5535001"/>
                <a:gd name="connsiteY0" fmla="*/ 174 h 6250127"/>
                <a:gd name="connsiteX1" fmla="*/ 2550551 w 5535001"/>
                <a:gd name="connsiteY1" fmla="*/ 510 h 6250127"/>
                <a:gd name="connsiteX2" fmla="*/ 2629490 w 5535001"/>
                <a:gd name="connsiteY2" fmla="*/ 3757 h 6250127"/>
                <a:gd name="connsiteX3" fmla="*/ 2708317 w 5535001"/>
                <a:gd name="connsiteY3" fmla="*/ 7229 h 6250127"/>
                <a:gd name="connsiteX4" fmla="*/ 2787256 w 5535001"/>
                <a:gd name="connsiteY4" fmla="*/ 14619 h 6250127"/>
                <a:gd name="connsiteX5" fmla="*/ 3408467 w 5535001"/>
                <a:gd name="connsiteY5" fmla="*/ 145064 h 6250127"/>
                <a:gd name="connsiteX6" fmla="*/ 3557723 w 5535001"/>
                <a:gd name="connsiteY6" fmla="*/ 199593 h 6250127"/>
                <a:gd name="connsiteX7" fmla="*/ 3594337 w 5535001"/>
                <a:gd name="connsiteY7" fmla="*/ 214597 h 6250127"/>
                <a:gd name="connsiteX8" fmla="*/ 3630616 w 5535001"/>
                <a:gd name="connsiteY8" fmla="*/ 230385 h 6250127"/>
                <a:gd name="connsiteX9" fmla="*/ 3703172 w 5535001"/>
                <a:gd name="connsiteY9" fmla="*/ 262073 h 6250127"/>
                <a:gd name="connsiteX10" fmla="*/ 3739003 w 5535001"/>
                <a:gd name="connsiteY10" fmla="*/ 278756 h 6250127"/>
                <a:gd name="connsiteX11" fmla="*/ 3756806 w 5535001"/>
                <a:gd name="connsiteY11" fmla="*/ 287266 h 6250127"/>
                <a:gd name="connsiteX12" fmla="*/ 3773714 w 5535001"/>
                <a:gd name="connsiteY12" fmla="*/ 297567 h 6250127"/>
                <a:gd name="connsiteX13" fmla="*/ 3840784 w 5535001"/>
                <a:gd name="connsiteY13" fmla="*/ 339332 h 6250127"/>
                <a:gd name="connsiteX14" fmla="*/ 3873927 w 5535001"/>
                <a:gd name="connsiteY14" fmla="*/ 360495 h 6250127"/>
                <a:gd name="connsiteX15" fmla="*/ 3906062 w 5535001"/>
                <a:gd name="connsiteY15" fmla="*/ 383001 h 6250127"/>
                <a:gd name="connsiteX16" fmla="*/ 3969662 w 5535001"/>
                <a:gd name="connsiteY16" fmla="*/ 428572 h 6250127"/>
                <a:gd name="connsiteX17" fmla="*/ 4423029 w 5535001"/>
                <a:gd name="connsiteY17" fmla="*/ 837600 h 6250127"/>
                <a:gd name="connsiteX18" fmla="*/ 4474647 w 5535001"/>
                <a:gd name="connsiteY18" fmla="*/ 891569 h 6250127"/>
                <a:gd name="connsiteX19" fmla="*/ 4524250 w 5535001"/>
                <a:gd name="connsiteY19" fmla="*/ 946883 h 6250127"/>
                <a:gd name="connsiteX20" fmla="*/ 4573965 w 5535001"/>
                <a:gd name="connsiteY20" fmla="*/ 1001748 h 6250127"/>
                <a:gd name="connsiteX21" fmla="*/ 4622224 w 5535001"/>
                <a:gd name="connsiteY21" fmla="*/ 1057509 h 6250127"/>
                <a:gd name="connsiteX22" fmla="*/ 4717510 w 5535001"/>
                <a:gd name="connsiteY22" fmla="*/ 1169143 h 6250127"/>
                <a:gd name="connsiteX23" fmla="*/ 4764986 w 5535001"/>
                <a:gd name="connsiteY23" fmla="*/ 1224681 h 6250127"/>
                <a:gd name="connsiteX24" fmla="*/ 4813021 w 5535001"/>
                <a:gd name="connsiteY24" fmla="*/ 1279994 h 6250127"/>
                <a:gd name="connsiteX25" fmla="*/ 5001915 w 5535001"/>
                <a:gd name="connsiteY25" fmla="*/ 1506846 h 6250127"/>
                <a:gd name="connsiteX26" fmla="*/ 5170542 w 5535001"/>
                <a:gd name="connsiteY26" fmla="*/ 1751165 h 6250127"/>
                <a:gd name="connsiteX27" fmla="*/ 5428969 w 5535001"/>
                <a:gd name="connsiteY27" fmla="*/ 2293660 h 6250127"/>
                <a:gd name="connsiteX28" fmla="*/ 5534893 w 5535001"/>
                <a:gd name="connsiteY28" fmla="*/ 2899307 h 6250127"/>
                <a:gd name="connsiteX29" fmla="*/ 5508804 w 5535001"/>
                <a:gd name="connsiteY29" fmla="*/ 3211144 h 6250127"/>
                <a:gd name="connsiteX30" fmla="*/ 5426282 w 5535001"/>
                <a:gd name="connsiteY30" fmla="*/ 3513352 h 6250127"/>
                <a:gd name="connsiteX31" fmla="*/ 5248250 w 5535001"/>
                <a:gd name="connsiteY31" fmla="*/ 4030542 h 6250127"/>
                <a:gd name="connsiteX32" fmla="*/ 5208612 w 5535001"/>
                <a:gd name="connsiteY32" fmla="*/ 4161771 h 6250127"/>
                <a:gd name="connsiteX33" fmla="*/ 5170318 w 5535001"/>
                <a:gd name="connsiteY33" fmla="*/ 4294680 h 6250127"/>
                <a:gd name="connsiteX34" fmla="*/ 5132248 w 5535001"/>
                <a:gd name="connsiteY34" fmla="*/ 4430164 h 6250127"/>
                <a:gd name="connsiteX35" fmla="*/ 5112765 w 5535001"/>
                <a:gd name="connsiteY35" fmla="*/ 4498914 h 6250127"/>
                <a:gd name="connsiteX36" fmla="*/ 5091715 w 5535001"/>
                <a:gd name="connsiteY36" fmla="*/ 4569119 h 6250127"/>
                <a:gd name="connsiteX37" fmla="*/ 5068985 w 5535001"/>
                <a:gd name="connsiteY37" fmla="*/ 4640220 h 6250127"/>
                <a:gd name="connsiteX38" fmla="*/ 5043904 w 5535001"/>
                <a:gd name="connsiteY38" fmla="*/ 4712105 h 6250127"/>
                <a:gd name="connsiteX39" fmla="*/ 5015799 w 5535001"/>
                <a:gd name="connsiteY39" fmla="*/ 4784438 h 6250127"/>
                <a:gd name="connsiteX40" fmla="*/ 4982880 w 5535001"/>
                <a:gd name="connsiteY40" fmla="*/ 4856435 h 6250127"/>
                <a:gd name="connsiteX41" fmla="*/ 4817276 w 5535001"/>
                <a:gd name="connsiteY41" fmla="*/ 5125275 h 6250127"/>
                <a:gd name="connsiteX42" fmla="*/ 4618753 w 5535001"/>
                <a:gd name="connsiteY42" fmla="*/ 5355374 h 6250127"/>
                <a:gd name="connsiteX43" fmla="*/ 4566575 w 5535001"/>
                <a:gd name="connsiteY43" fmla="*/ 5408560 h 6250127"/>
                <a:gd name="connsiteX44" fmla="*/ 4513837 w 5535001"/>
                <a:gd name="connsiteY44" fmla="*/ 5461186 h 6250127"/>
                <a:gd name="connsiteX45" fmla="*/ 4459531 w 5535001"/>
                <a:gd name="connsiteY45" fmla="*/ 5512580 h 6250127"/>
                <a:gd name="connsiteX46" fmla="*/ 4404554 w 5535001"/>
                <a:gd name="connsiteY46" fmla="*/ 5563526 h 6250127"/>
                <a:gd name="connsiteX47" fmla="*/ 4348009 w 5535001"/>
                <a:gd name="connsiteY47" fmla="*/ 5613017 h 6250127"/>
                <a:gd name="connsiteX48" fmla="*/ 4290568 w 5535001"/>
                <a:gd name="connsiteY48" fmla="*/ 5661948 h 6250127"/>
                <a:gd name="connsiteX49" fmla="*/ 4276124 w 5535001"/>
                <a:gd name="connsiteY49" fmla="*/ 5674153 h 6250127"/>
                <a:gd name="connsiteX50" fmla="*/ 4261120 w 5535001"/>
                <a:gd name="connsiteY50" fmla="*/ 5685798 h 6250127"/>
                <a:gd name="connsiteX51" fmla="*/ 4231112 w 5535001"/>
                <a:gd name="connsiteY51" fmla="*/ 5708976 h 6250127"/>
                <a:gd name="connsiteX52" fmla="*/ 4170984 w 5535001"/>
                <a:gd name="connsiteY52" fmla="*/ 5755443 h 6250127"/>
                <a:gd name="connsiteX53" fmla="*/ 4046025 w 5535001"/>
                <a:gd name="connsiteY53" fmla="*/ 5843228 h 6250127"/>
                <a:gd name="connsiteX54" fmla="*/ 3915356 w 5535001"/>
                <a:gd name="connsiteY54" fmla="*/ 5923735 h 6250127"/>
                <a:gd name="connsiteX55" fmla="*/ 3346323 w 5535001"/>
                <a:gd name="connsiteY55" fmla="*/ 6158872 h 6250127"/>
                <a:gd name="connsiteX56" fmla="*/ 2743476 w 5535001"/>
                <a:gd name="connsiteY56" fmla="*/ 6247328 h 6250127"/>
                <a:gd name="connsiteX57" fmla="*/ 2668120 w 5535001"/>
                <a:gd name="connsiteY57" fmla="*/ 6249344 h 6250127"/>
                <a:gd name="connsiteX58" fmla="*/ 2630498 w 5535001"/>
                <a:gd name="connsiteY58" fmla="*/ 6250127 h 6250127"/>
                <a:gd name="connsiteX59" fmla="*/ 2592988 w 5535001"/>
                <a:gd name="connsiteY59" fmla="*/ 6249568 h 6250127"/>
                <a:gd name="connsiteX60" fmla="*/ 2518080 w 5535001"/>
                <a:gd name="connsiteY60" fmla="*/ 6247777 h 6250127"/>
                <a:gd name="connsiteX61" fmla="*/ 2442948 w 5535001"/>
                <a:gd name="connsiteY61" fmla="*/ 6244529 h 6250127"/>
                <a:gd name="connsiteX62" fmla="*/ 2291676 w 5535001"/>
                <a:gd name="connsiteY62" fmla="*/ 6232213 h 6250127"/>
                <a:gd name="connsiteX63" fmla="*/ 2141412 w 5535001"/>
                <a:gd name="connsiteY63" fmla="*/ 6212394 h 6250127"/>
                <a:gd name="connsiteX64" fmla="*/ 1992715 w 5535001"/>
                <a:gd name="connsiteY64" fmla="*/ 6184961 h 6250127"/>
                <a:gd name="connsiteX65" fmla="*/ 1845811 w 5535001"/>
                <a:gd name="connsiteY65" fmla="*/ 6151034 h 6250127"/>
                <a:gd name="connsiteX66" fmla="*/ 1701033 w 5535001"/>
                <a:gd name="connsiteY66" fmla="*/ 6110724 h 6250127"/>
                <a:gd name="connsiteX67" fmla="*/ 1629484 w 5535001"/>
                <a:gd name="connsiteY67" fmla="*/ 6088219 h 6250127"/>
                <a:gd name="connsiteX68" fmla="*/ 1558383 w 5535001"/>
                <a:gd name="connsiteY68" fmla="*/ 6064929 h 6250127"/>
                <a:gd name="connsiteX69" fmla="*/ 1011968 w 5535001"/>
                <a:gd name="connsiteY69" fmla="*/ 5828896 h 6250127"/>
                <a:gd name="connsiteX70" fmla="*/ 511237 w 5535001"/>
                <a:gd name="connsiteY70" fmla="*/ 5512356 h 6250127"/>
                <a:gd name="connsiteX71" fmla="*/ 395572 w 5535001"/>
                <a:gd name="connsiteY71" fmla="*/ 5419757 h 6250127"/>
                <a:gd name="connsiteX72" fmla="*/ 284722 w 5535001"/>
                <a:gd name="connsiteY72" fmla="*/ 5321559 h 6250127"/>
                <a:gd name="connsiteX73" fmla="*/ 257513 w 5535001"/>
                <a:gd name="connsiteY73" fmla="*/ 5296477 h 6250127"/>
                <a:gd name="connsiteX74" fmla="*/ 243853 w 5535001"/>
                <a:gd name="connsiteY74" fmla="*/ 5283937 h 6250127"/>
                <a:gd name="connsiteX75" fmla="*/ 230752 w 5535001"/>
                <a:gd name="connsiteY75" fmla="*/ 5270836 h 6250127"/>
                <a:gd name="connsiteX76" fmla="*/ 178574 w 5535001"/>
                <a:gd name="connsiteY76" fmla="*/ 5218322 h 6250127"/>
                <a:gd name="connsiteX77" fmla="*/ 126508 w 5535001"/>
                <a:gd name="connsiteY77" fmla="*/ 5165584 h 6250127"/>
                <a:gd name="connsiteX78" fmla="*/ 76345 w 5535001"/>
                <a:gd name="connsiteY78" fmla="*/ 5111167 h 6250127"/>
                <a:gd name="connsiteX79" fmla="*/ 26407 w 5535001"/>
                <a:gd name="connsiteY79" fmla="*/ 5056413 h 6250127"/>
                <a:gd name="connsiteX80" fmla="*/ 0 w 5535001"/>
                <a:gd name="connsiteY80" fmla="*/ 5024776 h 6250127"/>
                <a:gd name="connsiteX81" fmla="*/ 0 w 5535001"/>
                <a:gd name="connsiteY81" fmla="*/ 4492798 h 6250127"/>
                <a:gd name="connsiteX82" fmla="*/ 28534 w 5535001"/>
                <a:gd name="connsiteY82" fmla="*/ 4537879 h 6250127"/>
                <a:gd name="connsiteX83" fmla="*/ 66604 w 5535001"/>
                <a:gd name="connsiteY83" fmla="*/ 4592745 h 6250127"/>
                <a:gd name="connsiteX84" fmla="*/ 104114 w 5535001"/>
                <a:gd name="connsiteY84" fmla="*/ 4647834 h 6250127"/>
                <a:gd name="connsiteX85" fmla="*/ 143751 w 5535001"/>
                <a:gd name="connsiteY85" fmla="*/ 4701580 h 6250127"/>
                <a:gd name="connsiteX86" fmla="*/ 182717 w 5535001"/>
                <a:gd name="connsiteY86" fmla="*/ 4755773 h 6250127"/>
                <a:gd name="connsiteX87" fmla="*/ 223810 w 5535001"/>
                <a:gd name="connsiteY87" fmla="*/ 4808399 h 6250127"/>
                <a:gd name="connsiteX88" fmla="*/ 264679 w 5535001"/>
                <a:gd name="connsiteY88" fmla="*/ 4861249 h 6250127"/>
                <a:gd name="connsiteX89" fmla="*/ 307788 w 5535001"/>
                <a:gd name="connsiteY89" fmla="*/ 4912420 h 6250127"/>
                <a:gd name="connsiteX90" fmla="*/ 351232 w 5535001"/>
                <a:gd name="connsiteY90" fmla="*/ 4963254 h 6250127"/>
                <a:gd name="connsiteX91" fmla="*/ 397028 w 5535001"/>
                <a:gd name="connsiteY91" fmla="*/ 5012185 h 6250127"/>
                <a:gd name="connsiteX92" fmla="*/ 443496 w 5535001"/>
                <a:gd name="connsiteY92" fmla="*/ 5060444 h 6250127"/>
                <a:gd name="connsiteX93" fmla="*/ 455140 w 5535001"/>
                <a:gd name="connsiteY93" fmla="*/ 5072537 h 6250127"/>
                <a:gd name="connsiteX94" fmla="*/ 467345 w 5535001"/>
                <a:gd name="connsiteY94" fmla="*/ 5083958 h 6250127"/>
                <a:gd name="connsiteX95" fmla="*/ 491755 w 5535001"/>
                <a:gd name="connsiteY95" fmla="*/ 5106912 h 6250127"/>
                <a:gd name="connsiteX96" fmla="*/ 540686 w 5535001"/>
                <a:gd name="connsiteY96" fmla="*/ 5152819 h 6250127"/>
                <a:gd name="connsiteX97" fmla="*/ 552890 w 5535001"/>
                <a:gd name="connsiteY97" fmla="*/ 5164353 h 6250127"/>
                <a:gd name="connsiteX98" fmla="*/ 565655 w 5535001"/>
                <a:gd name="connsiteY98" fmla="*/ 5175214 h 6250127"/>
                <a:gd name="connsiteX99" fmla="*/ 591072 w 5535001"/>
                <a:gd name="connsiteY99" fmla="*/ 5197048 h 6250127"/>
                <a:gd name="connsiteX100" fmla="*/ 694197 w 5535001"/>
                <a:gd name="connsiteY100" fmla="*/ 5283041 h 6250127"/>
                <a:gd name="connsiteX101" fmla="*/ 1146221 w 5535001"/>
                <a:gd name="connsiteY101" fmla="*/ 5573716 h 6250127"/>
                <a:gd name="connsiteX102" fmla="*/ 1650982 w 5535001"/>
                <a:gd name="connsiteY102" fmla="*/ 5758130 h 6250127"/>
                <a:gd name="connsiteX103" fmla="*/ 1716485 w 5535001"/>
                <a:gd name="connsiteY103" fmla="*/ 5772798 h 6250127"/>
                <a:gd name="connsiteX104" fmla="*/ 1782211 w 5535001"/>
                <a:gd name="connsiteY104" fmla="*/ 5786235 h 6250127"/>
                <a:gd name="connsiteX105" fmla="*/ 1848386 w 5535001"/>
                <a:gd name="connsiteY105" fmla="*/ 5796984 h 6250127"/>
                <a:gd name="connsiteX106" fmla="*/ 1881417 w 5535001"/>
                <a:gd name="connsiteY106" fmla="*/ 5802359 h 6250127"/>
                <a:gd name="connsiteX107" fmla="*/ 1914560 w 5535001"/>
                <a:gd name="connsiteY107" fmla="*/ 5807061 h 6250127"/>
                <a:gd name="connsiteX108" fmla="*/ 2047469 w 5535001"/>
                <a:gd name="connsiteY108" fmla="*/ 5821282 h 6250127"/>
                <a:gd name="connsiteX109" fmla="*/ 2180601 w 5535001"/>
                <a:gd name="connsiteY109" fmla="*/ 5828896 h 6250127"/>
                <a:gd name="connsiteX110" fmla="*/ 2313622 w 5535001"/>
                <a:gd name="connsiteY110" fmla="*/ 5830463 h 6250127"/>
                <a:gd name="connsiteX111" fmla="*/ 2380021 w 5535001"/>
                <a:gd name="connsiteY111" fmla="*/ 5828448 h 6250127"/>
                <a:gd name="connsiteX112" fmla="*/ 2446195 w 5535001"/>
                <a:gd name="connsiteY112" fmla="*/ 5826433 h 6250127"/>
                <a:gd name="connsiteX113" fmla="*/ 2513041 w 5535001"/>
                <a:gd name="connsiteY113" fmla="*/ 5822737 h 6250127"/>
                <a:gd name="connsiteX114" fmla="*/ 2580111 w 5535001"/>
                <a:gd name="connsiteY114" fmla="*/ 5818258 h 6250127"/>
                <a:gd name="connsiteX115" fmla="*/ 2613590 w 5535001"/>
                <a:gd name="connsiteY115" fmla="*/ 5816355 h 6250127"/>
                <a:gd name="connsiteX116" fmla="*/ 2646845 w 5535001"/>
                <a:gd name="connsiteY116" fmla="*/ 5813108 h 6250127"/>
                <a:gd name="connsiteX117" fmla="*/ 2713244 w 5535001"/>
                <a:gd name="connsiteY117" fmla="*/ 5806838 h 6250127"/>
                <a:gd name="connsiteX118" fmla="*/ 3230882 w 5535001"/>
                <a:gd name="connsiteY118" fmla="*/ 5721292 h 6250127"/>
                <a:gd name="connsiteX119" fmla="*/ 3720416 w 5535001"/>
                <a:gd name="connsiteY119" fmla="*/ 5556472 h 6250127"/>
                <a:gd name="connsiteX120" fmla="*/ 3837425 w 5535001"/>
                <a:gd name="connsiteY120" fmla="*/ 5499927 h 6250127"/>
                <a:gd name="connsiteX121" fmla="*/ 3951634 w 5535001"/>
                <a:gd name="connsiteY121" fmla="*/ 5436552 h 6250127"/>
                <a:gd name="connsiteX122" fmla="*/ 4007284 w 5535001"/>
                <a:gd name="connsiteY122" fmla="*/ 5401841 h 6250127"/>
                <a:gd name="connsiteX123" fmla="*/ 4035164 w 5535001"/>
                <a:gd name="connsiteY123" fmla="*/ 5384374 h 6250127"/>
                <a:gd name="connsiteX124" fmla="*/ 4049049 w 5535001"/>
                <a:gd name="connsiteY124" fmla="*/ 5375640 h 6250127"/>
                <a:gd name="connsiteX125" fmla="*/ 4062485 w 5535001"/>
                <a:gd name="connsiteY125" fmla="*/ 5366123 h 6250127"/>
                <a:gd name="connsiteX126" fmla="*/ 4116567 w 5535001"/>
                <a:gd name="connsiteY126" fmla="*/ 5328277 h 6250127"/>
                <a:gd name="connsiteX127" fmla="*/ 4169976 w 5535001"/>
                <a:gd name="connsiteY127" fmla="*/ 5289199 h 6250127"/>
                <a:gd name="connsiteX128" fmla="*/ 4222042 w 5535001"/>
                <a:gd name="connsiteY128" fmla="*/ 5247994 h 6250127"/>
                <a:gd name="connsiteX129" fmla="*/ 4273213 w 5535001"/>
                <a:gd name="connsiteY129" fmla="*/ 5205558 h 6250127"/>
                <a:gd name="connsiteX130" fmla="*/ 4323151 w 5535001"/>
                <a:gd name="connsiteY130" fmla="*/ 5161329 h 6250127"/>
                <a:gd name="connsiteX131" fmla="*/ 4371971 w 5535001"/>
                <a:gd name="connsiteY131" fmla="*/ 5116093 h 6250127"/>
                <a:gd name="connsiteX132" fmla="*/ 4546868 w 5535001"/>
                <a:gd name="connsiteY132" fmla="*/ 4924400 h 6250127"/>
                <a:gd name="connsiteX133" fmla="*/ 4675634 w 5535001"/>
                <a:gd name="connsiteY133" fmla="*/ 4715352 h 6250127"/>
                <a:gd name="connsiteX134" fmla="*/ 4700155 w 5535001"/>
                <a:gd name="connsiteY134" fmla="*/ 4659255 h 6250127"/>
                <a:gd name="connsiteX135" fmla="*/ 4721206 w 5535001"/>
                <a:gd name="connsiteY135" fmla="*/ 4600135 h 6250127"/>
                <a:gd name="connsiteX136" fmla="*/ 4740465 w 5535001"/>
                <a:gd name="connsiteY136" fmla="*/ 4538887 h 6250127"/>
                <a:gd name="connsiteX137" fmla="*/ 4758492 w 5535001"/>
                <a:gd name="connsiteY137" fmla="*/ 4475848 h 6250127"/>
                <a:gd name="connsiteX138" fmla="*/ 4891288 w 5535001"/>
                <a:gd name="connsiteY138" fmla="*/ 3930329 h 6250127"/>
                <a:gd name="connsiteX139" fmla="*/ 5066298 w 5535001"/>
                <a:gd name="connsiteY139" fmla="*/ 3382235 h 6250127"/>
                <a:gd name="connsiteX140" fmla="*/ 5156994 w 5535001"/>
                <a:gd name="connsiteY140" fmla="*/ 2898635 h 6250127"/>
                <a:gd name="connsiteX141" fmla="*/ 5083317 w 5535001"/>
                <a:gd name="connsiteY141" fmla="*/ 2402047 h 6250127"/>
                <a:gd name="connsiteX142" fmla="*/ 4871022 w 5535001"/>
                <a:gd name="connsiteY142" fmla="*/ 1926958 h 6250127"/>
                <a:gd name="connsiteX143" fmla="*/ 4727028 w 5535001"/>
                <a:gd name="connsiteY143" fmla="*/ 1703577 h 6250127"/>
                <a:gd name="connsiteX144" fmla="*/ 4563776 w 5535001"/>
                <a:gd name="connsiteY144" fmla="*/ 1490834 h 6250127"/>
                <a:gd name="connsiteX145" fmla="*/ 4370291 w 5535001"/>
                <a:gd name="connsiteY145" fmla="*/ 1300596 h 6250127"/>
                <a:gd name="connsiteX146" fmla="*/ 4266046 w 5535001"/>
                <a:gd name="connsiteY146" fmla="*/ 1214491 h 6250127"/>
                <a:gd name="connsiteX147" fmla="*/ 4212973 w 5535001"/>
                <a:gd name="connsiteY147" fmla="*/ 1173062 h 6250127"/>
                <a:gd name="connsiteX148" fmla="*/ 4157995 w 5535001"/>
                <a:gd name="connsiteY148" fmla="*/ 1134545 h 6250127"/>
                <a:gd name="connsiteX149" fmla="*/ 3697126 w 5535001"/>
                <a:gd name="connsiteY149" fmla="*/ 881044 h 6250127"/>
                <a:gd name="connsiteX150" fmla="*/ 3637670 w 5535001"/>
                <a:gd name="connsiteY150" fmla="*/ 856747 h 6250127"/>
                <a:gd name="connsiteX151" fmla="*/ 3608222 w 5535001"/>
                <a:gd name="connsiteY151" fmla="*/ 844318 h 6250127"/>
                <a:gd name="connsiteX152" fmla="*/ 3578214 w 5535001"/>
                <a:gd name="connsiteY152" fmla="*/ 833457 h 6250127"/>
                <a:gd name="connsiteX153" fmla="*/ 3518309 w 5535001"/>
                <a:gd name="connsiteY153" fmla="*/ 812294 h 6250127"/>
                <a:gd name="connsiteX154" fmla="*/ 3503417 w 5535001"/>
                <a:gd name="connsiteY154" fmla="*/ 806920 h 6250127"/>
                <a:gd name="connsiteX155" fmla="*/ 3489533 w 5535001"/>
                <a:gd name="connsiteY155" fmla="*/ 799642 h 6250127"/>
                <a:gd name="connsiteX156" fmla="*/ 3460869 w 5535001"/>
                <a:gd name="connsiteY156" fmla="*/ 787101 h 6250127"/>
                <a:gd name="connsiteX157" fmla="*/ 3402980 w 5535001"/>
                <a:gd name="connsiteY157" fmla="*/ 763475 h 6250127"/>
                <a:gd name="connsiteX158" fmla="*/ 3374092 w 5535001"/>
                <a:gd name="connsiteY158" fmla="*/ 751606 h 6250127"/>
                <a:gd name="connsiteX159" fmla="*/ 3344980 w 5535001"/>
                <a:gd name="connsiteY159" fmla="*/ 740409 h 6250127"/>
                <a:gd name="connsiteX160" fmla="*/ 3226627 w 5535001"/>
                <a:gd name="connsiteY160" fmla="*/ 700772 h 6250127"/>
                <a:gd name="connsiteX161" fmla="*/ 2735750 w 5535001"/>
                <a:gd name="connsiteY161" fmla="*/ 614667 h 6250127"/>
                <a:gd name="connsiteX162" fmla="*/ 2673158 w 5535001"/>
                <a:gd name="connsiteY162" fmla="*/ 610412 h 6250127"/>
                <a:gd name="connsiteX163" fmla="*/ 2610119 w 5535001"/>
                <a:gd name="connsiteY163" fmla="*/ 609628 h 6250127"/>
                <a:gd name="connsiteX164" fmla="*/ 2547080 w 5535001"/>
                <a:gd name="connsiteY164" fmla="*/ 608620 h 6250127"/>
                <a:gd name="connsiteX165" fmla="*/ 2516400 w 5535001"/>
                <a:gd name="connsiteY165" fmla="*/ 608844 h 6250127"/>
                <a:gd name="connsiteX166" fmla="*/ 2486280 w 5535001"/>
                <a:gd name="connsiteY166" fmla="*/ 609740 h 6250127"/>
                <a:gd name="connsiteX167" fmla="*/ 2426376 w 5535001"/>
                <a:gd name="connsiteY167" fmla="*/ 613099 h 6250127"/>
                <a:gd name="connsiteX168" fmla="*/ 2366920 w 5535001"/>
                <a:gd name="connsiteY168" fmla="*/ 618474 h 6250127"/>
                <a:gd name="connsiteX169" fmla="*/ 2337248 w 5535001"/>
                <a:gd name="connsiteY169" fmla="*/ 621497 h 6250127"/>
                <a:gd name="connsiteX170" fmla="*/ 2307800 w 5535001"/>
                <a:gd name="connsiteY170" fmla="*/ 625528 h 6250127"/>
                <a:gd name="connsiteX171" fmla="*/ 2278351 w 5535001"/>
                <a:gd name="connsiteY171" fmla="*/ 629559 h 6250127"/>
                <a:gd name="connsiteX172" fmla="*/ 2249127 w 5535001"/>
                <a:gd name="connsiteY172" fmla="*/ 634710 h 6250127"/>
                <a:gd name="connsiteX173" fmla="*/ 1796096 w 5535001"/>
                <a:gd name="connsiteY173" fmla="*/ 781726 h 6250127"/>
                <a:gd name="connsiteX174" fmla="*/ 1370833 w 5535001"/>
                <a:gd name="connsiteY174" fmla="*/ 1048663 h 6250127"/>
                <a:gd name="connsiteX175" fmla="*/ 959790 w 5535001"/>
                <a:gd name="connsiteY175" fmla="*/ 1390844 h 6250127"/>
                <a:gd name="connsiteX176" fmla="*/ 749062 w 5535001"/>
                <a:gd name="connsiteY176" fmla="*/ 1577611 h 6250127"/>
                <a:gd name="connsiteX177" fmla="*/ 524786 w 5535001"/>
                <a:gd name="connsiteY177" fmla="*/ 1763145 h 6250127"/>
                <a:gd name="connsiteX178" fmla="*/ 84071 w 5535001"/>
                <a:gd name="connsiteY178" fmla="*/ 2098496 h 6250127"/>
                <a:gd name="connsiteX179" fmla="*/ 0 w 5535001"/>
                <a:gd name="connsiteY179" fmla="*/ 2168094 h 6250127"/>
                <a:gd name="connsiteX180" fmla="*/ 0 w 5535001"/>
                <a:gd name="connsiteY180" fmla="*/ 1576676 h 6250127"/>
                <a:gd name="connsiteX181" fmla="*/ 174655 w 5535001"/>
                <a:gd name="connsiteY181" fmla="*/ 1387597 h 6250127"/>
                <a:gd name="connsiteX182" fmla="*/ 363661 w 5535001"/>
                <a:gd name="connsiteY182" fmla="*/ 1188626 h 6250127"/>
                <a:gd name="connsiteX183" fmla="*/ 458052 w 5535001"/>
                <a:gd name="connsiteY183" fmla="*/ 1086397 h 6250127"/>
                <a:gd name="connsiteX184" fmla="*/ 557257 w 5535001"/>
                <a:gd name="connsiteY184" fmla="*/ 981593 h 6250127"/>
                <a:gd name="connsiteX185" fmla="*/ 994165 w 5535001"/>
                <a:gd name="connsiteY185" fmla="*/ 578389 h 6250127"/>
                <a:gd name="connsiteX186" fmla="*/ 1520873 w 5535001"/>
                <a:gd name="connsiteY186" fmla="*/ 237215 h 6250127"/>
                <a:gd name="connsiteX187" fmla="*/ 2141748 w 5535001"/>
                <a:gd name="connsiteY187" fmla="*/ 31190 h 6250127"/>
                <a:gd name="connsiteX188" fmla="*/ 2182505 w 5535001"/>
                <a:gd name="connsiteY188" fmla="*/ 24360 h 6250127"/>
                <a:gd name="connsiteX189" fmla="*/ 2223374 w 5535001"/>
                <a:gd name="connsiteY189" fmla="*/ 18873 h 6250127"/>
                <a:gd name="connsiteX190" fmla="*/ 2264355 w 5535001"/>
                <a:gd name="connsiteY190" fmla="*/ 13611 h 6250127"/>
                <a:gd name="connsiteX191" fmla="*/ 2305336 w 5535001"/>
                <a:gd name="connsiteY191" fmla="*/ 9580 h 6250127"/>
                <a:gd name="connsiteX192" fmla="*/ 2387410 w 5535001"/>
                <a:gd name="connsiteY192" fmla="*/ 3645 h 6250127"/>
                <a:gd name="connsiteX193" fmla="*/ 2469373 w 5535001"/>
                <a:gd name="connsiteY193" fmla="*/ 622 h 6250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5535001" h="6250127">
                  <a:moveTo>
                    <a:pt x="2510242" y="174"/>
                  </a:moveTo>
                  <a:cubicBezTo>
                    <a:pt x="2523902" y="-50"/>
                    <a:pt x="2537562" y="-162"/>
                    <a:pt x="2550551" y="510"/>
                  </a:cubicBezTo>
                  <a:lnTo>
                    <a:pt x="2629490" y="3757"/>
                  </a:lnTo>
                  <a:lnTo>
                    <a:pt x="2708317" y="7229"/>
                  </a:lnTo>
                  <a:cubicBezTo>
                    <a:pt x="2734630" y="8572"/>
                    <a:pt x="2760943" y="12155"/>
                    <a:pt x="2787256" y="14619"/>
                  </a:cubicBezTo>
                  <a:cubicBezTo>
                    <a:pt x="2997536" y="34885"/>
                    <a:pt x="3207144" y="77994"/>
                    <a:pt x="3408467" y="145064"/>
                  </a:cubicBezTo>
                  <a:lnTo>
                    <a:pt x="3557723" y="199593"/>
                  </a:lnTo>
                  <a:cubicBezTo>
                    <a:pt x="3570264" y="203848"/>
                    <a:pt x="3582245" y="209447"/>
                    <a:pt x="3594337" y="214597"/>
                  </a:cubicBezTo>
                  <a:lnTo>
                    <a:pt x="3630616" y="230385"/>
                  </a:lnTo>
                  <a:lnTo>
                    <a:pt x="3703172" y="262073"/>
                  </a:lnTo>
                  <a:cubicBezTo>
                    <a:pt x="3715265" y="267335"/>
                    <a:pt x="3727358" y="272598"/>
                    <a:pt x="3739003" y="278756"/>
                  </a:cubicBezTo>
                  <a:cubicBezTo>
                    <a:pt x="3744937" y="281667"/>
                    <a:pt x="3750984" y="284131"/>
                    <a:pt x="3756806" y="287266"/>
                  </a:cubicBezTo>
                  <a:cubicBezTo>
                    <a:pt x="3762517" y="290513"/>
                    <a:pt x="3768115" y="294208"/>
                    <a:pt x="3773714" y="297567"/>
                  </a:cubicBezTo>
                  <a:lnTo>
                    <a:pt x="3840784" y="339332"/>
                  </a:lnTo>
                  <a:cubicBezTo>
                    <a:pt x="3851869" y="346386"/>
                    <a:pt x="3863290" y="352881"/>
                    <a:pt x="3873927" y="360495"/>
                  </a:cubicBezTo>
                  <a:lnTo>
                    <a:pt x="3906062" y="383001"/>
                  </a:lnTo>
                  <a:lnTo>
                    <a:pt x="3969662" y="428572"/>
                  </a:lnTo>
                  <a:cubicBezTo>
                    <a:pt x="4137281" y="552188"/>
                    <a:pt x="4285417" y="693270"/>
                    <a:pt x="4423029" y="837600"/>
                  </a:cubicBezTo>
                  <a:cubicBezTo>
                    <a:pt x="4440160" y="855739"/>
                    <a:pt x="4457404" y="873766"/>
                    <a:pt x="4474647" y="891569"/>
                  </a:cubicBezTo>
                  <a:lnTo>
                    <a:pt x="4524250" y="946883"/>
                  </a:lnTo>
                  <a:lnTo>
                    <a:pt x="4573965" y="1001748"/>
                  </a:lnTo>
                  <a:cubicBezTo>
                    <a:pt x="4590760" y="1019887"/>
                    <a:pt x="4605988" y="1039146"/>
                    <a:pt x="4622224" y="1057509"/>
                  </a:cubicBezTo>
                  <a:cubicBezTo>
                    <a:pt x="4653911" y="1094907"/>
                    <a:pt x="4686831" y="1131409"/>
                    <a:pt x="4717510" y="1169143"/>
                  </a:cubicBezTo>
                  <a:cubicBezTo>
                    <a:pt x="4733186" y="1187730"/>
                    <a:pt x="4748862" y="1206430"/>
                    <a:pt x="4764986" y="1224681"/>
                  </a:cubicBezTo>
                  <a:cubicBezTo>
                    <a:pt x="4780886" y="1243044"/>
                    <a:pt x="4797233" y="1261071"/>
                    <a:pt x="4813021" y="1279994"/>
                  </a:cubicBezTo>
                  <a:cubicBezTo>
                    <a:pt x="4877292" y="1354230"/>
                    <a:pt x="4941339" y="1428914"/>
                    <a:pt x="5001915" y="1506846"/>
                  </a:cubicBezTo>
                  <a:cubicBezTo>
                    <a:pt x="5062603" y="1584665"/>
                    <a:pt x="5118252" y="1666739"/>
                    <a:pt x="5170542" y="1751165"/>
                  </a:cubicBezTo>
                  <a:cubicBezTo>
                    <a:pt x="5274898" y="1920240"/>
                    <a:pt x="5363579" y="2101295"/>
                    <a:pt x="5428969" y="2293660"/>
                  </a:cubicBezTo>
                  <a:cubicBezTo>
                    <a:pt x="5494136" y="2485801"/>
                    <a:pt x="5533102" y="2690819"/>
                    <a:pt x="5534893" y="2899307"/>
                  </a:cubicBezTo>
                  <a:cubicBezTo>
                    <a:pt x="5536124" y="3003439"/>
                    <a:pt x="5526831" y="3108132"/>
                    <a:pt x="5508804" y="3211144"/>
                  </a:cubicBezTo>
                  <a:cubicBezTo>
                    <a:pt x="5490441" y="3314157"/>
                    <a:pt x="5462336" y="3415490"/>
                    <a:pt x="5426282" y="3513352"/>
                  </a:cubicBezTo>
                  <a:cubicBezTo>
                    <a:pt x="5363355" y="3684890"/>
                    <a:pt x="5302219" y="3856428"/>
                    <a:pt x="5248250" y="4030542"/>
                  </a:cubicBezTo>
                  <a:lnTo>
                    <a:pt x="5208612" y="4161771"/>
                  </a:lnTo>
                  <a:lnTo>
                    <a:pt x="5170318" y="4294680"/>
                  </a:lnTo>
                  <a:lnTo>
                    <a:pt x="5132248" y="4430164"/>
                  </a:lnTo>
                  <a:lnTo>
                    <a:pt x="5112765" y="4498914"/>
                  </a:lnTo>
                  <a:lnTo>
                    <a:pt x="5091715" y="4569119"/>
                  </a:lnTo>
                  <a:cubicBezTo>
                    <a:pt x="5085221" y="4592297"/>
                    <a:pt x="5076823" y="4616482"/>
                    <a:pt x="5068985" y="4640220"/>
                  </a:cubicBezTo>
                  <a:cubicBezTo>
                    <a:pt x="5060699" y="4664182"/>
                    <a:pt x="5053981" y="4687807"/>
                    <a:pt x="5043904" y="4712105"/>
                  </a:cubicBezTo>
                  <a:lnTo>
                    <a:pt x="5015799" y="4784438"/>
                  </a:lnTo>
                  <a:cubicBezTo>
                    <a:pt x="5005274" y="4808511"/>
                    <a:pt x="4993965" y="4832473"/>
                    <a:pt x="4982880" y="4856435"/>
                  </a:cubicBezTo>
                  <a:cubicBezTo>
                    <a:pt x="4936524" y="4951273"/>
                    <a:pt x="4881099" y="5044096"/>
                    <a:pt x="4817276" y="5125275"/>
                  </a:cubicBezTo>
                  <a:cubicBezTo>
                    <a:pt x="4755244" y="5208805"/>
                    <a:pt x="4686943" y="5282817"/>
                    <a:pt x="4618753" y="5355374"/>
                  </a:cubicBezTo>
                  <a:cubicBezTo>
                    <a:pt x="4602069" y="5374073"/>
                    <a:pt x="4584154" y="5391092"/>
                    <a:pt x="4566575" y="5408560"/>
                  </a:cubicBezTo>
                  <a:lnTo>
                    <a:pt x="4513837" y="5461186"/>
                  </a:lnTo>
                  <a:cubicBezTo>
                    <a:pt x="4496593" y="5479101"/>
                    <a:pt x="4477894" y="5495560"/>
                    <a:pt x="4459531" y="5512580"/>
                  </a:cubicBezTo>
                  <a:lnTo>
                    <a:pt x="4404554" y="5563526"/>
                  </a:lnTo>
                  <a:cubicBezTo>
                    <a:pt x="4386527" y="5580770"/>
                    <a:pt x="4366932" y="5596670"/>
                    <a:pt x="4348009" y="5613017"/>
                  </a:cubicBezTo>
                  <a:lnTo>
                    <a:pt x="4290568" y="5661948"/>
                  </a:lnTo>
                  <a:lnTo>
                    <a:pt x="4276124" y="5674153"/>
                  </a:lnTo>
                  <a:lnTo>
                    <a:pt x="4261120" y="5685798"/>
                  </a:lnTo>
                  <a:lnTo>
                    <a:pt x="4231112" y="5708976"/>
                  </a:lnTo>
                  <a:lnTo>
                    <a:pt x="4170984" y="5755443"/>
                  </a:lnTo>
                  <a:cubicBezTo>
                    <a:pt x="4130227" y="5785563"/>
                    <a:pt x="4087790" y="5813892"/>
                    <a:pt x="4046025" y="5843228"/>
                  </a:cubicBezTo>
                  <a:cubicBezTo>
                    <a:pt x="4002917" y="5870437"/>
                    <a:pt x="3959248" y="5897309"/>
                    <a:pt x="3915356" y="5923735"/>
                  </a:cubicBezTo>
                  <a:cubicBezTo>
                    <a:pt x="3737659" y="6026299"/>
                    <a:pt x="3544847" y="6106022"/>
                    <a:pt x="3346323" y="6158872"/>
                  </a:cubicBezTo>
                  <a:cubicBezTo>
                    <a:pt x="3147800" y="6211946"/>
                    <a:pt x="2944462" y="6239714"/>
                    <a:pt x="2743476" y="6247328"/>
                  </a:cubicBezTo>
                  <a:lnTo>
                    <a:pt x="2668120" y="6249344"/>
                  </a:lnTo>
                  <a:lnTo>
                    <a:pt x="2630498" y="6250127"/>
                  </a:lnTo>
                  <a:lnTo>
                    <a:pt x="2592988" y="6249568"/>
                  </a:lnTo>
                  <a:lnTo>
                    <a:pt x="2518080" y="6247777"/>
                  </a:lnTo>
                  <a:cubicBezTo>
                    <a:pt x="2493110" y="6247105"/>
                    <a:pt x="2468365" y="6246881"/>
                    <a:pt x="2442948" y="6244529"/>
                  </a:cubicBezTo>
                  <a:cubicBezTo>
                    <a:pt x="2392337" y="6240722"/>
                    <a:pt x="2341950" y="6237699"/>
                    <a:pt x="2291676" y="6232213"/>
                  </a:cubicBezTo>
                  <a:lnTo>
                    <a:pt x="2141412" y="6212394"/>
                  </a:lnTo>
                  <a:lnTo>
                    <a:pt x="1992715" y="6184961"/>
                  </a:lnTo>
                  <a:cubicBezTo>
                    <a:pt x="1943561" y="6173988"/>
                    <a:pt x="1894630" y="6162231"/>
                    <a:pt x="1845811" y="6151034"/>
                  </a:cubicBezTo>
                  <a:cubicBezTo>
                    <a:pt x="1797215" y="6138829"/>
                    <a:pt x="1749180" y="6123938"/>
                    <a:pt x="1701033" y="6110724"/>
                  </a:cubicBezTo>
                  <a:cubicBezTo>
                    <a:pt x="1676847" y="6104566"/>
                    <a:pt x="1653334" y="6095833"/>
                    <a:pt x="1629484" y="6088219"/>
                  </a:cubicBezTo>
                  <a:lnTo>
                    <a:pt x="1558383" y="6064929"/>
                  </a:lnTo>
                  <a:cubicBezTo>
                    <a:pt x="1369713" y="6000210"/>
                    <a:pt x="1186978" y="5921271"/>
                    <a:pt x="1011968" y="5828896"/>
                  </a:cubicBezTo>
                  <a:cubicBezTo>
                    <a:pt x="837071" y="5736408"/>
                    <a:pt x="668556" y="5631940"/>
                    <a:pt x="511237" y="5512356"/>
                  </a:cubicBezTo>
                  <a:cubicBezTo>
                    <a:pt x="471152" y="5483468"/>
                    <a:pt x="433642" y="5451220"/>
                    <a:pt x="395572" y="5419757"/>
                  </a:cubicBezTo>
                  <a:cubicBezTo>
                    <a:pt x="356831" y="5388965"/>
                    <a:pt x="321112" y="5354926"/>
                    <a:pt x="284722" y="5321559"/>
                  </a:cubicBezTo>
                  <a:lnTo>
                    <a:pt x="257513" y="5296477"/>
                  </a:lnTo>
                  <a:lnTo>
                    <a:pt x="243853" y="5283937"/>
                  </a:lnTo>
                  <a:lnTo>
                    <a:pt x="230752" y="5270836"/>
                  </a:lnTo>
                  <a:lnTo>
                    <a:pt x="178574" y="5218322"/>
                  </a:lnTo>
                  <a:cubicBezTo>
                    <a:pt x="161331" y="5200631"/>
                    <a:pt x="143191" y="5183948"/>
                    <a:pt x="126508" y="5165584"/>
                  </a:cubicBezTo>
                  <a:lnTo>
                    <a:pt x="76345" y="5111167"/>
                  </a:lnTo>
                  <a:cubicBezTo>
                    <a:pt x="59774" y="5092916"/>
                    <a:pt x="42530" y="5075112"/>
                    <a:pt x="26407" y="5056413"/>
                  </a:cubicBezTo>
                  <a:lnTo>
                    <a:pt x="0" y="5024776"/>
                  </a:lnTo>
                  <a:lnTo>
                    <a:pt x="0" y="4492798"/>
                  </a:lnTo>
                  <a:lnTo>
                    <a:pt x="28534" y="4537879"/>
                  </a:lnTo>
                  <a:cubicBezTo>
                    <a:pt x="41299" y="4556130"/>
                    <a:pt x="54175" y="4574382"/>
                    <a:pt x="66604" y="4592745"/>
                  </a:cubicBezTo>
                  <a:lnTo>
                    <a:pt x="104114" y="4647834"/>
                  </a:lnTo>
                  <a:lnTo>
                    <a:pt x="143751" y="4701580"/>
                  </a:lnTo>
                  <a:cubicBezTo>
                    <a:pt x="156964" y="4719495"/>
                    <a:pt x="169728" y="4737746"/>
                    <a:pt x="182717" y="4755773"/>
                  </a:cubicBezTo>
                  <a:lnTo>
                    <a:pt x="223810" y="4808399"/>
                  </a:lnTo>
                  <a:lnTo>
                    <a:pt x="264679" y="4861249"/>
                  </a:lnTo>
                  <a:cubicBezTo>
                    <a:pt x="278563" y="4878717"/>
                    <a:pt x="293455" y="4895288"/>
                    <a:pt x="307788" y="4912420"/>
                  </a:cubicBezTo>
                  <a:lnTo>
                    <a:pt x="351232" y="4963254"/>
                  </a:lnTo>
                  <a:cubicBezTo>
                    <a:pt x="365788" y="4980162"/>
                    <a:pt x="381688" y="4995837"/>
                    <a:pt x="397028" y="5012185"/>
                  </a:cubicBezTo>
                  <a:lnTo>
                    <a:pt x="443496" y="5060444"/>
                  </a:lnTo>
                  <a:lnTo>
                    <a:pt x="455140" y="5072537"/>
                  </a:lnTo>
                  <a:lnTo>
                    <a:pt x="467345" y="5083958"/>
                  </a:lnTo>
                  <a:lnTo>
                    <a:pt x="491755" y="5106912"/>
                  </a:lnTo>
                  <a:lnTo>
                    <a:pt x="540686" y="5152819"/>
                  </a:lnTo>
                  <a:lnTo>
                    <a:pt x="552890" y="5164353"/>
                  </a:lnTo>
                  <a:lnTo>
                    <a:pt x="565655" y="5175214"/>
                  </a:lnTo>
                  <a:lnTo>
                    <a:pt x="591072" y="5197048"/>
                  </a:lnTo>
                  <a:cubicBezTo>
                    <a:pt x="624999" y="5226160"/>
                    <a:pt x="658366" y="5256056"/>
                    <a:pt x="694197" y="5283041"/>
                  </a:cubicBezTo>
                  <a:cubicBezTo>
                    <a:pt x="834272" y="5394675"/>
                    <a:pt x="985207" y="5493881"/>
                    <a:pt x="1146221" y="5573716"/>
                  </a:cubicBezTo>
                  <a:cubicBezTo>
                    <a:pt x="1307122" y="5653774"/>
                    <a:pt x="1476869" y="5715918"/>
                    <a:pt x="1650982" y="5758130"/>
                  </a:cubicBezTo>
                  <a:lnTo>
                    <a:pt x="1716485" y="5772798"/>
                  </a:lnTo>
                  <a:cubicBezTo>
                    <a:pt x="1738431" y="5777390"/>
                    <a:pt x="1759929" y="5783100"/>
                    <a:pt x="1782211" y="5786235"/>
                  </a:cubicBezTo>
                  <a:lnTo>
                    <a:pt x="1848386" y="5796984"/>
                  </a:lnTo>
                  <a:lnTo>
                    <a:pt x="1881417" y="5802359"/>
                  </a:lnTo>
                  <a:cubicBezTo>
                    <a:pt x="1892390" y="5804151"/>
                    <a:pt x="1903363" y="5806054"/>
                    <a:pt x="1914560" y="5807061"/>
                  </a:cubicBezTo>
                  <a:cubicBezTo>
                    <a:pt x="1959012" y="5811765"/>
                    <a:pt x="2003241" y="5817251"/>
                    <a:pt x="2047469" y="5821282"/>
                  </a:cubicBezTo>
                  <a:lnTo>
                    <a:pt x="2180601" y="5828896"/>
                  </a:lnTo>
                  <a:lnTo>
                    <a:pt x="2313622" y="5830463"/>
                  </a:lnTo>
                  <a:cubicBezTo>
                    <a:pt x="2335680" y="5830799"/>
                    <a:pt x="2357962" y="5829008"/>
                    <a:pt x="2380021" y="5828448"/>
                  </a:cubicBezTo>
                  <a:lnTo>
                    <a:pt x="2446195" y="5826433"/>
                  </a:lnTo>
                  <a:cubicBezTo>
                    <a:pt x="2468029" y="5826208"/>
                    <a:pt x="2490647" y="5824193"/>
                    <a:pt x="2513041" y="5822737"/>
                  </a:cubicBezTo>
                  <a:lnTo>
                    <a:pt x="2580111" y="5818258"/>
                  </a:lnTo>
                  <a:lnTo>
                    <a:pt x="2613590" y="5816355"/>
                  </a:lnTo>
                  <a:lnTo>
                    <a:pt x="2646845" y="5813108"/>
                  </a:lnTo>
                  <a:cubicBezTo>
                    <a:pt x="2669016" y="5810869"/>
                    <a:pt x="2691074" y="5808741"/>
                    <a:pt x="2713244" y="5806838"/>
                  </a:cubicBezTo>
                  <a:cubicBezTo>
                    <a:pt x="2889933" y="5789371"/>
                    <a:pt x="3062815" y="5762050"/>
                    <a:pt x="3230882" y="5721292"/>
                  </a:cubicBezTo>
                  <a:cubicBezTo>
                    <a:pt x="3398837" y="5680423"/>
                    <a:pt x="3562426" y="5626902"/>
                    <a:pt x="3720416" y="5556472"/>
                  </a:cubicBezTo>
                  <a:cubicBezTo>
                    <a:pt x="3759381" y="5537997"/>
                    <a:pt x="3798347" y="5518962"/>
                    <a:pt x="3837425" y="5499927"/>
                  </a:cubicBezTo>
                  <a:cubicBezTo>
                    <a:pt x="3875271" y="5478765"/>
                    <a:pt x="3913900" y="5458610"/>
                    <a:pt x="3951634" y="5436552"/>
                  </a:cubicBezTo>
                  <a:lnTo>
                    <a:pt x="4007284" y="5401841"/>
                  </a:lnTo>
                  <a:lnTo>
                    <a:pt x="4035164" y="5384374"/>
                  </a:lnTo>
                  <a:lnTo>
                    <a:pt x="4049049" y="5375640"/>
                  </a:lnTo>
                  <a:lnTo>
                    <a:pt x="4062485" y="5366123"/>
                  </a:lnTo>
                  <a:lnTo>
                    <a:pt x="4116567" y="5328277"/>
                  </a:lnTo>
                  <a:cubicBezTo>
                    <a:pt x="4134594" y="5315624"/>
                    <a:pt x="4152957" y="5303420"/>
                    <a:pt x="4169976" y="5289199"/>
                  </a:cubicBezTo>
                  <a:lnTo>
                    <a:pt x="4222042" y="5247994"/>
                  </a:lnTo>
                  <a:cubicBezTo>
                    <a:pt x="4239398" y="5234222"/>
                    <a:pt x="4256865" y="5220562"/>
                    <a:pt x="4273213" y="5205558"/>
                  </a:cubicBezTo>
                  <a:lnTo>
                    <a:pt x="4323151" y="5161329"/>
                  </a:lnTo>
                  <a:cubicBezTo>
                    <a:pt x="4339611" y="5146437"/>
                    <a:pt x="4356631" y="5131881"/>
                    <a:pt x="4371971" y="5116093"/>
                  </a:cubicBezTo>
                  <a:cubicBezTo>
                    <a:pt x="4435457" y="5054398"/>
                    <a:pt x="4496258" y="4991135"/>
                    <a:pt x="4546868" y="4924400"/>
                  </a:cubicBezTo>
                  <a:cubicBezTo>
                    <a:pt x="4600054" y="4858450"/>
                    <a:pt x="4640699" y="4788916"/>
                    <a:pt x="4675634" y="4715352"/>
                  </a:cubicBezTo>
                  <a:lnTo>
                    <a:pt x="4700155" y="4659255"/>
                  </a:lnTo>
                  <a:lnTo>
                    <a:pt x="4721206" y="4600135"/>
                  </a:lnTo>
                  <a:cubicBezTo>
                    <a:pt x="4728707" y="4580988"/>
                    <a:pt x="4733970" y="4559266"/>
                    <a:pt x="4740465" y="4538887"/>
                  </a:cubicBezTo>
                  <a:cubicBezTo>
                    <a:pt x="4746623" y="4518061"/>
                    <a:pt x="4753005" y="4497906"/>
                    <a:pt x="4758492" y="4475848"/>
                  </a:cubicBezTo>
                  <a:cubicBezTo>
                    <a:pt x="4803168" y="4303637"/>
                    <a:pt x="4840902" y="4115080"/>
                    <a:pt x="4891288" y="3930329"/>
                  </a:cubicBezTo>
                  <a:cubicBezTo>
                    <a:pt x="4940891" y="3744906"/>
                    <a:pt x="5000235" y="3562059"/>
                    <a:pt x="5066298" y="3382235"/>
                  </a:cubicBezTo>
                  <a:cubicBezTo>
                    <a:pt x="5124186" y="3226932"/>
                    <a:pt x="5154530" y="3064015"/>
                    <a:pt x="5156994" y="2898635"/>
                  </a:cubicBezTo>
                  <a:cubicBezTo>
                    <a:pt x="5159681" y="2733255"/>
                    <a:pt x="5132920" y="2565636"/>
                    <a:pt x="5083317" y="2402047"/>
                  </a:cubicBezTo>
                  <a:cubicBezTo>
                    <a:pt x="5033938" y="2238123"/>
                    <a:pt x="4960150" y="2079013"/>
                    <a:pt x="4871022" y="1926958"/>
                  </a:cubicBezTo>
                  <a:cubicBezTo>
                    <a:pt x="4826570" y="1850818"/>
                    <a:pt x="4777415" y="1776918"/>
                    <a:pt x="4727028" y="1703577"/>
                  </a:cubicBezTo>
                  <a:cubicBezTo>
                    <a:pt x="4676418" y="1630349"/>
                    <a:pt x="4622784" y="1558464"/>
                    <a:pt x="4563776" y="1490834"/>
                  </a:cubicBezTo>
                  <a:cubicBezTo>
                    <a:pt x="4503647" y="1423764"/>
                    <a:pt x="4439041" y="1359157"/>
                    <a:pt x="4370291" y="1300596"/>
                  </a:cubicBezTo>
                  <a:cubicBezTo>
                    <a:pt x="4336812" y="1270141"/>
                    <a:pt x="4301541" y="1242148"/>
                    <a:pt x="4266046" y="1214491"/>
                  </a:cubicBezTo>
                  <a:cubicBezTo>
                    <a:pt x="4248355" y="1200607"/>
                    <a:pt x="4230776" y="1186611"/>
                    <a:pt x="4212973" y="1173062"/>
                  </a:cubicBezTo>
                  <a:cubicBezTo>
                    <a:pt x="4194722" y="1160074"/>
                    <a:pt x="4176359" y="1147197"/>
                    <a:pt x="4157995" y="1134545"/>
                  </a:cubicBezTo>
                  <a:cubicBezTo>
                    <a:pt x="4011426" y="1031980"/>
                    <a:pt x="3855004" y="948562"/>
                    <a:pt x="3697126" y="881044"/>
                  </a:cubicBezTo>
                  <a:lnTo>
                    <a:pt x="3637670" y="856747"/>
                  </a:lnTo>
                  <a:lnTo>
                    <a:pt x="3608222" y="844318"/>
                  </a:lnTo>
                  <a:cubicBezTo>
                    <a:pt x="3598480" y="840063"/>
                    <a:pt x="3588179" y="837040"/>
                    <a:pt x="3578214" y="833457"/>
                  </a:cubicBezTo>
                  <a:lnTo>
                    <a:pt x="3518309" y="812294"/>
                  </a:lnTo>
                  <a:cubicBezTo>
                    <a:pt x="3513383" y="810503"/>
                    <a:pt x="3508344" y="808823"/>
                    <a:pt x="3503417" y="806920"/>
                  </a:cubicBezTo>
                  <a:cubicBezTo>
                    <a:pt x="3498603" y="804792"/>
                    <a:pt x="3494236" y="801993"/>
                    <a:pt x="3489533" y="799642"/>
                  </a:cubicBezTo>
                  <a:cubicBezTo>
                    <a:pt x="3480240" y="794827"/>
                    <a:pt x="3470498" y="791020"/>
                    <a:pt x="3460869" y="787101"/>
                  </a:cubicBezTo>
                  <a:lnTo>
                    <a:pt x="3402980" y="763475"/>
                  </a:lnTo>
                  <a:lnTo>
                    <a:pt x="3374092" y="751606"/>
                  </a:lnTo>
                  <a:cubicBezTo>
                    <a:pt x="3364462" y="747688"/>
                    <a:pt x="3354945" y="743433"/>
                    <a:pt x="3344980" y="740409"/>
                  </a:cubicBezTo>
                  <a:lnTo>
                    <a:pt x="3226627" y="700772"/>
                  </a:lnTo>
                  <a:cubicBezTo>
                    <a:pt x="3067405" y="652849"/>
                    <a:pt x="2902697" y="625192"/>
                    <a:pt x="2735750" y="614667"/>
                  </a:cubicBezTo>
                  <a:cubicBezTo>
                    <a:pt x="2714811" y="613435"/>
                    <a:pt x="2694209" y="610860"/>
                    <a:pt x="2673158" y="610412"/>
                  </a:cubicBezTo>
                  <a:lnTo>
                    <a:pt x="2610119" y="609628"/>
                  </a:lnTo>
                  <a:lnTo>
                    <a:pt x="2547080" y="608620"/>
                  </a:lnTo>
                  <a:cubicBezTo>
                    <a:pt x="2536443" y="608173"/>
                    <a:pt x="2526365" y="608397"/>
                    <a:pt x="2516400" y="608844"/>
                  </a:cubicBezTo>
                  <a:lnTo>
                    <a:pt x="2486280" y="609740"/>
                  </a:lnTo>
                  <a:cubicBezTo>
                    <a:pt x="2466125" y="609852"/>
                    <a:pt x="2446307" y="611868"/>
                    <a:pt x="2426376" y="613099"/>
                  </a:cubicBezTo>
                  <a:cubicBezTo>
                    <a:pt x="2406333" y="613995"/>
                    <a:pt x="2386627" y="616458"/>
                    <a:pt x="2366920" y="618474"/>
                  </a:cubicBezTo>
                  <a:cubicBezTo>
                    <a:pt x="2357066" y="619482"/>
                    <a:pt x="2347101" y="620153"/>
                    <a:pt x="2337248" y="621497"/>
                  </a:cubicBezTo>
                  <a:lnTo>
                    <a:pt x="2307800" y="625528"/>
                  </a:lnTo>
                  <a:lnTo>
                    <a:pt x="2278351" y="629559"/>
                  </a:lnTo>
                  <a:lnTo>
                    <a:pt x="2249127" y="634710"/>
                  </a:lnTo>
                  <a:cubicBezTo>
                    <a:pt x="2093377" y="661918"/>
                    <a:pt x="1942329" y="710849"/>
                    <a:pt x="1796096" y="781726"/>
                  </a:cubicBezTo>
                  <a:cubicBezTo>
                    <a:pt x="1649751" y="852268"/>
                    <a:pt x="1508892" y="944307"/>
                    <a:pt x="1370833" y="1048663"/>
                  </a:cubicBezTo>
                  <a:cubicBezTo>
                    <a:pt x="1232774" y="1153244"/>
                    <a:pt x="1097290" y="1269917"/>
                    <a:pt x="959790" y="1390844"/>
                  </a:cubicBezTo>
                  <a:lnTo>
                    <a:pt x="749062" y="1577611"/>
                  </a:lnTo>
                  <a:cubicBezTo>
                    <a:pt x="674602" y="1642329"/>
                    <a:pt x="599806" y="1704137"/>
                    <a:pt x="524786" y="1763145"/>
                  </a:cubicBezTo>
                  <a:cubicBezTo>
                    <a:pt x="374858" y="1881498"/>
                    <a:pt x="223810" y="1987422"/>
                    <a:pt x="84071" y="2098496"/>
                  </a:cubicBezTo>
                  <a:lnTo>
                    <a:pt x="0" y="2168094"/>
                  </a:lnTo>
                  <a:lnTo>
                    <a:pt x="0" y="1576676"/>
                  </a:lnTo>
                  <a:lnTo>
                    <a:pt x="174655" y="1387597"/>
                  </a:lnTo>
                  <a:cubicBezTo>
                    <a:pt x="238926" y="1320079"/>
                    <a:pt x="302749" y="1254577"/>
                    <a:pt x="363661" y="1188626"/>
                  </a:cubicBezTo>
                  <a:lnTo>
                    <a:pt x="458052" y="1086397"/>
                  </a:lnTo>
                  <a:cubicBezTo>
                    <a:pt x="490635" y="1051351"/>
                    <a:pt x="523666" y="1016416"/>
                    <a:pt x="557257" y="981593"/>
                  </a:cubicBezTo>
                  <a:cubicBezTo>
                    <a:pt x="691510" y="842414"/>
                    <a:pt x="835055" y="705699"/>
                    <a:pt x="994165" y="578389"/>
                  </a:cubicBezTo>
                  <a:cubicBezTo>
                    <a:pt x="1152939" y="451190"/>
                    <a:pt x="1328060" y="333398"/>
                    <a:pt x="1520873" y="237215"/>
                  </a:cubicBezTo>
                  <a:cubicBezTo>
                    <a:pt x="1713238" y="141033"/>
                    <a:pt x="1924302" y="68028"/>
                    <a:pt x="2141748" y="31190"/>
                  </a:cubicBezTo>
                  <a:lnTo>
                    <a:pt x="2182505" y="24360"/>
                  </a:lnTo>
                  <a:cubicBezTo>
                    <a:pt x="2196165" y="22344"/>
                    <a:pt x="2209826" y="20665"/>
                    <a:pt x="2223374" y="18873"/>
                  </a:cubicBezTo>
                  <a:lnTo>
                    <a:pt x="2264355" y="13611"/>
                  </a:lnTo>
                  <a:cubicBezTo>
                    <a:pt x="2278015" y="11931"/>
                    <a:pt x="2291676" y="10924"/>
                    <a:pt x="2305336" y="9580"/>
                  </a:cubicBezTo>
                  <a:cubicBezTo>
                    <a:pt x="2332657" y="7229"/>
                    <a:pt x="2360090" y="4653"/>
                    <a:pt x="2387410" y="3645"/>
                  </a:cubicBezTo>
                  <a:cubicBezTo>
                    <a:pt x="2414731" y="2414"/>
                    <a:pt x="2442164" y="510"/>
                    <a:pt x="2469373" y="622"/>
                  </a:cubicBezTo>
                  <a:close/>
                </a:path>
              </a:pathLst>
            </a:custGeom>
            <a:gradFill>
              <a:gsLst>
                <a:gs pos="37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Shape 32">
              <a:extLst>
                <a:ext uri="{FF2B5EF4-FFF2-40B4-BE49-F238E27FC236}">
                  <a16:creationId xmlns:a16="http://schemas.microsoft.com/office/drawing/2014/main" id="{67C4629D-4AB7-48D4-A61B-1AE1837A78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646908" cy="6130481"/>
            </a:xfrm>
            <a:custGeom>
              <a:avLst/>
              <a:gdLst>
                <a:gd name="connsiteX0" fmla="*/ 2616837 w 5646908"/>
                <a:gd name="connsiteY0" fmla="*/ 0 h 6130481"/>
                <a:gd name="connsiteX1" fmla="*/ 4918721 w 5646908"/>
                <a:gd name="connsiteY1" fmla="*/ 1134258 h 6130481"/>
                <a:gd name="connsiteX2" fmla="*/ 5539036 w 5646908"/>
                <a:gd name="connsiteY2" fmla="*/ 3362353 h 6130481"/>
                <a:gd name="connsiteX3" fmla="*/ 4712024 w 5646908"/>
                <a:gd name="connsiteY3" fmla="*/ 5293280 h 6130481"/>
                <a:gd name="connsiteX4" fmla="*/ 2547864 w 5646908"/>
                <a:gd name="connsiteY4" fmla="*/ 6130481 h 6130481"/>
                <a:gd name="connsiteX5" fmla="*/ 263223 w 5646908"/>
                <a:gd name="connsiteY5" fmla="*/ 5212325 h 6130481"/>
                <a:gd name="connsiteX6" fmla="*/ 49974 w 5646908"/>
                <a:gd name="connsiteY6" fmla="*/ 4985345 h 6130481"/>
                <a:gd name="connsiteX7" fmla="*/ 0 w 5646908"/>
                <a:gd name="connsiteY7" fmla="*/ 4920618 h 6130481"/>
                <a:gd name="connsiteX8" fmla="*/ 0 w 5646908"/>
                <a:gd name="connsiteY8" fmla="*/ 3760303 h 6130481"/>
                <a:gd name="connsiteX9" fmla="*/ 80488 w 5646908"/>
                <a:gd name="connsiteY9" fmla="*/ 3974159 h 6130481"/>
                <a:gd name="connsiteX10" fmla="*/ 664748 w 5646908"/>
                <a:gd name="connsiteY10" fmla="*/ 4813600 h 6130481"/>
                <a:gd name="connsiteX11" fmla="*/ 2548087 w 5646908"/>
                <a:gd name="connsiteY11" fmla="*/ 5570406 h 6130481"/>
                <a:gd name="connsiteX12" fmla="*/ 3536561 w 5646908"/>
                <a:gd name="connsiteY12" fmla="*/ 5407153 h 6130481"/>
                <a:gd name="connsiteX13" fmla="*/ 4308035 w 5646908"/>
                <a:gd name="connsiteY13" fmla="*/ 4897241 h 6130481"/>
                <a:gd name="connsiteX14" fmla="*/ 4569038 w 5646908"/>
                <a:gd name="connsiteY14" fmla="*/ 4564802 h 6130481"/>
                <a:gd name="connsiteX15" fmla="*/ 4699147 w 5646908"/>
                <a:gd name="connsiteY15" fmla="*/ 4149952 h 6130481"/>
                <a:gd name="connsiteX16" fmla="*/ 5003034 w 5646908"/>
                <a:gd name="connsiteY16" fmla="*/ 3168421 h 6130481"/>
                <a:gd name="connsiteX17" fmla="*/ 4994189 w 5646908"/>
                <a:gd name="connsiteY17" fmla="*/ 2321590 h 6130481"/>
                <a:gd name="connsiteX18" fmla="*/ 4487860 w 5646908"/>
                <a:gd name="connsiteY18" fmla="*/ 1501856 h 6130481"/>
                <a:gd name="connsiteX19" fmla="*/ 3640469 w 5646908"/>
                <a:gd name="connsiteY19" fmla="*/ 808425 h 6130481"/>
                <a:gd name="connsiteX20" fmla="*/ 2616837 w 5646908"/>
                <a:gd name="connsiteY20" fmla="*/ 559851 h 6130481"/>
                <a:gd name="connsiteX21" fmla="*/ 1762952 w 5646908"/>
                <a:gd name="connsiteY21" fmla="*/ 812008 h 6130481"/>
                <a:gd name="connsiteX22" fmla="*/ 939635 w 5646908"/>
                <a:gd name="connsiteY22" fmla="*/ 1502976 h 6130481"/>
                <a:gd name="connsiteX23" fmla="*/ 585250 w 5646908"/>
                <a:gd name="connsiteY23" fmla="*/ 1831049 h 6130481"/>
                <a:gd name="connsiteX24" fmla="*/ 40403 w 5646908"/>
                <a:gd name="connsiteY24" fmla="*/ 2389556 h 6130481"/>
                <a:gd name="connsiteX25" fmla="*/ 0 w 5646908"/>
                <a:gd name="connsiteY25" fmla="*/ 2456747 h 6130481"/>
                <a:gd name="connsiteX26" fmla="*/ 0 w 5646908"/>
                <a:gd name="connsiteY26" fmla="*/ 1601114 h 6130481"/>
                <a:gd name="connsiteX27" fmla="*/ 93200 w 5646908"/>
                <a:gd name="connsiteY27" fmla="*/ 1513741 h 6130481"/>
                <a:gd name="connsiteX28" fmla="*/ 535423 w 5646908"/>
                <a:gd name="connsiteY28" fmla="*/ 1107273 h 6130481"/>
                <a:gd name="connsiteX29" fmla="*/ 2616837 w 5646908"/>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646908" h="6130481">
                  <a:moveTo>
                    <a:pt x="2616837" y="0"/>
                  </a:moveTo>
                  <a:cubicBezTo>
                    <a:pt x="3596241" y="0"/>
                    <a:pt x="4322479" y="463445"/>
                    <a:pt x="4918721" y="1134258"/>
                  </a:cubicBezTo>
                  <a:cubicBezTo>
                    <a:pt x="5416317" y="1694109"/>
                    <a:pt x="5857703" y="2516643"/>
                    <a:pt x="5539036" y="3362353"/>
                  </a:cubicBezTo>
                  <a:cubicBezTo>
                    <a:pt x="5111758" y="4496612"/>
                    <a:pt x="5300763" y="4716633"/>
                    <a:pt x="4712024" y="5293280"/>
                  </a:cubicBezTo>
                  <a:cubicBezTo>
                    <a:pt x="4123284" y="5869926"/>
                    <a:pt x="3446201" y="6130481"/>
                    <a:pt x="2547864" y="6130481"/>
                  </a:cubicBezTo>
                  <a:cubicBezTo>
                    <a:pt x="1657476" y="6130481"/>
                    <a:pt x="850619" y="5780127"/>
                    <a:pt x="263223" y="5212325"/>
                  </a:cubicBezTo>
                  <a:cubicBezTo>
                    <a:pt x="188497" y="5140091"/>
                    <a:pt x="117321" y="5064339"/>
                    <a:pt x="49974" y="4985345"/>
                  </a:cubicBezTo>
                  <a:lnTo>
                    <a:pt x="0" y="4920618"/>
                  </a:lnTo>
                  <a:lnTo>
                    <a:pt x="0" y="3760303"/>
                  </a:lnTo>
                  <a:lnTo>
                    <a:pt x="80488" y="3974159"/>
                  </a:lnTo>
                  <a:cubicBezTo>
                    <a:pt x="217875" y="4289243"/>
                    <a:pt x="414383" y="4571632"/>
                    <a:pt x="664748" y="4813600"/>
                  </a:cubicBezTo>
                  <a:cubicBezTo>
                    <a:pt x="1169734" y="5301566"/>
                    <a:pt x="1838644" y="5570406"/>
                    <a:pt x="2548087" y="5570406"/>
                  </a:cubicBezTo>
                  <a:cubicBezTo>
                    <a:pt x="2928786" y="5570406"/>
                    <a:pt x="3252156" y="5516996"/>
                    <a:pt x="3536561" y="5407153"/>
                  </a:cubicBezTo>
                  <a:cubicBezTo>
                    <a:pt x="3815366" y="5299438"/>
                    <a:pt x="4067747" y="5132603"/>
                    <a:pt x="4308035" y="4897241"/>
                  </a:cubicBezTo>
                  <a:cubicBezTo>
                    <a:pt x="4475095" y="4733653"/>
                    <a:pt x="4533767" y="4637358"/>
                    <a:pt x="4569038" y="4564802"/>
                  </a:cubicBezTo>
                  <a:cubicBezTo>
                    <a:pt x="4619313" y="4461453"/>
                    <a:pt x="4652792" y="4330784"/>
                    <a:pt x="4699147" y="4149952"/>
                  </a:cubicBezTo>
                  <a:cubicBezTo>
                    <a:pt x="4758491" y="3918846"/>
                    <a:pt x="4839558" y="3602194"/>
                    <a:pt x="5003034" y="3168421"/>
                  </a:cubicBezTo>
                  <a:cubicBezTo>
                    <a:pt x="5103024" y="2902940"/>
                    <a:pt x="5100112" y="2626037"/>
                    <a:pt x="4994189" y="2321590"/>
                  </a:cubicBezTo>
                  <a:cubicBezTo>
                    <a:pt x="4900470" y="2052526"/>
                    <a:pt x="4725460" y="1769129"/>
                    <a:pt x="4487860" y="1501856"/>
                  </a:cubicBezTo>
                  <a:cubicBezTo>
                    <a:pt x="4210285" y="1189683"/>
                    <a:pt x="3933047" y="962832"/>
                    <a:pt x="3640469" y="808425"/>
                  </a:cubicBezTo>
                  <a:cubicBezTo>
                    <a:pt x="3323369" y="641141"/>
                    <a:pt x="2988578" y="559851"/>
                    <a:pt x="2616837" y="559851"/>
                  </a:cubicBezTo>
                  <a:cubicBezTo>
                    <a:pt x="2315413" y="559851"/>
                    <a:pt x="2044110" y="640134"/>
                    <a:pt x="1762952" y="812008"/>
                  </a:cubicBezTo>
                  <a:cubicBezTo>
                    <a:pt x="1472838" y="989593"/>
                    <a:pt x="1197167" y="1250707"/>
                    <a:pt x="939635" y="1502976"/>
                  </a:cubicBezTo>
                  <a:cubicBezTo>
                    <a:pt x="819379" y="1620769"/>
                    <a:pt x="700355" y="1727700"/>
                    <a:pt x="585250" y="1831049"/>
                  </a:cubicBezTo>
                  <a:cubicBezTo>
                    <a:pt x="362317" y="2031140"/>
                    <a:pt x="169840" y="2204022"/>
                    <a:pt x="40403" y="2389556"/>
                  </a:cubicBezTo>
                  <a:lnTo>
                    <a:pt x="0" y="2456747"/>
                  </a:lnTo>
                  <a:lnTo>
                    <a:pt x="0" y="1601114"/>
                  </a:lnTo>
                  <a:lnTo>
                    <a:pt x="93200" y="1513741"/>
                  </a:lnTo>
                  <a:cubicBezTo>
                    <a:pt x="237107" y="1383294"/>
                    <a:pt x="388238" y="1251435"/>
                    <a:pt x="535423" y="1107273"/>
                  </a:cubicBezTo>
                  <a:cubicBezTo>
                    <a:pt x="1124050" y="530627"/>
                    <a:pt x="1718500" y="0"/>
                    <a:pt x="2616837" y="0"/>
                  </a:cubicBezTo>
                  <a:close/>
                </a:path>
              </a:pathLst>
            </a:custGeom>
            <a:gradFill>
              <a:gsLst>
                <a:gs pos="2000">
                  <a:schemeClr val="bg1">
                    <a:alpha val="10000"/>
                  </a:schemeClr>
                </a:gs>
                <a:gs pos="54000">
                  <a:schemeClr val="accent6">
                    <a:alpha val="10000"/>
                  </a:schemeClr>
                </a:gs>
                <a:gs pos="100000">
                  <a:schemeClr val="bg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Freeform: Shape 33">
              <a:extLst>
                <a:ext uri="{FF2B5EF4-FFF2-40B4-BE49-F238E27FC236}">
                  <a16:creationId xmlns:a16="http://schemas.microsoft.com/office/drawing/2014/main" id="{D1E30050-9FC4-4CC7-8C0B-BF5EFD1064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517522" cy="6130481"/>
            </a:xfrm>
            <a:custGeom>
              <a:avLst/>
              <a:gdLst>
                <a:gd name="connsiteX0" fmla="*/ 2549095 w 5517522"/>
                <a:gd name="connsiteY0" fmla="*/ 0 h 6130481"/>
                <a:gd name="connsiteX1" fmla="*/ 4804175 w 5517522"/>
                <a:gd name="connsiteY1" fmla="*/ 1134258 h 6130481"/>
                <a:gd name="connsiteX2" fmla="*/ 5411838 w 5517522"/>
                <a:gd name="connsiteY2" fmla="*/ 3362353 h 6130481"/>
                <a:gd name="connsiteX3" fmla="*/ 4601621 w 5517522"/>
                <a:gd name="connsiteY3" fmla="*/ 5293280 h 6130481"/>
                <a:gd name="connsiteX4" fmla="*/ 2481577 w 5517522"/>
                <a:gd name="connsiteY4" fmla="*/ 6130481 h 6130481"/>
                <a:gd name="connsiteX5" fmla="*/ 243517 w 5517522"/>
                <a:gd name="connsiteY5" fmla="*/ 5212325 h 6130481"/>
                <a:gd name="connsiteX6" fmla="*/ 34587 w 5517522"/>
                <a:gd name="connsiteY6" fmla="*/ 4985345 h 6130481"/>
                <a:gd name="connsiteX7" fmla="*/ 0 w 5517522"/>
                <a:gd name="connsiteY7" fmla="*/ 4939620 h 6130481"/>
                <a:gd name="connsiteX8" fmla="*/ 0 w 5517522"/>
                <a:gd name="connsiteY8" fmla="*/ 3335329 h 6130481"/>
                <a:gd name="connsiteX9" fmla="*/ 17141 w 5517522"/>
                <a:gd name="connsiteY9" fmla="*/ 3448738 h 6130481"/>
                <a:gd name="connsiteX10" fmla="*/ 167489 w 5517522"/>
                <a:gd name="connsiteY10" fmla="*/ 3930490 h 6130481"/>
                <a:gd name="connsiteX11" fmla="*/ 715471 w 5517522"/>
                <a:gd name="connsiteY11" fmla="*/ 4734212 h 6130481"/>
                <a:gd name="connsiteX12" fmla="*/ 2481689 w 5517522"/>
                <a:gd name="connsiteY12" fmla="*/ 5458772 h 6130481"/>
                <a:gd name="connsiteX13" fmla="*/ 4126644 w 5517522"/>
                <a:gd name="connsiteY13" fmla="*/ 4818302 h 6130481"/>
                <a:gd name="connsiteX14" fmla="*/ 4360437 w 5517522"/>
                <a:gd name="connsiteY14" fmla="*/ 4516766 h 6130481"/>
                <a:gd name="connsiteX15" fmla="*/ 4480357 w 5517522"/>
                <a:gd name="connsiteY15" fmla="*/ 4122855 h 6130481"/>
                <a:gd name="connsiteX16" fmla="*/ 4781557 w 5517522"/>
                <a:gd name="connsiteY16" fmla="*/ 3129791 h 6130481"/>
                <a:gd name="connsiteX17" fmla="*/ 4771928 w 5517522"/>
                <a:gd name="connsiteY17" fmla="*/ 2357869 h 6130481"/>
                <a:gd name="connsiteX18" fmla="*/ 4297510 w 5517522"/>
                <a:gd name="connsiteY18" fmla="*/ 1575533 h 6130481"/>
                <a:gd name="connsiteX19" fmla="*/ 3498715 w 5517522"/>
                <a:gd name="connsiteY19" fmla="*/ 907071 h 6130481"/>
                <a:gd name="connsiteX20" fmla="*/ 2549095 w 5517522"/>
                <a:gd name="connsiteY20" fmla="*/ 671821 h 6130481"/>
                <a:gd name="connsiteX21" fmla="*/ 985319 w 5517522"/>
                <a:gd name="connsiteY21" fmla="*/ 1582475 h 6130481"/>
                <a:gd name="connsiteX22" fmla="*/ 634628 w 5517522"/>
                <a:gd name="connsiteY22" fmla="*/ 1913907 h 6130481"/>
                <a:gd name="connsiteX23" fmla="*/ 117662 w 5517522"/>
                <a:gd name="connsiteY23" fmla="*/ 2453044 h 6130481"/>
                <a:gd name="connsiteX24" fmla="*/ 2515 w 5517522"/>
                <a:gd name="connsiteY24" fmla="*/ 2685494 h 6130481"/>
                <a:gd name="connsiteX25" fmla="*/ 0 w 5517522"/>
                <a:gd name="connsiteY25" fmla="*/ 2696965 h 6130481"/>
                <a:gd name="connsiteX26" fmla="*/ 0 w 5517522"/>
                <a:gd name="connsiteY26" fmla="*/ 1587383 h 6130481"/>
                <a:gd name="connsiteX27" fmla="*/ 76951 w 5517522"/>
                <a:gd name="connsiteY27" fmla="*/ 1513741 h 6130481"/>
                <a:gd name="connsiteX28" fmla="*/ 510118 w 5517522"/>
                <a:gd name="connsiteY28" fmla="*/ 1107273 h 6130481"/>
                <a:gd name="connsiteX29" fmla="*/ 2549095 w 5517522"/>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522" h="6130481">
                  <a:moveTo>
                    <a:pt x="2549095" y="0"/>
                  </a:moveTo>
                  <a:cubicBezTo>
                    <a:pt x="3508568" y="0"/>
                    <a:pt x="4219915" y="463445"/>
                    <a:pt x="4804175" y="1134258"/>
                  </a:cubicBezTo>
                  <a:cubicBezTo>
                    <a:pt x="5291694" y="1694109"/>
                    <a:pt x="5724011"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335329"/>
                  </a:lnTo>
                  <a:lnTo>
                    <a:pt x="17141" y="3448738"/>
                  </a:lnTo>
                  <a:cubicBezTo>
                    <a:pt x="50676" y="3613558"/>
                    <a:pt x="100867" y="3774516"/>
                    <a:pt x="167489" y="3930490"/>
                  </a:cubicBezTo>
                  <a:cubicBezTo>
                    <a:pt x="296255" y="4232138"/>
                    <a:pt x="480670" y="4502546"/>
                    <a:pt x="715471" y="4734212"/>
                  </a:cubicBezTo>
                  <a:cubicBezTo>
                    <a:pt x="1188993" y="5201464"/>
                    <a:pt x="1816250" y="5458772"/>
                    <a:pt x="2481689" y="5458772"/>
                  </a:cubicBezTo>
                  <a:cubicBezTo>
                    <a:pt x="3185758" y="5458772"/>
                    <a:pt x="3677755" y="5267191"/>
                    <a:pt x="4126644" y="4818302"/>
                  </a:cubicBezTo>
                  <a:cubicBezTo>
                    <a:pt x="4278363" y="4666583"/>
                    <a:pt x="4329982" y="4580701"/>
                    <a:pt x="4360437" y="4516766"/>
                  </a:cubicBezTo>
                  <a:cubicBezTo>
                    <a:pt x="4404890" y="4423495"/>
                    <a:pt x="4436577" y="4297417"/>
                    <a:pt x="4480357" y="4122855"/>
                  </a:cubicBezTo>
                  <a:cubicBezTo>
                    <a:pt x="4539030" y="3889285"/>
                    <a:pt x="4619425" y="3569275"/>
                    <a:pt x="4781557" y="3129791"/>
                  </a:cubicBezTo>
                  <a:cubicBezTo>
                    <a:pt x="4870238" y="2889503"/>
                    <a:pt x="4867103" y="2637010"/>
                    <a:pt x="4771928" y="2357869"/>
                  </a:cubicBezTo>
                  <a:cubicBezTo>
                    <a:pt x="4684815" y="2102465"/>
                    <a:pt x="4520779" y="1831945"/>
                    <a:pt x="4297510" y="1575533"/>
                  </a:cubicBezTo>
                  <a:cubicBezTo>
                    <a:pt x="4034492" y="1273549"/>
                    <a:pt x="3773266" y="1054983"/>
                    <a:pt x="3498715" y="907071"/>
                  </a:cubicBezTo>
                  <a:cubicBezTo>
                    <a:pt x="3204905" y="748745"/>
                    <a:pt x="2894187" y="671821"/>
                    <a:pt x="2549095" y="671821"/>
                  </a:cubicBezTo>
                  <a:cubicBezTo>
                    <a:pt x="1942553" y="671821"/>
                    <a:pt x="1518298" y="1049273"/>
                    <a:pt x="985319" y="1582475"/>
                  </a:cubicBezTo>
                  <a:cubicBezTo>
                    <a:pt x="865735" y="1702059"/>
                    <a:pt x="748278" y="1809774"/>
                    <a:pt x="634628" y="1913907"/>
                  </a:cubicBezTo>
                  <a:cubicBezTo>
                    <a:pt x="421325" y="2109407"/>
                    <a:pt x="237134" y="2278146"/>
                    <a:pt x="117662" y="2453044"/>
                  </a:cubicBezTo>
                  <a:cubicBezTo>
                    <a:pt x="64756" y="2530415"/>
                    <a:pt x="27022" y="2605799"/>
                    <a:pt x="2515" y="2685494"/>
                  </a:cubicBezTo>
                  <a:lnTo>
                    <a:pt x="0" y="2696965"/>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Freeform: Shape 34">
              <a:extLst>
                <a:ext uri="{FF2B5EF4-FFF2-40B4-BE49-F238E27FC236}">
                  <a16:creationId xmlns:a16="http://schemas.microsoft.com/office/drawing/2014/main" id="{E7E03733-50FD-49A6-B226-40F6A0AD45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76241"/>
              <a:ext cx="5517475" cy="6130481"/>
            </a:xfrm>
            <a:custGeom>
              <a:avLst/>
              <a:gdLst>
                <a:gd name="connsiteX0" fmla="*/ 2549095 w 5517475"/>
                <a:gd name="connsiteY0" fmla="*/ 0 h 6130481"/>
                <a:gd name="connsiteX1" fmla="*/ 4804175 w 5517475"/>
                <a:gd name="connsiteY1" fmla="*/ 1134258 h 6130481"/>
                <a:gd name="connsiteX2" fmla="*/ 5411838 w 5517475"/>
                <a:gd name="connsiteY2" fmla="*/ 3362353 h 6130481"/>
                <a:gd name="connsiteX3" fmla="*/ 4601621 w 5517475"/>
                <a:gd name="connsiteY3" fmla="*/ 5293280 h 6130481"/>
                <a:gd name="connsiteX4" fmla="*/ 2481577 w 5517475"/>
                <a:gd name="connsiteY4" fmla="*/ 6130481 h 6130481"/>
                <a:gd name="connsiteX5" fmla="*/ 243517 w 5517475"/>
                <a:gd name="connsiteY5" fmla="*/ 5212325 h 6130481"/>
                <a:gd name="connsiteX6" fmla="*/ 34587 w 5517475"/>
                <a:gd name="connsiteY6" fmla="*/ 4985345 h 6130481"/>
                <a:gd name="connsiteX7" fmla="*/ 0 w 5517475"/>
                <a:gd name="connsiteY7" fmla="*/ 4939620 h 6130481"/>
                <a:gd name="connsiteX8" fmla="*/ 0 w 5517475"/>
                <a:gd name="connsiteY8" fmla="*/ 3799573 h 6130481"/>
                <a:gd name="connsiteX9" fmla="*/ 64364 w 5517475"/>
                <a:gd name="connsiteY9" fmla="*/ 3974159 h 6130481"/>
                <a:gd name="connsiteX10" fmla="*/ 636644 w 5517475"/>
                <a:gd name="connsiteY10" fmla="*/ 4813600 h 6130481"/>
                <a:gd name="connsiteX11" fmla="*/ 2481577 w 5517475"/>
                <a:gd name="connsiteY11" fmla="*/ 5570406 h 6130481"/>
                <a:gd name="connsiteX12" fmla="*/ 3449896 w 5517475"/>
                <a:gd name="connsiteY12" fmla="*/ 5407153 h 6130481"/>
                <a:gd name="connsiteX13" fmla="*/ 4205695 w 5517475"/>
                <a:gd name="connsiteY13" fmla="*/ 4897241 h 6130481"/>
                <a:gd name="connsiteX14" fmla="*/ 4461434 w 5517475"/>
                <a:gd name="connsiteY14" fmla="*/ 4564802 h 6130481"/>
                <a:gd name="connsiteX15" fmla="*/ 4588969 w 5517475"/>
                <a:gd name="connsiteY15" fmla="*/ 4149952 h 6130481"/>
                <a:gd name="connsiteX16" fmla="*/ 4886585 w 5517475"/>
                <a:gd name="connsiteY16" fmla="*/ 3168421 h 6130481"/>
                <a:gd name="connsiteX17" fmla="*/ 4877964 w 5517475"/>
                <a:gd name="connsiteY17" fmla="*/ 2321590 h 6130481"/>
                <a:gd name="connsiteX18" fmla="*/ 4382048 w 5517475"/>
                <a:gd name="connsiteY18" fmla="*/ 1501856 h 6130481"/>
                <a:gd name="connsiteX19" fmla="*/ 3551900 w 5517475"/>
                <a:gd name="connsiteY19" fmla="*/ 808425 h 6130481"/>
                <a:gd name="connsiteX20" fmla="*/ 2549095 w 5517475"/>
                <a:gd name="connsiteY20" fmla="*/ 559851 h 6130481"/>
                <a:gd name="connsiteX21" fmla="*/ 1712566 w 5517475"/>
                <a:gd name="connsiteY21" fmla="*/ 812008 h 6130481"/>
                <a:gd name="connsiteX22" fmla="*/ 906044 w 5517475"/>
                <a:gd name="connsiteY22" fmla="*/ 1502976 h 6130481"/>
                <a:gd name="connsiteX23" fmla="*/ 558825 w 5517475"/>
                <a:gd name="connsiteY23" fmla="*/ 1831049 h 6130481"/>
                <a:gd name="connsiteX24" fmla="*/ 25063 w 5517475"/>
                <a:gd name="connsiteY24" fmla="*/ 2389556 h 6130481"/>
                <a:gd name="connsiteX25" fmla="*/ 0 w 5517475"/>
                <a:gd name="connsiteY25" fmla="*/ 2432109 h 6130481"/>
                <a:gd name="connsiteX26" fmla="*/ 0 w 5517475"/>
                <a:gd name="connsiteY26" fmla="*/ 1587383 h 6130481"/>
                <a:gd name="connsiteX27" fmla="*/ 76951 w 5517475"/>
                <a:gd name="connsiteY27" fmla="*/ 1513741 h 6130481"/>
                <a:gd name="connsiteX28" fmla="*/ 510118 w 5517475"/>
                <a:gd name="connsiteY28" fmla="*/ 1107273 h 6130481"/>
                <a:gd name="connsiteX29" fmla="*/ 2549095 w 5517475"/>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475" h="6130481">
                  <a:moveTo>
                    <a:pt x="2549095" y="0"/>
                  </a:moveTo>
                  <a:cubicBezTo>
                    <a:pt x="3508568" y="0"/>
                    <a:pt x="4219915" y="463445"/>
                    <a:pt x="4804175" y="1134258"/>
                  </a:cubicBezTo>
                  <a:cubicBezTo>
                    <a:pt x="5291694" y="1694109"/>
                    <a:pt x="5723899"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799573"/>
                  </a:lnTo>
                  <a:lnTo>
                    <a:pt x="64364" y="3974159"/>
                  </a:lnTo>
                  <a:cubicBezTo>
                    <a:pt x="198841" y="4289243"/>
                    <a:pt x="391429" y="4571632"/>
                    <a:pt x="636644" y="4813600"/>
                  </a:cubicBezTo>
                  <a:cubicBezTo>
                    <a:pt x="1131328" y="5301566"/>
                    <a:pt x="1786578" y="5570406"/>
                    <a:pt x="2481577" y="5570406"/>
                  </a:cubicBezTo>
                  <a:cubicBezTo>
                    <a:pt x="2854550" y="5570406"/>
                    <a:pt x="3171314" y="5516996"/>
                    <a:pt x="3449896" y="5407153"/>
                  </a:cubicBezTo>
                  <a:cubicBezTo>
                    <a:pt x="3723103" y="5299438"/>
                    <a:pt x="3970333" y="5132603"/>
                    <a:pt x="4205695" y="4897241"/>
                  </a:cubicBezTo>
                  <a:cubicBezTo>
                    <a:pt x="4369395" y="4733653"/>
                    <a:pt x="4426836" y="4637358"/>
                    <a:pt x="4461434" y="4564802"/>
                  </a:cubicBezTo>
                  <a:cubicBezTo>
                    <a:pt x="4510701" y="4461453"/>
                    <a:pt x="4543509" y="4330784"/>
                    <a:pt x="4588969" y="4149952"/>
                  </a:cubicBezTo>
                  <a:cubicBezTo>
                    <a:pt x="4646969" y="3918846"/>
                    <a:pt x="4726468" y="3602194"/>
                    <a:pt x="4886585" y="3168421"/>
                  </a:cubicBezTo>
                  <a:cubicBezTo>
                    <a:pt x="4984560" y="2902940"/>
                    <a:pt x="4981760" y="2626037"/>
                    <a:pt x="4877964" y="2321590"/>
                  </a:cubicBezTo>
                  <a:cubicBezTo>
                    <a:pt x="4786260" y="2052526"/>
                    <a:pt x="4614834" y="1769129"/>
                    <a:pt x="4382048" y="1501856"/>
                  </a:cubicBezTo>
                  <a:cubicBezTo>
                    <a:pt x="4110072" y="1189683"/>
                    <a:pt x="3838544" y="962832"/>
                    <a:pt x="3551900" y="808425"/>
                  </a:cubicBezTo>
                  <a:cubicBezTo>
                    <a:pt x="3241183" y="641141"/>
                    <a:pt x="2913222" y="559851"/>
                    <a:pt x="2549095" y="559851"/>
                  </a:cubicBezTo>
                  <a:cubicBezTo>
                    <a:pt x="2253830" y="559851"/>
                    <a:pt x="1988013" y="640134"/>
                    <a:pt x="1712566" y="812008"/>
                  </a:cubicBezTo>
                  <a:cubicBezTo>
                    <a:pt x="1428385" y="989593"/>
                    <a:pt x="1158313" y="1250707"/>
                    <a:pt x="906044" y="1502976"/>
                  </a:cubicBezTo>
                  <a:cubicBezTo>
                    <a:pt x="788140" y="1620769"/>
                    <a:pt x="671579" y="1727700"/>
                    <a:pt x="558825" y="1831049"/>
                  </a:cubicBezTo>
                  <a:cubicBezTo>
                    <a:pt x="340371" y="2031140"/>
                    <a:pt x="151813" y="2204022"/>
                    <a:pt x="25063" y="2389556"/>
                  </a:cubicBezTo>
                  <a:lnTo>
                    <a:pt x="0" y="2432109"/>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Shape 35">
              <a:extLst>
                <a:ext uri="{FF2B5EF4-FFF2-40B4-BE49-F238E27FC236}">
                  <a16:creationId xmlns:a16="http://schemas.microsoft.com/office/drawing/2014/main" id="{8A614510-A9F4-41B6-B78E-F49E390C7E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0"/>
              <a:ext cx="5646974" cy="6483075"/>
            </a:xfrm>
            <a:custGeom>
              <a:avLst/>
              <a:gdLst>
                <a:gd name="connsiteX0" fmla="*/ 2405773 w 5646974"/>
                <a:gd name="connsiteY0" fmla="*/ 0 h 6483075"/>
                <a:gd name="connsiteX1" fmla="*/ 5646974 w 5646974"/>
                <a:gd name="connsiteY1" fmla="*/ 3241538 h 6483075"/>
                <a:gd name="connsiteX2" fmla="*/ 2405773 w 5646974"/>
                <a:gd name="connsiteY2" fmla="*/ 6483075 h 6483075"/>
                <a:gd name="connsiteX3" fmla="*/ 113897 w 5646974"/>
                <a:gd name="connsiteY3" fmla="*/ 5533666 h 6483075"/>
                <a:gd name="connsiteX4" fmla="*/ 0 w 5646974"/>
                <a:gd name="connsiteY4" fmla="*/ 5408336 h 6483075"/>
                <a:gd name="connsiteX5" fmla="*/ 0 w 5646974"/>
                <a:gd name="connsiteY5" fmla="*/ 4983659 h 6483075"/>
                <a:gd name="connsiteX6" fmla="*/ 155731 w 5646974"/>
                <a:gd name="connsiteY6" fmla="*/ 5176047 h 6483075"/>
                <a:gd name="connsiteX7" fmla="*/ 1093706 w 5646974"/>
                <a:gd name="connsiteY7" fmla="*/ 5866903 h 6483075"/>
                <a:gd name="connsiteX8" fmla="*/ 1639673 w 5646974"/>
                <a:gd name="connsiteY8" fmla="*/ 6059940 h 6483075"/>
                <a:gd name="connsiteX9" fmla="*/ 1709990 w 5646974"/>
                <a:gd name="connsiteY9" fmla="*/ 6076287 h 6483075"/>
                <a:gd name="connsiteX10" fmla="*/ 1780307 w 5646974"/>
                <a:gd name="connsiteY10" fmla="*/ 6091963 h 6483075"/>
                <a:gd name="connsiteX11" fmla="*/ 1851072 w 5646974"/>
                <a:gd name="connsiteY11" fmla="*/ 6105176 h 6483075"/>
                <a:gd name="connsiteX12" fmla="*/ 1886455 w 5646974"/>
                <a:gd name="connsiteY12" fmla="*/ 6111782 h 6483075"/>
                <a:gd name="connsiteX13" fmla="*/ 1921949 w 5646974"/>
                <a:gd name="connsiteY13" fmla="*/ 6117716 h 6483075"/>
                <a:gd name="connsiteX14" fmla="*/ 2064152 w 5646974"/>
                <a:gd name="connsiteY14" fmla="*/ 6137647 h 6483075"/>
                <a:gd name="connsiteX15" fmla="*/ 2206914 w 5646974"/>
                <a:gd name="connsiteY15" fmla="*/ 6151195 h 6483075"/>
                <a:gd name="connsiteX16" fmla="*/ 2350011 w 5646974"/>
                <a:gd name="connsiteY16" fmla="*/ 6158250 h 6483075"/>
                <a:gd name="connsiteX17" fmla="*/ 2493109 w 5646974"/>
                <a:gd name="connsiteY17" fmla="*/ 6159705 h 6483075"/>
                <a:gd name="connsiteX18" fmla="*/ 2781321 w 5646974"/>
                <a:gd name="connsiteY18" fmla="*/ 6147277 h 6483075"/>
                <a:gd name="connsiteX19" fmla="*/ 3345091 w 5646974"/>
                <a:gd name="connsiteY19" fmla="*/ 6060276 h 6483075"/>
                <a:gd name="connsiteX20" fmla="*/ 3878853 w 5646974"/>
                <a:gd name="connsiteY20" fmla="*/ 5871718 h 6483075"/>
                <a:gd name="connsiteX21" fmla="*/ 4367267 w 5646974"/>
                <a:gd name="connsiteY21" fmla="*/ 5573093 h 6483075"/>
                <a:gd name="connsiteX22" fmla="*/ 4424484 w 5646974"/>
                <a:gd name="connsiteY22" fmla="*/ 5528529 h 6483075"/>
                <a:gd name="connsiteX23" fmla="*/ 4481252 w 5646974"/>
                <a:gd name="connsiteY23" fmla="*/ 5483069 h 6483075"/>
                <a:gd name="connsiteX24" fmla="*/ 4536790 w 5646974"/>
                <a:gd name="connsiteY24" fmla="*/ 5435818 h 6483075"/>
                <a:gd name="connsiteX25" fmla="*/ 4591543 w 5646974"/>
                <a:gd name="connsiteY25" fmla="*/ 5387671 h 6483075"/>
                <a:gd name="connsiteX26" fmla="*/ 4794209 w 5646974"/>
                <a:gd name="connsiteY26" fmla="*/ 5181198 h 6483075"/>
                <a:gd name="connsiteX27" fmla="*/ 4956678 w 5646974"/>
                <a:gd name="connsiteY27" fmla="*/ 4945836 h 6483075"/>
                <a:gd name="connsiteX28" fmla="*/ 4989262 w 5646974"/>
                <a:gd name="connsiteY28" fmla="*/ 4881453 h 6483075"/>
                <a:gd name="connsiteX29" fmla="*/ 5017814 w 5646974"/>
                <a:gd name="connsiteY29" fmla="*/ 4814607 h 6483075"/>
                <a:gd name="connsiteX30" fmla="*/ 5044127 w 5646974"/>
                <a:gd name="connsiteY30" fmla="*/ 4746193 h 6483075"/>
                <a:gd name="connsiteX31" fmla="*/ 5068425 w 5646974"/>
                <a:gd name="connsiteY31" fmla="*/ 4676436 h 6483075"/>
                <a:gd name="connsiteX32" fmla="*/ 5154641 w 5646974"/>
                <a:gd name="connsiteY32" fmla="*/ 4390352 h 6483075"/>
                <a:gd name="connsiteX33" fmla="*/ 5196854 w 5646974"/>
                <a:gd name="connsiteY33" fmla="*/ 4246134 h 6483075"/>
                <a:gd name="connsiteX34" fmla="*/ 5240299 w 5646974"/>
                <a:gd name="connsiteY34" fmla="*/ 4102140 h 6483075"/>
                <a:gd name="connsiteX35" fmla="*/ 5432440 w 5646974"/>
                <a:gd name="connsiteY35" fmla="*/ 3532884 h 6483075"/>
                <a:gd name="connsiteX36" fmla="*/ 5528846 w 5646974"/>
                <a:gd name="connsiteY36" fmla="*/ 2951647 h 6483075"/>
                <a:gd name="connsiteX37" fmla="*/ 5495927 w 5646974"/>
                <a:gd name="connsiteY37" fmla="*/ 2658733 h 6483075"/>
                <a:gd name="connsiteX38" fmla="*/ 5480027 w 5646974"/>
                <a:gd name="connsiteY38" fmla="*/ 2586848 h 6483075"/>
                <a:gd name="connsiteX39" fmla="*/ 5461328 w 5646974"/>
                <a:gd name="connsiteY39" fmla="*/ 2515635 h 6483075"/>
                <a:gd name="connsiteX40" fmla="*/ 5439605 w 5646974"/>
                <a:gd name="connsiteY40" fmla="*/ 2445317 h 6483075"/>
                <a:gd name="connsiteX41" fmla="*/ 5415532 w 5646974"/>
                <a:gd name="connsiteY41" fmla="*/ 2375896 h 6483075"/>
                <a:gd name="connsiteX42" fmla="*/ 5144564 w 5646974"/>
                <a:gd name="connsiteY42" fmla="*/ 1857138 h 6483075"/>
                <a:gd name="connsiteX43" fmla="*/ 4774838 w 5646974"/>
                <a:gd name="connsiteY43" fmla="*/ 1405450 h 6483075"/>
                <a:gd name="connsiteX44" fmla="*/ 4345769 w 5646974"/>
                <a:gd name="connsiteY44" fmla="*/ 1012323 h 6483075"/>
                <a:gd name="connsiteX45" fmla="*/ 4115334 w 5646974"/>
                <a:gd name="connsiteY45" fmla="*/ 841344 h 6483075"/>
                <a:gd name="connsiteX46" fmla="*/ 3874038 w 5646974"/>
                <a:gd name="connsiteY46" fmla="*/ 691528 h 6483075"/>
                <a:gd name="connsiteX47" fmla="*/ 3359535 w 5646974"/>
                <a:gd name="connsiteY47" fmla="*/ 468819 h 6483075"/>
                <a:gd name="connsiteX48" fmla="*/ 2811105 w 5646974"/>
                <a:gd name="connsiteY48" fmla="*/ 366031 h 6483075"/>
                <a:gd name="connsiteX49" fmla="*/ 2741124 w 5646974"/>
                <a:gd name="connsiteY49" fmla="*/ 361440 h 6483075"/>
                <a:gd name="connsiteX50" fmla="*/ 2671030 w 5646974"/>
                <a:gd name="connsiteY50" fmla="*/ 358417 h 6483075"/>
                <a:gd name="connsiteX51" fmla="*/ 2600713 w 5646974"/>
                <a:gd name="connsiteY51" fmla="*/ 357521 h 6483075"/>
                <a:gd name="connsiteX52" fmla="*/ 2531739 w 5646974"/>
                <a:gd name="connsiteY52" fmla="*/ 358529 h 6483075"/>
                <a:gd name="connsiteX53" fmla="*/ 2259988 w 5646974"/>
                <a:gd name="connsiteY53" fmla="*/ 385289 h 6483075"/>
                <a:gd name="connsiteX54" fmla="*/ 1740670 w 5646974"/>
                <a:gd name="connsiteY54" fmla="*/ 553917 h 6483075"/>
                <a:gd name="connsiteX55" fmla="*/ 1264124 w 5646974"/>
                <a:gd name="connsiteY55" fmla="*/ 853549 h 6483075"/>
                <a:gd name="connsiteX56" fmla="*/ 823074 w 5646974"/>
                <a:gd name="connsiteY56" fmla="*/ 1234136 h 6483075"/>
                <a:gd name="connsiteX57" fmla="*/ 715694 w 5646974"/>
                <a:gd name="connsiteY57" fmla="*/ 1336252 h 6483075"/>
                <a:gd name="connsiteX58" fmla="*/ 606859 w 5646974"/>
                <a:gd name="connsiteY58" fmla="*/ 1440945 h 6483075"/>
                <a:gd name="connsiteX59" fmla="*/ 382023 w 5646974"/>
                <a:gd name="connsiteY59" fmla="*/ 1646074 h 6483075"/>
                <a:gd name="connsiteX60" fmla="*/ 158531 w 5646974"/>
                <a:gd name="connsiteY60" fmla="*/ 1843813 h 6483075"/>
                <a:gd name="connsiteX61" fmla="*/ 0 w 5646974"/>
                <a:gd name="connsiteY61" fmla="*/ 1991775 h 6483075"/>
                <a:gd name="connsiteX62" fmla="*/ 0 w 5646974"/>
                <a:gd name="connsiteY62" fmla="*/ 1074740 h 6483075"/>
                <a:gd name="connsiteX63" fmla="*/ 113897 w 5646974"/>
                <a:gd name="connsiteY63" fmla="*/ 949410 h 6483075"/>
                <a:gd name="connsiteX64" fmla="*/ 2405773 w 5646974"/>
                <a:gd name="connsiteY64" fmla="*/ 0 h 648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5646974" h="6483075">
                  <a:moveTo>
                    <a:pt x="2405773" y="0"/>
                  </a:moveTo>
                  <a:cubicBezTo>
                    <a:pt x="4195841" y="0"/>
                    <a:pt x="5646974" y="1451246"/>
                    <a:pt x="5646974" y="3241538"/>
                  </a:cubicBezTo>
                  <a:cubicBezTo>
                    <a:pt x="5646974" y="5031830"/>
                    <a:pt x="4195841" y="6483075"/>
                    <a:pt x="2405773" y="6483075"/>
                  </a:cubicBezTo>
                  <a:cubicBezTo>
                    <a:pt x="1510739" y="6483075"/>
                    <a:pt x="700439" y="6120264"/>
                    <a:pt x="113897" y="5533666"/>
                  </a:cubicBezTo>
                  <a:lnTo>
                    <a:pt x="0" y="5408336"/>
                  </a:lnTo>
                  <a:lnTo>
                    <a:pt x="0" y="4983659"/>
                  </a:lnTo>
                  <a:lnTo>
                    <a:pt x="155731" y="5176047"/>
                  </a:lnTo>
                  <a:cubicBezTo>
                    <a:pt x="417742" y="5469073"/>
                    <a:pt x="741224" y="5704211"/>
                    <a:pt x="1093706" y="5866903"/>
                  </a:cubicBezTo>
                  <a:cubicBezTo>
                    <a:pt x="1269947" y="5948418"/>
                    <a:pt x="1453018" y="6013137"/>
                    <a:pt x="1639673" y="6059940"/>
                  </a:cubicBezTo>
                  <a:lnTo>
                    <a:pt x="1709990" y="6076287"/>
                  </a:lnTo>
                  <a:cubicBezTo>
                    <a:pt x="1733504" y="6081550"/>
                    <a:pt x="1756570" y="6088156"/>
                    <a:pt x="1780307" y="6091963"/>
                  </a:cubicBezTo>
                  <a:lnTo>
                    <a:pt x="1851072" y="6105176"/>
                  </a:lnTo>
                  <a:lnTo>
                    <a:pt x="1886455" y="6111782"/>
                  </a:lnTo>
                  <a:cubicBezTo>
                    <a:pt x="1898212" y="6114021"/>
                    <a:pt x="1909969" y="6116373"/>
                    <a:pt x="1921949" y="6117716"/>
                  </a:cubicBezTo>
                  <a:cubicBezTo>
                    <a:pt x="1969425" y="6124323"/>
                    <a:pt x="2016676" y="6131489"/>
                    <a:pt x="2064152" y="6137647"/>
                  </a:cubicBezTo>
                  <a:cubicBezTo>
                    <a:pt x="2111851" y="6141790"/>
                    <a:pt x="2159438" y="6146381"/>
                    <a:pt x="2206914" y="6151195"/>
                  </a:cubicBezTo>
                  <a:lnTo>
                    <a:pt x="2350011" y="6158250"/>
                  </a:lnTo>
                  <a:cubicBezTo>
                    <a:pt x="2397711" y="6159593"/>
                    <a:pt x="2445410" y="6159146"/>
                    <a:pt x="2493109" y="6159705"/>
                  </a:cubicBezTo>
                  <a:cubicBezTo>
                    <a:pt x="2589068" y="6158137"/>
                    <a:pt x="2685922" y="6154666"/>
                    <a:pt x="2781321" y="6147277"/>
                  </a:cubicBezTo>
                  <a:cubicBezTo>
                    <a:pt x="2972566" y="6132944"/>
                    <a:pt x="3161348" y="6105288"/>
                    <a:pt x="3345091" y="6060276"/>
                  </a:cubicBezTo>
                  <a:cubicBezTo>
                    <a:pt x="3528834" y="6015375"/>
                    <a:pt x="3707539" y="5952785"/>
                    <a:pt x="3878853" y="5871718"/>
                  </a:cubicBezTo>
                  <a:cubicBezTo>
                    <a:pt x="4050167" y="5790428"/>
                    <a:pt x="4213084" y="5689318"/>
                    <a:pt x="4367267" y="5573093"/>
                  </a:cubicBezTo>
                  <a:lnTo>
                    <a:pt x="4424484" y="5528529"/>
                  </a:lnTo>
                  <a:cubicBezTo>
                    <a:pt x="4443631" y="5513637"/>
                    <a:pt x="4463113" y="5499193"/>
                    <a:pt x="4481252" y="5483069"/>
                  </a:cubicBezTo>
                  <a:lnTo>
                    <a:pt x="4536790" y="5435818"/>
                  </a:lnTo>
                  <a:cubicBezTo>
                    <a:pt x="4555265" y="5419918"/>
                    <a:pt x="4574188" y="5404466"/>
                    <a:pt x="4591543" y="5387671"/>
                  </a:cubicBezTo>
                  <a:cubicBezTo>
                    <a:pt x="4662980" y="5321944"/>
                    <a:pt x="4733074" y="5254650"/>
                    <a:pt x="4794209" y="5181198"/>
                  </a:cubicBezTo>
                  <a:cubicBezTo>
                    <a:pt x="4857808" y="5109089"/>
                    <a:pt x="4910434" y="5029926"/>
                    <a:pt x="4956678" y="4945836"/>
                  </a:cubicBezTo>
                  <a:cubicBezTo>
                    <a:pt x="4967651" y="4924450"/>
                    <a:pt x="4978624" y="4903064"/>
                    <a:pt x="4989262" y="4881453"/>
                  </a:cubicBezTo>
                  <a:lnTo>
                    <a:pt x="5017814" y="4814607"/>
                  </a:lnTo>
                  <a:cubicBezTo>
                    <a:pt x="5027891" y="4792549"/>
                    <a:pt x="5035393" y="4769035"/>
                    <a:pt x="5044127" y="4746193"/>
                  </a:cubicBezTo>
                  <a:cubicBezTo>
                    <a:pt x="5052636" y="4723128"/>
                    <a:pt x="5061146" y="4700174"/>
                    <a:pt x="5068425" y="4676436"/>
                  </a:cubicBezTo>
                  <a:cubicBezTo>
                    <a:pt x="5099552" y="4582717"/>
                    <a:pt x="5126985" y="4486422"/>
                    <a:pt x="5154641" y="4390352"/>
                  </a:cubicBezTo>
                  <a:lnTo>
                    <a:pt x="5196854" y="4246134"/>
                  </a:lnTo>
                  <a:lnTo>
                    <a:pt x="5240299" y="4102140"/>
                  </a:lnTo>
                  <a:cubicBezTo>
                    <a:pt x="5299195" y="3910560"/>
                    <a:pt x="5364697" y="3721330"/>
                    <a:pt x="5432440" y="3532884"/>
                  </a:cubicBezTo>
                  <a:cubicBezTo>
                    <a:pt x="5500294" y="3346902"/>
                    <a:pt x="5533549" y="3148714"/>
                    <a:pt x="5528846" y="2951647"/>
                  </a:cubicBezTo>
                  <a:cubicBezTo>
                    <a:pt x="5526831" y="2853113"/>
                    <a:pt x="5515409" y="2755027"/>
                    <a:pt x="5495927" y="2658733"/>
                  </a:cubicBezTo>
                  <a:cubicBezTo>
                    <a:pt x="5491112" y="2634659"/>
                    <a:pt x="5486297" y="2610585"/>
                    <a:pt x="5480027" y="2586848"/>
                  </a:cubicBezTo>
                  <a:cubicBezTo>
                    <a:pt x="5474205" y="2562998"/>
                    <a:pt x="5468718" y="2539036"/>
                    <a:pt x="5461328" y="2515635"/>
                  </a:cubicBezTo>
                  <a:cubicBezTo>
                    <a:pt x="5454386" y="2492009"/>
                    <a:pt x="5447668" y="2468495"/>
                    <a:pt x="5439605" y="2445317"/>
                  </a:cubicBezTo>
                  <a:cubicBezTo>
                    <a:pt x="5431879" y="2422028"/>
                    <a:pt x="5424378" y="2398738"/>
                    <a:pt x="5415532" y="2375896"/>
                  </a:cubicBezTo>
                  <a:cubicBezTo>
                    <a:pt x="5347790" y="2191817"/>
                    <a:pt x="5254071" y="2018599"/>
                    <a:pt x="5144564" y="1857138"/>
                  </a:cubicBezTo>
                  <a:cubicBezTo>
                    <a:pt x="5034946" y="1695565"/>
                    <a:pt x="4909762" y="1545301"/>
                    <a:pt x="4774838" y="1405450"/>
                  </a:cubicBezTo>
                  <a:cubicBezTo>
                    <a:pt x="4638907" y="1265040"/>
                    <a:pt x="4496145" y="1132131"/>
                    <a:pt x="4345769" y="1012323"/>
                  </a:cubicBezTo>
                  <a:cubicBezTo>
                    <a:pt x="4270749" y="952195"/>
                    <a:pt x="4194273" y="894642"/>
                    <a:pt x="4115334" y="841344"/>
                  </a:cubicBezTo>
                  <a:cubicBezTo>
                    <a:pt x="4037067" y="787263"/>
                    <a:pt x="3956336" y="737548"/>
                    <a:pt x="3874038" y="691528"/>
                  </a:cubicBezTo>
                  <a:cubicBezTo>
                    <a:pt x="3709554" y="599712"/>
                    <a:pt x="3537792" y="523349"/>
                    <a:pt x="3359535" y="468819"/>
                  </a:cubicBezTo>
                  <a:cubicBezTo>
                    <a:pt x="3181278" y="414514"/>
                    <a:pt x="2997311" y="380699"/>
                    <a:pt x="2811105" y="366031"/>
                  </a:cubicBezTo>
                  <a:cubicBezTo>
                    <a:pt x="2787703" y="364575"/>
                    <a:pt x="2764525" y="362448"/>
                    <a:pt x="2741124" y="361440"/>
                  </a:cubicBezTo>
                  <a:lnTo>
                    <a:pt x="2671030" y="358417"/>
                  </a:lnTo>
                  <a:lnTo>
                    <a:pt x="2600713" y="357521"/>
                  </a:lnTo>
                  <a:cubicBezTo>
                    <a:pt x="2577087" y="356961"/>
                    <a:pt x="2554805" y="358305"/>
                    <a:pt x="2531739" y="358529"/>
                  </a:cubicBezTo>
                  <a:cubicBezTo>
                    <a:pt x="2440259" y="360992"/>
                    <a:pt x="2349564" y="370285"/>
                    <a:pt x="2259988" y="385289"/>
                  </a:cubicBezTo>
                  <a:cubicBezTo>
                    <a:pt x="2080723" y="415521"/>
                    <a:pt x="1906945" y="473634"/>
                    <a:pt x="1740670" y="553917"/>
                  </a:cubicBezTo>
                  <a:cubicBezTo>
                    <a:pt x="1574506" y="634647"/>
                    <a:pt x="1415844" y="737100"/>
                    <a:pt x="1264124" y="853549"/>
                  </a:cubicBezTo>
                  <a:cubicBezTo>
                    <a:pt x="1112181" y="969886"/>
                    <a:pt x="966508" y="1099212"/>
                    <a:pt x="823074" y="1234136"/>
                  </a:cubicBezTo>
                  <a:cubicBezTo>
                    <a:pt x="787131" y="1267951"/>
                    <a:pt x="751413" y="1301990"/>
                    <a:pt x="715694" y="1336252"/>
                  </a:cubicBezTo>
                  <a:lnTo>
                    <a:pt x="606859" y="1440945"/>
                  </a:lnTo>
                  <a:cubicBezTo>
                    <a:pt x="532623" y="1511374"/>
                    <a:pt x="457267" y="1579452"/>
                    <a:pt x="382023" y="1646074"/>
                  </a:cubicBezTo>
                  <a:lnTo>
                    <a:pt x="158531" y="1843813"/>
                  </a:lnTo>
                  <a:lnTo>
                    <a:pt x="0" y="1991775"/>
                  </a:lnTo>
                  <a:lnTo>
                    <a:pt x="0" y="1074740"/>
                  </a:lnTo>
                  <a:lnTo>
                    <a:pt x="113897" y="949410"/>
                  </a:lnTo>
                  <a:cubicBezTo>
                    <a:pt x="700439" y="362812"/>
                    <a:pt x="1510739" y="0"/>
                    <a:pt x="2405773" y="0"/>
                  </a:cubicBezTo>
                  <a:close/>
                </a:path>
              </a:pathLst>
            </a:custGeom>
            <a:gradFill>
              <a:gsLst>
                <a:gs pos="2000">
                  <a:schemeClr val="bg1">
                    <a:alpha val="10000"/>
                  </a:schemeClr>
                </a:gs>
                <a:gs pos="16000">
                  <a:schemeClr val="accent6">
                    <a:alpha val="10000"/>
                  </a:schemeClr>
                </a:gs>
                <a:gs pos="100000">
                  <a:schemeClr val="bg1">
                    <a:alpha val="10000"/>
                  </a:schemeClr>
                </a:gs>
                <a:gs pos="74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1BE86563-44F7-89BA-FD51-73B5724F3D38}"/>
              </a:ext>
            </a:extLst>
          </p:cNvPr>
          <p:cNvSpPr>
            <a:spLocks noGrp="1"/>
          </p:cNvSpPr>
          <p:nvPr>
            <p:ph type="title"/>
          </p:nvPr>
        </p:nvSpPr>
        <p:spPr>
          <a:xfrm>
            <a:off x="804672" y="2053641"/>
            <a:ext cx="3669161" cy="2760098"/>
          </a:xfrm>
        </p:spPr>
        <p:txBody>
          <a:bodyPr>
            <a:normAutofit/>
          </a:bodyPr>
          <a:lstStyle/>
          <a:p>
            <a:r>
              <a:rPr lang="en-GB" sz="4000">
                <a:solidFill>
                  <a:schemeClr val="tx2"/>
                </a:solidFill>
              </a:rPr>
              <a:t>Session plan</a:t>
            </a:r>
          </a:p>
        </p:txBody>
      </p:sp>
      <p:sp>
        <p:nvSpPr>
          <p:cNvPr id="3" name="Content Placeholder 2">
            <a:extLst>
              <a:ext uri="{FF2B5EF4-FFF2-40B4-BE49-F238E27FC236}">
                <a16:creationId xmlns:a16="http://schemas.microsoft.com/office/drawing/2014/main" id="{34A2769C-DC0F-86AB-EB6F-29ED5529BD2D}"/>
              </a:ext>
            </a:extLst>
          </p:cNvPr>
          <p:cNvSpPr>
            <a:spLocks noGrp="1"/>
          </p:cNvSpPr>
          <p:nvPr>
            <p:ph idx="1"/>
          </p:nvPr>
        </p:nvSpPr>
        <p:spPr>
          <a:xfrm>
            <a:off x="6090574" y="801866"/>
            <a:ext cx="5306084" cy="5230634"/>
          </a:xfrm>
          <a:noFill/>
          <a:ln>
            <a:noFill/>
          </a:ln>
        </p:spPr>
        <p:txBody>
          <a:bodyPr vert="horz" lIns="91440" tIns="45720" rIns="91440" bIns="45720" rtlCol="0" anchor="ctr">
            <a:normAutofit/>
          </a:bodyPr>
          <a:lstStyle/>
          <a:p>
            <a:pPr marL="514350" indent="-514350">
              <a:buAutoNum type="arabicPeriod"/>
            </a:pPr>
            <a:r>
              <a:rPr lang="en-US" sz="1800">
                <a:solidFill>
                  <a:schemeClr val="tx2"/>
                </a:solidFill>
              </a:rPr>
              <a:t>Welcome and introduction</a:t>
            </a:r>
          </a:p>
          <a:p>
            <a:pPr marL="514350" indent="-514350">
              <a:buAutoNum type="arabicPeriod"/>
            </a:pPr>
            <a:r>
              <a:rPr lang="en-US" sz="1800">
                <a:solidFill>
                  <a:schemeClr val="tx2"/>
                </a:solidFill>
              </a:rPr>
              <a:t>Why should we seek pupil views?  A brief discussion of the psychology behind this.</a:t>
            </a:r>
          </a:p>
          <a:p>
            <a:pPr marL="514350" indent="-514350">
              <a:buAutoNum type="arabicPeriod"/>
            </a:pPr>
            <a:r>
              <a:rPr lang="en-US" sz="1800">
                <a:solidFill>
                  <a:schemeClr val="tx2"/>
                </a:solidFill>
              </a:rPr>
              <a:t>How should we seek pupil views?  What do we need to keep in mind to guide us as we do this?  </a:t>
            </a:r>
          </a:p>
          <a:p>
            <a:pPr marL="514350" indent="-514350">
              <a:buFont typeface="Arial" panose="020B0604020202020204" pitchFamily="34" charset="0"/>
              <a:buAutoNum type="arabicPeriod"/>
            </a:pPr>
            <a:r>
              <a:rPr lang="en-US" sz="1800">
                <a:solidFill>
                  <a:schemeClr val="tx2"/>
                </a:solidFill>
              </a:rPr>
              <a:t> Inviting others to share examples</a:t>
            </a:r>
          </a:p>
          <a:p>
            <a:pPr marL="514350" indent="-514350">
              <a:buAutoNum type="arabicPeriod"/>
            </a:pPr>
            <a:r>
              <a:rPr lang="en-US" sz="1800">
                <a:solidFill>
                  <a:schemeClr val="tx2"/>
                </a:solidFill>
              </a:rPr>
              <a:t>Some words on the power of being 'deeply listened to' and where this experience sits within relational practice</a:t>
            </a:r>
          </a:p>
          <a:p>
            <a:pPr marL="514350" indent="-514350">
              <a:buAutoNum type="arabicPeriod"/>
            </a:pPr>
            <a:r>
              <a:rPr lang="en-US" sz="1800">
                <a:solidFill>
                  <a:schemeClr val="tx2"/>
                </a:solidFill>
              </a:rPr>
              <a:t>Talking through some examples of how we have sought pupil views</a:t>
            </a:r>
          </a:p>
          <a:p>
            <a:pPr marL="514350" indent="-514350">
              <a:buAutoNum type="arabicPeriod"/>
            </a:pPr>
            <a:r>
              <a:rPr lang="en-US" sz="1800">
                <a:solidFill>
                  <a:schemeClr val="tx2"/>
                </a:solidFill>
                <a:ea typeface="+mn-lt"/>
                <a:cs typeface="+mn-lt"/>
              </a:rPr>
              <a:t>Sharing resource links</a:t>
            </a:r>
            <a:endParaRPr lang="en-US" sz="1800">
              <a:solidFill>
                <a:schemeClr val="tx2"/>
              </a:solidFill>
            </a:endParaRPr>
          </a:p>
        </p:txBody>
      </p:sp>
    </p:spTree>
    <p:extLst>
      <p:ext uri="{BB962C8B-B14F-4D97-AF65-F5344CB8AC3E}">
        <p14:creationId xmlns:p14="http://schemas.microsoft.com/office/powerpoint/2010/main" val="42585045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C371D-A121-99C3-E321-7127F7AA00B9}"/>
              </a:ext>
            </a:extLst>
          </p:cNvPr>
          <p:cNvSpPr>
            <a:spLocks noGrp="1"/>
          </p:cNvSpPr>
          <p:nvPr>
            <p:ph type="title"/>
          </p:nvPr>
        </p:nvSpPr>
        <p:spPr/>
        <p:txBody>
          <a:bodyPr/>
          <a:lstStyle/>
          <a:p>
            <a:r>
              <a:rPr lang="en-GB"/>
              <a:t>What does it mean to seek pupil views?</a:t>
            </a:r>
          </a:p>
        </p:txBody>
      </p:sp>
      <p:sp>
        <p:nvSpPr>
          <p:cNvPr id="3" name="Content Placeholder 2">
            <a:extLst>
              <a:ext uri="{FF2B5EF4-FFF2-40B4-BE49-F238E27FC236}">
                <a16:creationId xmlns:a16="http://schemas.microsoft.com/office/drawing/2014/main" id="{2E6ABE28-2F3B-B01F-AD69-A4FCF3A87863}"/>
              </a:ext>
            </a:extLst>
          </p:cNvPr>
          <p:cNvSpPr>
            <a:spLocks noGrp="1"/>
          </p:cNvSpPr>
          <p:nvPr>
            <p:ph idx="1"/>
          </p:nvPr>
        </p:nvSpPr>
        <p:spPr>
          <a:xfrm>
            <a:off x="737558" y="1782493"/>
            <a:ext cx="10716883" cy="4653262"/>
          </a:xfrm>
        </p:spPr>
        <p:txBody>
          <a:bodyPr vert="horz" lIns="91440" tIns="45720" rIns="91440" bIns="45720" rtlCol="0" anchor="t">
            <a:normAutofit/>
          </a:bodyPr>
          <a:lstStyle/>
          <a:p>
            <a:r>
              <a:rPr lang="en-GB"/>
              <a:t>Gathering CYP’s views and wishes about themselves, their situation, experiences, and their hopes/goals</a:t>
            </a:r>
          </a:p>
          <a:p>
            <a:r>
              <a:rPr lang="en-GB"/>
              <a:t>Using flexible, developmentally-appropriate methods (observation, ask parents, 1:1 conversation, drawing, card-facilitated views)</a:t>
            </a:r>
            <a:endParaRPr lang="en-GB">
              <a:cs typeface="Calibri"/>
            </a:endParaRPr>
          </a:p>
          <a:p>
            <a:r>
              <a:rPr lang="en-GB"/>
              <a:t>Really hearing the views they shared and doing something with that (e.g., sharing views more widely, facilitating change in response) </a:t>
            </a:r>
            <a:endParaRPr lang="en-GB">
              <a:cs typeface="Calibri"/>
            </a:endParaRPr>
          </a:p>
          <a:p>
            <a:r>
              <a:rPr lang="en-GB"/>
              <a:t>Ideally embedded across school, facilitated by all staff, to be part of ethos :</a:t>
            </a:r>
            <a:r>
              <a:rPr lang="en-GB">
                <a:hlinkClick r:id="rId3"/>
              </a:rPr>
              <a:t>Pupil voice : Mentally Healthy Schools</a:t>
            </a:r>
            <a:endParaRPr lang="en-GB">
              <a:cs typeface="Calibri"/>
            </a:endParaRPr>
          </a:p>
          <a:p>
            <a:pPr marL="0" indent="0">
              <a:buNone/>
            </a:pPr>
            <a:endParaRPr lang="en-GB"/>
          </a:p>
        </p:txBody>
      </p:sp>
    </p:spTree>
    <p:extLst>
      <p:ext uri="{BB962C8B-B14F-4D97-AF65-F5344CB8AC3E}">
        <p14:creationId xmlns:p14="http://schemas.microsoft.com/office/powerpoint/2010/main" val="5437250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E9FD1-61FB-F128-7458-9DF599DA56AC}"/>
              </a:ext>
            </a:extLst>
          </p:cNvPr>
          <p:cNvSpPr>
            <a:spLocks noGrp="1"/>
          </p:cNvSpPr>
          <p:nvPr>
            <p:ph type="ctrTitle"/>
          </p:nvPr>
        </p:nvSpPr>
        <p:spPr>
          <a:xfrm>
            <a:off x="1524000" y="-1587"/>
            <a:ext cx="9144000" cy="2387600"/>
          </a:xfrm>
        </p:spPr>
        <p:txBody>
          <a:bodyPr/>
          <a:lstStyle/>
          <a:p>
            <a:r>
              <a:rPr lang="en-GB"/>
              <a:t>Why should we seek pupil views?</a:t>
            </a:r>
            <a:endParaRPr lang="en-GB">
              <a:cs typeface="Calibri Light"/>
            </a:endParaRPr>
          </a:p>
        </p:txBody>
      </p:sp>
      <p:pic>
        <p:nvPicPr>
          <p:cNvPr id="5" name="Picture 4" descr="A person standing on a pyramid of cubes&#10;&#10;Description automatically generated">
            <a:extLst>
              <a:ext uri="{FF2B5EF4-FFF2-40B4-BE49-F238E27FC236}">
                <a16:creationId xmlns:a16="http://schemas.microsoft.com/office/drawing/2014/main" id="{E80772F9-5C49-DC73-5F99-E6374E8E274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43387" y="1828215"/>
            <a:ext cx="3412429" cy="3422867"/>
          </a:xfrm>
          <a:prstGeom prst="rect">
            <a:avLst/>
          </a:prstGeom>
        </p:spPr>
      </p:pic>
      <p:pic>
        <p:nvPicPr>
          <p:cNvPr id="7" name="Picture 6" descr="A pyramid of need diagram&#10;&#10;Description automatically generated with medium confidence">
            <a:extLst>
              <a:ext uri="{FF2B5EF4-FFF2-40B4-BE49-F238E27FC236}">
                <a16:creationId xmlns:a16="http://schemas.microsoft.com/office/drawing/2014/main" id="{174C8A9B-A63D-1AEA-0D4A-58DE4515BDE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4219" y="1828214"/>
            <a:ext cx="3409624" cy="3409624"/>
          </a:xfrm>
          <a:prstGeom prst="rect">
            <a:avLst/>
          </a:prstGeom>
        </p:spPr>
      </p:pic>
      <p:pic>
        <p:nvPicPr>
          <p:cNvPr id="1026" name="Picture 2" descr="What Is Intrinsic Motivation - True crime doc about Bruce McArthur ...">
            <a:extLst>
              <a:ext uri="{FF2B5EF4-FFF2-40B4-BE49-F238E27FC236}">
                <a16:creationId xmlns:a16="http://schemas.microsoft.com/office/drawing/2014/main" id="{BD634E74-FFE7-F3EF-7149-90E87BD75DAA}"/>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7112"/>
          <a:stretch/>
        </p:blipFill>
        <p:spPr bwMode="auto">
          <a:xfrm>
            <a:off x="3846117" y="2961036"/>
            <a:ext cx="4200663" cy="29296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84046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212F9-948A-1838-C259-BDDBD3E6DA71}"/>
              </a:ext>
            </a:extLst>
          </p:cNvPr>
          <p:cNvSpPr>
            <a:spLocks noGrp="1"/>
          </p:cNvSpPr>
          <p:nvPr>
            <p:ph type="title"/>
          </p:nvPr>
        </p:nvSpPr>
        <p:spPr/>
        <p:txBody>
          <a:bodyPr/>
          <a:lstStyle/>
          <a:p>
            <a:r>
              <a:rPr lang="en-GB"/>
              <a:t>What aspects of pupil views feel key to consider?</a:t>
            </a:r>
          </a:p>
        </p:txBody>
      </p:sp>
      <p:sp>
        <p:nvSpPr>
          <p:cNvPr id="3" name="Content Placeholder 2">
            <a:extLst>
              <a:ext uri="{FF2B5EF4-FFF2-40B4-BE49-F238E27FC236}">
                <a16:creationId xmlns:a16="http://schemas.microsoft.com/office/drawing/2014/main" id="{F2723A7E-A954-294E-49B9-B7D1376AEA33}"/>
              </a:ext>
            </a:extLst>
          </p:cNvPr>
          <p:cNvSpPr>
            <a:spLocks noGrp="1"/>
          </p:cNvSpPr>
          <p:nvPr>
            <p:ph idx="1"/>
          </p:nvPr>
        </p:nvSpPr>
        <p:spPr>
          <a:xfrm>
            <a:off x="838200" y="1825625"/>
            <a:ext cx="4952999" cy="4667250"/>
          </a:xfrm>
        </p:spPr>
        <p:txBody>
          <a:bodyPr vert="horz" lIns="91440" tIns="45720" rIns="91440" bIns="45720" rtlCol="0" anchor="t">
            <a:normAutofit fontScale="92500" lnSpcReduction="10000"/>
          </a:bodyPr>
          <a:lstStyle/>
          <a:p>
            <a:r>
              <a:rPr lang="en-GB"/>
              <a:t>What are we seeking pupil views about? What is the intention?</a:t>
            </a:r>
            <a:endParaRPr lang="en-US"/>
          </a:p>
          <a:p>
            <a:r>
              <a:rPr lang="en-GB"/>
              <a:t>How does the young person prefer to communicate? (person-centred approach)</a:t>
            </a:r>
            <a:endParaRPr lang="en-GB">
              <a:cs typeface="Calibri"/>
            </a:endParaRPr>
          </a:p>
          <a:p>
            <a:r>
              <a:rPr lang="en-GB"/>
              <a:t>Who is the ideal person to facilitate this? (relational-first approach)</a:t>
            </a:r>
            <a:endParaRPr lang="en-GB">
              <a:cs typeface="Calibri"/>
            </a:endParaRPr>
          </a:p>
          <a:p>
            <a:r>
              <a:rPr lang="en-GB"/>
              <a:t>What is important for others to know?</a:t>
            </a:r>
          </a:p>
          <a:p>
            <a:r>
              <a:rPr lang="en-GB"/>
              <a:t>Who does this information need to be shared with? How?</a:t>
            </a:r>
            <a:endParaRPr lang="en-GB">
              <a:cs typeface="Calibri" panose="020F0502020204030204"/>
            </a:endParaRPr>
          </a:p>
        </p:txBody>
      </p:sp>
      <p:pic>
        <p:nvPicPr>
          <p:cNvPr id="7" name="Picture 6" descr="A screenshot of a computer&#10;&#10;Description automatically generated">
            <a:extLst>
              <a:ext uri="{FF2B5EF4-FFF2-40B4-BE49-F238E27FC236}">
                <a16:creationId xmlns:a16="http://schemas.microsoft.com/office/drawing/2014/main" id="{920A7B82-60AE-5470-33DC-407E76C254E9}"/>
              </a:ext>
            </a:extLst>
          </p:cNvPr>
          <p:cNvPicPr>
            <a:picLocks noChangeAspect="1"/>
          </p:cNvPicPr>
          <p:nvPr/>
        </p:nvPicPr>
        <p:blipFill rotWithShape="1">
          <a:blip r:embed="rId3">
            <a:extLst>
              <a:ext uri="{28A0092B-C50C-407E-A947-70E740481C1C}">
                <a14:useLocalDpi xmlns:a14="http://schemas.microsoft.com/office/drawing/2010/main" val="0"/>
              </a:ext>
            </a:extLst>
          </a:blip>
          <a:srcRect l="21710" t="19350" r="28159" b="11053"/>
          <a:stretch/>
        </p:blipFill>
        <p:spPr>
          <a:xfrm>
            <a:off x="5791199" y="1463759"/>
            <a:ext cx="6112043" cy="4507832"/>
          </a:xfrm>
          <a:prstGeom prst="rect">
            <a:avLst/>
          </a:prstGeom>
        </p:spPr>
      </p:pic>
    </p:spTree>
    <p:extLst>
      <p:ext uri="{BB962C8B-B14F-4D97-AF65-F5344CB8AC3E}">
        <p14:creationId xmlns:p14="http://schemas.microsoft.com/office/powerpoint/2010/main" val="493051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47E9DD-AE9C-EAA0-40C9-95F93150D461}"/>
              </a:ext>
            </a:extLst>
          </p:cNvPr>
          <p:cNvSpPr>
            <a:spLocks noGrp="1"/>
          </p:cNvSpPr>
          <p:nvPr>
            <p:ph type="ctrTitle"/>
          </p:nvPr>
        </p:nvSpPr>
        <p:spPr>
          <a:xfrm>
            <a:off x="420736" y="1660505"/>
            <a:ext cx="6232518" cy="1401183"/>
          </a:xfrm>
        </p:spPr>
        <p:txBody>
          <a:bodyPr vert="horz" lIns="91440" tIns="45720" rIns="91440" bIns="45720" rtlCol="0" anchor="t">
            <a:noAutofit/>
          </a:bodyPr>
          <a:lstStyle/>
          <a:p>
            <a:pPr algn="l"/>
            <a:r>
              <a:rPr lang="en-US" sz="4800" b="1" kern="1200">
                <a:latin typeface="+mj-lt"/>
                <a:ea typeface="+mj-ea"/>
                <a:cs typeface="+mj-cs"/>
              </a:rPr>
              <a:t>Gathering pupil </a:t>
            </a:r>
            <a:r>
              <a:rPr lang="en-US" sz="4800" b="1"/>
              <a:t>views</a:t>
            </a:r>
            <a:endParaRPr lang="en-US" sz="4800" b="1" kern="1200">
              <a:solidFill>
                <a:schemeClr val="tx1"/>
              </a:solidFill>
              <a:latin typeface="+mj-lt"/>
              <a:ea typeface="+mj-ea"/>
              <a:cs typeface="+mj-cs"/>
            </a:endParaRPr>
          </a:p>
        </p:txBody>
      </p:sp>
      <p:cxnSp>
        <p:nvCxnSpPr>
          <p:cNvPr id="37" name="Straight Connector 36">
            <a:extLst>
              <a:ext uri="{FF2B5EF4-FFF2-40B4-BE49-F238E27FC236}">
                <a16:creationId xmlns:a16="http://schemas.microsoft.com/office/drawing/2014/main" id="{FC23E3B9-5ABF-58B3-E2B0-E9A5DAA900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1462"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55D95145-84F9-FB13-AA9D-E4E54C6AFBAC}"/>
              </a:ext>
            </a:extLst>
          </p:cNvPr>
          <p:cNvSpPr txBox="1"/>
          <p:nvPr/>
        </p:nvSpPr>
        <p:spPr>
          <a:xfrm>
            <a:off x="420736" y="3032440"/>
            <a:ext cx="5671044" cy="3602935"/>
          </a:xfrm>
          <a:prstGeom prst="rect">
            <a:avLst/>
          </a:prstGeom>
        </p:spPr>
        <p:txBody>
          <a:bodyPr vert="horz" lIns="91440" tIns="45720" rIns="91440" bIns="45720" rtlCol="0" anchor="t">
            <a:noAutofit/>
          </a:bodyPr>
          <a:lstStyle/>
          <a:p>
            <a:pPr marL="285750" indent="-228600">
              <a:lnSpc>
                <a:spcPct val="90000"/>
              </a:lnSpc>
              <a:spcAft>
                <a:spcPts val="600"/>
              </a:spcAft>
              <a:buFont typeface="Arial" panose="020B0604020202020204" pitchFamily="34" charset="0"/>
              <a:buChar char="•"/>
            </a:pPr>
            <a:r>
              <a:rPr lang="en-US" sz="2800"/>
              <a:t>When and why are you gaining the voice of CYP within your setting?</a:t>
            </a:r>
          </a:p>
          <a:p>
            <a:pPr marL="285750" indent="-228600">
              <a:lnSpc>
                <a:spcPct val="90000"/>
              </a:lnSpc>
              <a:spcAft>
                <a:spcPts val="600"/>
              </a:spcAft>
              <a:buFont typeface="Arial" panose="020B0604020202020204" pitchFamily="34" charset="0"/>
              <a:buChar char="•"/>
            </a:pPr>
            <a:endParaRPr lang="en-US" sz="2800"/>
          </a:p>
          <a:p>
            <a:pPr marL="285750" indent="-228600">
              <a:lnSpc>
                <a:spcPct val="90000"/>
              </a:lnSpc>
              <a:spcAft>
                <a:spcPts val="600"/>
              </a:spcAft>
              <a:buFont typeface="Arial" panose="020B0604020202020204" pitchFamily="34" charset="0"/>
              <a:buChar char="•"/>
            </a:pPr>
            <a:r>
              <a:rPr lang="en-US" sz="2800"/>
              <a:t>What good practice have you / your team found for gathering their views?</a:t>
            </a:r>
            <a:endParaRPr lang="en-US" sz="2800">
              <a:cs typeface="Calibri"/>
            </a:endParaRPr>
          </a:p>
          <a:p>
            <a:pPr marL="285750" indent="-228600">
              <a:lnSpc>
                <a:spcPct val="90000"/>
              </a:lnSpc>
              <a:spcAft>
                <a:spcPts val="600"/>
              </a:spcAft>
              <a:buFont typeface="Arial" panose="020B0604020202020204" pitchFamily="34" charset="0"/>
              <a:buChar char="•"/>
            </a:pPr>
            <a:endParaRPr lang="en-US" sz="2800">
              <a:cs typeface="Calibri"/>
            </a:endParaRPr>
          </a:p>
        </p:txBody>
      </p:sp>
      <p:pic>
        <p:nvPicPr>
          <p:cNvPr id="6" name="Graphic 5" descr="Children outline">
            <a:extLst>
              <a:ext uri="{FF2B5EF4-FFF2-40B4-BE49-F238E27FC236}">
                <a16:creationId xmlns:a16="http://schemas.microsoft.com/office/drawing/2014/main" id="{9387CECF-B612-9CEB-CB75-803D44BDCC9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300328" y="1660505"/>
            <a:ext cx="5316095" cy="5316095"/>
          </a:xfrm>
          <a:prstGeom prst="rect">
            <a:avLst/>
          </a:prstGeom>
        </p:spPr>
      </p:pic>
      <p:sp>
        <p:nvSpPr>
          <p:cNvPr id="7" name="Speech Bubble: Oval 6">
            <a:extLst>
              <a:ext uri="{FF2B5EF4-FFF2-40B4-BE49-F238E27FC236}">
                <a16:creationId xmlns:a16="http://schemas.microsoft.com/office/drawing/2014/main" id="{B7625776-22F0-BEF9-F3F3-0455873A2B01}"/>
              </a:ext>
            </a:extLst>
          </p:cNvPr>
          <p:cNvSpPr/>
          <p:nvPr/>
        </p:nvSpPr>
        <p:spPr>
          <a:xfrm>
            <a:off x="6300328" y="871146"/>
            <a:ext cx="5203162" cy="789358"/>
          </a:xfrm>
          <a:prstGeom prst="wedgeEllipseCallout">
            <a:avLst>
              <a:gd name="adj1" fmla="val -34399"/>
              <a:gd name="adj2" fmla="val 168179"/>
            </a:avLst>
          </a:prstGeom>
          <a:noFill/>
          <a:ln w="762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hought Bubble: Cloud 7">
            <a:extLst>
              <a:ext uri="{FF2B5EF4-FFF2-40B4-BE49-F238E27FC236}">
                <a16:creationId xmlns:a16="http://schemas.microsoft.com/office/drawing/2014/main" id="{B4DAABFF-7463-84E1-EEDF-E36E07CA4FCC}"/>
              </a:ext>
            </a:extLst>
          </p:cNvPr>
          <p:cNvSpPr/>
          <p:nvPr/>
        </p:nvSpPr>
        <p:spPr>
          <a:xfrm>
            <a:off x="8603426" y="1660504"/>
            <a:ext cx="3012997" cy="1091345"/>
          </a:xfrm>
          <a:prstGeom prst="cloudCallout">
            <a:avLst>
              <a:gd name="adj1" fmla="val 4724"/>
              <a:gd name="adj2" fmla="val 78669"/>
            </a:avLst>
          </a:prstGeom>
          <a:noFill/>
          <a:ln w="762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067437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17B0C55-955A-7211-EF00-AF2352185209}"/>
              </a:ext>
            </a:extLst>
          </p:cNvPr>
          <p:cNvSpPr txBox="1"/>
          <p:nvPr/>
        </p:nvSpPr>
        <p:spPr>
          <a:xfrm>
            <a:off x="440891" y="290302"/>
            <a:ext cx="11310217" cy="37240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b="1">
                <a:latin typeface="Arial"/>
                <a:cs typeface="Arial"/>
              </a:rPr>
              <a:t>The importance of active listening</a:t>
            </a:r>
          </a:p>
          <a:p>
            <a:pPr algn="ctr"/>
            <a:endParaRPr lang="en-GB" sz="1400" b="1">
              <a:latin typeface="Arial"/>
              <a:cs typeface="Arial"/>
            </a:endParaRPr>
          </a:p>
          <a:p>
            <a:pPr algn="ctr"/>
            <a:r>
              <a:rPr lang="en-GB" sz="1400" b="1">
                <a:latin typeface="Arial"/>
                <a:cs typeface="Arial"/>
              </a:rPr>
              <a:t>“Every interaction is an intervention” (</a:t>
            </a:r>
            <a:r>
              <a:rPr lang="en-GB" sz="1400" b="1" err="1">
                <a:latin typeface="Arial"/>
                <a:cs typeface="Arial"/>
              </a:rPr>
              <a:t>Dr.</a:t>
            </a:r>
            <a:r>
              <a:rPr lang="en-GB" sz="1400" b="1">
                <a:latin typeface="Arial"/>
                <a:cs typeface="Arial"/>
              </a:rPr>
              <a:t> Karen Treisman)</a:t>
            </a:r>
          </a:p>
          <a:p>
            <a:endParaRPr lang="en-GB" sz="1400">
              <a:latin typeface="Arial"/>
              <a:cs typeface="Arial"/>
            </a:endParaRPr>
          </a:p>
          <a:p>
            <a:endParaRPr lang="en-GB" sz="1400">
              <a:latin typeface="Arial"/>
              <a:cs typeface="Arial"/>
            </a:endParaRPr>
          </a:p>
          <a:p>
            <a:r>
              <a:rPr lang="en-GB" sz="1400">
                <a:latin typeface="Arial"/>
                <a:cs typeface="Arial"/>
              </a:rPr>
              <a:t>The principles outlined below can help create a space for a rich conversation.  These are based on some of the active listening principles explained by </a:t>
            </a:r>
            <a:r>
              <a:rPr lang="en-GB" sz="1400" err="1">
                <a:latin typeface="Arial"/>
                <a:cs typeface="Arial"/>
              </a:rPr>
              <a:t>Dr.</a:t>
            </a:r>
            <a:r>
              <a:rPr lang="en-GB" sz="1400">
                <a:latin typeface="Arial"/>
                <a:cs typeface="Arial"/>
              </a:rPr>
              <a:t> </a:t>
            </a:r>
            <a:r>
              <a:rPr lang="en-GB" sz="1400" err="1">
                <a:latin typeface="Arial"/>
                <a:cs typeface="Arial"/>
              </a:rPr>
              <a:t>Jerricah</a:t>
            </a:r>
            <a:r>
              <a:rPr lang="en-GB" sz="1400">
                <a:latin typeface="Arial"/>
                <a:cs typeface="Arial"/>
              </a:rPr>
              <a:t> Holder, outlined in her ‘School wellbeing cards’ resource</a:t>
            </a:r>
          </a:p>
          <a:p>
            <a:r>
              <a:rPr lang="en-GB" sz="1400">
                <a:latin typeface="Arial"/>
                <a:cs typeface="Arial"/>
              </a:rPr>
              <a:t> (</a:t>
            </a:r>
            <a:r>
              <a:rPr lang="en-GB" sz="1400" u="sng">
                <a:latin typeface="Arial"/>
                <a:cs typeface="Arial"/>
                <a:hlinkClick r:id="rId3"/>
              </a:rPr>
              <a:t>https://www.schoolwellbeingcards.co.uk/video-tutorial)</a:t>
            </a:r>
            <a:r>
              <a:rPr lang="en-GB" sz="1400">
                <a:latin typeface="Arial"/>
                <a:cs typeface="Arial"/>
              </a:rPr>
              <a:t>. </a:t>
            </a:r>
          </a:p>
          <a:p>
            <a:endParaRPr lang="en-GB" sz="1200">
              <a:latin typeface="Arial"/>
              <a:cs typeface="Arial"/>
            </a:endParaRPr>
          </a:p>
          <a:p>
            <a:endParaRPr lang="en-GB" sz="1200">
              <a:latin typeface="Arial"/>
              <a:cs typeface="Arial"/>
            </a:endParaRPr>
          </a:p>
          <a:p>
            <a:endParaRPr lang="en-GB" sz="1200">
              <a:latin typeface="Arial"/>
              <a:cs typeface="Arial"/>
            </a:endParaRPr>
          </a:p>
          <a:p>
            <a:endParaRPr lang="en-GB" sz="1200">
              <a:latin typeface="Arial"/>
              <a:cs typeface="Arial"/>
            </a:endParaRPr>
          </a:p>
          <a:p>
            <a:endParaRPr lang="en-GB" sz="1200">
              <a:latin typeface="Arial"/>
              <a:cs typeface="Arial"/>
            </a:endParaRPr>
          </a:p>
          <a:p>
            <a:endParaRPr lang="en-GB" sz="1200">
              <a:latin typeface="Arial"/>
              <a:cs typeface="Arial"/>
            </a:endParaRPr>
          </a:p>
          <a:p>
            <a:endParaRPr lang="en-GB" sz="1200">
              <a:latin typeface="Arial"/>
              <a:cs typeface="Arial"/>
            </a:endParaRPr>
          </a:p>
          <a:p>
            <a:endParaRPr lang="en-GB" sz="1200">
              <a:latin typeface="Arial"/>
              <a:cs typeface="Arial"/>
            </a:endParaRPr>
          </a:p>
          <a:p>
            <a:endParaRPr lang="en-GB" sz="1200">
              <a:latin typeface="Arial"/>
              <a:cs typeface="Arial"/>
            </a:endParaRPr>
          </a:p>
          <a:p>
            <a:r>
              <a:rPr lang="en-GB" sz="1200" b="1">
                <a:latin typeface="Arial"/>
                <a:cs typeface="Arial"/>
              </a:rPr>
              <a:t>Be</a:t>
            </a:r>
            <a:endParaRPr lang="en-GB">
              <a:cs typeface="Calibri"/>
            </a:endParaRPr>
          </a:p>
        </p:txBody>
      </p:sp>
      <p:pic>
        <p:nvPicPr>
          <p:cNvPr id="2050" name="Picture 2">
            <a:extLst>
              <a:ext uri="{FF2B5EF4-FFF2-40B4-BE49-F238E27FC236}">
                <a16:creationId xmlns:a16="http://schemas.microsoft.com/office/drawing/2014/main" id="{E6812A84-C51A-DA80-0CC9-AFB1083FCDA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4605" y="-134706"/>
            <a:ext cx="1164571" cy="145193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51476D88-C642-9B29-FE4D-F317C783C140}"/>
              </a:ext>
            </a:extLst>
          </p:cNvPr>
          <p:cNvPicPr>
            <a:picLocks noChangeAspect="1"/>
          </p:cNvPicPr>
          <p:nvPr/>
        </p:nvPicPr>
        <p:blipFill>
          <a:blip r:embed="rId5"/>
          <a:stretch>
            <a:fillRect/>
          </a:stretch>
        </p:blipFill>
        <p:spPr>
          <a:xfrm>
            <a:off x="440891" y="2794022"/>
            <a:ext cx="4741361" cy="2988213"/>
          </a:xfrm>
          <a:prstGeom prst="rect">
            <a:avLst/>
          </a:prstGeom>
        </p:spPr>
      </p:pic>
      <p:sp>
        <p:nvSpPr>
          <p:cNvPr id="5" name="TextBox 4">
            <a:extLst>
              <a:ext uri="{FF2B5EF4-FFF2-40B4-BE49-F238E27FC236}">
                <a16:creationId xmlns:a16="http://schemas.microsoft.com/office/drawing/2014/main" id="{ABC06EE8-11E9-21FB-466D-626C8C3D2CC5}"/>
              </a:ext>
            </a:extLst>
          </p:cNvPr>
          <p:cNvSpPr txBox="1"/>
          <p:nvPr/>
        </p:nvSpPr>
        <p:spPr>
          <a:xfrm>
            <a:off x="5449043" y="2544711"/>
            <a:ext cx="6390995" cy="4185761"/>
          </a:xfrm>
          <a:prstGeom prst="rect">
            <a:avLst/>
          </a:prstGeom>
          <a:noFill/>
        </p:spPr>
        <p:txBody>
          <a:bodyPr wrap="square" rtlCol="0">
            <a:spAutoFit/>
          </a:bodyPr>
          <a:lstStyle/>
          <a:p>
            <a:pPr marL="285750" indent="-285750">
              <a:buFont typeface="Arial" panose="020B0604020202020204" pitchFamily="34" charset="0"/>
              <a:buChar char="•"/>
            </a:pPr>
            <a:r>
              <a:rPr lang="en-GB" sz="1400" b="1">
                <a:latin typeface="Arial"/>
                <a:cs typeface="Arial"/>
              </a:rPr>
              <a:t>Be self-aware </a:t>
            </a:r>
            <a:r>
              <a:rPr lang="en-GB" sz="1400">
                <a:latin typeface="Arial"/>
                <a:cs typeface="Arial"/>
              </a:rPr>
              <a:t>-</a:t>
            </a:r>
            <a:r>
              <a:rPr lang="en-GB" sz="1400" b="1">
                <a:latin typeface="Arial"/>
                <a:cs typeface="Arial"/>
              </a:rPr>
              <a:t> </a:t>
            </a:r>
            <a:r>
              <a:rPr lang="en-GB" sz="1400">
                <a:latin typeface="Arial"/>
                <a:cs typeface="Arial"/>
              </a:rPr>
              <a:t>try to notice your own thoughts, feelings and behaviours as the child or young person is speaking and be mindful of what they may convey or how they might shape and impact your listening.</a:t>
            </a:r>
          </a:p>
          <a:p>
            <a:endParaRPr lang="en-GB" sz="1400">
              <a:latin typeface="Arial"/>
              <a:cs typeface="Arial"/>
            </a:endParaRPr>
          </a:p>
          <a:p>
            <a:pPr marL="285750" indent="-285750">
              <a:buFont typeface="Arial" panose="020B0604020202020204" pitchFamily="34" charset="0"/>
              <a:buChar char="•"/>
            </a:pPr>
            <a:r>
              <a:rPr lang="en-GB" sz="1400" b="1">
                <a:latin typeface="Arial"/>
                <a:cs typeface="Arial"/>
              </a:rPr>
              <a:t>Be judgement free </a:t>
            </a:r>
            <a:r>
              <a:rPr lang="en-GB" sz="1400">
                <a:latin typeface="Arial"/>
                <a:cs typeface="Arial"/>
              </a:rPr>
              <a:t>- try to leave judgements aside during your discussion as these will inevitably be felt even if they are not named.</a:t>
            </a:r>
          </a:p>
          <a:p>
            <a:endParaRPr lang="en-GB" sz="1400">
              <a:latin typeface="Arial"/>
              <a:cs typeface="Arial"/>
            </a:endParaRPr>
          </a:p>
          <a:p>
            <a:pPr marL="285750" indent="-285750">
              <a:buFont typeface="Arial" panose="020B0604020202020204" pitchFamily="34" charset="0"/>
              <a:buChar char="•"/>
            </a:pPr>
            <a:r>
              <a:rPr lang="en-GB" sz="1400" b="1">
                <a:latin typeface="Arial"/>
                <a:cs typeface="Arial"/>
              </a:rPr>
              <a:t>Keep an open mind, be </a:t>
            </a:r>
            <a:r>
              <a:rPr lang="en-GB" sz="1400" b="1" i="1">
                <a:latin typeface="Arial"/>
                <a:cs typeface="Arial"/>
              </a:rPr>
              <a:t>genuinely</a:t>
            </a:r>
            <a:r>
              <a:rPr lang="en-GB" sz="1400" b="1">
                <a:latin typeface="Arial"/>
                <a:cs typeface="Arial"/>
              </a:rPr>
              <a:t> curious and</a:t>
            </a:r>
            <a:r>
              <a:rPr lang="en-GB" sz="1400">
                <a:latin typeface="Arial"/>
                <a:cs typeface="Arial"/>
              </a:rPr>
              <a:t> </a:t>
            </a:r>
            <a:r>
              <a:rPr lang="en-GB" sz="1400" b="1">
                <a:latin typeface="Arial"/>
                <a:cs typeface="Arial"/>
              </a:rPr>
              <a:t>ask open questions </a:t>
            </a:r>
            <a:r>
              <a:rPr lang="en-GB" sz="1400">
                <a:latin typeface="Arial"/>
                <a:cs typeface="Arial"/>
              </a:rPr>
              <a:t> </a:t>
            </a:r>
          </a:p>
          <a:p>
            <a:endParaRPr lang="en-GB" sz="1400">
              <a:latin typeface="Arial"/>
              <a:cs typeface="Arial"/>
            </a:endParaRPr>
          </a:p>
          <a:p>
            <a:pPr marL="285750" indent="-285750">
              <a:buFont typeface="Arial" panose="020B0604020202020204" pitchFamily="34" charset="0"/>
              <a:buChar char="•"/>
            </a:pPr>
            <a:r>
              <a:rPr lang="en-GB" sz="1400" b="1">
                <a:latin typeface="Arial"/>
                <a:cs typeface="Arial"/>
              </a:rPr>
              <a:t>Validate the child or young person’s thoughts and feelings </a:t>
            </a:r>
          </a:p>
          <a:p>
            <a:endParaRPr lang="en-GB" sz="1400" b="1">
              <a:latin typeface="Arial"/>
              <a:cs typeface="Arial"/>
            </a:endParaRPr>
          </a:p>
          <a:p>
            <a:pPr marL="285750" indent="-285750">
              <a:buFont typeface="Arial" panose="020B0604020202020204" pitchFamily="34" charset="0"/>
              <a:buChar char="•"/>
            </a:pPr>
            <a:r>
              <a:rPr lang="en-GB" sz="1400" b="1">
                <a:latin typeface="Arial"/>
                <a:cs typeface="Arial"/>
              </a:rPr>
              <a:t>Paraphrase and Clarify to further check your understanding</a:t>
            </a:r>
          </a:p>
          <a:p>
            <a:endParaRPr lang="en-GB" sz="1400" b="1">
              <a:latin typeface="Arial"/>
              <a:cs typeface="Arial"/>
            </a:endParaRPr>
          </a:p>
          <a:p>
            <a:pPr marL="285750" indent="-285750">
              <a:buFont typeface="Arial" panose="020B0604020202020204" pitchFamily="34" charset="0"/>
              <a:buChar char="•"/>
            </a:pPr>
            <a:r>
              <a:rPr lang="en-GB" sz="1400" b="1">
                <a:latin typeface="Arial"/>
                <a:cs typeface="Arial"/>
              </a:rPr>
              <a:t>Reflect back </a:t>
            </a:r>
            <a:r>
              <a:rPr lang="en-GB" sz="1400">
                <a:latin typeface="Arial"/>
                <a:cs typeface="Arial"/>
              </a:rPr>
              <a:t>- check that what you think you’ve heard is in fact accurate and as intended (ideally using their own words).</a:t>
            </a:r>
          </a:p>
          <a:p>
            <a:endParaRPr lang="en-GB" sz="1400">
              <a:latin typeface="Arial"/>
              <a:cs typeface="Arial"/>
            </a:endParaRPr>
          </a:p>
          <a:p>
            <a:pPr marL="285750" indent="-285750">
              <a:buFont typeface="Arial" panose="020B0604020202020204" pitchFamily="34" charset="0"/>
              <a:buChar char="•"/>
            </a:pPr>
            <a:r>
              <a:rPr lang="en-GB" sz="1400" b="1">
                <a:latin typeface="Arial"/>
                <a:cs typeface="Arial"/>
              </a:rPr>
              <a:t>Summarise </a:t>
            </a:r>
            <a:r>
              <a:rPr lang="en-GB" sz="1400">
                <a:latin typeface="Arial"/>
                <a:cs typeface="Arial"/>
              </a:rPr>
              <a:t>and prompt the child or young person to think about what they need.</a:t>
            </a:r>
          </a:p>
          <a:p>
            <a:endParaRPr lang="en-GB" sz="1400"/>
          </a:p>
        </p:txBody>
      </p:sp>
      <p:cxnSp>
        <p:nvCxnSpPr>
          <p:cNvPr id="7" name="Straight Arrow Connector 6">
            <a:extLst>
              <a:ext uri="{FF2B5EF4-FFF2-40B4-BE49-F238E27FC236}">
                <a16:creationId xmlns:a16="http://schemas.microsoft.com/office/drawing/2014/main" id="{4D96C5BE-C717-85CD-1015-98D6F4C2A078}"/>
              </a:ext>
            </a:extLst>
          </p:cNvPr>
          <p:cNvCxnSpPr>
            <a:cxnSpLocks/>
          </p:cNvCxnSpPr>
          <p:nvPr/>
        </p:nvCxnSpPr>
        <p:spPr>
          <a:xfrm flipH="1">
            <a:off x="1479176" y="2563906"/>
            <a:ext cx="596963" cy="26245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02F4258A-95AC-C6C3-F3BC-2734221BF870}"/>
              </a:ext>
            </a:extLst>
          </p:cNvPr>
          <p:cNvCxnSpPr>
            <a:cxnSpLocks/>
          </p:cNvCxnSpPr>
          <p:nvPr/>
        </p:nvCxnSpPr>
        <p:spPr>
          <a:xfrm>
            <a:off x="3272118" y="2563906"/>
            <a:ext cx="528917" cy="26087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64149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FF1ACB-180D-C67D-F67A-99E61F401942}"/>
              </a:ext>
            </a:extLst>
          </p:cNvPr>
          <p:cNvSpPr>
            <a:spLocks noGrp="1"/>
          </p:cNvSpPr>
          <p:nvPr>
            <p:ph type="title"/>
          </p:nvPr>
        </p:nvSpPr>
        <p:spPr/>
        <p:txBody>
          <a:bodyPr/>
          <a:lstStyle/>
          <a:p>
            <a:r>
              <a:rPr lang="en-GB"/>
              <a:t>Example : </a:t>
            </a:r>
            <a:r>
              <a:rPr lang="en-GB">
                <a:hlinkClick r:id="rId3"/>
              </a:rPr>
              <a:t>school wellbeing cards</a:t>
            </a:r>
            <a:endParaRPr lang="en-GB"/>
          </a:p>
        </p:txBody>
      </p:sp>
      <p:sp>
        <p:nvSpPr>
          <p:cNvPr id="6" name="Content Placeholder 5">
            <a:extLst>
              <a:ext uri="{FF2B5EF4-FFF2-40B4-BE49-F238E27FC236}">
                <a16:creationId xmlns:a16="http://schemas.microsoft.com/office/drawing/2014/main" id="{04A89D58-F929-9239-AE1A-A620C53E1C1E}"/>
              </a:ext>
            </a:extLst>
          </p:cNvPr>
          <p:cNvSpPr>
            <a:spLocks noGrp="1"/>
          </p:cNvSpPr>
          <p:nvPr>
            <p:ph idx="1"/>
          </p:nvPr>
        </p:nvSpPr>
        <p:spPr>
          <a:xfrm>
            <a:off x="326721" y="1794310"/>
            <a:ext cx="4390482" cy="4967166"/>
          </a:xfrm>
        </p:spPr>
        <p:txBody>
          <a:bodyPr vert="horz" lIns="91440" tIns="45720" rIns="91440" bIns="45720" rtlCol="0" anchor="t">
            <a:normAutofit lnSpcReduction="10000"/>
          </a:bodyPr>
          <a:lstStyle/>
          <a:p>
            <a:r>
              <a:rPr lang="en-US" b="1">
                <a:cs typeface="Calibri"/>
              </a:rPr>
              <a:t>Why were pupil views gathered?</a:t>
            </a:r>
          </a:p>
          <a:p>
            <a:pPr marL="0" indent="0">
              <a:buNone/>
            </a:pPr>
            <a:endParaRPr lang="en-US">
              <a:cs typeface="Calibri"/>
            </a:endParaRPr>
          </a:p>
          <a:p>
            <a:r>
              <a:rPr lang="en-US" b="1">
                <a:cs typeface="Calibri"/>
              </a:rPr>
              <a:t>How did the young person prefer to communicate?</a:t>
            </a:r>
          </a:p>
          <a:p>
            <a:pPr marL="0" indent="0">
              <a:buNone/>
            </a:pPr>
            <a:endParaRPr lang="en-US">
              <a:cs typeface="Calibri"/>
            </a:endParaRPr>
          </a:p>
          <a:p>
            <a:r>
              <a:rPr lang="en-US" b="1">
                <a:cs typeface="Calibri"/>
              </a:rPr>
              <a:t>What did this look like?</a:t>
            </a:r>
          </a:p>
          <a:p>
            <a:pPr marL="0" indent="0">
              <a:buNone/>
            </a:pPr>
            <a:endParaRPr lang="en-US">
              <a:cs typeface="Calibri"/>
            </a:endParaRPr>
          </a:p>
          <a:p>
            <a:r>
              <a:rPr lang="en-US" b="1">
                <a:cs typeface="Calibri"/>
              </a:rPr>
              <a:t>What felt important for others to know and how was this shared?</a:t>
            </a:r>
          </a:p>
          <a:p>
            <a:pPr marL="0" indent="0">
              <a:buNone/>
            </a:pPr>
            <a:endParaRPr lang="en-US">
              <a:cs typeface="Calibri"/>
            </a:endParaRPr>
          </a:p>
        </p:txBody>
      </p:sp>
      <p:pic>
        <p:nvPicPr>
          <p:cNvPr id="8" name="Picture 7" descr="A screenshot of a computer&#10;&#10;Description automatically generated">
            <a:extLst>
              <a:ext uri="{FF2B5EF4-FFF2-40B4-BE49-F238E27FC236}">
                <a16:creationId xmlns:a16="http://schemas.microsoft.com/office/drawing/2014/main" id="{621CBB09-6F0A-4C46-E787-BA4B92B48B38}"/>
              </a:ext>
            </a:extLst>
          </p:cNvPr>
          <p:cNvPicPr>
            <a:picLocks noChangeAspect="1"/>
          </p:cNvPicPr>
          <p:nvPr/>
        </p:nvPicPr>
        <p:blipFill rotWithShape="1">
          <a:blip r:embed="rId4"/>
          <a:srcRect l="257" t="25152" r="3942" b="17226"/>
          <a:stretch/>
        </p:blipFill>
        <p:spPr>
          <a:xfrm rot="540000">
            <a:off x="8382000" y="386219"/>
            <a:ext cx="3809526" cy="1279480"/>
          </a:xfrm>
          <a:prstGeom prst="rect">
            <a:avLst/>
          </a:prstGeom>
        </p:spPr>
      </p:pic>
      <p:sp>
        <p:nvSpPr>
          <p:cNvPr id="9" name="TextBox 8">
            <a:extLst>
              <a:ext uri="{FF2B5EF4-FFF2-40B4-BE49-F238E27FC236}">
                <a16:creationId xmlns:a16="http://schemas.microsoft.com/office/drawing/2014/main" id="{CA0D435C-954A-0C39-383F-2253CB2CC06D}"/>
              </a:ext>
            </a:extLst>
          </p:cNvPr>
          <p:cNvSpPr txBox="1"/>
          <p:nvPr/>
        </p:nvSpPr>
        <p:spPr>
          <a:xfrm>
            <a:off x="8738227" y="6387980"/>
            <a:ext cx="389740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Calibri"/>
                <a:hlinkClick r:id="rId5"/>
              </a:rPr>
              <a:t>Action planning tool</a:t>
            </a:r>
            <a:endParaRPr lang="en-US"/>
          </a:p>
        </p:txBody>
      </p:sp>
      <p:pic>
        <p:nvPicPr>
          <p:cNvPr id="3" name="Picture 2" descr="A screenshot of a computer&#10;&#10;Description automatically generated">
            <a:extLst>
              <a:ext uri="{FF2B5EF4-FFF2-40B4-BE49-F238E27FC236}">
                <a16:creationId xmlns:a16="http://schemas.microsoft.com/office/drawing/2014/main" id="{75994BAF-F3A1-2E7E-CDAE-CB0E03C384B3}"/>
              </a:ext>
            </a:extLst>
          </p:cNvPr>
          <p:cNvPicPr>
            <a:picLocks noChangeAspect="1"/>
          </p:cNvPicPr>
          <p:nvPr/>
        </p:nvPicPr>
        <p:blipFill rotWithShape="1">
          <a:blip r:embed="rId6"/>
          <a:srcRect l="15201" t="16772" r="56026" b="15686"/>
          <a:stretch/>
        </p:blipFill>
        <p:spPr>
          <a:xfrm>
            <a:off x="4802604" y="1704051"/>
            <a:ext cx="3607362" cy="4690721"/>
          </a:xfrm>
          <a:prstGeom prst="rect">
            <a:avLst/>
          </a:prstGeom>
        </p:spPr>
      </p:pic>
      <p:pic>
        <p:nvPicPr>
          <p:cNvPr id="4" name="Picture 3" descr="A group of cards on a grey surface&#10;&#10;Description automatically generated">
            <a:extLst>
              <a:ext uri="{FF2B5EF4-FFF2-40B4-BE49-F238E27FC236}">
                <a16:creationId xmlns:a16="http://schemas.microsoft.com/office/drawing/2014/main" id="{F89CD807-4BD2-DF8D-6CDA-B49C69E8C597}"/>
              </a:ext>
            </a:extLst>
          </p:cNvPr>
          <p:cNvPicPr>
            <a:picLocks noChangeAspect="1"/>
          </p:cNvPicPr>
          <p:nvPr/>
        </p:nvPicPr>
        <p:blipFill>
          <a:blip r:embed="rId7"/>
          <a:stretch>
            <a:fillRect/>
          </a:stretch>
        </p:blipFill>
        <p:spPr>
          <a:xfrm>
            <a:off x="8999764" y="2091418"/>
            <a:ext cx="1758042" cy="3886200"/>
          </a:xfrm>
          <a:prstGeom prst="rect">
            <a:avLst/>
          </a:prstGeom>
        </p:spPr>
      </p:pic>
    </p:spTree>
    <p:extLst>
      <p:ext uri="{BB962C8B-B14F-4D97-AF65-F5344CB8AC3E}">
        <p14:creationId xmlns:p14="http://schemas.microsoft.com/office/powerpoint/2010/main" val="27507256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FF1ACB-180D-C67D-F67A-99E61F401942}"/>
              </a:ext>
            </a:extLst>
          </p:cNvPr>
          <p:cNvSpPr>
            <a:spLocks noGrp="1"/>
          </p:cNvSpPr>
          <p:nvPr>
            <p:ph type="title"/>
          </p:nvPr>
        </p:nvSpPr>
        <p:spPr/>
        <p:txBody>
          <a:bodyPr/>
          <a:lstStyle/>
          <a:p>
            <a:r>
              <a:rPr lang="en-GB"/>
              <a:t>Example : </a:t>
            </a:r>
            <a:r>
              <a:rPr lang="en-GB">
                <a:hlinkClick r:id="rId3"/>
              </a:rPr>
              <a:t>the incredible 5-point scale</a:t>
            </a:r>
            <a:endParaRPr lang="en-GB"/>
          </a:p>
        </p:txBody>
      </p:sp>
      <p:sp>
        <p:nvSpPr>
          <p:cNvPr id="6" name="Content Placeholder 5">
            <a:extLst>
              <a:ext uri="{FF2B5EF4-FFF2-40B4-BE49-F238E27FC236}">
                <a16:creationId xmlns:a16="http://schemas.microsoft.com/office/drawing/2014/main" id="{04A89D58-F929-9239-AE1A-A620C53E1C1E}"/>
              </a:ext>
            </a:extLst>
          </p:cNvPr>
          <p:cNvSpPr>
            <a:spLocks noGrp="1"/>
          </p:cNvSpPr>
          <p:nvPr>
            <p:ph idx="1"/>
          </p:nvPr>
        </p:nvSpPr>
        <p:spPr>
          <a:xfrm>
            <a:off x="326721" y="1794310"/>
            <a:ext cx="3195909" cy="4717615"/>
          </a:xfrm>
        </p:spPr>
        <p:txBody>
          <a:bodyPr vert="horz" lIns="91440" tIns="45720" rIns="91440" bIns="45720" rtlCol="0" anchor="t">
            <a:normAutofit fontScale="85000" lnSpcReduction="20000"/>
          </a:bodyPr>
          <a:lstStyle/>
          <a:p>
            <a:r>
              <a:rPr lang="en-US" b="1">
                <a:cs typeface="Calibri"/>
              </a:rPr>
              <a:t>Why were pupil views gathered?</a:t>
            </a:r>
          </a:p>
          <a:p>
            <a:pPr marL="0" indent="0">
              <a:buNone/>
            </a:pPr>
            <a:endParaRPr lang="en-US">
              <a:cs typeface="Calibri"/>
            </a:endParaRPr>
          </a:p>
          <a:p>
            <a:r>
              <a:rPr lang="en-US" b="1">
                <a:cs typeface="Calibri"/>
              </a:rPr>
              <a:t>How did the young person prefer to communicate?</a:t>
            </a:r>
          </a:p>
          <a:p>
            <a:pPr marL="0" indent="0">
              <a:buNone/>
            </a:pPr>
            <a:endParaRPr lang="en-US">
              <a:cs typeface="Calibri"/>
            </a:endParaRPr>
          </a:p>
          <a:p>
            <a:r>
              <a:rPr lang="en-US" b="1">
                <a:cs typeface="Calibri"/>
              </a:rPr>
              <a:t>What did this look like?</a:t>
            </a:r>
          </a:p>
          <a:p>
            <a:pPr marL="0" indent="0">
              <a:buNone/>
            </a:pPr>
            <a:endParaRPr lang="en-US">
              <a:cs typeface="Calibri"/>
            </a:endParaRPr>
          </a:p>
          <a:p>
            <a:r>
              <a:rPr lang="en-US" b="1">
                <a:cs typeface="Calibri"/>
              </a:rPr>
              <a:t>What felt important for others to know and how was this shared?</a:t>
            </a:r>
          </a:p>
          <a:p>
            <a:pPr marL="0" indent="0">
              <a:buNone/>
            </a:pPr>
            <a:endParaRPr lang="en-US">
              <a:cs typeface="Calibri"/>
            </a:endParaRPr>
          </a:p>
        </p:txBody>
      </p:sp>
      <p:pic>
        <p:nvPicPr>
          <p:cNvPr id="3" name="Picture 2" descr="A screenshot of a computer screen&#10;&#10;Description automatically generated">
            <a:extLst>
              <a:ext uri="{FF2B5EF4-FFF2-40B4-BE49-F238E27FC236}">
                <a16:creationId xmlns:a16="http://schemas.microsoft.com/office/drawing/2014/main" id="{6AFEF93D-0266-CC4F-191A-56CA790A245B}"/>
              </a:ext>
            </a:extLst>
          </p:cNvPr>
          <p:cNvPicPr>
            <a:picLocks noChangeAspect="1"/>
          </p:cNvPicPr>
          <p:nvPr/>
        </p:nvPicPr>
        <p:blipFill rotWithShape="1">
          <a:blip r:embed="rId4"/>
          <a:srcRect l="12500" t="19916" r="17099" b="14244"/>
          <a:stretch/>
        </p:blipFill>
        <p:spPr>
          <a:xfrm>
            <a:off x="3611631" y="1888189"/>
            <a:ext cx="8583422" cy="4515343"/>
          </a:xfrm>
          <a:prstGeom prst="rect">
            <a:avLst/>
          </a:prstGeom>
        </p:spPr>
      </p:pic>
      <p:pic>
        <p:nvPicPr>
          <p:cNvPr id="4" name="Picture 3" descr="A screenshot of a computer&#10;&#10;Description automatically generated">
            <a:extLst>
              <a:ext uri="{FF2B5EF4-FFF2-40B4-BE49-F238E27FC236}">
                <a16:creationId xmlns:a16="http://schemas.microsoft.com/office/drawing/2014/main" id="{C9B06890-3538-7710-BE72-D56E905D3245}"/>
              </a:ext>
            </a:extLst>
          </p:cNvPr>
          <p:cNvPicPr>
            <a:picLocks noChangeAspect="1"/>
          </p:cNvPicPr>
          <p:nvPr/>
        </p:nvPicPr>
        <p:blipFill rotWithShape="1">
          <a:blip r:embed="rId5"/>
          <a:srcRect l="63514" t="24520" r="20017" b="37838"/>
          <a:stretch/>
        </p:blipFill>
        <p:spPr>
          <a:xfrm rot="1800000">
            <a:off x="10044758" y="263315"/>
            <a:ext cx="1204797" cy="1541455"/>
          </a:xfrm>
          <a:prstGeom prst="rect">
            <a:avLst/>
          </a:prstGeom>
        </p:spPr>
      </p:pic>
    </p:spTree>
    <p:extLst>
      <p:ext uri="{BB962C8B-B14F-4D97-AF65-F5344CB8AC3E}">
        <p14:creationId xmlns:p14="http://schemas.microsoft.com/office/powerpoint/2010/main" val="14450253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7f7a74de-d710-4105-9a0e-c50aade74d5e"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A641455E7310D4F8F7F8A40E943B3BC" ma:contentTypeVersion="18" ma:contentTypeDescription="Create a new document." ma:contentTypeScope="" ma:versionID="0e02e1efd692854381fdd98912995414">
  <xsd:schema xmlns:xsd="http://www.w3.org/2001/XMLSchema" xmlns:xs="http://www.w3.org/2001/XMLSchema" xmlns:p="http://schemas.microsoft.com/office/2006/metadata/properties" xmlns:ns3="7f7a74de-d710-4105-9a0e-c50aade74d5e" xmlns:ns4="b8aa305e-89f2-4a43-a161-4e249fc7f434" targetNamespace="http://schemas.microsoft.com/office/2006/metadata/properties" ma:root="true" ma:fieldsID="78891cb1060cd65237cbcb8ec2ce3868" ns3:_="" ns4:_="">
    <xsd:import namespace="7f7a74de-d710-4105-9a0e-c50aade74d5e"/>
    <xsd:import namespace="b8aa305e-89f2-4a43-a161-4e249fc7f434"/>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4:SharedWithUsers" minOccurs="0"/>
                <xsd:element ref="ns4:SharedWithDetails" minOccurs="0"/>
                <xsd:element ref="ns4:SharingHintHash" minOccurs="0"/>
                <xsd:element ref="ns3:MediaServiceAutoKeyPoints" minOccurs="0"/>
                <xsd:element ref="ns3:MediaServiceKeyPoints" minOccurs="0"/>
                <xsd:element ref="ns3:MediaServiceGenerationTime" minOccurs="0"/>
                <xsd:element ref="ns3:MediaServiceEventHashCode" minOccurs="0"/>
                <xsd:element ref="ns3:MediaLengthInSeconds" minOccurs="0"/>
                <xsd:element ref="ns3:_activity" minOccurs="0"/>
                <xsd:element ref="ns3:MediaServiceObjectDetectorVersions" minOccurs="0"/>
                <xsd:element ref="ns3:MediaServiceLocation" minOccurs="0"/>
                <xsd:element ref="ns3:MediaServiceSearchProperties" minOccurs="0"/>
                <xsd:element ref="ns3: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f7a74de-d710-4105-9a0e-c50aade74d5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_activity" ma:index="21" nillable="true" ma:displayName="_activity" ma:hidden="true" ma:internalName="_activity">
      <xsd:simpleType>
        <xsd:restriction base="dms:Note"/>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Location" ma:index="23" nillable="true" ma:displayName="Location" ma:indexed="true" ma:internalName="MediaServiceLocation"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SystemTags" ma:index="25"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8aa305e-89f2-4a43-a161-4e249fc7f434"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SharingHintHash" ma:index="1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80A8D3E-028C-413B-8350-F6920BE2E901}">
  <ds:schemaRefs>
    <ds:schemaRef ds:uri="http://schemas.microsoft.com/sharepoint/v3/contenttype/forms"/>
  </ds:schemaRefs>
</ds:datastoreItem>
</file>

<file path=customXml/itemProps2.xml><?xml version="1.0" encoding="utf-8"?>
<ds:datastoreItem xmlns:ds="http://schemas.openxmlformats.org/officeDocument/2006/customXml" ds:itemID="{A74B5AED-467A-488C-BFF6-E263842AE26F}">
  <ds:schemaRefs>
    <ds:schemaRef ds:uri="http://purl.org/dc/elements/1.1/"/>
    <ds:schemaRef ds:uri="http://schemas.openxmlformats.org/package/2006/metadata/core-properties"/>
    <ds:schemaRef ds:uri="http://schemas.microsoft.com/office/2006/documentManagement/types"/>
    <ds:schemaRef ds:uri="http://purl.org/dc/dcmitype/"/>
    <ds:schemaRef ds:uri="http://purl.org/dc/terms/"/>
    <ds:schemaRef ds:uri="b8aa305e-89f2-4a43-a161-4e249fc7f434"/>
    <ds:schemaRef ds:uri="http://schemas.microsoft.com/office/2006/metadata/properties"/>
    <ds:schemaRef ds:uri="http://schemas.microsoft.com/office/infopath/2007/PartnerControls"/>
    <ds:schemaRef ds:uri="7f7a74de-d710-4105-9a0e-c50aade74d5e"/>
    <ds:schemaRef ds:uri="http://www.w3.org/XML/1998/namespace"/>
  </ds:schemaRefs>
</ds:datastoreItem>
</file>

<file path=customXml/itemProps3.xml><?xml version="1.0" encoding="utf-8"?>
<ds:datastoreItem xmlns:ds="http://schemas.openxmlformats.org/officeDocument/2006/customXml" ds:itemID="{02532EA9-721E-46C2-B592-5156E0DFC8B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f7a74de-d710-4105-9a0e-c50aade74d5e"/>
    <ds:schemaRef ds:uri="b8aa305e-89f2-4a43-a161-4e249fc7f43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3307</Words>
  <Application>Microsoft Office PowerPoint</Application>
  <PresentationFormat>Widescreen</PresentationFormat>
  <Paragraphs>244</Paragraphs>
  <Slides>19</Slides>
  <Notes>11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19</vt:i4>
      </vt:variant>
    </vt:vector>
  </HeadingPairs>
  <TitlesOfParts>
    <vt:vector size="28" baseType="lpstr">
      <vt:lpstr>-apple-system</vt:lpstr>
      <vt:lpstr>Aptos</vt:lpstr>
      <vt:lpstr>Aptos Display</vt:lpstr>
      <vt:lpstr>Arial</vt:lpstr>
      <vt:lpstr>Calibri</vt:lpstr>
      <vt:lpstr>Calibri Light</vt:lpstr>
      <vt:lpstr>Wingdings</vt:lpstr>
      <vt:lpstr>office theme</vt:lpstr>
      <vt:lpstr>Office Theme</vt:lpstr>
      <vt:lpstr>Seeking pupil views</vt:lpstr>
      <vt:lpstr>Session plan</vt:lpstr>
      <vt:lpstr>What does it mean to seek pupil views?</vt:lpstr>
      <vt:lpstr>Why should we seek pupil views?</vt:lpstr>
      <vt:lpstr>What aspects of pupil views feel key to consider?</vt:lpstr>
      <vt:lpstr>Gathering pupil views</vt:lpstr>
      <vt:lpstr>PowerPoint Presentation</vt:lpstr>
      <vt:lpstr>Example : school wellbeing cards</vt:lpstr>
      <vt:lpstr>Example : the incredible 5-point scale</vt:lpstr>
      <vt:lpstr>KS1 example(s)</vt:lpstr>
      <vt:lpstr>PowerPoint Presentation</vt:lpstr>
      <vt:lpstr>PowerPoint Presentation</vt:lpstr>
      <vt:lpstr>PowerPoint Presentation</vt:lpstr>
      <vt:lpstr>PowerPoint Presentation</vt:lpstr>
      <vt:lpstr>PowerPoint Presentation</vt:lpstr>
      <vt:lpstr>Ideas for collecting pupil voice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Fran Russo</dc:creator>
  <cp:lastModifiedBy>Fran Russo</cp:lastModifiedBy>
  <cp:revision>7</cp:revision>
  <dcterms:created xsi:type="dcterms:W3CDTF">2024-02-06T10:35:22Z</dcterms:created>
  <dcterms:modified xsi:type="dcterms:W3CDTF">2024-05-16T15:10:58Z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0x010100DA641455E7310D4F8F7F8A40E943B3BC</vt:lpwstr>
  </property>
</Properties>
</file>