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07" r:id="rId6"/>
  </p:sldMasterIdLst>
  <p:notesMasterIdLst>
    <p:notesMasterId r:id="rId19"/>
  </p:notesMasterIdLst>
  <p:sldIdLst>
    <p:sldId id="256" r:id="rId7"/>
    <p:sldId id="867" r:id="rId8"/>
    <p:sldId id="868" r:id="rId9"/>
    <p:sldId id="869" r:id="rId10"/>
    <p:sldId id="870" r:id="rId11"/>
    <p:sldId id="263" r:id="rId12"/>
    <p:sldId id="871" r:id="rId13"/>
    <p:sldId id="872" r:id="rId14"/>
    <p:sldId id="873" r:id="rId15"/>
    <p:sldId id="874" r:id="rId16"/>
    <p:sldId id="875" r:id="rId17"/>
    <p:sldId id="8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02A258-77A9-BFD0-A5BF-CCDD55CE6DD7}" name="Mulvey Anna" initials="MA" userId="S::Anna.Mulvey@nsft.nhs.uk::3aeb695a-73f6-4da9-aa4a-1d4a4a39ec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00"/>
    <a:srgbClr val="FED2FE"/>
    <a:srgbClr val="B9EDFF"/>
    <a:srgbClr val="FFEFFF"/>
    <a:srgbClr val="FFCDCD"/>
    <a:srgbClr val="FBE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148"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6F94A-4991-4205-8E75-F7309E03A4C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FFBE7B-4DC7-47C2-B03C-C70228A914E4}">
      <dgm:prSet/>
      <dgm:spPr/>
      <dgm:t>
        <a:bodyPr/>
        <a:lstStyle/>
        <a:p>
          <a:r>
            <a:rPr lang="en-US" dirty="0"/>
            <a:t>RESTA is an evidenced based model of intervention and support designed to increase Educational Resilience in young people </a:t>
          </a:r>
        </a:p>
      </dgm:t>
    </dgm:pt>
    <dgm:pt modelId="{FA992F6B-5FD0-49FF-A14E-72A8290FD5ED}" type="parTrans" cxnId="{8DE3AA42-DEF8-4880-B156-27AAFC860179}">
      <dgm:prSet/>
      <dgm:spPr/>
      <dgm:t>
        <a:bodyPr/>
        <a:lstStyle/>
        <a:p>
          <a:endParaRPr lang="en-US"/>
        </a:p>
      </dgm:t>
    </dgm:pt>
    <dgm:pt modelId="{37734F91-E992-4425-9C7D-8011D4131485}" type="sibTrans" cxnId="{8DE3AA42-DEF8-4880-B156-27AAFC860179}">
      <dgm:prSet/>
      <dgm:spPr/>
      <dgm:t>
        <a:bodyPr/>
        <a:lstStyle/>
        <a:p>
          <a:endParaRPr lang="en-US"/>
        </a:p>
      </dgm:t>
    </dgm:pt>
    <dgm:pt modelId="{D24B6A38-F4B4-43C3-A44A-58451D64D191}">
      <dgm:prSet/>
      <dgm:spPr/>
      <dgm:t>
        <a:bodyPr/>
        <a:lstStyle/>
        <a:p>
          <a:r>
            <a:rPr lang="en-US" dirty="0"/>
            <a:t>Utilises educational setting staff to be able to support students </a:t>
          </a:r>
        </a:p>
      </dgm:t>
    </dgm:pt>
    <dgm:pt modelId="{B94CC3C8-5072-420D-9D35-D77EC0C59CD2}" type="parTrans" cxnId="{FEDDE15A-DE6C-43A2-BE48-5CF2E29432FE}">
      <dgm:prSet/>
      <dgm:spPr/>
      <dgm:t>
        <a:bodyPr/>
        <a:lstStyle/>
        <a:p>
          <a:endParaRPr lang="en-US"/>
        </a:p>
      </dgm:t>
    </dgm:pt>
    <dgm:pt modelId="{9D0CA83D-A1CA-451F-877F-D1C07C31D571}" type="sibTrans" cxnId="{FEDDE15A-DE6C-43A2-BE48-5CF2E29432FE}">
      <dgm:prSet/>
      <dgm:spPr/>
      <dgm:t>
        <a:bodyPr/>
        <a:lstStyle/>
        <a:p>
          <a:endParaRPr lang="en-US"/>
        </a:p>
      </dgm:t>
    </dgm:pt>
    <dgm:pt modelId="{E1305A6A-ABED-483F-8E1F-00D293528506}">
      <dgm:prSet/>
      <dgm:spPr/>
      <dgm:t>
        <a:bodyPr/>
        <a:lstStyle/>
        <a:p>
          <a:r>
            <a:rPr lang="en-US" dirty="0"/>
            <a:t>Follows other models of school support (trained member of staff receiving psychological supervision from Educational Psychologists) </a:t>
          </a:r>
        </a:p>
      </dgm:t>
    </dgm:pt>
    <dgm:pt modelId="{CB775017-4EA5-4D56-AAC0-B3CE3694B3A3}" type="parTrans" cxnId="{EE9BD59E-E8DC-484F-B357-1EEE64985156}">
      <dgm:prSet/>
      <dgm:spPr/>
      <dgm:t>
        <a:bodyPr/>
        <a:lstStyle/>
        <a:p>
          <a:endParaRPr lang="en-US"/>
        </a:p>
      </dgm:t>
    </dgm:pt>
    <dgm:pt modelId="{CEA08493-C199-44EC-8A68-E5151461DE7D}" type="sibTrans" cxnId="{EE9BD59E-E8DC-484F-B357-1EEE64985156}">
      <dgm:prSet/>
      <dgm:spPr/>
      <dgm:t>
        <a:bodyPr/>
        <a:lstStyle/>
        <a:p>
          <a:endParaRPr lang="en-US"/>
        </a:p>
      </dgm:t>
    </dgm:pt>
    <dgm:pt modelId="{505F224C-A60B-4A2E-8707-1826DA70C5CD}">
      <dgm:prSet/>
      <dgm:spPr/>
      <dgm:t>
        <a:bodyPr/>
        <a:lstStyle/>
        <a:p>
          <a:r>
            <a:rPr lang="en-US" dirty="0"/>
            <a:t>Differs from other models of support (concise, sequential approach untilising evidence from both educational resilience and trauma responsive practice) </a:t>
          </a:r>
        </a:p>
      </dgm:t>
    </dgm:pt>
    <dgm:pt modelId="{C3A5341B-DB9D-4F24-8C05-0E1299A45BB4}" type="parTrans" cxnId="{1A0A2E10-6B9F-4965-9A41-9AD5B5711CE6}">
      <dgm:prSet/>
      <dgm:spPr/>
      <dgm:t>
        <a:bodyPr/>
        <a:lstStyle/>
        <a:p>
          <a:endParaRPr lang="en-US"/>
        </a:p>
      </dgm:t>
    </dgm:pt>
    <dgm:pt modelId="{4C8FF35D-3B73-4056-801B-A5614F3725CC}" type="sibTrans" cxnId="{1A0A2E10-6B9F-4965-9A41-9AD5B5711CE6}">
      <dgm:prSet/>
      <dgm:spPr/>
      <dgm:t>
        <a:bodyPr/>
        <a:lstStyle/>
        <a:p>
          <a:endParaRPr lang="en-US"/>
        </a:p>
      </dgm:t>
    </dgm:pt>
    <dgm:pt modelId="{D3A475B1-1AE5-43E1-89A5-43C86990B5E1}" type="pres">
      <dgm:prSet presAssocID="{4976F94A-4991-4205-8E75-F7309E03A4CE}" presName="root" presStyleCnt="0">
        <dgm:presLayoutVars>
          <dgm:dir/>
          <dgm:resizeHandles val="exact"/>
        </dgm:presLayoutVars>
      </dgm:prSet>
      <dgm:spPr/>
    </dgm:pt>
    <dgm:pt modelId="{EF329C20-E3DA-4887-A154-7861A81C6560}" type="pres">
      <dgm:prSet presAssocID="{9EFFBE7B-4DC7-47C2-B03C-C70228A914E4}" presName="compNode" presStyleCnt="0"/>
      <dgm:spPr/>
    </dgm:pt>
    <dgm:pt modelId="{5207F677-5DC1-4621-BD6A-A624FB33FBB0}" type="pres">
      <dgm:prSet presAssocID="{9EFFBE7B-4DC7-47C2-B03C-C70228A914E4}" presName="bgRect" presStyleLbl="bgShp" presStyleIdx="0" presStyleCnt="4"/>
      <dgm:spPr/>
    </dgm:pt>
    <dgm:pt modelId="{99B41D9F-B825-4322-87BC-59D4D1D1417E}" type="pres">
      <dgm:prSet presAssocID="{9EFFBE7B-4DC7-47C2-B03C-C70228A914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4527DE4-7310-4F9A-A918-49820277C6D0}" type="pres">
      <dgm:prSet presAssocID="{9EFFBE7B-4DC7-47C2-B03C-C70228A914E4}" presName="spaceRect" presStyleCnt="0"/>
      <dgm:spPr/>
    </dgm:pt>
    <dgm:pt modelId="{DA1D9D45-6770-4563-85F5-66A958E08797}" type="pres">
      <dgm:prSet presAssocID="{9EFFBE7B-4DC7-47C2-B03C-C70228A914E4}" presName="parTx" presStyleLbl="revTx" presStyleIdx="0" presStyleCnt="4">
        <dgm:presLayoutVars>
          <dgm:chMax val="0"/>
          <dgm:chPref val="0"/>
        </dgm:presLayoutVars>
      </dgm:prSet>
      <dgm:spPr/>
    </dgm:pt>
    <dgm:pt modelId="{E3C800BE-5E62-4097-A53E-4D4AA16128A1}" type="pres">
      <dgm:prSet presAssocID="{37734F91-E992-4425-9C7D-8011D4131485}" presName="sibTrans" presStyleCnt="0"/>
      <dgm:spPr/>
    </dgm:pt>
    <dgm:pt modelId="{12D32ABD-B65D-4E2A-B191-3891AF5AEF2A}" type="pres">
      <dgm:prSet presAssocID="{D24B6A38-F4B4-43C3-A44A-58451D64D191}" presName="compNode" presStyleCnt="0"/>
      <dgm:spPr/>
    </dgm:pt>
    <dgm:pt modelId="{8C5D15B6-0F05-4D32-A60C-B25BE8A03D3D}" type="pres">
      <dgm:prSet presAssocID="{D24B6A38-F4B4-43C3-A44A-58451D64D191}" presName="bgRect" presStyleLbl="bgShp" presStyleIdx="1" presStyleCnt="4"/>
      <dgm:spPr/>
    </dgm:pt>
    <dgm:pt modelId="{B6782EE2-A80F-498C-BE17-C46FC60CBAE1}" type="pres">
      <dgm:prSet presAssocID="{D24B6A38-F4B4-43C3-A44A-58451D64D1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92AF018-B579-4D16-8F39-1BF781594A51}" type="pres">
      <dgm:prSet presAssocID="{D24B6A38-F4B4-43C3-A44A-58451D64D191}" presName="spaceRect" presStyleCnt="0"/>
      <dgm:spPr/>
    </dgm:pt>
    <dgm:pt modelId="{D72F820B-AE24-4C76-92D1-317BE528F9ED}" type="pres">
      <dgm:prSet presAssocID="{D24B6A38-F4B4-43C3-A44A-58451D64D191}" presName="parTx" presStyleLbl="revTx" presStyleIdx="1" presStyleCnt="4">
        <dgm:presLayoutVars>
          <dgm:chMax val="0"/>
          <dgm:chPref val="0"/>
        </dgm:presLayoutVars>
      </dgm:prSet>
      <dgm:spPr/>
    </dgm:pt>
    <dgm:pt modelId="{F08D1ABE-71B1-4610-B4E9-63130EF83F73}" type="pres">
      <dgm:prSet presAssocID="{9D0CA83D-A1CA-451F-877F-D1C07C31D571}" presName="sibTrans" presStyleCnt="0"/>
      <dgm:spPr/>
    </dgm:pt>
    <dgm:pt modelId="{557F004D-D6FD-417A-BFC6-AA38D3CC1B86}" type="pres">
      <dgm:prSet presAssocID="{E1305A6A-ABED-483F-8E1F-00D293528506}" presName="compNode" presStyleCnt="0"/>
      <dgm:spPr/>
    </dgm:pt>
    <dgm:pt modelId="{2E35EFA2-DEF1-4C9D-9E35-38B646507849}" type="pres">
      <dgm:prSet presAssocID="{E1305A6A-ABED-483F-8E1F-00D293528506}" presName="bgRect" presStyleLbl="bgShp" presStyleIdx="2" presStyleCnt="4"/>
      <dgm:spPr/>
    </dgm:pt>
    <dgm:pt modelId="{68BFD2F0-24AE-43A5-BBE8-1807B1B9B197}" type="pres">
      <dgm:prSet presAssocID="{E1305A6A-ABED-483F-8E1F-00D2935285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892F674-16C0-42E8-BB22-D8011278200B}" type="pres">
      <dgm:prSet presAssocID="{E1305A6A-ABED-483F-8E1F-00D293528506}" presName="spaceRect" presStyleCnt="0"/>
      <dgm:spPr/>
    </dgm:pt>
    <dgm:pt modelId="{6AFB88BD-7049-463F-A331-EA07588EF5BC}" type="pres">
      <dgm:prSet presAssocID="{E1305A6A-ABED-483F-8E1F-00D293528506}" presName="parTx" presStyleLbl="revTx" presStyleIdx="2" presStyleCnt="4">
        <dgm:presLayoutVars>
          <dgm:chMax val="0"/>
          <dgm:chPref val="0"/>
        </dgm:presLayoutVars>
      </dgm:prSet>
      <dgm:spPr/>
    </dgm:pt>
    <dgm:pt modelId="{DC9E96EF-DB87-49AF-8981-66941A338F92}" type="pres">
      <dgm:prSet presAssocID="{CEA08493-C199-44EC-8A68-E5151461DE7D}" presName="sibTrans" presStyleCnt="0"/>
      <dgm:spPr/>
    </dgm:pt>
    <dgm:pt modelId="{0736B41B-8A59-4198-8141-CB3E47F8E208}" type="pres">
      <dgm:prSet presAssocID="{505F224C-A60B-4A2E-8707-1826DA70C5CD}" presName="compNode" presStyleCnt="0"/>
      <dgm:spPr/>
    </dgm:pt>
    <dgm:pt modelId="{F7D55778-C615-48BA-B82C-7E830AFB55B3}" type="pres">
      <dgm:prSet presAssocID="{505F224C-A60B-4A2E-8707-1826DA70C5CD}" presName="bgRect" presStyleLbl="bgShp" presStyleIdx="3" presStyleCnt="4"/>
      <dgm:spPr/>
    </dgm:pt>
    <dgm:pt modelId="{6D755D88-C454-41E7-BAA2-BCA9EA73F0AF}" type="pres">
      <dgm:prSet presAssocID="{505F224C-A60B-4A2E-8707-1826DA70C5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6BB2D621-5E5B-4B21-B6B0-9D13B4546ED9}" type="pres">
      <dgm:prSet presAssocID="{505F224C-A60B-4A2E-8707-1826DA70C5CD}" presName="spaceRect" presStyleCnt="0"/>
      <dgm:spPr/>
    </dgm:pt>
    <dgm:pt modelId="{D435461F-6D17-4F89-B363-9AD3DA8A714D}" type="pres">
      <dgm:prSet presAssocID="{505F224C-A60B-4A2E-8707-1826DA70C5CD}" presName="parTx" presStyleLbl="revTx" presStyleIdx="3" presStyleCnt="4">
        <dgm:presLayoutVars>
          <dgm:chMax val="0"/>
          <dgm:chPref val="0"/>
        </dgm:presLayoutVars>
      </dgm:prSet>
      <dgm:spPr/>
    </dgm:pt>
  </dgm:ptLst>
  <dgm:cxnLst>
    <dgm:cxn modelId="{1A0A2E10-6B9F-4965-9A41-9AD5B5711CE6}" srcId="{4976F94A-4991-4205-8E75-F7309E03A4CE}" destId="{505F224C-A60B-4A2E-8707-1826DA70C5CD}" srcOrd="3" destOrd="0" parTransId="{C3A5341B-DB9D-4F24-8C05-0E1299A45BB4}" sibTransId="{4C8FF35D-3B73-4056-801B-A5614F3725CC}"/>
    <dgm:cxn modelId="{0568B530-8CE1-4EB0-8A84-9ACB5459D7E4}" type="presOf" srcId="{4976F94A-4991-4205-8E75-F7309E03A4CE}" destId="{D3A475B1-1AE5-43E1-89A5-43C86990B5E1}" srcOrd="0" destOrd="0" presId="urn:microsoft.com/office/officeart/2018/2/layout/IconVerticalSolidList"/>
    <dgm:cxn modelId="{003A9C36-DAC0-495E-829C-F64D7C5A9968}" type="presOf" srcId="{9EFFBE7B-4DC7-47C2-B03C-C70228A914E4}" destId="{DA1D9D45-6770-4563-85F5-66A958E08797}" srcOrd="0" destOrd="0" presId="urn:microsoft.com/office/officeart/2018/2/layout/IconVerticalSolidList"/>
    <dgm:cxn modelId="{8DE3AA42-DEF8-4880-B156-27AAFC860179}" srcId="{4976F94A-4991-4205-8E75-F7309E03A4CE}" destId="{9EFFBE7B-4DC7-47C2-B03C-C70228A914E4}" srcOrd="0" destOrd="0" parTransId="{FA992F6B-5FD0-49FF-A14E-72A8290FD5ED}" sibTransId="{37734F91-E992-4425-9C7D-8011D4131485}"/>
    <dgm:cxn modelId="{FEDDE15A-DE6C-43A2-BE48-5CF2E29432FE}" srcId="{4976F94A-4991-4205-8E75-F7309E03A4CE}" destId="{D24B6A38-F4B4-43C3-A44A-58451D64D191}" srcOrd="1" destOrd="0" parTransId="{B94CC3C8-5072-420D-9D35-D77EC0C59CD2}" sibTransId="{9D0CA83D-A1CA-451F-877F-D1C07C31D571}"/>
    <dgm:cxn modelId="{EEDE747D-D079-429B-BA4A-97386112267C}" type="presOf" srcId="{505F224C-A60B-4A2E-8707-1826DA70C5CD}" destId="{D435461F-6D17-4F89-B363-9AD3DA8A714D}" srcOrd="0" destOrd="0" presId="urn:microsoft.com/office/officeart/2018/2/layout/IconVerticalSolidList"/>
    <dgm:cxn modelId="{EE9BD59E-E8DC-484F-B357-1EEE64985156}" srcId="{4976F94A-4991-4205-8E75-F7309E03A4CE}" destId="{E1305A6A-ABED-483F-8E1F-00D293528506}" srcOrd="2" destOrd="0" parTransId="{CB775017-4EA5-4D56-AAC0-B3CE3694B3A3}" sibTransId="{CEA08493-C199-44EC-8A68-E5151461DE7D}"/>
    <dgm:cxn modelId="{72BF04AE-C06F-4298-9AA2-83D6CC86EA9D}" type="presOf" srcId="{E1305A6A-ABED-483F-8E1F-00D293528506}" destId="{6AFB88BD-7049-463F-A331-EA07588EF5BC}" srcOrd="0" destOrd="0" presId="urn:microsoft.com/office/officeart/2018/2/layout/IconVerticalSolidList"/>
    <dgm:cxn modelId="{76C240C3-2662-41C1-A527-5181BB5EA632}" type="presOf" srcId="{D24B6A38-F4B4-43C3-A44A-58451D64D191}" destId="{D72F820B-AE24-4C76-92D1-317BE528F9ED}" srcOrd="0" destOrd="0" presId="urn:microsoft.com/office/officeart/2018/2/layout/IconVerticalSolidList"/>
    <dgm:cxn modelId="{41BDC650-CD63-46CC-AF06-39BF2579AA8C}" type="presParOf" srcId="{D3A475B1-1AE5-43E1-89A5-43C86990B5E1}" destId="{EF329C20-E3DA-4887-A154-7861A81C6560}" srcOrd="0" destOrd="0" presId="urn:microsoft.com/office/officeart/2018/2/layout/IconVerticalSolidList"/>
    <dgm:cxn modelId="{254E843D-EA08-41AF-9495-C170184347AF}" type="presParOf" srcId="{EF329C20-E3DA-4887-A154-7861A81C6560}" destId="{5207F677-5DC1-4621-BD6A-A624FB33FBB0}" srcOrd="0" destOrd="0" presId="urn:microsoft.com/office/officeart/2018/2/layout/IconVerticalSolidList"/>
    <dgm:cxn modelId="{69A60B61-4D54-4FC2-9CFB-85B4FD19A62B}" type="presParOf" srcId="{EF329C20-E3DA-4887-A154-7861A81C6560}" destId="{99B41D9F-B825-4322-87BC-59D4D1D1417E}" srcOrd="1" destOrd="0" presId="urn:microsoft.com/office/officeart/2018/2/layout/IconVerticalSolidList"/>
    <dgm:cxn modelId="{734F8A6E-E486-4C1B-97AE-F776B29A2514}" type="presParOf" srcId="{EF329C20-E3DA-4887-A154-7861A81C6560}" destId="{64527DE4-7310-4F9A-A918-49820277C6D0}" srcOrd="2" destOrd="0" presId="urn:microsoft.com/office/officeart/2018/2/layout/IconVerticalSolidList"/>
    <dgm:cxn modelId="{E55C97BA-6E38-4F4C-9E81-7A2B741C0EA7}" type="presParOf" srcId="{EF329C20-E3DA-4887-A154-7861A81C6560}" destId="{DA1D9D45-6770-4563-85F5-66A958E08797}" srcOrd="3" destOrd="0" presId="urn:microsoft.com/office/officeart/2018/2/layout/IconVerticalSolidList"/>
    <dgm:cxn modelId="{B1AA829E-7CAE-4784-8034-D35307E95E47}" type="presParOf" srcId="{D3A475B1-1AE5-43E1-89A5-43C86990B5E1}" destId="{E3C800BE-5E62-4097-A53E-4D4AA16128A1}" srcOrd="1" destOrd="0" presId="urn:microsoft.com/office/officeart/2018/2/layout/IconVerticalSolidList"/>
    <dgm:cxn modelId="{1156196D-9B2F-4096-B4E2-74B0049E9525}" type="presParOf" srcId="{D3A475B1-1AE5-43E1-89A5-43C86990B5E1}" destId="{12D32ABD-B65D-4E2A-B191-3891AF5AEF2A}" srcOrd="2" destOrd="0" presId="urn:microsoft.com/office/officeart/2018/2/layout/IconVerticalSolidList"/>
    <dgm:cxn modelId="{834EFAB0-8E09-4E22-A52A-6A791B2D5B6E}" type="presParOf" srcId="{12D32ABD-B65D-4E2A-B191-3891AF5AEF2A}" destId="{8C5D15B6-0F05-4D32-A60C-B25BE8A03D3D}" srcOrd="0" destOrd="0" presId="urn:microsoft.com/office/officeart/2018/2/layout/IconVerticalSolidList"/>
    <dgm:cxn modelId="{FD7F0E96-506B-41C9-BF74-6FCC22B0342B}" type="presParOf" srcId="{12D32ABD-B65D-4E2A-B191-3891AF5AEF2A}" destId="{B6782EE2-A80F-498C-BE17-C46FC60CBAE1}" srcOrd="1" destOrd="0" presId="urn:microsoft.com/office/officeart/2018/2/layout/IconVerticalSolidList"/>
    <dgm:cxn modelId="{E105A5AC-6CD5-4B57-B25F-6A3C1BEFE83B}" type="presParOf" srcId="{12D32ABD-B65D-4E2A-B191-3891AF5AEF2A}" destId="{292AF018-B579-4D16-8F39-1BF781594A51}" srcOrd="2" destOrd="0" presId="urn:microsoft.com/office/officeart/2018/2/layout/IconVerticalSolidList"/>
    <dgm:cxn modelId="{ED403FC7-BDF7-49C4-B0AE-8608BA07B5DB}" type="presParOf" srcId="{12D32ABD-B65D-4E2A-B191-3891AF5AEF2A}" destId="{D72F820B-AE24-4C76-92D1-317BE528F9ED}" srcOrd="3" destOrd="0" presId="urn:microsoft.com/office/officeart/2018/2/layout/IconVerticalSolidList"/>
    <dgm:cxn modelId="{735BEC62-B313-41DF-A6CE-E0EDD0EA22E7}" type="presParOf" srcId="{D3A475B1-1AE5-43E1-89A5-43C86990B5E1}" destId="{F08D1ABE-71B1-4610-B4E9-63130EF83F73}" srcOrd="3" destOrd="0" presId="urn:microsoft.com/office/officeart/2018/2/layout/IconVerticalSolidList"/>
    <dgm:cxn modelId="{47665DE2-3808-4D20-B1C5-7B1B04AB467F}" type="presParOf" srcId="{D3A475B1-1AE5-43E1-89A5-43C86990B5E1}" destId="{557F004D-D6FD-417A-BFC6-AA38D3CC1B86}" srcOrd="4" destOrd="0" presId="urn:microsoft.com/office/officeart/2018/2/layout/IconVerticalSolidList"/>
    <dgm:cxn modelId="{00577614-A409-4F96-858B-7FB23BD51139}" type="presParOf" srcId="{557F004D-D6FD-417A-BFC6-AA38D3CC1B86}" destId="{2E35EFA2-DEF1-4C9D-9E35-38B646507849}" srcOrd="0" destOrd="0" presId="urn:microsoft.com/office/officeart/2018/2/layout/IconVerticalSolidList"/>
    <dgm:cxn modelId="{16352AE8-4595-4A92-8D69-61FA34115A3C}" type="presParOf" srcId="{557F004D-D6FD-417A-BFC6-AA38D3CC1B86}" destId="{68BFD2F0-24AE-43A5-BBE8-1807B1B9B197}" srcOrd="1" destOrd="0" presId="urn:microsoft.com/office/officeart/2018/2/layout/IconVerticalSolidList"/>
    <dgm:cxn modelId="{7CCFAF1D-F9F1-417F-AD96-02D61BE9ABC8}" type="presParOf" srcId="{557F004D-D6FD-417A-BFC6-AA38D3CC1B86}" destId="{A892F674-16C0-42E8-BB22-D8011278200B}" srcOrd="2" destOrd="0" presId="urn:microsoft.com/office/officeart/2018/2/layout/IconVerticalSolidList"/>
    <dgm:cxn modelId="{EF6FB3A2-BB7B-4C49-9D8D-C4394A0AF820}" type="presParOf" srcId="{557F004D-D6FD-417A-BFC6-AA38D3CC1B86}" destId="{6AFB88BD-7049-463F-A331-EA07588EF5BC}" srcOrd="3" destOrd="0" presId="urn:microsoft.com/office/officeart/2018/2/layout/IconVerticalSolidList"/>
    <dgm:cxn modelId="{11DFFD45-4599-4866-B060-2F229D703174}" type="presParOf" srcId="{D3A475B1-1AE5-43E1-89A5-43C86990B5E1}" destId="{DC9E96EF-DB87-49AF-8981-66941A338F92}" srcOrd="5" destOrd="0" presId="urn:microsoft.com/office/officeart/2018/2/layout/IconVerticalSolidList"/>
    <dgm:cxn modelId="{85815C26-4FF5-4806-AA58-3A8B3C6CC0C6}" type="presParOf" srcId="{D3A475B1-1AE5-43E1-89A5-43C86990B5E1}" destId="{0736B41B-8A59-4198-8141-CB3E47F8E208}" srcOrd="6" destOrd="0" presId="urn:microsoft.com/office/officeart/2018/2/layout/IconVerticalSolidList"/>
    <dgm:cxn modelId="{4552EF67-5331-4322-9AE2-1DAA7FBAFF80}" type="presParOf" srcId="{0736B41B-8A59-4198-8141-CB3E47F8E208}" destId="{F7D55778-C615-48BA-B82C-7E830AFB55B3}" srcOrd="0" destOrd="0" presId="urn:microsoft.com/office/officeart/2018/2/layout/IconVerticalSolidList"/>
    <dgm:cxn modelId="{D26149F9-4E06-486E-B0D6-73B769DC8511}" type="presParOf" srcId="{0736B41B-8A59-4198-8141-CB3E47F8E208}" destId="{6D755D88-C454-41E7-BAA2-BCA9EA73F0AF}" srcOrd="1" destOrd="0" presId="urn:microsoft.com/office/officeart/2018/2/layout/IconVerticalSolidList"/>
    <dgm:cxn modelId="{ADB7CF87-B1EE-44BE-A418-4A03BA197C59}" type="presParOf" srcId="{0736B41B-8A59-4198-8141-CB3E47F8E208}" destId="{6BB2D621-5E5B-4B21-B6B0-9D13B4546ED9}" srcOrd="2" destOrd="0" presId="urn:microsoft.com/office/officeart/2018/2/layout/IconVerticalSolidList"/>
    <dgm:cxn modelId="{1AF7A5A8-B470-4804-8F99-C50330F6FF42}" type="presParOf" srcId="{0736B41B-8A59-4198-8141-CB3E47F8E208}" destId="{D435461F-6D17-4F89-B363-9AD3DA8A71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72E57-85B1-476E-91F4-793C07D0DF60}"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20DD40DD-229E-41C3-AF01-A567D6311F6A}">
      <dgm:prSet/>
      <dgm:spPr/>
      <dgm:t>
        <a:bodyPr/>
        <a:lstStyle/>
        <a:p>
          <a:r>
            <a:rPr lang="en-US" dirty="0"/>
            <a:t>Is structured and sequential</a:t>
          </a:r>
        </a:p>
      </dgm:t>
    </dgm:pt>
    <dgm:pt modelId="{2309C379-58CD-447C-874B-EC2CF7509C8F}" type="parTrans" cxnId="{D9649D32-A088-45D5-911E-075DA967931A}">
      <dgm:prSet/>
      <dgm:spPr/>
      <dgm:t>
        <a:bodyPr/>
        <a:lstStyle/>
        <a:p>
          <a:endParaRPr lang="en-US"/>
        </a:p>
      </dgm:t>
    </dgm:pt>
    <dgm:pt modelId="{27B3828C-E091-4E0D-AE8D-6EC05E353B8A}" type="sibTrans" cxnId="{D9649D32-A088-45D5-911E-075DA967931A}">
      <dgm:prSet/>
      <dgm:spPr/>
      <dgm:t>
        <a:bodyPr/>
        <a:lstStyle/>
        <a:p>
          <a:endParaRPr lang="en-US"/>
        </a:p>
      </dgm:t>
    </dgm:pt>
    <dgm:pt modelId="{B720AB15-D571-44AD-B39F-8E7E33308F34}">
      <dgm:prSet/>
      <dgm:spPr/>
      <dgm:t>
        <a:bodyPr/>
        <a:lstStyle/>
        <a:p>
          <a:r>
            <a:rPr lang="en-US" dirty="0"/>
            <a:t>Has evidence based on “what works” – taken from students themselves </a:t>
          </a:r>
        </a:p>
      </dgm:t>
    </dgm:pt>
    <dgm:pt modelId="{60406E90-D051-487B-B59F-CA750E4E5399}" type="parTrans" cxnId="{646CDA12-1A8D-43FD-BD42-FAB329CEE57F}">
      <dgm:prSet/>
      <dgm:spPr/>
      <dgm:t>
        <a:bodyPr/>
        <a:lstStyle/>
        <a:p>
          <a:endParaRPr lang="en-US"/>
        </a:p>
      </dgm:t>
    </dgm:pt>
    <dgm:pt modelId="{0FC90A0F-D535-4091-A4A4-599AC859BFC9}" type="sibTrans" cxnId="{646CDA12-1A8D-43FD-BD42-FAB329CEE57F}">
      <dgm:prSet/>
      <dgm:spPr/>
      <dgm:t>
        <a:bodyPr/>
        <a:lstStyle/>
        <a:p>
          <a:endParaRPr lang="en-US"/>
        </a:p>
      </dgm:t>
    </dgm:pt>
    <dgm:pt modelId="{C2B5E0B9-B1DF-44AC-B647-D0E503E9484B}">
      <dgm:prSet/>
      <dgm:spPr/>
      <dgm:t>
        <a:bodyPr/>
        <a:lstStyle/>
        <a:p>
          <a:r>
            <a:rPr lang="en-US" dirty="0"/>
            <a:t>Is person centred and responsive to individual need and academic level </a:t>
          </a:r>
        </a:p>
      </dgm:t>
    </dgm:pt>
    <dgm:pt modelId="{EE51F326-B959-45DE-9717-C6B9868875D8}" type="parTrans" cxnId="{022155CE-F903-4BA6-BC4D-999C78DBE172}">
      <dgm:prSet/>
      <dgm:spPr/>
      <dgm:t>
        <a:bodyPr/>
        <a:lstStyle/>
        <a:p>
          <a:endParaRPr lang="en-US"/>
        </a:p>
      </dgm:t>
    </dgm:pt>
    <dgm:pt modelId="{C8E0641F-3DD4-4AF9-884A-F3F88440F752}" type="sibTrans" cxnId="{022155CE-F903-4BA6-BC4D-999C78DBE172}">
      <dgm:prSet/>
      <dgm:spPr/>
      <dgm:t>
        <a:bodyPr/>
        <a:lstStyle/>
        <a:p>
          <a:endParaRPr lang="en-US"/>
        </a:p>
      </dgm:t>
    </dgm:pt>
    <dgm:pt modelId="{72312AC9-02E2-47CB-B4D1-1151749420A2}">
      <dgm:prSet/>
      <dgm:spPr/>
      <dgm:t>
        <a:bodyPr/>
        <a:lstStyle/>
        <a:p>
          <a:r>
            <a:rPr lang="en-US" dirty="0"/>
            <a:t>Is underpinned by Trauma Responsive practice </a:t>
          </a:r>
        </a:p>
      </dgm:t>
    </dgm:pt>
    <dgm:pt modelId="{F9508AAE-18BB-4921-BC4E-5408445A74B1}" type="parTrans" cxnId="{36568F1B-759A-4E4A-A2C2-155DFF84AD08}">
      <dgm:prSet/>
      <dgm:spPr/>
      <dgm:t>
        <a:bodyPr/>
        <a:lstStyle/>
        <a:p>
          <a:endParaRPr lang="en-US"/>
        </a:p>
      </dgm:t>
    </dgm:pt>
    <dgm:pt modelId="{A49DC527-915E-4984-978C-E8C31F75A14D}" type="sibTrans" cxnId="{36568F1B-759A-4E4A-A2C2-155DFF84AD08}">
      <dgm:prSet/>
      <dgm:spPr/>
      <dgm:t>
        <a:bodyPr/>
        <a:lstStyle/>
        <a:p>
          <a:endParaRPr lang="en-US"/>
        </a:p>
      </dgm:t>
    </dgm:pt>
    <dgm:pt modelId="{5BC638CB-B578-47C9-BE85-255873460A29}">
      <dgm:prSet/>
      <dgm:spPr/>
      <dgm:t>
        <a:bodyPr/>
        <a:lstStyle/>
        <a:p>
          <a:r>
            <a:rPr lang="en-US" dirty="0"/>
            <a:t>Not only gives the practitioner skills to be responsive to trauma but to also how to move an individual on in their journey to increase resilience </a:t>
          </a:r>
        </a:p>
      </dgm:t>
    </dgm:pt>
    <dgm:pt modelId="{A3B0CE1F-A323-48B0-AD43-8CAB1D15E56D}" type="parTrans" cxnId="{0EF42C70-B129-48F2-9D80-1928EC233E07}">
      <dgm:prSet/>
      <dgm:spPr/>
      <dgm:t>
        <a:bodyPr/>
        <a:lstStyle/>
        <a:p>
          <a:endParaRPr lang="en-US"/>
        </a:p>
      </dgm:t>
    </dgm:pt>
    <dgm:pt modelId="{66F5C5B5-AC9F-4A9A-9339-F8660EF91D0E}" type="sibTrans" cxnId="{0EF42C70-B129-48F2-9D80-1928EC233E07}">
      <dgm:prSet/>
      <dgm:spPr/>
      <dgm:t>
        <a:bodyPr/>
        <a:lstStyle/>
        <a:p>
          <a:endParaRPr lang="en-US"/>
        </a:p>
      </dgm:t>
    </dgm:pt>
    <dgm:pt modelId="{30D70B24-6139-4459-B7DA-5F14B29760D6}">
      <dgm:prSet/>
      <dgm:spPr/>
      <dgm:t>
        <a:bodyPr/>
        <a:lstStyle/>
        <a:p>
          <a:r>
            <a:rPr lang="en-US" dirty="0"/>
            <a:t>Evidence of the programme working (significant increase in educational resilience levels following intervention, increased attendance and improved retention) </a:t>
          </a:r>
        </a:p>
      </dgm:t>
    </dgm:pt>
    <dgm:pt modelId="{7BAB26B5-7891-489C-8420-6AF9CDDC7E82}" type="parTrans" cxnId="{C3712D11-6D6E-4CCB-A909-ADBC3FED9497}">
      <dgm:prSet/>
      <dgm:spPr/>
      <dgm:t>
        <a:bodyPr/>
        <a:lstStyle/>
        <a:p>
          <a:endParaRPr lang="en-US"/>
        </a:p>
      </dgm:t>
    </dgm:pt>
    <dgm:pt modelId="{F0E8F5C0-2D9A-4F5B-A882-D073A2C29219}" type="sibTrans" cxnId="{C3712D11-6D6E-4CCB-A909-ADBC3FED9497}">
      <dgm:prSet/>
      <dgm:spPr/>
      <dgm:t>
        <a:bodyPr/>
        <a:lstStyle/>
        <a:p>
          <a:endParaRPr lang="en-US"/>
        </a:p>
      </dgm:t>
    </dgm:pt>
    <dgm:pt modelId="{382DD640-7CCE-48F1-ADE3-769E849EE852}" type="pres">
      <dgm:prSet presAssocID="{35C72E57-85B1-476E-91F4-793C07D0DF60}" presName="diagram" presStyleCnt="0">
        <dgm:presLayoutVars>
          <dgm:dir/>
          <dgm:resizeHandles val="exact"/>
        </dgm:presLayoutVars>
      </dgm:prSet>
      <dgm:spPr/>
    </dgm:pt>
    <dgm:pt modelId="{546DEA60-B496-43B2-80CE-07A391476F3D}" type="pres">
      <dgm:prSet presAssocID="{20DD40DD-229E-41C3-AF01-A567D6311F6A}" presName="node" presStyleLbl="node1" presStyleIdx="0" presStyleCnt="6">
        <dgm:presLayoutVars>
          <dgm:bulletEnabled val="1"/>
        </dgm:presLayoutVars>
      </dgm:prSet>
      <dgm:spPr/>
    </dgm:pt>
    <dgm:pt modelId="{D5BAC2B1-1453-4C46-A3C7-05F61C9118FF}" type="pres">
      <dgm:prSet presAssocID="{27B3828C-E091-4E0D-AE8D-6EC05E353B8A}" presName="sibTrans" presStyleCnt="0"/>
      <dgm:spPr/>
    </dgm:pt>
    <dgm:pt modelId="{43E4EEF8-9786-4E78-A953-9166D9894F54}" type="pres">
      <dgm:prSet presAssocID="{B720AB15-D571-44AD-B39F-8E7E33308F34}" presName="node" presStyleLbl="node1" presStyleIdx="1" presStyleCnt="6">
        <dgm:presLayoutVars>
          <dgm:bulletEnabled val="1"/>
        </dgm:presLayoutVars>
      </dgm:prSet>
      <dgm:spPr/>
    </dgm:pt>
    <dgm:pt modelId="{EF92685F-CA45-49F7-92EC-C7663BBD119A}" type="pres">
      <dgm:prSet presAssocID="{0FC90A0F-D535-4091-A4A4-599AC859BFC9}" presName="sibTrans" presStyleCnt="0"/>
      <dgm:spPr/>
    </dgm:pt>
    <dgm:pt modelId="{0264FEC9-D3CD-4165-AF50-939A26CDE5FA}" type="pres">
      <dgm:prSet presAssocID="{C2B5E0B9-B1DF-44AC-B647-D0E503E9484B}" presName="node" presStyleLbl="node1" presStyleIdx="2" presStyleCnt="6">
        <dgm:presLayoutVars>
          <dgm:bulletEnabled val="1"/>
        </dgm:presLayoutVars>
      </dgm:prSet>
      <dgm:spPr/>
    </dgm:pt>
    <dgm:pt modelId="{65EEEBFA-9DDB-4388-A16D-EC43ADE91810}" type="pres">
      <dgm:prSet presAssocID="{C8E0641F-3DD4-4AF9-884A-F3F88440F752}" presName="sibTrans" presStyleCnt="0"/>
      <dgm:spPr/>
    </dgm:pt>
    <dgm:pt modelId="{962F693A-98A7-4DA1-B71C-CD5B82AEB30F}" type="pres">
      <dgm:prSet presAssocID="{72312AC9-02E2-47CB-B4D1-1151749420A2}" presName="node" presStyleLbl="node1" presStyleIdx="3" presStyleCnt="6">
        <dgm:presLayoutVars>
          <dgm:bulletEnabled val="1"/>
        </dgm:presLayoutVars>
      </dgm:prSet>
      <dgm:spPr/>
    </dgm:pt>
    <dgm:pt modelId="{A7ABB36A-052B-4E64-848A-B5006D658BDE}" type="pres">
      <dgm:prSet presAssocID="{A49DC527-915E-4984-978C-E8C31F75A14D}" presName="sibTrans" presStyleCnt="0"/>
      <dgm:spPr/>
    </dgm:pt>
    <dgm:pt modelId="{586EA69C-1692-48E2-8517-FB90F000A4BE}" type="pres">
      <dgm:prSet presAssocID="{5BC638CB-B578-47C9-BE85-255873460A29}" presName="node" presStyleLbl="node1" presStyleIdx="4" presStyleCnt="6">
        <dgm:presLayoutVars>
          <dgm:bulletEnabled val="1"/>
        </dgm:presLayoutVars>
      </dgm:prSet>
      <dgm:spPr/>
    </dgm:pt>
    <dgm:pt modelId="{9EAD47FD-B37F-4047-9690-FF3510562848}" type="pres">
      <dgm:prSet presAssocID="{66F5C5B5-AC9F-4A9A-9339-F8660EF91D0E}" presName="sibTrans" presStyleCnt="0"/>
      <dgm:spPr/>
    </dgm:pt>
    <dgm:pt modelId="{B66A3EC2-213B-4F4E-9929-61331B80E718}" type="pres">
      <dgm:prSet presAssocID="{30D70B24-6139-4459-B7DA-5F14B29760D6}" presName="node" presStyleLbl="node1" presStyleIdx="5" presStyleCnt="6">
        <dgm:presLayoutVars>
          <dgm:bulletEnabled val="1"/>
        </dgm:presLayoutVars>
      </dgm:prSet>
      <dgm:spPr/>
    </dgm:pt>
  </dgm:ptLst>
  <dgm:cxnLst>
    <dgm:cxn modelId="{D0A4CA09-9C74-4BBD-9025-5A56CABF3325}" type="presOf" srcId="{72312AC9-02E2-47CB-B4D1-1151749420A2}" destId="{962F693A-98A7-4DA1-B71C-CD5B82AEB30F}" srcOrd="0" destOrd="0" presId="urn:microsoft.com/office/officeart/2005/8/layout/default"/>
    <dgm:cxn modelId="{AAB5DB0E-E80C-443C-9D5C-28122D6CD5B6}" type="presOf" srcId="{5BC638CB-B578-47C9-BE85-255873460A29}" destId="{586EA69C-1692-48E2-8517-FB90F000A4BE}" srcOrd="0" destOrd="0" presId="urn:microsoft.com/office/officeart/2005/8/layout/default"/>
    <dgm:cxn modelId="{C3712D11-6D6E-4CCB-A909-ADBC3FED9497}" srcId="{35C72E57-85B1-476E-91F4-793C07D0DF60}" destId="{30D70B24-6139-4459-B7DA-5F14B29760D6}" srcOrd="5" destOrd="0" parTransId="{7BAB26B5-7891-489C-8420-6AF9CDDC7E82}" sibTransId="{F0E8F5C0-2D9A-4F5B-A882-D073A2C29219}"/>
    <dgm:cxn modelId="{646CDA12-1A8D-43FD-BD42-FAB329CEE57F}" srcId="{35C72E57-85B1-476E-91F4-793C07D0DF60}" destId="{B720AB15-D571-44AD-B39F-8E7E33308F34}" srcOrd="1" destOrd="0" parTransId="{60406E90-D051-487B-B59F-CA750E4E5399}" sibTransId="{0FC90A0F-D535-4091-A4A4-599AC859BFC9}"/>
    <dgm:cxn modelId="{36568F1B-759A-4E4A-A2C2-155DFF84AD08}" srcId="{35C72E57-85B1-476E-91F4-793C07D0DF60}" destId="{72312AC9-02E2-47CB-B4D1-1151749420A2}" srcOrd="3" destOrd="0" parTransId="{F9508AAE-18BB-4921-BC4E-5408445A74B1}" sibTransId="{A49DC527-915E-4984-978C-E8C31F75A14D}"/>
    <dgm:cxn modelId="{D9649D32-A088-45D5-911E-075DA967931A}" srcId="{35C72E57-85B1-476E-91F4-793C07D0DF60}" destId="{20DD40DD-229E-41C3-AF01-A567D6311F6A}" srcOrd="0" destOrd="0" parTransId="{2309C379-58CD-447C-874B-EC2CF7509C8F}" sibTransId="{27B3828C-E091-4E0D-AE8D-6EC05E353B8A}"/>
    <dgm:cxn modelId="{3E01A364-D480-4F7D-B6DE-74AACADC4EA0}" type="presOf" srcId="{20DD40DD-229E-41C3-AF01-A567D6311F6A}" destId="{546DEA60-B496-43B2-80CE-07A391476F3D}" srcOrd="0" destOrd="0" presId="urn:microsoft.com/office/officeart/2005/8/layout/default"/>
    <dgm:cxn modelId="{0EF42C70-B129-48F2-9D80-1928EC233E07}" srcId="{35C72E57-85B1-476E-91F4-793C07D0DF60}" destId="{5BC638CB-B578-47C9-BE85-255873460A29}" srcOrd="4" destOrd="0" parTransId="{A3B0CE1F-A323-48B0-AD43-8CAB1D15E56D}" sibTransId="{66F5C5B5-AC9F-4A9A-9339-F8660EF91D0E}"/>
    <dgm:cxn modelId="{19BC1789-9DE0-44A1-961B-7B9C8424F2AC}" type="presOf" srcId="{30D70B24-6139-4459-B7DA-5F14B29760D6}" destId="{B66A3EC2-213B-4F4E-9929-61331B80E718}" srcOrd="0" destOrd="0" presId="urn:microsoft.com/office/officeart/2005/8/layout/default"/>
    <dgm:cxn modelId="{0456A88B-8D15-455E-87AB-D656779943FF}" type="presOf" srcId="{C2B5E0B9-B1DF-44AC-B647-D0E503E9484B}" destId="{0264FEC9-D3CD-4165-AF50-939A26CDE5FA}" srcOrd="0" destOrd="0" presId="urn:microsoft.com/office/officeart/2005/8/layout/default"/>
    <dgm:cxn modelId="{022155CE-F903-4BA6-BC4D-999C78DBE172}" srcId="{35C72E57-85B1-476E-91F4-793C07D0DF60}" destId="{C2B5E0B9-B1DF-44AC-B647-D0E503E9484B}" srcOrd="2" destOrd="0" parTransId="{EE51F326-B959-45DE-9717-C6B9868875D8}" sibTransId="{C8E0641F-3DD4-4AF9-884A-F3F88440F752}"/>
    <dgm:cxn modelId="{1BA378CF-1303-4B8C-AB1B-A4139771060D}" type="presOf" srcId="{35C72E57-85B1-476E-91F4-793C07D0DF60}" destId="{382DD640-7CCE-48F1-ADE3-769E849EE852}" srcOrd="0" destOrd="0" presId="urn:microsoft.com/office/officeart/2005/8/layout/default"/>
    <dgm:cxn modelId="{B6AD90E5-3EF0-49B6-8528-728C92EE0300}" type="presOf" srcId="{B720AB15-D571-44AD-B39F-8E7E33308F34}" destId="{43E4EEF8-9786-4E78-A953-9166D9894F54}" srcOrd="0" destOrd="0" presId="urn:microsoft.com/office/officeart/2005/8/layout/default"/>
    <dgm:cxn modelId="{94A342BB-0554-47E8-9897-D8748F7C6B1F}" type="presParOf" srcId="{382DD640-7CCE-48F1-ADE3-769E849EE852}" destId="{546DEA60-B496-43B2-80CE-07A391476F3D}" srcOrd="0" destOrd="0" presId="urn:microsoft.com/office/officeart/2005/8/layout/default"/>
    <dgm:cxn modelId="{C9226C72-9882-40DB-A214-4C091B3D78A3}" type="presParOf" srcId="{382DD640-7CCE-48F1-ADE3-769E849EE852}" destId="{D5BAC2B1-1453-4C46-A3C7-05F61C9118FF}" srcOrd="1" destOrd="0" presId="urn:microsoft.com/office/officeart/2005/8/layout/default"/>
    <dgm:cxn modelId="{3FB6A82A-267C-4559-8515-54406EDDE9F5}" type="presParOf" srcId="{382DD640-7CCE-48F1-ADE3-769E849EE852}" destId="{43E4EEF8-9786-4E78-A953-9166D9894F54}" srcOrd="2" destOrd="0" presId="urn:microsoft.com/office/officeart/2005/8/layout/default"/>
    <dgm:cxn modelId="{9B40E42A-4B03-4C13-9B15-F50714928B94}" type="presParOf" srcId="{382DD640-7CCE-48F1-ADE3-769E849EE852}" destId="{EF92685F-CA45-49F7-92EC-C7663BBD119A}" srcOrd="3" destOrd="0" presId="urn:microsoft.com/office/officeart/2005/8/layout/default"/>
    <dgm:cxn modelId="{711A137E-298D-4612-A9FA-469F61DCFA5F}" type="presParOf" srcId="{382DD640-7CCE-48F1-ADE3-769E849EE852}" destId="{0264FEC9-D3CD-4165-AF50-939A26CDE5FA}" srcOrd="4" destOrd="0" presId="urn:microsoft.com/office/officeart/2005/8/layout/default"/>
    <dgm:cxn modelId="{A53A7313-D12B-4037-A730-C0D041EFB3CC}" type="presParOf" srcId="{382DD640-7CCE-48F1-ADE3-769E849EE852}" destId="{65EEEBFA-9DDB-4388-A16D-EC43ADE91810}" srcOrd="5" destOrd="0" presId="urn:microsoft.com/office/officeart/2005/8/layout/default"/>
    <dgm:cxn modelId="{CBCDAE42-BE1B-48B4-9FB2-D976ED70BDE1}" type="presParOf" srcId="{382DD640-7CCE-48F1-ADE3-769E849EE852}" destId="{962F693A-98A7-4DA1-B71C-CD5B82AEB30F}" srcOrd="6" destOrd="0" presId="urn:microsoft.com/office/officeart/2005/8/layout/default"/>
    <dgm:cxn modelId="{7603754D-80CA-41B2-BFA5-E7C10B62992D}" type="presParOf" srcId="{382DD640-7CCE-48F1-ADE3-769E849EE852}" destId="{A7ABB36A-052B-4E64-848A-B5006D658BDE}" srcOrd="7" destOrd="0" presId="urn:microsoft.com/office/officeart/2005/8/layout/default"/>
    <dgm:cxn modelId="{94FDA627-8B3C-4A5E-A35D-75C0F372C283}" type="presParOf" srcId="{382DD640-7CCE-48F1-ADE3-769E849EE852}" destId="{586EA69C-1692-48E2-8517-FB90F000A4BE}" srcOrd="8" destOrd="0" presId="urn:microsoft.com/office/officeart/2005/8/layout/default"/>
    <dgm:cxn modelId="{7D002AAA-2247-459C-AAE1-0263041CD269}" type="presParOf" srcId="{382DD640-7CCE-48F1-ADE3-769E849EE852}" destId="{9EAD47FD-B37F-4047-9690-FF3510562848}" srcOrd="9" destOrd="0" presId="urn:microsoft.com/office/officeart/2005/8/layout/default"/>
    <dgm:cxn modelId="{C23BFC5E-2AA7-462D-9E1F-434E234B4CC0}" type="presParOf" srcId="{382DD640-7CCE-48F1-ADE3-769E849EE852}" destId="{B66A3EC2-213B-4F4E-9929-61331B80E71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4E84B-423C-4B90-BFC4-402EEE318DC7}"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0F79CB5-70FB-451C-A134-BBDDA6F68B93}">
      <dgm:prSet/>
      <dgm:spPr/>
      <dgm:t>
        <a:bodyPr/>
        <a:lstStyle/>
        <a:p>
          <a:r>
            <a:rPr lang="en-US" dirty="0"/>
            <a:t>2017/18: Researching Educational Resilience “What works?” </a:t>
          </a:r>
        </a:p>
      </dgm:t>
    </dgm:pt>
    <dgm:pt modelId="{51D4156A-83F1-40A5-AFBE-DF245DD3A57C}" type="parTrans" cxnId="{AF23EB74-DC4B-4A1E-9954-D937CC2CC2FF}">
      <dgm:prSet/>
      <dgm:spPr/>
      <dgm:t>
        <a:bodyPr/>
        <a:lstStyle/>
        <a:p>
          <a:endParaRPr lang="en-US"/>
        </a:p>
      </dgm:t>
    </dgm:pt>
    <dgm:pt modelId="{503CC46B-207D-41B8-99D2-56361E992E5D}" type="sibTrans" cxnId="{AF23EB74-DC4B-4A1E-9954-D937CC2CC2FF}">
      <dgm:prSet/>
      <dgm:spPr/>
      <dgm:t>
        <a:bodyPr/>
        <a:lstStyle/>
        <a:p>
          <a:endParaRPr lang="en-US"/>
        </a:p>
      </dgm:t>
    </dgm:pt>
    <dgm:pt modelId="{6B3D5A49-086D-455D-97C7-2027BB6F3E28}">
      <dgm:prSet/>
      <dgm:spPr/>
      <dgm:t>
        <a:bodyPr/>
        <a:lstStyle/>
        <a:p>
          <a:r>
            <a:rPr lang="en-US" dirty="0"/>
            <a:t>2017/2018: First Educational Resilience Programme </a:t>
          </a:r>
        </a:p>
      </dgm:t>
    </dgm:pt>
    <dgm:pt modelId="{32EC41CA-0763-4979-BA28-6391BFEDE917}" type="parTrans" cxnId="{EE469026-2FF9-404F-9D88-95EE38D07726}">
      <dgm:prSet/>
      <dgm:spPr/>
      <dgm:t>
        <a:bodyPr/>
        <a:lstStyle/>
        <a:p>
          <a:endParaRPr lang="en-US"/>
        </a:p>
      </dgm:t>
    </dgm:pt>
    <dgm:pt modelId="{2BD82738-FE35-43C9-93EA-CC5784B7FE92}" type="sibTrans" cxnId="{EE469026-2FF9-404F-9D88-95EE38D07726}">
      <dgm:prSet/>
      <dgm:spPr/>
      <dgm:t>
        <a:bodyPr/>
        <a:lstStyle/>
        <a:p>
          <a:endParaRPr lang="en-US"/>
        </a:p>
      </dgm:t>
    </dgm:pt>
    <dgm:pt modelId="{B1D965C4-F9B3-4CB9-A92A-83514EB466D6}">
      <dgm:prSet/>
      <dgm:spPr/>
      <dgm:t>
        <a:bodyPr/>
        <a:lstStyle/>
        <a:p>
          <a:r>
            <a:rPr lang="en-US" dirty="0"/>
            <a:t>2018/2019: Second Educational Resilience Programme </a:t>
          </a:r>
        </a:p>
      </dgm:t>
    </dgm:pt>
    <dgm:pt modelId="{7B5A3B83-3C81-468D-8A16-9AC925ED1CAF}" type="parTrans" cxnId="{0A897A0B-46C6-415B-B44D-1A27F8DC72D7}">
      <dgm:prSet/>
      <dgm:spPr/>
      <dgm:t>
        <a:bodyPr/>
        <a:lstStyle/>
        <a:p>
          <a:endParaRPr lang="en-US"/>
        </a:p>
      </dgm:t>
    </dgm:pt>
    <dgm:pt modelId="{4A635FB2-0416-477E-B9AA-7C7E7E44D001}" type="sibTrans" cxnId="{0A897A0B-46C6-415B-B44D-1A27F8DC72D7}">
      <dgm:prSet/>
      <dgm:spPr/>
      <dgm:t>
        <a:bodyPr/>
        <a:lstStyle/>
        <a:p>
          <a:endParaRPr lang="en-US"/>
        </a:p>
      </dgm:t>
    </dgm:pt>
    <dgm:pt modelId="{F21B4EAD-C603-4763-BE4C-9292CC988920}">
      <dgm:prSet/>
      <dgm:spPr/>
      <dgm:t>
        <a:bodyPr/>
        <a:lstStyle/>
        <a:p>
          <a:r>
            <a:rPr lang="en-US" dirty="0"/>
            <a:t>2019: Findings published – revision of the original programme </a:t>
          </a:r>
        </a:p>
      </dgm:t>
    </dgm:pt>
    <dgm:pt modelId="{FFD0246E-DF83-40A2-BAAD-44EC73192D0F}" type="parTrans" cxnId="{9C312612-EE5F-4D91-8F6F-C821004F9EB6}">
      <dgm:prSet/>
      <dgm:spPr/>
      <dgm:t>
        <a:bodyPr/>
        <a:lstStyle/>
        <a:p>
          <a:endParaRPr lang="en-US"/>
        </a:p>
      </dgm:t>
    </dgm:pt>
    <dgm:pt modelId="{AEEC23AB-ED0B-45EA-A245-DE1C194B578D}" type="sibTrans" cxnId="{9C312612-EE5F-4D91-8F6F-C821004F9EB6}">
      <dgm:prSet/>
      <dgm:spPr/>
      <dgm:t>
        <a:bodyPr/>
        <a:lstStyle/>
        <a:p>
          <a:endParaRPr lang="en-US"/>
        </a:p>
      </dgm:t>
    </dgm:pt>
    <dgm:pt modelId="{78DFC7DA-6ABC-4005-89D8-85B66FC0B784}">
      <dgm:prSet/>
      <dgm:spPr/>
      <dgm:t>
        <a:bodyPr/>
        <a:lstStyle/>
        <a:p>
          <a:r>
            <a:rPr lang="en-US" dirty="0"/>
            <a:t>2020: COVID – demand outweighed the supply “Is there another way?”</a:t>
          </a:r>
        </a:p>
      </dgm:t>
    </dgm:pt>
    <dgm:pt modelId="{B33341AC-8F3E-4C49-8346-6624F0D06099}" type="parTrans" cxnId="{9AA083C1-6D88-4517-A544-5504FCFDAAA0}">
      <dgm:prSet/>
      <dgm:spPr/>
      <dgm:t>
        <a:bodyPr/>
        <a:lstStyle/>
        <a:p>
          <a:endParaRPr lang="en-US"/>
        </a:p>
      </dgm:t>
    </dgm:pt>
    <dgm:pt modelId="{26064865-8721-41E2-8F3C-B13F19BC28D6}" type="sibTrans" cxnId="{9AA083C1-6D88-4517-A544-5504FCFDAAA0}">
      <dgm:prSet/>
      <dgm:spPr/>
      <dgm:t>
        <a:bodyPr/>
        <a:lstStyle/>
        <a:p>
          <a:endParaRPr lang="en-US"/>
        </a:p>
      </dgm:t>
    </dgm:pt>
    <dgm:pt modelId="{DF3C9814-ADAA-4586-BE91-B4BE03E5E00E}">
      <dgm:prSet/>
      <dgm:spPr/>
      <dgm:t>
        <a:bodyPr/>
        <a:lstStyle/>
        <a:p>
          <a:r>
            <a:rPr lang="en-US" dirty="0"/>
            <a:t>2022: Collaborative meeting between EP, Headteacher, Social Worker – What might RESTA look like? </a:t>
          </a:r>
        </a:p>
      </dgm:t>
    </dgm:pt>
    <dgm:pt modelId="{27D5A34A-BADB-48B1-A552-2F4BB35F6CD2}" type="parTrans" cxnId="{B31C7270-28ED-4D51-9551-394133EEBAEA}">
      <dgm:prSet/>
      <dgm:spPr/>
      <dgm:t>
        <a:bodyPr/>
        <a:lstStyle/>
        <a:p>
          <a:endParaRPr lang="en-US"/>
        </a:p>
      </dgm:t>
    </dgm:pt>
    <dgm:pt modelId="{BE071603-473B-44CB-9B1E-9ACED743BBDD}" type="sibTrans" cxnId="{B31C7270-28ED-4D51-9551-394133EEBAEA}">
      <dgm:prSet/>
      <dgm:spPr/>
      <dgm:t>
        <a:bodyPr/>
        <a:lstStyle/>
        <a:p>
          <a:endParaRPr lang="en-US"/>
        </a:p>
      </dgm:t>
    </dgm:pt>
    <dgm:pt modelId="{88343FD6-FA6F-4E83-8B67-E557F7D4A8E9}">
      <dgm:prSet/>
      <dgm:spPr/>
      <dgm:t>
        <a:bodyPr/>
        <a:lstStyle/>
        <a:p>
          <a:r>
            <a:rPr lang="en-US" dirty="0"/>
            <a:t>2022: Pilot Suffolk New College.  Dr Carter’s work on the ATRCM</a:t>
          </a:r>
        </a:p>
      </dgm:t>
    </dgm:pt>
    <dgm:pt modelId="{4B9CAD2F-10BA-4171-8FB9-5B6316125963}" type="parTrans" cxnId="{C09ED759-F36F-41B8-8A08-B8B3B1798B25}">
      <dgm:prSet/>
      <dgm:spPr/>
      <dgm:t>
        <a:bodyPr/>
        <a:lstStyle/>
        <a:p>
          <a:endParaRPr lang="en-US"/>
        </a:p>
      </dgm:t>
    </dgm:pt>
    <dgm:pt modelId="{E7C30AA3-F56C-470B-B021-AF3FC8D07478}" type="sibTrans" cxnId="{C09ED759-F36F-41B8-8A08-B8B3B1798B25}">
      <dgm:prSet/>
      <dgm:spPr/>
      <dgm:t>
        <a:bodyPr/>
        <a:lstStyle/>
        <a:p>
          <a:endParaRPr lang="en-US"/>
        </a:p>
      </dgm:t>
    </dgm:pt>
    <dgm:pt modelId="{2218B88E-6A70-4C0E-9A47-FDEF62233C50}">
      <dgm:prSet/>
      <dgm:spPr/>
      <dgm:t>
        <a:bodyPr/>
        <a:lstStyle/>
        <a:p>
          <a:r>
            <a:rPr lang="en-US" dirty="0"/>
            <a:t>2023: Completion of all resources, checked for validity across levels by students at Suffolk New College</a:t>
          </a:r>
        </a:p>
      </dgm:t>
    </dgm:pt>
    <dgm:pt modelId="{0B55BE6D-B847-49D3-86C1-F63B4A5FAA1B}" type="parTrans" cxnId="{3A0C66D0-679F-4DED-AD75-448D3A92DDBC}">
      <dgm:prSet/>
      <dgm:spPr/>
      <dgm:t>
        <a:bodyPr/>
        <a:lstStyle/>
        <a:p>
          <a:endParaRPr lang="en-US"/>
        </a:p>
      </dgm:t>
    </dgm:pt>
    <dgm:pt modelId="{4489B3EE-FB3D-4545-807E-BCB7BD9565E8}" type="sibTrans" cxnId="{3A0C66D0-679F-4DED-AD75-448D3A92DDBC}">
      <dgm:prSet/>
      <dgm:spPr/>
      <dgm:t>
        <a:bodyPr/>
        <a:lstStyle/>
        <a:p>
          <a:endParaRPr lang="en-US"/>
        </a:p>
      </dgm:t>
    </dgm:pt>
    <dgm:pt modelId="{CF2AF8CA-9732-4354-8DFE-A55A6814D245}">
      <dgm:prSet/>
      <dgm:spPr/>
      <dgm:t>
        <a:bodyPr/>
        <a:lstStyle/>
        <a:p>
          <a:r>
            <a:rPr lang="en-US" dirty="0"/>
            <a:t>2023: SEND Colleges of excellence input </a:t>
          </a:r>
        </a:p>
      </dgm:t>
    </dgm:pt>
    <dgm:pt modelId="{6256D406-C6EA-4863-8DE1-849F38069058}" type="parTrans" cxnId="{A2A0649E-4EFB-4E57-91B2-427D16090564}">
      <dgm:prSet/>
      <dgm:spPr/>
      <dgm:t>
        <a:bodyPr/>
        <a:lstStyle/>
        <a:p>
          <a:endParaRPr lang="en-US"/>
        </a:p>
      </dgm:t>
    </dgm:pt>
    <dgm:pt modelId="{709E7DEE-A30E-4139-AF87-E1793D3674BA}" type="sibTrans" cxnId="{A2A0649E-4EFB-4E57-91B2-427D16090564}">
      <dgm:prSet/>
      <dgm:spPr/>
      <dgm:t>
        <a:bodyPr/>
        <a:lstStyle/>
        <a:p>
          <a:endParaRPr lang="en-US"/>
        </a:p>
      </dgm:t>
    </dgm:pt>
    <dgm:pt modelId="{BC744A7C-7139-4F7F-9614-23C15321CC0A}">
      <dgm:prSet/>
      <dgm:spPr/>
      <dgm:t>
        <a:bodyPr/>
        <a:lstStyle/>
        <a:p>
          <a:r>
            <a:rPr lang="en-US" dirty="0"/>
            <a:t>2023: End of pilot, collaborative review Headteacher, teachers, EP and student – Are we there yet? </a:t>
          </a:r>
        </a:p>
      </dgm:t>
    </dgm:pt>
    <dgm:pt modelId="{224B22D1-6019-469C-BC40-84D22625EF88}" type="parTrans" cxnId="{F4F34923-A978-4C1F-9D63-4DAB3339298A}">
      <dgm:prSet/>
      <dgm:spPr/>
      <dgm:t>
        <a:bodyPr/>
        <a:lstStyle/>
        <a:p>
          <a:endParaRPr lang="en-US"/>
        </a:p>
      </dgm:t>
    </dgm:pt>
    <dgm:pt modelId="{6A35BEB7-19AB-478B-9ECE-B1882C7A1841}" type="sibTrans" cxnId="{F4F34923-A978-4C1F-9D63-4DAB3339298A}">
      <dgm:prSet/>
      <dgm:spPr/>
      <dgm:t>
        <a:bodyPr/>
        <a:lstStyle/>
        <a:p>
          <a:endParaRPr lang="en-US"/>
        </a:p>
      </dgm:t>
    </dgm:pt>
    <dgm:pt modelId="{4E60E869-8CE8-4B4B-8CA7-B4182A857A96}">
      <dgm:prSet/>
      <dgm:spPr/>
      <dgm:t>
        <a:bodyPr/>
        <a:lstStyle/>
        <a:p>
          <a:r>
            <a:rPr lang="en-US" dirty="0"/>
            <a:t>2023: Schools – would this work for EBSA? </a:t>
          </a:r>
        </a:p>
      </dgm:t>
    </dgm:pt>
    <dgm:pt modelId="{4C4D4796-AB19-45D1-9388-BDA58E9EA10A}" type="parTrans" cxnId="{0ED65FF4-022F-436C-9A0F-60BAB1AABD2C}">
      <dgm:prSet/>
      <dgm:spPr/>
      <dgm:t>
        <a:bodyPr/>
        <a:lstStyle/>
        <a:p>
          <a:endParaRPr lang="en-US"/>
        </a:p>
      </dgm:t>
    </dgm:pt>
    <dgm:pt modelId="{303FD2C6-DFD4-45B5-A8FF-FEBE08465D98}" type="sibTrans" cxnId="{0ED65FF4-022F-436C-9A0F-60BAB1AABD2C}">
      <dgm:prSet/>
      <dgm:spPr/>
      <dgm:t>
        <a:bodyPr/>
        <a:lstStyle/>
        <a:p>
          <a:endParaRPr lang="en-US"/>
        </a:p>
      </dgm:t>
    </dgm:pt>
    <dgm:pt modelId="{07D4EDAC-AACF-4EAF-868D-84B41E5D1509}" type="pres">
      <dgm:prSet presAssocID="{5DE4E84B-423C-4B90-BFC4-402EEE318DC7}" presName="diagram" presStyleCnt="0">
        <dgm:presLayoutVars>
          <dgm:dir/>
          <dgm:resizeHandles val="exact"/>
        </dgm:presLayoutVars>
      </dgm:prSet>
      <dgm:spPr/>
    </dgm:pt>
    <dgm:pt modelId="{38EC870A-E7ED-4DB2-8343-CA9EBB18E1C3}" type="pres">
      <dgm:prSet presAssocID="{70F79CB5-70FB-451C-A134-BBDDA6F68B93}" presName="node" presStyleLbl="node1" presStyleIdx="0" presStyleCnt="11">
        <dgm:presLayoutVars>
          <dgm:bulletEnabled val="1"/>
        </dgm:presLayoutVars>
      </dgm:prSet>
      <dgm:spPr/>
    </dgm:pt>
    <dgm:pt modelId="{93918196-0910-43C3-B110-76D11F39D462}" type="pres">
      <dgm:prSet presAssocID="{503CC46B-207D-41B8-99D2-56361E992E5D}" presName="sibTrans" presStyleCnt="0"/>
      <dgm:spPr/>
    </dgm:pt>
    <dgm:pt modelId="{EAD11B12-3D39-454D-A96E-7F7B967059A8}" type="pres">
      <dgm:prSet presAssocID="{6B3D5A49-086D-455D-97C7-2027BB6F3E28}" presName="node" presStyleLbl="node1" presStyleIdx="1" presStyleCnt="11">
        <dgm:presLayoutVars>
          <dgm:bulletEnabled val="1"/>
        </dgm:presLayoutVars>
      </dgm:prSet>
      <dgm:spPr/>
    </dgm:pt>
    <dgm:pt modelId="{86B0CFCD-C210-4AC9-A496-69532973FFAA}" type="pres">
      <dgm:prSet presAssocID="{2BD82738-FE35-43C9-93EA-CC5784B7FE92}" presName="sibTrans" presStyleCnt="0"/>
      <dgm:spPr/>
    </dgm:pt>
    <dgm:pt modelId="{6413ADD8-83AD-433E-94D1-D27F85B0A21B}" type="pres">
      <dgm:prSet presAssocID="{B1D965C4-F9B3-4CB9-A92A-83514EB466D6}" presName="node" presStyleLbl="node1" presStyleIdx="2" presStyleCnt="11">
        <dgm:presLayoutVars>
          <dgm:bulletEnabled val="1"/>
        </dgm:presLayoutVars>
      </dgm:prSet>
      <dgm:spPr/>
    </dgm:pt>
    <dgm:pt modelId="{9F73DBA5-AB8D-48FE-9273-918828E278BD}" type="pres">
      <dgm:prSet presAssocID="{4A635FB2-0416-477E-B9AA-7C7E7E44D001}" presName="sibTrans" presStyleCnt="0"/>
      <dgm:spPr/>
    </dgm:pt>
    <dgm:pt modelId="{4986EAF6-511E-4D0E-8095-B92843F45A58}" type="pres">
      <dgm:prSet presAssocID="{F21B4EAD-C603-4763-BE4C-9292CC988920}" presName="node" presStyleLbl="node1" presStyleIdx="3" presStyleCnt="11">
        <dgm:presLayoutVars>
          <dgm:bulletEnabled val="1"/>
        </dgm:presLayoutVars>
      </dgm:prSet>
      <dgm:spPr/>
    </dgm:pt>
    <dgm:pt modelId="{78793BAF-5F92-4BFB-A215-89B21C1C331B}" type="pres">
      <dgm:prSet presAssocID="{AEEC23AB-ED0B-45EA-A245-DE1C194B578D}" presName="sibTrans" presStyleCnt="0"/>
      <dgm:spPr/>
    </dgm:pt>
    <dgm:pt modelId="{D740EA4C-14A0-4816-BBE6-A12625294BA6}" type="pres">
      <dgm:prSet presAssocID="{78DFC7DA-6ABC-4005-89D8-85B66FC0B784}" presName="node" presStyleLbl="node1" presStyleIdx="4" presStyleCnt="11">
        <dgm:presLayoutVars>
          <dgm:bulletEnabled val="1"/>
        </dgm:presLayoutVars>
      </dgm:prSet>
      <dgm:spPr/>
    </dgm:pt>
    <dgm:pt modelId="{E7CBB222-B39A-44E5-879F-87B088230B18}" type="pres">
      <dgm:prSet presAssocID="{26064865-8721-41E2-8F3C-B13F19BC28D6}" presName="sibTrans" presStyleCnt="0"/>
      <dgm:spPr/>
    </dgm:pt>
    <dgm:pt modelId="{01B0F4F5-BB8F-4C6C-95AB-476570C779C5}" type="pres">
      <dgm:prSet presAssocID="{DF3C9814-ADAA-4586-BE91-B4BE03E5E00E}" presName="node" presStyleLbl="node1" presStyleIdx="5" presStyleCnt="11">
        <dgm:presLayoutVars>
          <dgm:bulletEnabled val="1"/>
        </dgm:presLayoutVars>
      </dgm:prSet>
      <dgm:spPr/>
    </dgm:pt>
    <dgm:pt modelId="{75A2A3E7-0E27-4299-8FFF-8B93D2036D4A}" type="pres">
      <dgm:prSet presAssocID="{BE071603-473B-44CB-9B1E-9ACED743BBDD}" presName="sibTrans" presStyleCnt="0"/>
      <dgm:spPr/>
    </dgm:pt>
    <dgm:pt modelId="{BB23FBC7-3803-4EB5-B04E-1A05C974E8C9}" type="pres">
      <dgm:prSet presAssocID="{88343FD6-FA6F-4E83-8B67-E557F7D4A8E9}" presName="node" presStyleLbl="node1" presStyleIdx="6" presStyleCnt="11">
        <dgm:presLayoutVars>
          <dgm:bulletEnabled val="1"/>
        </dgm:presLayoutVars>
      </dgm:prSet>
      <dgm:spPr/>
    </dgm:pt>
    <dgm:pt modelId="{35CC1C7A-7607-4508-9E40-BAE736589584}" type="pres">
      <dgm:prSet presAssocID="{E7C30AA3-F56C-470B-B021-AF3FC8D07478}" presName="sibTrans" presStyleCnt="0"/>
      <dgm:spPr/>
    </dgm:pt>
    <dgm:pt modelId="{EBB44446-9471-48DC-BCA5-DE00762DD668}" type="pres">
      <dgm:prSet presAssocID="{2218B88E-6A70-4C0E-9A47-FDEF62233C50}" presName="node" presStyleLbl="node1" presStyleIdx="7" presStyleCnt="11">
        <dgm:presLayoutVars>
          <dgm:bulletEnabled val="1"/>
        </dgm:presLayoutVars>
      </dgm:prSet>
      <dgm:spPr/>
    </dgm:pt>
    <dgm:pt modelId="{5BE46441-2F18-4E4F-8BE1-C6877637CFDA}" type="pres">
      <dgm:prSet presAssocID="{4489B3EE-FB3D-4545-807E-BCB7BD9565E8}" presName="sibTrans" presStyleCnt="0"/>
      <dgm:spPr/>
    </dgm:pt>
    <dgm:pt modelId="{F500836A-EBF7-4741-903C-29F8284E9E8A}" type="pres">
      <dgm:prSet presAssocID="{CF2AF8CA-9732-4354-8DFE-A55A6814D245}" presName="node" presStyleLbl="node1" presStyleIdx="8" presStyleCnt="11">
        <dgm:presLayoutVars>
          <dgm:bulletEnabled val="1"/>
        </dgm:presLayoutVars>
      </dgm:prSet>
      <dgm:spPr/>
    </dgm:pt>
    <dgm:pt modelId="{E71859C9-0D81-445A-A9F2-E450B57F87E0}" type="pres">
      <dgm:prSet presAssocID="{709E7DEE-A30E-4139-AF87-E1793D3674BA}" presName="sibTrans" presStyleCnt="0"/>
      <dgm:spPr/>
    </dgm:pt>
    <dgm:pt modelId="{69864D0A-EAFD-44C4-AF1F-7C7F4050241C}" type="pres">
      <dgm:prSet presAssocID="{BC744A7C-7139-4F7F-9614-23C15321CC0A}" presName="node" presStyleLbl="node1" presStyleIdx="9" presStyleCnt="11">
        <dgm:presLayoutVars>
          <dgm:bulletEnabled val="1"/>
        </dgm:presLayoutVars>
      </dgm:prSet>
      <dgm:spPr/>
    </dgm:pt>
    <dgm:pt modelId="{2230D8E5-8D86-4633-B91E-C5CDD73B5CD8}" type="pres">
      <dgm:prSet presAssocID="{6A35BEB7-19AB-478B-9ECE-B1882C7A1841}" presName="sibTrans" presStyleCnt="0"/>
      <dgm:spPr/>
    </dgm:pt>
    <dgm:pt modelId="{D4AD68FB-1894-4F64-9BDA-0FE7606C22AF}" type="pres">
      <dgm:prSet presAssocID="{4E60E869-8CE8-4B4B-8CA7-B4182A857A96}" presName="node" presStyleLbl="node1" presStyleIdx="10" presStyleCnt="11">
        <dgm:presLayoutVars>
          <dgm:bulletEnabled val="1"/>
        </dgm:presLayoutVars>
      </dgm:prSet>
      <dgm:spPr/>
    </dgm:pt>
  </dgm:ptLst>
  <dgm:cxnLst>
    <dgm:cxn modelId="{0A897A0B-46C6-415B-B44D-1A27F8DC72D7}" srcId="{5DE4E84B-423C-4B90-BFC4-402EEE318DC7}" destId="{B1D965C4-F9B3-4CB9-A92A-83514EB466D6}" srcOrd="2" destOrd="0" parTransId="{7B5A3B83-3C81-468D-8A16-9AC925ED1CAF}" sibTransId="{4A635FB2-0416-477E-B9AA-7C7E7E44D001}"/>
    <dgm:cxn modelId="{49554A0E-9D5E-4491-B895-E56A82AF3341}" type="presOf" srcId="{BC744A7C-7139-4F7F-9614-23C15321CC0A}" destId="{69864D0A-EAFD-44C4-AF1F-7C7F4050241C}" srcOrd="0" destOrd="0" presId="urn:microsoft.com/office/officeart/2005/8/layout/default"/>
    <dgm:cxn modelId="{B594B70E-0A3E-4372-81B4-4F2E06E6C161}" type="presOf" srcId="{B1D965C4-F9B3-4CB9-A92A-83514EB466D6}" destId="{6413ADD8-83AD-433E-94D1-D27F85B0A21B}" srcOrd="0" destOrd="0" presId="urn:microsoft.com/office/officeart/2005/8/layout/default"/>
    <dgm:cxn modelId="{9C312612-EE5F-4D91-8F6F-C821004F9EB6}" srcId="{5DE4E84B-423C-4B90-BFC4-402EEE318DC7}" destId="{F21B4EAD-C603-4763-BE4C-9292CC988920}" srcOrd="3" destOrd="0" parTransId="{FFD0246E-DF83-40A2-BAAD-44EC73192D0F}" sibTransId="{AEEC23AB-ED0B-45EA-A245-DE1C194B578D}"/>
    <dgm:cxn modelId="{F4F34923-A978-4C1F-9D63-4DAB3339298A}" srcId="{5DE4E84B-423C-4B90-BFC4-402EEE318DC7}" destId="{BC744A7C-7139-4F7F-9614-23C15321CC0A}" srcOrd="9" destOrd="0" parTransId="{224B22D1-6019-469C-BC40-84D22625EF88}" sibTransId="{6A35BEB7-19AB-478B-9ECE-B1882C7A1841}"/>
    <dgm:cxn modelId="{EE469026-2FF9-404F-9D88-95EE38D07726}" srcId="{5DE4E84B-423C-4B90-BFC4-402EEE318DC7}" destId="{6B3D5A49-086D-455D-97C7-2027BB6F3E28}" srcOrd="1" destOrd="0" parTransId="{32EC41CA-0763-4979-BA28-6391BFEDE917}" sibTransId="{2BD82738-FE35-43C9-93EA-CC5784B7FE92}"/>
    <dgm:cxn modelId="{03921043-B8B0-4F19-8089-731EDA992277}" type="presOf" srcId="{F21B4EAD-C603-4763-BE4C-9292CC988920}" destId="{4986EAF6-511E-4D0E-8095-B92843F45A58}" srcOrd="0" destOrd="0" presId="urn:microsoft.com/office/officeart/2005/8/layout/default"/>
    <dgm:cxn modelId="{70C71646-D093-4D7C-B1C8-034FC12279C2}" type="presOf" srcId="{4E60E869-8CE8-4B4B-8CA7-B4182A857A96}" destId="{D4AD68FB-1894-4F64-9BDA-0FE7606C22AF}" srcOrd="0" destOrd="0" presId="urn:microsoft.com/office/officeart/2005/8/layout/default"/>
    <dgm:cxn modelId="{B31C7270-28ED-4D51-9551-394133EEBAEA}" srcId="{5DE4E84B-423C-4B90-BFC4-402EEE318DC7}" destId="{DF3C9814-ADAA-4586-BE91-B4BE03E5E00E}" srcOrd="5" destOrd="0" parTransId="{27D5A34A-BADB-48B1-A552-2F4BB35F6CD2}" sibTransId="{BE071603-473B-44CB-9B1E-9ACED743BBDD}"/>
    <dgm:cxn modelId="{AF23EB74-DC4B-4A1E-9954-D937CC2CC2FF}" srcId="{5DE4E84B-423C-4B90-BFC4-402EEE318DC7}" destId="{70F79CB5-70FB-451C-A134-BBDDA6F68B93}" srcOrd="0" destOrd="0" parTransId="{51D4156A-83F1-40A5-AFBE-DF245DD3A57C}" sibTransId="{503CC46B-207D-41B8-99D2-56361E992E5D}"/>
    <dgm:cxn modelId="{8DD49458-708D-4FB4-8F2B-96618613E055}" type="presOf" srcId="{CF2AF8CA-9732-4354-8DFE-A55A6814D245}" destId="{F500836A-EBF7-4741-903C-29F8284E9E8A}" srcOrd="0" destOrd="0" presId="urn:microsoft.com/office/officeart/2005/8/layout/default"/>
    <dgm:cxn modelId="{C09ED759-F36F-41B8-8A08-B8B3B1798B25}" srcId="{5DE4E84B-423C-4B90-BFC4-402EEE318DC7}" destId="{88343FD6-FA6F-4E83-8B67-E557F7D4A8E9}" srcOrd="6" destOrd="0" parTransId="{4B9CAD2F-10BA-4171-8FB9-5B6316125963}" sibTransId="{E7C30AA3-F56C-470B-B021-AF3FC8D07478}"/>
    <dgm:cxn modelId="{7B3CD18A-C0AB-4D27-993A-49B45AD530E2}" type="presOf" srcId="{DF3C9814-ADAA-4586-BE91-B4BE03E5E00E}" destId="{01B0F4F5-BB8F-4C6C-95AB-476570C779C5}" srcOrd="0" destOrd="0" presId="urn:microsoft.com/office/officeart/2005/8/layout/default"/>
    <dgm:cxn modelId="{0368FF90-D5A8-4241-91C3-04319CAD3A89}" type="presOf" srcId="{5DE4E84B-423C-4B90-BFC4-402EEE318DC7}" destId="{07D4EDAC-AACF-4EAF-868D-84B41E5D1509}" srcOrd="0" destOrd="0" presId="urn:microsoft.com/office/officeart/2005/8/layout/default"/>
    <dgm:cxn modelId="{A2A0649E-4EFB-4E57-91B2-427D16090564}" srcId="{5DE4E84B-423C-4B90-BFC4-402EEE318DC7}" destId="{CF2AF8CA-9732-4354-8DFE-A55A6814D245}" srcOrd="8" destOrd="0" parTransId="{6256D406-C6EA-4863-8DE1-849F38069058}" sibTransId="{709E7DEE-A30E-4139-AF87-E1793D3674BA}"/>
    <dgm:cxn modelId="{776A44B0-66C8-46DC-BEDF-5CF2CD809B08}" type="presOf" srcId="{2218B88E-6A70-4C0E-9A47-FDEF62233C50}" destId="{EBB44446-9471-48DC-BCA5-DE00762DD668}" srcOrd="0" destOrd="0" presId="urn:microsoft.com/office/officeart/2005/8/layout/default"/>
    <dgm:cxn modelId="{3EF176B3-3055-44C1-97A2-802CEC9EB8EA}" type="presOf" srcId="{6B3D5A49-086D-455D-97C7-2027BB6F3E28}" destId="{EAD11B12-3D39-454D-A96E-7F7B967059A8}" srcOrd="0" destOrd="0" presId="urn:microsoft.com/office/officeart/2005/8/layout/default"/>
    <dgm:cxn modelId="{9AA083C1-6D88-4517-A544-5504FCFDAAA0}" srcId="{5DE4E84B-423C-4B90-BFC4-402EEE318DC7}" destId="{78DFC7DA-6ABC-4005-89D8-85B66FC0B784}" srcOrd="4" destOrd="0" parTransId="{B33341AC-8F3E-4C49-8346-6624F0D06099}" sibTransId="{26064865-8721-41E2-8F3C-B13F19BC28D6}"/>
    <dgm:cxn modelId="{3A0C66D0-679F-4DED-AD75-448D3A92DDBC}" srcId="{5DE4E84B-423C-4B90-BFC4-402EEE318DC7}" destId="{2218B88E-6A70-4C0E-9A47-FDEF62233C50}" srcOrd="7" destOrd="0" parTransId="{0B55BE6D-B847-49D3-86C1-F63B4A5FAA1B}" sibTransId="{4489B3EE-FB3D-4545-807E-BCB7BD9565E8}"/>
    <dgm:cxn modelId="{3BB99DF2-3B33-43BD-BF9B-DD0E6B1C1903}" type="presOf" srcId="{88343FD6-FA6F-4E83-8B67-E557F7D4A8E9}" destId="{BB23FBC7-3803-4EB5-B04E-1A05C974E8C9}" srcOrd="0" destOrd="0" presId="urn:microsoft.com/office/officeart/2005/8/layout/default"/>
    <dgm:cxn modelId="{3BEB26F3-77E1-4AA5-9B67-CC539FB1A1D7}" type="presOf" srcId="{70F79CB5-70FB-451C-A134-BBDDA6F68B93}" destId="{38EC870A-E7ED-4DB2-8343-CA9EBB18E1C3}" srcOrd="0" destOrd="0" presId="urn:microsoft.com/office/officeart/2005/8/layout/default"/>
    <dgm:cxn modelId="{0ED65FF4-022F-436C-9A0F-60BAB1AABD2C}" srcId="{5DE4E84B-423C-4B90-BFC4-402EEE318DC7}" destId="{4E60E869-8CE8-4B4B-8CA7-B4182A857A96}" srcOrd="10" destOrd="0" parTransId="{4C4D4796-AB19-45D1-9388-BDA58E9EA10A}" sibTransId="{303FD2C6-DFD4-45B5-A8FF-FEBE08465D98}"/>
    <dgm:cxn modelId="{085F06FD-9AEB-429E-B6A7-623F7166FE05}" type="presOf" srcId="{78DFC7DA-6ABC-4005-89D8-85B66FC0B784}" destId="{D740EA4C-14A0-4816-BBE6-A12625294BA6}" srcOrd="0" destOrd="0" presId="urn:microsoft.com/office/officeart/2005/8/layout/default"/>
    <dgm:cxn modelId="{A9F3C373-E259-48AD-8B82-7DFA58A70FEB}" type="presParOf" srcId="{07D4EDAC-AACF-4EAF-868D-84B41E5D1509}" destId="{38EC870A-E7ED-4DB2-8343-CA9EBB18E1C3}" srcOrd="0" destOrd="0" presId="urn:microsoft.com/office/officeart/2005/8/layout/default"/>
    <dgm:cxn modelId="{8B07AA64-8ACE-48FE-862B-2E1FD953675F}" type="presParOf" srcId="{07D4EDAC-AACF-4EAF-868D-84B41E5D1509}" destId="{93918196-0910-43C3-B110-76D11F39D462}" srcOrd="1" destOrd="0" presId="urn:microsoft.com/office/officeart/2005/8/layout/default"/>
    <dgm:cxn modelId="{911E456D-80BB-4F60-B221-CFC504DC3915}" type="presParOf" srcId="{07D4EDAC-AACF-4EAF-868D-84B41E5D1509}" destId="{EAD11B12-3D39-454D-A96E-7F7B967059A8}" srcOrd="2" destOrd="0" presId="urn:microsoft.com/office/officeart/2005/8/layout/default"/>
    <dgm:cxn modelId="{10616282-3AC4-44FB-A619-23AD23A792B7}" type="presParOf" srcId="{07D4EDAC-AACF-4EAF-868D-84B41E5D1509}" destId="{86B0CFCD-C210-4AC9-A496-69532973FFAA}" srcOrd="3" destOrd="0" presId="urn:microsoft.com/office/officeart/2005/8/layout/default"/>
    <dgm:cxn modelId="{0200F9F2-95E6-4687-B22E-E824E032241D}" type="presParOf" srcId="{07D4EDAC-AACF-4EAF-868D-84B41E5D1509}" destId="{6413ADD8-83AD-433E-94D1-D27F85B0A21B}" srcOrd="4" destOrd="0" presId="urn:microsoft.com/office/officeart/2005/8/layout/default"/>
    <dgm:cxn modelId="{F0E08D7C-34FC-4B72-B4CF-5BFE5A93888D}" type="presParOf" srcId="{07D4EDAC-AACF-4EAF-868D-84B41E5D1509}" destId="{9F73DBA5-AB8D-48FE-9273-918828E278BD}" srcOrd="5" destOrd="0" presId="urn:microsoft.com/office/officeart/2005/8/layout/default"/>
    <dgm:cxn modelId="{CAE28F51-5546-432B-A993-E79B54E8CA38}" type="presParOf" srcId="{07D4EDAC-AACF-4EAF-868D-84B41E5D1509}" destId="{4986EAF6-511E-4D0E-8095-B92843F45A58}" srcOrd="6" destOrd="0" presId="urn:microsoft.com/office/officeart/2005/8/layout/default"/>
    <dgm:cxn modelId="{C36C9450-A3C2-482D-B3D8-628C0DA52235}" type="presParOf" srcId="{07D4EDAC-AACF-4EAF-868D-84B41E5D1509}" destId="{78793BAF-5F92-4BFB-A215-89B21C1C331B}" srcOrd="7" destOrd="0" presId="urn:microsoft.com/office/officeart/2005/8/layout/default"/>
    <dgm:cxn modelId="{183CDE3A-BC66-4EE7-8D18-A83485EC1C85}" type="presParOf" srcId="{07D4EDAC-AACF-4EAF-868D-84B41E5D1509}" destId="{D740EA4C-14A0-4816-BBE6-A12625294BA6}" srcOrd="8" destOrd="0" presId="urn:microsoft.com/office/officeart/2005/8/layout/default"/>
    <dgm:cxn modelId="{CA80EDC2-0E09-46A0-9EB3-F4F7622DC643}" type="presParOf" srcId="{07D4EDAC-AACF-4EAF-868D-84B41E5D1509}" destId="{E7CBB222-B39A-44E5-879F-87B088230B18}" srcOrd="9" destOrd="0" presId="urn:microsoft.com/office/officeart/2005/8/layout/default"/>
    <dgm:cxn modelId="{013EDD6A-FC10-43AB-B1D7-0C1FF938D8F6}" type="presParOf" srcId="{07D4EDAC-AACF-4EAF-868D-84B41E5D1509}" destId="{01B0F4F5-BB8F-4C6C-95AB-476570C779C5}" srcOrd="10" destOrd="0" presId="urn:microsoft.com/office/officeart/2005/8/layout/default"/>
    <dgm:cxn modelId="{03ED1DE7-1FAE-4365-9027-CA0C406C5EF9}" type="presParOf" srcId="{07D4EDAC-AACF-4EAF-868D-84B41E5D1509}" destId="{75A2A3E7-0E27-4299-8FFF-8B93D2036D4A}" srcOrd="11" destOrd="0" presId="urn:microsoft.com/office/officeart/2005/8/layout/default"/>
    <dgm:cxn modelId="{71F34B7D-941F-4BD7-A4B9-C2A90FE03FDE}" type="presParOf" srcId="{07D4EDAC-AACF-4EAF-868D-84B41E5D1509}" destId="{BB23FBC7-3803-4EB5-B04E-1A05C974E8C9}" srcOrd="12" destOrd="0" presId="urn:microsoft.com/office/officeart/2005/8/layout/default"/>
    <dgm:cxn modelId="{520CF36A-745B-44FE-983F-938E569771DF}" type="presParOf" srcId="{07D4EDAC-AACF-4EAF-868D-84B41E5D1509}" destId="{35CC1C7A-7607-4508-9E40-BAE736589584}" srcOrd="13" destOrd="0" presId="urn:microsoft.com/office/officeart/2005/8/layout/default"/>
    <dgm:cxn modelId="{05CC3EBC-1567-499E-B43D-05A83DF91CCA}" type="presParOf" srcId="{07D4EDAC-AACF-4EAF-868D-84B41E5D1509}" destId="{EBB44446-9471-48DC-BCA5-DE00762DD668}" srcOrd="14" destOrd="0" presId="urn:microsoft.com/office/officeart/2005/8/layout/default"/>
    <dgm:cxn modelId="{92D9EE55-626A-4F26-AB3A-34E2A3B41300}" type="presParOf" srcId="{07D4EDAC-AACF-4EAF-868D-84B41E5D1509}" destId="{5BE46441-2F18-4E4F-8BE1-C6877637CFDA}" srcOrd="15" destOrd="0" presId="urn:microsoft.com/office/officeart/2005/8/layout/default"/>
    <dgm:cxn modelId="{0BA0336D-6DE1-4304-8191-238FB66D00FA}" type="presParOf" srcId="{07D4EDAC-AACF-4EAF-868D-84B41E5D1509}" destId="{F500836A-EBF7-4741-903C-29F8284E9E8A}" srcOrd="16" destOrd="0" presId="urn:microsoft.com/office/officeart/2005/8/layout/default"/>
    <dgm:cxn modelId="{E53CDB0C-D890-4A3B-BB5B-90F31CA3D09F}" type="presParOf" srcId="{07D4EDAC-AACF-4EAF-868D-84B41E5D1509}" destId="{E71859C9-0D81-445A-A9F2-E450B57F87E0}" srcOrd="17" destOrd="0" presId="urn:microsoft.com/office/officeart/2005/8/layout/default"/>
    <dgm:cxn modelId="{38B1CC6A-5D45-4115-BA90-639FA67AD86B}" type="presParOf" srcId="{07D4EDAC-AACF-4EAF-868D-84B41E5D1509}" destId="{69864D0A-EAFD-44C4-AF1F-7C7F4050241C}" srcOrd="18" destOrd="0" presId="urn:microsoft.com/office/officeart/2005/8/layout/default"/>
    <dgm:cxn modelId="{04A2208E-E914-4B01-AA41-508455070A0C}" type="presParOf" srcId="{07D4EDAC-AACF-4EAF-868D-84B41E5D1509}" destId="{2230D8E5-8D86-4633-B91E-C5CDD73B5CD8}" srcOrd="19" destOrd="0" presId="urn:microsoft.com/office/officeart/2005/8/layout/default"/>
    <dgm:cxn modelId="{B3CC76C7-CB25-4516-972E-817FE1745549}" type="presParOf" srcId="{07D4EDAC-AACF-4EAF-868D-84B41E5D1509}" destId="{D4AD68FB-1894-4F64-9BDA-0FE7606C22A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7EA9E8-2573-411C-9AA8-797260CD428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2F503A1-68CF-4A12-8A61-ECFDB3177406}">
      <dgm:prSet/>
      <dgm:spPr/>
      <dgm:t>
        <a:bodyPr/>
        <a:lstStyle/>
        <a:p>
          <a:r>
            <a:rPr lang="en-US" dirty="0"/>
            <a:t>January to March 2024 – Next stage of pilot, first RESTA’s trained (we currently have 10 places left)</a:t>
          </a:r>
        </a:p>
      </dgm:t>
    </dgm:pt>
    <dgm:pt modelId="{3CCBE6D7-A555-4FC7-B85C-6C3B0B7ECAFA}" type="parTrans" cxnId="{0546A123-D4BE-43D5-B8EF-304F4040D4AF}">
      <dgm:prSet/>
      <dgm:spPr/>
      <dgm:t>
        <a:bodyPr/>
        <a:lstStyle/>
        <a:p>
          <a:endParaRPr lang="en-US"/>
        </a:p>
      </dgm:t>
    </dgm:pt>
    <dgm:pt modelId="{91A70CF0-FD2D-49CF-9183-78A0641EC75A}" type="sibTrans" cxnId="{0546A123-D4BE-43D5-B8EF-304F4040D4AF}">
      <dgm:prSet/>
      <dgm:spPr/>
      <dgm:t>
        <a:bodyPr/>
        <a:lstStyle/>
        <a:p>
          <a:endParaRPr lang="en-US"/>
        </a:p>
      </dgm:t>
    </dgm:pt>
    <dgm:pt modelId="{305588F2-3F7B-4817-B221-E2767BBDABF4}">
      <dgm:prSet/>
      <dgm:spPr/>
      <dgm:t>
        <a:bodyPr/>
        <a:lstStyle/>
        <a:p>
          <a:r>
            <a:rPr lang="en-US" dirty="0"/>
            <a:t>March 2024 onwards review of evidence and adaption to programme</a:t>
          </a:r>
        </a:p>
      </dgm:t>
    </dgm:pt>
    <dgm:pt modelId="{CA3950BE-9014-4681-889C-B5591D524FFB}" type="parTrans" cxnId="{21F4BC33-52EA-4405-B5BF-B89726529050}">
      <dgm:prSet/>
      <dgm:spPr/>
      <dgm:t>
        <a:bodyPr/>
        <a:lstStyle/>
        <a:p>
          <a:endParaRPr lang="en-US"/>
        </a:p>
      </dgm:t>
    </dgm:pt>
    <dgm:pt modelId="{660F57F7-DA16-4FE8-BBF0-C9519C60B69E}" type="sibTrans" cxnId="{21F4BC33-52EA-4405-B5BF-B89726529050}">
      <dgm:prSet/>
      <dgm:spPr/>
      <dgm:t>
        <a:bodyPr/>
        <a:lstStyle/>
        <a:p>
          <a:endParaRPr lang="en-US"/>
        </a:p>
      </dgm:t>
    </dgm:pt>
    <dgm:pt modelId="{B47D5080-81CB-4D83-829F-D955B23EE482}">
      <dgm:prSet/>
      <dgm:spPr/>
      <dgm:t>
        <a:bodyPr/>
        <a:lstStyle/>
        <a:p>
          <a:r>
            <a:rPr lang="en-US" dirty="0"/>
            <a:t>Summer 2024 RESTA launch to all </a:t>
          </a:r>
        </a:p>
      </dgm:t>
    </dgm:pt>
    <dgm:pt modelId="{A811C600-FF9C-4A04-BC70-212D3C5E1095}" type="parTrans" cxnId="{BCEA5448-8E33-4EEB-AA46-D08EBC38D110}">
      <dgm:prSet/>
      <dgm:spPr/>
      <dgm:t>
        <a:bodyPr/>
        <a:lstStyle/>
        <a:p>
          <a:endParaRPr lang="en-US"/>
        </a:p>
      </dgm:t>
    </dgm:pt>
    <dgm:pt modelId="{22769B07-39E5-4736-A59E-1A0093C32333}" type="sibTrans" cxnId="{BCEA5448-8E33-4EEB-AA46-D08EBC38D110}">
      <dgm:prSet/>
      <dgm:spPr/>
      <dgm:t>
        <a:bodyPr/>
        <a:lstStyle/>
        <a:p>
          <a:endParaRPr lang="en-US"/>
        </a:p>
      </dgm:t>
    </dgm:pt>
    <dgm:pt modelId="{02507DD4-1D78-4006-8D31-883DB2ABAA25}">
      <dgm:prSet/>
      <dgm:spPr/>
      <dgm:t>
        <a:bodyPr/>
        <a:lstStyle/>
        <a:p>
          <a:r>
            <a:rPr lang="en-US" dirty="0"/>
            <a:t>Summer 2024 RESTA handbook, RESTA journals</a:t>
          </a:r>
        </a:p>
      </dgm:t>
    </dgm:pt>
    <dgm:pt modelId="{0AE9E979-C31E-4088-8F93-8E9D023685B1}" type="parTrans" cxnId="{CA4ADE26-A409-4035-B89D-8BB117CAC0CA}">
      <dgm:prSet/>
      <dgm:spPr/>
      <dgm:t>
        <a:bodyPr/>
        <a:lstStyle/>
        <a:p>
          <a:endParaRPr lang="en-US"/>
        </a:p>
      </dgm:t>
    </dgm:pt>
    <dgm:pt modelId="{ECA68F31-9D60-4CC1-92C8-A6806CD5203C}" type="sibTrans" cxnId="{CA4ADE26-A409-4035-B89D-8BB117CAC0CA}">
      <dgm:prSet/>
      <dgm:spPr/>
      <dgm:t>
        <a:bodyPr/>
        <a:lstStyle/>
        <a:p>
          <a:endParaRPr lang="en-US"/>
        </a:p>
      </dgm:t>
    </dgm:pt>
    <dgm:pt modelId="{4F0E3DBD-D992-43B5-8238-45FDB8D1E418}">
      <dgm:prSet/>
      <dgm:spPr/>
      <dgm:t>
        <a:bodyPr/>
        <a:lstStyle/>
        <a:p>
          <a:r>
            <a:rPr lang="en-US" dirty="0"/>
            <a:t>Up coming projects: </a:t>
          </a:r>
          <a:r>
            <a:rPr lang="en-US"/>
            <a:t>Step In, Step Out </a:t>
          </a:r>
          <a:r>
            <a:rPr lang="en-US" dirty="0"/>
            <a:t>(NCC).  RESTA for EBSA support </a:t>
          </a:r>
        </a:p>
      </dgm:t>
    </dgm:pt>
    <dgm:pt modelId="{CDBA305C-5690-4910-B4A7-103B2195796B}" type="parTrans" cxnId="{F0038701-301A-4D61-8184-157CD16375E0}">
      <dgm:prSet/>
      <dgm:spPr/>
      <dgm:t>
        <a:bodyPr/>
        <a:lstStyle/>
        <a:p>
          <a:endParaRPr lang="en-US"/>
        </a:p>
      </dgm:t>
    </dgm:pt>
    <dgm:pt modelId="{56355585-7B1F-4C47-B671-1B75430A6606}" type="sibTrans" cxnId="{F0038701-301A-4D61-8184-157CD16375E0}">
      <dgm:prSet/>
      <dgm:spPr/>
      <dgm:t>
        <a:bodyPr/>
        <a:lstStyle/>
        <a:p>
          <a:endParaRPr lang="en-US"/>
        </a:p>
      </dgm:t>
    </dgm:pt>
    <dgm:pt modelId="{A1942F06-56DF-49F5-ACC6-861D9C9C83DD}" type="pres">
      <dgm:prSet presAssocID="{787EA9E8-2573-411C-9AA8-797260CD4285}" presName="root" presStyleCnt="0">
        <dgm:presLayoutVars>
          <dgm:dir/>
          <dgm:resizeHandles val="exact"/>
        </dgm:presLayoutVars>
      </dgm:prSet>
      <dgm:spPr/>
    </dgm:pt>
    <dgm:pt modelId="{3C800F12-6F70-44F5-8170-CD74C811253F}" type="pres">
      <dgm:prSet presAssocID="{E2F503A1-68CF-4A12-8A61-ECFDB3177406}" presName="compNode" presStyleCnt="0"/>
      <dgm:spPr/>
    </dgm:pt>
    <dgm:pt modelId="{F09CBB7A-CB9C-4885-8A9F-87F3217C488A}" type="pres">
      <dgm:prSet presAssocID="{E2F503A1-68CF-4A12-8A61-ECFDB3177406}" presName="bgRect" presStyleLbl="bgShp" presStyleIdx="0" presStyleCnt="5"/>
      <dgm:spPr/>
    </dgm:pt>
    <dgm:pt modelId="{6DCD8C54-CFCF-4B62-8F04-22D2D1C39646}" type="pres">
      <dgm:prSet presAssocID="{E2F503A1-68CF-4A12-8A61-ECFDB31774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DACC2679-1F85-4726-9F01-9388DF2A8247}" type="pres">
      <dgm:prSet presAssocID="{E2F503A1-68CF-4A12-8A61-ECFDB3177406}" presName="spaceRect" presStyleCnt="0"/>
      <dgm:spPr/>
    </dgm:pt>
    <dgm:pt modelId="{FD01A995-5112-44E3-8E33-283D746748A8}" type="pres">
      <dgm:prSet presAssocID="{E2F503A1-68CF-4A12-8A61-ECFDB3177406}" presName="parTx" presStyleLbl="revTx" presStyleIdx="0" presStyleCnt="5">
        <dgm:presLayoutVars>
          <dgm:chMax val="0"/>
          <dgm:chPref val="0"/>
        </dgm:presLayoutVars>
      </dgm:prSet>
      <dgm:spPr/>
    </dgm:pt>
    <dgm:pt modelId="{2284FECF-0C40-4E90-BBDD-235632B82EF2}" type="pres">
      <dgm:prSet presAssocID="{91A70CF0-FD2D-49CF-9183-78A0641EC75A}" presName="sibTrans" presStyleCnt="0"/>
      <dgm:spPr/>
    </dgm:pt>
    <dgm:pt modelId="{D220DA66-E7A8-4066-AA3D-EE8744A9D168}" type="pres">
      <dgm:prSet presAssocID="{305588F2-3F7B-4817-B221-E2767BBDABF4}" presName="compNode" presStyleCnt="0"/>
      <dgm:spPr/>
    </dgm:pt>
    <dgm:pt modelId="{E9953C9D-EA0E-4B76-A9AF-8EC2C7B7496B}" type="pres">
      <dgm:prSet presAssocID="{305588F2-3F7B-4817-B221-E2767BBDABF4}" presName="bgRect" presStyleLbl="bgShp" presStyleIdx="1" presStyleCnt="5"/>
      <dgm:spPr/>
    </dgm:pt>
    <dgm:pt modelId="{48212D1C-6AF8-47BE-A1FD-E0353A1A94FC}" type="pres">
      <dgm:prSet presAssocID="{305588F2-3F7B-4817-B221-E2767BBDABF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3BB9A33-0830-4DC0-ABD9-FBEFA9310D8C}" type="pres">
      <dgm:prSet presAssocID="{305588F2-3F7B-4817-B221-E2767BBDABF4}" presName="spaceRect" presStyleCnt="0"/>
      <dgm:spPr/>
    </dgm:pt>
    <dgm:pt modelId="{819012C3-B9FC-451E-A8F1-CD1BEEACBFAB}" type="pres">
      <dgm:prSet presAssocID="{305588F2-3F7B-4817-B221-E2767BBDABF4}" presName="parTx" presStyleLbl="revTx" presStyleIdx="1" presStyleCnt="5">
        <dgm:presLayoutVars>
          <dgm:chMax val="0"/>
          <dgm:chPref val="0"/>
        </dgm:presLayoutVars>
      </dgm:prSet>
      <dgm:spPr/>
    </dgm:pt>
    <dgm:pt modelId="{453B7627-F046-458A-8FB5-086626786AE4}" type="pres">
      <dgm:prSet presAssocID="{660F57F7-DA16-4FE8-BBF0-C9519C60B69E}" presName="sibTrans" presStyleCnt="0"/>
      <dgm:spPr/>
    </dgm:pt>
    <dgm:pt modelId="{2EC7DDB5-55B1-4D10-BF9A-DF82E1C8B9CA}" type="pres">
      <dgm:prSet presAssocID="{B47D5080-81CB-4D83-829F-D955B23EE482}" presName="compNode" presStyleCnt="0"/>
      <dgm:spPr/>
    </dgm:pt>
    <dgm:pt modelId="{53FFBA8D-4A1C-4DEE-93A2-24194CBBF4B6}" type="pres">
      <dgm:prSet presAssocID="{B47D5080-81CB-4D83-829F-D955B23EE482}" presName="bgRect" presStyleLbl="bgShp" presStyleIdx="2" presStyleCnt="5"/>
      <dgm:spPr/>
    </dgm:pt>
    <dgm:pt modelId="{C22EDF65-024B-4FE4-B626-199C7D2729C4}" type="pres">
      <dgm:prSet presAssocID="{B47D5080-81CB-4D83-829F-D955B23EE4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cket"/>
        </a:ext>
      </dgm:extLst>
    </dgm:pt>
    <dgm:pt modelId="{637CC62C-E439-4256-B43D-7733D74BC365}" type="pres">
      <dgm:prSet presAssocID="{B47D5080-81CB-4D83-829F-D955B23EE482}" presName="spaceRect" presStyleCnt="0"/>
      <dgm:spPr/>
    </dgm:pt>
    <dgm:pt modelId="{26115641-BB2D-4057-A165-BEC56A43F8E7}" type="pres">
      <dgm:prSet presAssocID="{B47D5080-81CB-4D83-829F-D955B23EE482}" presName="parTx" presStyleLbl="revTx" presStyleIdx="2" presStyleCnt="5">
        <dgm:presLayoutVars>
          <dgm:chMax val="0"/>
          <dgm:chPref val="0"/>
        </dgm:presLayoutVars>
      </dgm:prSet>
      <dgm:spPr/>
    </dgm:pt>
    <dgm:pt modelId="{19263090-E715-49AB-8E05-1ADFD8BF8BD1}" type="pres">
      <dgm:prSet presAssocID="{22769B07-39E5-4736-A59E-1A0093C32333}" presName="sibTrans" presStyleCnt="0"/>
      <dgm:spPr/>
    </dgm:pt>
    <dgm:pt modelId="{CCAD9DDC-C46C-4945-9D1E-4E1D928A7AC6}" type="pres">
      <dgm:prSet presAssocID="{02507DD4-1D78-4006-8D31-883DB2ABAA25}" presName="compNode" presStyleCnt="0"/>
      <dgm:spPr/>
    </dgm:pt>
    <dgm:pt modelId="{CC7A0D9A-0CED-407B-A40A-773AF54E90A4}" type="pres">
      <dgm:prSet presAssocID="{02507DD4-1D78-4006-8D31-883DB2ABAA25}" presName="bgRect" presStyleLbl="bgShp" presStyleIdx="3" presStyleCnt="5"/>
      <dgm:spPr/>
    </dgm:pt>
    <dgm:pt modelId="{B7D30778-5E43-49FE-B6EA-FA05DA7562EF}" type="pres">
      <dgm:prSet presAssocID="{02507DD4-1D78-4006-8D31-883DB2ABAA2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Book"/>
        </a:ext>
      </dgm:extLst>
    </dgm:pt>
    <dgm:pt modelId="{86BCD7D3-6180-43D2-AE85-C8D527E10997}" type="pres">
      <dgm:prSet presAssocID="{02507DD4-1D78-4006-8D31-883DB2ABAA25}" presName="spaceRect" presStyleCnt="0"/>
      <dgm:spPr/>
    </dgm:pt>
    <dgm:pt modelId="{693A61F1-3D16-488E-BA00-71B8B139B895}" type="pres">
      <dgm:prSet presAssocID="{02507DD4-1D78-4006-8D31-883DB2ABAA25}" presName="parTx" presStyleLbl="revTx" presStyleIdx="3" presStyleCnt="5">
        <dgm:presLayoutVars>
          <dgm:chMax val="0"/>
          <dgm:chPref val="0"/>
        </dgm:presLayoutVars>
      </dgm:prSet>
      <dgm:spPr/>
    </dgm:pt>
    <dgm:pt modelId="{CD048DC2-1E8F-4408-AF53-D5A1CF6CE6EA}" type="pres">
      <dgm:prSet presAssocID="{ECA68F31-9D60-4CC1-92C8-A6806CD5203C}" presName="sibTrans" presStyleCnt="0"/>
      <dgm:spPr/>
    </dgm:pt>
    <dgm:pt modelId="{69CB1CA7-D5C7-4638-9BA2-913C0AD5AE0C}" type="pres">
      <dgm:prSet presAssocID="{4F0E3DBD-D992-43B5-8238-45FDB8D1E418}" presName="compNode" presStyleCnt="0"/>
      <dgm:spPr/>
    </dgm:pt>
    <dgm:pt modelId="{3D4A188A-209F-44F1-8905-92E1F4C63BF2}" type="pres">
      <dgm:prSet presAssocID="{4F0E3DBD-D992-43B5-8238-45FDB8D1E418}" presName="bgRect" presStyleLbl="bgShp" presStyleIdx="4" presStyleCnt="5"/>
      <dgm:spPr/>
    </dgm:pt>
    <dgm:pt modelId="{CF394338-7BD9-4508-8DF7-43741DBFAA1D}" type="pres">
      <dgm:prSet presAssocID="{4F0E3DBD-D992-43B5-8238-45FDB8D1E41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ce Steps"/>
        </a:ext>
      </dgm:extLst>
    </dgm:pt>
    <dgm:pt modelId="{BFD320FD-BAD6-4DE6-A12D-9539496D929B}" type="pres">
      <dgm:prSet presAssocID="{4F0E3DBD-D992-43B5-8238-45FDB8D1E418}" presName="spaceRect" presStyleCnt="0"/>
      <dgm:spPr/>
    </dgm:pt>
    <dgm:pt modelId="{B7DA155F-99F5-48AD-A07E-B520F00A505C}" type="pres">
      <dgm:prSet presAssocID="{4F0E3DBD-D992-43B5-8238-45FDB8D1E418}" presName="parTx" presStyleLbl="revTx" presStyleIdx="4" presStyleCnt="5">
        <dgm:presLayoutVars>
          <dgm:chMax val="0"/>
          <dgm:chPref val="0"/>
        </dgm:presLayoutVars>
      </dgm:prSet>
      <dgm:spPr/>
    </dgm:pt>
  </dgm:ptLst>
  <dgm:cxnLst>
    <dgm:cxn modelId="{F0038701-301A-4D61-8184-157CD16375E0}" srcId="{787EA9E8-2573-411C-9AA8-797260CD4285}" destId="{4F0E3DBD-D992-43B5-8238-45FDB8D1E418}" srcOrd="4" destOrd="0" parTransId="{CDBA305C-5690-4910-B4A7-103B2195796B}" sibTransId="{56355585-7B1F-4C47-B671-1B75430A6606}"/>
    <dgm:cxn modelId="{89C8901D-3091-48E8-9624-1CD2B0B101B7}" type="presOf" srcId="{305588F2-3F7B-4817-B221-E2767BBDABF4}" destId="{819012C3-B9FC-451E-A8F1-CD1BEEACBFAB}" srcOrd="0" destOrd="0" presId="urn:microsoft.com/office/officeart/2018/2/layout/IconVerticalSolidList"/>
    <dgm:cxn modelId="{0546A123-D4BE-43D5-B8EF-304F4040D4AF}" srcId="{787EA9E8-2573-411C-9AA8-797260CD4285}" destId="{E2F503A1-68CF-4A12-8A61-ECFDB3177406}" srcOrd="0" destOrd="0" parTransId="{3CCBE6D7-A555-4FC7-B85C-6C3B0B7ECAFA}" sibTransId="{91A70CF0-FD2D-49CF-9183-78A0641EC75A}"/>
    <dgm:cxn modelId="{CA4ADE26-A409-4035-B89D-8BB117CAC0CA}" srcId="{787EA9E8-2573-411C-9AA8-797260CD4285}" destId="{02507DD4-1D78-4006-8D31-883DB2ABAA25}" srcOrd="3" destOrd="0" parTransId="{0AE9E979-C31E-4088-8F93-8E9D023685B1}" sibTransId="{ECA68F31-9D60-4CC1-92C8-A6806CD5203C}"/>
    <dgm:cxn modelId="{21F4BC33-52EA-4405-B5BF-B89726529050}" srcId="{787EA9E8-2573-411C-9AA8-797260CD4285}" destId="{305588F2-3F7B-4817-B221-E2767BBDABF4}" srcOrd="1" destOrd="0" parTransId="{CA3950BE-9014-4681-889C-B5591D524FFB}" sibTransId="{660F57F7-DA16-4FE8-BBF0-C9519C60B69E}"/>
    <dgm:cxn modelId="{C4B15D5D-C667-4354-B1A1-EEA51B049B79}" type="presOf" srcId="{E2F503A1-68CF-4A12-8A61-ECFDB3177406}" destId="{FD01A995-5112-44E3-8E33-283D746748A8}" srcOrd="0" destOrd="0" presId="urn:microsoft.com/office/officeart/2018/2/layout/IconVerticalSolidList"/>
    <dgm:cxn modelId="{BCEA5448-8E33-4EEB-AA46-D08EBC38D110}" srcId="{787EA9E8-2573-411C-9AA8-797260CD4285}" destId="{B47D5080-81CB-4D83-829F-D955B23EE482}" srcOrd="2" destOrd="0" parTransId="{A811C600-FF9C-4A04-BC70-212D3C5E1095}" sibTransId="{22769B07-39E5-4736-A59E-1A0093C32333}"/>
    <dgm:cxn modelId="{BF4B37CF-7D38-42CF-A8AB-EC53E03F6395}" type="presOf" srcId="{02507DD4-1D78-4006-8D31-883DB2ABAA25}" destId="{693A61F1-3D16-488E-BA00-71B8B139B895}" srcOrd="0" destOrd="0" presId="urn:microsoft.com/office/officeart/2018/2/layout/IconVerticalSolidList"/>
    <dgm:cxn modelId="{C417E9DC-3246-48CB-98A6-65F0C864DD87}" type="presOf" srcId="{B47D5080-81CB-4D83-829F-D955B23EE482}" destId="{26115641-BB2D-4057-A165-BEC56A43F8E7}" srcOrd="0" destOrd="0" presId="urn:microsoft.com/office/officeart/2018/2/layout/IconVerticalSolidList"/>
    <dgm:cxn modelId="{C7B60EFA-7390-40FF-B001-81DE5408AAF1}" type="presOf" srcId="{4F0E3DBD-D992-43B5-8238-45FDB8D1E418}" destId="{B7DA155F-99F5-48AD-A07E-B520F00A505C}" srcOrd="0" destOrd="0" presId="urn:microsoft.com/office/officeart/2018/2/layout/IconVerticalSolidList"/>
    <dgm:cxn modelId="{A09A2BFE-1D2A-4F76-92FE-8189D923128B}" type="presOf" srcId="{787EA9E8-2573-411C-9AA8-797260CD4285}" destId="{A1942F06-56DF-49F5-ACC6-861D9C9C83DD}" srcOrd="0" destOrd="0" presId="urn:microsoft.com/office/officeart/2018/2/layout/IconVerticalSolidList"/>
    <dgm:cxn modelId="{7F1C3B65-EFB7-4EC9-AA97-A75E6BBE59C8}" type="presParOf" srcId="{A1942F06-56DF-49F5-ACC6-861D9C9C83DD}" destId="{3C800F12-6F70-44F5-8170-CD74C811253F}" srcOrd="0" destOrd="0" presId="urn:microsoft.com/office/officeart/2018/2/layout/IconVerticalSolidList"/>
    <dgm:cxn modelId="{3830E79E-DF76-4758-9CD0-99813A98C6CB}" type="presParOf" srcId="{3C800F12-6F70-44F5-8170-CD74C811253F}" destId="{F09CBB7A-CB9C-4885-8A9F-87F3217C488A}" srcOrd="0" destOrd="0" presId="urn:microsoft.com/office/officeart/2018/2/layout/IconVerticalSolidList"/>
    <dgm:cxn modelId="{FE49FAD4-9E9F-4E29-8A11-A5DFD162BC8D}" type="presParOf" srcId="{3C800F12-6F70-44F5-8170-CD74C811253F}" destId="{6DCD8C54-CFCF-4B62-8F04-22D2D1C39646}" srcOrd="1" destOrd="0" presId="urn:microsoft.com/office/officeart/2018/2/layout/IconVerticalSolidList"/>
    <dgm:cxn modelId="{594C71AD-916D-4082-9C14-B2139B8383B5}" type="presParOf" srcId="{3C800F12-6F70-44F5-8170-CD74C811253F}" destId="{DACC2679-1F85-4726-9F01-9388DF2A8247}" srcOrd="2" destOrd="0" presId="urn:microsoft.com/office/officeart/2018/2/layout/IconVerticalSolidList"/>
    <dgm:cxn modelId="{C77A6E2D-0368-4289-92B7-4AAF61084BCD}" type="presParOf" srcId="{3C800F12-6F70-44F5-8170-CD74C811253F}" destId="{FD01A995-5112-44E3-8E33-283D746748A8}" srcOrd="3" destOrd="0" presId="urn:microsoft.com/office/officeart/2018/2/layout/IconVerticalSolidList"/>
    <dgm:cxn modelId="{0390CD78-6FFE-4598-803E-C32184F717ED}" type="presParOf" srcId="{A1942F06-56DF-49F5-ACC6-861D9C9C83DD}" destId="{2284FECF-0C40-4E90-BBDD-235632B82EF2}" srcOrd="1" destOrd="0" presId="urn:microsoft.com/office/officeart/2018/2/layout/IconVerticalSolidList"/>
    <dgm:cxn modelId="{43271E9B-95D8-45DA-ACCC-7A24D1C1EAE4}" type="presParOf" srcId="{A1942F06-56DF-49F5-ACC6-861D9C9C83DD}" destId="{D220DA66-E7A8-4066-AA3D-EE8744A9D168}" srcOrd="2" destOrd="0" presId="urn:microsoft.com/office/officeart/2018/2/layout/IconVerticalSolidList"/>
    <dgm:cxn modelId="{9ECD90AF-3D03-4B71-B5BE-4F44D9F27F8D}" type="presParOf" srcId="{D220DA66-E7A8-4066-AA3D-EE8744A9D168}" destId="{E9953C9D-EA0E-4B76-A9AF-8EC2C7B7496B}" srcOrd="0" destOrd="0" presId="urn:microsoft.com/office/officeart/2018/2/layout/IconVerticalSolidList"/>
    <dgm:cxn modelId="{D0CE3DA8-C365-416E-8FF9-BFA526716C22}" type="presParOf" srcId="{D220DA66-E7A8-4066-AA3D-EE8744A9D168}" destId="{48212D1C-6AF8-47BE-A1FD-E0353A1A94FC}" srcOrd="1" destOrd="0" presId="urn:microsoft.com/office/officeart/2018/2/layout/IconVerticalSolidList"/>
    <dgm:cxn modelId="{3410F289-9B31-49A3-A4CA-E50B2B3C02D9}" type="presParOf" srcId="{D220DA66-E7A8-4066-AA3D-EE8744A9D168}" destId="{C3BB9A33-0830-4DC0-ABD9-FBEFA9310D8C}" srcOrd="2" destOrd="0" presId="urn:microsoft.com/office/officeart/2018/2/layout/IconVerticalSolidList"/>
    <dgm:cxn modelId="{D9037A99-5567-4975-8A90-48085B3F9B17}" type="presParOf" srcId="{D220DA66-E7A8-4066-AA3D-EE8744A9D168}" destId="{819012C3-B9FC-451E-A8F1-CD1BEEACBFAB}" srcOrd="3" destOrd="0" presId="urn:microsoft.com/office/officeart/2018/2/layout/IconVerticalSolidList"/>
    <dgm:cxn modelId="{06715142-DE77-48B4-8E49-48D24F8970D2}" type="presParOf" srcId="{A1942F06-56DF-49F5-ACC6-861D9C9C83DD}" destId="{453B7627-F046-458A-8FB5-086626786AE4}" srcOrd="3" destOrd="0" presId="urn:microsoft.com/office/officeart/2018/2/layout/IconVerticalSolidList"/>
    <dgm:cxn modelId="{816D03AF-DD42-4080-B7A7-9A932D24E38D}" type="presParOf" srcId="{A1942F06-56DF-49F5-ACC6-861D9C9C83DD}" destId="{2EC7DDB5-55B1-4D10-BF9A-DF82E1C8B9CA}" srcOrd="4" destOrd="0" presId="urn:microsoft.com/office/officeart/2018/2/layout/IconVerticalSolidList"/>
    <dgm:cxn modelId="{3EB89D7A-6FFB-4968-B274-F1268119B8E4}" type="presParOf" srcId="{2EC7DDB5-55B1-4D10-BF9A-DF82E1C8B9CA}" destId="{53FFBA8D-4A1C-4DEE-93A2-24194CBBF4B6}" srcOrd="0" destOrd="0" presId="urn:microsoft.com/office/officeart/2018/2/layout/IconVerticalSolidList"/>
    <dgm:cxn modelId="{59DF37D5-5680-447B-8CE4-4017F73647A2}" type="presParOf" srcId="{2EC7DDB5-55B1-4D10-BF9A-DF82E1C8B9CA}" destId="{C22EDF65-024B-4FE4-B626-199C7D2729C4}" srcOrd="1" destOrd="0" presId="urn:microsoft.com/office/officeart/2018/2/layout/IconVerticalSolidList"/>
    <dgm:cxn modelId="{FDBC14BD-F194-4126-A692-8017ED4CA1B6}" type="presParOf" srcId="{2EC7DDB5-55B1-4D10-BF9A-DF82E1C8B9CA}" destId="{637CC62C-E439-4256-B43D-7733D74BC365}" srcOrd="2" destOrd="0" presId="urn:microsoft.com/office/officeart/2018/2/layout/IconVerticalSolidList"/>
    <dgm:cxn modelId="{B880A229-100E-4EB5-BCA5-CE40CEA2E3DC}" type="presParOf" srcId="{2EC7DDB5-55B1-4D10-BF9A-DF82E1C8B9CA}" destId="{26115641-BB2D-4057-A165-BEC56A43F8E7}" srcOrd="3" destOrd="0" presId="urn:microsoft.com/office/officeart/2018/2/layout/IconVerticalSolidList"/>
    <dgm:cxn modelId="{FC28E4BC-A1B3-45C1-8FDB-92857A4EEFD0}" type="presParOf" srcId="{A1942F06-56DF-49F5-ACC6-861D9C9C83DD}" destId="{19263090-E715-49AB-8E05-1ADFD8BF8BD1}" srcOrd="5" destOrd="0" presId="urn:microsoft.com/office/officeart/2018/2/layout/IconVerticalSolidList"/>
    <dgm:cxn modelId="{DC0AD188-EB1B-4F50-8412-9615B0D8BD4C}" type="presParOf" srcId="{A1942F06-56DF-49F5-ACC6-861D9C9C83DD}" destId="{CCAD9DDC-C46C-4945-9D1E-4E1D928A7AC6}" srcOrd="6" destOrd="0" presId="urn:microsoft.com/office/officeart/2018/2/layout/IconVerticalSolidList"/>
    <dgm:cxn modelId="{5F554571-EBE2-4EED-9FFE-F64126ADA365}" type="presParOf" srcId="{CCAD9DDC-C46C-4945-9D1E-4E1D928A7AC6}" destId="{CC7A0D9A-0CED-407B-A40A-773AF54E90A4}" srcOrd="0" destOrd="0" presId="urn:microsoft.com/office/officeart/2018/2/layout/IconVerticalSolidList"/>
    <dgm:cxn modelId="{CE60160F-A6F1-4DDD-BA30-B78C8205F7C9}" type="presParOf" srcId="{CCAD9DDC-C46C-4945-9D1E-4E1D928A7AC6}" destId="{B7D30778-5E43-49FE-B6EA-FA05DA7562EF}" srcOrd="1" destOrd="0" presId="urn:microsoft.com/office/officeart/2018/2/layout/IconVerticalSolidList"/>
    <dgm:cxn modelId="{59D220ED-897E-48AD-B68A-262BA1C8036A}" type="presParOf" srcId="{CCAD9DDC-C46C-4945-9D1E-4E1D928A7AC6}" destId="{86BCD7D3-6180-43D2-AE85-C8D527E10997}" srcOrd="2" destOrd="0" presId="urn:microsoft.com/office/officeart/2018/2/layout/IconVerticalSolidList"/>
    <dgm:cxn modelId="{5563F76E-0BAC-447B-B3D0-3C5C79793E29}" type="presParOf" srcId="{CCAD9DDC-C46C-4945-9D1E-4E1D928A7AC6}" destId="{693A61F1-3D16-488E-BA00-71B8B139B895}" srcOrd="3" destOrd="0" presId="urn:microsoft.com/office/officeart/2018/2/layout/IconVerticalSolidList"/>
    <dgm:cxn modelId="{42F93E52-2D82-4C8D-A937-A86A624ADC06}" type="presParOf" srcId="{A1942F06-56DF-49F5-ACC6-861D9C9C83DD}" destId="{CD048DC2-1E8F-4408-AF53-D5A1CF6CE6EA}" srcOrd="7" destOrd="0" presId="urn:microsoft.com/office/officeart/2018/2/layout/IconVerticalSolidList"/>
    <dgm:cxn modelId="{D90CAA67-0D0E-4B1B-9CCD-B64BDE192087}" type="presParOf" srcId="{A1942F06-56DF-49F5-ACC6-861D9C9C83DD}" destId="{69CB1CA7-D5C7-4638-9BA2-913C0AD5AE0C}" srcOrd="8" destOrd="0" presId="urn:microsoft.com/office/officeart/2018/2/layout/IconVerticalSolidList"/>
    <dgm:cxn modelId="{6A8E5717-742E-4D26-B418-66BCDA4233E4}" type="presParOf" srcId="{69CB1CA7-D5C7-4638-9BA2-913C0AD5AE0C}" destId="{3D4A188A-209F-44F1-8905-92E1F4C63BF2}" srcOrd="0" destOrd="0" presId="urn:microsoft.com/office/officeart/2018/2/layout/IconVerticalSolidList"/>
    <dgm:cxn modelId="{1AD57EDF-36FC-4541-9174-B4B7DDA59E6C}" type="presParOf" srcId="{69CB1CA7-D5C7-4638-9BA2-913C0AD5AE0C}" destId="{CF394338-7BD9-4508-8DF7-43741DBFAA1D}" srcOrd="1" destOrd="0" presId="urn:microsoft.com/office/officeart/2018/2/layout/IconVerticalSolidList"/>
    <dgm:cxn modelId="{F37AC4BE-95FF-4BE4-A688-421FA3557D1D}" type="presParOf" srcId="{69CB1CA7-D5C7-4638-9BA2-913C0AD5AE0C}" destId="{BFD320FD-BAD6-4DE6-A12D-9539496D929B}" srcOrd="2" destOrd="0" presId="urn:microsoft.com/office/officeart/2018/2/layout/IconVerticalSolidList"/>
    <dgm:cxn modelId="{10A29272-42A8-4FA3-AF27-F779A81DF31A}" type="presParOf" srcId="{69CB1CA7-D5C7-4638-9BA2-913C0AD5AE0C}" destId="{B7DA155F-99F5-48AD-A07E-B520F00A50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7F677-5DC1-4621-BD6A-A624FB33FBB0}">
      <dsp:nvSpPr>
        <dsp:cNvPr id="0" name=""/>
        <dsp:cNvSpPr/>
      </dsp:nvSpPr>
      <dsp:spPr>
        <a:xfrm>
          <a:off x="0" y="1610"/>
          <a:ext cx="8596668" cy="816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41D9F-B825-4322-87BC-59D4D1D1417E}">
      <dsp:nvSpPr>
        <dsp:cNvPr id="0" name=""/>
        <dsp:cNvSpPr/>
      </dsp:nvSpPr>
      <dsp:spPr>
        <a:xfrm>
          <a:off x="246938" y="185284"/>
          <a:ext cx="448979" cy="448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D9D45-6770-4563-85F5-66A958E08797}">
      <dsp:nvSpPr>
        <dsp:cNvPr id="0" name=""/>
        <dsp:cNvSpPr/>
      </dsp:nvSpPr>
      <dsp:spPr>
        <a:xfrm>
          <a:off x="942857" y="1610"/>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755650">
            <a:lnSpc>
              <a:spcPct val="90000"/>
            </a:lnSpc>
            <a:spcBef>
              <a:spcPct val="0"/>
            </a:spcBef>
            <a:spcAft>
              <a:spcPct val="35000"/>
            </a:spcAft>
            <a:buNone/>
          </a:pPr>
          <a:r>
            <a:rPr lang="en-US" sz="1700" kern="1200" dirty="0"/>
            <a:t>RESTA is an evidenced based model of intervention and support designed to increase Educational Resilience in young people </a:t>
          </a:r>
        </a:p>
      </dsp:txBody>
      <dsp:txXfrm>
        <a:off x="942857" y="1610"/>
        <a:ext cx="7653810" cy="816326"/>
      </dsp:txXfrm>
    </dsp:sp>
    <dsp:sp modelId="{8C5D15B6-0F05-4D32-A60C-B25BE8A03D3D}">
      <dsp:nvSpPr>
        <dsp:cNvPr id="0" name=""/>
        <dsp:cNvSpPr/>
      </dsp:nvSpPr>
      <dsp:spPr>
        <a:xfrm>
          <a:off x="0" y="1022019"/>
          <a:ext cx="8596668" cy="816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82EE2-A80F-498C-BE17-C46FC60CBAE1}">
      <dsp:nvSpPr>
        <dsp:cNvPr id="0" name=""/>
        <dsp:cNvSpPr/>
      </dsp:nvSpPr>
      <dsp:spPr>
        <a:xfrm>
          <a:off x="246938" y="1205692"/>
          <a:ext cx="448979" cy="448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2F820B-AE24-4C76-92D1-317BE528F9ED}">
      <dsp:nvSpPr>
        <dsp:cNvPr id="0" name=""/>
        <dsp:cNvSpPr/>
      </dsp:nvSpPr>
      <dsp:spPr>
        <a:xfrm>
          <a:off x="942857" y="1022019"/>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755650">
            <a:lnSpc>
              <a:spcPct val="90000"/>
            </a:lnSpc>
            <a:spcBef>
              <a:spcPct val="0"/>
            </a:spcBef>
            <a:spcAft>
              <a:spcPct val="35000"/>
            </a:spcAft>
            <a:buNone/>
          </a:pPr>
          <a:r>
            <a:rPr lang="en-US" sz="1700" kern="1200" dirty="0"/>
            <a:t>Utilises educational setting staff to be able to support students </a:t>
          </a:r>
        </a:p>
      </dsp:txBody>
      <dsp:txXfrm>
        <a:off x="942857" y="1022019"/>
        <a:ext cx="7653810" cy="816326"/>
      </dsp:txXfrm>
    </dsp:sp>
    <dsp:sp modelId="{2E35EFA2-DEF1-4C9D-9E35-38B646507849}">
      <dsp:nvSpPr>
        <dsp:cNvPr id="0" name=""/>
        <dsp:cNvSpPr/>
      </dsp:nvSpPr>
      <dsp:spPr>
        <a:xfrm>
          <a:off x="0" y="2042427"/>
          <a:ext cx="8596668" cy="816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FD2F0-24AE-43A5-BBE8-1807B1B9B197}">
      <dsp:nvSpPr>
        <dsp:cNvPr id="0" name=""/>
        <dsp:cNvSpPr/>
      </dsp:nvSpPr>
      <dsp:spPr>
        <a:xfrm>
          <a:off x="246938" y="2226100"/>
          <a:ext cx="448979" cy="448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FB88BD-7049-463F-A331-EA07588EF5BC}">
      <dsp:nvSpPr>
        <dsp:cNvPr id="0" name=""/>
        <dsp:cNvSpPr/>
      </dsp:nvSpPr>
      <dsp:spPr>
        <a:xfrm>
          <a:off x="942857" y="2042427"/>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755650">
            <a:lnSpc>
              <a:spcPct val="90000"/>
            </a:lnSpc>
            <a:spcBef>
              <a:spcPct val="0"/>
            </a:spcBef>
            <a:spcAft>
              <a:spcPct val="35000"/>
            </a:spcAft>
            <a:buNone/>
          </a:pPr>
          <a:r>
            <a:rPr lang="en-US" sz="1700" kern="1200" dirty="0"/>
            <a:t>Follows other models of school support (trained member of staff receiving psychological supervision from Educational Psychologists) </a:t>
          </a:r>
        </a:p>
      </dsp:txBody>
      <dsp:txXfrm>
        <a:off x="942857" y="2042427"/>
        <a:ext cx="7653810" cy="816326"/>
      </dsp:txXfrm>
    </dsp:sp>
    <dsp:sp modelId="{F7D55778-C615-48BA-B82C-7E830AFB55B3}">
      <dsp:nvSpPr>
        <dsp:cNvPr id="0" name=""/>
        <dsp:cNvSpPr/>
      </dsp:nvSpPr>
      <dsp:spPr>
        <a:xfrm>
          <a:off x="0" y="3062835"/>
          <a:ext cx="8596668" cy="816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55D88-C454-41E7-BAA2-BCA9EA73F0AF}">
      <dsp:nvSpPr>
        <dsp:cNvPr id="0" name=""/>
        <dsp:cNvSpPr/>
      </dsp:nvSpPr>
      <dsp:spPr>
        <a:xfrm>
          <a:off x="246938" y="3246509"/>
          <a:ext cx="448979" cy="4489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35461F-6D17-4F89-B363-9AD3DA8A714D}">
      <dsp:nvSpPr>
        <dsp:cNvPr id="0" name=""/>
        <dsp:cNvSpPr/>
      </dsp:nvSpPr>
      <dsp:spPr>
        <a:xfrm>
          <a:off x="942857" y="3062835"/>
          <a:ext cx="7653810" cy="816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95" tIns="86395" rIns="86395" bIns="86395" numCol="1" spcCol="1270" anchor="ctr" anchorCtr="0">
          <a:noAutofit/>
        </a:bodyPr>
        <a:lstStyle/>
        <a:p>
          <a:pPr marL="0" lvl="0" indent="0" algn="l" defTabSz="755650">
            <a:lnSpc>
              <a:spcPct val="90000"/>
            </a:lnSpc>
            <a:spcBef>
              <a:spcPct val="0"/>
            </a:spcBef>
            <a:spcAft>
              <a:spcPct val="35000"/>
            </a:spcAft>
            <a:buNone/>
          </a:pPr>
          <a:r>
            <a:rPr lang="en-US" sz="1700" kern="1200" dirty="0"/>
            <a:t>Differs from other models of support (concise, sequential approach untilising evidence from both educational resilience and trauma responsive practice) </a:t>
          </a:r>
        </a:p>
      </dsp:txBody>
      <dsp:txXfrm>
        <a:off x="942857" y="3062835"/>
        <a:ext cx="7653810" cy="81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DEA60-B496-43B2-80CE-07A391476F3D}">
      <dsp:nvSpPr>
        <dsp:cNvPr id="0" name=""/>
        <dsp:cNvSpPr/>
      </dsp:nvSpPr>
      <dsp:spPr>
        <a:xfrm>
          <a:off x="0" y="194188"/>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structured and sequential</a:t>
          </a:r>
        </a:p>
      </dsp:txBody>
      <dsp:txXfrm>
        <a:off x="0" y="194188"/>
        <a:ext cx="2686458" cy="1611875"/>
      </dsp:txXfrm>
    </dsp:sp>
    <dsp:sp modelId="{43E4EEF8-9786-4E78-A953-9166D9894F54}">
      <dsp:nvSpPr>
        <dsp:cNvPr id="0" name=""/>
        <dsp:cNvSpPr/>
      </dsp:nvSpPr>
      <dsp:spPr>
        <a:xfrm>
          <a:off x="2955104" y="194188"/>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Has evidence based on “what works” – taken from students themselves </a:t>
          </a:r>
        </a:p>
      </dsp:txBody>
      <dsp:txXfrm>
        <a:off x="2955104" y="194188"/>
        <a:ext cx="2686458" cy="1611875"/>
      </dsp:txXfrm>
    </dsp:sp>
    <dsp:sp modelId="{0264FEC9-D3CD-4165-AF50-939A26CDE5FA}">
      <dsp:nvSpPr>
        <dsp:cNvPr id="0" name=""/>
        <dsp:cNvSpPr/>
      </dsp:nvSpPr>
      <dsp:spPr>
        <a:xfrm>
          <a:off x="5910209" y="194188"/>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person centred and responsive to individual need and academic level </a:t>
          </a:r>
        </a:p>
      </dsp:txBody>
      <dsp:txXfrm>
        <a:off x="5910209" y="194188"/>
        <a:ext cx="2686458" cy="1611875"/>
      </dsp:txXfrm>
    </dsp:sp>
    <dsp:sp modelId="{962F693A-98A7-4DA1-B71C-CD5B82AEB30F}">
      <dsp:nvSpPr>
        <dsp:cNvPr id="0" name=""/>
        <dsp:cNvSpPr/>
      </dsp:nvSpPr>
      <dsp:spPr>
        <a:xfrm>
          <a:off x="0" y="2074709"/>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underpinned by Trauma Responsive practice </a:t>
          </a:r>
        </a:p>
      </dsp:txBody>
      <dsp:txXfrm>
        <a:off x="0" y="2074709"/>
        <a:ext cx="2686458" cy="1611875"/>
      </dsp:txXfrm>
    </dsp:sp>
    <dsp:sp modelId="{586EA69C-1692-48E2-8517-FB90F000A4BE}">
      <dsp:nvSpPr>
        <dsp:cNvPr id="0" name=""/>
        <dsp:cNvSpPr/>
      </dsp:nvSpPr>
      <dsp:spPr>
        <a:xfrm>
          <a:off x="2955104" y="2074709"/>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Not only gives the practitioner skills to be responsive to trauma but to also how to move an individual on in their journey to increase resilience </a:t>
          </a:r>
        </a:p>
      </dsp:txBody>
      <dsp:txXfrm>
        <a:off x="2955104" y="2074709"/>
        <a:ext cx="2686458" cy="1611875"/>
      </dsp:txXfrm>
    </dsp:sp>
    <dsp:sp modelId="{B66A3EC2-213B-4F4E-9929-61331B80E718}">
      <dsp:nvSpPr>
        <dsp:cNvPr id="0" name=""/>
        <dsp:cNvSpPr/>
      </dsp:nvSpPr>
      <dsp:spPr>
        <a:xfrm>
          <a:off x="5910209" y="2074709"/>
          <a:ext cx="2686458" cy="1611875"/>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Evidence of the programme working (significant increase in educational resilience levels following intervention, increased attendance and improved retention) </a:t>
          </a:r>
        </a:p>
      </dsp:txBody>
      <dsp:txXfrm>
        <a:off x="5910209" y="2074709"/>
        <a:ext cx="2686458" cy="161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C870A-E7ED-4DB2-8343-CA9EBB18E1C3}">
      <dsp:nvSpPr>
        <dsp:cNvPr id="0" name=""/>
        <dsp:cNvSpPr/>
      </dsp:nvSpPr>
      <dsp:spPr>
        <a:xfrm>
          <a:off x="104682" y="892"/>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2017/18: Researching Educational Resilience “What works?” </a:t>
          </a:r>
        </a:p>
      </dsp:txBody>
      <dsp:txXfrm>
        <a:off x="104682" y="892"/>
        <a:ext cx="1575354" cy="945212"/>
      </dsp:txXfrm>
    </dsp:sp>
    <dsp:sp modelId="{EAD11B12-3D39-454D-A96E-7F7B967059A8}">
      <dsp:nvSpPr>
        <dsp:cNvPr id="0" name=""/>
        <dsp:cNvSpPr/>
      </dsp:nvSpPr>
      <dsp:spPr>
        <a:xfrm>
          <a:off x="1837572" y="892"/>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2017/2018: First Educational Resilience Programme </a:t>
          </a:r>
        </a:p>
      </dsp:txBody>
      <dsp:txXfrm>
        <a:off x="1837572" y="892"/>
        <a:ext cx="1575354" cy="945212"/>
      </dsp:txXfrm>
    </dsp:sp>
    <dsp:sp modelId="{6413ADD8-83AD-433E-94D1-D27F85B0A21B}">
      <dsp:nvSpPr>
        <dsp:cNvPr id="0" name=""/>
        <dsp:cNvSpPr/>
      </dsp:nvSpPr>
      <dsp:spPr>
        <a:xfrm>
          <a:off x="3570462" y="892"/>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2018/2019: Second Educational Resilience Programme </a:t>
          </a:r>
        </a:p>
      </dsp:txBody>
      <dsp:txXfrm>
        <a:off x="3570462" y="892"/>
        <a:ext cx="1575354" cy="945212"/>
      </dsp:txXfrm>
    </dsp:sp>
    <dsp:sp modelId="{4986EAF6-511E-4D0E-8095-B92843F45A58}">
      <dsp:nvSpPr>
        <dsp:cNvPr id="0" name=""/>
        <dsp:cNvSpPr/>
      </dsp:nvSpPr>
      <dsp:spPr>
        <a:xfrm>
          <a:off x="5303352" y="892"/>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2019: Findings published – revision of the original programme </a:t>
          </a:r>
        </a:p>
      </dsp:txBody>
      <dsp:txXfrm>
        <a:off x="5303352" y="892"/>
        <a:ext cx="1575354" cy="945212"/>
      </dsp:txXfrm>
    </dsp:sp>
    <dsp:sp modelId="{D740EA4C-14A0-4816-BBE6-A12625294BA6}">
      <dsp:nvSpPr>
        <dsp:cNvPr id="0" name=""/>
        <dsp:cNvSpPr/>
      </dsp:nvSpPr>
      <dsp:spPr>
        <a:xfrm>
          <a:off x="104682" y="1103641"/>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2020: COVID – demand outweighed the supply “Is there another way?”</a:t>
          </a:r>
        </a:p>
      </dsp:txBody>
      <dsp:txXfrm>
        <a:off x="104682" y="1103641"/>
        <a:ext cx="1575354" cy="945212"/>
      </dsp:txXfrm>
    </dsp:sp>
    <dsp:sp modelId="{01B0F4F5-BB8F-4C6C-95AB-476570C779C5}">
      <dsp:nvSpPr>
        <dsp:cNvPr id="0" name=""/>
        <dsp:cNvSpPr/>
      </dsp:nvSpPr>
      <dsp:spPr>
        <a:xfrm>
          <a:off x="1837572" y="1103641"/>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2022: Collaborative meeting between EP, Headteacher, Social Worker – What might RESTA look like? </a:t>
          </a:r>
        </a:p>
      </dsp:txBody>
      <dsp:txXfrm>
        <a:off x="1837572" y="1103641"/>
        <a:ext cx="1575354" cy="945212"/>
      </dsp:txXfrm>
    </dsp:sp>
    <dsp:sp modelId="{BB23FBC7-3803-4EB5-B04E-1A05C974E8C9}">
      <dsp:nvSpPr>
        <dsp:cNvPr id="0" name=""/>
        <dsp:cNvSpPr/>
      </dsp:nvSpPr>
      <dsp:spPr>
        <a:xfrm>
          <a:off x="3570462" y="1103641"/>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2022: Pilot Suffolk New College.  Dr Carter’s work on the ATRCM</a:t>
          </a:r>
        </a:p>
      </dsp:txBody>
      <dsp:txXfrm>
        <a:off x="3570462" y="1103641"/>
        <a:ext cx="1575354" cy="945212"/>
      </dsp:txXfrm>
    </dsp:sp>
    <dsp:sp modelId="{EBB44446-9471-48DC-BCA5-DE00762DD668}">
      <dsp:nvSpPr>
        <dsp:cNvPr id="0" name=""/>
        <dsp:cNvSpPr/>
      </dsp:nvSpPr>
      <dsp:spPr>
        <a:xfrm>
          <a:off x="5303352" y="1103641"/>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2023: Completion of all resources, checked for validity across levels by students at Suffolk New College</a:t>
          </a:r>
        </a:p>
      </dsp:txBody>
      <dsp:txXfrm>
        <a:off x="5303352" y="1103641"/>
        <a:ext cx="1575354" cy="945212"/>
      </dsp:txXfrm>
    </dsp:sp>
    <dsp:sp modelId="{F500836A-EBF7-4741-903C-29F8284E9E8A}">
      <dsp:nvSpPr>
        <dsp:cNvPr id="0" name=""/>
        <dsp:cNvSpPr/>
      </dsp:nvSpPr>
      <dsp:spPr>
        <a:xfrm>
          <a:off x="971127" y="2206389"/>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2023: SEND Colleges of excellence input </a:t>
          </a:r>
        </a:p>
      </dsp:txBody>
      <dsp:txXfrm>
        <a:off x="971127" y="2206389"/>
        <a:ext cx="1575354" cy="945212"/>
      </dsp:txXfrm>
    </dsp:sp>
    <dsp:sp modelId="{69864D0A-EAFD-44C4-AF1F-7C7F4050241C}">
      <dsp:nvSpPr>
        <dsp:cNvPr id="0" name=""/>
        <dsp:cNvSpPr/>
      </dsp:nvSpPr>
      <dsp:spPr>
        <a:xfrm>
          <a:off x="2704017" y="2206389"/>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2023: End of pilot, collaborative review Headteacher, teachers, EP and student – Are we there yet? </a:t>
          </a:r>
        </a:p>
      </dsp:txBody>
      <dsp:txXfrm>
        <a:off x="2704017" y="2206389"/>
        <a:ext cx="1575354" cy="945212"/>
      </dsp:txXfrm>
    </dsp:sp>
    <dsp:sp modelId="{D4AD68FB-1894-4F64-9BDA-0FE7606C22AF}">
      <dsp:nvSpPr>
        <dsp:cNvPr id="0" name=""/>
        <dsp:cNvSpPr/>
      </dsp:nvSpPr>
      <dsp:spPr>
        <a:xfrm>
          <a:off x="4436907" y="2206389"/>
          <a:ext cx="1575354" cy="945212"/>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2023: Schools – would this work for EBSA? </a:t>
          </a:r>
        </a:p>
      </dsp:txBody>
      <dsp:txXfrm>
        <a:off x="4436907" y="2206389"/>
        <a:ext cx="1575354" cy="945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CBB7A-CB9C-4885-8A9F-87F3217C488A}">
      <dsp:nvSpPr>
        <dsp:cNvPr id="0" name=""/>
        <dsp:cNvSpPr/>
      </dsp:nvSpPr>
      <dsp:spPr>
        <a:xfrm>
          <a:off x="0" y="3031"/>
          <a:ext cx="8596668" cy="645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D8C54-CFCF-4B62-8F04-22D2D1C39646}">
      <dsp:nvSpPr>
        <dsp:cNvPr id="0" name=""/>
        <dsp:cNvSpPr/>
      </dsp:nvSpPr>
      <dsp:spPr>
        <a:xfrm>
          <a:off x="195349" y="148333"/>
          <a:ext cx="355181" cy="355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01A995-5112-44E3-8E33-283D746748A8}">
      <dsp:nvSpPr>
        <dsp:cNvPr id="0" name=""/>
        <dsp:cNvSpPr/>
      </dsp:nvSpPr>
      <dsp:spPr>
        <a:xfrm>
          <a:off x="745881" y="3031"/>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90000"/>
            </a:lnSpc>
            <a:spcBef>
              <a:spcPct val="0"/>
            </a:spcBef>
            <a:spcAft>
              <a:spcPct val="35000"/>
            </a:spcAft>
            <a:buNone/>
          </a:pPr>
          <a:r>
            <a:rPr lang="en-US" sz="1900" kern="1200" dirty="0"/>
            <a:t>January to March 2024 – Next stage of pilot, first RESTA’s trained (we currently have 10 places left)</a:t>
          </a:r>
        </a:p>
      </dsp:txBody>
      <dsp:txXfrm>
        <a:off x="745881" y="3031"/>
        <a:ext cx="7850786" cy="645784"/>
      </dsp:txXfrm>
    </dsp:sp>
    <dsp:sp modelId="{E9953C9D-EA0E-4B76-A9AF-8EC2C7B7496B}">
      <dsp:nvSpPr>
        <dsp:cNvPr id="0" name=""/>
        <dsp:cNvSpPr/>
      </dsp:nvSpPr>
      <dsp:spPr>
        <a:xfrm>
          <a:off x="0" y="810262"/>
          <a:ext cx="8596668" cy="645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12D1C-6AF8-47BE-A1FD-E0353A1A94FC}">
      <dsp:nvSpPr>
        <dsp:cNvPr id="0" name=""/>
        <dsp:cNvSpPr/>
      </dsp:nvSpPr>
      <dsp:spPr>
        <a:xfrm>
          <a:off x="195349" y="955564"/>
          <a:ext cx="355181" cy="355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9012C3-B9FC-451E-A8F1-CD1BEEACBFAB}">
      <dsp:nvSpPr>
        <dsp:cNvPr id="0" name=""/>
        <dsp:cNvSpPr/>
      </dsp:nvSpPr>
      <dsp:spPr>
        <a:xfrm>
          <a:off x="745881" y="810262"/>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90000"/>
            </a:lnSpc>
            <a:spcBef>
              <a:spcPct val="0"/>
            </a:spcBef>
            <a:spcAft>
              <a:spcPct val="35000"/>
            </a:spcAft>
            <a:buNone/>
          </a:pPr>
          <a:r>
            <a:rPr lang="en-US" sz="1900" kern="1200" dirty="0"/>
            <a:t>March 2024 onwards review of evidence and adaption to programme</a:t>
          </a:r>
        </a:p>
      </dsp:txBody>
      <dsp:txXfrm>
        <a:off x="745881" y="810262"/>
        <a:ext cx="7850786" cy="645784"/>
      </dsp:txXfrm>
    </dsp:sp>
    <dsp:sp modelId="{53FFBA8D-4A1C-4DEE-93A2-24194CBBF4B6}">
      <dsp:nvSpPr>
        <dsp:cNvPr id="0" name=""/>
        <dsp:cNvSpPr/>
      </dsp:nvSpPr>
      <dsp:spPr>
        <a:xfrm>
          <a:off x="0" y="1617494"/>
          <a:ext cx="8596668" cy="645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EDF65-024B-4FE4-B626-199C7D2729C4}">
      <dsp:nvSpPr>
        <dsp:cNvPr id="0" name=""/>
        <dsp:cNvSpPr/>
      </dsp:nvSpPr>
      <dsp:spPr>
        <a:xfrm>
          <a:off x="195349" y="1762795"/>
          <a:ext cx="355181" cy="355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115641-BB2D-4057-A165-BEC56A43F8E7}">
      <dsp:nvSpPr>
        <dsp:cNvPr id="0" name=""/>
        <dsp:cNvSpPr/>
      </dsp:nvSpPr>
      <dsp:spPr>
        <a:xfrm>
          <a:off x="745881" y="1617494"/>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90000"/>
            </a:lnSpc>
            <a:spcBef>
              <a:spcPct val="0"/>
            </a:spcBef>
            <a:spcAft>
              <a:spcPct val="35000"/>
            </a:spcAft>
            <a:buNone/>
          </a:pPr>
          <a:r>
            <a:rPr lang="en-US" sz="1900" kern="1200" dirty="0"/>
            <a:t>Summer 2024 RESTA launch to all </a:t>
          </a:r>
        </a:p>
      </dsp:txBody>
      <dsp:txXfrm>
        <a:off x="745881" y="1617494"/>
        <a:ext cx="7850786" cy="645784"/>
      </dsp:txXfrm>
    </dsp:sp>
    <dsp:sp modelId="{CC7A0D9A-0CED-407B-A40A-773AF54E90A4}">
      <dsp:nvSpPr>
        <dsp:cNvPr id="0" name=""/>
        <dsp:cNvSpPr/>
      </dsp:nvSpPr>
      <dsp:spPr>
        <a:xfrm>
          <a:off x="0" y="2424725"/>
          <a:ext cx="8596668" cy="645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30778-5E43-49FE-B6EA-FA05DA7562EF}">
      <dsp:nvSpPr>
        <dsp:cNvPr id="0" name=""/>
        <dsp:cNvSpPr/>
      </dsp:nvSpPr>
      <dsp:spPr>
        <a:xfrm>
          <a:off x="195349" y="2570026"/>
          <a:ext cx="355181" cy="355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3A61F1-3D16-488E-BA00-71B8B139B895}">
      <dsp:nvSpPr>
        <dsp:cNvPr id="0" name=""/>
        <dsp:cNvSpPr/>
      </dsp:nvSpPr>
      <dsp:spPr>
        <a:xfrm>
          <a:off x="745881" y="2424725"/>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90000"/>
            </a:lnSpc>
            <a:spcBef>
              <a:spcPct val="0"/>
            </a:spcBef>
            <a:spcAft>
              <a:spcPct val="35000"/>
            </a:spcAft>
            <a:buNone/>
          </a:pPr>
          <a:r>
            <a:rPr lang="en-US" sz="1900" kern="1200" dirty="0"/>
            <a:t>Summer 2024 RESTA handbook, RESTA journals</a:t>
          </a:r>
        </a:p>
      </dsp:txBody>
      <dsp:txXfrm>
        <a:off x="745881" y="2424725"/>
        <a:ext cx="7850786" cy="645784"/>
      </dsp:txXfrm>
    </dsp:sp>
    <dsp:sp modelId="{3D4A188A-209F-44F1-8905-92E1F4C63BF2}">
      <dsp:nvSpPr>
        <dsp:cNvPr id="0" name=""/>
        <dsp:cNvSpPr/>
      </dsp:nvSpPr>
      <dsp:spPr>
        <a:xfrm>
          <a:off x="0" y="3231956"/>
          <a:ext cx="8596668" cy="6457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94338-7BD9-4508-8DF7-43741DBFAA1D}">
      <dsp:nvSpPr>
        <dsp:cNvPr id="0" name=""/>
        <dsp:cNvSpPr/>
      </dsp:nvSpPr>
      <dsp:spPr>
        <a:xfrm>
          <a:off x="195349" y="3377257"/>
          <a:ext cx="355181" cy="3551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DA155F-99F5-48AD-A07E-B520F00A505C}">
      <dsp:nvSpPr>
        <dsp:cNvPr id="0" name=""/>
        <dsp:cNvSpPr/>
      </dsp:nvSpPr>
      <dsp:spPr>
        <a:xfrm>
          <a:off x="745881" y="3231956"/>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90000"/>
            </a:lnSpc>
            <a:spcBef>
              <a:spcPct val="0"/>
            </a:spcBef>
            <a:spcAft>
              <a:spcPct val="35000"/>
            </a:spcAft>
            <a:buNone/>
          </a:pPr>
          <a:r>
            <a:rPr lang="en-US" sz="1900" kern="1200" dirty="0"/>
            <a:t>Up coming projects: </a:t>
          </a:r>
          <a:r>
            <a:rPr lang="en-US" sz="1900" kern="1200"/>
            <a:t>Step In, Step Out </a:t>
          </a:r>
          <a:r>
            <a:rPr lang="en-US" sz="1900" kern="1200" dirty="0"/>
            <a:t>(NCC).  RESTA for EBSA support </a:t>
          </a:r>
        </a:p>
      </dsp:txBody>
      <dsp:txXfrm>
        <a:off x="745881" y="3231956"/>
        <a:ext cx="7850786" cy="645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245C7-AD43-4178-A78D-1F5D80F6D931}"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EEFD2-FF13-401F-862A-15444AC227BC}" type="slidenum">
              <a:rPr lang="en-GB" smtClean="0"/>
              <a:t>‹#›</a:t>
            </a:fld>
            <a:endParaRPr lang="en-GB"/>
          </a:p>
        </p:txBody>
      </p:sp>
    </p:spTree>
    <p:extLst>
      <p:ext uri="{BB962C8B-B14F-4D97-AF65-F5344CB8AC3E}">
        <p14:creationId xmlns:p14="http://schemas.microsoft.com/office/powerpoint/2010/main" val="40454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1EEFD2-FF13-401F-862A-15444AC227BC}" type="slidenum">
              <a:rPr lang="en-GB" smtClean="0"/>
              <a:t>12</a:t>
            </a:fld>
            <a:endParaRPr lang="en-GB"/>
          </a:p>
        </p:txBody>
      </p:sp>
    </p:spTree>
    <p:extLst>
      <p:ext uri="{BB962C8B-B14F-4D97-AF65-F5344CB8AC3E}">
        <p14:creationId xmlns:p14="http://schemas.microsoft.com/office/powerpoint/2010/main" val="171437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35CC-4E9B-2BFE-B1D5-7F8A6BAFA2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B20E0E-017E-B183-006F-E28D75852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068F92-C5C0-CEF0-4E5A-B130930CE39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5509143-49CF-E2C3-BAA9-A12FE0BCE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C2F08-C9F6-0800-2191-2199A3B9501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131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B81A-C680-9403-9853-59ED6EE107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022A8A-2570-05D5-DAF4-369EEB3FE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3EF123-797E-1FBD-ED7D-1DF37F25C338}"/>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1FD9F25B-2AF7-102F-A7C9-6E490A521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8DD26-26C4-2982-AF2B-112F0545FA8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185638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A932E-0684-A147-8209-A7BCCD99E2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FE0FD-2883-0711-3B01-19DBE38888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F8159-E5E1-AD9B-DF3D-9DA91CE1A2B0}"/>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E3BE09F9-424A-1A4D-2736-104DF0384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E630D4-4DC9-0C66-9364-592F60F41A4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000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logo for a company&#10;&#10;Description automatically generated">
            <a:extLst>
              <a:ext uri="{FF2B5EF4-FFF2-40B4-BE49-F238E27FC236}">
                <a16:creationId xmlns:a16="http://schemas.microsoft.com/office/drawing/2014/main" id="{89A896A9-FA69-23CD-3949-7A0875661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341" y="4774048"/>
            <a:ext cx="2521733" cy="2092419"/>
          </a:xfrm>
          <a:prstGeom prst="rect">
            <a:avLst/>
          </a:prstGeom>
        </p:spPr>
      </p:pic>
      <p:pic>
        <p:nvPicPr>
          <p:cNvPr id="13" name="Picture 12" descr="A black background with white lines&#10;&#10;Description automatically generated">
            <a:extLst>
              <a:ext uri="{FF2B5EF4-FFF2-40B4-BE49-F238E27FC236}">
                <a16:creationId xmlns:a16="http://schemas.microsoft.com/office/drawing/2014/main" id="{15A5C450-3D16-653C-6F84-3375553DB2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6086" y="55330"/>
            <a:ext cx="3810000" cy="1228725"/>
          </a:xfrm>
          <a:prstGeom prst="rect">
            <a:avLst/>
          </a:prstGeom>
        </p:spPr>
      </p:pic>
    </p:spTree>
    <p:extLst>
      <p:ext uri="{BB962C8B-B14F-4D97-AF65-F5344CB8AC3E}">
        <p14:creationId xmlns:p14="http://schemas.microsoft.com/office/powerpoint/2010/main" val="4087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707350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4144190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155144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53680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703762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1845497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416940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9B3C-2051-B9B8-B3FF-1952B944C3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530820-2F43-0DFB-36BE-1F891AFFF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90B96-70F1-4CDE-6CD0-5A785479EF55}"/>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C7AF940B-9315-E8E4-6553-A81959BEF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9C6A6-E589-223E-3C00-A875FAB5FD60}"/>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52675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160690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67879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61496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08040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611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60004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18170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21/11/2023</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667713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6251" y="1122363"/>
            <a:ext cx="10801349" cy="2387600"/>
          </a:xfrm>
        </p:spPr>
        <p:txBody>
          <a:bodyPr anchor="b">
            <a:normAutofit/>
          </a:bodyPr>
          <a:lstStyle>
            <a:lvl1pPr algn="l">
              <a:defRPr sz="4400">
                <a:solidFill>
                  <a:srgbClr val="005EB8"/>
                </a:solidFill>
              </a:defRPr>
            </a:lvl1pPr>
          </a:lstStyle>
          <a:p>
            <a:r>
              <a:rPr lang="en-US" dirty="0"/>
              <a:t>Click to edit Master title style</a:t>
            </a:r>
          </a:p>
        </p:txBody>
      </p:sp>
      <p:sp>
        <p:nvSpPr>
          <p:cNvPr id="3" name="Subtitle 2"/>
          <p:cNvSpPr>
            <a:spLocks noGrp="1"/>
          </p:cNvSpPr>
          <p:nvPr>
            <p:ph type="subTitle" idx="1"/>
          </p:nvPr>
        </p:nvSpPr>
        <p:spPr>
          <a:xfrm>
            <a:off x="502024" y="3602038"/>
            <a:ext cx="10165976" cy="1655762"/>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924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6" y="1825625"/>
            <a:ext cx="10869705" cy="387592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8304BC07-8F03-473C-B5A4-E5A98B25F5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181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E284-0D5B-DEE3-9C71-4A3690C3B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FF13F0-81C3-24CD-81A7-0DEF3B2D2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95FED6-0017-7903-2438-2E986EBAD11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029F3534-26F3-36BC-2285-E2CBBDD03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5EFB4-6597-18B6-9854-E6AF6FDAE5D5}"/>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909944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12553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4303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822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992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1032095"/>
            <a:ext cx="7891836" cy="658594"/>
          </a:xfrm>
        </p:spPr>
        <p:txBody>
          <a:bodyPr/>
          <a:lstStyle>
            <a:lvl1pPr>
              <a:defRPr>
                <a:solidFill>
                  <a:srgbClr val="005EB8"/>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102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102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1706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a:t>Click to edit Master title style</a:t>
            </a:r>
          </a:p>
        </p:txBody>
      </p:sp>
    </p:spTree>
    <p:extLst>
      <p:ext uri="{BB962C8B-B14F-4D97-AF65-F5344CB8AC3E}">
        <p14:creationId xmlns:p14="http://schemas.microsoft.com/office/powerpoint/2010/main" val="1424962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12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882588"/>
            <a:ext cx="6172200" cy="3978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2250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734671"/>
            <a:ext cx="6172200" cy="412638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88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159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64024"/>
            <a:ext cx="2628900" cy="4450976"/>
          </a:xfrm>
        </p:spPr>
        <p:txBody>
          <a:bodyPr vert="eaVert"/>
          <a:lstStyle>
            <a:lvl1pPr>
              <a:defRPr>
                <a:solidFill>
                  <a:srgbClr val="005EB8"/>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1" y="1264024"/>
            <a:ext cx="7734300" cy="44509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3084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C3F3-A9CF-42A5-B9BB-12B78F9547E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576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BCA3-81A6-9BE3-852D-32075A3DA5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5F6060-FDE3-63D9-0C92-86FBE7797D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34BA11-1078-27B2-D3EC-6F167C46B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DEBE9C-7298-F586-E8D8-867C50CBA827}"/>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480B12C9-CA19-2DB9-3342-D5F56321D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E575D-1F69-A515-D104-963F24B19709}"/>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29797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E349-C290-253F-7116-82A52D70A6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090741-3742-A83E-9172-9FF3EFE1C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B213C7-5D2C-D6C6-D9FE-2FD283A98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8901F-387D-9842-2B76-D8097C63D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0C1C0-ACF7-4EFC-49C7-031F957C8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955CB6-BA71-CF85-7ABC-8E1EFC37F71A}"/>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8" name="Footer Placeholder 7">
            <a:extLst>
              <a:ext uri="{FF2B5EF4-FFF2-40B4-BE49-F238E27FC236}">
                <a16:creationId xmlns:a16="http://schemas.microsoft.com/office/drawing/2014/main" id="{3AD4D425-34CA-EEB3-4B06-6B2DDBDB5C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D24D62-A454-7171-48CC-2D707ED29556}"/>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1588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C09-9346-F65A-E95B-AC7073AD1C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79746B-FDC9-A374-5DDA-43CAA8516D99}"/>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4" name="Footer Placeholder 3">
            <a:extLst>
              <a:ext uri="{FF2B5EF4-FFF2-40B4-BE49-F238E27FC236}">
                <a16:creationId xmlns:a16="http://schemas.microsoft.com/office/drawing/2014/main" id="{86C4619F-F519-2E2E-1A22-F81E6786C1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3B1285-A6ED-CEE1-483E-5AF473909BD8}"/>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276471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3A15A-EF57-38AE-0CD1-7D529C19A3F1}"/>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3" name="Footer Placeholder 2">
            <a:extLst>
              <a:ext uri="{FF2B5EF4-FFF2-40B4-BE49-F238E27FC236}">
                <a16:creationId xmlns:a16="http://schemas.microsoft.com/office/drawing/2014/main" id="{CC01C0FF-901F-DE53-AF3E-18839C352E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E2C3BC-2E15-402E-9EA5-4D9E6EEC5F7C}"/>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73533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BFD1-2C91-9809-FB73-E0C87FA71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48C7C4-D62A-8F58-99BB-72C63B92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A8431E-0332-27F1-23C1-7DA953C74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1FFCA-3FBA-781A-677E-509547DB96C6}"/>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28AE2B63-ED28-728D-097B-91B28E632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35314-A9CD-D25F-1725-BAC4404FC6BF}"/>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32378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40C0-D729-CE8C-8BE6-EDE406222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6B13E8-CAD6-E826-D8A0-5B83D3A51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141056-8018-FB63-5FAC-7D92F5C22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875C3-0A30-A544-5B59-2A937DC4CEDD}"/>
              </a:ext>
            </a:extLst>
          </p:cNvPr>
          <p:cNvSpPr>
            <a:spLocks noGrp="1"/>
          </p:cNvSpPr>
          <p:nvPr>
            <p:ph type="dt" sz="half" idx="10"/>
          </p:nvPr>
        </p:nvSpPr>
        <p:spPr/>
        <p:txBody>
          <a:bodyPr/>
          <a:lstStyle/>
          <a:p>
            <a:fld id="{01ACBD64-2755-4EAF-84D4-734A5B3941E1}" type="datetimeFigureOut">
              <a:rPr lang="en-GB" smtClean="0"/>
              <a:t>21/11/2023</a:t>
            </a:fld>
            <a:endParaRPr lang="en-GB"/>
          </a:p>
        </p:txBody>
      </p:sp>
      <p:sp>
        <p:nvSpPr>
          <p:cNvPr id="6" name="Footer Placeholder 5">
            <a:extLst>
              <a:ext uri="{FF2B5EF4-FFF2-40B4-BE49-F238E27FC236}">
                <a16:creationId xmlns:a16="http://schemas.microsoft.com/office/drawing/2014/main" id="{CE4BB3E0-55F0-FF85-9CC3-10E0A895F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501C9-F972-2253-FD91-890533284D63}"/>
              </a:ext>
            </a:extLst>
          </p:cNvPr>
          <p:cNvSpPr>
            <a:spLocks noGrp="1"/>
          </p:cNvSpPr>
          <p:nvPr>
            <p:ph type="sldNum" sz="quarter" idx="12"/>
          </p:nvPr>
        </p:nvSpPr>
        <p:spPr/>
        <p:txBody>
          <a:bodyPr/>
          <a:lstStyle/>
          <a:p>
            <a:fld id="{482DBEB2-168D-4D92-A9E7-C522642A0EB1}" type="slidenum">
              <a:rPr lang="en-GB" smtClean="0"/>
              <a:t>‹#›</a:t>
            </a:fld>
            <a:endParaRPr lang="en-GB"/>
          </a:p>
        </p:txBody>
      </p:sp>
    </p:spTree>
    <p:extLst>
      <p:ext uri="{BB962C8B-B14F-4D97-AF65-F5344CB8AC3E}">
        <p14:creationId xmlns:p14="http://schemas.microsoft.com/office/powerpoint/2010/main" val="9600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CA9D3-08A3-5A1D-C539-88E84A74F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C0BDB-EB2E-8D8D-8DAB-2D6145310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89A923-B828-B0D1-CCEB-65B9BB7B7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CBD64-2755-4EAF-84D4-734A5B3941E1}" type="datetimeFigureOut">
              <a:rPr lang="en-GB" smtClean="0"/>
              <a:t>21/11/2023</a:t>
            </a:fld>
            <a:endParaRPr lang="en-GB"/>
          </a:p>
        </p:txBody>
      </p:sp>
      <p:sp>
        <p:nvSpPr>
          <p:cNvPr id="5" name="Footer Placeholder 4">
            <a:extLst>
              <a:ext uri="{FF2B5EF4-FFF2-40B4-BE49-F238E27FC236}">
                <a16:creationId xmlns:a16="http://schemas.microsoft.com/office/drawing/2014/main" id="{32FA836D-75E8-BFCE-462D-927856FB1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46488E-8258-697C-7FBD-F02E017EB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DBEB2-168D-4D92-A9E7-C522642A0EB1}" type="slidenum">
              <a:rPr lang="en-GB" smtClean="0"/>
              <a:t>‹#›</a:t>
            </a:fld>
            <a:endParaRPr lang="en-GB"/>
          </a:p>
        </p:txBody>
      </p:sp>
    </p:spTree>
    <p:extLst>
      <p:ext uri="{BB962C8B-B14F-4D97-AF65-F5344CB8AC3E}">
        <p14:creationId xmlns:p14="http://schemas.microsoft.com/office/powerpoint/2010/main" val="88337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a:t>
            </a:r>
            <a:r>
              <a:rPr lang="en-US" dirty="0" err="1"/>
              <a:t>styLES</a:t>
            </a:r>
            <a:endParaRPr lang="en-US" dirty="0"/>
          </a:p>
        </p:txBody>
      </p:sp>
      <p:pic>
        <p:nvPicPr>
          <p:cNvPr id="8" name="Picture 7" descr="A black background with white lines&#10;&#10;Description automatically generated">
            <a:extLst>
              <a:ext uri="{FF2B5EF4-FFF2-40B4-BE49-F238E27FC236}">
                <a16:creationId xmlns:a16="http://schemas.microsoft.com/office/drawing/2014/main" id="{61F81768-51F0-8AF9-9B68-2352D2BD08A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346086" y="53392"/>
            <a:ext cx="3810000" cy="1228725"/>
          </a:xfrm>
          <a:prstGeom prst="rect">
            <a:avLst/>
          </a:prstGeom>
        </p:spPr>
      </p:pic>
      <p:pic>
        <p:nvPicPr>
          <p:cNvPr id="9" name="Picture 8" descr="A logo for a company&#10;&#10;Description automatically generated">
            <a:extLst>
              <a:ext uri="{FF2B5EF4-FFF2-40B4-BE49-F238E27FC236}">
                <a16:creationId xmlns:a16="http://schemas.microsoft.com/office/drawing/2014/main" id="{F74CA1D0-7AF9-E2EB-2C22-07183460A56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678132" y="4765581"/>
            <a:ext cx="2521733" cy="2092419"/>
          </a:xfrm>
          <a:prstGeom prst="rect">
            <a:avLst/>
          </a:prstGeom>
        </p:spPr>
      </p:pic>
    </p:spTree>
    <p:extLst>
      <p:ext uri="{BB962C8B-B14F-4D97-AF65-F5344CB8AC3E}">
        <p14:creationId xmlns:p14="http://schemas.microsoft.com/office/powerpoint/2010/main" val="39093522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24" y="1083761"/>
            <a:ext cx="10851776" cy="5689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2024" y="1825625"/>
            <a:ext cx="10851776" cy="38759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72693" y="365127"/>
            <a:ext cx="2228488" cy="630297"/>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2025" y="6452836"/>
            <a:ext cx="2101911" cy="251189"/>
          </a:xfrm>
          <a:prstGeom prst="rect">
            <a:avLst/>
          </a:prstGeom>
        </p:spPr>
      </p:pic>
    </p:spTree>
    <p:extLst>
      <p:ext uri="{BB962C8B-B14F-4D97-AF65-F5344CB8AC3E}">
        <p14:creationId xmlns:p14="http://schemas.microsoft.com/office/powerpoint/2010/main" val="19755701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3200" b="1" i="0" kern="1200">
          <a:solidFill>
            <a:srgbClr val="005EB8"/>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78A1B7"/>
        </a:buClr>
        <a:buFont typeface="Arial" panose="020B0604020202020204" pitchFamily="34" charset="0"/>
        <a:buChar char="•"/>
        <a:defRPr sz="2400" b="0" i="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78A1B7"/>
        </a:buClr>
        <a:buFont typeface="Arial" panose="020B0604020202020204" pitchFamily="34" charset="0"/>
        <a:buChar char="•"/>
        <a:defRPr sz="2200" b="0" i="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78A1B7"/>
        </a:buClr>
        <a:buFont typeface="Arial" panose="020B0604020202020204" pitchFamily="34" charset="0"/>
        <a:buChar char="•"/>
        <a:defRPr sz="1800" b="0" i="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78A1B7"/>
        </a:buClr>
        <a:buFont typeface="Arial" panose="020B0604020202020204" pitchFamily="34" charset="0"/>
        <a:buChar char="•"/>
        <a:defRPr sz="1600" b="0" i="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78A1B7"/>
        </a:buClr>
        <a:buFont typeface="Arial" panose="020B0604020202020204" pitchFamily="34" charset="0"/>
        <a:buChar char="•"/>
        <a:defRPr sz="1400" b="0" i="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iorygroup.com/blog/40-of-men-wont-talk-to-anyone-about-their-mental-health" TargetMode="External"/><Relationship Id="rId2" Type="http://schemas.openxmlformats.org/officeDocument/2006/relationships/hyperlink" Target="https://cloud.brandmaster.com/shared/assets/43d978586953db3537bd" TargetMode="External"/><Relationship Id="rId1" Type="http://schemas.openxmlformats.org/officeDocument/2006/relationships/slideLayout" Target="../slideLayouts/slideLayout7.xml"/><Relationship Id="rId6" Type="http://schemas.openxmlformats.org/officeDocument/2006/relationships/hyperlink" Target="mailto:schools@suffolkmind.org.uk" TargetMode="External"/><Relationship Id="rId5" Type="http://schemas.openxmlformats.org/officeDocument/2006/relationships/hyperlink" Target="https://drive.google.com/file/d/1cGKh9A003JClYOJ1sa2gKVzQylvg0Wi8/view" TargetMode="External"/><Relationship Id="rId4" Type="http://schemas.openxmlformats.org/officeDocument/2006/relationships/hyperlink" Target="https://open.spotify.com/episode/35fFWf1ks8MhPkJ9ASekK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mentallyhealthyschools.org.uk/resources/mental-health-and-wellbeing-calendar-autumn-term-20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publicdomainpictures.net/en/view-image.php?image=139217&amp;picture=thank-you-pap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ncb.us9.list-manage.com/track/click?u=93ca41ab24380caf57761bd37&amp;id=c8e7d19ab8&amp;e=f67ed34ce1" TargetMode="External"/><Relationship Id="rId2" Type="http://schemas.openxmlformats.org/officeDocument/2006/relationships/hyperlink" Target="https://ncb.us9.list-manage.com/track/click?u=93ca41ab24380caf57761bd37&amp;id=1469af573b&amp;e=f67ed34ce1" TargetMode="External"/><Relationship Id="rId1" Type="http://schemas.openxmlformats.org/officeDocument/2006/relationships/slideLayout" Target="../slideLayouts/slideLayout7.xml"/><Relationship Id="rId4" Type="http://schemas.openxmlformats.org/officeDocument/2006/relationships/hyperlink" Target="https://ncb.us9.list-manage.com/track/click?u=93ca41ab24380caf57761bd37&amp;id=b7aac0346a&amp;e=f67ed34c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636CC-5937-761A-0F38-F6962AEAA462}"/>
              </a:ext>
            </a:extLst>
          </p:cNvPr>
          <p:cNvSpPr>
            <a:spLocks noGrp="1"/>
          </p:cNvSpPr>
          <p:nvPr>
            <p:ph type="ctrTitle"/>
          </p:nvPr>
        </p:nvSpPr>
        <p:spPr>
          <a:xfrm>
            <a:off x="4038600" y="1939159"/>
            <a:ext cx="7644627" cy="2751086"/>
          </a:xfrm>
        </p:spPr>
        <p:txBody>
          <a:bodyPr>
            <a:normAutofit/>
          </a:bodyPr>
          <a:lstStyle/>
          <a:p>
            <a:pPr algn="r"/>
            <a:r>
              <a:rPr lang="en-GB" dirty="0"/>
              <a:t>Welcome</a:t>
            </a:r>
          </a:p>
        </p:txBody>
      </p:sp>
      <p:sp>
        <p:nvSpPr>
          <p:cNvPr id="3" name="Subtitle 2">
            <a:extLst>
              <a:ext uri="{FF2B5EF4-FFF2-40B4-BE49-F238E27FC236}">
                <a16:creationId xmlns:a16="http://schemas.microsoft.com/office/drawing/2014/main" id="{31EE9C47-1F34-328C-46BB-D262B60B1492}"/>
              </a:ext>
            </a:extLst>
          </p:cNvPr>
          <p:cNvSpPr>
            <a:spLocks noGrp="1"/>
          </p:cNvSpPr>
          <p:nvPr>
            <p:ph type="subTitle" idx="1"/>
          </p:nvPr>
        </p:nvSpPr>
        <p:spPr>
          <a:xfrm>
            <a:off x="4038600" y="4782320"/>
            <a:ext cx="7644627" cy="1329443"/>
          </a:xfrm>
        </p:spPr>
        <p:txBody>
          <a:bodyPr>
            <a:normAutofit/>
          </a:bodyPr>
          <a:lstStyle/>
          <a:p>
            <a:pPr algn="r"/>
            <a:r>
              <a:rPr lang="en-GB" dirty="0"/>
              <a:t>Mental Health Lead Network Event</a:t>
            </a:r>
          </a:p>
          <a:p>
            <a:pPr algn="r"/>
            <a:r>
              <a:rPr lang="en-GB" dirty="0"/>
              <a:t>3</a:t>
            </a:r>
            <a:r>
              <a:rPr lang="en-GB" baseline="30000" dirty="0"/>
              <a:t>rd</a:t>
            </a:r>
            <a:r>
              <a:rPr lang="en-GB" dirty="0"/>
              <a:t> November 2023</a:t>
            </a:r>
          </a:p>
        </p:txBody>
      </p:sp>
    </p:spTree>
    <p:extLst>
      <p:ext uri="{BB962C8B-B14F-4D97-AF65-F5344CB8AC3E}">
        <p14:creationId xmlns:p14="http://schemas.microsoft.com/office/powerpoint/2010/main" val="14113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1DFF3-3260-4A29-79E7-4BE6DA8A4046}"/>
              </a:ext>
            </a:extLst>
          </p:cNvPr>
          <p:cNvSpPr txBox="1"/>
          <p:nvPr/>
        </p:nvSpPr>
        <p:spPr>
          <a:xfrm>
            <a:off x="712871" y="1570581"/>
            <a:ext cx="10620876" cy="2031325"/>
          </a:xfrm>
          <a:prstGeom prst="rect">
            <a:avLst/>
          </a:prstGeom>
          <a:solidFill>
            <a:schemeClr val="accent6">
              <a:lumMod val="20000"/>
              <a:lumOff val="80000"/>
            </a:schemeClr>
          </a:solidFill>
        </p:spPr>
        <p:txBody>
          <a:bodyPr wrap="square">
            <a:spAutoFit/>
          </a:bodyPr>
          <a:lstStyle/>
          <a:p>
            <a:r>
              <a:rPr lang="en-GB" sz="1800" dirty="0">
                <a:solidFill>
                  <a:srgbClr val="414141"/>
                </a:solidFill>
                <a:effectLst/>
                <a:latin typeface="Helvetica" panose="020B0604020202020204" pitchFamily="34" charset="0"/>
                <a:ea typeface="Calibri" panose="020F0502020204030204" pitchFamily="34" charset="0"/>
              </a:rPr>
              <a:t>November marks the beginning of </a:t>
            </a:r>
            <a:r>
              <a:rPr lang="en-GB" sz="1800" b="1" dirty="0" err="1">
                <a:solidFill>
                  <a:srgbClr val="414141"/>
                </a:solidFill>
                <a:effectLst/>
                <a:latin typeface="Helvetica" panose="020B0604020202020204" pitchFamily="34" charset="0"/>
                <a:ea typeface="Calibri" panose="020F0502020204030204" pitchFamily="34" charset="0"/>
              </a:rPr>
              <a:t>Movember</a:t>
            </a:r>
            <a:r>
              <a:rPr lang="en-GB" sz="1800" dirty="0">
                <a:solidFill>
                  <a:srgbClr val="414141"/>
                </a:solidFill>
                <a:effectLst/>
                <a:latin typeface="Helvetica" panose="020B0604020202020204" pitchFamily="34" charset="0"/>
                <a:ea typeface="Calibri" panose="020F0502020204030204" pitchFamily="34" charset="0"/>
              </a:rPr>
              <a:t>, a time to </a:t>
            </a:r>
            <a:r>
              <a:rPr lang="en-GB" sz="1800" u="sng" dirty="0">
                <a:solidFill>
                  <a:srgbClr val="007C89"/>
                </a:solidFill>
                <a:effectLst/>
                <a:latin typeface="Helvetica" panose="020B0604020202020204" pitchFamily="34" charset="0"/>
                <a:ea typeface="Calibri" panose="020F0502020204030204" pitchFamily="34" charset="0"/>
                <a:hlinkClick r:id="rId2"/>
              </a:rPr>
              <a:t>raise awareness of men’s mental health</a:t>
            </a:r>
            <a:r>
              <a:rPr lang="en-GB" sz="1800" dirty="0">
                <a:solidFill>
                  <a:srgbClr val="414141"/>
                </a:solidFill>
                <a:effectLst/>
                <a:latin typeface="Helvetica" panose="020B0604020202020204" pitchFamily="34" charset="0"/>
                <a:ea typeface="Calibri" panose="020F0502020204030204" pitchFamily="34" charset="0"/>
              </a:rPr>
              <a:t>. A recent UK survey showed that </a:t>
            </a:r>
            <a:r>
              <a:rPr lang="en-GB" sz="1800" u="sng" dirty="0">
                <a:solidFill>
                  <a:srgbClr val="007C89"/>
                </a:solidFill>
                <a:effectLst/>
                <a:latin typeface="Helvetica" panose="020B0604020202020204" pitchFamily="34" charset="0"/>
                <a:ea typeface="Calibri" panose="020F0502020204030204" pitchFamily="34" charset="0"/>
                <a:hlinkClick r:id="rId3"/>
              </a:rPr>
              <a:t>40% of men reported to have never spoken to anyone about their mental health</a:t>
            </a:r>
            <a:r>
              <a:rPr lang="en-GB" sz="1800" dirty="0">
                <a:solidFill>
                  <a:srgbClr val="414141"/>
                </a:solidFill>
                <a:effectLst/>
                <a:latin typeface="Helvetica" panose="020B0604020202020204" pitchFamily="34" charset="0"/>
                <a:ea typeface="Calibri" panose="020F0502020204030204" pitchFamily="34" charset="0"/>
              </a:rPr>
              <a:t>; </a:t>
            </a:r>
            <a:r>
              <a:rPr lang="en-GB" sz="1800" dirty="0" err="1">
                <a:solidFill>
                  <a:srgbClr val="414141"/>
                </a:solidFill>
                <a:effectLst/>
                <a:latin typeface="Helvetica" panose="020B0604020202020204" pitchFamily="34" charset="0"/>
                <a:ea typeface="Calibri" panose="020F0502020204030204" pitchFamily="34" charset="0"/>
              </a:rPr>
              <a:t>Movember</a:t>
            </a:r>
            <a:r>
              <a:rPr lang="en-GB" sz="1800" dirty="0">
                <a:solidFill>
                  <a:srgbClr val="414141"/>
                </a:solidFill>
                <a:effectLst/>
                <a:latin typeface="Helvetica" panose="020B0604020202020204" pitchFamily="34" charset="0"/>
                <a:ea typeface="Calibri" panose="020F0502020204030204" pitchFamily="34" charset="0"/>
              </a:rPr>
              <a:t> is the perfect opportunity to shine a light on men’s mental health and get boys and men talking.</a:t>
            </a:r>
            <a:br>
              <a:rPr lang="en-GB" sz="1800" dirty="0">
                <a:solidFill>
                  <a:srgbClr val="414141"/>
                </a:solidFill>
                <a:effectLst/>
                <a:latin typeface="Helvetica" panose="020B0604020202020204" pitchFamily="34" charset="0"/>
                <a:ea typeface="Calibri" panose="020F0502020204030204" pitchFamily="34" charset="0"/>
              </a:rPr>
            </a:br>
            <a:br>
              <a:rPr lang="en-GB" sz="1800" dirty="0">
                <a:solidFill>
                  <a:srgbClr val="414141"/>
                </a:solidFill>
                <a:effectLst/>
                <a:latin typeface="Helvetica" panose="020B0604020202020204" pitchFamily="34" charset="0"/>
                <a:ea typeface="Calibri" panose="020F0502020204030204" pitchFamily="34" charset="0"/>
              </a:rPr>
            </a:br>
            <a:r>
              <a:rPr lang="en-GB" sz="1800" dirty="0">
                <a:solidFill>
                  <a:srgbClr val="414141"/>
                </a:solidFill>
                <a:effectLst/>
                <a:latin typeface="Helvetica" panose="020B0604020202020204" pitchFamily="34" charset="0"/>
                <a:ea typeface="Calibri" panose="020F0502020204030204" pitchFamily="34" charset="0"/>
              </a:rPr>
              <a:t>You can get involved by sharing our "Busting myths for </a:t>
            </a:r>
            <a:r>
              <a:rPr lang="en-GB" sz="1800" dirty="0" err="1">
                <a:solidFill>
                  <a:srgbClr val="414141"/>
                </a:solidFill>
                <a:effectLst/>
                <a:latin typeface="Helvetica" panose="020B0604020202020204" pitchFamily="34" charset="0"/>
                <a:ea typeface="Calibri" panose="020F0502020204030204" pitchFamily="34" charset="0"/>
              </a:rPr>
              <a:t>Movember</a:t>
            </a:r>
            <a:r>
              <a:rPr lang="en-GB" sz="1800" dirty="0">
                <a:solidFill>
                  <a:srgbClr val="414141"/>
                </a:solidFill>
                <a:effectLst/>
                <a:latin typeface="Helvetica" panose="020B0604020202020204" pitchFamily="34" charset="0"/>
                <a:ea typeface="Calibri" panose="020F0502020204030204" pitchFamily="34" charset="0"/>
              </a:rPr>
              <a:t>" </a:t>
            </a:r>
            <a:r>
              <a:rPr lang="en-GB" sz="1800" u="sng" dirty="0" err="1">
                <a:solidFill>
                  <a:srgbClr val="007C89"/>
                </a:solidFill>
                <a:effectLst/>
                <a:latin typeface="Helvetica" panose="020B0604020202020204" pitchFamily="34" charset="0"/>
                <a:ea typeface="Calibri" panose="020F0502020204030204" pitchFamily="34" charset="0"/>
                <a:hlinkClick r:id="rId4"/>
              </a:rPr>
              <a:t>Kooth</a:t>
            </a:r>
            <a:r>
              <a:rPr lang="en-GB" sz="1800" u="sng" dirty="0">
                <a:solidFill>
                  <a:srgbClr val="007C89"/>
                </a:solidFill>
                <a:effectLst/>
                <a:latin typeface="Helvetica" panose="020B0604020202020204" pitchFamily="34" charset="0"/>
                <a:ea typeface="Calibri" panose="020F0502020204030204" pitchFamily="34" charset="0"/>
                <a:hlinkClick r:id="rId4"/>
              </a:rPr>
              <a:t> podcast</a:t>
            </a:r>
            <a:r>
              <a:rPr lang="en-GB" sz="1800" dirty="0">
                <a:solidFill>
                  <a:srgbClr val="414141"/>
                </a:solidFill>
                <a:effectLst/>
                <a:latin typeface="Helvetica" panose="020B0604020202020204" pitchFamily="34" charset="0"/>
                <a:ea typeface="Calibri" panose="020F0502020204030204" pitchFamily="34" charset="0"/>
              </a:rPr>
              <a:t>, or our "Breaking the stigma" </a:t>
            </a:r>
            <a:r>
              <a:rPr lang="en-GB" sz="1800" u="sng" dirty="0">
                <a:solidFill>
                  <a:srgbClr val="007C89"/>
                </a:solidFill>
                <a:effectLst/>
                <a:latin typeface="Helvetica" panose="020B0604020202020204" pitchFamily="34" charset="0"/>
                <a:ea typeface="Calibri" panose="020F0502020204030204" pitchFamily="34" charset="0"/>
                <a:hlinkClick r:id="rId5"/>
              </a:rPr>
              <a:t>short film</a:t>
            </a:r>
            <a:r>
              <a:rPr lang="en-GB" sz="1800" dirty="0">
                <a:solidFill>
                  <a:srgbClr val="414141"/>
                </a:solidFill>
                <a:effectLst/>
                <a:latin typeface="Helvetica" panose="020B0604020202020204" pitchFamily="34" charset="0"/>
                <a:ea typeface="Calibri" panose="020F0502020204030204" pitchFamily="34" charset="0"/>
              </a:rPr>
              <a:t> around men’s mental health (we recommend this video for ages 17+). </a:t>
            </a:r>
            <a:endParaRPr lang="en-GB" dirty="0"/>
          </a:p>
        </p:txBody>
      </p:sp>
      <p:sp>
        <p:nvSpPr>
          <p:cNvPr id="5" name="TextBox 4">
            <a:extLst>
              <a:ext uri="{FF2B5EF4-FFF2-40B4-BE49-F238E27FC236}">
                <a16:creationId xmlns:a16="http://schemas.microsoft.com/office/drawing/2014/main" id="{38CCAF52-47F7-0FC0-E3B3-CE0B94C8B5D7}"/>
              </a:ext>
            </a:extLst>
          </p:cNvPr>
          <p:cNvSpPr txBox="1"/>
          <p:nvPr/>
        </p:nvSpPr>
        <p:spPr>
          <a:xfrm>
            <a:off x="712871" y="4182252"/>
            <a:ext cx="10620876" cy="923330"/>
          </a:xfrm>
          <a:prstGeom prst="rect">
            <a:avLst/>
          </a:prstGeom>
          <a:solidFill>
            <a:schemeClr val="accent2">
              <a:lumMod val="20000"/>
              <a:lumOff val="80000"/>
            </a:schemeClr>
          </a:solidFill>
        </p:spPr>
        <p:txBody>
          <a:bodyPr wrap="square">
            <a:spAutoFit/>
          </a:bodyPr>
          <a:lstStyle/>
          <a:p>
            <a:r>
              <a:rPr lang="en-GB" sz="1800" dirty="0">
                <a:effectLst/>
                <a:latin typeface="Mind Meridian"/>
                <a:ea typeface="Calibri" panose="020F0502020204030204" pitchFamily="34" charset="0"/>
              </a:rPr>
              <a:t>Message from Suffolk Mind:  Our new materials relaunch is in February for Children’s Mental Health Week, called the Children and Young People’s Kitbag, but if any schools would like support in the meantime, please direct them to </a:t>
            </a:r>
            <a:r>
              <a:rPr lang="en-GB" sz="1800" u="sng" dirty="0">
                <a:solidFill>
                  <a:srgbClr val="0563C1"/>
                </a:solidFill>
                <a:effectLst/>
                <a:latin typeface="Mind Meridian"/>
                <a:ea typeface="Calibri" panose="020F0502020204030204" pitchFamily="34" charset="0"/>
                <a:hlinkClick r:id="rId6"/>
              </a:rPr>
              <a:t>schools@suffolkmind.org.uk</a:t>
            </a:r>
            <a:r>
              <a:rPr lang="en-GB" sz="1800" dirty="0">
                <a:effectLst/>
                <a:latin typeface="Mind Meridian"/>
                <a:ea typeface="Calibri" panose="020F0502020204030204" pitchFamily="34" charset="0"/>
              </a:rPr>
              <a:t> and we will be able to help.</a:t>
            </a:r>
            <a:endParaRPr lang="en-GB" sz="1600" dirty="0">
              <a:effectLst/>
              <a:latin typeface="Calibri" panose="020F0502020204030204" pitchFamily="34" charset="0"/>
              <a:ea typeface="Calibri" panose="020F0502020204030204" pitchFamily="34" charset="0"/>
            </a:endParaRPr>
          </a:p>
        </p:txBody>
      </p:sp>
      <p:graphicFrame>
        <p:nvGraphicFramePr>
          <p:cNvPr id="8" name="Table 7">
            <a:extLst>
              <a:ext uri="{FF2B5EF4-FFF2-40B4-BE49-F238E27FC236}">
                <a16:creationId xmlns:a16="http://schemas.microsoft.com/office/drawing/2014/main" id="{2F87255A-BD8B-8A5D-5577-B6EBA82CDD46}"/>
              </a:ext>
            </a:extLst>
          </p:cNvPr>
          <p:cNvGraphicFramePr>
            <a:graphicFrameLocks noGrp="1"/>
          </p:cNvGraphicFramePr>
          <p:nvPr>
            <p:extLst>
              <p:ext uri="{D42A27DB-BD31-4B8C-83A1-F6EECF244321}">
                <p14:modId xmlns:p14="http://schemas.microsoft.com/office/powerpoint/2010/main" val="1292561947"/>
              </p:ext>
            </p:extLst>
          </p:nvPr>
        </p:nvGraphicFramePr>
        <p:xfrm>
          <a:off x="2032000" y="44140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63613456"/>
                    </a:ext>
                  </a:extLst>
                </a:gridCol>
              </a:tblGrid>
              <a:tr h="370840">
                <a:tc>
                  <a:txBody>
                    <a:bodyPr/>
                    <a:lstStyle/>
                    <a:p>
                      <a:pPr algn="ctr"/>
                      <a:r>
                        <a:rPr lang="en-GB" dirty="0"/>
                        <a:t>NOTICES AND REMINDERS:</a:t>
                      </a:r>
                    </a:p>
                  </a:txBody>
                  <a:tcPr/>
                </a:tc>
                <a:extLst>
                  <a:ext uri="{0D108BD9-81ED-4DB2-BD59-A6C34878D82A}">
                    <a16:rowId xmlns:a16="http://schemas.microsoft.com/office/drawing/2014/main" val="2720525839"/>
                  </a:ext>
                </a:extLst>
              </a:tr>
            </a:tbl>
          </a:graphicData>
        </a:graphic>
      </p:graphicFrame>
      <p:sp>
        <p:nvSpPr>
          <p:cNvPr id="9" name="TextBox 8">
            <a:extLst>
              <a:ext uri="{FF2B5EF4-FFF2-40B4-BE49-F238E27FC236}">
                <a16:creationId xmlns:a16="http://schemas.microsoft.com/office/drawing/2014/main" id="{AA07D769-04DC-E92E-762B-139028CB75F1}"/>
              </a:ext>
            </a:extLst>
          </p:cNvPr>
          <p:cNvSpPr txBox="1"/>
          <p:nvPr/>
        </p:nvSpPr>
        <p:spPr>
          <a:xfrm>
            <a:off x="712871" y="5654842"/>
            <a:ext cx="10620876" cy="646331"/>
          </a:xfrm>
          <a:prstGeom prst="rect">
            <a:avLst/>
          </a:prstGeom>
          <a:solidFill>
            <a:schemeClr val="accent4">
              <a:lumMod val="20000"/>
              <a:lumOff val="80000"/>
            </a:schemeClr>
          </a:solidFill>
        </p:spPr>
        <p:txBody>
          <a:bodyPr wrap="square" rtlCol="0">
            <a:spAutoFit/>
          </a:bodyPr>
          <a:lstStyle/>
          <a:p>
            <a:r>
              <a:rPr lang="en-GB" dirty="0"/>
              <a:t>Please add any comments to our graphic and / or let us know if you’d like to be part of our MH network steering group or have any requests / ideas for future MH network meetings.</a:t>
            </a:r>
          </a:p>
        </p:txBody>
      </p:sp>
    </p:spTree>
    <p:extLst>
      <p:ext uri="{BB962C8B-B14F-4D97-AF65-F5344CB8AC3E}">
        <p14:creationId xmlns:p14="http://schemas.microsoft.com/office/powerpoint/2010/main" val="289973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07F7E-2DE0-7994-D822-8ADF88A5067E}"/>
              </a:ext>
            </a:extLst>
          </p:cNvPr>
          <p:cNvPicPr>
            <a:picLocks noChangeAspect="1"/>
          </p:cNvPicPr>
          <p:nvPr/>
        </p:nvPicPr>
        <p:blipFill>
          <a:blip r:embed="rId2"/>
          <a:stretch>
            <a:fillRect/>
          </a:stretch>
        </p:blipFill>
        <p:spPr>
          <a:xfrm>
            <a:off x="0" y="0"/>
            <a:ext cx="8453130" cy="2478397"/>
          </a:xfrm>
          <a:prstGeom prst="rect">
            <a:avLst/>
          </a:prstGeom>
        </p:spPr>
      </p:pic>
      <p:pic>
        <p:nvPicPr>
          <p:cNvPr id="5" name="Picture 4">
            <a:extLst>
              <a:ext uri="{FF2B5EF4-FFF2-40B4-BE49-F238E27FC236}">
                <a16:creationId xmlns:a16="http://schemas.microsoft.com/office/drawing/2014/main" id="{480E6B34-51B0-271F-3E1E-B8FCDF41F2F2}"/>
              </a:ext>
            </a:extLst>
          </p:cNvPr>
          <p:cNvPicPr>
            <a:picLocks noChangeAspect="1"/>
          </p:cNvPicPr>
          <p:nvPr/>
        </p:nvPicPr>
        <p:blipFill>
          <a:blip r:embed="rId3"/>
          <a:stretch>
            <a:fillRect/>
          </a:stretch>
        </p:blipFill>
        <p:spPr>
          <a:xfrm>
            <a:off x="0" y="2478397"/>
            <a:ext cx="8429068" cy="4694867"/>
          </a:xfrm>
          <a:prstGeom prst="rect">
            <a:avLst/>
          </a:prstGeom>
        </p:spPr>
      </p:pic>
      <p:sp>
        <p:nvSpPr>
          <p:cNvPr id="6" name="TextBox 5">
            <a:extLst>
              <a:ext uri="{FF2B5EF4-FFF2-40B4-BE49-F238E27FC236}">
                <a16:creationId xmlns:a16="http://schemas.microsoft.com/office/drawing/2014/main" id="{12DFD8B5-A20A-9659-66DB-96B3F4C29C3F}"/>
              </a:ext>
            </a:extLst>
          </p:cNvPr>
          <p:cNvSpPr txBox="1"/>
          <p:nvPr/>
        </p:nvSpPr>
        <p:spPr>
          <a:xfrm>
            <a:off x="8453130" y="2505670"/>
            <a:ext cx="4319337" cy="923330"/>
          </a:xfrm>
          <a:prstGeom prst="rect">
            <a:avLst/>
          </a:prstGeom>
          <a:noFill/>
        </p:spPr>
        <p:txBody>
          <a:bodyPr wrap="square">
            <a:spAutoFit/>
          </a:bodyPr>
          <a:lstStyle/>
          <a:p>
            <a:r>
              <a:rPr lang="en-GB" dirty="0">
                <a:hlinkClick r:id="rId4"/>
              </a:rPr>
              <a:t>Mental health and wellbeing calendar: autumn term 2023 : Mentally Healthy Schools</a:t>
            </a:r>
            <a:endParaRPr lang="en-GB" dirty="0"/>
          </a:p>
        </p:txBody>
      </p:sp>
    </p:spTree>
    <p:extLst>
      <p:ext uri="{BB962C8B-B14F-4D97-AF65-F5344CB8AC3E}">
        <p14:creationId xmlns:p14="http://schemas.microsoft.com/office/powerpoint/2010/main" val="361170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hank you card with dandelions">
            <a:extLst>
              <a:ext uri="{FF2B5EF4-FFF2-40B4-BE49-F238E27FC236}">
                <a16:creationId xmlns:a16="http://schemas.microsoft.com/office/drawing/2014/main" id="{4C987623-5511-9819-F87B-6763395A2A38}"/>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905" y="-700446"/>
            <a:ext cx="13246899" cy="7856619"/>
          </a:xfrm>
          <a:prstGeom prst="rect">
            <a:avLst/>
          </a:prstGeom>
        </p:spPr>
      </p:pic>
      <p:pic>
        <p:nvPicPr>
          <p:cNvPr id="6" name="Picture 5">
            <a:extLst>
              <a:ext uri="{FF2B5EF4-FFF2-40B4-BE49-F238E27FC236}">
                <a16:creationId xmlns:a16="http://schemas.microsoft.com/office/drawing/2014/main" id="{CFE10C90-931D-CAD0-7E2D-1C945C50A3D2}"/>
              </a:ext>
            </a:extLst>
          </p:cNvPr>
          <p:cNvPicPr>
            <a:picLocks noChangeAspect="1"/>
          </p:cNvPicPr>
          <p:nvPr/>
        </p:nvPicPr>
        <p:blipFill>
          <a:blip r:embed="rId5"/>
          <a:stretch>
            <a:fillRect/>
          </a:stretch>
        </p:blipFill>
        <p:spPr>
          <a:xfrm>
            <a:off x="175657" y="222783"/>
            <a:ext cx="2442241" cy="2321634"/>
          </a:xfrm>
          <a:prstGeom prst="rect">
            <a:avLst/>
          </a:prstGeom>
        </p:spPr>
      </p:pic>
      <p:pic>
        <p:nvPicPr>
          <p:cNvPr id="7" name="Picture 6">
            <a:extLst>
              <a:ext uri="{FF2B5EF4-FFF2-40B4-BE49-F238E27FC236}">
                <a16:creationId xmlns:a16="http://schemas.microsoft.com/office/drawing/2014/main" id="{F19BF33D-26FF-818F-1A64-2E8B81F1B98D}"/>
              </a:ext>
            </a:extLst>
          </p:cNvPr>
          <p:cNvPicPr>
            <a:picLocks noChangeAspect="1"/>
          </p:cNvPicPr>
          <p:nvPr/>
        </p:nvPicPr>
        <p:blipFill rotWithShape="1">
          <a:blip r:embed="rId6"/>
          <a:srcRect r="444" b="49796"/>
          <a:stretch/>
        </p:blipFill>
        <p:spPr>
          <a:xfrm>
            <a:off x="4544789" y="279144"/>
            <a:ext cx="7264499" cy="1827952"/>
          </a:xfrm>
          <a:prstGeom prst="rect">
            <a:avLst/>
          </a:prstGeom>
        </p:spPr>
      </p:pic>
    </p:spTree>
    <p:extLst>
      <p:ext uri="{BB962C8B-B14F-4D97-AF65-F5344CB8AC3E}">
        <p14:creationId xmlns:p14="http://schemas.microsoft.com/office/powerpoint/2010/main" val="79810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B144-888B-71B8-7341-CD490B9CF965}"/>
              </a:ext>
            </a:extLst>
          </p:cNvPr>
          <p:cNvSpPr>
            <a:spLocks noGrp="1"/>
          </p:cNvSpPr>
          <p:nvPr>
            <p:ph type="title"/>
          </p:nvPr>
        </p:nvSpPr>
        <p:spPr>
          <a:xfrm>
            <a:off x="677335" y="2700867"/>
            <a:ext cx="8596668" cy="1826581"/>
          </a:xfrm>
        </p:spPr>
        <p:txBody>
          <a:bodyPr anchor="b">
            <a:normAutofit/>
          </a:bodyPr>
          <a:lstStyle/>
          <a:p>
            <a:r>
              <a:rPr lang="en-US" dirty="0"/>
              <a:t>An Introduction to RESTA </a:t>
            </a:r>
            <a:endParaRPr lang="en-GB" dirty="0"/>
          </a:p>
        </p:txBody>
      </p:sp>
      <p:sp>
        <p:nvSpPr>
          <p:cNvPr id="3" name="Subtitle 2">
            <a:extLst>
              <a:ext uri="{FF2B5EF4-FFF2-40B4-BE49-F238E27FC236}">
                <a16:creationId xmlns:a16="http://schemas.microsoft.com/office/drawing/2014/main" id="{03A5CBE2-7250-CCFC-80B6-DB081ECCEAA7}"/>
              </a:ext>
            </a:extLst>
          </p:cNvPr>
          <p:cNvSpPr>
            <a:spLocks noGrp="1"/>
          </p:cNvSpPr>
          <p:nvPr>
            <p:ph type="body" idx="1"/>
          </p:nvPr>
        </p:nvSpPr>
        <p:spPr>
          <a:xfrm>
            <a:off x="677335" y="4527448"/>
            <a:ext cx="8596668" cy="860400"/>
          </a:xfrm>
        </p:spPr>
        <p:txBody>
          <a:bodyPr anchor="t">
            <a:normAutofit/>
          </a:bodyPr>
          <a:lstStyle/>
          <a:p>
            <a:r>
              <a:rPr lang="en-US" dirty="0"/>
              <a:t>Dr Esther Borrett, Brimstone Psychology </a:t>
            </a:r>
            <a:endParaRPr lang="en-GB" dirty="0"/>
          </a:p>
        </p:txBody>
      </p:sp>
    </p:spTree>
    <p:extLst>
      <p:ext uri="{BB962C8B-B14F-4D97-AF65-F5344CB8AC3E}">
        <p14:creationId xmlns:p14="http://schemas.microsoft.com/office/powerpoint/2010/main" val="100356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0DEC-77AB-BCDD-404C-059CA9DB3655}"/>
              </a:ext>
            </a:extLst>
          </p:cNvPr>
          <p:cNvSpPr>
            <a:spLocks noGrp="1"/>
          </p:cNvSpPr>
          <p:nvPr>
            <p:ph type="title"/>
          </p:nvPr>
        </p:nvSpPr>
        <p:spPr>
          <a:xfrm>
            <a:off x="677334" y="609600"/>
            <a:ext cx="8596668" cy="1320800"/>
          </a:xfrm>
        </p:spPr>
        <p:txBody>
          <a:bodyPr anchor="t">
            <a:normAutofit/>
          </a:bodyPr>
          <a:lstStyle/>
          <a:p>
            <a:r>
              <a:rPr lang="en-US" dirty="0"/>
              <a:t>What is RESTA? </a:t>
            </a:r>
            <a:endParaRPr lang="en-GB" dirty="0"/>
          </a:p>
        </p:txBody>
      </p:sp>
      <p:graphicFrame>
        <p:nvGraphicFramePr>
          <p:cNvPr id="5" name="Content Placeholder 2">
            <a:extLst>
              <a:ext uri="{FF2B5EF4-FFF2-40B4-BE49-F238E27FC236}">
                <a16:creationId xmlns:a16="http://schemas.microsoft.com/office/drawing/2014/main" id="{8162B021-87C1-A358-8096-07445BFC9257}"/>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64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B801-D152-F015-0E56-1B41865AEBA0}"/>
              </a:ext>
            </a:extLst>
          </p:cNvPr>
          <p:cNvSpPr>
            <a:spLocks noGrp="1"/>
          </p:cNvSpPr>
          <p:nvPr>
            <p:ph type="title"/>
          </p:nvPr>
        </p:nvSpPr>
        <p:spPr/>
        <p:txBody>
          <a:bodyPr/>
          <a:lstStyle/>
          <a:p>
            <a:r>
              <a:rPr lang="en-US" dirty="0"/>
              <a:t>Two Underpinning Models</a:t>
            </a:r>
            <a:endParaRPr lang="en-GB" dirty="0"/>
          </a:p>
        </p:txBody>
      </p:sp>
      <p:sp>
        <p:nvSpPr>
          <p:cNvPr id="3" name="Content Placeholder 2">
            <a:extLst>
              <a:ext uri="{FF2B5EF4-FFF2-40B4-BE49-F238E27FC236}">
                <a16:creationId xmlns:a16="http://schemas.microsoft.com/office/drawing/2014/main" id="{761B8067-1C9D-054A-CE1E-74CDB439EE86}"/>
              </a:ext>
            </a:extLst>
          </p:cNvPr>
          <p:cNvSpPr>
            <a:spLocks noGrp="1"/>
          </p:cNvSpPr>
          <p:nvPr>
            <p:ph sz="half" idx="1"/>
          </p:nvPr>
        </p:nvSpPr>
        <p:spPr/>
        <p:txBody>
          <a:bodyPr>
            <a:normAutofit lnSpcReduction="10000"/>
          </a:bodyPr>
          <a:lstStyle/>
          <a:p>
            <a:r>
              <a:rPr lang="en-US" dirty="0"/>
              <a:t>Protective factors in educational resilience (Borrett, 2019, Borrett &amp; Rowley, 2020; Carter &amp; Borrett, 2023) </a:t>
            </a:r>
          </a:p>
          <a:p>
            <a:r>
              <a:rPr lang="en-US" dirty="0"/>
              <a:t>Based on research with returners to education- “what helps you to be resilient in education second time around?” Mapped out all education from early years to university level </a:t>
            </a:r>
          </a:p>
          <a:p>
            <a:r>
              <a:rPr lang="en-US" dirty="0"/>
              <a:t>Connection and support, positive experiences and adaptive skill building </a:t>
            </a:r>
          </a:p>
          <a:p>
            <a:endParaRPr lang="en-GB" dirty="0"/>
          </a:p>
        </p:txBody>
      </p:sp>
      <p:sp>
        <p:nvSpPr>
          <p:cNvPr id="4" name="Content Placeholder 3">
            <a:extLst>
              <a:ext uri="{FF2B5EF4-FFF2-40B4-BE49-F238E27FC236}">
                <a16:creationId xmlns:a16="http://schemas.microsoft.com/office/drawing/2014/main" id="{0D386F86-D9F5-C0EB-387A-AB7753861806}"/>
              </a:ext>
            </a:extLst>
          </p:cNvPr>
          <p:cNvSpPr>
            <a:spLocks noGrp="1"/>
          </p:cNvSpPr>
          <p:nvPr>
            <p:ph sz="half" idx="2"/>
          </p:nvPr>
        </p:nvSpPr>
        <p:spPr/>
        <p:txBody>
          <a:bodyPr>
            <a:normAutofit lnSpcReduction="10000"/>
          </a:bodyPr>
          <a:lstStyle/>
          <a:p>
            <a:r>
              <a:rPr lang="en-US" dirty="0"/>
              <a:t>The Applied Trauma Responsive Classroom Model (Carter, 2022, Carter &amp; Borrett, 2023) </a:t>
            </a:r>
          </a:p>
          <a:p>
            <a:endParaRPr lang="en-GB" dirty="0"/>
          </a:p>
        </p:txBody>
      </p:sp>
      <p:pic>
        <p:nvPicPr>
          <p:cNvPr id="5" name="Picture 4">
            <a:extLst>
              <a:ext uri="{FF2B5EF4-FFF2-40B4-BE49-F238E27FC236}">
                <a16:creationId xmlns:a16="http://schemas.microsoft.com/office/drawing/2014/main" id="{4AFA8D39-DD5A-5BC1-83E6-816426F9BE40}"/>
              </a:ext>
            </a:extLst>
          </p:cNvPr>
          <p:cNvPicPr>
            <a:picLocks noChangeAspect="1"/>
          </p:cNvPicPr>
          <p:nvPr/>
        </p:nvPicPr>
        <p:blipFill>
          <a:blip r:embed="rId2"/>
          <a:stretch>
            <a:fillRect/>
          </a:stretch>
        </p:blipFill>
        <p:spPr>
          <a:xfrm>
            <a:off x="4975668" y="3429000"/>
            <a:ext cx="4482707" cy="2324529"/>
          </a:xfrm>
          <a:prstGeom prst="rect">
            <a:avLst/>
          </a:prstGeom>
        </p:spPr>
      </p:pic>
    </p:spTree>
    <p:extLst>
      <p:ext uri="{BB962C8B-B14F-4D97-AF65-F5344CB8AC3E}">
        <p14:creationId xmlns:p14="http://schemas.microsoft.com/office/powerpoint/2010/main" val="190813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3D1C-2C4C-7E58-CACB-D4AF8DB8017F}"/>
              </a:ext>
            </a:extLst>
          </p:cNvPr>
          <p:cNvSpPr>
            <a:spLocks noGrp="1"/>
          </p:cNvSpPr>
          <p:nvPr>
            <p:ph type="title"/>
          </p:nvPr>
        </p:nvSpPr>
        <p:spPr>
          <a:xfrm>
            <a:off x="677334" y="609600"/>
            <a:ext cx="8596668" cy="1320800"/>
          </a:xfrm>
        </p:spPr>
        <p:txBody>
          <a:bodyPr anchor="t">
            <a:normAutofit/>
          </a:bodyPr>
          <a:lstStyle/>
          <a:p>
            <a:r>
              <a:rPr lang="en-US" dirty="0"/>
              <a:t>Two Underpinning Models </a:t>
            </a:r>
            <a:endParaRPr lang="en-GB" dirty="0"/>
          </a:p>
        </p:txBody>
      </p:sp>
      <p:graphicFrame>
        <p:nvGraphicFramePr>
          <p:cNvPr id="5" name="Content Placeholder 2">
            <a:extLst>
              <a:ext uri="{FF2B5EF4-FFF2-40B4-BE49-F238E27FC236}">
                <a16:creationId xmlns:a16="http://schemas.microsoft.com/office/drawing/2014/main" id="{D2869B42-4C44-95B1-524B-7A24462408EE}"/>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8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6665-BECF-3F8D-3DCE-B3DC33BDD1A2}"/>
              </a:ext>
            </a:extLst>
          </p:cNvPr>
          <p:cNvSpPr>
            <a:spLocks noGrp="1"/>
          </p:cNvSpPr>
          <p:nvPr>
            <p:ph type="title"/>
          </p:nvPr>
        </p:nvSpPr>
        <p:spPr/>
        <p:txBody>
          <a:bodyPr/>
          <a:lstStyle/>
          <a:p>
            <a:r>
              <a:rPr lang="en-US" dirty="0"/>
              <a:t>What are RESTA protective factors? </a:t>
            </a:r>
            <a:endParaRPr lang="en-GB" dirty="0"/>
          </a:p>
        </p:txBody>
      </p:sp>
      <p:pic>
        <p:nvPicPr>
          <p:cNvPr id="4" name="Content Placeholder 3">
            <a:extLst>
              <a:ext uri="{FF2B5EF4-FFF2-40B4-BE49-F238E27FC236}">
                <a16:creationId xmlns:a16="http://schemas.microsoft.com/office/drawing/2014/main" id="{E92D601F-D7C8-7156-52C6-A7F75306FB52}"/>
              </a:ext>
            </a:extLst>
          </p:cNvPr>
          <p:cNvPicPr>
            <a:picLocks noGrp="1" noChangeAspect="1"/>
          </p:cNvPicPr>
          <p:nvPr>
            <p:ph idx="1"/>
          </p:nvPr>
        </p:nvPicPr>
        <p:blipFill>
          <a:blip r:embed="rId2"/>
          <a:stretch>
            <a:fillRect/>
          </a:stretch>
        </p:blipFill>
        <p:spPr>
          <a:xfrm>
            <a:off x="2917998" y="1218489"/>
            <a:ext cx="4238625" cy="5744286"/>
          </a:xfrm>
          <a:prstGeom prst="rect">
            <a:avLst/>
          </a:prstGeom>
        </p:spPr>
      </p:pic>
    </p:spTree>
    <p:extLst>
      <p:ext uri="{BB962C8B-B14F-4D97-AF65-F5344CB8AC3E}">
        <p14:creationId xmlns:p14="http://schemas.microsoft.com/office/powerpoint/2010/main" val="320723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DBF4-12D6-346F-9727-14DE4FDA3F70}"/>
              </a:ext>
            </a:extLst>
          </p:cNvPr>
          <p:cNvSpPr>
            <a:spLocks noGrp="1"/>
          </p:cNvSpPr>
          <p:nvPr>
            <p:ph type="title"/>
          </p:nvPr>
        </p:nvSpPr>
        <p:spPr>
          <a:xfrm>
            <a:off x="677334" y="4800600"/>
            <a:ext cx="8596667" cy="566738"/>
          </a:xfrm>
        </p:spPr>
        <p:txBody>
          <a:bodyPr anchor="b">
            <a:normAutofit/>
          </a:bodyPr>
          <a:lstStyle/>
          <a:p>
            <a:r>
              <a:rPr lang="en-US" dirty="0"/>
              <a:t>RESTA: The Journey so far…</a:t>
            </a:r>
            <a:endParaRPr lang="en-GB" dirty="0"/>
          </a:p>
        </p:txBody>
      </p:sp>
      <p:graphicFrame>
        <p:nvGraphicFramePr>
          <p:cNvPr id="5" name="Content Placeholder 2">
            <a:extLst>
              <a:ext uri="{FF2B5EF4-FFF2-40B4-BE49-F238E27FC236}">
                <a16:creationId xmlns:a16="http://schemas.microsoft.com/office/drawing/2014/main" id="{EADA08F9-2C6D-A8CA-91C1-C4349F52A7EF}"/>
              </a:ext>
            </a:extLst>
          </p:cNvPr>
          <p:cNvGraphicFramePr>
            <a:graphicFrameLocks/>
          </p:cNvGraphicFramePr>
          <p:nvPr/>
        </p:nvGraphicFramePr>
        <p:xfrm>
          <a:off x="1483973" y="609600"/>
          <a:ext cx="6983390" cy="3152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9253A39-5063-0791-24DF-2B16198BEE00}"/>
              </a:ext>
            </a:extLst>
          </p:cNvPr>
          <p:cNvSpPr txBox="1"/>
          <p:nvPr/>
        </p:nvSpPr>
        <p:spPr>
          <a:xfrm>
            <a:off x="1483973" y="3930280"/>
            <a:ext cx="6983390" cy="541046"/>
          </a:xfrm>
          <a:prstGeom prst="rect">
            <a:avLst/>
          </a:prstGeom>
          <a:noFill/>
        </p:spPr>
        <p:txBody>
          <a:bodyPr wrap="square" rtlCol="0">
            <a:spAutoFit/>
          </a:bodyPr>
          <a:lstStyle/>
          <a:p>
            <a:pPr marL="0" marR="0" lvl="0" indent="0" algn="l" defTabSz="370332" rtl="0" eaLnBrk="1" fontAlgn="auto" latinLnBrk="0" hangingPunct="1">
              <a:lnSpc>
                <a:spcPct val="100000"/>
              </a:lnSpc>
              <a:spcBef>
                <a:spcPts val="0"/>
              </a:spcBef>
              <a:spcAft>
                <a:spcPts val="600"/>
              </a:spcAft>
              <a:buClrTx/>
              <a:buSzTx/>
              <a:buFontTx/>
              <a:buNone/>
              <a:tabLst/>
              <a:defRPr/>
            </a:pPr>
            <a:r>
              <a:rPr kumimoji="0" lang="en-US" sz="1458" b="0" i="0" u="none" strike="noStrike" kern="1200" cap="none" spc="0" normalizeH="0" baseline="0" noProof="0" dirty="0">
                <a:ln>
                  <a:noFill/>
                </a:ln>
                <a:solidFill>
                  <a:prstClr val="black"/>
                </a:solidFill>
                <a:effectLst/>
                <a:uLnTx/>
                <a:uFillTx/>
                <a:latin typeface="Trebuchet MS" panose="020B0603020202020204"/>
                <a:ea typeface="+mn-ea"/>
                <a:cs typeface="+mn-cs"/>
              </a:rPr>
              <a:t>A special mention and thank you to Trudi Rose-Porter, her team and students at Suffolk New College who have been instrumental to the latest pilot design!</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6336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8ABE-3458-E9C6-97E6-B530A4273900}"/>
              </a:ext>
            </a:extLst>
          </p:cNvPr>
          <p:cNvSpPr>
            <a:spLocks noGrp="1"/>
          </p:cNvSpPr>
          <p:nvPr>
            <p:ph type="title"/>
          </p:nvPr>
        </p:nvSpPr>
        <p:spPr>
          <a:xfrm>
            <a:off x="677334" y="609600"/>
            <a:ext cx="8596668" cy="1320800"/>
          </a:xfrm>
        </p:spPr>
        <p:txBody>
          <a:bodyPr anchor="t">
            <a:normAutofit/>
          </a:bodyPr>
          <a:lstStyle/>
          <a:p>
            <a:r>
              <a:rPr lang="en-US" dirty="0"/>
              <a:t>RESTA: What next?</a:t>
            </a:r>
            <a:endParaRPr lang="en-GB" dirty="0"/>
          </a:p>
        </p:txBody>
      </p:sp>
      <p:graphicFrame>
        <p:nvGraphicFramePr>
          <p:cNvPr id="5" name="Content Placeholder 2">
            <a:extLst>
              <a:ext uri="{FF2B5EF4-FFF2-40B4-BE49-F238E27FC236}">
                <a16:creationId xmlns:a16="http://schemas.microsoft.com/office/drawing/2014/main" id="{5D2476AE-CF6C-84A3-0705-D0E5BCF51859}"/>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07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4B10A-E16E-6659-C319-6357525418AC}"/>
              </a:ext>
            </a:extLst>
          </p:cNvPr>
          <p:cNvSpPr txBox="1"/>
          <p:nvPr/>
        </p:nvSpPr>
        <p:spPr>
          <a:xfrm>
            <a:off x="447174" y="769296"/>
            <a:ext cx="11297652" cy="5863144"/>
          </a:xfrm>
          <a:prstGeom prst="rect">
            <a:avLst/>
          </a:prstGeom>
          <a:solidFill>
            <a:schemeClr val="accent4">
              <a:lumMod val="20000"/>
              <a:lumOff val="80000"/>
            </a:schemeClr>
          </a:solidFill>
        </p:spPr>
        <p:txBody>
          <a:bodyPr wrap="square">
            <a:spAutoFit/>
          </a:bodyPr>
          <a:lstStyle/>
          <a:p>
            <a:r>
              <a:rPr lang="en-GB" sz="1500" b="1" dirty="0">
                <a:solidFill>
                  <a:srgbClr val="1B1464"/>
                </a:solidFill>
                <a:effectLst/>
                <a:latin typeface="Cera Pro"/>
                <a:ea typeface="Times New Roman" panose="02020603050405020304" pitchFamily="18" charset="0"/>
                <a:cs typeface="Calibri" panose="020F0502020204030204" pitchFamily="34" charset="0"/>
              </a:rPr>
              <a:t>Children’s Mental Health Week, 5-11 February 2024</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Place2Be have announced the theme for Children’s Mental Health Week 2024: </a:t>
            </a:r>
            <a:r>
              <a:rPr lang="en-GB" sz="1500" b="1" dirty="0">
                <a:solidFill>
                  <a:srgbClr val="1B1464"/>
                </a:solidFill>
                <a:effectLst/>
                <a:latin typeface="Cera Pro"/>
                <a:ea typeface="Times New Roman" panose="02020603050405020304" pitchFamily="18" charset="0"/>
                <a:cs typeface="Calibri" panose="020F0502020204030204" pitchFamily="34" charset="0"/>
              </a:rPr>
              <a:t>My Voice Matters</a:t>
            </a:r>
            <a:r>
              <a:rPr lang="en-GB" sz="1500" dirty="0">
                <a:solidFill>
                  <a:srgbClr val="505050"/>
                </a:solidFill>
                <a:effectLst/>
                <a:latin typeface="Cera Pro"/>
                <a:ea typeface="Times New Roman" panose="02020603050405020304" pitchFamily="18" charset="0"/>
                <a:cs typeface="Calibri" panose="020F0502020204030204" pitchFamily="34" charset="0"/>
              </a:rPr>
              <a:t>. Developed with the help of children and young people in Place2Be partner schools, My Voice Matters is about empowering young people to use their voices and share what matters to them – while encouraging those around them to hear their voices. Click here to find out more and see how you can get involved in </a:t>
            </a:r>
            <a:r>
              <a:rPr lang="en-GB" sz="1500" u="sng" dirty="0">
                <a:solidFill>
                  <a:srgbClr val="505050"/>
                </a:solidFill>
                <a:effectLst/>
                <a:latin typeface="Cera Pro"/>
                <a:ea typeface="Times New Roman" panose="02020603050405020304" pitchFamily="18" charset="0"/>
                <a:cs typeface="Calibri" panose="020F0502020204030204" pitchFamily="34" charset="0"/>
                <a:hlinkClick r:id="rId2"/>
              </a:rPr>
              <a:t>Children’s Mental Health Week</a:t>
            </a:r>
            <a:r>
              <a:rPr lang="en-GB" sz="1500" dirty="0">
                <a:solidFill>
                  <a:srgbClr val="505050"/>
                </a:solidFill>
                <a:effectLst/>
                <a:latin typeface="Cera Pro"/>
                <a:ea typeface="Times New Roman" panose="02020603050405020304" pitchFamily="18" charset="0"/>
                <a:cs typeface="Calibri" panose="020F0502020204030204" pitchFamily="34" charset="0"/>
              </a:rPr>
              <a:t>.</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b="1" dirty="0">
                <a:solidFill>
                  <a:srgbClr val="1B1464"/>
                </a:solidFill>
                <a:effectLst/>
                <a:latin typeface="Cera Pro"/>
                <a:ea typeface="Times New Roman" panose="02020603050405020304" pitchFamily="18" charset="0"/>
                <a:cs typeface="Calibri" panose="020F0502020204030204" pitchFamily="34" charset="0"/>
              </a:rPr>
              <a:t>Mental health lead training from the Department for Education</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A reminder that the Department for Education (DfE) are offering grants of £1,200 for mental health lead training in your educational setting, and – if you have previously claimed a grant and your mental health lead has moved on from your setting – </a:t>
            </a:r>
            <a:r>
              <a:rPr lang="en-GB" sz="1500" b="1" dirty="0">
                <a:solidFill>
                  <a:srgbClr val="1B1464"/>
                </a:solidFill>
                <a:effectLst/>
                <a:latin typeface="Cera Pro"/>
                <a:ea typeface="Times New Roman" panose="02020603050405020304" pitchFamily="18" charset="0"/>
                <a:cs typeface="Calibri" panose="020F0502020204030204" pitchFamily="34" charset="0"/>
              </a:rPr>
              <a:t>you can now apply for a second grant</a:t>
            </a:r>
            <a:r>
              <a:rPr lang="en-GB" sz="1500" dirty="0">
                <a:solidFill>
                  <a:srgbClr val="505050"/>
                </a:solidFill>
                <a:effectLst/>
                <a:latin typeface="Cera Pro"/>
                <a:ea typeface="Times New Roman" panose="02020603050405020304" pitchFamily="18" charset="0"/>
                <a:cs typeface="Calibri" panose="020F0502020204030204" pitchFamily="34" charset="0"/>
              </a:rPr>
              <a:t> to train a new mental health lead.</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The training will help to:</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Better understand wellbeing needs</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Achieve the best possible outcomes from your existing in-school provision</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Develop approaches aligned with your DSL/SENCO’s work</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Develop your universal and targeted support offer</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Engage pupils and learners, and work with parents/carers</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How do I apply?</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If you haven’t already done so, click </a:t>
            </a:r>
            <a:r>
              <a:rPr lang="en-GB" sz="1500" u="sng" dirty="0">
                <a:solidFill>
                  <a:srgbClr val="505050"/>
                </a:solidFill>
                <a:effectLst/>
                <a:latin typeface="Cera Pro"/>
                <a:ea typeface="Times New Roman" panose="02020603050405020304" pitchFamily="18" charset="0"/>
                <a:cs typeface="Calibri" panose="020F0502020204030204" pitchFamily="34" charset="0"/>
                <a:hlinkClick r:id="rId3"/>
              </a:rPr>
              <a:t>here</a:t>
            </a:r>
            <a:r>
              <a:rPr lang="en-GB" sz="1500" dirty="0">
                <a:solidFill>
                  <a:srgbClr val="505050"/>
                </a:solidFill>
                <a:effectLst/>
                <a:latin typeface="Cera Pro"/>
                <a:ea typeface="Times New Roman" panose="02020603050405020304" pitchFamily="18" charset="0"/>
                <a:cs typeface="Calibri" panose="020F0502020204030204" pitchFamily="34" charset="0"/>
              </a:rPr>
              <a:t> to claim a £1,200 grant and access DfE quality-assured training tailored to the needs of your setting.</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 </a:t>
            </a:r>
            <a:br>
              <a:rPr lang="en-GB" sz="1500" dirty="0">
                <a:solidFill>
                  <a:srgbClr val="505050"/>
                </a:solidFill>
                <a:effectLst/>
                <a:latin typeface="Cera Pro"/>
                <a:ea typeface="Times New Roman" panose="02020603050405020304" pitchFamily="18" charset="0"/>
                <a:cs typeface="Calibri" panose="020F0502020204030204" pitchFamily="34" charset="0"/>
              </a:rPr>
            </a:br>
            <a:r>
              <a:rPr lang="en-GB" sz="1500" dirty="0">
                <a:solidFill>
                  <a:srgbClr val="505050"/>
                </a:solidFill>
                <a:effectLst/>
                <a:latin typeface="Cera Pro"/>
                <a:ea typeface="Times New Roman" panose="02020603050405020304" pitchFamily="18" charset="0"/>
                <a:cs typeface="Calibri" panose="020F0502020204030204" pitchFamily="34" charset="0"/>
              </a:rPr>
              <a:t>If you previously claimed a grant and your mental health lead has left your setting, you can apply for a second grant </a:t>
            </a:r>
            <a:r>
              <a:rPr lang="en-GB" sz="1500" u="sng" dirty="0">
                <a:solidFill>
                  <a:srgbClr val="505050"/>
                </a:solidFill>
                <a:effectLst/>
                <a:latin typeface="Cera Pro"/>
                <a:ea typeface="Times New Roman" panose="02020603050405020304" pitchFamily="18" charset="0"/>
                <a:cs typeface="Calibri" panose="020F0502020204030204" pitchFamily="34" charset="0"/>
                <a:hlinkClick r:id="rId4"/>
              </a:rPr>
              <a:t>here</a:t>
            </a:r>
            <a:r>
              <a:rPr lang="en-GB" sz="1500" dirty="0">
                <a:solidFill>
                  <a:srgbClr val="505050"/>
                </a:solidFill>
                <a:effectLst/>
                <a:latin typeface="Cera Pro"/>
                <a:ea typeface="Times New Roman" panose="02020603050405020304" pitchFamily="18" charset="0"/>
                <a:cs typeface="Calibri" panose="020F0502020204030204" pitchFamily="34" charset="0"/>
              </a:rPr>
              <a:t>.</a:t>
            </a:r>
            <a:endParaRPr lang="en-GB" sz="1500" dirty="0"/>
          </a:p>
        </p:txBody>
      </p:sp>
      <p:graphicFrame>
        <p:nvGraphicFramePr>
          <p:cNvPr id="4" name="Table 3">
            <a:extLst>
              <a:ext uri="{FF2B5EF4-FFF2-40B4-BE49-F238E27FC236}">
                <a16:creationId xmlns:a16="http://schemas.microsoft.com/office/drawing/2014/main" id="{9B25034D-8F61-2CC7-1A7E-705384E16A5A}"/>
              </a:ext>
            </a:extLst>
          </p:cNvPr>
          <p:cNvGraphicFramePr>
            <a:graphicFrameLocks noGrp="1"/>
          </p:cNvGraphicFramePr>
          <p:nvPr>
            <p:extLst>
              <p:ext uri="{D42A27DB-BD31-4B8C-83A1-F6EECF244321}">
                <p14:modId xmlns:p14="http://schemas.microsoft.com/office/powerpoint/2010/main" val="163496681"/>
              </p:ext>
            </p:extLst>
          </p:nvPr>
        </p:nvGraphicFramePr>
        <p:xfrm>
          <a:off x="2032000" y="22556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63613456"/>
                    </a:ext>
                  </a:extLst>
                </a:gridCol>
              </a:tblGrid>
              <a:tr h="370840">
                <a:tc>
                  <a:txBody>
                    <a:bodyPr/>
                    <a:lstStyle/>
                    <a:p>
                      <a:pPr algn="ctr"/>
                      <a:r>
                        <a:rPr lang="en-GB" dirty="0"/>
                        <a:t>NOTICES AND REMINDERS:</a:t>
                      </a:r>
                    </a:p>
                  </a:txBody>
                  <a:tcPr/>
                </a:tc>
                <a:extLst>
                  <a:ext uri="{0D108BD9-81ED-4DB2-BD59-A6C34878D82A}">
                    <a16:rowId xmlns:a16="http://schemas.microsoft.com/office/drawing/2014/main" val="2720525839"/>
                  </a:ext>
                </a:extLst>
              </a:tr>
            </a:tbl>
          </a:graphicData>
        </a:graphic>
      </p:graphicFrame>
    </p:spTree>
    <p:extLst>
      <p:ext uri="{BB962C8B-B14F-4D97-AF65-F5344CB8AC3E}">
        <p14:creationId xmlns:p14="http://schemas.microsoft.com/office/powerpoint/2010/main" val="2248278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M X RESTA THEME MOCK">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CK LOGO TEMP (002)  -  Read-Only" id="{9CD835BE-89CA-4D68-9BE9-92ED984911C9}" vid="{FC527BCA-F187-40F6-9F24-3FB2C8F7F8A8}"/>
    </a:ext>
  </a:extLst>
</a:theme>
</file>

<file path=ppt/theme/theme3.xml><?xml version="1.0" encoding="utf-8"?>
<a:theme xmlns:a="http://schemas.openxmlformats.org/drawingml/2006/main" name="NSFT ba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6AA290971DFA43ADC6B12D6F461843" ma:contentTypeVersion="12" ma:contentTypeDescription="Create a new document." ma:contentTypeScope="" ma:versionID="fa0538bfe841354d47d56ed297e08e62">
  <xsd:schema xmlns:xsd="http://www.w3.org/2001/XMLSchema" xmlns:xs="http://www.w3.org/2001/XMLSchema" xmlns:p="http://schemas.microsoft.com/office/2006/metadata/properties" xmlns:ns2="10df09a8-1586-4734-ba37-0c382fb02d62" xmlns:ns3="07becab0-10a0-490c-a70e-9160c454cd56" targetNamespace="http://schemas.microsoft.com/office/2006/metadata/properties" ma:root="true" ma:fieldsID="12e05bfe220f986e2776c3fc10453bca" ns2:_="" ns3:_="">
    <xsd:import namespace="10df09a8-1586-4734-ba37-0c382fb02d62"/>
    <xsd:import namespace="07becab0-10a0-490c-a70e-9160c454c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f09a8-1586-4734-ba37-0c382fb02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becab0-10a0-490c-a70e-9160c454c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154933-B22B-4D9D-8A34-BCAB1213B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f09a8-1586-4734-ba37-0c382fb02d62"/>
    <ds:schemaRef ds:uri="07becab0-10a0-490c-a70e-9160c454c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62F1C-9883-4DB1-9568-D8D700F4B826}">
  <ds:schemaRefs>
    <ds:schemaRef ds:uri="http://schemas.microsoft.com/sharepoint/v3/contenttype/forms"/>
  </ds:schemaRefs>
</ds:datastoreItem>
</file>

<file path=customXml/itemProps3.xml><?xml version="1.0" encoding="utf-8"?>
<ds:datastoreItem xmlns:ds="http://schemas.openxmlformats.org/officeDocument/2006/customXml" ds:itemID="{021F2552-5445-404B-81C4-EC9F05BB0CCB}">
  <ds:schemaRefs>
    <ds:schemaRef ds:uri="10df09a8-1586-4734-ba37-0c382fb02d62"/>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07becab0-10a0-490c-a70e-9160c454cd56"/>
  </ds:schemaRefs>
</ds:datastoreItem>
</file>

<file path=docProps/app.xml><?xml version="1.0" encoding="utf-8"?>
<Properties xmlns="http://schemas.openxmlformats.org/officeDocument/2006/extended-properties" xmlns:vt="http://schemas.openxmlformats.org/officeDocument/2006/docPropsVTypes">
  <TotalTime>218</TotalTime>
  <Words>1003</Words>
  <Application>Microsoft Office PowerPoint</Application>
  <PresentationFormat>Widescreen</PresentationFormat>
  <Paragraphs>50</Paragraphs>
  <Slides>12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Calibri Light</vt:lpstr>
      <vt:lpstr>Cera Pro</vt:lpstr>
      <vt:lpstr>Helvetica</vt:lpstr>
      <vt:lpstr>Mind Meridian</vt:lpstr>
      <vt:lpstr>Trebuchet MS</vt:lpstr>
      <vt:lpstr>Wingdings 3</vt:lpstr>
      <vt:lpstr>Office Theme</vt:lpstr>
      <vt:lpstr>BRIM X RESTA THEME MOCK</vt:lpstr>
      <vt:lpstr>NSFT base theme</vt:lpstr>
      <vt:lpstr>Welcome</vt:lpstr>
      <vt:lpstr>An Introduction to RESTA </vt:lpstr>
      <vt:lpstr>What is RESTA? </vt:lpstr>
      <vt:lpstr>Two Underpinning Models</vt:lpstr>
      <vt:lpstr>Two Underpinning Models </vt:lpstr>
      <vt:lpstr>What are RESTA protective factors? </vt:lpstr>
      <vt:lpstr>RESTA: The Journey so far…</vt:lpstr>
      <vt:lpstr>RESTA: What next?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Kay Breton</dc:creator>
  <cp:lastModifiedBy>Fran Russo</cp:lastModifiedBy>
  <cp:revision>100</cp:revision>
  <dcterms:created xsi:type="dcterms:W3CDTF">2023-10-26T08:57:28Z</dcterms:created>
  <dcterms:modified xsi:type="dcterms:W3CDTF">2023-11-21T19:39:38Z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0x010100EF6AA290971DFA43ADC6B12D6F461843</vt:lpwstr>
  </property>
</Properties>
</file>