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7" r:id="rId5"/>
    <p:sldMasterId id="2147483720" r:id="rId6"/>
    <p:sldMasterId id="2147483733" r:id="rId7"/>
  </p:sldMasterIdLst>
  <p:notesMasterIdLst>
    <p:notesMasterId r:id="rId27"/>
  </p:notesMasterIdLst>
  <p:sldIdLst>
    <p:sldId id="256" r:id="rId8"/>
    <p:sldId id="885" r:id="rId9"/>
    <p:sldId id="272" r:id="rId10"/>
    <p:sldId id="886" r:id="rId11"/>
    <p:sldId id="887" r:id="rId12"/>
    <p:sldId id="888" r:id="rId13"/>
    <p:sldId id="889" r:id="rId14"/>
    <p:sldId id="273" r:id="rId15"/>
    <p:sldId id="890" r:id="rId16"/>
    <p:sldId id="279" r:id="rId17"/>
    <p:sldId id="891" r:id="rId18"/>
    <p:sldId id="892" r:id="rId19"/>
    <p:sldId id="274" r:id="rId20"/>
    <p:sldId id="276" r:id="rId21"/>
    <p:sldId id="275" r:id="rId22"/>
    <p:sldId id="893" r:id="rId23"/>
    <p:sldId id="894" r:id="rId24"/>
    <p:sldId id="897" r:id="rId25"/>
    <p:sldId id="89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02A258-77A9-BFD0-A5BF-CCDD55CE6DD7}" name="Mulvey Anna" initials="MA" userId="S::Anna.Mulvey@nsft.nhs.uk::3aeb695a-73f6-4da9-aa4a-1d4a4a39ec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FED2FE"/>
    <a:srgbClr val="B9EDFF"/>
    <a:srgbClr val="FFEFFF"/>
    <a:srgbClr val="FFCDCD"/>
    <a:srgbClr val="FBE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148" autoAdjust="0"/>
  </p:normalViewPr>
  <p:slideViewPr>
    <p:cSldViewPr snapToGrid="0">
      <p:cViewPr varScale="1">
        <p:scale>
          <a:sx n="64" d="100"/>
          <a:sy n="64" d="100"/>
        </p:scale>
        <p:origin x="7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245C7-AD43-4178-A78D-1F5D80F6D931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EEFD2-FF13-401F-862A-15444AC227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4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support.org.uk/get-help/help-for-your-staff/wellbeing-services/school-and-fe-leaders-service/school-leaders-expression-of-interest-england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support.org.uk/get-help/help-for-you/financial-support/grant-eligibility-check-form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89302da6a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89302da6a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622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89302da6a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89302da6a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Font typeface="Arial"/>
              <a:buChar char="•"/>
              <a:defRPr/>
            </a:pPr>
            <a:r>
              <a:rPr lang="en-GB" dirty="0"/>
              <a:t>Fully funded professional supervision for school and FE college leaders 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GB" dirty="0"/>
              <a:t>Our professional supervision gives you a safe and confidential space to talk about, and process what is going on for you at work.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GB" dirty="0"/>
              <a:t>You will work with qualified and experienced supervisors to focus on your mental wellbeing and help you develop new coping strategies to feel more fulfilled and in control.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GB" dirty="0"/>
              <a:t>You will receive six free one-to-one sessions by Zoom or telephone, which are completely confidential.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GB" dirty="0"/>
              <a:t>For those who need it, we can also offer access to counselling, delivered by qualified BACP accredited counsellors. </a:t>
            </a:r>
          </a:p>
          <a:p>
            <a:pPr>
              <a:buFont typeface="Arial"/>
              <a:buChar char="•"/>
              <a:defRPr/>
            </a:pPr>
            <a:r>
              <a:rPr lang="en-GB" i="1" dirty="0"/>
              <a:t>   We are currently experiencing very high demand for this service and are therefore placing you on a waiting list.  If you would like to be placed on our waiting list, please complete the form below and we will contact you as soon as places become available.</a:t>
            </a:r>
            <a:endParaRPr lang="en-GB" i="0" dirty="0">
              <a:cs typeface="Calibri" panose="020F0502020204030204"/>
            </a:endParaRPr>
          </a:p>
          <a:p>
            <a:pPr>
              <a:buFont typeface="Arial"/>
              <a:buChar char="•"/>
              <a:defRPr/>
            </a:pPr>
            <a:r>
              <a:rPr lang="en-GB" i="0" baseline="0" dirty="0">
                <a:cs typeface="Calibri" panose="020F0502020204030204"/>
                <a:hlinkClick r:id="rId3"/>
              </a:rPr>
              <a:t>   </a:t>
            </a:r>
            <a:r>
              <a:rPr lang="en-GB" dirty="0">
                <a:hlinkClick r:id="rId3"/>
              </a:rPr>
              <a:t>Expression of interest</a:t>
            </a:r>
            <a:endParaRPr lang="en-GB" dirty="0"/>
          </a:p>
          <a:p>
            <a:pPr marL="171450" indent="-171450">
              <a:buFont typeface="Arial"/>
              <a:buChar char="•"/>
              <a:defRPr/>
            </a:pPr>
            <a:endParaRPr lang="en-GB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  <a:defRPr/>
            </a:pPr>
            <a:endParaRPr lang="en-GB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GB" dirty="0">
                <a:cs typeface="Calibri" panose="020F0502020204030204"/>
              </a:rPr>
              <a:t>We also offer other forms of support, such as our</a:t>
            </a:r>
            <a:r>
              <a:rPr lang="en-GB" dirty="0"/>
              <a:t> introduction to wellbeing and resilience</a:t>
            </a:r>
            <a:endParaRPr lang="en-GB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GB" dirty="0"/>
              <a:t>In this 2 ½ hour workshop our expert facilitators will provide your staff with an introduction to wellbeing and resilience.</a:t>
            </a:r>
            <a:endParaRPr lang="en-GB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GB" dirty="0">
                <a:cs typeface="Calibri" panose="020F0502020204030204"/>
              </a:rPr>
              <a:t>Details for this can be found on our website</a:t>
            </a:r>
          </a:p>
          <a:p>
            <a:pPr marL="171450" indent="-171450">
              <a:buFont typeface="Arial"/>
              <a:buChar char="•"/>
              <a:defRPr/>
            </a:pPr>
            <a:endParaRPr lang="en-GB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24678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89302da6a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89302da6a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GB"/>
              <a:t>We publish comprehensive and robust research about the mental health and wellbeing of teachers and all education staff. I referred to a few of these reports earlier such as … </a:t>
            </a:r>
            <a:endParaRPr lang="en-US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/>
            </a:pPr>
            <a:endParaRPr lang="en-GB">
              <a:latin typeface="Calibri"/>
              <a:cs typeface="Calibri"/>
            </a:endParaRPr>
          </a:p>
          <a:p>
            <a:pPr>
              <a:defRPr/>
            </a:pPr>
            <a:r>
              <a:rPr lang="en-GB">
                <a:latin typeface="Calibri"/>
                <a:cs typeface="Calibri"/>
              </a:rPr>
              <a:t>This research also allows us to create a whole host of useful resources designed to help education staff stay mentally well at work. Our free online recourses cover everything from Burnout and anxiety to finances and self care. </a:t>
            </a:r>
          </a:p>
          <a:p>
            <a:pPr>
              <a:defRPr/>
            </a:pPr>
            <a:endParaRPr lang="en-GB">
              <a:latin typeface="Calibri"/>
              <a:cs typeface="Calibri"/>
            </a:endParaRPr>
          </a:p>
          <a:p>
            <a:pPr>
              <a:buSzPts val="1100"/>
              <a:defRPr/>
            </a:pPr>
            <a:endParaRPr lang="en-GB" sz="1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078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89302da6a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89302da6a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endParaRPr lang="en-GB" dirty="0">
              <a:latin typeface="Calibri"/>
              <a:cs typeface="Calibri"/>
            </a:endParaRPr>
          </a:p>
          <a:p>
            <a:pPr>
              <a:buSzPts val="1100"/>
              <a:defRPr/>
            </a:pPr>
            <a:endParaRPr lang="en-GB"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3398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9365C-9A5D-4DFA-B5F2-240F022383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972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89302da6a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89302da6a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1100"/>
              <a:defRPr/>
            </a:pPr>
            <a:endParaRPr lang="en-GB"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6594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89302da6a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89302da6a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sz="1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0508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673ad215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673ad2157_0_46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sz="11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9806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9365C-9A5D-4DFA-B5F2-240F0223838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447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89302da6a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89302da6a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1100"/>
              <a:defRPr/>
            </a:pPr>
            <a:endParaRPr lang="en-GB" sz="1100" dirty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/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345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89302da6a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89302da6a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1100"/>
              <a:defRPr/>
            </a:pPr>
            <a:endParaRPr lang="en-GB"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0959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89302da6a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89302da6a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Clr>
                <a:srgbClr val="000000"/>
              </a:buClr>
              <a:buSzPts val="1100"/>
              <a:buFont typeface="Arial"/>
              <a:buChar char="•"/>
              <a:defRPr/>
            </a:pPr>
            <a:r>
              <a:rPr lang="en-GB" sz="1100" dirty="0">
                <a:latin typeface="Arial"/>
                <a:cs typeface="Arial"/>
              </a:rPr>
              <a:t>Free! </a:t>
            </a:r>
          </a:p>
          <a:p>
            <a:pPr marL="171450" indent="-171450">
              <a:buClr>
                <a:srgbClr val="000000"/>
              </a:buClr>
              <a:buSzPts val="1100"/>
              <a:buFont typeface="Arial"/>
              <a:buChar char="•"/>
              <a:defRPr/>
            </a:pPr>
            <a:r>
              <a:rPr lang="en-GB" sz="1100" dirty="0">
                <a:latin typeface="Arial"/>
                <a:cs typeface="Arial"/>
              </a:rPr>
              <a:t>Available 24/7 365</a:t>
            </a:r>
            <a:endParaRPr lang="en-GB" dirty="0"/>
          </a:p>
          <a:p>
            <a:pPr marL="171450" indent="-171450">
              <a:buClr>
                <a:srgbClr val="000000"/>
              </a:buClr>
              <a:buSzPts val="1100"/>
              <a:buFont typeface="Arial"/>
              <a:buChar char="•"/>
              <a:defRPr/>
            </a:pPr>
            <a:r>
              <a:rPr lang="en-GB" sz="1100" dirty="0">
                <a:latin typeface="Arial"/>
                <a:cs typeface="Arial"/>
              </a:rPr>
              <a:t>Staffed by counsellors </a:t>
            </a:r>
          </a:p>
          <a:p>
            <a:pPr marL="171450" indent="-171450">
              <a:buClr>
                <a:srgbClr val="000000"/>
              </a:buClr>
              <a:buSzPts val="1100"/>
              <a:buFont typeface="Arial"/>
              <a:buChar char="•"/>
              <a:defRPr/>
            </a:pPr>
            <a:r>
              <a:rPr lang="en-GB" sz="1100" dirty="0">
                <a:latin typeface="Arial"/>
                <a:cs typeface="Arial"/>
              </a:rPr>
              <a:t>Personal and work related issues </a:t>
            </a:r>
          </a:p>
          <a:p>
            <a:pPr marL="171450" indent="-171450">
              <a:buClr>
                <a:srgbClr val="000000"/>
              </a:buClr>
              <a:buSzPts val="1100"/>
              <a:buFont typeface="Arial"/>
              <a:buChar char="•"/>
              <a:defRPr/>
            </a:pPr>
            <a:r>
              <a:rPr lang="en-GB" sz="1100" dirty="0">
                <a:latin typeface="Arial"/>
                <a:cs typeface="Arial"/>
              </a:rPr>
              <a:t>In the moment support </a:t>
            </a:r>
          </a:p>
          <a:p>
            <a:pPr marL="171450" indent="-171450">
              <a:buClr>
                <a:srgbClr val="000000"/>
              </a:buClr>
              <a:buSzPts val="1100"/>
              <a:buFont typeface="Arial"/>
              <a:buChar char="•"/>
              <a:defRPr/>
            </a:pPr>
            <a:r>
              <a:rPr lang="en-GB" sz="1100" dirty="0">
                <a:latin typeface="Arial"/>
                <a:cs typeface="Arial"/>
              </a:rPr>
              <a:t>Completely confidential </a:t>
            </a:r>
          </a:p>
          <a:p>
            <a:pPr marL="171450" indent="-171450">
              <a:buClr>
                <a:srgbClr val="000000"/>
              </a:buClr>
              <a:buSzPts val="1100"/>
              <a:buFont typeface="Arial"/>
              <a:buChar char="•"/>
              <a:defRPr/>
            </a:pPr>
            <a:endParaRPr lang="en-GB"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4418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89302da6a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89302da6a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Clr>
                <a:srgbClr val="000000"/>
              </a:buClr>
              <a:buSzPts val="1100"/>
              <a:buFont typeface="Arial"/>
              <a:buChar char="•"/>
              <a:defRPr/>
            </a:pPr>
            <a:r>
              <a:rPr lang="en-GB"/>
              <a:t>We offer a financial grants service for teachers, teaching assistants, supply and support staff, lecturers and retired staff.</a:t>
            </a:r>
          </a:p>
          <a:p>
            <a:pPr>
              <a:buClr>
                <a:srgbClr val="000000"/>
              </a:buClr>
              <a:buSzPts val="1100"/>
              <a:buFont typeface="Arial"/>
              <a:buChar char="•"/>
              <a:defRPr/>
            </a:pPr>
            <a:r>
              <a:rPr lang="en-GB"/>
              <a:t>    Our team is processing an unprecedented number of applications from staff who are struggling.</a:t>
            </a:r>
            <a:endParaRPr lang="en-GB">
              <a:cs typeface="Calibri" panose="020F0502020204030204"/>
            </a:endParaRPr>
          </a:p>
          <a:p>
            <a:pPr>
              <a:buClr>
                <a:srgbClr val="000000"/>
              </a:buClr>
              <a:buSzPts val="1100"/>
              <a:buFont typeface="Arial"/>
              <a:buChar char="•"/>
              <a:defRPr/>
            </a:pPr>
            <a:r>
              <a:rPr lang="en-GB" b="1"/>
              <a:t>    Unfortunately this means that applications are taking longer to process</a:t>
            </a:r>
            <a:endParaRPr lang="en-GB"/>
          </a:p>
          <a:p>
            <a:pPr marL="171450" indent="-171450">
              <a:buClr>
                <a:srgbClr val="000000"/>
              </a:buClr>
              <a:buSzPts val="1100"/>
              <a:buFont typeface="Arial"/>
              <a:buChar char="•"/>
              <a:defRPr/>
            </a:pPr>
            <a:r>
              <a:rPr lang="en-GB"/>
              <a:t>essential costs such as rent/mortgage, food, utility costs, essential household items or travel to work costs</a:t>
            </a:r>
          </a:p>
          <a:p>
            <a:pPr marL="171450" indent="-171450">
              <a:buClr>
                <a:srgbClr val="000000"/>
              </a:buClr>
              <a:buSzPts val="1100"/>
              <a:buFont typeface="Arial"/>
              <a:buChar char="•"/>
              <a:defRPr/>
            </a:pPr>
            <a:r>
              <a:rPr lang="en-GB"/>
              <a:t>£700 pounds per applicant.</a:t>
            </a:r>
          </a:p>
          <a:p>
            <a:pPr marL="171450" indent="-171450">
              <a:buClr>
                <a:srgbClr val="000000"/>
              </a:buClr>
              <a:buSzPts val="1100"/>
              <a:buFont typeface="Arial"/>
              <a:buChar char="•"/>
              <a:defRPr/>
            </a:pPr>
            <a:r>
              <a:rPr lang="en-GB">
                <a:hlinkClick r:id="rId3"/>
              </a:rPr>
              <a:t>our eligibility checker.</a:t>
            </a:r>
            <a:endParaRPr lang="en-GB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1463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9365C-9A5D-4DFA-B5F2-240F022383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04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A35CC-4E9B-2BFE-B1D5-7F8A6BAFA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20E0E-017E-B183-006F-E28D75852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68F92-C5C0-CEF0-4E5A-B130930C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BD64-2755-4EAF-84D4-734A5B3941E1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09143-49CF-E2C3-BAA9-A12FE0BC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C2F08-C9F6-0800-2191-2199A3B9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BEB2-168D-4D92-A9E7-C522642A0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10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DB81A-C680-9403-9853-59ED6EE10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22A8A-2570-05D5-DAF4-369EEB3FE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EF123-797E-1FBD-ED7D-1DF37F25C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BD64-2755-4EAF-84D4-734A5B3941E1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9F25B-2AF7-102F-A7C9-6E490A52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8DD26-26C4-2982-AF2B-112F0545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BEB2-168D-4D92-A9E7-C522642A0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38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0A932E-0684-A147-8209-A7BCCD99E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FE0FD-2883-0711-3B01-19DBE3888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F8159-E5E1-AD9B-DF3D-9DA91CE1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BD64-2755-4EAF-84D4-734A5B3941E1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E09F9-424A-1A4D-2736-104DF038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630D4-4DC9-0C66-9364-592F60F41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BEB2-168D-4D92-A9E7-C522642A0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01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251" y="1122363"/>
            <a:ext cx="10801349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024" y="3602038"/>
            <a:ext cx="10165976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9240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6" y="1825625"/>
            <a:ext cx="10869705" cy="3875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04BC07-8F03-473C-B5A4-E5A98B25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816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1255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4303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2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22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92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032095"/>
            <a:ext cx="7891836" cy="658594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1023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1023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06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4962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012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82588"/>
            <a:ext cx="6172200" cy="39784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25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59B3C-2051-B9B8-B3FF-1952B944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30820-2F43-0DFB-36BE-1F891AFFF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90B96-70F1-4CDE-6CD0-5A785479E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BD64-2755-4EAF-84D4-734A5B3941E1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F940B-9315-E8E4-6553-A81959BE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9C6A6-E589-223E-3C00-A875FAB5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BEB2-168D-4D92-A9E7-C522642A0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754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734671"/>
            <a:ext cx="6172200" cy="412638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88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59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1264024"/>
            <a:ext cx="2628900" cy="4450976"/>
          </a:xfrm>
        </p:spPr>
        <p:txBody>
          <a:bodyPr vert="eaVert"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264024"/>
            <a:ext cx="7734300" cy="445097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3084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C3F3-A9CF-42A5-B9BB-12B78F954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766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C46644-6B56-D54B-BDAB-794471F1AE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60" y="320675"/>
            <a:ext cx="10515600" cy="54833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860" y="1895131"/>
            <a:ext cx="10515600" cy="4597744"/>
          </a:xfrm>
        </p:spPr>
        <p:txBody>
          <a:bodyPr lIns="90000"/>
          <a:lstStyle>
            <a:lvl1pPr>
              <a:spcAft>
                <a:spcPts val="0"/>
              </a:spcAft>
              <a:defRPr sz="6600">
                <a:solidFill>
                  <a:schemeClr val="accent5"/>
                </a:solidFill>
              </a:defRPr>
            </a:lvl1pPr>
            <a:lvl2pPr>
              <a:lnSpc>
                <a:spcPct val="120000"/>
              </a:lnSpc>
              <a:spcBef>
                <a:spcPts val="3000"/>
              </a:spcBef>
              <a:defRPr sz="1600">
                <a:solidFill>
                  <a:schemeClr val="accent5"/>
                </a:solidFill>
                <a:latin typeface="Lexend Deca" pitchFamily="2" charset="77"/>
                <a:cs typeface="Lexend Deca" pitchFamily="2" charset="77"/>
              </a:defRPr>
            </a:lvl2pPr>
            <a:lvl3pPr marL="0" indent="0">
              <a:lnSpc>
                <a:spcPct val="120000"/>
              </a:lnSpc>
              <a:buNone/>
              <a:defRPr sz="1600">
                <a:solidFill>
                  <a:schemeClr val="accent5"/>
                </a:solidFill>
                <a:latin typeface="Lexend Deca" pitchFamily="2" charset="77"/>
                <a:cs typeface="Lexend Deca" pitchFamily="2" charset="77"/>
              </a:defRPr>
            </a:lvl3pPr>
            <a:lvl4pPr marL="0" indent="0">
              <a:lnSpc>
                <a:spcPct val="120000"/>
              </a:lnSpc>
              <a:buNone/>
              <a:defRPr sz="1600">
                <a:solidFill>
                  <a:schemeClr val="accent5"/>
                </a:solidFill>
                <a:latin typeface="Lexend Deca" pitchFamily="2" charset="77"/>
                <a:cs typeface="Lexend Deca" pitchFamily="2" charset="77"/>
              </a:defRPr>
            </a:lvl4pPr>
            <a:lvl5pPr marL="0" indent="0">
              <a:lnSpc>
                <a:spcPct val="120000"/>
              </a:lnSpc>
              <a:buNone/>
              <a:defRPr sz="1600">
                <a:solidFill>
                  <a:schemeClr val="accent5"/>
                </a:solidFill>
                <a:latin typeface="Lexend Deca" pitchFamily="2" charset="77"/>
                <a:cs typeface="Lexend Deca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E414BB20-EDEA-484A-AE9D-4D86144BCB00}" type="datetime1">
              <a:rPr lang="en-GB" smtClean="0"/>
              <a:t>21/11/2023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AF7AD24-EDD3-AA47-BC99-D57F280FF3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F2FFBB-7420-C14C-899D-BD19B78BA1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58" y="991207"/>
            <a:ext cx="1642977" cy="4133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001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B13115-8A28-B444-ACAF-3B50BA601C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60" y="320675"/>
            <a:ext cx="10515600" cy="5483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E90E7805-2FF5-F845-8AF1-CB94AED6C385}" type="datetime1">
              <a:rPr lang="en-GB" smtClean="0"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AF7AD24-EDD3-AA47-BC99-D57F280FF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B31EB25-E0DD-2643-A54D-6E084AF8D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51783" y="941389"/>
            <a:ext cx="4822152" cy="52927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spcAft>
                <a:spcPts val="0"/>
              </a:spcAft>
              <a:defRPr sz="800" b="0" i="0">
                <a:solidFill>
                  <a:schemeClr val="accent2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09A1DB89-5710-D440-8CC0-F5591E748A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5859" y="1013127"/>
            <a:ext cx="5921092" cy="381237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  <a:lvl2pPr>
              <a:defRPr sz="800">
                <a:solidFill>
                  <a:schemeClr val="accent3"/>
                </a:solidFill>
                <a:latin typeface="Merriweather" pitchFamily="2" charset="77"/>
                <a:cs typeface="Lexend Deca" pitchFamily="2" charset="77"/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1095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EB7F2F0-54B5-0D40-ABB5-4857881991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9585" y="2074408"/>
            <a:ext cx="5257800" cy="3724624"/>
          </a:xfrm>
        </p:spPr>
        <p:txBody>
          <a:bodyPr lIns="9000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lnSpc>
                <a:spcPct val="120000"/>
              </a:lnSpc>
              <a:spcBef>
                <a:spcPts val="3000"/>
              </a:spcBef>
              <a:defRPr>
                <a:solidFill>
                  <a:schemeClr val="accent3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accent3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FDD7DAEB-F038-1E4A-937A-A947071207D6}" type="datetime1">
              <a:rPr lang="en-GB" smtClean="0"/>
              <a:pPr/>
              <a:t>21/11/2023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F7AD24-EDD3-AA47-BC99-D57F280FF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571AD3C-F706-AC4E-BEE3-0D92AA6D59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933" y="748862"/>
            <a:ext cx="4761771" cy="536027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 b="0" i="0">
                <a:solidFill>
                  <a:schemeClr val="accent2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95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A2AF63-668B-EE41-8A9E-44710EB442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60" y="320675"/>
            <a:ext cx="10515600" cy="5483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861" y="1026000"/>
            <a:ext cx="3541451" cy="4351338"/>
          </a:xfrm>
        </p:spPr>
        <p:txBody>
          <a:bodyPr lIns="9000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lnSpc>
                <a:spcPct val="120000"/>
              </a:lnSpc>
              <a:spcBef>
                <a:spcPts val="3000"/>
              </a:spcBef>
              <a:defRPr>
                <a:solidFill>
                  <a:schemeClr val="accent3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accent3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6DF628D-0B87-8145-B2BF-4BC49BD24474}" type="datetime1">
              <a:rPr lang="en-GB" smtClean="0"/>
              <a:pPr/>
              <a:t>21/11/2023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F7AD24-EDD3-AA47-BC99-D57F280FF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F1FE41-05F6-BF4D-8B15-4ACFF12B9D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1948" y="1026000"/>
            <a:ext cx="3541451" cy="4351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accent3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accent3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4855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24198D9-DA19-C54B-AE8B-E2C667FBC5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60" y="320675"/>
            <a:ext cx="10515600" cy="5483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046" y="1026001"/>
            <a:ext cx="6899973" cy="1341185"/>
          </a:xfrm>
        </p:spPr>
        <p:txBody>
          <a:bodyPr lIns="9000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lnSpc>
                <a:spcPct val="120000"/>
              </a:lnSpc>
              <a:spcBef>
                <a:spcPts val="3000"/>
              </a:spcBef>
              <a:defRPr>
                <a:solidFill>
                  <a:schemeClr val="accent3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accent3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092E34B-6371-3F4D-A1A9-8944473A7057}" type="datetime1">
              <a:rPr lang="en-GB" smtClean="0"/>
              <a:pPr/>
              <a:t>21/11/2023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AF7AD24-EDD3-AA47-BC99-D57F280FF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35FC09-EF9C-4849-8ECC-34ABA7DDA6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8847" y="2522538"/>
            <a:ext cx="2891367" cy="29165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 b="0" i="0">
                <a:solidFill>
                  <a:schemeClr val="accent2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9CA82C4-ADEB-934E-AC85-092B2673A7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653" y="2522539"/>
            <a:ext cx="2891367" cy="29162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 b="0" i="0">
                <a:solidFill>
                  <a:schemeClr val="accent2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65CE753-A5B7-E944-97B8-9161244507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14458" y="2522539"/>
            <a:ext cx="2891367" cy="29162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800" b="0" i="0">
                <a:solidFill>
                  <a:schemeClr val="accent2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85780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2D1943-C3E7-9A42-9BB1-7167C3039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60" y="320675"/>
            <a:ext cx="10515600" cy="54833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860" y="1895132"/>
            <a:ext cx="10515600" cy="4597744"/>
          </a:xfrm>
        </p:spPr>
        <p:txBody>
          <a:bodyPr lIns="90000"/>
          <a:lstStyle>
            <a:lvl1pPr>
              <a:spcAft>
                <a:spcPts val="0"/>
              </a:spcAft>
              <a:defRPr sz="6600">
                <a:solidFill>
                  <a:schemeClr val="accent5"/>
                </a:solidFill>
              </a:defRPr>
            </a:lvl1pPr>
            <a:lvl2pPr>
              <a:lnSpc>
                <a:spcPct val="120000"/>
              </a:lnSpc>
              <a:spcBef>
                <a:spcPts val="3000"/>
              </a:spcBef>
              <a:defRPr>
                <a:solidFill>
                  <a:schemeClr val="accent5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accent5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accent5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E414BB20-EDEA-484A-AE9D-4D86144BCB00}" type="datetime1">
              <a:rPr lang="en-GB" smtClean="0"/>
              <a:t>21/11/2023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AF7AD24-EDD3-AA47-BC99-D57F280FF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1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5E284-0D5B-DEE3-9C71-4A3690C3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F13F0-81C3-24CD-81A7-0DEF3B2D2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5FED6-0017-7903-2438-2E986EBA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BD64-2755-4EAF-84D4-734A5B3941E1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F3534-26F3-36BC-2285-E2CBBDD0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5EFB4-6597-18B6-9854-E6AF6FDA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BEB2-168D-4D92-A9E7-C522642A0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944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C46644-6B56-D54B-BDAB-794471F1AE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60" y="320675"/>
            <a:ext cx="10515600" cy="54833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860" y="1895132"/>
            <a:ext cx="10515600" cy="4597744"/>
          </a:xfrm>
        </p:spPr>
        <p:txBody>
          <a:bodyPr lIns="90000"/>
          <a:lstStyle>
            <a:lvl1pPr>
              <a:spcAft>
                <a:spcPts val="0"/>
              </a:spcAft>
              <a:defRPr sz="6600">
                <a:solidFill>
                  <a:schemeClr val="accent5"/>
                </a:solidFill>
              </a:defRPr>
            </a:lvl1pPr>
            <a:lvl2pPr>
              <a:lnSpc>
                <a:spcPct val="120000"/>
              </a:lnSpc>
              <a:spcBef>
                <a:spcPts val="3000"/>
              </a:spcBef>
              <a:defRPr>
                <a:solidFill>
                  <a:schemeClr val="accent5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accent5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accent5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E414BB20-EDEA-484A-AE9D-4D86144BCB00}" type="datetime1">
              <a:rPr lang="en-GB" smtClean="0"/>
              <a:t>21/11/2023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AF7AD24-EDD3-AA47-BC99-D57F280FF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45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13C0D0-7DD6-2E42-8083-71951CC326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60" y="320675"/>
            <a:ext cx="10515600" cy="54833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860" y="1895131"/>
            <a:ext cx="10515600" cy="4597744"/>
          </a:xfrm>
        </p:spPr>
        <p:txBody>
          <a:bodyPr lIns="90000"/>
          <a:lstStyle>
            <a:lvl1pPr>
              <a:spcAft>
                <a:spcPts val="0"/>
              </a:spcAft>
              <a:defRPr sz="6600">
                <a:solidFill>
                  <a:schemeClr val="accent5"/>
                </a:solidFill>
              </a:defRPr>
            </a:lvl1pPr>
            <a:lvl2pPr>
              <a:lnSpc>
                <a:spcPct val="120000"/>
              </a:lnSpc>
              <a:spcBef>
                <a:spcPts val="3000"/>
              </a:spcBef>
              <a:defRPr>
                <a:solidFill>
                  <a:schemeClr val="accent5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accent5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accent5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E414BB20-EDEA-484A-AE9D-4D86144BCB00}" type="datetime1">
              <a:rPr lang="en-GB" smtClean="0"/>
              <a:t>21/11/2023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AF7AD24-EDD3-AA47-BC99-D57F280FF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29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B373A5-76F0-A746-8B51-EDD03A3C2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60" y="320675"/>
            <a:ext cx="10515600" cy="54833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860" y="1895132"/>
            <a:ext cx="10515600" cy="4597744"/>
          </a:xfrm>
        </p:spPr>
        <p:txBody>
          <a:bodyPr lIns="90000"/>
          <a:lstStyle>
            <a:lvl1pPr>
              <a:spcAft>
                <a:spcPts val="0"/>
              </a:spcAft>
              <a:defRPr sz="6600">
                <a:solidFill>
                  <a:schemeClr val="accent5"/>
                </a:solidFill>
              </a:defRPr>
            </a:lvl1pPr>
            <a:lvl2pPr>
              <a:lnSpc>
                <a:spcPct val="120000"/>
              </a:lnSpc>
              <a:spcBef>
                <a:spcPts val="3000"/>
              </a:spcBef>
              <a:defRPr>
                <a:solidFill>
                  <a:schemeClr val="accent5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accent5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accent5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E414BB20-EDEA-484A-AE9D-4D86144BCB00}" type="datetime1">
              <a:rPr lang="en-GB" smtClean="0"/>
              <a:t>21/11/2023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AF7AD24-EDD3-AA47-BC99-D57F280FF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25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Blank" userDrawn="1">
  <p:cSld name="Layout - 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;p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" name="Google Shape;78;p15"/>
          <p:cNvPicPr preferRelativeResize="0"/>
          <p:nvPr userDrawn="1"/>
        </p:nvPicPr>
        <p:blipFill rotWithShape="1">
          <a:blip r:embed="rId2">
            <a:alphaModFix/>
          </a:blip>
          <a:srcRect l="14418" r="14411"/>
          <a:stretch/>
        </p:blipFill>
        <p:spPr>
          <a:xfrm>
            <a:off x="7398667" y="203200"/>
            <a:ext cx="4590000" cy="6446400"/>
          </a:xfrm>
          <a:prstGeom prst="roundRect">
            <a:avLst>
              <a:gd name="adj" fmla="val 8068"/>
            </a:avLst>
          </a:prstGeom>
          <a:noFill/>
          <a:ln>
            <a:noFill/>
          </a:ln>
        </p:spPr>
      </p:pic>
      <p:sp>
        <p:nvSpPr>
          <p:cNvPr id="4" name="Google Shape;80;p15"/>
          <p:cNvSpPr txBox="1"/>
          <p:nvPr userDrawn="1"/>
        </p:nvSpPr>
        <p:spPr>
          <a:xfrm>
            <a:off x="2438400" y="2686267"/>
            <a:ext cx="2438400" cy="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33">
                <a:solidFill>
                  <a:schemeClr val="lt1"/>
                </a:solidFill>
                <a:latin typeface="Satoshi" panose="020B0604020202020204" charset="0"/>
                <a:ea typeface="Helvetica Neue Light"/>
                <a:cs typeface="Satoshi" panose="020B0604020202020204" charset="0"/>
                <a:sym typeface="Helvetica Neue Light"/>
              </a:rPr>
              <a:t>INSERT NAME</a:t>
            </a:r>
            <a:endParaRPr sz="933">
              <a:solidFill>
                <a:schemeClr val="lt1"/>
              </a:solidFill>
              <a:latin typeface="Satoshi" panose="020B0604020202020204" charset="0"/>
              <a:ea typeface="Helvetica Neue Light"/>
              <a:cs typeface="Satoshi" panose="020B0604020202020204" charset="0"/>
              <a:sym typeface="Helvetica Neue Light"/>
            </a:endParaRPr>
          </a:p>
        </p:txBody>
      </p:sp>
      <p:sp>
        <p:nvSpPr>
          <p:cNvPr id="5" name="Google Shape;82;p15"/>
          <p:cNvSpPr txBox="1"/>
          <p:nvPr userDrawn="1"/>
        </p:nvSpPr>
        <p:spPr>
          <a:xfrm>
            <a:off x="482800" y="2686267"/>
            <a:ext cx="1955600" cy="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33">
                <a:solidFill>
                  <a:schemeClr val="lt1"/>
                </a:solidFill>
                <a:latin typeface="Satoshi" panose="020B0604020202020204" charset="0"/>
                <a:ea typeface="Helvetica Neue Light"/>
                <a:cs typeface="Satoshi" panose="020B0604020202020204" charset="0"/>
                <a:sym typeface="Helvetica Neue Light"/>
              </a:rPr>
              <a:t>DD/MM/YY</a:t>
            </a:r>
            <a:endParaRPr sz="933">
              <a:solidFill>
                <a:schemeClr val="lt1"/>
              </a:solidFill>
              <a:latin typeface="Satoshi" panose="020B0604020202020204" charset="0"/>
              <a:ea typeface="Helvetica Neue Light"/>
              <a:cs typeface="Satoshi" panose="020B0604020202020204" charset="0"/>
              <a:sym typeface="Helvetica Neue Light"/>
            </a:endParaRPr>
          </a:p>
        </p:txBody>
      </p:sp>
      <p:pic>
        <p:nvPicPr>
          <p:cNvPr id="6" name="Google Shape;79;p15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482800" y="528267"/>
            <a:ext cx="926933" cy="2828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2600" y="3691467"/>
            <a:ext cx="6643709" cy="2516717"/>
          </a:xfrm>
          <a:prstGeom prst="rect">
            <a:avLst/>
          </a:prstGeom>
        </p:spPr>
        <p:txBody>
          <a:bodyPr/>
          <a:lstStyle>
            <a:lvl1pPr>
              <a:defRPr sz="7466" baseline="0">
                <a:solidFill>
                  <a:schemeClr val="bg1"/>
                </a:solidFill>
                <a:latin typeface="Satoshi" panose="020B0604020202020204" charset="0"/>
                <a:cs typeface="Satoshi" panose="020B0604020202020204" charset="0"/>
              </a:defRPr>
            </a:lvl1pPr>
            <a:lvl2pPr>
              <a:defRPr sz="7466">
                <a:solidFill>
                  <a:schemeClr val="bg1"/>
                </a:solidFill>
                <a:latin typeface="Helvetica Neue" panose="020B0604020202020204" charset="0"/>
              </a:defRPr>
            </a:lvl2pPr>
            <a:lvl3pPr>
              <a:defRPr sz="7466">
                <a:solidFill>
                  <a:schemeClr val="bg1"/>
                </a:solidFill>
                <a:latin typeface="Helvetica Neue" panose="020B0604020202020204" charset="0"/>
              </a:defRPr>
            </a:lvl3pPr>
            <a:lvl4pPr>
              <a:defRPr sz="7466">
                <a:solidFill>
                  <a:schemeClr val="bg1"/>
                </a:solidFill>
                <a:latin typeface="Helvetica Neue" panose="020B0604020202020204" charset="0"/>
              </a:defRPr>
            </a:lvl4pPr>
            <a:lvl5pPr>
              <a:defRPr sz="7466">
                <a:solidFill>
                  <a:schemeClr val="bg1"/>
                </a:solidFill>
                <a:latin typeface="Helvetica Neue" panose="020B0604020202020204" charset="0"/>
              </a:defRPr>
            </a:lvl5pPr>
          </a:lstStyle>
          <a:p>
            <a:pPr lvl="0"/>
            <a:r>
              <a:rPr lang="en-US"/>
              <a:t>Presentation Title</a:t>
            </a:r>
            <a:endParaRPr lang="en-GB"/>
          </a:p>
        </p:txBody>
      </p:sp>
      <p:pic>
        <p:nvPicPr>
          <p:cNvPr id="11" name="Google Shape;133;p22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204" y="6354726"/>
            <a:ext cx="1902632" cy="356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6394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Calm Blue" userDrawn="1">
  <p:cSld name="Layout - Calm Blu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EF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8" name="Google Shape;2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4667" y="6269667"/>
            <a:ext cx="388600" cy="25906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 txBox="1"/>
          <p:nvPr/>
        </p:nvSpPr>
        <p:spPr>
          <a:xfrm>
            <a:off x="609267" y="152923"/>
            <a:ext cx="24384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-114297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Satoshi" panose="020B0604020202020204" charset="0"/>
                <a:ea typeface="Helvetica Neue"/>
                <a:cs typeface="Satoshi" panose="020B0604020202020204" charset="0"/>
                <a:sym typeface="Helvetica Neue"/>
              </a:rPr>
              <a:t>Education Support</a:t>
            </a:r>
            <a:endParaRPr sz="800">
              <a:solidFill>
                <a:schemeClr val="dk1"/>
              </a:solidFill>
              <a:latin typeface="Satoshi" panose="020B0604020202020204" charset="0"/>
              <a:ea typeface="Helvetica Neue"/>
              <a:cs typeface="Satoshi" panose="020B0604020202020204" charset="0"/>
              <a:sym typeface="Helvetica Neue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969434"/>
            <a:ext cx="5854700" cy="1282057"/>
          </a:xfrm>
          <a:prstGeom prst="rect">
            <a:avLst/>
          </a:prstGeom>
        </p:spPr>
        <p:txBody>
          <a:bodyPr/>
          <a:lstStyle>
            <a:lvl1pPr>
              <a:defRPr sz="5333" b="0" baseline="0">
                <a:solidFill>
                  <a:schemeClr val="tx1"/>
                </a:solidFill>
                <a:latin typeface="Satoshi" panose="020B0604020202020204" charset="0"/>
                <a:cs typeface="Satoshi" panose="020B0604020202020204" charset="0"/>
              </a:defRPr>
            </a:lvl1pPr>
            <a:lvl2pPr>
              <a:defRPr sz="5333"/>
            </a:lvl2pPr>
            <a:lvl3pPr>
              <a:defRPr sz="5333"/>
            </a:lvl3pPr>
            <a:lvl4pPr>
              <a:defRPr sz="5333"/>
            </a:lvl4pPr>
            <a:lvl5pPr>
              <a:defRPr sz="5333"/>
            </a:lvl5pPr>
          </a:lstStyle>
          <a:p>
            <a:pPr lvl="0"/>
            <a:r>
              <a:rPr lang="en-US" sz="5600">
                <a:latin typeface="Helvetica Neue" panose="020B0604020202020204" charset="0"/>
              </a:rPr>
              <a:t>Slide 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2252134"/>
            <a:ext cx="8517467" cy="1208617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atoshi" panose="020B0604020202020204" charset="0"/>
                <a:cs typeface="Satoshi" panose="020B0604020202020204" charset="0"/>
              </a:defRPr>
            </a:lvl1pPr>
            <a:lvl2pPr>
              <a:defRPr sz="4267">
                <a:latin typeface="Helvetica Neue" panose="020B0604020202020204" charset="0"/>
                <a:cs typeface="Helvetica Neue" panose="020B0604020202020204" charset="0"/>
              </a:defRPr>
            </a:lvl2pPr>
            <a:lvl3pPr>
              <a:defRPr sz="4267">
                <a:latin typeface="Helvetica Neue" panose="020B0604020202020204" charset="0"/>
                <a:cs typeface="Helvetica Neue" panose="020B0604020202020204" charset="0"/>
              </a:defRPr>
            </a:lvl3pPr>
            <a:lvl4pPr>
              <a:defRPr sz="4267">
                <a:latin typeface="Helvetica Neue" panose="020B0604020202020204" charset="0"/>
                <a:cs typeface="Helvetica Neue" panose="020B0604020202020204" charset="0"/>
              </a:defRPr>
            </a:lvl4pPr>
            <a:lvl5pPr>
              <a:defRPr sz="4267">
                <a:latin typeface="Helvetica Neue" panose="020B0604020202020204" charset="0"/>
                <a:cs typeface="Helvetica Neue" panose="020B0604020202020204" charset="0"/>
              </a:defRPr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433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Calm Red" userDrawn="1">
  <p:cSld name="Layout - Calm Red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B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4667" y="6269667"/>
            <a:ext cx="388600" cy="25906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/>
          <p:nvPr/>
        </p:nvSpPr>
        <p:spPr>
          <a:xfrm>
            <a:off x="609267" y="152923"/>
            <a:ext cx="24384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-114297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Satoshi" panose="020B0604020202020204" charset="0"/>
                <a:ea typeface="Helvetica Neue"/>
                <a:cs typeface="Satoshi" panose="020B0604020202020204" charset="0"/>
                <a:sym typeface="Helvetica Neue"/>
              </a:rPr>
              <a:t>Education Support</a:t>
            </a:r>
            <a:endParaRPr sz="800">
              <a:solidFill>
                <a:schemeClr val="dk1"/>
              </a:solidFill>
              <a:latin typeface="Satoshi" panose="020B0604020202020204" charset="0"/>
              <a:ea typeface="Helvetica Neue"/>
              <a:cs typeface="Satoshi" panose="020B0604020202020204" charset="0"/>
              <a:sym typeface="Helvetica Neue"/>
            </a:endParaRPr>
          </a:p>
        </p:txBody>
      </p:sp>
      <p:sp>
        <p:nvSpPr>
          <p:cNvPr id="40" name="Google Shape;40;p9"/>
          <p:cNvSpPr txBox="1"/>
          <p:nvPr/>
        </p:nvSpPr>
        <p:spPr>
          <a:xfrm>
            <a:off x="4266867" y="152923"/>
            <a:ext cx="24384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-114297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Satoshi" panose="020B0604020202020204" charset="0"/>
                <a:ea typeface="Helvetica Neue"/>
                <a:cs typeface="Satoshi" panose="020B0604020202020204" charset="0"/>
                <a:sym typeface="Helvetica Neue"/>
              </a:rPr>
              <a:t>Slide title runs here</a:t>
            </a:r>
            <a:endParaRPr sz="800">
              <a:solidFill>
                <a:schemeClr val="dk1"/>
              </a:solidFill>
              <a:latin typeface="Satoshi" panose="020B0604020202020204" charset="0"/>
              <a:ea typeface="Helvetica Neue"/>
              <a:cs typeface="Satoshi" panose="020B0604020202020204" charset="0"/>
              <a:sym typeface="Helvetica Neue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969434"/>
            <a:ext cx="5854700" cy="1282057"/>
          </a:xfrm>
          <a:prstGeom prst="rect">
            <a:avLst/>
          </a:prstGeom>
        </p:spPr>
        <p:txBody>
          <a:bodyPr/>
          <a:lstStyle>
            <a:lvl1pPr>
              <a:defRPr sz="5600" b="0" baseline="0">
                <a:solidFill>
                  <a:schemeClr val="tx1"/>
                </a:solidFill>
                <a:latin typeface="Satoshi" panose="020B0604020202020204" charset="0"/>
                <a:cs typeface="Satoshi" panose="020B0604020202020204" charset="0"/>
              </a:defRPr>
            </a:lvl1pPr>
            <a:lvl2pPr>
              <a:defRPr sz="5333"/>
            </a:lvl2pPr>
            <a:lvl3pPr>
              <a:defRPr sz="5333"/>
            </a:lvl3pPr>
            <a:lvl4pPr>
              <a:defRPr sz="5333"/>
            </a:lvl4pPr>
            <a:lvl5pPr>
              <a:defRPr sz="5333"/>
            </a:lvl5pPr>
          </a:lstStyle>
          <a:p>
            <a:pPr lvl="0"/>
            <a:r>
              <a:rPr lang="en-US" sz="5600">
                <a:latin typeface="Helvetica Neue" panose="020B0604020202020204" charset="0"/>
              </a:rPr>
              <a:t>Slide 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1" y="2252134"/>
            <a:ext cx="8422217" cy="119168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atoshi" panose="020B0604020202020204" charset="0"/>
                <a:cs typeface="Satoshi" panose="020B0604020202020204" charset="0"/>
              </a:defRPr>
            </a:lvl1pPr>
            <a:lvl2pPr>
              <a:defRPr sz="4267">
                <a:latin typeface="Helvetica Neue" panose="020B0604020202020204" charset="0"/>
                <a:cs typeface="Helvetica Neue" panose="020B0604020202020204" charset="0"/>
              </a:defRPr>
            </a:lvl2pPr>
            <a:lvl3pPr>
              <a:defRPr sz="4267">
                <a:latin typeface="Helvetica Neue" panose="020B0604020202020204" charset="0"/>
                <a:cs typeface="Helvetica Neue" panose="020B0604020202020204" charset="0"/>
              </a:defRPr>
            </a:lvl3pPr>
            <a:lvl4pPr>
              <a:defRPr sz="4267">
                <a:latin typeface="Helvetica Neue" panose="020B0604020202020204" charset="0"/>
                <a:cs typeface="Helvetica Neue" panose="020B0604020202020204" charset="0"/>
              </a:defRPr>
            </a:lvl4pPr>
            <a:lvl5pPr>
              <a:defRPr sz="4267">
                <a:latin typeface="Helvetica Neue" panose="020B0604020202020204" charset="0"/>
                <a:cs typeface="Helvetica Neue" panose="020B0604020202020204" charset="0"/>
              </a:defRPr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466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Blank" preserve="1" userDrawn="1">
  <p:cSld name="Layout - 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;p9">
            <a:extLst>
              <a:ext uri="{FF2B5EF4-FFF2-40B4-BE49-F238E27FC236}">
                <a16:creationId xmlns:a16="http://schemas.microsoft.com/office/drawing/2014/main" id="{97F2A7BD-255C-2D49-A020-9B41B263C672}"/>
              </a:ext>
            </a:extLst>
          </p:cNvPr>
          <p:cNvSpPr txBox="1"/>
          <p:nvPr userDrawn="1"/>
        </p:nvSpPr>
        <p:spPr>
          <a:xfrm>
            <a:off x="488156" y="152923"/>
            <a:ext cx="24384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-114297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Support</a:t>
            </a: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Google Shape;58;p13">
            <a:extLst>
              <a:ext uri="{FF2B5EF4-FFF2-40B4-BE49-F238E27FC236}">
                <a16:creationId xmlns:a16="http://schemas.microsoft.com/office/drawing/2014/main" id="{4878DE5D-5A40-EB4B-9C73-5CE46E466AFF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5284" y="6269667"/>
            <a:ext cx="387365" cy="259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5774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Bold Blue">
  <p:cSld name="Layout - Bold Blu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pic>
        <p:nvPicPr>
          <p:cNvPr id="23" name="Google Shape;2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4667" y="6269667"/>
            <a:ext cx="388600" cy="2590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9;p9">
            <a:extLst>
              <a:ext uri="{FF2B5EF4-FFF2-40B4-BE49-F238E27FC236}">
                <a16:creationId xmlns:a16="http://schemas.microsoft.com/office/drawing/2014/main" id="{CA3CD8BF-54BE-5A4C-A5BC-7DA5D984C178}"/>
              </a:ext>
            </a:extLst>
          </p:cNvPr>
          <p:cNvSpPr txBox="1"/>
          <p:nvPr userDrawn="1"/>
        </p:nvSpPr>
        <p:spPr>
          <a:xfrm>
            <a:off x="488156" y="152923"/>
            <a:ext cx="24384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-114297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Support</a:t>
            </a:r>
            <a:endParaRPr sz="80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85377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Calm Red">
  <p:cSld name="Layout - Calm Red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B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4667" y="6269667"/>
            <a:ext cx="388600" cy="2590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;p9">
            <a:extLst>
              <a:ext uri="{FF2B5EF4-FFF2-40B4-BE49-F238E27FC236}">
                <a16:creationId xmlns:a16="http://schemas.microsoft.com/office/drawing/2014/main" id="{5773F1BF-A522-DF43-9DAB-FAFC8C414E51}"/>
              </a:ext>
            </a:extLst>
          </p:cNvPr>
          <p:cNvSpPr txBox="1"/>
          <p:nvPr userDrawn="1"/>
        </p:nvSpPr>
        <p:spPr>
          <a:xfrm>
            <a:off x="488156" y="152923"/>
            <a:ext cx="24384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-114297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Support</a:t>
            </a: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92382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Bold Yellow">
  <p:cSld name="Layout - Bold Yellow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E7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4667" y="6269667"/>
            <a:ext cx="388600" cy="2590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;p9">
            <a:extLst>
              <a:ext uri="{FF2B5EF4-FFF2-40B4-BE49-F238E27FC236}">
                <a16:creationId xmlns:a16="http://schemas.microsoft.com/office/drawing/2014/main" id="{739BEA5D-E95A-9D4F-AC6F-701D6EF23FD7}"/>
              </a:ext>
            </a:extLst>
          </p:cNvPr>
          <p:cNvSpPr txBox="1"/>
          <p:nvPr userDrawn="1"/>
        </p:nvSpPr>
        <p:spPr>
          <a:xfrm>
            <a:off x="488156" y="152923"/>
            <a:ext cx="24384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-114297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Support</a:t>
            </a: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671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CBCA3-81A6-9BE3-852D-32075A3DA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6060-FDE3-63D9-0C92-86FBE7797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4BA11-1078-27B2-D3EC-6F167C46B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EBE9C-7298-F586-E8D8-867C50CB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BD64-2755-4EAF-84D4-734A5B3941E1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B12C9-CA19-2DB9-3342-D5F56321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E575D-1F69-A515-D104-963F24B1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BEB2-168D-4D92-A9E7-C522642A0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774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Calm Yellow" preserve="1">
  <p:cSld name="Layout - Calm Yellow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F6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5284" y="6269667"/>
            <a:ext cx="387365" cy="259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780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Calm Yellow" preserve="1">
  <p:cSld name="1_Layout - Calm Yellow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EF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5284" y="6269667"/>
            <a:ext cx="387365" cy="2590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;p9">
            <a:extLst>
              <a:ext uri="{FF2B5EF4-FFF2-40B4-BE49-F238E27FC236}">
                <a16:creationId xmlns:a16="http://schemas.microsoft.com/office/drawing/2014/main" id="{2CF3A597-3175-F14B-9ABC-F4B611881BEF}"/>
              </a:ext>
            </a:extLst>
          </p:cNvPr>
          <p:cNvSpPr txBox="1"/>
          <p:nvPr userDrawn="1"/>
        </p:nvSpPr>
        <p:spPr>
          <a:xfrm>
            <a:off x="488156" y="152923"/>
            <a:ext cx="24384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-114297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Support</a:t>
            </a: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773216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Calm Yellow" preserve="1">
  <p:cSld name="1_Layout - Calm Yellow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7C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5284" y="6269667"/>
            <a:ext cx="387365" cy="2590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;p9">
            <a:extLst>
              <a:ext uri="{FF2B5EF4-FFF2-40B4-BE49-F238E27FC236}">
                <a16:creationId xmlns:a16="http://schemas.microsoft.com/office/drawing/2014/main" id="{2CF3A597-3175-F14B-9ABC-F4B611881BEF}"/>
              </a:ext>
            </a:extLst>
          </p:cNvPr>
          <p:cNvSpPr txBox="1"/>
          <p:nvPr userDrawn="1"/>
        </p:nvSpPr>
        <p:spPr>
          <a:xfrm>
            <a:off x="488156" y="152923"/>
            <a:ext cx="24384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-114297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Support</a:t>
            </a: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07297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Calm Yellow" preserve="1">
  <p:cSld name="1_Layout - Calm Yellow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5C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5284" y="6269667"/>
            <a:ext cx="387365" cy="2590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;p9">
            <a:extLst>
              <a:ext uri="{FF2B5EF4-FFF2-40B4-BE49-F238E27FC236}">
                <a16:creationId xmlns:a16="http://schemas.microsoft.com/office/drawing/2014/main" id="{2CF3A597-3175-F14B-9ABC-F4B611881BEF}"/>
              </a:ext>
            </a:extLst>
          </p:cNvPr>
          <p:cNvSpPr txBox="1"/>
          <p:nvPr userDrawn="1"/>
        </p:nvSpPr>
        <p:spPr>
          <a:xfrm>
            <a:off x="488156" y="152923"/>
            <a:ext cx="24384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-114297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Support</a:t>
            </a: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57930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Bold Teal">
  <p:cSld name="Layout - Bold Teal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5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pic>
        <p:nvPicPr>
          <p:cNvPr id="15" name="Google Shape;1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4667" y="6269667"/>
            <a:ext cx="388600" cy="259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8157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Calm Teal">
  <p:cSld name="Layout - Calm Teal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F6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pic>
        <p:nvPicPr>
          <p:cNvPr id="18" name="Google Shape;1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4667" y="6269667"/>
            <a:ext cx="388600" cy="259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4605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Bold Blue">
  <p:cSld name="1_Layout - Bold Blu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pic>
        <p:nvPicPr>
          <p:cNvPr id="23" name="Google Shape;2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4667" y="6269667"/>
            <a:ext cx="388600" cy="259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2220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Calm Blue">
  <p:cSld name="Layout - Calm Blu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EF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pic>
        <p:nvPicPr>
          <p:cNvPr id="28" name="Google Shape;2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4667" y="6269667"/>
            <a:ext cx="388600" cy="259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5383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Bold Red">
  <p:cSld name="Layout - Bold Red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C434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4667" y="6269667"/>
            <a:ext cx="388600" cy="259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26760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Calm Red">
  <p:cSld name="1_Layout - Calm Red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B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4667" y="6269667"/>
            <a:ext cx="388600" cy="259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825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CE349-C290-253F-7116-82A52D70A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90741-3742-A83E-9172-9FF3EFE1C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213C7-5D2C-D6C6-D9FE-2FD283A98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48901F-387D-9842-2B76-D8097C63D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0C1C0-ACF7-4EFC-49C7-031F957C8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955CB6-BA71-CF85-7ABC-8E1EFC37F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BD64-2755-4EAF-84D4-734A5B3941E1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D4D425-34CA-EEB3-4B06-6B2DDBDB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D24D62-A454-7171-48CC-2D707ED29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BEB2-168D-4D92-A9E7-C522642A0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829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Bold Orange">
  <p:cSld name="Layout - Bold Orang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75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4667" y="6269667"/>
            <a:ext cx="388600" cy="259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13690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Calm Orange">
  <p:cSld name="Layout - Calm Orang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7C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pic>
        <p:nvPicPr>
          <p:cNvPr id="48" name="Google Shape;4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4667" y="6269667"/>
            <a:ext cx="388600" cy="259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2130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- Bold Yellow">
  <p:cSld name="1_Layout - Bold Yellow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E7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4667" y="6269667"/>
            <a:ext cx="388600" cy="259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3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76C09-9346-F65A-E95B-AC7073AD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79746B-FDC9-A374-5DDA-43CAA8516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BD64-2755-4EAF-84D4-734A5B3941E1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4619F-F519-2E2E-1A22-F81E6786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B1285-A6ED-CEE1-483E-5AF47390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BEB2-168D-4D92-A9E7-C522642A0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71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3A15A-EF57-38AE-0CD1-7D529C19A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BD64-2755-4EAF-84D4-734A5B3941E1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1C0FF-901F-DE53-AF3E-18839C352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2C3BC-2E15-402E-9EA5-4D9E6EEC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BEB2-168D-4D92-A9E7-C522642A0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33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0BFD1-2C91-9809-FB73-E0C87FA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8C7C4-D62A-8F58-99BB-72C63B92A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8431E-0332-27F1-23C1-7DA953C74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1FFCA-3FBA-781A-677E-509547DB9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BD64-2755-4EAF-84D4-734A5B3941E1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E2B63-ED28-728D-097B-91B28E632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35314-A9CD-D25F-1725-BAC4404FC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BEB2-168D-4D92-A9E7-C522642A0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88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40C0-D729-CE8C-8BE6-EDE406222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B13E8-CAD6-E826-D8A0-5B83D3A51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41056-8018-FB63-5FAC-7D92F5C22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875C3-0A30-A544-5B59-2A937DC4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BD64-2755-4EAF-84D4-734A5B3941E1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BB3E0-55F0-FF85-9CC3-10E0A895F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501C9-F972-2253-FD91-89053328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BEB2-168D-4D92-A9E7-C522642A0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0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9CA9D3-08A3-5A1D-C539-88E84A74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C0BDB-EB2E-8D8D-8DAB-2D6145310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9A923-B828-B0D1-CCEB-65B9BB7B7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CBD64-2755-4EAF-84D4-734A5B3941E1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A836D-75E8-BFCE-462D-927856FB1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6488E-8258-697C-7FBD-F02E017EB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DBEB2-168D-4D92-A9E7-C522642A0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3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024" y="1083761"/>
            <a:ext cx="10851776" cy="568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024" y="1825625"/>
            <a:ext cx="10851776" cy="3875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93" y="365127"/>
            <a:ext cx="2228488" cy="6302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5" y="6452836"/>
            <a:ext cx="2101911" cy="25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7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5EB8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8A1B7"/>
        </a:buClr>
        <a:buFont typeface="Arial" panose="020B0604020202020204" pitchFamily="34" charset="0"/>
        <a:buChar char="•"/>
        <a:defRPr sz="2400" b="0" i="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8A1B7"/>
        </a:buClr>
        <a:buFont typeface="Arial" panose="020B0604020202020204" pitchFamily="34" charset="0"/>
        <a:buChar char="•"/>
        <a:defRPr sz="2200" b="0" i="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8A1B7"/>
        </a:buClr>
        <a:buFont typeface="Arial" panose="020B0604020202020204" pitchFamily="34" charset="0"/>
        <a:buChar char="•"/>
        <a:defRPr sz="1800" b="0" i="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8A1B7"/>
        </a:buClr>
        <a:buFont typeface="Arial" panose="020B0604020202020204" pitchFamily="34" charset="0"/>
        <a:buChar char="•"/>
        <a:defRPr sz="1600" b="0" i="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8A1B7"/>
        </a:buClr>
        <a:buFont typeface="Arial" panose="020B0604020202020204" pitchFamily="34" charset="0"/>
        <a:buChar char="•"/>
        <a:defRPr sz="1400" b="0" i="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5860" y="320675"/>
            <a:ext cx="10515600" cy="548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60" y="1026981"/>
            <a:ext cx="420822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86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accent3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fld id="{FC4C024C-7E84-8F41-B395-2F987ECAC674}" type="datetime1">
              <a:rPr lang="en-GB" smtClean="0"/>
              <a:pPr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99520" y="64928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accent3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accent3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fld id="{2AF7AD24-EDD3-AA47-BC99-D57F280FF3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8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kern="1200">
          <a:solidFill>
            <a:schemeClr val="tx1"/>
          </a:solidFill>
          <a:latin typeface="Lexend Deca" pitchFamily="2" charset="77"/>
          <a:ea typeface="+mj-ea"/>
          <a:cs typeface="Lexend Deca" pitchFamily="2" charset="77"/>
        </a:defRPr>
      </a:lvl1pPr>
    </p:titleStyle>
    <p:bodyStyle>
      <a:lvl1pPr marL="0" indent="0" algn="l" defTabSz="914400" rtl="0" eaLnBrk="1" latinLnBrk="0" hangingPunct="1">
        <a:lnSpc>
          <a:spcPct val="8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Merriweather" pitchFamily="2" charset="77"/>
          <a:ea typeface="+mn-ea"/>
          <a:cs typeface="Futura Medium" panose="020B0602020204020303" pitchFamily="34" charset="-79"/>
        </a:defRPr>
      </a:lvl1pPr>
      <a:lvl2pPr marL="0" indent="0" algn="l" defTabSz="914400" rtl="0" eaLnBrk="1" latinLnBrk="0" hangingPunct="1">
        <a:lnSpc>
          <a:spcPct val="120000"/>
        </a:lnSpc>
        <a:spcBef>
          <a:spcPts val="3000"/>
        </a:spcBef>
        <a:buFont typeface="Arial" panose="020B0604020202020204" pitchFamily="34" charset="0"/>
        <a:buNone/>
        <a:tabLst/>
        <a:defRPr sz="800" b="0" i="0" kern="1200">
          <a:solidFill>
            <a:schemeClr val="tx1"/>
          </a:solidFill>
          <a:latin typeface="Merriweather" pitchFamily="2" charset="77"/>
          <a:ea typeface="+mn-ea"/>
          <a:cs typeface="Futura Medium" panose="020B0602020204020303" pitchFamily="34" charset="-79"/>
        </a:defRPr>
      </a:lvl2pPr>
      <a:lvl3pPr marL="54488" indent="-90488" algn="l" defTabSz="914400" rtl="0" eaLnBrk="1" latinLnBrk="0" hangingPunct="1">
        <a:lnSpc>
          <a:spcPct val="120000"/>
        </a:lnSpc>
        <a:spcBef>
          <a:spcPts val="3000"/>
        </a:spcBef>
        <a:buFont typeface="Arial" panose="020B0604020202020204" pitchFamily="34" charset="0"/>
        <a:buChar char="•"/>
        <a:tabLst/>
        <a:defRPr sz="800" b="0" i="0" kern="1200">
          <a:solidFill>
            <a:schemeClr val="tx1"/>
          </a:solidFill>
          <a:latin typeface="Merriweather" pitchFamily="2" charset="77"/>
          <a:ea typeface="+mn-ea"/>
          <a:cs typeface="Futura Medium" panose="020B0602020204020303" pitchFamily="34" charset="-79"/>
        </a:defRPr>
      </a:lvl3pPr>
      <a:lvl4pPr marL="54488" indent="-90488" algn="l" defTabSz="914400" rtl="0" eaLnBrk="1" latinLnBrk="0" hangingPunct="1">
        <a:lnSpc>
          <a:spcPct val="120000"/>
        </a:lnSpc>
        <a:spcBef>
          <a:spcPts val="3000"/>
        </a:spcBef>
        <a:buFont typeface="System Font Regular"/>
        <a:buChar char="–"/>
        <a:tabLst/>
        <a:defRPr sz="800" b="0" i="0" kern="1200">
          <a:solidFill>
            <a:schemeClr val="tx1"/>
          </a:solidFill>
          <a:latin typeface="Merriweather" pitchFamily="2" charset="77"/>
          <a:ea typeface="+mn-ea"/>
          <a:cs typeface="Futura Medium" panose="020B0602020204020303" pitchFamily="34" charset="-79"/>
        </a:defRPr>
      </a:lvl4pPr>
      <a:lvl5pPr marL="54488" indent="-90488" algn="l" defTabSz="914400" rtl="0" eaLnBrk="1" latinLnBrk="0" hangingPunct="1">
        <a:lnSpc>
          <a:spcPct val="120000"/>
        </a:lnSpc>
        <a:spcBef>
          <a:spcPts val="3000"/>
        </a:spcBef>
        <a:buFont typeface="Arial" panose="020B0604020202020204" pitchFamily="34" charset="0"/>
        <a:buChar char="•"/>
        <a:tabLst/>
        <a:defRPr sz="800" b="0" i="0" kern="1200">
          <a:solidFill>
            <a:schemeClr val="tx1"/>
          </a:solidFill>
          <a:latin typeface="Merriweather" pitchFamily="2" charset="77"/>
          <a:ea typeface="+mn-ea"/>
          <a:cs typeface="Futura Medium" panose="020B06020202040203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7712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9.png"/><Relationship Id="rId5" Type="http://schemas.openxmlformats.org/officeDocument/2006/relationships/image" Target="../media/image39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9.png"/><Relationship Id="rId5" Type="http://schemas.openxmlformats.org/officeDocument/2006/relationships/image" Target="../media/image39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9.png"/><Relationship Id="rId5" Type="http://schemas.openxmlformats.org/officeDocument/2006/relationships/image" Target="../media/image39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9.png"/><Relationship Id="rId5" Type="http://schemas.openxmlformats.org/officeDocument/2006/relationships/image" Target="../media/image39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0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9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9.png"/><Relationship Id="rId5" Type="http://schemas.openxmlformats.org/officeDocument/2006/relationships/image" Target="../media/image39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9.png"/><Relationship Id="rId5" Type="http://schemas.openxmlformats.org/officeDocument/2006/relationships/image" Target="../media/image39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636CC-5937-761A-0F38-F6962AEAA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Welcome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EE9C47-1F34-328C-46BB-D262B60B1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Mental Health Lead Network Event</a:t>
            </a:r>
          </a:p>
          <a:p>
            <a:pPr algn="r"/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November 2023</a:t>
            </a:r>
          </a:p>
        </p:txBody>
      </p:sp>
    </p:spTree>
    <p:extLst>
      <p:ext uri="{BB962C8B-B14F-4D97-AF65-F5344CB8AC3E}">
        <p14:creationId xmlns:p14="http://schemas.microsoft.com/office/powerpoint/2010/main" val="141135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8081658" y="1045615"/>
            <a:ext cx="3256060" cy="3257747"/>
          </a:xfrm>
          <a:prstGeom prst="wedgeRoundRectCallout">
            <a:avLst>
              <a:gd name="adj1" fmla="val 19950"/>
              <a:gd name="adj2" fmla="val 44682"/>
              <a:gd name="adj3" fmla="val 16667"/>
            </a:avLst>
          </a:prstGeom>
          <a:noFill/>
          <a:ln>
            <a:solidFill>
              <a:srgbClr val="F58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12153" y="1045617"/>
            <a:ext cx="3760921" cy="4027496"/>
          </a:xfrm>
          <a:prstGeom prst="wedgeRoundRectCallout">
            <a:avLst>
              <a:gd name="adj1" fmla="val 49725"/>
              <a:gd name="adj2" fmla="val 73730"/>
              <a:gd name="adj3" fmla="val 16667"/>
            </a:avLst>
          </a:prstGeom>
          <a:solidFill>
            <a:srgbClr val="F5807E"/>
          </a:solidFill>
          <a:ln>
            <a:solidFill>
              <a:srgbClr val="F58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548751" y="1045615"/>
            <a:ext cx="3319222" cy="3257747"/>
          </a:xfrm>
          <a:prstGeom prst="wedgeRoundRectCallout">
            <a:avLst>
              <a:gd name="adj1" fmla="val 19950"/>
              <a:gd name="adj2" fmla="val 44682"/>
              <a:gd name="adj3" fmla="val 16667"/>
            </a:avLst>
          </a:prstGeom>
          <a:noFill/>
          <a:ln>
            <a:solidFill>
              <a:srgbClr val="F58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548751" y="4615432"/>
            <a:ext cx="6788967" cy="1475369"/>
          </a:xfrm>
          <a:prstGeom prst="wedgeRoundRectCallout">
            <a:avLst>
              <a:gd name="adj1" fmla="val 19950"/>
              <a:gd name="adj2" fmla="val 44682"/>
              <a:gd name="adj3" fmla="val 16667"/>
            </a:avLst>
          </a:prstGeom>
          <a:noFill/>
          <a:ln>
            <a:solidFill>
              <a:srgbClr val="F58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6545" y="1594729"/>
            <a:ext cx="3332136" cy="3077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+mn-ea"/>
                <a:cs typeface="+mn-cs"/>
              </a:rPr>
              <a:t>“It was just such a huge relief when the grant came through. It got me back on track. I don’t know what I would have done if it wasn’t for the help I got.”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8215508" y="1520326"/>
            <a:ext cx="2902412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+mn-ea"/>
                <a:cs typeface="+mn-cs"/>
              </a:rPr>
              <a:t>“It’s comforting and amazing to know that there is help out there from Education Support for people like me.”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tosh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8273" y="1705589"/>
            <a:ext cx="2960178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+mn-ea"/>
                <a:cs typeface="+mn-cs"/>
              </a:rPr>
              <a:t>“I am really, really grateful for the help you have been able to give us during this time.”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tosh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62802" y="4924791"/>
            <a:ext cx="6874916" cy="856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+mn-ea"/>
                <a:cs typeface="+mn-cs"/>
              </a:rPr>
              <a:t>“It was a massive help to get the grant, it really did save me in a big way.”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toshi"/>
              <a:ea typeface="+mn-ea"/>
              <a:cs typeface="+mn-cs"/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8E55B17-9846-0E36-A025-14E093E25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1" y="411836"/>
            <a:ext cx="1188444" cy="51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79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D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9;p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CACBD73-F0FF-5B47-26C4-985EC72FDC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800" y="528267"/>
            <a:ext cx="926933" cy="28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8E55B17-9846-0E36-A025-14E093E25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1" y="411836"/>
            <a:ext cx="1188444" cy="512747"/>
          </a:xfrm>
          <a:prstGeom prst="rect">
            <a:avLst/>
          </a:prstGeom>
        </p:spPr>
      </p:pic>
      <p:sp>
        <p:nvSpPr>
          <p:cNvPr id="14" name="Google Shape;179;p28">
            <a:extLst>
              <a:ext uri="{FF2B5EF4-FFF2-40B4-BE49-F238E27FC236}">
                <a16:creationId xmlns:a16="http://schemas.microsoft.com/office/drawing/2014/main" id="{33FF1056-D18C-E60D-BDCC-A193F3848A65}"/>
              </a:ext>
            </a:extLst>
          </p:cNvPr>
          <p:cNvSpPr txBox="1"/>
          <p:nvPr/>
        </p:nvSpPr>
        <p:spPr>
          <a:xfrm>
            <a:off x="349156" y="780994"/>
            <a:ext cx="7020583" cy="50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Our Support  </a:t>
            </a:r>
            <a:endParaRPr kumimoji="0" lang="en" sz="4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/>
              <a:ea typeface="Helvetica Neue"/>
              <a:cs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8FB40E-3415-8B9D-FE6C-79F8CEAE4115}"/>
              </a:ext>
            </a:extLst>
          </p:cNvPr>
          <p:cNvSpPr txBox="1"/>
          <p:nvPr/>
        </p:nvSpPr>
        <p:spPr>
          <a:xfrm>
            <a:off x="427566" y="2087034"/>
            <a:ext cx="5812367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We support individuals and help schools, colleges and universities to improve the mental health and wellbeing of their staff –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All teachers and education staff!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-Regular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Helpline – 08000 562 561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Grants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Wellbeing Service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Resources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Research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Employee Assistance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Programme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 </a:t>
            </a:r>
          </a:p>
        </p:txBody>
      </p:sp>
      <p:pic>
        <p:nvPicPr>
          <p:cNvPr id="18" name="Picture 18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D1BFCD08-922A-BCAC-68C2-BB25FAC20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233" y="160533"/>
            <a:ext cx="4622800" cy="6494601"/>
          </a:xfrm>
          <a:prstGeom prst="rect">
            <a:avLst/>
          </a:prstGeom>
        </p:spPr>
      </p:pic>
      <p:pic>
        <p:nvPicPr>
          <p:cNvPr id="8" name="Google Shape;178;p28" descr="Shape, rectangle&#10;&#10;Description automatically generated">
            <a:extLst>
              <a:ext uri="{FF2B5EF4-FFF2-40B4-BE49-F238E27FC236}">
                <a16:creationId xmlns:a16="http://schemas.microsoft.com/office/drawing/2014/main" id="{3C00F10B-6A42-FA6E-2F1D-0CD65F992F4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10"/>
          <a:stretch/>
        </p:blipFill>
        <p:spPr>
          <a:xfrm>
            <a:off x="1537585" y="1490382"/>
            <a:ext cx="2552231" cy="331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011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D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9;p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CACBD73-F0FF-5B47-26C4-985EC72FDC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800" y="528267"/>
            <a:ext cx="926933" cy="28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8E55B17-9846-0E36-A025-14E093E25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1" y="411836"/>
            <a:ext cx="1188444" cy="512747"/>
          </a:xfrm>
          <a:prstGeom prst="rect">
            <a:avLst/>
          </a:prstGeom>
        </p:spPr>
      </p:pic>
      <p:sp>
        <p:nvSpPr>
          <p:cNvPr id="14" name="Google Shape;179;p28">
            <a:extLst>
              <a:ext uri="{FF2B5EF4-FFF2-40B4-BE49-F238E27FC236}">
                <a16:creationId xmlns:a16="http://schemas.microsoft.com/office/drawing/2014/main" id="{33FF1056-D18C-E60D-BDCC-A193F3848A65}"/>
              </a:ext>
            </a:extLst>
          </p:cNvPr>
          <p:cNvSpPr txBox="1"/>
          <p:nvPr/>
        </p:nvSpPr>
        <p:spPr>
          <a:xfrm>
            <a:off x="349156" y="780994"/>
            <a:ext cx="7020583" cy="50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Our Support  </a:t>
            </a:r>
            <a:endParaRPr kumimoji="0" lang="en" sz="4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/>
              <a:ea typeface="Helvetica Neue"/>
              <a:cs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8FB40E-3415-8B9D-FE6C-79F8CEAE4115}"/>
              </a:ext>
            </a:extLst>
          </p:cNvPr>
          <p:cNvSpPr txBox="1"/>
          <p:nvPr/>
        </p:nvSpPr>
        <p:spPr>
          <a:xfrm>
            <a:off x="427566" y="2087034"/>
            <a:ext cx="5812367" cy="36503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We support individuals and help schools, colleges and universities to improve the mental health and wellbeing of their staff –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All teachers and education staff!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-Regular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Helpline – 08000 562 561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Grants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Wellbeing Service (School Leaders Service)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Resources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Research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Employee Assistance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Programme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 </a:t>
            </a:r>
          </a:p>
        </p:txBody>
      </p:sp>
      <p:pic>
        <p:nvPicPr>
          <p:cNvPr id="18" name="Picture 18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D1BFCD08-922A-BCAC-68C2-BB25FAC20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233" y="160533"/>
            <a:ext cx="4622800" cy="6494601"/>
          </a:xfrm>
          <a:prstGeom prst="rect">
            <a:avLst/>
          </a:prstGeom>
        </p:spPr>
      </p:pic>
      <p:pic>
        <p:nvPicPr>
          <p:cNvPr id="8" name="Google Shape;178;p28" descr="Shape, rectangle&#10;&#10;Description automatically generated">
            <a:extLst>
              <a:ext uri="{FF2B5EF4-FFF2-40B4-BE49-F238E27FC236}">
                <a16:creationId xmlns:a16="http://schemas.microsoft.com/office/drawing/2014/main" id="{3C00F10B-6A42-FA6E-2F1D-0CD65F992F4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10"/>
          <a:stretch/>
        </p:blipFill>
        <p:spPr>
          <a:xfrm>
            <a:off x="1537585" y="1490382"/>
            <a:ext cx="2552231" cy="331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367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6705">
            <a:off x="761875" y="354481"/>
            <a:ext cx="4003761" cy="5327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8196">
            <a:off x="7629946" y="390831"/>
            <a:ext cx="4003761" cy="5335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149" y="1852968"/>
            <a:ext cx="4824565" cy="475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8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D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9;p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CACBD73-F0FF-5B47-26C4-985EC72FDC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800" y="528267"/>
            <a:ext cx="926933" cy="28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8E55B17-9846-0E36-A025-14E093E25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1" y="411836"/>
            <a:ext cx="1188444" cy="512747"/>
          </a:xfrm>
          <a:prstGeom prst="rect">
            <a:avLst/>
          </a:prstGeom>
        </p:spPr>
      </p:pic>
      <p:sp>
        <p:nvSpPr>
          <p:cNvPr id="14" name="Google Shape;179;p28">
            <a:extLst>
              <a:ext uri="{FF2B5EF4-FFF2-40B4-BE49-F238E27FC236}">
                <a16:creationId xmlns:a16="http://schemas.microsoft.com/office/drawing/2014/main" id="{33FF1056-D18C-E60D-BDCC-A193F3848A65}"/>
              </a:ext>
            </a:extLst>
          </p:cNvPr>
          <p:cNvSpPr txBox="1"/>
          <p:nvPr/>
        </p:nvSpPr>
        <p:spPr>
          <a:xfrm>
            <a:off x="349156" y="780994"/>
            <a:ext cx="7020583" cy="50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Our Support  </a:t>
            </a:r>
            <a:endParaRPr kumimoji="0" lang="en" sz="4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/>
              <a:ea typeface="Helvetica Neue"/>
              <a:cs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8FB40E-3415-8B9D-FE6C-79F8CEAE4115}"/>
              </a:ext>
            </a:extLst>
          </p:cNvPr>
          <p:cNvSpPr txBox="1"/>
          <p:nvPr/>
        </p:nvSpPr>
        <p:spPr>
          <a:xfrm>
            <a:off x="427566" y="2087034"/>
            <a:ext cx="5812367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We support individuals and help schools, colleges and universities to improve the mental health and wellbeing of their staff –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All teachers and education staff!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-Regular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Helpline – 08000 562 561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Grants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Wellbeing Service (School Leaders Service)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Resources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Research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Employee Assistance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Programme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 </a:t>
            </a:r>
          </a:p>
        </p:txBody>
      </p:sp>
      <p:pic>
        <p:nvPicPr>
          <p:cNvPr id="18" name="Picture 18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D1BFCD08-922A-BCAC-68C2-BB25FAC20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233" y="160533"/>
            <a:ext cx="4622800" cy="6494601"/>
          </a:xfrm>
          <a:prstGeom prst="rect">
            <a:avLst/>
          </a:prstGeom>
        </p:spPr>
      </p:pic>
      <p:pic>
        <p:nvPicPr>
          <p:cNvPr id="8" name="Google Shape;178;p28" descr="Shape, rectangle&#10;&#10;Description automatically generated">
            <a:extLst>
              <a:ext uri="{FF2B5EF4-FFF2-40B4-BE49-F238E27FC236}">
                <a16:creationId xmlns:a16="http://schemas.microsoft.com/office/drawing/2014/main" id="{3C00F10B-6A42-FA6E-2F1D-0CD65F992F4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10"/>
          <a:stretch/>
        </p:blipFill>
        <p:spPr>
          <a:xfrm>
            <a:off x="1537585" y="1490382"/>
            <a:ext cx="2552231" cy="331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329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886" y="378649"/>
            <a:ext cx="4189448" cy="5942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100" y="378649"/>
            <a:ext cx="4191362" cy="591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62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D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9;p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CACBD73-F0FF-5B47-26C4-985EC72FDC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800" y="528267"/>
            <a:ext cx="926933" cy="28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8E55B17-9846-0E36-A025-14E093E25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1" y="411836"/>
            <a:ext cx="1188444" cy="512747"/>
          </a:xfrm>
          <a:prstGeom prst="rect">
            <a:avLst/>
          </a:prstGeom>
        </p:spPr>
      </p:pic>
      <p:sp>
        <p:nvSpPr>
          <p:cNvPr id="14" name="Google Shape;179;p28">
            <a:extLst>
              <a:ext uri="{FF2B5EF4-FFF2-40B4-BE49-F238E27FC236}">
                <a16:creationId xmlns:a16="http://schemas.microsoft.com/office/drawing/2014/main" id="{33FF1056-D18C-E60D-BDCC-A193F3848A65}"/>
              </a:ext>
            </a:extLst>
          </p:cNvPr>
          <p:cNvSpPr txBox="1"/>
          <p:nvPr/>
        </p:nvSpPr>
        <p:spPr>
          <a:xfrm>
            <a:off x="349156" y="780994"/>
            <a:ext cx="7020583" cy="50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Our Support  </a:t>
            </a:r>
            <a:endParaRPr kumimoji="0" lang="en" sz="4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/>
              <a:ea typeface="Helvetica Neue"/>
              <a:cs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8FB40E-3415-8B9D-FE6C-79F8CEAE4115}"/>
              </a:ext>
            </a:extLst>
          </p:cNvPr>
          <p:cNvSpPr txBox="1"/>
          <p:nvPr/>
        </p:nvSpPr>
        <p:spPr>
          <a:xfrm>
            <a:off x="427566" y="2087034"/>
            <a:ext cx="5812367" cy="36503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We support individuals and help schools, colleges and universities to improve the mental health and wellbeing of their staff –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All teachers and education staff!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-Regular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Helpline – 08000 562 561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Grants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Wellbeing Service (School Leaders Service)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Resources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Research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Employee Assistance </a:t>
            </a:r>
            <a:r>
              <a:rPr kumimoji="0" lang="en-US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Programme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 </a:t>
            </a:r>
          </a:p>
        </p:txBody>
      </p:sp>
      <p:pic>
        <p:nvPicPr>
          <p:cNvPr id="18" name="Picture 18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D1BFCD08-922A-BCAC-68C2-BB25FAC20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233" y="160533"/>
            <a:ext cx="4622800" cy="6494601"/>
          </a:xfrm>
          <a:prstGeom prst="rect">
            <a:avLst/>
          </a:prstGeom>
        </p:spPr>
      </p:pic>
      <p:pic>
        <p:nvPicPr>
          <p:cNvPr id="8" name="Google Shape;178;p28" descr="Shape, rectangle&#10;&#10;Description automatically generated">
            <a:extLst>
              <a:ext uri="{FF2B5EF4-FFF2-40B4-BE49-F238E27FC236}">
                <a16:creationId xmlns:a16="http://schemas.microsoft.com/office/drawing/2014/main" id="{3C00F10B-6A42-FA6E-2F1D-0CD65F992F4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10"/>
          <a:stretch/>
        </p:blipFill>
        <p:spPr>
          <a:xfrm>
            <a:off x="1537585" y="1490382"/>
            <a:ext cx="2552231" cy="331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5973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con&#10;&#10;Description automatically generated">
            <a:extLst>
              <a:ext uri="{FF2B5EF4-FFF2-40B4-BE49-F238E27FC236}">
                <a16:creationId xmlns:a16="http://schemas.microsoft.com/office/drawing/2014/main" id="{905AE1BA-A280-8331-941C-C1D94600E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477" y="203745"/>
            <a:ext cx="4641010" cy="6498434"/>
          </a:xfrm>
          <a:prstGeom prst="rect">
            <a:avLst/>
          </a:prstGeom>
        </p:spPr>
      </p:pic>
      <p:sp>
        <p:nvSpPr>
          <p:cNvPr id="3" name="Google Shape;177;p28">
            <a:extLst>
              <a:ext uri="{FF2B5EF4-FFF2-40B4-BE49-F238E27FC236}">
                <a16:creationId xmlns:a16="http://schemas.microsoft.com/office/drawing/2014/main" id="{700D652F-9B93-F006-F886-CF3BF614EB95}"/>
              </a:ext>
            </a:extLst>
          </p:cNvPr>
          <p:cNvSpPr txBox="1"/>
          <p:nvPr/>
        </p:nvSpPr>
        <p:spPr>
          <a:xfrm>
            <a:off x="349141" y="1656279"/>
            <a:ext cx="12183822" cy="498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●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I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mpartial </a:t>
            </a: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and 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confidential support</a:t>
            </a: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 </a:t>
            </a: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/>
              <a:ea typeface="Helvetica Neue"/>
              <a:cs typeface="Helvetica Neue"/>
              <a:sym typeface="Arial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●"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 pitchFamily="50" charset="0"/>
              <a:ea typeface="Helvetica Neue"/>
              <a:cs typeface="Helvetica Neue"/>
              <a:sym typeface="Arial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●"/>
              <a:tabLst/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24</a:t>
            </a: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 hour phoneline, 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365</a:t>
            </a: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 days a year</a:t>
            </a: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/>
              <a:ea typeface="Helvetica Neue"/>
              <a:cs typeface="Helvetica Neue"/>
              <a:sym typeface="Arial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●"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 pitchFamily="50" charset="0"/>
              <a:ea typeface="Helvetica Neue"/>
              <a:cs typeface="Helvetica Neue"/>
              <a:sym typeface="Arial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A</a:t>
            </a: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ccess to practical resources on a dedicated website</a:t>
            </a: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/>
              <a:ea typeface="Helvetica Neue"/>
              <a:cs typeface="Helvetica Neue"/>
              <a:sym typeface="Arial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●"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 pitchFamily="50" charset="0"/>
              <a:ea typeface="Helvetica Neue"/>
              <a:cs typeface="Helvetica Neue"/>
              <a:sym typeface="Arial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Assistance with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personal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 or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work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 issues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/>
              <a:ea typeface="Helvetica Neue"/>
              <a:cs typeface="Helvetica Neue"/>
              <a:sym typeface="Arial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●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 pitchFamily="50" charset="0"/>
              <a:ea typeface="Helvetica Neue"/>
              <a:cs typeface="Helvetica Neue"/>
              <a:sym typeface="Arial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●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Fast track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support by BACP accredited counsellors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/>
              <a:ea typeface="Helvetica Neue"/>
              <a:cs typeface="Helvetica Neue"/>
              <a:sym typeface="Arial"/>
            </a:endParaRPr>
          </a:p>
          <a:p>
            <a:pPr marL="1714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 pitchFamily="50" charset="0"/>
              <a:ea typeface="Helvetica Neue"/>
              <a:cs typeface="Helvetica Neue"/>
              <a:sym typeface="Arial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Information and guidance for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financial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 and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legal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 queries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 pitchFamily="50" charset="0"/>
              <a:ea typeface="Helvetica Neue"/>
              <a:cs typeface="Helvetica Neue"/>
              <a:sym typeface="Arial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●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 pitchFamily="50" charset="0"/>
              <a:ea typeface="Helvetica Neue"/>
              <a:cs typeface="Helvetica Neue"/>
              <a:sym typeface="Arial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●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 pitchFamily="50" charset="0"/>
              <a:ea typeface="Helvetica Neue"/>
              <a:cs typeface="Helvetica Neue"/>
              <a:sym typeface="Arial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Char char="●"/>
              <a:tabLst/>
              <a:defRPr/>
            </a:pPr>
            <a:endParaRPr kumimoji="0" lang="e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 pitchFamily="50" charset="0"/>
              <a:ea typeface="Helvetica Neue"/>
              <a:cs typeface="Helvetica Neue"/>
              <a:sym typeface="Arial"/>
            </a:endParaRPr>
          </a:p>
          <a:p>
            <a:pPr marL="1714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 pitchFamily="50" charset="0"/>
              <a:ea typeface="Helvetica Neue"/>
              <a:cs typeface="Helvetica Neue"/>
              <a:sym typeface="Arial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663632E-E57C-8387-9BAE-7375B5BC1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1" y="411836"/>
            <a:ext cx="1188444" cy="512747"/>
          </a:xfrm>
          <a:prstGeom prst="rect">
            <a:avLst/>
          </a:prstGeom>
        </p:spPr>
      </p:pic>
      <p:pic>
        <p:nvPicPr>
          <p:cNvPr id="7" name="Google Shape;178;p28" descr="Shape, rectangle&#10;&#10;Description automatically generated">
            <a:extLst>
              <a:ext uri="{FF2B5EF4-FFF2-40B4-BE49-F238E27FC236}">
                <a16:creationId xmlns:a16="http://schemas.microsoft.com/office/drawing/2014/main" id="{3C00F10B-6A42-FA6E-2F1D-0CD65F992F4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10"/>
          <a:stretch/>
        </p:blipFill>
        <p:spPr>
          <a:xfrm>
            <a:off x="4859894" y="1591086"/>
            <a:ext cx="2552231" cy="3317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9;p28">
            <a:extLst>
              <a:ext uri="{FF2B5EF4-FFF2-40B4-BE49-F238E27FC236}">
                <a16:creationId xmlns:a16="http://schemas.microsoft.com/office/drawing/2014/main" id="{33FF1056-D18C-E60D-BDCC-A193F3848A65}"/>
              </a:ext>
            </a:extLst>
          </p:cNvPr>
          <p:cNvSpPr txBox="1"/>
          <p:nvPr/>
        </p:nvSpPr>
        <p:spPr>
          <a:xfrm>
            <a:off x="349156" y="780994"/>
            <a:ext cx="7226474" cy="50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Employee Assistance (EAP) </a:t>
            </a:r>
            <a:endParaRPr kumimoji="0" lang="en" sz="4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/>
              <a:ea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06662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EBED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99;p18">
            <a:extLst>
              <a:ext uri="{FF2B5EF4-FFF2-40B4-BE49-F238E27FC236}">
                <a16:creationId xmlns:a16="http://schemas.microsoft.com/office/drawing/2014/main" id="{FCAA712A-344D-4142-BC7B-605519803E6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5986" y="1762588"/>
            <a:ext cx="2610591" cy="2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9;p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CACBD73-F0FF-5B47-26C4-985EC72FDC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800" y="528267"/>
            <a:ext cx="926933" cy="28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8E55B17-9846-0E36-A025-14E093E256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1" y="411836"/>
            <a:ext cx="1188444" cy="512747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F46E1F2-6F02-2623-DD15-BEEB3A818B2E}"/>
              </a:ext>
            </a:extLst>
          </p:cNvPr>
          <p:cNvSpPr txBox="1">
            <a:spLocks/>
          </p:cNvSpPr>
          <p:nvPr/>
        </p:nvSpPr>
        <p:spPr>
          <a:xfrm>
            <a:off x="609600" y="969434"/>
            <a:ext cx="10772475" cy="472133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5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Why Education Support</a:t>
            </a: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31EB22-FE58-9156-04F9-AEEAA7ACD310}"/>
              </a:ext>
            </a:extLst>
          </p:cNvPr>
          <p:cNvSpPr txBox="1"/>
          <p:nvPr/>
        </p:nvSpPr>
        <p:spPr>
          <a:xfrm>
            <a:off x="484781" y="2138407"/>
            <a:ext cx="4810678" cy="30777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+mn-lt"/>
                <a:cs typeface="Arial"/>
              </a:rPr>
              <a:t>Not for profit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/>
              <a:ea typeface="+mn-lt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+mn-lt"/>
                <a:cs typeface="Arial"/>
              </a:rPr>
              <a:t>We reinvest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/>
              <a:ea typeface="+mn-lt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+mn-lt"/>
                <a:cs typeface="Arial"/>
              </a:rPr>
              <a:t>Helping colleagues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+mn-ea"/>
                <a:cs typeface="Segoe UI"/>
              </a:rPr>
              <a:t>​</a:t>
            </a:r>
          </a:p>
        </p:txBody>
      </p:sp>
      <p:pic>
        <p:nvPicPr>
          <p:cNvPr id="3" name="Google Shape;107;p19" descr="Icon&#10;&#10;Description automatically generated">
            <a:extLst>
              <a:ext uri="{FF2B5EF4-FFF2-40B4-BE49-F238E27FC236}">
                <a16:creationId xmlns:a16="http://schemas.microsoft.com/office/drawing/2014/main" id="{78BD2109-69AD-B31A-367F-29F534EB991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90463" y="4542370"/>
            <a:ext cx="2704399" cy="1454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2;p19" descr="Shape, icon, circle&#10;&#10;Description automatically generated">
            <a:extLst>
              <a:ext uri="{FF2B5EF4-FFF2-40B4-BE49-F238E27FC236}">
                <a16:creationId xmlns:a16="http://schemas.microsoft.com/office/drawing/2014/main" id="{7CEE4677-783A-5C02-9433-8683B929A5F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42666" y="4121870"/>
            <a:ext cx="2651031" cy="1454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8;p19" descr="Icon&#10;&#10;Description automatically generated">
            <a:extLst>
              <a:ext uri="{FF2B5EF4-FFF2-40B4-BE49-F238E27FC236}">
                <a16:creationId xmlns:a16="http://schemas.microsoft.com/office/drawing/2014/main" id="{B3C90CFC-AF81-FAB8-2CBC-B467A62D8F9D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08647" y="2487644"/>
            <a:ext cx="2658912" cy="145434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E6B6569E-5A34-9FDE-9158-CA7CEB429F8E}"/>
              </a:ext>
            </a:extLst>
          </p:cNvPr>
          <p:cNvSpPr/>
          <p:nvPr/>
        </p:nvSpPr>
        <p:spPr>
          <a:xfrm>
            <a:off x="8634779" y="3293204"/>
            <a:ext cx="1025584" cy="987244"/>
          </a:xfrm>
          <a:prstGeom prst="arc">
            <a:avLst/>
          </a:prstGeom>
          <a:ln w="28575">
            <a:solidFill>
              <a:srgbClr val="F57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1DC72BE4-138C-24ED-F632-73E3E6A264F7}"/>
              </a:ext>
            </a:extLst>
          </p:cNvPr>
          <p:cNvSpPr/>
          <p:nvPr/>
        </p:nvSpPr>
        <p:spPr>
          <a:xfrm rot="7560000">
            <a:off x="7422288" y="4922638"/>
            <a:ext cx="1025584" cy="987244"/>
          </a:xfrm>
          <a:prstGeom prst="arc">
            <a:avLst/>
          </a:prstGeom>
          <a:ln w="28575">
            <a:solidFill>
              <a:srgbClr val="F57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4ED1D160-5D42-96E0-5D39-683040135D88}"/>
              </a:ext>
            </a:extLst>
          </p:cNvPr>
          <p:cNvSpPr/>
          <p:nvPr/>
        </p:nvSpPr>
        <p:spPr>
          <a:xfrm rot="15120000">
            <a:off x="5610741" y="3556789"/>
            <a:ext cx="1025584" cy="987244"/>
          </a:xfrm>
          <a:prstGeom prst="arc">
            <a:avLst/>
          </a:prstGeom>
          <a:ln w="28575">
            <a:solidFill>
              <a:srgbClr val="F57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62B0EE-B6DF-5D16-290D-015305465A65}"/>
              </a:ext>
            </a:extLst>
          </p:cNvPr>
          <p:cNvSpPr txBox="1"/>
          <p:nvPr/>
        </p:nvSpPr>
        <p:spPr>
          <a:xfrm>
            <a:off x="6805021" y="2922746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+mn-ea"/>
                <a:cs typeface="+mn-cs"/>
              </a:rPr>
              <a:t>System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C901E0-A82E-5795-43CC-8A993E5131F6}"/>
              </a:ext>
            </a:extLst>
          </p:cNvPr>
          <p:cNvSpPr txBox="1"/>
          <p:nvPr/>
        </p:nvSpPr>
        <p:spPr>
          <a:xfrm>
            <a:off x="4974380" y="5015812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+mn-ea"/>
                <a:cs typeface="+mn-cs"/>
              </a:rPr>
              <a:t>Workplace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5F8E31-2230-6FEF-CF0D-17BF075EB9CB}"/>
              </a:ext>
            </a:extLst>
          </p:cNvPr>
          <p:cNvSpPr txBox="1"/>
          <p:nvPr/>
        </p:nvSpPr>
        <p:spPr>
          <a:xfrm>
            <a:off x="8841890" y="4541359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+mn-ea"/>
                <a:cs typeface="+mn-cs"/>
              </a:rPr>
              <a:t>Individual</a:t>
            </a:r>
          </a:p>
        </p:txBody>
      </p:sp>
    </p:spTree>
    <p:extLst>
      <p:ext uri="{BB962C8B-B14F-4D97-AF65-F5344CB8AC3E}">
        <p14:creationId xmlns:p14="http://schemas.microsoft.com/office/powerpoint/2010/main" val="3289888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3;p23"/>
          <p:cNvSpPr txBox="1"/>
          <p:nvPr/>
        </p:nvSpPr>
        <p:spPr>
          <a:xfrm>
            <a:off x="517585" y="3106633"/>
            <a:ext cx="4944533" cy="3687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 panose="020B0604020202020204" charset="0"/>
                <a:ea typeface="Helvetica Neue"/>
                <a:cs typeface="Satoshi" panose="020B0604020202020204" charset="0"/>
                <a:sym typeface="Helvetica Neue"/>
              </a:rPr>
              <a:t>Thank you!</a:t>
            </a: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 panose="020B0604020202020204" charset="0"/>
              <a:ea typeface="Helvetica Neue"/>
              <a:cs typeface="Satoshi" panose="020B0604020202020204" charset="0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 panose="020B0604020202020204" charset="0"/>
                <a:ea typeface="Helvetica Neue"/>
                <a:cs typeface="Satoshi" panose="020B0604020202020204" charset="0"/>
                <a:sym typeface="Helvetica Neue"/>
              </a:rPr>
              <a:t>Get in touch!</a:t>
            </a: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 panose="020B0604020202020204" charset="0"/>
              <a:ea typeface="Helvetica Neue"/>
              <a:cs typeface="Satoshi" panose="020B0604020202020204" charset="0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 panose="020B0604020202020204" charset="0"/>
                <a:ea typeface="Helvetica Neue"/>
                <a:cs typeface="Satoshi" panose="020B0604020202020204" charset="0"/>
                <a:sym typeface="Helvetica Neue"/>
              </a:rPr>
              <a:t>Sophie.boettcher@edsupport.org.uk</a:t>
            </a: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 panose="020B0604020202020204" charset="0"/>
              <a:ea typeface="Helvetica Neue"/>
              <a:cs typeface="Satoshi" panose="020B0604020202020204" charset="0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 panose="020B0604020202020204" charset="0"/>
                <a:ea typeface="Helvetica Neue"/>
                <a:cs typeface="Satoshi" panose="020B0604020202020204" charset="0"/>
                <a:sym typeface="Helvetica Neue"/>
              </a:rPr>
              <a:t>0207 154 6489</a:t>
            </a: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 panose="020B0604020202020204" charset="0"/>
              <a:ea typeface="Helvetica Neue"/>
              <a:cs typeface="Satoshi" panose="020B0604020202020204" charset="0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 panose="020B0604020202020204" charset="0"/>
                <a:ea typeface="Helvetica Neue"/>
                <a:cs typeface="Satoshi" panose="020B0604020202020204" charset="0"/>
                <a:sym typeface="Helvetica Neue"/>
              </a:rPr>
              <a:t>www.educationsupport.org.uk</a:t>
            </a: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toshi" panose="020B0604020202020204" charset="0"/>
              <a:ea typeface="Helvetica Neue"/>
              <a:cs typeface="Satoshi" panose="020B0604020202020204" charset="0"/>
              <a:sym typeface="Helvetica Neue"/>
            </a:endParaRPr>
          </a:p>
        </p:txBody>
      </p:sp>
      <p:pic>
        <p:nvPicPr>
          <p:cNvPr id="4" name="Google Shape;106;p19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DE4DB7E8-7DBF-5925-A69B-5738645190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6484" y="926"/>
            <a:ext cx="9753599" cy="487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D94EA28-227C-18F9-1BE9-CB49B603EB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1" y="411836"/>
            <a:ext cx="1188444" cy="51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24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-6433" y="-6433"/>
            <a:ext cx="12250000" cy="6864400"/>
          </a:xfrm>
          <a:prstGeom prst="rect">
            <a:avLst/>
          </a:prstGeom>
          <a:solidFill>
            <a:srgbClr val="0047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3179730" y="5308552"/>
            <a:ext cx="2938837" cy="28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4">
            <a:alphaModFix/>
          </a:blip>
          <a:srcRect l="14418" r="14411"/>
          <a:stretch/>
        </p:blipFill>
        <p:spPr>
          <a:xfrm>
            <a:off x="7467207" y="203200"/>
            <a:ext cx="4590000" cy="6446400"/>
          </a:xfrm>
          <a:prstGeom prst="roundRect">
            <a:avLst>
              <a:gd name="adj" fmla="val 8068"/>
            </a:avLst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2800" y="528267"/>
            <a:ext cx="926933" cy="28286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2438400" y="2686267"/>
            <a:ext cx="2438400" cy="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SOPHIE BOETTCHER</a:t>
            </a: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374008" y="3287839"/>
            <a:ext cx="7579491" cy="1528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Education Support: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</a:rPr>
              <a:t>Mental Health and Wellbeing Support for the entire education workforce				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482800" y="2686267"/>
            <a:ext cx="1955600" cy="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NOVEMBER 2023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A6AEF1CF-EECF-7A7C-64A8-DDE22546D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5683" y="167118"/>
            <a:ext cx="4597880" cy="649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3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78;p28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6039907" y="1566208"/>
            <a:ext cx="2201842" cy="2954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79;p28"/>
          <p:cNvSpPr txBox="1"/>
          <p:nvPr/>
        </p:nvSpPr>
        <p:spPr>
          <a:xfrm>
            <a:off x="351624" y="812246"/>
            <a:ext cx="8987871" cy="84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Staff Wellbeing in Education </a:t>
            </a:r>
            <a:endParaRPr kumimoji="0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 pitchFamily="50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" name="Google Shape;79;p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B850561-7143-9584-8BEA-CCA165322F8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800" y="528267"/>
            <a:ext cx="926933" cy="28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F8A363C-1DF2-D50A-E5B9-3B915E1362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1" y="411836"/>
            <a:ext cx="1188444" cy="512747"/>
          </a:xfrm>
          <a:prstGeom prst="rect">
            <a:avLst/>
          </a:prstGeom>
        </p:spPr>
      </p:pic>
      <p:pic>
        <p:nvPicPr>
          <p:cNvPr id="11" name="Google Shape;107;p19" descr="A blue curved object on a black background&#10;&#10;Description automatically generated">
            <a:extLst>
              <a:ext uri="{FF2B5EF4-FFF2-40B4-BE49-F238E27FC236}">
                <a16:creationId xmlns:a16="http://schemas.microsoft.com/office/drawing/2014/main" id="{8209DEA4-D014-292F-14E7-4487921BB02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52081" y="2774261"/>
            <a:ext cx="3283677" cy="1825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8;p19" descr="A blue circle with black background&#10;&#10;Description automatically generated">
            <a:extLst>
              <a:ext uri="{FF2B5EF4-FFF2-40B4-BE49-F238E27FC236}">
                <a16:creationId xmlns:a16="http://schemas.microsoft.com/office/drawing/2014/main" id="{B836586A-2FA4-D166-EDBB-2A3BD3701A1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0539" y="2728457"/>
            <a:ext cx="3283677" cy="182533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09;p19">
            <a:extLst>
              <a:ext uri="{FF2B5EF4-FFF2-40B4-BE49-F238E27FC236}">
                <a16:creationId xmlns:a16="http://schemas.microsoft.com/office/drawing/2014/main" id="{9BEFA5D5-8E36-A89C-E156-80762A6F6813}"/>
              </a:ext>
            </a:extLst>
          </p:cNvPr>
          <p:cNvSpPr txBox="1"/>
          <p:nvPr/>
        </p:nvSpPr>
        <p:spPr>
          <a:xfrm>
            <a:off x="537980" y="3119030"/>
            <a:ext cx="3283678" cy="12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Satoshi" panose="020B0604020202020204" charset="0"/>
                <a:sym typeface="Helvetica Neue"/>
              </a:rPr>
              <a:t>78%</a:t>
            </a:r>
            <a:endParaRPr kumimoji="0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/>
              <a:ea typeface="Helvetica Neue"/>
              <a:cs typeface="Satoshi" panose="020B0604020202020204" charset="0"/>
              <a:sym typeface="Helvetica Neue"/>
            </a:endParaRPr>
          </a:p>
        </p:txBody>
      </p:sp>
      <p:sp>
        <p:nvSpPr>
          <p:cNvPr id="24" name="Google Shape;110;p19">
            <a:extLst>
              <a:ext uri="{FF2B5EF4-FFF2-40B4-BE49-F238E27FC236}">
                <a16:creationId xmlns:a16="http://schemas.microsoft.com/office/drawing/2014/main" id="{0BC0C7F8-FA51-1EB7-33F2-FEF6F9EFC24F}"/>
              </a:ext>
            </a:extLst>
          </p:cNvPr>
          <p:cNvSpPr txBox="1"/>
          <p:nvPr/>
        </p:nvSpPr>
        <p:spPr>
          <a:xfrm>
            <a:off x="450538" y="4603614"/>
            <a:ext cx="3283678" cy="171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Satoshi" panose="020B0604020202020204" charset="0"/>
                <a:sym typeface="Helvetica Neue"/>
              </a:rPr>
              <a:t>Of all staff experience mental health symptoms due to their work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 panose="020B0604020202020204" charset="0"/>
              <a:ea typeface="Helvetica Neue"/>
              <a:cs typeface="Satoshi" panose="020B0604020202020204" charset="0"/>
            </a:endParaRPr>
          </a:p>
        </p:txBody>
      </p:sp>
      <p:sp>
        <p:nvSpPr>
          <p:cNvPr id="26" name="Google Shape;111;p19">
            <a:extLst>
              <a:ext uri="{FF2B5EF4-FFF2-40B4-BE49-F238E27FC236}">
                <a16:creationId xmlns:a16="http://schemas.microsoft.com/office/drawing/2014/main" id="{4948CF86-648B-1FD3-A04E-32EEE9B414BC}"/>
              </a:ext>
            </a:extLst>
          </p:cNvPr>
          <p:cNvSpPr txBox="1"/>
          <p:nvPr/>
        </p:nvSpPr>
        <p:spPr>
          <a:xfrm>
            <a:off x="4452079" y="3119030"/>
            <a:ext cx="3283678" cy="12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Satoshi" panose="020B0604020202020204" charset="0"/>
                <a:sym typeface="Helvetica Neue"/>
              </a:rPr>
              <a:t>50%</a:t>
            </a:r>
            <a:endParaRPr kumimoji="0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/>
              <a:ea typeface="Helvetica Neue"/>
              <a:cs typeface="Satoshi" panose="020B0604020202020204" charset="0"/>
              <a:sym typeface="Helvetica Neue"/>
            </a:endParaRPr>
          </a:p>
        </p:txBody>
      </p:sp>
      <p:pic>
        <p:nvPicPr>
          <p:cNvPr id="28" name="Google Shape;112;p19" descr="A blue oval with black background&#10;&#10;Description automatically generated">
            <a:extLst>
              <a:ext uri="{FF2B5EF4-FFF2-40B4-BE49-F238E27FC236}">
                <a16:creationId xmlns:a16="http://schemas.microsoft.com/office/drawing/2014/main" id="{16AA6F23-6F8E-ACF4-7810-F098B2231CB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28637" y="2728457"/>
            <a:ext cx="3283677" cy="182533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13;p19">
            <a:extLst>
              <a:ext uri="{FF2B5EF4-FFF2-40B4-BE49-F238E27FC236}">
                <a16:creationId xmlns:a16="http://schemas.microsoft.com/office/drawing/2014/main" id="{00AD5E74-E25F-9387-B663-164C928B0B50}"/>
              </a:ext>
            </a:extLst>
          </p:cNvPr>
          <p:cNvSpPr txBox="1"/>
          <p:nvPr/>
        </p:nvSpPr>
        <p:spPr>
          <a:xfrm>
            <a:off x="4452079" y="4686893"/>
            <a:ext cx="3283678" cy="171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+mn-ea"/>
                <a:cs typeface="+mn-cs"/>
              </a:rPr>
              <a:t>Reported being more likely to be supporting staff and colleagues with their emotional wellbeing</a:t>
            </a:r>
          </a:p>
        </p:txBody>
      </p:sp>
      <p:sp>
        <p:nvSpPr>
          <p:cNvPr id="33" name="Google Shape;114;p19">
            <a:extLst>
              <a:ext uri="{FF2B5EF4-FFF2-40B4-BE49-F238E27FC236}">
                <a16:creationId xmlns:a16="http://schemas.microsoft.com/office/drawing/2014/main" id="{52FD47DF-18AB-DEE6-4677-9CBC757CF74F}"/>
              </a:ext>
            </a:extLst>
          </p:cNvPr>
          <p:cNvSpPr txBox="1"/>
          <p:nvPr/>
        </p:nvSpPr>
        <p:spPr>
          <a:xfrm>
            <a:off x="8524407" y="3119030"/>
            <a:ext cx="3283678" cy="12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7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Satoshi" panose="020B0604020202020204" charset="0"/>
                <a:sym typeface="Helvetica Neue"/>
              </a:rPr>
              <a:t>78%</a:t>
            </a:r>
            <a:endParaRPr kumimoji="0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/>
              <a:ea typeface="Helvetica Neue"/>
              <a:cs typeface="Satoshi" panose="020B0604020202020204" charset="0"/>
              <a:sym typeface="Helvetica Neue"/>
            </a:endParaRPr>
          </a:p>
        </p:txBody>
      </p:sp>
      <p:sp>
        <p:nvSpPr>
          <p:cNvPr id="37" name="Google Shape;115;p19">
            <a:extLst>
              <a:ext uri="{FF2B5EF4-FFF2-40B4-BE49-F238E27FC236}">
                <a16:creationId xmlns:a16="http://schemas.microsoft.com/office/drawing/2014/main" id="{FBC6DC2D-DB00-4006-D032-1FF6B8D78FD5}"/>
              </a:ext>
            </a:extLst>
          </p:cNvPr>
          <p:cNvSpPr txBox="1"/>
          <p:nvPr/>
        </p:nvSpPr>
        <p:spPr>
          <a:xfrm>
            <a:off x="8524406" y="4603614"/>
            <a:ext cx="3283678" cy="171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+mn-ea"/>
                <a:cs typeface="+mn-cs"/>
              </a:rPr>
              <a:t>Of teachers said they would be likely to leave the profession if they were offered a job in another sector which promised a better work-life balance.</a:t>
            </a:r>
          </a:p>
        </p:txBody>
      </p:sp>
    </p:spTree>
    <p:extLst>
      <p:ext uri="{BB962C8B-B14F-4D97-AF65-F5344CB8AC3E}">
        <p14:creationId xmlns:p14="http://schemas.microsoft.com/office/powerpoint/2010/main" val="144483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  <p:bldP spid="30" grpId="0"/>
      <p:bldP spid="33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3;p22" descr="Shape, rectangle&#10;&#10;Description automatically generated">
            <a:extLst>
              <a:ext uri="{FF2B5EF4-FFF2-40B4-BE49-F238E27FC236}">
                <a16:creationId xmlns:a16="http://schemas.microsoft.com/office/drawing/2014/main" id="{37F3A3A4-DEEB-4723-6B35-4C22C5EA6BB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1783" y="5072155"/>
            <a:ext cx="3389716" cy="3554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4565776-5006-D1DB-C8A9-E02836327C71}"/>
              </a:ext>
            </a:extLst>
          </p:cNvPr>
          <p:cNvSpPr txBox="1">
            <a:spLocks/>
          </p:cNvSpPr>
          <p:nvPr/>
        </p:nvSpPr>
        <p:spPr>
          <a:xfrm>
            <a:off x="2991960" y="1783643"/>
            <a:ext cx="6211617" cy="3289300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toshi"/>
                <a:cs typeface="Arial"/>
                <a:sym typeface="Arial"/>
              </a:rPr>
              <a:t>Our mission is to improve the mental health and wellbeing of teachers and education staff. We believe that better mental health leads to better education.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toshi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8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keen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8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" name="Google Shape;79;p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82B5CE4-E83E-9D00-15F6-B3D731759DD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800" y="528267"/>
            <a:ext cx="926933" cy="282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748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D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9235" y="4591222"/>
            <a:ext cx="2658912" cy="1454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7841" y="4591222"/>
            <a:ext cx="2704399" cy="1454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11933" y="4591222"/>
            <a:ext cx="2651031" cy="145434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9;p19"/>
          <p:cNvSpPr txBox="1"/>
          <p:nvPr/>
        </p:nvSpPr>
        <p:spPr>
          <a:xfrm>
            <a:off x="1336249" y="5106904"/>
            <a:ext cx="2658913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 pitchFamily="50" charset="0"/>
                <a:ea typeface="Helvetica Neue"/>
                <a:cs typeface="Helvetica Neue"/>
                <a:sym typeface="Helvetica Neue"/>
              </a:rPr>
              <a:t>145 years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 pitchFamily="50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09;p19"/>
          <p:cNvSpPr txBox="1"/>
          <p:nvPr/>
        </p:nvSpPr>
        <p:spPr>
          <a:xfrm>
            <a:off x="4904260" y="4873388"/>
            <a:ext cx="2489877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Education Focused</a:t>
            </a:r>
            <a:r>
              <a:rPr kumimoji="0" lang="e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 </a:t>
            </a:r>
            <a:endParaRPr kumimoji="0" lang="en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 pitchFamily="50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 pitchFamily="50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99" y="708968"/>
            <a:ext cx="8655084" cy="3728481"/>
          </a:xfrm>
          <a:prstGeom prst="rect">
            <a:avLst/>
          </a:prstGeom>
        </p:spPr>
      </p:pic>
      <p:pic>
        <p:nvPicPr>
          <p:cNvPr id="4" name="Google Shape;79;p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CACBD73-F0FF-5B47-26C4-985EC72FDC7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2800" y="528267"/>
            <a:ext cx="926933" cy="28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8E55B17-9846-0E36-A025-14E093E256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1" y="411836"/>
            <a:ext cx="1188444" cy="512747"/>
          </a:xfrm>
          <a:prstGeom prst="rect">
            <a:avLst/>
          </a:prstGeom>
        </p:spPr>
      </p:pic>
      <p:sp>
        <p:nvSpPr>
          <p:cNvPr id="2" name="Google Shape;109;p19">
            <a:extLst>
              <a:ext uri="{FF2B5EF4-FFF2-40B4-BE49-F238E27FC236}">
                <a16:creationId xmlns:a16="http://schemas.microsoft.com/office/drawing/2014/main" id="{48EF8E99-AF58-07DC-E6D2-4ADEEC8E5127}"/>
              </a:ext>
            </a:extLst>
          </p:cNvPr>
          <p:cNvSpPr txBox="1"/>
          <p:nvPr/>
        </p:nvSpPr>
        <p:spPr>
          <a:xfrm>
            <a:off x="8376276" y="5082323"/>
            <a:ext cx="2489877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100k people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 pitchFamily="50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1411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78;p28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792693" y="1578700"/>
            <a:ext cx="2351744" cy="2704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A3FA76B-8EF1-1C62-7EB1-532C00672357}"/>
              </a:ext>
            </a:extLst>
          </p:cNvPr>
          <p:cNvCxnSpPr>
            <a:cxnSpLocks/>
          </p:cNvCxnSpPr>
          <p:nvPr/>
        </p:nvCxnSpPr>
        <p:spPr>
          <a:xfrm>
            <a:off x="6692901" y="1247554"/>
            <a:ext cx="2918932" cy="4026196"/>
          </a:xfrm>
          <a:prstGeom prst="straightConnector1">
            <a:avLst/>
          </a:prstGeom>
          <a:ln w="25400" cap="rnd">
            <a:solidFill>
              <a:srgbClr val="0047BB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B88E648-9914-875F-4B6D-3CC5D0D6F078}"/>
              </a:ext>
            </a:extLst>
          </p:cNvPr>
          <p:cNvCxnSpPr>
            <a:cxnSpLocks/>
          </p:cNvCxnSpPr>
          <p:nvPr/>
        </p:nvCxnSpPr>
        <p:spPr>
          <a:xfrm>
            <a:off x="3407701" y="4536909"/>
            <a:ext cx="5736299" cy="1048729"/>
          </a:xfrm>
          <a:prstGeom prst="straightConnector1">
            <a:avLst/>
          </a:prstGeom>
          <a:ln w="25400" cap="rnd">
            <a:solidFill>
              <a:srgbClr val="0047BB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15EEACC-50E1-D3B8-F5A7-A7314D409888}"/>
              </a:ext>
            </a:extLst>
          </p:cNvPr>
          <p:cNvCxnSpPr>
            <a:cxnSpLocks/>
          </p:cNvCxnSpPr>
          <p:nvPr/>
        </p:nvCxnSpPr>
        <p:spPr>
          <a:xfrm flipV="1">
            <a:off x="2495453" y="1054101"/>
            <a:ext cx="3600548" cy="2849231"/>
          </a:xfrm>
          <a:prstGeom prst="straightConnector1">
            <a:avLst/>
          </a:prstGeom>
          <a:ln w="25400" cap="rnd">
            <a:solidFill>
              <a:srgbClr val="0047BB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179;p28"/>
          <p:cNvSpPr txBox="1"/>
          <p:nvPr/>
        </p:nvSpPr>
        <p:spPr>
          <a:xfrm>
            <a:off x="355787" y="816409"/>
            <a:ext cx="3937020" cy="839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 pitchFamily="50" charset="0"/>
                <a:ea typeface="Helvetica Neue"/>
                <a:cs typeface="Helvetica Neue"/>
                <a:sym typeface="Helvetica Neue"/>
              </a:rPr>
              <a:t>How we work</a:t>
            </a:r>
            <a:endParaRPr kumimoji="0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 pitchFamily="50" charset="0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54962" y="3429001"/>
            <a:ext cx="2749548" cy="1978700"/>
            <a:chOff x="1391221" y="2571750"/>
            <a:chExt cx="2062161" cy="148402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1D03CCA-3268-D7D3-DBE9-D9DEBBEDE572}"/>
                </a:ext>
              </a:extLst>
            </p:cNvPr>
            <p:cNvSpPr/>
            <p:nvPr/>
          </p:nvSpPr>
          <p:spPr>
            <a:xfrm>
              <a:off x="1391221" y="2571750"/>
              <a:ext cx="1811337" cy="1484025"/>
            </a:xfrm>
            <a:prstGeom prst="roundRect">
              <a:avLst>
                <a:gd name="adj" fmla="val 4610"/>
              </a:avLst>
            </a:prstGeom>
            <a:solidFill>
              <a:srgbClr val="FFF5C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F21759-F972-1DE7-BDEB-601816869FD6}"/>
                </a:ext>
              </a:extLst>
            </p:cNvPr>
            <p:cNvSpPr txBox="1"/>
            <p:nvPr/>
          </p:nvSpPr>
          <p:spPr>
            <a:xfrm>
              <a:off x="1497923" y="2635882"/>
              <a:ext cx="1955459" cy="21549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67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Workplace</a:t>
              </a:r>
              <a:endPara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1D09298-E5C2-F0E2-9FF0-D430E0822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703" r="7406" b="20583"/>
            <a:stretch/>
          </p:blipFill>
          <p:spPr>
            <a:xfrm>
              <a:off x="1524000" y="2999423"/>
              <a:ext cx="1559442" cy="105635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7870067" y="4389967"/>
            <a:ext cx="2749548" cy="1978700"/>
            <a:chOff x="5902550" y="3292475"/>
            <a:chExt cx="2062161" cy="1484025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953DDEDE-3B9F-EDB3-F027-73D30E4F0AE7}"/>
                </a:ext>
              </a:extLst>
            </p:cNvPr>
            <p:cNvSpPr/>
            <p:nvPr/>
          </p:nvSpPr>
          <p:spPr>
            <a:xfrm>
              <a:off x="5902550" y="3292475"/>
              <a:ext cx="1811337" cy="1484025"/>
            </a:xfrm>
            <a:prstGeom prst="roundRect">
              <a:avLst>
                <a:gd name="adj" fmla="val 4610"/>
              </a:avLst>
            </a:prstGeom>
            <a:solidFill>
              <a:srgbClr val="E6F6ED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73A6D8-5B92-05B0-D02B-4ED0614D19AD}"/>
                </a:ext>
              </a:extLst>
            </p:cNvPr>
            <p:cNvSpPr txBox="1"/>
            <p:nvPr/>
          </p:nvSpPr>
          <p:spPr>
            <a:xfrm>
              <a:off x="6009252" y="3356607"/>
              <a:ext cx="1955459" cy="21549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67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Individual</a:t>
              </a:r>
              <a:endPara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76C2E386-8013-BBD7-253B-CBC8098DA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489" r="10846" b="35893"/>
            <a:stretch/>
          </p:blipFill>
          <p:spPr>
            <a:xfrm>
              <a:off x="6032204" y="3663887"/>
              <a:ext cx="1488559" cy="111261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5152027" y="642735"/>
            <a:ext cx="2749548" cy="1978700"/>
            <a:chOff x="3666331" y="482051"/>
            <a:chExt cx="2062161" cy="1484025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4E09A43D-A8CE-7FBF-2FB3-6A4FBD4C3050}"/>
                </a:ext>
              </a:extLst>
            </p:cNvPr>
            <p:cNvSpPr/>
            <p:nvPr/>
          </p:nvSpPr>
          <p:spPr>
            <a:xfrm>
              <a:off x="3666331" y="482051"/>
              <a:ext cx="1811337" cy="1484025"/>
            </a:xfrm>
            <a:prstGeom prst="roundRect">
              <a:avLst>
                <a:gd name="adj" fmla="val 4610"/>
              </a:avLst>
            </a:prstGeom>
            <a:solidFill>
              <a:srgbClr val="FFE7C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66627E-9880-D1B1-8F39-DFB1896178EA}"/>
                </a:ext>
              </a:extLst>
            </p:cNvPr>
            <p:cNvSpPr txBox="1"/>
            <p:nvPr/>
          </p:nvSpPr>
          <p:spPr>
            <a:xfrm>
              <a:off x="3773033" y="546183"/>
              <a:ext cx="1955459" cy="21549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67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System</a:t>
              </a:r>
              <a:endPara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pic>
          <p:nvPicPr>
            <p:cNvPr id="41" name="Picture 4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499FC79-C74E-F08C-6D48-B672848E61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808" r="13662" b="20069"/>
            <a:stretch/>
          </p:blipFill>
          <p:spPr>
            <a:xfrm>
              <a:off x="3735572" y="875637"/>
              <a:ext cx="1651591" cy="1090439"/>
            </a:xfrm>
            <a:prstGeom prst="rect">
              <a:avLst/>
            </a:prstGeom>
          </p:spPr>
        </p:pic>
      </p:grpSp>
      <p:pic>
        <p:nvPicPr>
          <p:cNvPr id="8" name="Google Shape;79;p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B850561-7143-9584-8BEA-CCA165322F8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2800" y="528267"/>
            <a:ext cx="926933" cy="28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F8A363C-1DF2-D50A-E5B9-3B915E1362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1" y="411836"/>
            <a:ext cx="1188444" cy="51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D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9;p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CACBD73-F0FF-5B47-26C4-985EC72FDC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800" y="528267"/>
            <a:ext cx="926933" cy="28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8E55B17-9846-0E36-A025-14E093E25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1" y="411836"/>
            <a:ext cx="1188444" cy="512747"/>
          </a:xfrm>
          <a:prstGeom prst="rect">
            <a:avLst/>
          </a:prstGeom>
        </p:spPr>
      </p:pic>
      <p:pic>
        <p:nvPicPr>
          <p:cNvPr id="11" name="Google Shape;178;p28" descr="Shape, rectangle&#10;&#10;Description automatically generated">
            <a:extLst>
              <a:ext uri="{FF2B5EF4-FFF2-40B4-BE49-F238E27FC236}">
                <a16:creationId xmlns:a16="http://schemas.microsoft.com/office/drawing/2014/main" id="{3C00F10B-6A42-FA6E-2F1D-0CD65F992F4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10"/>
          <a:stretch/>
        </p:blipFill>
        <p:spPr>
          <a:xfrm>
            <a:off x="1537585" y="1490382"/>
            <a:ext cx="2552231" cy="33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79;p28">
            <a:extLst>
              <a:ext uri="{FF2B5EF4-FFF2-40B4-BE49-F238E27FC236}">
                <a16:creationId xmlns:a16="http://schemas.microsoft.com/office/drawing/2014/main" id="{33FF1056-D18C-E60D-BDCC-A193F3848A65}"/>
              </a:ext>
            </a:extLst>
          </p:cNvPr>
          <p:cNvSpPr txBox="1"/>
          <p:nvPr/>
        </p:nvSpPr>
        <p:spPr>
          <a:xfrm>
            <a:off x="349156" y="780994"/>
            <a:ext cx="7020583" cy="50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Our Support </a:t>
            </a:r>
            <a:endParaRPr kumimoji="0" lang="en" sz="4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/>
              <a:ea typeface="Helvetica Neue"/>
              <a:cs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8FB40E-3415-8B9D-FE6C-79F8CEAE4115}"/>
              </a:ext>
            </a:extLst>
          </p:cNvPr>
          <p:cNvSpPr txBox="1"/>
          <p:nvPr/>
        </p:nvSpPr>
        <p:spPr>
          <a:xfrm>
            <a:off x="427566" y="2087034"/>
            <a:ext cx="5812367" cy="36503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We support individuals and help schools, colleges and universities to improve the mental health and wellbeing of their staff –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All teachers and education staff!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-Regular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Helpline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Grants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Wellbeing Service (School Leaders Service)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Resources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Research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Employee Assistance Programme </a:t>
            </a:r>
          </a:p>
        </p:txBody>
      </p:sp>
      <p:pic>
        <p:nvPicPr>
          <p:cNvPr id="18" name="Picture 18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D1BFCD08-922A-BCAC-68C2-BB25FAC200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0233" y="160533"/>
            <a:ext cx="4622800" cy="649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24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D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9;p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CACBD73-F0FF-5B47-26C4-985EC72FDC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800" y="528267"/>
            <a:ext cx="926933" cy="28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8E55B17-9846-0E36-A025-14E093E25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1" y="411836"/>
            <a:ext cx="1188444" cy="512747"/>
          </a:xfrm>
          <a:prstGeom prst="rect">
            <a:avLst/>
          </a:prstGeom>
        </p:spPr>
      </p:pic>
      <p:sp>
        <p:nvSpPr>
          <p:cNvPr id="14" name="Google Shape;179;p28">
            <a:extLst>
              <a:ext uri="{FF2B5EF4-FFF2-40B4-BE49-F238E27FC236}">
                <a16:creationId xmlns:a16="http://schemas.microsoft.com/office/drawing/2014/main" id="{33FF1056-D18C-E60D-BDCC-A193F3848A65}"/>
              </a:ext>
            </a:extLst>
          </p:cNvPr>
          <p:cNvSpPr txBox="1"/>
          <p:nvPr/>
        </p:nvSpPr>
        <p:spPr>
          <a:xfrm>
            <a:off x="349156" y="780994"/>
            <a:ext cx="7020583" cy="50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Our Support  </a:t>
            </a:r>
            <a:endParaRPr kumimoji="0" lang="en" sz="4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/>
              <a:ea typeface="Helvetica Neue"/>
              <a:cs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8FB40E-3415-8B9D-FE6C-79F8CEAE4115}"/>
              </a:ext>
            </a:extLst>
          </p:cNvPr>
          <p:cNvSpPr txBox="1"/>
          <p:nvPr/>
        </p:nvSpPr>
        <p:spPr>
          <a:xfrm>
            <a:off x="427566" y="2087034"/>
            <a:ext cx="5812367" cy="37888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We support individuals and help schools, colleges and universities to improve the mental health and wellbeing of their staff –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All teachers and education staff!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-Regular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Helpline – 08000 562 561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Grants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Wellbeing Service (School Leaders Service)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Resources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Research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Employee Assistance Programme </a:t>
            </a:r>
          </a:p>
        </p:txBody>
      </p:sp>
      <p:pic>
        <p:nvPicPr>
          <p:cNvPr id="18" name="Picture 18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D1BFCD08-922A-BCAC-68C2-BB25FAC20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233" y="160533"/>
            <a:ext cx="4622800" cy="6494601"/>
          </a:xfrm>
          <a:prstGeom prst="rect">
            <a:avLst/>
          </a:prstGeom>
        </p:spPr>
      </p:pic>
      <p:pic>
        <p:nvPicPr>
          <p:cNvPr id="8" name="Google Shape;178;p28" descr="Shape, rectangle&#10;&#10;Description automatically generated">
            <a:extLst>
              <a:ext uri="{FF2B5EF4-FFF2-40B4-BE49-F238E27FC236}">
                <a16:creationId xmlns:a16="http://schemas.microsoft.com/office/drawing/2014/main" id="{3C00F10B-6A42-FA6E-2F1D-0CD65F992F4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10"/>
          <a:stretch/>
        </p:blipFill>
        <p:spPr>
          <a:xfrm>
            <a:off x="1537585" y="1490382"/>
            <a:ext cx="2552231" cy="331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059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D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9;p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CACBD73-F0FF-5B47-26C4-985EC72FDC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800" y="528267"/>
            <a:ext cx="926933" cy="28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8E55B17-9846-0E36-A025-14E093E25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1" y="411836"/>
            <a:ext cx="1188444" cy="512747"/>
          </a:xfrm>
          <a:prstGeom prst="rect">
            <a:avLst/>
          </a:prstGeom>
        </p:spPr>
      </p:pic>
      <p:sp>
        <p:nvSpPr>
          <p:cNvPr id="14" name="Google Shape;179;p28">
            <a:extLst>
              <a:ext uri="{FF2B5EF4-FFF2-40B4-BE49-F238E27FC236}">
                <a16:creationId xmlns:a16="http://schemas.microsoft.com/office/drawing/2014/main" id="{33FF1056-D18C-E60D-BDCC-A193F3848A65}"/>
              </a:ext>
            </a:extLst>
          </p:cNvPr>
          <p:cNvSpPr txBox="1"/>
          <p:nvPr/>
        </p:nvSpPr>
        <p:spPr>
          <a:xfrm>
            <a:off x="349156" y="780994"/>
            <a:ext cx="7020583" cy="50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"/>
                <a:ea typeface="Helvetica Neue"/>
                <a:cs typeface="Helvetica Neue"/>
                <a:sym typeface="Helvetica Neue"/>
              </a:rPr>
              <a:t>Our Support  </a:t>
            </a:r>
            <a:endParaRPr kumimoji="0" lang="en" sz="4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"/>
              <a:ea typeface="Helvetica Neue"/>
              <a:cs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8FB40E-3415-8B9D-FE6C-79F8CEAE4115}"/>
              </a:ext>
            </a:extLst>
          </p:cNvPr>
          <p:cNvSpPr txBox="1"/>
          <p:nvPr/>
        </p:nvSpPr>
        <p:spPr>
          <a:xfrm>
            <a:off x="427566" y="2087034"/>
            <a:ext cx="5812367" cy="36965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We support individuals and help schools, colleges and universities to improve the mental health and wellbeing of their staff –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All teachers and education staff!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toshi-Regular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Helpline – 08000 562 561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Grants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Wellbeing Service (School Leaders Service)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Resources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Research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toshi-Regular"/>
                <a:ea typeface="+mn-ea"/>
                <a:cs typeface="+mn-cs"/>
              </a:rPr>
              <a:t>Employee Assistance Programme </a:t>
            </a:r>
          </a:p>
        </p:txBody>
      </p:sp>
      <p:pic>
        <p:nvPicPr>
          <p:cNvPr id="18" name="Picture 18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D1BFCD08-922A-BCAC-68C2-BB25FAC20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233" y="160533"/>
            <a:ext cx="4622800" cy="6494601"/>
          </a:xfrm>
          <a:prstGeom prst="rect">
            <a:avLst/>
          </a:prstGeom>
        </p:spPr>
      </p:pic>
      <p:pic>
        <p:nvPicPr>
          <p:cNvPr id="8" name="Google Shape;178;p28" descr="Shape, rectangle&#10;&#10;Description automatically generated">
            <a:extLst>
              <a:ext uri="{FF2B5EF4-FFF2-40B4-BE49-F238E27FC236}">
                <a16:creationId xmlns:a16="http://schemas.microsoft.com/office/drawing/2014/main" id="{3C00F10B-6A42-FA6E-2F1D-0CD65F992F4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10"/>
          <a:stretch/>
        </p:blipFill>
        <p:spPr>
          <a:xfrm>
            <a:off x="1537585" y="1490382"/>
            <a:ext cx="2552231" cy="331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279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SFT bas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PT_template_091019">
  <a:themeElements>
    <a:clrScheme name="ESPECIAL_2_template_091019 1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D44443"/>
      </a:accent1>
      <a:accent2>
        <a:srgbClr val="EE6D02"/>
      </a:accent2>
      <a:accent3>
        <a:srgbClr val="2C55A4"/>
      </a:accent3>
      <a:accent4>
        <a:srgbClr val="61A0BB"/>
      </a:accent4>
      <a:accent5>
        <a:srgbClr val="FDF9F2"/>
      </a:accent5>
      <a:accent6>
        <a:srgbClr val="FDF9F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 algn="l" defTabSz="914400">
          <a:lnSpc>
            <a:spcPct val="130000"/>
          </a:lnSpc>
          <a:defRPr sz="800" dirty="0" smtClean="0">
            <a:solidFill>
              <a:schemeClr val="accent3"/>
            </a:solidFill>
            <a:latin typeface="Lexend Deca" pitchFamily="2" charset="77"/>
            <a:cs typeface="Lexend Dec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PECIAL_2_template_091019" id="{CA376FA4-FA98-7C4E-B21E-6C5050DA94B3}" vid="{1760EA0A-F749-C04A-BA6D-1400061D4985}"/>
    </a:ext>
  </a:extLst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6AA290971DFA43ADC6B12D6F461843" ma:contentTypeVersion="12" ma:contentTypeDescription="Create a new document." ma:contentTypeScope="" ma:versionID="fa0538bfe841354d47d56ed297e08e62">
  <xsd:schema xmlns:xsd="http://www.w3.org/2001/XMLSchema" xmlns:xs="http://www.w3.org/2001/XMLSchema" xmlns:p="http://schemas.microsoft.com/office/2006/metadata/properties" xmlns:ns2="10df09a8-1586-4734-ba37-0c382fb02d62" xmlns:ns3="07becab0-10a0-490c-a70e-9160c454cd56" targetNamespace="http://schemas.microsoft.com/office/2006/metadata/properties" ma:root="true" ma:fieldsID="12e05bfe220f986e2776c3fc10453bca" ns2:_="" ns3:_="">
    <xsd:import namespace="10df09a8-1586-4734-ba37-0c382fb02d62"/>
    <xsd:import namespace="07becab0-10a0-490c-a70e-9160c454cd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f09a8-1586-4734-ba37-0c382fb02d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ecab0-10a0-490c-a70e-9160c454cd5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154933-B22B-4D9D-8A34-BCAB1213BA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df09a8-1586-4734-ba37-0c382fb02d62"/>
    <ds:schemaRef ds:uri="07becab0-10a0-490c-a70e-9160c454cd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1F2552-5445-404B-81C4-EC9F05BB0CCB}">
  <ds:schemaRefs>
    <ds:schemaRef ds:uri="10df09a8-1586-4734-ba37-0c382fb02d62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07becab0-10a0-490c-a70e-9160c454cd56"/>
  </ds:schemaRefs>
</ds:datastoreItem>
</file>

<file path=customXml/itemProps3.xml><?xml version="1.0" encoding="utf-8"?>
<ds:datastoreItem xmlns:ds="http://schemas.openxmlformats.org/officeDocument/2006/customXml" ds:itemID="{14562F1C-9883-4DB1-9568-D8D700F4B8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1015</Words>
  <Application>Microsoft Office PowerPoint</Application>
  <PresentationFormat>Widescreen</PresentationFormat>
  <Paragraphs>152</Paragraphs>
  <Slides>19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Arial</vt:lpstr>
      <vt:lpstr>Arial,Sans-Serif</vt:lpstr>
      <vt:lpstr>Calibri</vt:lpstr>
      <vt:lpstr>Calibri Light</vt:lpstr>
      <vt:lpstr>Helvetica Neue</vt:lpstr>
      <vt:lpstr>Helvetica Neue Light</vt:lpstr>
      <vt:lpstr>Lexend Deca</vt:lpstr>
      <vt:lpstr>Merriweather</vt:lpstr>
      <vt:lpstr>Satoshi</vt:lpstr>
      <vt:lpstr>Satoshi-Regular</vt:lpstr>
      <vt:lpstr>Skeena</vt:lpstr>
      <vt:lpstr>System Font Regular</vt:lpstr>
      <vt:lpstr>Office Theme</vt:lpstr>
      <vt:lpstr>NSFT base theme</vt:lpstr>
      <vt:lpstr>PPT_template_091019</vt:lpstr>
      <vt:lpstr>Simple Light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Kay Breton</dc:creator>
  <cp:lastModifiedBy>Fran Russo</cp:lastModifiedBy>
  <cp:revision>99</cp:revision>
  <dcterms:created xsi:type="dcterms:W3CDTF">2023-10-26T08:57:28Z</dcterms:created>
  <dcterms:modified xsi:type="dcterms:W3CDTF">2023-11-21T19:08:12Z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0x010100EF6AA290971DFA43ADC6B12D6F461843</vt:lpwstr>
  </property>
</Properties>
</file>