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36D_AE78C46F.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F_8557AB1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5" r:id="rId5"/>
    <p:sldMasterId id="2147483707" r:id="rId6"/>
  </p:sldMasterIdLst>
  <p:notesMasterIdLst>
    <p:notesMasterId r:id="rId21"/>
  </p:notesMasterIdLst>
  <p:sldIdLst>
    <p:sldId id="256" r:id="rId7"/>
    <p:sldId id="877" r:id="rId8"/>
    <p:sldId id="878" r:id="rId9"/>
    <p:sldId id="271" r:id="rId10"/>
    <p:sldId id="879" r:id="rId11"/>
    <p:sldId id="880" r:id="rId12"/>
    <p:sldId id="881" r:id="rId13"/>
    <p:sldId id="266" r:id="rId14"/>
    <p:sldId id="882" r:id="rId15"/>
    <p:sldId id="270" r:id="rId16"/>
    <p:sldId id="883" r:id="rId17"/>
    <p:sldId id="884" r:id="rId18"/>
    <p:sldId id="267"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02A258-77A9-BFD0-A5BF-CCDD55CE6DD7}" name="Mulvey Anna" initials="MA" userId="S::Anna.Mulvey@nsft.nhs.uk::3aeb695a-73f6-4da9-aa4a-1d4a4a39ec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00"/>
    <a:srgbClr val="FED2FE"/>
    <a:srgbClr val="B9EDFF"/>
    <a:srgbClr val="FFEFFF"/>
    <a:srgbClr val="FFCDCD"/>
    <a:srgbClr val="FBE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48" autoAdjust="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2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2-F77F-4F03-A0E9-7A5F4286A5F9}"/>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F77F-4F03-A0E9-7A5F4286A5F9}"/>
              </c:ext>
            </c:extLst>
          </c:dPt>
          <c:dLbls>
            <c:dLbl>
              <c:idx val="0"/>
              <c:layout>
                <c:manualLayout>
                  <c:x val="-0.23378079151219749"/>
                  <c:y val="-0.13623788724574498"/>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r>
                      <a:rPr lang="en-US" sz="1600" b="1" dirty="0">
                        <a:solidFill>
                          <a:schemeClr val="bg1"/>
                        </a:solidFill>
                      </a:rPr>
                      <a:t>60</a:t>
                    </a:r>
                    <a:r>
                      <a:rPr lang="en-US" sz="1600" b="1" baseline="0" dirty="0">
                        <a:solidFill>
                          <a:schemeClr val="bg1"/>
                        </a:solidFill>
                      </a:rPr>
                      <a:t> </a:t>
                    </a:r>
                    <a:r>
                      <a:rPr lang="en-US" sz="1600" b="1" dirty="0">
                        <a:solidFill>
                          <a:schemeClr val="bg1"/>
                        </a:solidFill>
                      </a:rPr>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607945349743523"/>
                      <c:h val="0.37122873857784028"/>
                    </c:manualLayout>
                  </c15:layout>
                  <c15:showDataLabelsRange val="0"/>
                </c:ext>
                <c:ext xmlns:c16="http://schemas.microsoft.com/office/drawing/2014/chart" uri="{C3380CC4-5D6E-409C-BE32-E72D297353CC}">
                  <c16:uniqueId val="{00000002-F77F-4F03-A0E9-7A5F4286A5F9}"/>
                </c:ext>
              </c:extLst>
            </c:dLbl>
            <c:dLbl>
              <c:idx val="1"/>
              <c:layout>
                <c:manualLayout>
                  <c:x val="0.17841165668036121"/>
                  <c:y val="4.7833584500050597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B2F8F909-817C-469A-AC68-CDD84D0C1301}" type="VALUE">
                      <a:rPr lang="en-US" sz="1600" b="1" smtClean="0"/>
                      <a:pPr>
                        <a:defRPr sz="1600" b="1">
                          <a:solidFill>
                            <a:schemeClr val="bg1"/>
                          </a:solidFill>
                        </a:defRPr>
                      </a:pPr>
                      <a:t>[VALUE]</a:t>
                    </a:fld>
                    <a:r>
                      <a:rPr lang="en-US" sz="1600" b="1"/>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149330992618902"/>
                      <c:h val="0.2236056144650149"/>
                    </c:manualLayout>
                  </c15:layout>
                  <c15:dlblFieldTable/>
                  <c15:showDataLabelsRange val="0"/>
                </c:ext>
                <c:ext xmlns:c16="http://schemas.microsoft.com/office/drawing/2014/chart" uri="{C3380CC4-5D6E-409C-BE32-E72D297353CC}">
                  <c16:uniqueId val="{00000003-F77F-4F03-A0E9-7A5F4286A5F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F77F-4F03-A0E9-7A5F4286A5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F_8557AB1D.xml><?xml version="1.0" encoding="utf-8"?>
<p188:cmLst xmlns:a="http://schemas.openxmlformats.org/drawingml/2006/main" xmlns:r="http://schemas.openxmlformats.org/officeDocument/2006/relationships" xmlns:p188="http://schemas.microsoft.com/office/powerpoint/2018/8/main">
  <p188:cm id="{1D4DBCA4-D542-4B5E-95F9-C01765748199}" authorId="{6902A258-77A9-BFD0-A5BF-CCDD55CE6DD7}" created="2023-06-15T13:22:38.294">
    <pc:sldMkLst xmlns:pc="http://schemas.microsoft.com/office/powerpoint/2013/main/command">
      <pc:docMk/>
      <pc:sldMk cId="2237115165" sldId="258"/>
    </pc:sldMkLst>
    <p188:txBody>
      <a:bodyPr/>
      <a:lstStyle/>
      <a:p>
        <a:r>
          <a:rPr lang="en-GB"/>
          <a:t>I have put brief notes here as don't want to write too much, so people could just explain these and talk to them as they go </a:t>
        </a:r>
      </a:p>
    </p188:txBody>
  </p188:cm>
</p188:cmLst>
</file>

<file path=ppt/comments/modernComment_36D_AE78C46F.xml><?xml version="1.0" encoding="utf-8"?>
<p188:cmLst xmlns:a="http://schemas.openxmlformats.org/drawingml/2006/main" xmlns:r="http://schemas.openxmlformats.org/officeDocument/2006/relationships" xmlns:p188="http://schemas.microsoft.com/office/powerpoint/2018/8/main">
  <p188:cm id="{35B01663-243B-4951-AEAB-DBCDE666DE7F}" authorId="{6902A258-77A9-BFD0-A5BF-CCDD55CE6DD7}" created="2023-06-15T13:22:14.227">
    <pc:sldMkLst xmlns:pc="http://schemas.microsoft.com/office/powerpoint/2013/main/command">
      <pc:docMk/>
      <pc:sldMk cId="2927150191" sldId="256"/>
    </pc:sldMkLst>
    <p188:txBody>
      <a:bodyPr/>
      <a:lstStyle/>
      <a:p>
        <a:r>
          <a:rPr lang="en-GB"/>
          <a:t>People can save a copy an add
 their names for whoever is presenting that day ☺️</a:t>
        </a:r>
      </a:p>
    </p188:txBody>
  </p188:cm>
  <p188:cm id="{B7EC2C37-5ECC-4B23-A4AB-317995A39D32}" authorId="{6902A258-77A9-BFD0-A5BF-CCDD55CE6DD7}" created="2023-06-15T13:22:53.137">
    <pc:sldMkLst xmlns:pc="http://schemas.microsoft.com/office/powerpoint/2013/main/command">
      <pc:docMk/>
      <pc:sldMk cId="2927150191" sldId="256"/>
    </pc:sldMkLst>
    <p188:txBody>
      <a:bodyPr/>
      <a:lstStyle/>
      <a:p>
        <a:r>
          <a:rPr lang="en-GB"/>
          <a:t>Please feel free to change design etc</a:t>
        </a:r>
      </a:p>
    </p188:txBody>
  </p188:cm>
</p188:cmLst>
</file>

<file path=ppt/diagrams/_rels/data2.xml.rels><?xml version="1.0" encoding="UTF-8" standalone="yes"?>
<Relationships xmlns="http://schemas.openxmlformats.org/package/2006/relationships"><Relationship Id="rId1" Type="http://schemas.openxmlformats.org/officeDocument/2006/relationships/hyperlink" Target="https://www.nsft.nhs.uk/parent-workshop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nsft.nhs.uk/parent-workshop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8C63E-74F6-40AC-BF5D-2E4C516D7DFD}"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43706B11-C6F8-4242-98F0-9A02E745749E}">
      <dgm:prSet/>
      <dgm:spPr/>
      <dgm:t>
        <a:bodyPr/>
        <a:lstStyle/>
        <a:p>
          <a:r>
            <a:rPr lang="en-GB" b="0" i="0">
              <a:latin typeface="+mj-lt"/>
            </a:rPr>
            <a:t>Supports young people and their families with mild to moderate mental health difficulties</a:t>
          </a:r>
          <a:endParaRPr lang="en-US">
            <a:latin typeface="+mj-lt"/>
          </a:endParaRPr>
        </a:p>
      </dgm:t>
    </dgm:pt>
    <dgm:pt modelId="{D44D1215-3806-460F-9DDA-6C70E65DE748}" type="parTrans" cxnId="{1E0153F6-D0AE-47D1-80D4-74E2D8A536A9}">
      <dgm:prSet/>
      <dgm:spPr/>
      <dgm:t>
        <a:bodyPr/>
        <a:lstStyle/>
        <a:p>
          <a:endParaRPr lang="en-US"/>
        </a:p>
      </dgm:t>
    </dgm:pt>
    <dgm:pt modelId="{B6FD4660-BDA8-40FD-B5B3-76042DEB2B09}" type="sibTrans" cxnId="{1E0153F6-D0AE-47D1-80D4-74E2D8A536A9}">
      <dgm:prSet/>
      <dgm:spPr/>
      <dgm:t>
        <a:bodyPr/>
        <a:lstStyle/>
        <a:p>
          <a:endParaRPr lang="en-US"/>
        </a:p>
      </dgm:t>
    </dgm:pt>
    <dgm:pt modelId="{848B2813-46A1-4C7E-AF23-9E79EFF32C63}">
      <dgm:prSet/>
      <dgm:spPr/>
      <dgm:t>
        <a:bodyPr/>
        <a:lstStyle/>
        <a:p>
          <a:r>
            <a:rPr lang="en-GB">
              <a:latin typeface="+mj-lt"/>
            </a:rPr>
            <a:t>Primary Mental Health Workers (PMHW), Child Wellbeing Practitioners (CWP), Psychological Therapists </a:t>
          </a:r>
          <a:endParaRPr lang="en-US">
            <a:latin typeface="+mj-lt"/>
          </a:endParaRPr>
        </a:p>
      </dgm:t>
    </dgm:pt>
    <dgm:pt modelId="{4FEB0FB0-47AB-4938-988C-285354779539}" type="parTrans" cxnId="{F61FAFD6-7D9C-4229-9B9F-D1919A7840AC}">
      <dgm:prSet/>
      <dgm:spPr/>
      <dgm:t>
        <a:bodyPr/>
        <a:lstStyle/>
        <a:p>
          <a:endParaRPr lang="en-US"/>
        </a:p>
      </dgm:t>
    </dgm:pt>
    <dgm:pt modelId="{90C2BE06-0C5F-47E8-A483-2AD29D0D6C09}" type="sibTrans" cxnId="{F61FAFD6-7D9C-4229-9B9F-D1919A7840AC}">
      <dgm:prSet/>
      <dgm:spPr/>
      <dgm:t>
        <a:bodyPr/>
        <a:lstStyle/>
        <a:p>
          <a:endParaRPr lang="en-US"/>
        </a:p>
      </dgm:t>
    </dgm:pt>
    <dgm:pt modelId="{2E5FC4F3-C742-4C87-91C4-3FC1DB6EC58B}">
      <dgm:prSet/>
      <dgm:spPr/>
      <dgm:t>
        <a:bodyPr/>
        <a:lstStyle/>
        <a:p>
          <a:r>
            <a:rPr lang="en-GB">
              <a:latin typeface="+mj-lt"/>
            </a:rPr>
            <a:t>CBT, IPT, EMDR, systemic therapist, arts therapist</a:t>
          </a:r>
          <a:endParaRPr lang="en-US">
            <a:latin typeface="+mj-lt"/>
          </a:endParaRPr>
        </a:p>
      </dgm:t>
    </dgm:pt>
    <dgm:pt modelId="{88C0A67E-1D24-42AB-8630-7DE9DEBB9E58}" type="parTrans" cxnId="{B6513665-2DF2-4A2A-8FE9-FA597BC42408}">
      <dgm:prSet/>
      <dgm:spPr/>
      <dgm:t>
        <a:bodyPr/>
        <a:lstStyle/>
        <a:p>
          <a:endParaRPr lang="en-US"/>
        </a:p>
      </dgm:t>
    </dgm:pt>
    <dgm:pt modelId="{696EE918-C1D8-4588-9F44-87EFFCAB5BDF}" type="sibTrans" cxnId="{B6513665-2DF2-4A2A-8FE9-FA597BC42408}">
      <dgm:prSet/>
      <dgm:spPr/>
      <dgm:t>
        <a:bodyPr/>
        <a:lstStyle/>
        <a:p>
          <a:endParaRPr lang="en-US"/>
        </a:p>
      </dgm:t>
    </dgm:pt>
    <dgm:pt modelId="{D5D05693-24C4-4C2B-81B2-D5F73E0DB40D}">
      <dgm:prSet/>
      <dgm:spPr/>
      <dgm:t>
        <a:bodyPr/>
        <a:lstStyle/>
        <a:p>
          <a:r>
            <a:rPr lang="en-GB">
              <a:latin typeface="+mj-lt"/>
            </a:rPr>
            <a:t>PMHW consultation line </a:t>
          </a:r>
          <a:r>
            <a:rPr lang="en-GB" b="1">
              <a:latin typeface="+mj-lt"/>
            </a:rPr>
            <a:t>01284 741601   </a:t>
          </a:r>
          <a:endParaRPr lang="en-US" b="1">
            <a:latin typeface="+mj-lt"/>
          </a:endParaRPr>
        </a:p>
      </dgm:t>
    </dgm:pt>
    <dgm:pt modelId="{A0696309-319E-4132-A5F8-37CC78195CDD}" type="parTrans" cxnId="{9C2DCF60-D7C1-441C-BCEE-E4B2B81CF211}">
      <dgm:prSet/>
      <dgm:spPr/>
      <dgm:t>
        <a:bodyPr/>
        <a:lstStyle/>
        <a:p>
          <a:endParaRPr lang="en-US"/>
        </a:p>
      </dgm:t>
    </dgm:pt>
    <dgm:pt modelId="{624A6B98-FC86-4781-9499-2F5C34F704C0}" type="sibTrans" cxnId="{9C2DCF60-D7C1-441C-BCEE-E4B2B81CF211}">
      <dgm:prSet/>
      <dgm:spPr/>
      <dgm:t>
        <a:bodyPr/>
        <a:lstStyle/>
        <a:p>
          <a:endParaRPr lang="en-US"/>
        </a:p>
      </dgm:t>
    </dgm:pt>
    <dgm:pt modelId="{8BBA6127-0701-47A8-965C-707AFF37B614}" type="pres">
      <dgm:prSet presAssocID="{77D8C63E-74F6-40AC-BF5D-2E4C516D7DFD}" presName="vert0" presStyleCnt="0">
        <dgm:presLayoutVars>
          <dgm:dir/>
          <dgm:animOne val="branch"/>
          <dgm:animLvl val="lvl"/>
        </dgm:presLayoutVars>
      </dgm:prSet>
      <dgm:spPr/>
    </dgm:pt>
    <dgm:pt modelId="{059B98E3-305F-4709-9715-44EA258231CE}" type="pres">
      <dgm:prSet presAssocID="{43706B11-C6F8-4242-98F0-9A02E745749E}" presName="thickLine" presStyleLbl="alignNode1" presStyleIdx="0" presStyleCnt="4"/>
      <dgm:spPr/>
    </dgm:pt>
    <dgm:pt modelId="{F5CCA8A9-8570-458D-A146-998419D80029}" type="pres">
      <dgm:prSet presAssocID="{43706B11-C6F8-4242-98F0-9A02E745749E}" presName="horz1" presStyleCnt="0"/>
      <dgm:spPr/>
    </dgm:pt>
    <dgm:pt modelId="{137CE4AF-8460-46C1-8C6E-BA4BFCC5E272}" type="pres">
      <dgm:prSet presAssocID="{43706B11-C6F8-4242-98F0-9A02E745749E}" presName="tx1" presStyleLbl="revTx" presStyleIdx="0" presStyleCnt="4"/>
      <dgm:spPr/>
    </dgm:pt>
    <dgm:pt modelId="{5C720D36-642C-4F91-BD10-26A2F6298144}" type="pres">
      <dgm:prSet presAssocID="{43706B11-C6F8-4242-98F0-9A02E745749E}" presName="vert1" presStyleCnt="0"/>
      <dgm:spPr/>
    </dgm:pt>
    <dgm:pt modelId="{50F42C19-DB63-4F40-82B3-ABB17FC10EB4}" type="pres">
      <dgm:prSet presAssocID="{848B2813-46A1-4C7E-AF23-9E79EFF32C63}" presName="thickLine" presStyleLbl="alignNode1" presStyleIdx="1" presStyleCnt="4"/>
      <dgm:spPr/>
    </dgm:pt>
    <dgm:pt modelId="{A6B40428-8960-43CD-AA0D-7A7667FF4E74}" type="pres">
      <dgm:prSet presAssocID="{848B2813-46A1-4C7E-AF23-9E79EFF32C63}" presName="horz1" presStyleCnt="0"/>
      <dgm:spPr/>
    </dgm:pt>
    <dgm:pt modelId="{99B0535D-AD24-41D9-A7FF-B181D5E4190F}" type="pres">
      <dgm:prSet presAssocID="{848B2813-46A1-4C7E-AF23-9E79EFF32C63}" presName="tx1" presStyleLbl="revTx" presStyleIdx="1" presStyleCnt="4"/>
      <dgm:spPr/>
    </dgm:pt>
    <dgm:pt modelId="{2A644794-B348-4D0F-9EC5-58F950A6BB13}" type="pres">
      <dgm:prSet presAssocID="{848B2813-46A1-4C7E-AF23-9E79EFF32C63}" presName="vert1" presStyleCnt="0"/>
      <dgm:spPr/>
    </dgm:pt>
    <dgm:pt modelId="{BD435CC2-759A-4238-B6EC-264DE4ABD111}" type="pres">
      <dgm:prSet presAssocID="{2E5FC4F3-C742-4C87-91C4-3FC1DB6EC58B}" presName="thickLine" presStyleLbl="alignNode1" presStyleIdx="2" presStyleCnt="4"/>
      <dgm:spPr/>
    </dgm:pt>
    <dgm:pt modelId="{83ED9C7F-F036-435D-8527-C6B24481124B}" type="pres">
      <dgm:prSet presAssocID="{2E5FC4F3-C742-4C87-91C4-3FC1DB6EC58B}" presName="horz1" presStyleCnt="0"/>
      <dgm:spPr/>
    </dgm:pt>
    <dgm:pt modelId="{66CDBBAF-48DA-46AF-B22A-17E94A5E908E}" type="pres">
      <dgm:prSet presAssocID="{2E5FC4F3-C742-4C87-91C4-3FC1DB6EC58B}" presName="tx1" presStyleLbl="revTx" presStyleIdx="2" presStyleCnt="4"/>
      <dgm:spPr/>
    </dgm:pt>
    <dgm:pt modelId="{53BAA2B5-D21B-46CA-836B-BEA081021E5A}" type="pres">
      <dgm:prSet presAssocID="{2E5FC4F3-C742-4C87-91C4-3FC1DB6EC58B}" presName="vert1" presStyleCnt="0"/>
      <dgm:spPr/>
    </dgm:pt>
    <dgm:pt modelId="{0EA6D95E-EB5B-466A-BF05-1FB2C4276689}" type="pres">
      <dgm:prSet presAssocID="{D5D05693-24C4-4C2B-81B2-D5F73E0DB40D}" presName="thickLine" presStyleLbl="alignNode1" presStyleIdx="3" presStyleCnt="4"/>
      <dgm:spPr/>
    </dgm:pt>
    <dgm:pt modelId="{59ED90F6-AA80-4046-ACB1-D322A5593037}" type="pres">
      <dgm:prSet presAssocID="{D5D05693-24C4-4C2B-81B2-D5F73E0DB40D}" presName="horz1" presStyleCnt="0"/>
      <dgm:spPr/>
    </dgm:pt>
    <dgm:pt modelId="{87C405A7-7A4A-4CDE-97BB-7B4C56A3658B}" type="pres">
      <dgm:prSet presAssocID="{D5D05693-24C4-4C2B-81B2-D5F73E0DB40D}" presName="tx1" presStyleLbl="revTx" presStyleIdx="3" presStyleCnt="4"/>
      <dgm:spPr/>
    </dgm:pt>
    <dgm:pt modelId="{286C8ADD-8D91-408B-9D4E-41ADCE5E205A}" type="pres">
      <dgm:prSet presAssocID="{D5D05693-24C4-4C2B-81B2-D5F73E0DB40D}" presName="vert1" presStyleCnt="0"/>
      <dgm:spPr/>
    </dgm:pt>
  </dgm:ptLst>
  <dgm:cxnLst>
    <dgm:cxn modelId="{5A6DF50C-F3E9-4EDE-BE4D-53648DDA77DA}" type="presOf" srcId="{77D8C63E-74F6-40AC-BF5D-2E4C516D7DFD}" destId="{8BBA6127-0701-47A8-965C-707AFF37B614}" srcOrd="0" destOrd="0" presId="urn:microsoft.com/office/officeart/2008/layout/LinedList"/>
    <dgm:cxn modelId="{9C2DCF60-D7C1-441C-BCEE-E4B2B81CF211}" srcId="{77D8C63E-74F6-40AC-BF5D-2E4C516D7DFD}" destId="{D5D05693-24C4-4C2B-81B2-D5F73E0DB40D}" srcOrd="3" destOrd="0" parTransId="{A0696309-319E-4132-A5F8-37CC78195CDD}" sibTransId="{624A6B98-FC86-4781-9499-2F5C34F704C0}"/>
    <dgm:cxn modelId="{B6513665-2DF2-4A2A-8FE9-FA597BC42408}" srcId="{77D8C63E-74F6-40AC-BF5D-2E4C516D7DFD}" destId="{2E5FC4F3-C742-4C87-91C4-3FC1DB6EC58B}" srcOrd="2" destOrd="0" parTransId="{88C0A67E-1D24-42AB-8630-7DE9DEBB9E58}" sibTransId="{696EE918-C1D8-4588-9F44-87EFFCAB5BDF}"/>
    <dgm:cxn modelId="{CF4FC650-3FC7-4B0E-BB84-85613F4544C7}" type="presOf" srcId="{2E5FC4F3-C742-4C87-91C4-3FC1DB6EC58B}" destId="{66CDBBAF-48DA-46AF-B22A-17E94A5E908E}" srcOrd="0" destOrd="0" presId="urn:microsoft.com/office/officeart/2008/layout/LinedList"/>
    <dgm:cxn modelId="{416B61A8-6907-4114-BC33-41FED3D238F7}" type="presOf" srcId="{D5D05693-24C4-4C2B-81B2-D5F73E0DB40D}" destId="{87C405A7-7A4A-4CDE-97BB-7B4C56A3658B}" srcOrd="0" destOrd="0" presId="urn:microsoft.com/office/officeart/2008/layout/LinedList"/>
    <dgm:cxn modelId="{326B25B6-F29E-43DD-AFC1-C1658F1DB799}" type="presOf" srcId="{43706B11-C6F8-4242-98F0-9A02E745749E}" destId="{137CE4AF-8460-46C1-8C6E-BA4BFCC5E272}" srcOrd="0" destOrd="0" presId="urn:microsoft.com/office/officeart/2008/layout/LinedList"/>
    <dgm:cxn modelId="{F61FAFD6-7D9C-4229-9B9F-D1919A7840AC}" srcId="{77D8C63E-74F6-40AC-BF5D-2E4C516D7DFD}" destId="{848B2813-46A1-4C7E-AF23-9E79EFF32C63}" srcOrd="1" destOrd="0" parTransId="{4FEB0FB0-47AB-4938-988C-285354779539}" sibTransId="{90C2BE06-0C5F-47E8-A483-2AD29D0D6C09}"/>
    <dgm:cxn modelId="{F9B211E5-6DFF-47D4-92C2-C52336A5C01D}" type="presOf" srcId="{848B2813-46A1-4C7E-AF23-9E79EFF32C63}" destId="{99B0535D-AD24-41D9-A7FF-B181D5E4190F}" srcOrd="0" destOrd="0" presId="urn:microsoft.com/office/officeart/2008/layout/LinedList"/>
    <dgm:cxn modelId="{1E0153F6-D0AE-47D1-80D4-74E2D8A536A9}" srcId="{77D8C63E-74F6-40AC-BF5D-2E4C516D7DFD}" destId="{43706B11-C6F8-4242-98F0-9A02E745749E}" srcOrd="0" destOrd="0" parTransId="{D44D1215-3806-460F-9DDA-6C70E65DE748}" sibTransId="{B6FD4660-BDA8-40FD-B5B3-76042DEB2B09}"/>
    <dgm:cxn modelId="{7215AF4E-1B4F-4705-95DF-4F6B5502590E}" type="presParOf" srcId="{8BBA6127-0701-47A8-965C-707AFF37B614}" destId="{059B98E3-305F-4709-9715-44EA258231CE}" srcOrd="0" destOrd="0" presId="urn:microsoft.com/office/officeart/2008/layout/LinedList"/>
    <dgm:cxn modelId="{D6B80E53-79CE-4D39-AC2A-44CAFC220721}" type="presParOf" srcId="{8BBA6127-0701-47A8-965C-707AFF37B614}" destId="{F5CCA8A9-8570-458D-A146-998419D80029}" srcOrd="1" destOrd="0" presId="urn:microsoft.com/office/officeart/2008/layout/LinedList"/>
    <dgm:cxn modelId="{5AF412EE-6525-4EE8-9FA0-5029AA99888E}" type="presParOf" srcId="{F5CCA8A9-8570-458D-A146-998419D80029}" destId="{137CE4AF-8460-46C1-8C6E-BA4BFCC5E272}" srcOrd="0" destOrd="0" presId="urn:microsoft.com/office/officeart/2008/layout/LinedList"/>
    <dgm:cxn modelId="{91B180A5-693E-45C3-83E1-B9024FD4E7C8}" type="presParOf" srcId="{F5CCA8A9-8570-458D-A146-998419D80029}" destId="{5C720D36-642C-4F91-BD10-26A2F6298144}" srcOrd="1" destOrd="0" presId="urn:microsoft.com/office/officeart/2008/layout/LinedList"/>
    <dgm:cxn modelId="{CEB6C70D-88A9-404A-B2F8-E6DB253CEFF8}" type="presParOf" srcId="{8BBA6127-0701-47A8-965C-707AFF37B614}" destId="{50F42C19-DB63-4F40-82B3-ABB17FC10EB4}" srcOrd="2" destOrd="0" presId="urn:microsoft.com/office/officeart/2008/layout/LinedList"/>
    <dgm:cxn modelId="{2D5C85DD-0EE2-46AD-ACB8-F9780BE99BEA}" type="presParOf" srcId="{8BBA6127-0701-47A8-965C-707AFF37B614}" destId="{A6B40428-8960-43CD-AA0D-7A7667FF4E74}" srcOrd="3" destOrd="0" presId="urn:microsoft.com/office/officeart/2008/layout/LinedList"/>
    <dgm:cxn modelId="{DCCF24F9-5AB1-404D-8BBE-988200309B52}" type="presParOf" srcId="{A6B40428-8960-43CD-AA0D-7A7667FF4E74}" destId="{99B0535D-AD24-41D9-A7FF-B181D5E4190F}" srcOrd="0" destOrd="0" presId="urn:microsoft.com/office/officeart/2008/layout/LinedList"/>
    <dgm:cxn modelId="{CA66C8E2-26C0-47B8-934B-5E000A51C133}" type="presParOf" srcId="{A6B40428-8960-43CD-AA0D-7A7667FF4E74}" destId="{2A644794-B348-4D0F-9EC5-58F950A6BB13}" srcOrd="1" destOrd="0" presId="urn:microsoft.com/office/officeart/2008/layout/LinedList"/>
    <dgm:cxn modelId="{9D38F551-A2D5-404A-9A2C-2D6017CF35DF}" type="presParOf" srcId="{8BBA6127-0701-47A8-965C-707AFF37B614}" destId="{BD435CC2-759A-4238-B6EC-264DE4ABD111}" srcOrd="4" destOrd="0" presId="urn:microsoft.com/office/officeart/2008/layout/LinedList"/>
    <dgm:cxn modelId="{66E71E38-8293-40F7-AED1-F06EB21876A3}" type="presParOf" srcId="{8BBA6127-0701-47A8-965C-707AFF37B614}" destId="{83ED9C7F-F036-435D-8527-C6B24481124B}" srcOrd="5" destOrd="0" presId="urn:microsoft.com/office/officeart/2008/layout/LinedList"/>
    <dgm:cxn modelId="{BAA48376-D2CC-4F81-8AFC-236826195A6D}" type="presParOf" srcId="{83ED9C7F-F036-435D-8527-C6B24481124B}" destId="{66CDBBAF-48DA-46AF-B22A-17E94A5E908E}" srcOrd="0" destOrd="0" presId="urn:microsoft.com/office/officeart/2008/layout/LinedList"/>
    <dgm:cxn modelId="{3635ADA7-7DA4-4460-8F57-B17520C97D19}" type="presParOf" srcId="{83ED9C7F-F036-435D-8527-C6B24481124B}" destId="{53BAA2B5-D21B-46CA-836B-BEA081021E5A}" srcOrd="1" destOrd="0" presId="urn:microsoft.com/office/officeart/2008/layout/LinedList"/>
    <dgm:cxn modelId="{1E046CAF-BB14-47F5-8B2B-7F1DC755B38A}" type="presParOf" srcId="{8BBA6127-0701-47A8-965C-707AFF37B614}" destId="{0EA6D95E-EB5B-466A-BF05-1FB2C4276689}" srcOrd="6" destOrd="0" presId="urn:microsoft.com/office/officeart/2008/layout/LinedList"/>
    <dgm:cxn modelId="{D3B64050-8339-4ECE-99C0-6610B5E000A4}" type="presParOf" srcId="{8BBA6127-0701-47A8-965C-707AFF37B614}" destId="{59ED90F6-AA80-4046-ACB1-D322A5593037}" srcOrd="7" destOrd="0" presId="urn:microsoft.com/office/officeart/2008/layout/LinedList"/>
    <dgm:cxn modelId="{7301E8C4-FD5E-4BD7-8699-CE3D210768F7}" type="presParOf" srcId="{59ED90F6-AA80-4046-ACB1-D322A5593037}" destId="{87C405A7-7A4A-4CDE-97BB-7B4C56A3658B}" srcOrd="0" destOrd="0" presId="urn:microsoft.com/office/officeart/2008/layout/LinedList"/>
    <dgm:cxn modelId="{487D0E11-2D4B-4B94-BDE9-B36BDD68CBB0}" type="presParOf" srcId="{59ED90F6-AA80-4046-ACB1-D322A5593037}" destId="{286C8ADD-8D91-408B-9D4E-41ADCE5E205A}"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59090D-F85D-4FD8-9FA5-92A851A63E55}"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DFDBC248-5EFA-4247-A0C2-BE5F02AD44B4}">
      <dgm:prSet/>
      <dgm:spPr>
        <a:solidFill>
          <a:srgbClr val="42B2DA">
            <a:alpha val="50000"/>
          </a:srgbClr>
        </a:solidFill>
      </dgm:spPr>
      <dgm:t>
        <a:bodyPr/>
        <a:lstStyle/>
        <a:p>
          <a:r>
            <a:rPr lang="en-GB" dirty="0">
              <a:solidFill>
                <a:schemeClr val="tx1"/>
              </a:solidFill>
            </a:rPr>
            <a:t>These can be found at: </a:t>
          </a:r>
          <a:r>
            <a:rPr lang="en-GB" dirty="0">
              <a:hlinkClick xmlns:r="http://schemas.openxmlformats.org/officeDocument/2006/relationships" r:id="rId1"/>
            </a:rPr>
            <a:t>https://www.nsft.nhs.uk/parent-workshops</a:t>
          </a:r>
          <a:r>
            <a:rPr lang="en-GB" dirty="0"/>
            <a:t> </a:t>
          </a:r>
          <a:r>
            <a:rPr lang="en-GB" dirty="0">
              <a:solidFill>
                <a:schemeClr val="tx1"/>
              </a:solidFill>
            </a:rPr>
            <a:t>or by scanning the QR code.</a:t>
          </a:r>
          <a:endParaRPr lang="en-US" dirty="0">
            <a:solidFill>
              <a:schemeClr val="tx1"/>
            </a:solidFill>
          </a:endParaRPr>
        </a:p>
      </dgm:t>
    </dgm:pt>
    <dgm:pt modelId="{19CF5409-F4F4-4A8F-A09A-F3079E6B478A}" type="parTrans" cxnId="{45588A7E-F9FA-4CDF-B98B-77CF1B155C52}">
      <dgm:prSet/>
      <dgm:spPr/>
      <dgm:t>
        <a:bodyPr/>
        <a:lstStyle/>
        <a:p>
          <a:endParaRPr lang="en-US"/>
        </a:p>
      </dgm:t>
    </dgm:pt>
    <dgm:pt modelId="{02EC5420-B1F3-4A00-B433-DCAA058A7839}" type="sibTrans" cxnId="{45588A7E-F9FA-4CDF-B98B-77CF1B155C52}">
      <dgm:prSet/>
      <dgm:spPr/>
      <dgm:t>
        <a:bodyPr/>
        <a:lstStyle/>
        <a:p>
          <a:endParaRPr lang="en-US"/>
        </a:p>
      </dgm:t>
    </dgm:pt>
    <dgm:pt modelId="{FE5F01AE-5B79-4C5D-85C9-A5075A68A805}" type="pres">
      <dgm:prSet presAssocID="{5D59090D-F85D-4FD8-9FA5-92A851A63E55}" presName="linear" presStyleCnt="0">
        <dgm:presLayoutVars>
          <dgm:animLvl val="lvl"/>
          <dgm:resizeHandles val="exact"/>
        </dgm:presLayoutVars>
      </dgm:prSet>
      <dgm:spPr/>
    </dgm:pt>
    <dgm:pt modelId="{7B0AFDEB-3B19-43FF-B980-91EB99B948E6}" type="pres">
      <dgm:prSet presAssocID="{DFDBC248-5EFA-4247-A0C2-BE5F02AD44B4}" presName="parentText" presStyleLbl="node1" presStyleIdx="0" presStyleCnt="1" custLinFactNeighborX="-13631" custLinFactNeighborY="72483">
        <dgm:presLayoutVars>
          <dgm:chMax val="0"/>
          <dgm:bulletEnabled val="1"/>
        </dgm:presLayoutVars>
      </dgm:prSet>
      <dgm:spPr/>
    </dgm:pt>
  </dgm:ptLst>
  <dgm:cxnLst>
    <dgm:cxn modelId="{36D12007-8092-4791-A809-BE2C1146D447}" type="presOf" srcId="{5D59090D-F85D-4FD8-9FA5-92A851A63E55}" destId="{FE5F01AE-5B79-4C5D-85C9-A5075A68A805}" srcOrd="0" destOrd="0" presId="urn:microsoft.com/office/officeart/2005/8/layout/vList2"/>
    <dgm:cxn modelId="{63B78B31-D298-4E54-8939-050BBE66682D}" type="presOf" srcId="{DFDBC248-5EFA-4247-A0C2-BE5F02AD44B4}" destId="{7B0AFDEB-3B19-43FF-B980-91EB99B948E6}" srcOrd="0" destOrd="0" presId="urn:microsoft.com/office/officeart/2005/8/layout/vList2"/>
    <dgm:cxn modelId="{45588A7E-F9FA-4CDF-B98B-77CF1B155C52}" srcId="{5D59090D-F85D-4FD8-9FA5-92A851A63E55}" destId="{DFDBC248-5EFA-4247-A0C2-BE5F02AD44B4}" srcOrd="0" destOrd="0" parTransId="{19CF5409-F4F4-4A8F-A09A-F3079E6B478A}" sibTransId="{02EC5420-B1F3-4A00-B433-DCAA058A7839}"/>
    <dgm:cxn modelId="{03C15988-FE39-4B30-ACEA-437381C4D829}" type="presParOf" srcId="{FE5F01AE-5B79-4C5D-85C9-A5075A68A805}" destId="{7B0AFDEB-3B19-43FF-B980-91EB99B948E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B98E3-305F-4709-9715-44EA258231CE}">
      <dsp:nvSpPr>
        <dsp:cNvPr id="0" name=""/>
        <dsp:cNvSpPr/>
      </dsp:nvSpPr>
      <dsp:spPr>
        <a:xfrm>
          <a:off x="0" y="0"/>
          <a:ext cx="44179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7CE4AF-8460-46C1-8C6E-BA4BFCC5E272}">
      <dsp:nvSpPr>
        <dsp:cNvPr id="0" name=""/>
        <dsp:cNvSpPr/>
      </dsp:nvSpPr>
      <dsp:spPr>
        <a:xfrm>
          <a:off x="0" y="0"/>
          <a:ext cx="4417943" cy="746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a:latin typeface="+mj-lt"/>
            </a:rPr>
            <a:t>Supports young people and their families with mild to moderate mental health difficulties</a:t>
          </a:r>
          <a:endParaRPr lang="en-US" sz="1400" kern="1200">
            <a:latin typeface="+mj-lt"/>
          </a:endParaRPr>
        </a:p>
      </dsp:txBody>
      <dsp:txXfrm>
        <a:off x="0" y="0"/>
        <a:ext cx="4417943" cy="746521"/>
      </dsp:txXfrm>
    </dsp:sp>
    <dsp:sp modelId="{50F42C19-DB63-4F40-82B3-ABB17FC10EB4}">
      <dsp:nvSpPr>
        <dsp:cNvPr id="0" name=""/>
        <dsp:cNvSpPr/>
      </dsp:nvSpPr>
      <dsp:spPr>
        <a:xfrm>
          <a:off x="0" y="746521"/>
          <a:ext cx="4417943" cy="0"/>
        </a:xfrm>
        <a:prstGeom prst="line">
          <a:avLst/>
        </a:prstGeom>
        <a:solidFill>
          <a:schemeClr val="accent2">
            <a:hueOff val="-493367"/>
            <a:satOff val="9734"/>
            <a:lumOff val="4052"/>
            <a:alphaOff val="0"/>
          </a:schemeClr>
        </a:solidFill>
        <a:ln w="12700" cap="flat" cmpd="sng" algn="ctr">
          <a:solidFill>
            <a:schemeClr val="accent2">
              <a:hueOff val="-493367"/>
              <a:satOff val="9734"/>
              <a:lumOff val="405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9B0535D-AD24-41D9-A7FF-B181D5E4190F}">
      <dsp:nvSpPr>
        <dsp:cNvPr id="0" name=""/>
        <dsp:cNvSpPr/>
      </dsp:nvSpPr>
      <dsp:spPr>
        <a:xfrm>
          <a:off x="0" y="746521"/>
          <a:ext cx="4417943" cy="746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latin typeface="+mj-lt"/>
            </a:rPr>
            <a:t>Primary Mental Health Workers (PMHW), Child Wellbeing Practitioners (CWP), Psychological Therapists </a:t>
          </a:r>
          <a:endParaRPr lang="en-US" sz="1400" kern="1200">
            <a:latin typeface="+mj-lt"/>
          </a:endParaRPr>
        </a:p>
      </dsp:txBody>
      <dsp:txXfrm>
        <a:off x="0" y="746521"/>
        <a:ext cx="4417943" cy="746521"/>
      </dsp:txXfrm>
    </dsp:sp>
    <dsp:sp modelId="{BD435CC2-759A-4238-B6EC-264DE4ABD111}">
      <dsp:nvSpPr>
        <dsp:cNvPr id="0" name=""/>
        <dsp:cNvSpPr/>
      </dsp:nvSpPr>
      <dsp:spPr>
        <a:xfrm>
          <a:off x="0" y="1493043"/>
          <a:ext cx="4417943" cy="0"/>
        </a:xfrm>
        <a:prstGeom prst="line">
          <a:avLst/>
        </a:prstGeom>
        <a:solidFill>
          <a:schemeClr val="accent2">
            <a:hueOff val="-986733"/>
            <a:satOff val="19467"/>
            <a:lumOff val="8105"/>
            <a:alphaOff val="0"/>
          </a:schemeClr>
        </a:solidFill>
        <a:ln w="12700" cap="flat" cmpd="sng" algn="ctr">
          <a:solidFill>
            <a:schemeClr val="accent2">
              <a:hueOff val="-986733"/>
              <a:satOff val="19467"/>
              <a:lumOff val="81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6CDBBAF-48DA-46AF-B22A-17E94A5E908E}">
      <dsp:nvSpPr>
        <dsp:cNvPr id="0" name=""/>
        <dsp:cNvSpPr/>
      </dsp:nvSpPr>
      <dsp:spPr>
        <a:xfrm>
          <a:off x="0" y="1493043"/>
          <a:ext cx="4417943" cy="746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latin typeface="+mj-lt"/>
            </a:rPr>
            <a:t>CBT, IPT, EMDR, systemic therapist, arts therapist</a:t>
          </a:r>
          <a:endParaRPr lang="en-US" sz="1400" kern="1200">
            <a:latin typeface="+mj-lt"/>
          </a:endParaRPr>
        </a:p>
      </dsp:txBody>
      <dsp:txXfrm>
        <a:off x="0" y="1493043"/>
        <a:ext cx="4417943" cy="746521"/>
      </dsp:txXfrm>
    </dsp:sp>
    <dsp:sp modelId="{0EA6D95E-EB5B-466A-BF05-1FB2C4276689}">
      <dsp:nvSpPr>
        <dsp:cNvPr id="0" name=""/>
        <dsp:cNvSpPr/>
      </dsp:nvSpPr>
      <dsp:spPr>
        <a:xfrm>
          <a:off x="0" y="2239565"/>
          <a:ext cx="4417943" cy="0"/>
        </a:xfrm>
        <a:prstGeom prst="line">
          <a:avLst/>
        </a:prstGeom>
        <a:solidFill>
          <a:schemeClr val="accent2">
            <a:hueOff val="-1480100"/>
            <a:satOff val="29201"/>
            <a:lumOff val="12157"/>
            <a:alphaOff val="0"/>
          </a:schemeClr>
        </a:solidFill>
        <a:ln w="12700" cap="flat" cmpd="sng" algn="ctr">
          <a:solidFill>
            <a:schemeClr val="accent2">
              <a:hueOff val="-1480100"/>
              <a:satOff val="29201"/>
              <a:lumOff val="1215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7C405A7-7A4A-4CDE-97BB-7B4C56A3658B}">
      <dsp:nvSpPr>
        <dsp:cNvPr id="0" name=""/>
        <dsp:cNvSpPr/>
      </dsp:nvSpPr>
      <dsp:spPr>
        <a:xfrm>
          <a:off x="0" y="2239565"/>
          <a:ext cx="4417943" cy="746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latin typeface="+mj-lt"/>
            </a:rPr>
            <a:t>PMHW consultation line </a:t>
          </a:r>
          <a:r>
            <a:rPr lang="en-GB" sz="1400" b="1" kern="1200">
              <a:latin typeface="+mj-lt"/>
            </a:rPr>
            <a:t>01284 741601   </a:t>
          </a:r>
          <a:endParaRPr lang="en-US" sz="1400" b="1" kern="1200">
            <a:latin typeface="+mj-lt"/>
          </a:endParaRPr>
        </a:p>
      </dsp:txBody>
      <dsp:txXfrm>
        <a:off x="0" y="2239565"/>
        <a:ext cx="4417943" cy="746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AFDEB-3B19-43FF-B980-91EB99B948E6}">
      <dsp:nvSpPr>
        <dsp:cNvPr id="0" name=""/>
        <dsp:cNvSpPr/>
      </dsp:nvSpPr>
      <dsp:spPr>
        <a:xfrm>
          <a:off x="0" y="100037"/>
          <a:ext cx="3478445" cy="769859"/>
        </a:xfrm>
        <a:prstGeom prst="roundRect">
          <a:avLst/>
        </a:prstGeom>
        <a:solidFill>
          <a:srgbClr val="42B2DA">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These can be found at: </a:t>
          </a:r>
          <a:r>
            <a:rPr lang="en-GB" sz="1400" kern="1200" dirty="0">
              <a:hlinkClick xmlns:r="http://schemas.openxmlformats.org/officeDocument/2006/relationships" r:id="rId1"/>
            </a:rPr>
            <a:t>https://www.nsft.nhs.uk/parent-workshops</a:t>
          </a:r>
          <a:r>
            <a:rPr lang="en-GB" sz="1400" kern="1200" dirty="0"/>
            <a:t> </a:t>
          </a:r>
          <a:r>
            <a:rPr lang="en-GB" sz="1400" kern="1200" dirty="0">
              <a:solidFill>
                <a:schemeClr val="tx1"/>
              </a:solidFill>
            </a:rPr>
            <a:t>or by scanning the QR code.</a:t>
          </a:r>
          <a:endParaRPr lang="en-US" sz="1400" kern="1200" dirty="0">
            <a:solidFill>
              <a:schemeClr val="tx1"/>
            </a:solidFill>
          </a:endParaRPr>
        </a:p>
      </dsp:txBody>
      <dsp:txXfrm>
        <a:off x="37581" y="137618"/>
        <a:ext cx="3403283" cy="6946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0.43087</cdr:x>
      <cdr:y>0.35094</cdr:y>
    </cdr:from>
    <cdr:to>
      <cdr:x>1</cdr:x>
      <cdr:y>0.58034</cdr:y>
    </cdr:to>
    <cdr:sp macro="" textlink="">
      <cdr:nvSpPr>
        <cdr:cNvPr id="2" name="TextBox 1">
          <a:extLst xmlns:a="http://schemas.openxmlformats.org/drawingml/2006/main">
            <a:ext uri="{FF2B5EF4-FFF2-40B4-BE49-F238E27FC236}">
              <a16:creationId xmlns:a16="http://schemas.microsoft.com/office/drawing/2014/main" id="{86EB5242-E0AC-4F3A-ACBE-3AE9309EDDBB}"/>
            </a:ext>
          </a:extLst>
        </cdr:cNvPr>
        <cdr:cNvSpPr txBox="1"/>
      </cdr:nvSpPr>
      <cdr:spPr>
        <a:xfrm xmlns:a="http://schemas.openxmlformats.org/drawingml/2006/main">
          <a:off x="3059964" y="867645"/>
          <a:ext cx="2015048" cy="567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245C7-AD43-4178-A78D-1F5D80F6D931}"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EEFD2-FF13-401F-862A-15444AC227BC}" type="slidenum">
              <a:rPr lang="en-GB" smtClean="0"/>
              <a:t>‹#›</a:t>
            </a:fld>
            <a:endParaRPr lang="en-GB"/>
          </a:p>
        </p:txBody>
      </p:sp>
    </p:spTree>
    <p:extLst>
      <p:ext uri="{BB962C8B-B14F-4D97-AF65-F5344CB8AC3E}">
        <p14:creationId xmlns:p14="http://schemas.microsoft.com/office/powerpoint/2010/main" val="40454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44AB3-27E2-4754-8037-F8A1DC31E9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4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r>
              <a:rPr lang="en-US" dirty="0">
                <a:latin typeface="+mn-lt"/>
                <a:ea typeface="+mn-ea"/>
                <a:cs typeface="Arial"/>
              </a:rPr>
              <a:t>Front door triage service for NSFT Specialist Mental Health Services for Children and Young people aged 0-25 years in Suffolk.</a:t>
            </a:r>
            <a:endParaRPr lang="en-US" dirty="0"/>
          </a:p>
          <a:p>
            <a:pPr indent="-228600"/>
            <a:r>
              <a:rPr lang="en-US" b="1" dirty="0">
                <a:latin typeface="+mn-lt"/>
                <a:ea typeface="+mn-ea"/>
                <a:cs typeface="Arial"/>
              </a:rPr>
              <a:t>Includes </a:t>
            </a:r>
            <a:r>
              <a:rPr lang="en-US" dirty="0">
                <a:latin typeface="+mn-lt"/>
                <a:ea typeface="+mn-ea"/>
                <a:cs typeface="Arial"/>
              </a:rPr>
              <a:t>referrals to Early Intervention and Specialist CAMHS (under 18) and Youth (YAMHS 18-25) services.</a:t>
            </a:r>
          </a:p>
          <a:p>
            <a:pPr indent="-228600"/>
            <a:r>
              <a:rPr lang="en-US" dirty="0">
                <a:latin typeface="+mn-lt"/>
                <a:ea typeface="+mn-ea"/>
                <a:cs typeface="Arial"/>
              </a:rPr>
              <a:t>Specialist CAMHS includes Connect (Children in Care or Adopted) and Learning Disabilities (LD CAMHS).</a:t>
            </a:r>
          </a:p>
          <a:p>
            <a:pPr indent="-228600"/>
            <a:r>
              <a:rPr lang="en-US" b="1" dirty="0">
                <a:latin typeface="+mn-lt"/>
                <a:ea typeface="+mn-ea"/>
                <a:cs typeface="Arial"/>
              </a:rPr>
              <a:t>Excludes </a:t>
            </a:r>
            <a:r>
              <a:rPr lang="en-US" dirty="0">
                <a:latin typeface="+mn-lt"/>
                <a:ea typeface="+mn-ea"/>
                <a:cs typeface="Arial"/>
              </a:rPr>
              <a:t>referrals to Eating Disorder and Neuro Developmental Disorder (NDD) services - separate referral routes*</a:t>
            </a:r>
          </a:p>
          <a:p>
            <a:pPr indent="-228600"/>
            <a:r>
              <a:rPr lang="en-US" b="1" u="sng" dirty="0">
                <a:latin typeface="+mn-lt"/>
                <a:ea typeface="+mn-ea"/>
                <a:cs typeface="Arial"/>
              </a:rPr>
              <a:t>NOT</a:t>
            </a:r>
            <a:r>
              <a:rPr lang="en-US" dirty="0">
                <a:latin typeface="+mn-lt"/>
                <a:ea typeface="+mn-ea"/>
                <a:cs typeface="Arial"/>
              </a:rPr>
              <a:t> for CRISIS or all emotional wellbeing needs and access to social care and social welfare support services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44AB3-27E2-4754-8037-F8A1DC31E9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70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PMHW consultation line </a:t>
            </a:r>
            <a:r>
              <a:rPr lang="en-GB" sz="1800" dirty="0">
                <a:effectLst/>
                <a:latin typeface="Calibri" panose="020F0502020204030204" pitchFamily="34" charset="0"/>
                <a:ea typeface="Calibri" panose="020F0502020204030204" pitchFamily="34" charset="0"/>
              </a:rPr>
              <a:t>01284 741601 </a:t>
            </a:r>
          </a:p>
          <a:p>
            <a:r>
              <a:rPr lang="en-GB" dirty="0"/>
              <a:t>Voicemail messages can be left at any time. Duty clinician covers these messages 9-5 Mon, Weds and Fri every week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44AB3-27E2-4754-8037-F8A1DC31E9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27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Run parent workshops throughout the year to provide advice and guidance on how parents and carers can support the young people in their lives</a:t>
            </a:r>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44AB3-27E2-4754-8037-F8A1DC31E9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0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alpha val="60000"/>
                  </a:srgbClr>
                </a:solidFill>
                <a:latin typeface="+mj-lt"/>
              </a:rPr>
              <a:t>We have a new leaflet all about different services and with some self-help tips for children and young people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44AB3-27E2-4754-8037-F8A1DC31E9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53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5689EBF-FC1C-4FB0-B19E-5EE4FBDB9D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3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cs typeface="Calibri"/>
              </a:rPr>
              <a:t>MHSTs born out of the 2017 Green Paper; Transforming children and young people's mental health provision.  MHSTs are teams of trained staff linked to groups of schools and colleges, offering individual and group help to students with mild to moderate mental health issues, including anxiety, low mood &amp; </a:t>
            </a:r>
            <a:r>
              <a:rPr lang="en-US" dirty="0" err="1">
                <a:cs typeface="Calibri"/>
              </a:rPr>
              <a:t>behavioural</a:t>
            </a:r>
            <a:r>
              <a:rPr lang="en-US" dirty="0">
                <a:cs typeface="Calibri"/>
              </a:rPr>
              <a:t> difficulties.  We aim to be embedded in the education setting’s community and to support with a whole school/college approach to mental health and emotional wellbeing.  We work with MH leads and provide a link with more specialist mental health services.  MHSTs are there to complement and not compete with existing services.  Reference Suffolk MHSTs vision.</a:t>
            </a:r>
          </a:p>
          <a:p>
            <a:pPr marL="171450" indent="-171450">
              <a:buFont typeface="Wingdings" panose="05000000000000000000" pitchFamily="2" charset="2"/>
              <a:buChar char="§"/>
            </a:pPr>
            <a:r>
              <a:rPr lang="en-US" dirty="0">
                <a:cs typeface="Calibri"/>
              </a:rPr>
              <a:t>Expanding workforce – mention EMHP and training in CBT </a:t>
            </a:r>
            <a:r>
              <a:rPr lang="en-US" dirty="0" err="1">
                <a:cs typeface="Calibri"/>
              </a:rPr>
              <a:t>manualised</a:t>
            </a:r>
            <a:r>
              <a:rPr lang="en-US" dirty="0">
                <a:cs typeface="Calibri"/>
              </a:rPr>
              <a:t> approaches</a:t>
            </a:r>
          </a:p>
          <a:p>
            <a:pPr marL="171450" indent="-171450">
              <a:buFont typeface="Wingdings" panose="05000000000000000000" pitchFamily="2" charset="2"/>
              <a:buChar char="§"/>
            </a:pPr>
            <a:r>
              <a:rPr lang="en-US" dirty="0">
                <a:cs typeface="Calibri"/>
              </a:rPr>
              <a:t>Explain Suffolk picture (85 education settings covered) and how service is accessed</a:t>
            </a:r>
          </a:p>
          <a:p>
            <a:pPr marL="171450" indent="-171450">
              <a:buFont typeface="Wingdings" panose="05000000000000000000" pitchFamily="2" charset="2"/>
              <a:buChar char="§"/>
            </a:pPr>
            <a:r>
              <a:rPr lang="en-US" dirty="0">
                <a:cs typeface="Calibri"/>
              </a:rPr>
              <a:t>Discuss 40:60 split between direct and whole school/college approach work</a:t>
            </a:r>
          </a:p>
          <a:p>
            <a:pPr marL="171450" indent="-171450">
              <a:buFont typeface="Wingdings" panose="05000000000000000000" pitchFamily="2" charset="2"/>
              <a:buChar char="§"/>
            </a:pPr>
            <a:r>
              <a:rPr lang="en-US" dirty="0">
                <a:cs typeface="Calibri"/>
              </a:rPr>
              <a:t>Explain critical role of consultation and liaison with settings to develop a bespoke offer - tailored to the settings needs. Come to us for advise. Bridge to other services.  Collaborative and complementary</a:t>
            </a:r>
          </a:p>
          <a:p>
            <a:pPr marL="171450" indent="-171450">
              <a:buFont typeface="Wingdings" panose="05000000000000000000" pitchFamily="2" charset="2"/>
              <a:buChar char="§"/>
            </a:pPr>
            <a:r>
              <a:rPr lang="en-US" dirty="0">
                <a:cs typeface="Calibri"/>
              </a:rPr>
              <a:t>Capacity – Small team – can't offer everything to everyone but can future plan – </a:t>
            </a:r>
            <a:r>
              <a:rPr lang="en-US" dirty="0" err="1">
                <a:cs typeface="Calibri"/>
              </a:rPr>
              <a:t>utilise</a:t>
            </a:r>
            <a:r>
              <a:rPr lang="en-US" dirty="0">
                <a:cs typeface="Calibri"/>
              </a:rPr>
              <a:t> a menu to consider planning support</a:t>
            </a:r>
          </a:p>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5689EBF-FC1C-4FB0-B19E-5EE4FBDB9D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784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Additionally, the MHST draw on additional therapies, as and when needed, with the support and guidance of others in the team with this expertise, such as ACT/DBT/CFT/systemic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63FED87-75E3-C14B-980B-ABD8B279B8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0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35CC-4E9B-2BFE-B1D5-7F8A6BAFA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B20E0E-017E-B183-006F-E28D75852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068F92-C5C0-CEF0-4E5A-B130930CE390}"/>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05509143-49CF-E2C3-BAA9-A12FE0BCE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C2F08-C9F6-0800-2191-2199A3B9501F}"/>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91310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B81A-C680-9403-9853-59ED6EE107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022A8A-2570-05D5-DAF4-369EEB3FEA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3EF123-797E-1FBD-ED7D-1DF37F25C338}"/>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1FD9F25B-2AF7-102F-A7C9-6E490A521F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38DD26-26C4-2982-AF2B-112F0545FA89}"/>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185638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A932E-0684-A147-8209-A7BCCD99E2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6FE0FD-2883-0711-3B01-19DBE38888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4F8159-E5E1-AD9B-DF3D-9DA91CE1A2B0}"/>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E3BE09F9-424A-1A4D-2736-104DF03843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E630D4-4DC9-0C66-9364-592F60F41A43}"/>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5000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40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11/21/2023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596716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514350" indent="-171450">
              <a:buFont typeface="Wingdings" panose="05000000000000000000" pitchFamily="2" charset="2"/>
              <a:buChar char="§"/>
              <a:defRPr/>
            </a:lvl2pPr>
            <a:lvl3pPr>
              <a:buFont typeface="Wingdings" panose="05000000000000000000" pitchFamily="2" charset="2"/>
              <a:buChar char="§"/>
              <a:defRPr/>
            </a:lvl3pPr>
            <a:lvl4pPr marL="1200150" indent="-17145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11/21/2023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10397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1" y="1709740"/>
            <a:ext cx="10515600" cy="2852737"/>
          </a:xfrm>
        </p:spPr>
        <p:txBody>
          <a:bodyPr anchor="b"/>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11/21/2023</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3250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401"/>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401"/>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11/21/2023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88602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9" y="1828800"/>
            <a:ext cx="5157787" cy="823912"/>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9" y="2743201"/>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1" y="1828800"/>
            <a:ext cx="5183188" cy="823912"/>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1" y="2743201"/>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11/21/2023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492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11/21/2023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16262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11/21/2023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900898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11/21/2023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5362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9B3C-2051-B9B8-B3FF-1952B944C3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530820-2F43-0DFB-36BE-1F891AFFF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190B96-70F1-4CDE-6CD0-5A785479EF55}"/>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C7AF940B-9315-E8E4-6553-A81959BEFC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9C6A6-E589-223E-3C00-A875FAB5FD60}"/>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52675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11/21/2023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198192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11/21/2023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4572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1" y="762001"/>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1" y="762001"/>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11/21/2023</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23200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6251" y="1122363"/>
            <a:ext cx="10801349" cy="2387600"/>
          </a:xfrm>
        </p:spPr>
        <p:txBody>
          <a:bodyPr anchor="b">
            <a:normAutofit/>
          </a:bodyPr>
          <a:lstStyle>
            <a:lvl1pPr algn="l">
              <a:defRPr sz="4400">
                <a:solidFill>
                  <a:srgbClr val="005EB8"/>
                </a:solidFill>
              </a:defRPr>
            </a:lvl1pPr>
          </a:lstStyle>
          <a:p>
            <a:r>
              <a:rPr lang="en-US" dirty="0"/>
              <a:t>Click to edit Master title style</a:t>
            </a:r>
          </a:p>
        </p:txBody>
      </p:sp>
      <p:sp>
        <p:nvSpPr>
          <p:cNvPr id="3" name="Subtitle 2"/>
          <p:cNvSpPr>
            <a:spLocks noGrp="1"/>
          </p:cNvSpPr>
          <p:nvPr>
            <p:ph type="subTitle" idx="1"/>
          </p:nvPr>
        </p:nvSpPr>
        <p:spPr>
          <a:xfrm>
            <a:off x="502024" y="3602038"/>
            <a:ext cx="10165976"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29240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6" y="1825625"/>
            <a:ext cx="10869705" cy="387592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8304BC07-8F03-473C-B5A4-E5A98B25F5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51816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rgbClr val="005EB8"/>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12553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3430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3992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1032095"/>
            <a:ext cx="7891836" cy="658594"/>
          </a:xfrm>
        </p:spPr>
        <p:txBody>
          <a:bodyPr/>
          <a:lstStyle>
            <a:lvl1pPr>
              <a:defRPr>
                <a:solidFill>
                  <a:srgbClr val="005EB8"/>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102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102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1706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dirty="0"/>
              <a:t>Click to edit Master title style</a:t>
            </a:r>
          </a:p>
        </p:txBody>
      </p:sp>
    </p:spTree>
    <p:extLst>
      <p:ext uri="{BB962C8B-B14F-4D97-AF65-F5344CB8AC3E}">
        <p14:creationId xmlns:p14="http://schemas.microsoft.com/office/powerpoint/2010/main" val="1424962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01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E284-0D5B-DEE3-9C71-4A3690C3B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FF13F0-81C3-24CD-81A7-0DEF3B2D2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95FED6-0017-7903-2438-2E986EBAD116}"/>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029F3534-26F3-36BC-2285-E2CBBDD03B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F5EFB4-6597-18B6-9854-E6AF6FDAE5D5}"/>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3909944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882588"/>
            <a:ext cx="6172200" cy="3978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72250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34671"/>
            <a:ext cx="6172200" cy="412638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788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1159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264024"/>
            <a:ext cx="2628900" cy="4450976"/>
          </a:xfrm>
        </p:spPr>
        <p:txBody>
          <a:bodyPr vert="eaVert"/>
          <a:lstStyle>
            <a:lvl1pPr>
              <a:defRPr>
                <a:solidFill>
                  <a:srgbClr val="005EB8"/>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1" y="1264024"/>
            <a:ext cx="7734300" cy="445097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3084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3F3-A9CF-42A5-B9BB-12B78F9547E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576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BCA3-81A6-9BE3-852D-32075A3DA5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5F6060-FDE3-63D9-0C92-86FBE7797D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34BA11-1078-27B2-D3EC-6F167C46B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DEBE9C-7298-F586-E8D8-867C50CBA827}"/>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6" name="Footer Placeholder 5">
            <a:extLst>
              <a:ext uri="{FF2B5EF4-FFF2-40B4-BE49-F238E27FC236}">
                <a16:creationId xmlns:a16="http://schemas.microsoft.com/office/drawing/2014/main" id="{480B12C9-CA19-2DB9-3342-D5F56321D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E575D-1F69-A515-D104-963F24B19709}"/>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229797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E349-C290-253F-7116-82A52D70A6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090741-3742-A83E-9172-9FF3EFE1C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B213C7-5D2C-D6C6-D9FE-2FD283A982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48901F-387D-9842-2B76-D8097C63D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0C1C0-ACF7-4EFC-49C7-031F957C84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955CB6-BA71-CF85-7ABC-8E1EFC37F71A}"/>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8" name="Footer Placeholder 7">
            <a:extLst>
              <a:ext uri="{FF2B5EF4-FFF2-40B4-BE49-F238E27FC236}">
                <a16:creationId xmlns:a16="http://schemas.microsoft.com/office/drawing/2014/main" id="{3AD4D425-34CA-EEB3-4B06-6B2DDBDB5C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D24D62-A454-7171-48CC-2D707ED29556}"/>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21588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6C09-9346-F65A-E95B-AC7073AD1C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79746B-FDC9-A374-5DDA-43CAA8516D99}"/>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4" name="Footer Placeholder 3">
            <a:extLst>
              <a:ext uri="{FF2B5EF4-FFF2-40B4-BE49-F238E27FC236}">
                <a16:creationId xmlns:a16="http://schemas.microsoft.com/office/drawing/2014/main" id="{86C4619F-F519-2E2E-1A22-F81E6786C1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3B1285-A6ED-CEE1-483E-5AF473909BD8}"/>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276471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3A15A-EF57-38AE-0CD1-7D529C19A3F1}"/>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3" name="Footer Placeholder 2">
            <a:extLst>
              <a:ext uri="{FF2B5EF4-FFF2-40B4-BE49-F238E27FC236}">
                <a16:creationId xmlns:a16="http://schemas.microsoft.com/office/drawing/2014/main" id="{CC01C0FF-901F-DE53-AF3E-18839C352E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E2C3BC-2E15-402E-9EA5-4D9E6EEC5F7C}"/>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373533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BFD1-2C91-9809-FB73-E0C87FA71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48C7C4-D62A-8F58-99BB-72C63B92A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A8431E-0332-27F1-23C1-7DA953C74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1FFCA-3FBA-781A-677E-509547DB96C6}"/>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6" name="Footer Placeholder 5">
            <a:extLst>
              <a:ext uri="{FF2B5EF4-FFF2-40B4-BE49-F238E27FC236}">
                <a16:creationId xmlns:a16="http://schemas.microsoft.com/office/drawing/2014/main" id="{28AE2B63-ED28-728D-097B-91B28E632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435314-A9CD-D25F-1725-BAC4404FC6BF}"/>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323788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40C0-D729-CE8C-8BE6-EDE406222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6B13E8-CAD6-E826-D8A0-5B83D3A51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141056-8018-FB63-5FAC-7D92F5C22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875C3-0A30-A544-5B59-2A937DC4CEDD}"/>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6" name="Footer Placeholder 5">
            <a:extLst>
              <a:ext uri="{FF2B5EF4-FFF2-40B4-BE49-F238E27FC236}">
                <a16:creationId xmlns:a16="http://schemas.microsoft.com/office/drawing/2014/main" id="{CE4BB3E0-55F0-FF85-9CC3-10E0A895F3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8501C9-F972-2253-FD91-890533284D63}"/>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9600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CA9D3-08A3-5A1D-C539-88E84A74F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8C0BDB-EB2E-8D8D-8DAB-2D6145310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89A923-B828-B0D1-CCEB-65B9BB7B7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32FA836D-75E8-BFCE-462D-927856FB1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46488E-8258-697C-7FBD-F02E017EB3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DBEB2-168D-4D92-A9E7-C522642A0EB1}" type="slidenum">
              <a:rPr lang="en-GB" smtClean="0"/>
              <a:t>‹#›</a:t>
            </a:fld>
            <a:endParaRPr lang="en-GB"/>
          </a:p>
        </p:txBody>
      </p:sp>
    </p:spTree>
    <p:extLst>
      <p:ext uri="{BB962C8B-B14F-4D97-AF65-F5344CB8AC3E}">
        <p14:creationId xmlns:p14="http://schemas.microsoft.com/office/powerpoint/2010/main" val="88337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7"/>
            <a:ext cx="2743200" cy="365125"/>
          </a:xfrm>
          <a:prstGeom prst="rect">
            <a:avLst/>
          </a:prstGeom>
        </p:spPr>
        <p:txBody>
          <a:bodyPr vert="horz" lIns="91440" tIns="45720" rIns="91440" bIns="45720" rtlCol="0" anchor="ctr"/>
          <a:lstStyle>
            <a:lvl1pPr algn="l">
              <a:defRPr sz="675" cap="all" spc="113" baseline="0">
                <a:solidFill>
                  <a:srgbClr val="FFFFFF"/>
                </a:solidFill>
              </a:defRPr>
            </a:lvl1pPr>
          </a:lstStyle>
          <a:p>
            <a:fld id="{AA70F276-1833-4A75-9C1D-A56E2295A68D}" type="datetimeFigureOut">
              <a:rPr lang="en-US" smtClean="0"/>
              <a:pPr/>
              <a:t>11/21/2023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7"/>
            <a:ext cx="4114800" cy="365125"/>
          </a:xfrm>
          <a:prstGeom prst="rect">
            <a:avLst/>
          </a:prstGeom>
        </p:spPr>
        <p:txBody>
          <a:bodyPr vert="horz" lIns="91440" tIns="45720" rIns="91440" bIns="45720" rtlCol="0" anchor="ctr"/>
          <a:lstStyle>
            <a:lvl1pPr algn="ctr">
              <a:defRPr sz="675" cap="all" spc="113"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7"/>
            <a:ext cx="2743200" cy="365125"/>
          </a:xfrm>
          <a:prstGeom prst="rect">
            <a:avLst/>
          </a:prstGeom>
        </p:spPr>
        <p:txBody>
          <a:bodyPr vert="horz" lIns="91440" tIns="45720" rIns="91440" bIns="45720" rtlCol="0" anchor="ctr"/>
          <a:lstStyle>
            <a:lvl1pPr algn="r">
              <a:defRPr sz="675" cap="all" spc="113"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313160148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marL="0" algn="l" defTabSz="685800" rtl="0" eaLnBrk="1" latinLnBrk="0" hangingPunct="1">
        <a:lnSpc>
          <a:spcPct val="90000"/>
        </a:lnSpc>
        <a:spcBef>
          <a:spcPct val="0"/>
        </a:spcBef>
        <a:buNone/>
        <a:defRPr lang="en-US" sz="39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342900" indent="-171450" algn="l" defTabSz="685800" rtl="0" eaLnBrk="1" latinLnBrk="0" hangingPunct="1">
        <a:lnSpc>
          <a:spcPct val="110000"/>
        </a:lnSpc>
        <a:spcBef>
          <a:spcPts val="750"/>
        </a:spcBef>
        <a:buClr>
          <a:schemeClr val="tx2">
            <a:lumMod val="10000"/>
            <a:lumOff val="90000"/>
          </a:schemeClr>
        </a:buClr>
        <a:buSzPct val="80000"/>
        <a:buFont typeface="Wingdings" panose="05000000000000000000" pitchFamily="2" charset="2"/>
        <a:buChar char="§"/>
        <a:defRPr sz="2100" kern="1200">
          <a:solidFill>
            <a:schemeClr val="tx2">
              <a:alpha val="70000"/>
            </a:schemeClr>
          </a:solidFill>
          <a:latin typeface="+mn-lt"/>
          <a:ea typeface="+mn-ea"/>
          <a:cs typeface="+mn-cs"/>
        </a:defRPr>
      </a:lvl1pPr>
      <a:lvl2pPr marL="600075"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2pPr>
      <a:lvl3pPr marL="942975"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500" kern="1200">
          <a:solidFill>
            <a:schemeClr val="tx2">
              <a:alpha val="70000"/>
            </a:schemeClr>
          </a:solidFill>
          <a:latin typeface="+mn-lt"/>
          <a:ea typeface="+mn-ea"/>
          <a:cs typeface="+mn-cs"/>
        </a:defRPr>
      </a:lvl3pPr>
      <a:lvl4pPr marL="1243013"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350" kern="1200">
          <a:solidFill>
            <a:schemeClr val="tx2">
              <a:alpha val="70000"/>
            </a:schemeClr>
          </a:solidFill>
          <a:latin typeface="+mn-lt"/>
          <a:ea typeface="+mn-ea"/>
          <a:cs typeface="+mn-cs"/>
        </a:defRPr>
      </a:lvl4pPr>
      <a:lvl5pPr marL="1585913" indent="-171450" algn="l" defTabSz="685800" rtl="0" eaLnBrk="1" latinLnBrk="0" hangingPunct="1">
        <a:lnSpc>
          <a:spcPct val="110000"/>
        </a:lnSpc>
        <a:spcBef>
          <a:spcPts val="375"/>
        </a:spcBef>
        <a:buClr>
          <a:schemeClr val="tx2">
            <a:lumMod val="10000"/>
            <a:lumOff val="90000"/>
          </a:schemeClr>
        </a:buClr>
        <a:buSzPct val="80000"/>
        <a:buFont typeface="Wingdings" panose="05000000000000000000" pitchFamily="2" charset="2"/>
        <a:buChar char="§"/>
        <a:defRPr sz="1350" kern="1200">
          <a:solidFill>
            <a:schemeClr val="tx2">
              <a:alpha val="7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024" y="1083761"/>
            <a:ext cx="10851776" cy="56892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02024" y="1825625"/>
            <a:ext cx="10851776" cy="38759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472693" y="365127"/>
            <a:ext cx="2228488" cy="630297"/>
          </a:xfrm>
          <a:prstGeom prst="rect">
            <a:avLst/>
          </a:prstGeom>
        </p:spPr>
      </p:pic>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02025" y="6452836"/>
            <a:ext cx="2101911" cy="251189"/>
          </a:xfrm>
          <a:prstGeom prst="rect">
            <a:avLst/>
          </a:prstGeom>
        </p:spPr>
      </p:pic>
    </p:spTree>
    <p:extLst>
      <p:ext uri="{BB962C8B-B14F-4D97-AF65-F5344CB8AC3E}">
        <p14:creationId xmlns:p14="http://schemas.microsoft.com/office/powerpoint/2010/main" val="19755701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3200" b="1" i="0" kern="1200">
          <a:solidFill>
            <a:srgbClr val="005EB8"/>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78A1B7"/>
        </a:buClr>
        <a:buFont typeface="Arial" panose="020B0604020202020204" pitchFamily="34" charset="0"/>
        <a:buChar char="•"/>
        <a:defRPr sz="24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78A1B7"/>
        </a:buClr>
        <a:buFont typeface="Arial" panose="020B0604020202020204" pitchFamily="34" charset="0"/>
        <a:buChar char="•"/>
        <a:defRPr sz="2200" b="0" i="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78A1B7"/>
        </a:buClr>
        <a:buFont typeface="Arial" panose="020B0604020202020204" pitchFamily="34" charset="0"/>
        <a:buChar char="•"/>
        <a:defRPr sz="1800" b="0" i="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78A1B7"/>
        </a:buClr>
        <a:buFont typeface="Arial" panose="020B0604020202020204" pitchFamily="34" charset="0"/>
        <a:buChar char="•"/>
        <a:defRPr sz="1600" b="0" i="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78A1B7"/>
        </a:buClr>
        <a:buFont typeface="Arial" panose="020B0604020202020204" pitchFamily="34" charset="0"/>
        <a:buChar char="•"/>
        <a:defRPr sz="1400" b="0" i="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36D_AE78C46F.xm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18/10/relationships/comments" Target="../comments/modernComment_10F_8557AB1D.xml"/><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636CC-5937-761A-0F38-F6962AEAA462}"/>
              </a:ext>
            </a:extLst>
          </p:cNvPr>
          <p:cNvSpPr>
            <a:spLocks noGrp="1"/>
          </p:cNvSpPr>
          <p:nvPr>
            <p:ph type="ctrTitle"/>
          </p:nvPr>
        </p:nvSpPr>
        <p:spPr>
          <a:xfrm>
            <a:off x="4038600" y="1939159"/>
            <a:ext cx="7644627" cy="2751086"/>
          </a:xfrm>
        </p:spPr>
        <p:txBody>
          <a:bodyPr>
            <a:normAutofit/>
          </a:bodyPr>
          <a:lstStyle/>
          <a:p>
            <a:pPr algn="r"/>
            <a:r>
              <a:rPr lang="en-GB" dirty="0"/>
              <a:t>Welcome</a:t>
            </a:r>
          </a:p>
        </p:txBody>
      </p:sp>
      <p:sp>
        <p:nvSpPr>
          <p:cNvPr id="3" name="Subtitle 2">
            <a:extLst>
              <a:ext uri="{FF2B5EF4-FFF2-40B4-BE49-F238E27FC236}">
                <a16:creationId xmlns:a16="http://schemas.microsoft.com/office/drawing/2014/main" id="{31EE9C47-1F34-328C-46BB-D262B60B1492}"/>
              </a:ext>
            </a:extLst>
          </p:cNvPr>
          <p:cNvSpPr>
            <a:spLocks noGrp="1"/>
          </p:cNvSpPr>
          <p:nvPr>
            <p:ph type="subTitle" idx="1"/>
          </p:nvPr>
        </p:nvSpPr>
        <p:spPr>
          <a:xfrm>
            <a:off x="4038600" y="4782320"/>
            <a:ext cx="7644627" cy="1329443"/>
          </a:xfrm>
        </p:spPr>
        <p:txBody>
          <a:bodyPr>
            <a:normAutofit/>
          </a:bodyPr>
          <a:lstStyle/>
          <a:p>
            <a:pPr algn="r"/>
            <a:r>
              <a:rPr lang="en-GB" dirty="0"/>
              <a:t>Mental Health Lead Network Event</a:t>
            </a:r>
          </a:p>
          <a:p>
            <a:pPr algn="r"/>
            <a:r>
              <a:rPr lang="en-GB" dirty="0"/>
              <a:t>3</a:t>
            </a:r>
            <a:r>
              <a:rPr lang="en-GB" baseline="30000" dirty="0"/>
              <a:t>rd</a:t>
            </a:r>
            <a:r>
              <a:rPr lang="en-GB" dirty="0"/>
              <a:t> November 2023</a:t>
            </a:r>
          </a:p>
        </p:txBody>
      </p:sp>
    </p:spTree>
    <p:extLst>
      <p:ext uri="{BB962C8B-B14F-4D97-AF65-F5344CB8AC3E}">
        <p14:creationId xmlns:p14="http://schemas.microsoft.com/office/powerpoint/2010/main" val="14113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EE7121-C130-AC67-9E46-E0DFA146577E}"/>
              </a:ext>
            </a:extLst>
          </p:cNvPr>
          <p:cNvSpPr>
            <a:spLocks noGrp="1"/>
          </p:cNvSpPr>
          <p:nvPr>
            <p:ph type="title"/>
          </p:nvPr>
        </p:nvSpPr>
        <p:spPr>
          <a:xfrm>
            <a:off x="1900518" y="799301"/>
            <a:ext cx="8138832" cy="568920"/>
          </a:xfrm>
        </p:spPr>
        <p:txBody>
          <a:bodyPr>
            <a:normAutofit/>
          </a:bodyPr>
          <a:lstStyle/>
          <a:p>
            <a:r>
              <a:rPr lang="en-GB" sz="2900" dirty="0"/>
              <a:t>Schools and colleges we support</a:t>
            </a:r>
          </a:p>
        </p:txBody>
      </p:sp>
      <p:graphicFrame>
        <p:nvGraphicFramePr>
          <p:cNvPr id="2" name="Table 1">
            <a:extLst>
              <a:ext uri="{FF2B5EF4-FFF2-40B4-BE49-F238E27FC236}">
                <a16:creationId xmlns:a16="http://schemas.microsoft.com/office/drawing/2014/main" id="{7AD59959-210A-D1C1-4118-606B1180FF18}"/>
              </a:ext>
            </a:extLst>
          </p:cNvPr>
          <p:cNvGraphicFramePr>
            <a:graphicFrameLocks noGrp="1"/>
          </p:cNvGraphicFramePr>
          <p:nvPr/>
        </p:nvGraphicFramePr>
        <p:xfrm>
          <a:off x="1719943" y="1340958"/>
          <a:ext cx="8664246" cy="5336282"/>
        </p:xfrm>
        <a:graphic>
          <a:graphicData uri="http://schemas.openxmlformats.org/drawingml/2006/table">
            <a:tbl>
              <a:tblPr>
                <a:tableStyleId>{5C22544A-7EE6-4342-B048-85BDC9FD1C3A}</a:tableStyleId>
              </a:tblPr>
              <a:tblGrid>
                <a:gridCol w="1444041">
                  <a:extLst>
                    <a:ext uri="{9D8B030D-6E8A-4147-A177-3AD203B41FA5}">
                      <a16:colId xmlns:a16="http://schemas.microsoft.com/office/drawing/2014/main" val="3400267511"/>
                    </a:ext>
                  </a:extLst>
                </a:gridCol>
                <a:gridCol w="1444041">
                  <a:extLst>
                    <a:ext uri="{9D8B030D-6E8A-4147-A177-3AD203B41FA5}">
                      <a16:colId xmlns:a16="http://schemas.microsoft.com/office/drawing/2014/main" val="2517197738"/>
                    </a:ext>
                  </a:extLst>
                </a:gridCol>
                <a:gridCol w="1444041">
                  <a:extLst>
                    <a:ext uri="{9D8B030D-6E8A-4147-A177-3AD203B41FA5}">
                      <a16:colId xmlns:a16="http://schemas.microsoft.com/office/drawing/2014/main" val="3542392125"/>
                    </a:ext>
                  </a:extLst>
                </a:gridCol>
                <a:gridCol w="1444041">
                  <a:extLst>
                    <a:ext uri="{9D8B030D-6E8A-4147-A177-3AD203B41FA5}">
                      <a16:colId xmlns:a16="http://schemas.microsoft.com/office/drawing/2014/main" val="3618473881"/>
                    </a:ext>
                  </a:extLst>
                </a:gridCol>
                <a:gridCol w="1444041">
                  <a:extLst>
                    <a:ext uri="{9D8B030D-6E8A-4147-A177-3AD203B41FA5}">
                      <a16:colId xmlns:a16="http://schemas.microsoft.com/office/drawing/2014/main" val="1929514802"/>
                    </a:ext>
                  </a:extLst>
                </a:gridCol>
                <a:gridCol w="1444041">
                  <a:extLst>
                    <a:ext uri="{9D8B030D-6E8A-4147-A177-3AD203B41FA5}">
                      <a16:colId xmlns:a16="http://schemas.microsoft.com/office/drawing/2014/main" val="3186555251"/>
                    </a:ext>
                  </a:extLst>
                </a:gridCol>
              </a:tblGrid>
              <a:tr h="152384">
                <a:tc>
                  <a:txBody>
                    <a:bodyPr/>
                    <a:lstStyle/>
                    <a:p>
                      <a:pPr algn="l" fontAlgn="b"/>
                      <a:r>
                        <a:rPr lang="en-GB" sz="800" b="1" u="none" strike="noStrike" dirty="0">
                          <a:solidFill>
                            <a:srgbClr val="005EB8"/>
                          </a:solidFill>
                          <a:effectLst/>
                        </a:rPr>
                        <a:t>East Wave 1</a:t>
                      </a:r>
                      <a:endParaRPr lang="en-GB" sz="800" b="1" i="0" u="none" strike="noStrike" dirty="0">
                        <a:solidFill>
                          <a:srgbClr val="005EB8"/>
                        </a:solidFill>
                        <a:effectLst/>
                        <a:latin typeface="Calibri" panose="020F0502020204030204" pitchFamily="34" charset="0"/>
                      </a:endParaRPr>
                    </a:p>
                  </a:txBody>
                  <a:tcPr marL="3631" marR="3631" marT="3631" marB="0"/>
                </a:tc>
                <a:tc>
                  <a:txBody>
                    <a:bodyPr/>
                    <a:lstStyle/>
                    <a:p>
                      <a:pPr algn="l" fontAlgn="b"/>
                      <a:r>
                        <a:rPr lang="en-GB" sz="800" b="1" u="none" strike="noStrike" dirty="0">
                          <a:solidFill>
                            <a:srgbClr val="005EB8"/>
                          </a:solidFill>
                          <a:effectLst/>
                        </a:rPr>
                        <a:t>East Wave 2 </a:t>
                      </a:r>
                      <a:endParaRPr lang="en-GB" sz="800" b="1" i="0" u="none" strike="noStrike" dirty="0">
                        <a:solidFill>
                          <a:srgbClr val="005EB8"/>
                        </a:solidFill>
                        <a:effectLst/>
                        <a:latin typeface="Calibri" panose="020F0502020204030204" pitchFamily="34" charset="0"/>
                      </a:endParaRPr>
                    </a:p>
                  </a:txBody>
                  <a:tcPr marL="3631" marR="3631" marT="3631" marB="0"/>
                </a:tc>
                <a:tc>
                  <a:txBody>
                    <a:bodyPr/>
                    <a:lstStyle/>
                    <a:p>
                      <a:pPr algn="l" fontAlgn="b"/>
                      <a:r>
                        <a:rPr lang="en-GB" sz="800" b="1" u="none" strike="noStrike" dirty="0">
                          <a:solidFill>
                            <a:srgbClr val="005EB8"/>
                          </a:solidFill>
                          <a:effectLst/>
                        </a:rPr>
                        <a:t>West Wave 1</a:t>
                      </a:r>
                      <a:endParaRPr lang="en-GB" sz="800" b="1" i="0" u="none" strike="noStrike" dirty="0">
                        <a:solidFill>
                          <a:srgbClr val="005EB8"/>
                        </a:solidFill>
                        <a:effectLst/>
                        <a:latin typeface="Calibri" panose="020F0502020204030204" pitchFamily="34" charset="0"/>
                      </a:endParaRPr>
                    </a:p>
                  </a:txBody>
                  <a:tcPr marL="3631" marR="3631" marT="3631" marB="0"/>
                </a:tc>
                <a:tc>
                  <a:txBody>
                    <a:bodyPr/>
                    <a:lstStyle/>
                    <a:p>
                      <a:pPr algn="l" fontAlgn="b"/>
                      <a:r>
                        <a:rPr lang="en-GB" sz="800" b="1" u="none" strike="noStrike" dirty="0">
                          <a:solidFill>
                            <a:srgbClr val="005EB8"/>
                          </a:solidFill>
                          <a:effectLst/>
                        </a:rPr>
                        <a:t>West Wave 2 </a:t>
                      </a:r>
                      <a:endParaRPr lang="en-GB" sz="800" b="1" i="0" u="none" strike="noStrike" dirty="0">
                        <a:solidFill>
                          <a:srgbClr val="005EB8"/>
                        </a:solidFill>
                        <a:effectLst/>
                        <a:latin typeface="Calibri" panose="020F0502020204030204" pitchFamily="34" charset="0"/>
                      </a:endParaRPr>
                    </a:p>
                  </a:txBody>
                  <a:tcPr marL="3631" marR="3631" marT="3631" marB="0"/>
                </a:tc>
                <a:tc>
                  <a:txBody>
                    <a:bodyPr/>
                    <a:lstStyle/>
                    <a:p>
                      <a:pPr algn="l" fontAlgn="b"/>
                      <a:r>
                        <a:rPr lang="en-GB" sz="800" b="1" u="none" strike="noStrike" dirty="0">
                          <a:solidFill>
                            <a:srgbClr val="005EB8"/>
                          </a:solidFill>
                          <a:effectLst/>
                        </a:rPr>
                        <a:t>Central Wave 3</a:t>
                      </a:r>
                      <a:endParaRPr lang="en-GB" sz="800" b="1" i="0" u="none" strike="noStrike" dirty="0">
                        <a:solidFill>
                          <a:srgbClr val="005EB8"/>
                        </a:solidFill>
                        <a:effectLst/>
                        <a:latin typeface="Calibri" panose="020F0502020204030204" pitchFamily="34" charset="0"/>
                      </a:endParaRPr>
                    </a:p>
                  </a:txBody>
                  <a:tcPr marL="3631" marR="3631" marT="3631" marB="0"/>
                </a:tc>
                <a:tc>
                  <a:txBody>
                    <a:bodyPr/>
                    <a:lstStyle/>
                    <a:p>
                      <a:pPr algn="l" fontAlgn="b"/>
                      <a:r>
                        <a:rPr lang="en-GB" sz="800" b="1" u="none" strike="noStrike" dirty="0">
                          <a:solidFill>
                            <a:srgbClr val="005EB8"/>
                          </a:solidFill>
                          <a:effectLst/>
                        </a:rPr>
                        <a:t>Central Wave 4</a:t>
                      </a:r>
                      <a:endParaRPr lang="en-GB" sz="800" b="1" i="0" u="none" strike="noStrike" dirty="0">
                        <a:solidFill>
                          <a:srgbClr val="005EB8"/>
                        </a:solidFill>
                        <a:effectLst/>
                        <a:latin typeface="Calibri" panose="020F0502020204030204" pitchFamily="34" charset="0"/>
                      </a:endParaRPr>
                    </a:p>
                  </a:txBody>
                  <a:tcPr marL="3631" marR="3631" marT="3631" marB="0"/>
                </a:tc>
                <a:extLst>
                  <a:ext uri="{0D108BD9-81ED-4DB2-BD59-A6C34878D82A}">
                    <a16:rowId xmlns:a16="http://schemas.microsoft.com/office/drawing/2014/main" val="2180634149"/>
                  </a:ext>
                </a:extLst>
              </a:tr>
              <a:tr h="152384">
                <a:tc>
                  <a:txBody>
                    <a:bodyPr/>
                    <a:lstStyle/>
                    <a:p>
                      <a:pPr algn="l" fontAlgn="b"/>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1"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1"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1"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1374161668"/>
                  </a:ext>
                </a:extLst>
              </a:tr>
              <a:tr h="152384">
                <a:tc>
                  <a:txBody>
                    <a:bodyPr/>
                    <a:lstStyle/>
                    <a:p>
                      <a:pPr algn="l" fontAlgn="b"/>
                      <a:r>
                        <a:rPr lang="en-GB" sz="800" b="1" u="none" strike="noStrike" dirty="0">
                          <a:effectLst/>
                        </a:rPr>
                        <a:t>Alde Valley Academy</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Chantry Academy</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Thurston Community College</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Samuel Ward Academy</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Stowmarket High School</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Stoke High School</a:t>
                      </a:r>
                      <a:endParaRPr lang="en-GB" sz="800" b="1" i="0" u="none" strike="noStrike" dirty="0">
                        <a:solidFill>
                          <a:srgbClr val="7030A0"/>
                        </a:solidFill>
                        <a:effectLst/>
                        <a:latin typeface="Calibri" panose="020F0502020204030204" pitchFamily="34" charset="0"/>
                      </a:endParaRPr>
                    </a:p>
                  </a:txBody>
                  <a:tcPr marL="3631" marR="3631" marT="3631" marB="0"/>
                </a:tc>
                <a:extLst>
                  <a:ext uri="{0D108BD9-81ED-4DB2-BD59-A6C34878D82A}">
                    <a16:rowId xmlns:a16="http://schemas.microsoft.com/office/drawing/2014/main" val="2727535325"/>
                  </a:ext>
                </a:extLst>
              </a:tr>
              <a:tr h="152384">
                <a:tc>
                  <a:txBody>
                    <a:bodyPr/>
                    <a:lstStyle/>
                    <a:p>
                      <a:pPr algn="l" fontAlgn="b"/>
                      <a:r>
                        <a:rPr lang="en-GB" sz="800" u="none" strike="noStrike" dirty="0">
                          <a:effectLst/>
                        </a:rPr>
                        <a:t>Saxmundham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St Mark's Catholic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Barnham CofE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Place Farm Primary Academy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Wood Ley Community Primary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b="0" i="0" u="none" strike="noStrike" dirty="0">
                          <a:solidFill>
                            <a:srgbClr val="000000"/>
                          </a:solidFill>
                          <a:effectLst/>
                          <a:latin typeface="Calibri" panose="020F0502020204030204" pitchFamily="34" charset="0"/>
                        </a:rPr>
                        <a:t>Hillside Primary School</a:t>
                      </a:r>
                    </a:p>
                  </a:txBody>
                  <a:tcPr marL="3631" marR="3631" marT="3631" marB="0"/>
                </a:tc>
                <a:extLst>
                  <a:ext uri="{0D108BD9-81ED-4DB2-BD59-A6C34878D82A}">
                    <a16:rowId xmlns:a16="http://schemas.microsoft.com/office/drawing/2014/main" val="425897937"/>
                  </a:ext>
                </a:extLst>
              </a:tr>
              <a:tr h="152384">
                <a:tc>
                  <a:txBody>
                    <a:bodyPr/>
                    <a:lstStyle/>
                    <a:p>
                      <a:pPr algn="l" fontAlgn="b"/>
                      <a:r>
                        <a:rPr lang="en-GB" sz="800" u="none" strike="noStrike" dirty="0">
                          <a:effectLst/>
                        </a:rPr>
                        <a:t>Leiston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Ranelagh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Honington CEVC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Burton End Primary Academy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Trinity CEVAP</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839920029"/>
                  </a:ext>
                </a:extLst>
              </a:tr>
              <a:tr h="264357">
                <a:tc>
                  <a:txBody>
                    <a:bodyPr/>
                    <a:lstStyle/>
                    <a:p>
                      <a:pPr algn="l" fontAlgn="b"/>
                      <a:r>
                        <a:rPr lang="en-GB" sz="800" u="none" strike="noStrike">
                          <a:effectLst/>
                        </a:rPr>
                        <a:t>Benhall St Mary's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Gusford Community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Bardwell CofE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Coupals Primary Academy </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Combs Ford Primary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1381365687"/>
                  </a:ext>
                </a:extLst>
              </a:tr>
              <a:tr h="152384">
                <a:tc>
                  <a:txBody>
                    <a:bodyPr/>
                    <a:lstStyle/>
                    <a:p>
                      <a:pPr algn="l" fontAlgn="b"/>
                      <a:r>
                        <a:rPr lang="en-GB" sz="800" u="none" strike="noStrike">
                          <a:effectLst/>
                        </a:rPr>
                        <a:t>Aldeburgh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Oaks Primary School </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Barningham CEVC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Wickhambrook Primary Academy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East Bergholt High School</a:t>
                      </a:r>
                      <a:endParaRPr lang="en-GB" sz="800" b="1" i="0" u="none" strike="noStrike" dirty="0">
                        <a:solidFill>
                          <a:srgbClr val="7030A0"/>
                        </a:solidFill>
                        <a:effectLst/>
                        <a:latin typeface="Calibri" panose="020F0502020204030204" pitchFamily="34" charset="0"/>
                      </a:endParaRPr>
                    </a:p>
                  </a:txBody>
                  <a:tcPr marL="3631" marR="3631" marT="3631" marB="0"/>
                </a:tc>
                <a:extLst>
                  <a:ext uri="{0D108BD9-81ED-4DB2-BD59-A6C34878D82A}">
                    <a16:rowId xmlns:a16="http://schemas.microsoft.com/office/drawing/2014/main" val="1607057320"/>
                  </a:ext>
                </a:extLst>
              </a:tr>
              <a:tr h="152384">
                <a:tc>
                  <a:txBody>
                    <a:bodyPr/>
                    <a:lstStyle/>
                    <a:p>
                      <a:pPr algn="l" fontAlgn="b"/>
                      <a:r>
                        <a:rPr lang="en-GB" sz="800" u="none" strike="noStrike">
                          <a:effectLst/>
                        </a:rPr>
                        <a:t>Kelsale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Sprites Primary School</a:t>
                      </a:r>
                      <a:endParaRPr lang="en-GB" sz="800" b="0" i="0" u="none" strike="noStrike">
                        <a:solidFill>
                          <a:srgbClr val="FF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Cockfield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b="0" i="0" u="none" strike="noStrike" dirty="0" err="1">
                          <a:solidFill>
                            <a:srgbClr val="000000"/>
                          </a:solidFill>
                          <a:effectLst/>
                          <a:latin typeface="Calibri" panose="020F0502020204030204" pitchFamily="34" charset="0"/>
                        </a:rPr>
                        <a:t>Copdock</a:t>
                      </a:r>
                      <a:r>
                        <a:rPr lang="en-GB" sz="800" b="0" i="0" u="none" strike="noStrike" dirty="0">
                          <a:solidFill>
                            <a:srgbClr val="000000"/>
                          </a:solidFill>
                          <a:effectLst/>
                          <a:latin typeface="Calibri" panose="020F0502020204030204" pitchFamily="34" charset="0"/>
                        </a:rPr>
                        <a:t> Primary School</a:t>
                      </a:r>
                    </a:p>
                  </a:txBody>
                  <a:tcPr marL="3631" marR="3631" marT="3631" marB="0"/>
                </a:tc>
                <a:extLst>
                  <a:ext uri="{0D108BD9-81ED-4DB2-BD59-A6C34878D82A}">
                    <a16:rowId xmlns:a16="http://schemas.microsoft.com/office/drawing/2014/main" val="720609113"/>
                  </a:ext>
                </a:extLst>
              </a:tr>
              <a:tr h="152384">
                <a:tc>
                  <a:txBody>
                    <a:bodyPr/>
                    <a:lstStyle/>
                    <a:p>
                      <a:pPr algn="l" fontAlgn="b"/>
                      <a:r>
                        <a:rPr lang="en-GB" sz="800" u="none" strike="noStrike">
                          <a:effectLst/>
                        </a:rPr>
                        <a:t>Coldfair Green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Elmswell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Castle Manor Academy</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Stowupland High School</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b="0" i="0" u="none" strike="noStrike" dirty="0">
                          <a:solidFill>
                            <a:srgbClr val="000000"/>
                          </a:solidFill>
                          <a:effectLst/>
                          <a:latin typeface="Calibri" panose="020F0502020204030204" pitchFamily="34" charset="0"/>
                        </a:rPr>
                        <a:t>Bentley CEVC Primary School</a:t>
                      </a:r>
                    </a:p>
                  </a:txBody>
                  <a:tcPr marL="3631" marR="3631" marT="3631" marB="0"/>
                </a:tc>
                <a:extLst>
                  <a:ext uri="{0D108BD9-81ED-4DB2-BD59-A6C34878D82A}">
                    <a16:rowId xmlns:a16="http://schemas.microsoft.com/office/drawing/2014/main" val="3997519944"/>
                  </a:ext>
                </a:extLst>
              </a:tr>
              <a:tr h="152384">
                <a:tc>
                  <a:txBody>
                    <a:bodyPr/>
                    <a:lstStyle/>
                    <a:p>
                      <a:pPr algn="l" fontAlgn="b"/>
                      <a:r>
                        <a:rPr lang="en-GB" sz="800" u="none" strike="noStrike">
                          <a:effectLst/>
                        </a:rPr>
                        <a:t>Middleton Primary School </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Ormiston Endeavour Academy</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Great Barton CofE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Westfield Primary Academy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Cedars Park Primary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2714694330"/>
                  </a:ext>
                </a:extLst>
              </a:tr>
              <a:tr h="264357">
                <a:tc>
                  <a:txBody>
                    <a:bodyPr/>
                    <a:lstStyle/>
                    <a:p>
                      <a:pPr algn="l" fontAlgn="b"/>
                      <a:r>
                        <a:rPr lang="en-GB" sz="800" u="none" strike="noStrike">
                          <a:effectLst/>
                        </a:rPr>
                        <a:t>Yoxford and Peasenhall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Castle Hill Infant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Hopton CEVC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Keddington Primary Academy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Mendlesham Community Primary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1120352840"/>
                  </a:ext>
                </a:extLst>
              </a:tr>
              <a:tr h="152384">
                <a:tc>
                  <a:txBody>
                    <a:bodyPr/>
                    <a:lstStyle/>
                    <a:p>
                      <a:pPr algn="l" fontAlgn="b"/>
                      <a:r>
                        <a:rPr lang="en-GB" sz="800" u="none" strike="noStrike">
                          <a:effectLst/>
                        </a:rPr>
                        <a:t>Snape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Castle Hill Junior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Ixworth CofE Primary School </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Clements Community Primary</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Bacton Primary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1666280765"/>
                  </a:ext>
                </a:extLst>
              </a:tr>
              <a:tr h="264357">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The Beeches Community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Norton CEVC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St Felix Catholic School </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b="0" i="0" u="none" strike="noStrike" dirty="0">
                          <a:solidFill>
                            <a:srgbClr val="000000"/>
                          </a:solidFill>
                          <a:effectLst/>
                          <a:latin typeface="Calibri" panose="020F0502020204030204" pitchFamily="34" charset="0"/>
                        </a:rPr>
                        <a:t>Bosmere Community Primary School</a:t>
                      </a: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37853398"/>
                  </a:ext>
                </a:extLst>
              </a:tr>
              <a:tr h="285719">
                <a:tc>
                  <a:txBody>
                    <a:bodyPr/>
                    <a:lstStyle/>
                    <a:p>
                      <a:pPr algn="l" fontAlgn="b"/>
                      <a:r>
                        <a:rPr lang="en-GB" sz="800" b="1" u="none" strike="noStrike" dirty="0">
                          <a:effectLst/>
                        </a:rPr>
                        <a:t>Farlingaye High School</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Dale Hall Community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Rattlesden CofE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New Cangle Community Primary School </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2783671455"/>
                  </a:ext>
                </a:extLst>
              </a:tr>
              <a:tr h="264357">
                <a:tc>
                  <a:txBody>
                    <a:bodyPr/>
                    <a:lstStyle/>
                    <a:p>
                      <a:pPr algn="l" fontAlgn="b"/>
                      <a:r>
                        <a:rPr lang="en-GB" sz="800" u="none" strike="noStrike">
                          <a:effectLst/>
                        </a:rPr>
                        <a:t>Rendlesham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Stanton Community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1461023287"/>
                  </a:ext>
                </a:extLst>
              </a:tr>
              <a:tr h="152384">
                <a:tc>
                  <a:txBody>
                    <a:bodyPr/>
                    <a:lstStyle/>
                    <a:p>
                      <a:pPr algn="l" fontAlgn="b"/>
                      <a:r>
                        <a:rPr lang="en-GB" sz="800" u="none" strike="noStrike">
                          <a:effectLst/>
                        </a:rPr>
                        <a:t>Woodbridge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Westbourne Academy</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Thurston CofE Primary Academy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2626102543"/>
                  </a:ext>
                </a:extLst>
              </a:tr>
              <a:tr h="264357">
                <a:tc>
                  <a:txBody>
                    <a:bodyPr/>
                    <a:lstStyle/>
                    <a:p>
                      <a:pPr algn="l" fontAlgn="b"/>
                      <a:r>
                        <a:rPr lang="en-GB" sz="800" u="none" strike="noStrike">
                          <a:effectLst/>
                        </a:rPr>
                        <a:t>Bawdsey CEVC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Whitehouse Community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Walsham Le Willows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West Suffolk College</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2951155879"/>
                  </a:ext>
                </a:extLst>
              </a:tr>
              <a:tr h="264357">
                <a:tc>
                  <a:txBody>
                    <a:bodyPr/>
                    <a:lstStyle/>
                    <a:p>
                      <a:pPr algn="l" fontAlgn="b"/>
                      <a:r>
                        <a:rPr lang="en-GB" sz="800" u="none" strike="noStrike">
                          <a:effectLst/>
                        </a:rPr>
                        <a:t>Eyke CofE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Springfields Juniors</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Woolpit Community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2053017808"/>
                  </a:ext>
                </a:extLst>
              </a:tr>
              <a:tr h="152384">
                <a:tc>
                  <a:txBody>
                    <a:bodyPr/>
                    <a:lstStyle/>
                    <a:p>
                      <a:pPr algn="l" fontAlgn="b"/>
                      <a:r>
                        <a:rPr lang="en-GB" sz="800" u="none" strike="noStrike">
                          <a:effectLst/>
                        </a:rPr>
                        <a:t>Grundisburgh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Handford Hall Primary School</a:t>
                      </a:r>
                      <a:endParaRPr lang="en-GB" sz="800" b="0" i="0" u="none" strike="noStrike">
                        <a:solidFill>
                          <a:srgbClr val="FF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3244634471"/>
                  </a:ext>
                </a:extLst>
              </a:tr>
              <a:tr h="152384">
                <a:tc>
                  <a:txBody>
                    <a:bodyPr/>
                    <a:lstStyle/>
                    <a:p>
                      <a:pPr algn="l" fontAlgn="b"/>
                      <a:r>
                        <a:rPr lang="en-GB" sz="800" u="none" strike="noStrike">
                          <a:effectLst/>
                        </a:rPr>
                        <a:t>Hollesley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Springfields Infants</a:t>
                      </a:r>
                      <a:endParaRPr lang="en-GB" sz="800" b="0" i="0" u="none" strike="noStrike">
                        <a:solidFill>
                          <a:srgbClr val="FF0000"/>
                        </a:solidFill>
                        <a:effectLst/>
                        <a:latin typeface="Calibri" panose="020F0502020204030204" pitchFamily="34" charset="0"/>
                      </a:endParaRPr>
                    </a:p>
                  </a:txBody>
                  <a:tcPr marL="3631" marR="3631" marT="3631" marB="0"/>
                </a:tc>
                <a:tc>
                  <a:txBody>
                    <a:bodyPr/>
                    <a:lstStyle/>
                    <a:p>
                      <a:pPr algn="l" fontAlgn="b"/>
                      <a:r>
                        <a:rPr lang="en-GB" sz="800" b="1" u="none" strike="noStrike" dirty="0">
                          <a:effectLst/>
                        </a:rPr>
                        <a:t>Mildenhall College Academy</a:t>
                      </a:r>
                      <a:endParaRPr lang="en-GB" sz="800" b="1"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3967407814"/>
                  </a:ext>
                </a:extLst>
              </a:tr>
              <a:tr h="152384">
                <a:tc>
                  <a:txBody>
                    <a:bodyPr/>
                    <a:lstStyle/>
                    <a:p>
                      <a:pPr algn="l" fontAlgn="b"/>
                      <a:r>
                        <a:rPr lang="en-GB" sz="800" u="none" strike="noStrike">
                          <a:effectLst/>
                        </a:rPr>
                        <a:t>Kyson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Great Heath Academy</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3697987183"/>
                  </a:ext>
                </a:extLst>
              </a:tr>
              <a:tr h="264357">
                <a:tc>
                  <a:txBody>
                    <a:bodyPr/>
                    <a:lstStyle/>
                    <a:p>
                      <a:pPr algn="l" fontAlgn="b"/>
                      <a:r>
                        <a:rPr lang="en-GB" sz="800" u="none" strike="noStrike">
                          <a:effectLst/>
                        </a:rPr>
                        <a:t>Melton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Saint Mary's CofE Academy Mildenhall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1920484100"/>
                  </a:ext>
                </a:extLst>
              </a:tr>
              <a:tr h="152384">
                <a:tc>
                  <a:txBody>
                    <a:bodyPr/>
                    <a:lstStyle/>
                    <a:p>
                      <a:pPr algn="l" fontAlgn="b"/>
                      <a:r>
                        <a:rPr lang="en-GB" sz="800" u="none" strike="noStrike">
                          <a:effectLst/>
                        </a:rPr>
                        <a:t>Orford CEVA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Beck Row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1534419328"/>
                  </a:ext>
                </a:extLst>
              </a:tr>
              <a:tr h="152384">
                <a:tc>
                  <a:txBody>
                    <a:bodyPr/>
                    <a:lstStyle/>
                    <a:p>
                      <a:pPr algn="l" fontAlgn="b"/>
                      <a:r>
                        <a:rPr lang="en-GB" sz="800" u="none" strike="noStrike">
                          <a:effectLst/>
                        </a:rPr>
                        <a:t>Otley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Elveden CofE Primary Academy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152290474"/>
                  </a:ext>
                </a:extLst>
              </a:tr>
              <a:tr h="152384">
                <a:tc>
                  <a:txBody>
                    <a:bodyPr/>
                    <a:lstStyle/>
                    <a:p>
                      <a:pPr algn="l" fontAlgn="b"/>
                      <a:r>
                        <a:rPr lang="en-GB" sz="800" u="none" strike="noStrike">
                          <a:effectLst/>
                        </a:rPr>
                        <a:t>Sandlings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Forest Academy</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2830958290"/>
                  </a:ext>
                </a:extLst>
              </a:tr>
              <a:tr h="152384">
                <a:tc>
                  <a:txBody>
                    <a:bodyPr/>
                    <a:lstStyle/>
                    <a:p>
                      <a:pPr algn="l" fontAlgn="b"/>
                      <a:r>
                        <a:rPr lang="en-GB" sz="800" u="none" strike="noStrike">
                          <a:effectLst/>
                        </a:rPr>
                        <a:t>Saint Mary's Woodbridge</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Glade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278387797"/>
                  </a:ext>
                </a:extLst>
              </a:tr>
              <a:tr h="152384">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Lakenheath Primary School</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3088205134"/>
                  </a:ext>
                </a:extLst>
              </a:tr>
              <a:tr h="152384">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a:effectLst/>
                        </a:rPr>
                        <a:t>St Christopher's CEVCP School </a:t>
                      </a:r>
                      <a:endParaRPr lang="en-GB" sz="800" b="0" i="0" u="none" strike="noStrike">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870787347"/>
                  </a:ext>
                </a:extLst>
              </a:tr>
              <a:tr h="152384">
                <a:tc>
                  <a:txBody>
                    <a:bodyPr/>
                    <a:lstStyle/>
                    <a:p>
                      <a:pPr algn="l" fontAlgn="b"/>
                      <a:r>
                        <a:rPr lang="en-GB" sz="800" u="none" strike="noStrike" dirty="0">
                          <a:effectLst/>
                        </a:rPr>
                        <a:t> </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 </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West Row Primary School</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 </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 </a:t>
                      </a:r>
                      <a:endParaRPr lang="en-GB" sz="800" b="0" i="0" u="none" strike="noStrike" dirty="0">
                        <a:solidFill>
                          <a:srgbClr val="000000"/>
                        </a:solidFill>
                        <a:effectLst/>
                        <a:latin typeface="Calibri" panose="020F0502020204030204" pitchFamily="34" charset="0"/>
                      </a:endParaRPr>
                    </a:p>
                  </a:txBody>
                  <a:tcPr marL="3631" marR="3631" marT="3631" marB="0"/>
                </a:tc>
                <a:tc>
                  <a:txBody>
                    <a:bodyPr/>
                    <a:lstStyle/>
                    <a:p>
                      <a:pPr algn="l" fontAlgn="b"/>
                      <a:r>
                        <a:rPr lang="en-GB" sz="800" u="none" strike="noStrike" dirty="0">
                          <a:effectLst/>
                        </a:rPr>
                        <a:t> </a:t>
                      </a:r>
                      <a:endParaRPr lang="en-GB" sz="800" b="0" i="0" u="none" strike="noStrike" dirty="0">
                        <a:solidFill>
                          <a:srgbClr val="000000"/>
                        </a:solidFill>
                        <a:effectLst/>
                        <a:latin typeface="Calibri" panose="020F0502020204030204" pitchFamily="34" charset="0"/>
                      </a:endParaRPr>
                    </a:p>
                  </a:txBody>
                  <a:tcPr marL="3631" marR="3631" marT="3631" marB="0"/>
                </a:tc>
                <a:extLst>
                  <a:ext uri="{0D108BD9-81ED-4DB2-BD59-A6C34878D82A}">
                    <a16:rowId xmlns:a16="http://schemas.microsoft.com/office/drawing/2014/main" val="3806493001"/>
                  </a:ext>
                </a:extLst>
              </a:tr>
            </a:tbl>
          </a:graphicData>
        </a:graphic>
      </p:graphicFrame>
    </p:spTree>
    <p:extLst>
      <p:ext uri="{BB962C8B-B14F-4D97-AF65-F5344CB8AC3E}">
        <p14:creationId xmlns:p14="http://schemas.microsoft.com/office/powerpoint/2010/main" val="277383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0F0280FB-AB9B-71E7-8C3D-3374CFA513EA}"/>
              </a:ext>
            </a:extLst>
          </p:cNvPr>
          <p:cNvSpPr>
            <a:spLocks noGrp="1"/>
          </p:cNvSpPr>
          <p:nvPr>
            <p:ph idx="1"/>
          </p:nvPr>
        </p:nvSpPr>
        <p:spPr>
          <a:xfrm>
            <a:off x="1887072" y="1825624"/>
            <a:ext cx="8152279" cy="4351892"/>
          </a:xfrm>
        </p:spPr>
        <p:txBody>
          <a:bodyPr>
            <a:normAutofit fontScale="92500" lnSpcReduction="20000"/>
          </a:bodyPr>
          <a:lstStyle/>
          <a:p>
            <a:r>
              <a:rPr lang="en-GB" dirty="0"/>
              <a:t>Anxiety and/or avoidance</a:t>
            </a:r>
          </a:p>
          <a:p>
            <a:r>
              <a:rPr lang="en-GB" dirty="0"/>
              <a:t>Worry management</a:t>
            </a:r>
          </a:p>
          <a:p>
            <a:r>
              <a:rPr lang="en-GB" dirty="0"/>
              <a:t>Panic management</a:t>
            </a:r>
          </a:p>
          <a:p>
            <a:r>
              <a:rPr lang="en-GB" dirty="0"/>
              <a:t>Mild OCD (Obsessive Compulsive Disorder)</a:t>
            </a:r>
          </a:p>
          <a:p>
            <a:r>
              <a:rPr lang="en-GB" dirty="0"/>
              <a:t>Low mood/depression</a:t>
            </a:r>
          </a:p>
          <a:p>
            <a:r>
              <a:rPr lang="en-GB" dirty="0"/>
              <a:t>Irritability as a symptom of depression</a:t>
            </a:r>
          </a:p>
          <a:p>
            <a:r>
              <a:rPr lang="en-GB" dirty="0"/>
              <a:t>Managing negative thoughts</a:t>
            </a:r>
          </a:p>
          <a:p>
            <a:r>
              <a:rPr lang="en-GB" dirty="0"/>
              <a:t>Thoughts of self-harm and support for alternative coping strategies</a:t>
            </a:r>
          </a:p>
          <a:p>
            <a:r>
              <a:rPr lang="en-GB" dirty="0"/>
              <a:t>Low confidence and low self-esteem</a:t>
            </a:r>
          </a:p>
          <a:p>
            <a:r>
              <a:rPr lang="en-GB" dirty="0"/>
              <a:t>Sleep difficulties</a:t>
            </a:r>
          </a:p>
          <a:p>
            <a:r>
              <a:rPr lang="en-GB" dirty="0"/>
              <a:t>Emotion </a:t>
            </a:r>
            <a:r>
              <a:rPr lang="en-GB"/>
              <a:t>regulation difficulties</a:t>
            </a:r>
            <a:endParaRPr lang="en-GB" dirty="0"/>
          </a:p>
        </p:txBody>
      </p:sp>
      <p:sp>
        <p:nvSpPr>
          <p:cNvPr id="6" name="Title 2">
            <a:extLst>
              <a:ext uri="{FF2B5EF4-FFF2-40B4-BE49-F238E27FC236}">
                <a16:creationId xmlns:a16="http://schemas.microsoft.com/office/drawing/2014/main" id="{E645BD3B-92E0-093E-FFD1-2E9C578A4607}"/>
              </a:ext>
            </a:extLst>
          </p:cNvPr>
          <p:cNvSpPr>
            <a:spLocks noGrp="1"/>
          </p:cNvSpPr>
          <p:nvPr>
            <p:ph type="title"/>
          </p:nvPr>
        </p:nvSpPr>
        <p:spPr>
          <a:xfrm>
            <a:off x="1900518" y="1083761"/>
            <a:ext cx="8138832" cy="568920"/>
          </a:xfrm>
        </p:spPr>
        <p:txBody>
          <a:bodyPr/>
          <a:lstStyle/>
          <a:p>
            <a:r>
              <a:rPr lang="en-GB" dirty="0"/>
              <a:t>The MHST can support with:</a:t>
            </a:r>
          </a:p>
        </p:txBody>
      </p:sp>
    </p:spTree>
    <p:extLst>
      <p:ext uri="{BB962C8B-B14F-4D97-AF65-F5344CB8AC3E}">
        <p14:creationId xmlns:p14="http://schemas.microsoft.com/office/powerpoint/2010/main" val="242086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063ACC5-F121-5118-09EF-BBE13B942179}"/>
              </a:ext>
            </a:extLst>
          </p:cNvPr>
          <p:cNvSpPr>
            <a:spLocks noGrp="1"/>
          </p:cNvSpPr>
          <p:nvPr>
            <p:ph idx="1"/>
          </p:nvPr>
        </p:nvSpPr>
        <p:spPr>
          <a:xfrm>
            <a:off x="1887538" y="1825626"/>
            <a:ext cx="8151812" cy="3876675"/>
          </a:xfrm>
        </p:spPr>
        <p:txBody>
          <a:bodyPr/>
          <a:lstStyle/>
          <a:p>
            <a:r>
              <a:rPr lang="en-GB" dirty="0"/>
              <a:t>The Guided Self-Help support offer by the MHST are evidence based and use Cognitive Behavioural Therapy (CBT) approaches to support changes in thinking and actions</a:t>
            </a:r>
          </a:p>
          <a:p>
            <a:r>
              <a:rPr lang="en-GB" dirty="0"/>
              <a:t>The types of support we offer include:</a:t>
            </a:r>
          </a:p>
          <a:p>
            <a:pPr marL="0" indent="0">
              <a:buNone/>
            </a:pPr>
            <a:r>
              <a:rPr lang="en-GB" dirty="0"/>
              <a:t>  - Individual Guided Self-Help (6-8 sessions)</a:t>
            </a:r>
          </a:p>
          <a:p>
            <a:pPr marL="0" indent="0">
              <a:buNone/>
            </a:pPr>
            <a:r>
              <a:rPr lang="en-GB" dirty="0"/>
              <a:t>  - Group Guided Self Help support (4-8 sessions)</a:t>
            </a:r>
          </a:p>
          <a:p>
            <a:pPr marL="0" indent="0">
              <a:buNone/>
            </a:pPr>
            <a:r>
              <a:rPr lang="en-GB" dirty="0"/>
              <a:t>  - One off workshops (e.g. sleep, exam stress, transitions)</a:t>
            </a:r>
          </a:p>
          <a:p>
            <a:pPr marL="0" indent="0">
              <a:buNone/>
            </a:pPr>
            <a:r>
              <a:rPr lang="en-GB" dirty="0"/>
              <a:t>  - Staff consultations/training</a:t>
            </a:r>
          </a:p>
        </p:txBody>
      </p:sp>
      <p:sp>
        <p:nvSpPr>
          <p:cNvPr id="5" name="Title 2">
            <a:extLst>
              <a:ext uri="{FF2B5EF4-FFF2-40B4-BE49-F238E27FC236}">
                <a16:creationId xmlns:a16="http://schemas.microsoft.com/office/drawing/2014/main" id="{74B51145-B61B-07E8-D080-C7FAB611D784}"/>
              </a:ext>
            </a:extLst>
          </p:cNvPr>
          <p:cNvSpPr>
            <a:spLocks noGrp="1"/>
          </p:cNvSpPr>
          <p:nvPr>
            <p:ph type="title"/>
          </p:nvPr>
        </p:nvSpPr>
        <p:spPr>
          <a:xfrm>
            <a:off x="1900518" y="1083761"/>
            <a:ext cx="8138832" cy="568920"/>
          </a:xfrm>
        </p:spPr>
        <p:txBody>
          <a:bodyPr/>
          <a:lstStyle/>
          <a:p>
            <a:r>
              <a:rPr lang="en-GB" dirty="0"/>
              <a:t>What do the MHST offer?</a:t>
            </a:r>
          </a:p>
        </p:txBody>
      </p:sp>
    </p:spTree>
    <p:extLst>
      <p:ext uri="{BB962C8B-B14F-4D97-AF65-F5344CB8AC3E}">
        <p14:creationId xmlns:p14="http://schemas.microsoft.com/office/powerpoint/2010/main" val="415736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5883819-C747-1FDB-B8D3-C2EE05AD53D0}"/>
              </a:ext>
            </a:extLst>
          </p:cNvPr>
          <p:cNvGrpSpPr>
            <a:grpSpLocks noChangeAspect="1"/>
          </p:cNvGrpSpPr>
          <p:nvPr/>
        </p:nvGrpSpPr>
        <p:grpSpPr bwMode="auto">
          <a:xfrm>
            <a:off x="2584377" y="1263828"/>
            <a:ext cx="7292333" cy="5594173"/>
            <a:chOff x="3284" y="523"/>
            <a:chExt cx="3869" cy="3325"/>
          </a:xfrm>
        </p:grpSpPr>
        <p:sp>
          <p:nvSpPr>
            <p:cNvPr id="9" name="AutoShape 3">
              <a:extLst>
                <a:ext uri="{FF2B5EF4-FFF2-40B4-BE49-F238E27FC236}">
                  <a16:creationId xmlns:a16="http://schemas.microsoft.com/office/drawing/2014/main" id="{42D204D8-70AA-E171-FBED-C27D026C1EB9}"/>
                </a:ext>
              </a:extLst>
            </p:cNvPr>
            <p:cNvSpPr>
              <a:spLocks noChangeAspect="1" noChangeArrowheads="1" noTextEdit="1"/>
            </p:cNvSpPr>
            <p:nvPr/>
          </p:nvSpPr>
          <p:spPr bwMode="auto">
            <a:xfrm>
              <a:off x="3284" y="523"/>
              <a:ext cx="3869" cy="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800"/>
              <a:endParaRPr lang="en-GB" sz="1350">
                <a:solidFill>
                  <a:prstClr val="black"/>
                </a:solidFill>
                <a:latin typeface="Calibri" panose="020F0502020204030204"/>
              </a:endParaRPr>
            </a:p>
          </p:txBody>
        </p:sp>
        <p:pic>
          <p:nvPicPr>
            <p:cNvPr id="10" name="Picture 9">
              <a:extLst>
                <a:ext uri="{FF2B5EF4-FFF2-40B4-BE49-F238E27FC236}">
                  <a16:creationId xmlns:a16="http://schemas.microsoft.com/office/drawing/2014/main" id="{ADB1E750-F7FB-B868-0E74-D204A33E1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 y="524"/>
              <a:ext cx="3868" cy="3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1" name="Title 2">
            <a:extLst>
              <a:ext uri="{FF2B5EF4-FFF2-40B4-BE49-F238E27FC236}">
                <a16:creationId xmlns:a16="http://schemas.microsoft.com/office/drawing/2014/main" id="{A5B4A865-7BE5-D6D4-574C-9F413A53DDE8}"/>
              </a:ext>
            </a:extLst>
          </p:cNvPr>
          <p:cNvSpPr>
            <a:spLocks noGrp="1"/>
          </p:cNvSpPr>
          <p:nvPr>
            <p:ph type="title"/>
          </p:nvPr>
        </p:nvSpPr>
        <p:spPr>
          <a:xfrm>
            <a:off x="1900518" y="517054"/>
            <a:ext cx="8138832" cy="568920"/>
          </a:xfrm>
        </p:spPr>
        <p:txBody>
          <a:bodyPr/>
          <a:lstStyle/>
          <a:p>
            <a:r>
              <a:rPr lang="en-GB" dirty="0"/>
              <a:t>Referral Process </a:t>
            </a:r>
          </a:p>
        </p:txBody>
      </p:sp>
    </p:spTree>
    <p:extLst>
      <p:ext uri="{BB962C8B-B14F-4D97-AF65-F5344CB8AC3E}">
        <p14:creationId xmlns:p14="http://schemas.microsoft.com/office/powerpoint/2010/main" val="47265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C1BBC-4895-51C0-6536-52A84D1CC971}"/>
              </a:ext>
            </a:extLst>
          </p:cNvPr>
          <p:cNvSpPr>
            <a:spLocks noGrp="1"/>
          </p:cNvSpPr>
          <p:nvPr>
            <p:ph type="title"/>
          </p:nvPr>
        </p:nvSpPr>
        <p:spPr/>
        <p:txBody>
          <a:bodyPr/>
          <a:lstStyle/>
          <a:p>
            <a:endParaRPr lang="en-GB"/>
          </a:p>
        </p:txBody>
      </p:sp>
      <p:sp>
        <p:nvSpPr>
          <p:cNvPr id="6" name="Rectangle 5">
            <a:extLst>
              <a:ext uri="{FF2B5EF4-FFF2-40B4-BE49-F238E27FC236}">
                <a16:creationId xmlns:a16="http://schemas.microsoft.com/office/drawing/2014/main" id="{8B28445A-B56C-BB17-D21F-8AA9D62D85E0}"/>
              </a:ext>
            </a:extLst>
          </p:cNvPr>
          <p:cNvSpPr/>
          <p:nvPr/>
        </p:nvSpPr>
        <p:spPr>
          <a:xfrm>
            <a:off x="1524000" y="1"/>
            <a:ext cx="9144000" cy="7115175"/>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pic>
        <p:nvPicPr>
          <p:cNvPr id="8" name="Picture 7" descr="Graphical user interface, application&#10;&#10;Description automatically generated">
            <a:extLst>
              <a:ext uri="{FF2B5EF4-FFF2-40B4-BE49-F238E27FC236}">
                <a16:creationId xmlns:a16="http://schemas.microsoft.com/office/drawing/2014/main" id="{2B67D4FB-4670-DA64-4662-FB1E173E8BFE}"/>
              </a:ext>
            </a:extLst>
          </p:cNvPr>
          <p:cNvPicPr>
            <a:picLocks noChangeAspect="1"/>
          </p:cNvPicPr>
          <p:nvPr/>
        </p:nvPicPr>
        <p:blipFill>
          <a:blip r:embed="rId2"/>
          <a:stretch>
            <a:fillRect/>
          </a:stretch>
        </p:blipFill>
        <p:spPr>
          <a:xfrm>
            <a:off x="4226705" y="2736865"/>
            <a:ext cx="2769528" cy="2769528"/>
          </a:xfrm>
          <a:prstGeom prst="rect">
            <a:avLst/>
          </a:prstGeom>
        </p:spPr>
      </p:pic>
      <p:pic>
        <p:nvPicPr>
          <p:cNvPr id="7" name="Picture 6">
            <a:extLst>
              <a:ext uri="{FF2B5EF4-FFF2-40B4-BE49-F238E27FC236}">
                <a16:creationId xmlns:a16="http://schemas.microsoft.com/office/drawing/2014/main" id="{C4DDFCD0-C8A1-B4A4-8A54-C0A4016D5EC5}"/>
              </a:ext>
            </a:extLst>
          </p:cNvPr>
          <p:cNvPicPr>
            <a:picLocks noChangeAspect="1"/>
          </p:cNvPicPr>
          <p:nvPr/>
        </p:nvPicPr>
        <p:blipFill rotWithShape="1">
          <a:blip r:embed="rId3"/>
          <a:srcRect l="21158" t="-725" b="725"/>
          <a:stretch/>
        </p:blipFill>
        <p:spPr>
          <a:xfrm>
            <a:off x="4262317" y="2692890"/>
            <a:ext cx="2733917" cy="552527"/>
          </a:xfrm>
          <a:prstGeom prst="rect">
            <a:avLst/>
          </a:prstGeom>
        </p:spPr>
      </p:pic>
    </p:spTree>
    <p:extLst>
      <p:ext uri="{BB962C8B-B14F-4D97-AF65-F5344CB8AC3E}">
        <p14:creationId xmlns:p14="http://schemas.microsoft.com/office/powerpoint/2010/main" val="89576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A16A-EC8D-C34B-F7AB-C27205CCCEDC}"/>
              </a:ext>
            </a:extLst>
          </p:cNvPr>
          <p:cNvSpPr>
            <a:spLocks noGrp="1"/>
          </p:cNvSpPr>
          <p:nvPr>
            <p:ph type="ctrTitle"/>
          </p:nvPr>
        </p:nvSpPr>
        <p:spPr>
          <a:xfrm>
            <a:off x="1927058" y="1396045"/>
            <a:ext cx="4405425" cy="2388206"/>
          </a:xfrm>
        </p:spPr>
        <p:txBody>
          <a:bodyPr>
            <a:normAutofit/>
          </a:bodyPr>
          <a:lstStyle/>
          <a:p>
            <a:pPr algn="l"/>
            <a:r>
              <a:rPr lang="en-GB" b="1" dirty="0">
                <a:solidFill>
                  <a:srgbClr val="FFFFFF"/>
                </a:solidFill>
              </a:rPr>
              <a:t>Early Intervention CAMHS</a:t>
            </a:r>
          </a:p>
        </p:txBody>
      </p:sp>
      <p:sp>
        <p:nvSpPr>
          <p:cNvPr id="3" name="Subtitle 2">
            <a:extLst>
              <a:ext uri="{FF2B5EF4-FFF2-40B4-BE49-F238E27FC236}">
                <a16:creationId xmlns:a16="http://schemas.microsoft.com/office/drawing/2014/main" id="{B6E28EC2-AF9B-7734-C855-F5D98397B342}"/>
              </a:ext>
            </a:extLst>
          </p:cNvPr>
          <p:cNvSpPr>
            <a:spLocks noGrp="1"/>
          </p:cNvSpPr>
          <p:nvPr>
            <p:ph type="subTitle" idx="1"/>
          </p:nvPr>
        </p:nvSpPr>
        <p:spPr>
          <a:xfrm>
            <a:off x="2539186" y="1404406"/>
            <a:ext cx="8149835" cy="1121534"/>
          </a:xfrm>
        </p:spPr>
        <p:txBody>
          <a:bodyPr>
            <a:noAutofit/>
          </a:bodyPr>
          <a:lstStyle/>
          <a:p>
            <a:pPr algn="l"/>
            <a:r>
              <a:rPr lang="en-GB" sz="3800" b="1" dirty="0">
                <a:solidFill>
                  <a:srgbClr val="0070C0"/>
                </a:solidFill>
                <a:latin typeface="+mj-lt"/>
              </a:rPr>
              <a:t>Early Intervention CAMHS (NSFT)</a:t>
            </a:r>
            <a:endParaRPr lang="en-GB" sz="3800" dirty="0">
              <a:solidFill>
                <a:srgbClr val="0070C0"/>
              </a:solidFill>
              <a:latin typeface="+mj-lt"/>
            </a:endParaRPr>
          </a:p>
        </p:txBody>
      </p:sp>
      <p:pic>
        <p:nvPicPr>
          <p:cNvPr id="4" name="Picture 3">
            <a:extLst>
              <a:ext uri="{FF2B5EF4-FFF2-40B4-BE49-F238E27FC236}">
                <a16:creationId xmlns:a16="http://schemas.microsoft.com/office/drawing/2014/main" id="{8DBA7478-529E-DA81-985D-85B7D5AD79CB}"/>
              </a:ext>
            </a:extLst>
          </p:cNvPr>
          <p:cNvPicPr>
            <a:picLocks noChangeAspect="1"/>
          </p:cNvPicPr>
          <p:nvPr/>
        </p:nvPicPr>
        <p:blipFill>
          <a:blip r:embed="rId4"/>
          <a:stretch>
            <a:fillRect/>
          </a:stretch>
        </p:blipFill>
        <p:spPr>
          <a:xfrm>
            <a:off x="8442501" y="2523668"/>
            <a:ext cx="1357843" cy="1147817"/>
          </a:xfrm>
          <a:prstGeom prst="rect">
            <a:avLst/>
          </a:prstGeom>
        </p:spPr>
      </p:pic>
      <p:sp>
        <p:nvSpPr>
          <p:cNvPr id="6" name="TextBox 5">
            <a:extLst>
              <a:ext uri="{FF2B5EF4-FFF2-40B4-BE49-F238E27FC236}">
                <a16:creationId xmlns:a16="http://schemas.microsoft.com/office/drawing/2014/main" id="{7C08689F-D95F-9579-D8E5-A6ADF42B1B43}"/>
              </a:ext>
            </a:extLst>
          </p:cNvPr>
          <p:cNvSpPr txBox="1"/>
          <p:nvPr/>
        </p:nvSpPr>
        <p:spPr>
          <a:xfrm>
            <a:off x="8470783" y="3895018"/>
            <a:ext cx="1347677" cy="669414"/>
          </a:xfrm>
          <a:prstGeom prst="rect">
            <a:avLst/>
          </a:prstGeom>
          <a:noFill/>
        </p:spPr>
        <p:txBody>
          <a:bodyPr wrap="square" rtlCol="0">
            <a:spAutoFit/>
          </a:bodyPr>
          <a:lstStyle/>
          <a:p>
            <a:pPr algn="ctr" defTabSz="685800"/>
            <a:r>
              <a:rPr lang="en-GB" sz="1350" b="1" dirty="0">
                <a:solidFill>
                  <a:srgbClr val="000000"/>
                </a:solidFill>
                <a:latin typeface="Avenir Next LT Pro"/>
              </a:rPr>
              <a:t>Psychology in Schools Team</a:t>
            </a:r>
          </a:p>
          <a:p>
            <a:pPr defTabSz="685800"/>
            <a:endParaRPr lang="en-GB" sz="1050" dirty="0">
              <a:solidFill>
                <a:srgbClr val="000000"/>
              </a:solidFill>
              <a:latin typeface="Avenir Next LT Pro"/>
            </a:endParaRPr>
          </a:p>
        </p:txBody>
      </p:sp>
      <p:pic>
        <p:nvPicPr>
          <p:cNvPr id="7" name="Picture 6">
            <a:extLst>
              <a:ext uri="{FF2B5EF4-FFF2-40B4-BE49-F238E27FC236}">
                <a16:creationId xmlns:a16="http://schemas.microsoft.com/office/drawing/2014/main" id="{4B0F0358-D3E1-B381-19F5-FAC1F24C147F}"/>
              </a:ext>
            </a:extLst>
          </p:cNvPr>
          <p:cNvPicPr>
            <a:picLocks noChangeAspect="1"/>
          </p:cNvPicPr>
          <p:nvPr/>
        </p:nvPicPr>
        <p:blipFill>
          <a:blip r:embed="rId5"/>
          <a:stretch>
            <a:fillRect/>
          </a:stretch>
        </p:blipFill>
        <p:spPr>
          <a:xfrm>
            <a:off x="6480940" y="2523668"/>
            <a:ext cx="1347225" cy="1147817"/>
          </a:xfrm>
          <a:prstGeom prst="rect">
            <a:avLst/>
          </a:prstGeom>
        </p:spPr>
      </p:pic>
      <p:sp>
        <p:nvSpPr>
          <p:cNvPr id="9" name="TextBox 8">
            <a:extLst>
              <a:ext uri="{FF2B5EF4-FFF2-40B4-BE49-F238E27FC236}">
                <a16:creationId xmlns:a16="http://schemas.microsoft.com/office/drawing/2014/main" id="{EB0D8CC9-89D6-1F8C-EE91-47D194116D71}"/>
              </a:ext>
            </a:extLst>
          </p:cNvPr>
          <p:cNvSpPr txBox="1"/>
          <p:nvPr/>
        </p:nvSpPr>
        <p:spPr>
          <a:xfrm>
            <a:off x="6428936" y="3891741"/>
            <a:ext cx="1399229" cy="923330"/>
          </a:xfrm>
          <a:prstGeom prst="rect">
            <a:avLst/>
          </a:prstGeom>
          <a:noFill/>
        </p:spPr>
        <p:txBody>
          <a:bodyPr wrap="square">
            <a:spAutoFit/>
          </a:bodyPr>
          <a:lstStyle/>
          <a:p>
            <a:pPr algn="ctr" defTabSz="685800"/>
            <a:r>
              <a:rPr lang="en-GB" sz="1350" b="1" dirty="0">
                <a:solidFill>
                  <a:srgbClr val="000000"/>
                </a:solidFill>
                <a:latin typeface="Avenir Next LT Pro"/>
              </a:rPr>
              <a:t>Mental Health Support Teams (MHSTs)</a:t>
            </a:r>
          </a:p>
        </p:txBody>
      </p:sp>
      <p:pic>
        <p:nvPicPr>
          <p:cNvPr id="10" name="Picture 9">
            <a:extLst>
              <a:ext uri="{FF2B5EF4-FFF2-40B4-BE49-F238E27FC236}">
                <a16:creationId xmlns:a16="http://schemas.microsoft.com/office/drawing/2014/main" id="{69C14D2A-A19B-D8D0-9343-40EEBADEBAC4}"/>
              </a:ext>
            </a:extLst>
          </p:cNvPr>
          <p:cNvPicPr>
            <a:picLocks noChangeAspect="1"/>
          </p:cNvPicPr>
          <p:nvPr/>
        </p:nvPicPr>
        <p:blipFill>
          <a:blip r:embed="rId6"/>
          <a:stretch>
            <a:fillRect/>
          </a:stretch>
        </p:blipFill>
        <p:spPr>
          <a:xfrm>
            <a:off x="4318478" y="2470737"/>
            <a:ext cx="1481569" cy="1256927"/>
          </a:xfrm>
          <a:prstGeom prst="rect">
            <a:avLst/>
          </a:prstGeom>
        </p:spPr>
      </p:pic>
      <p:pic>
        <p:nvPicPr>
          <p:cNvPr id="11" name="Picture 10">
            <a:extLst>
              <a:ext uri="{FF2B5EF4-FFF2-40B4-BE49-F238E27FC236}">
                <a16:creationId xmlns:a16="http://schemas.microsoft.com/office/drawing/2014/main" id="{8F228D13-1C50-B1B5-CAD5-DB7F42E4A11E}"/>
              </a:ext>
            </a:extLst>
          </p:cNvPr>
          <p:cNvPicPr>
            <a:picLocks noChangeAspect="1"/>
          </p:cNvPicPr>
          <p:nvPr/>
        </p:nvPicPr>
        <p:blipFill>
          <a:blip r:embed="rId7"/>
          <a:stretch>
            <a:fillRect/>
          </a:stretch>
        </p:blipFill>
        <p:spPr>
          <a:xfrm>
            <a:off x="2299125" y="2368219"/>
            <a:ext cx="1486917" cy="1256926"/>
          </a:xfrm>
          <a:prstGeom prst="rect">
            <a:avLst/>
          </a:prstGeom>
        </p:spPr>
      </p:pic>
      <p:sp>
        <p:nvSpPr>
          <p:cNvPr id="13" name="TextBox 12">
            <a:extLst>
              <a:ext uri="{FF2B5EF4-FFF2-40B4-BE49-F238E27FC236}">
                <a16:creationId xmlns:a16="http://schemas.microsoft.com/office/drawing/2014/main" id="{DFEB7E14-18DA-E040-E587-C823CB570434}"/>
              </a:ext>
            </a:extLst>
          </p:cNvPr>
          <p:cNvSpPr txBox="1"/>
          <p:nvPr/>
        </p:nvSpPr>
        <p:spPr>
          <a:xfrm>
            <a:off x="4387090" y="3784252"/>
            <a:ext cx="1321919" cy="877163"/>
          </a:xfrm>
          <a:prstGeom prst="rect">
            <a:avLst/>
          </a:prstGeom>
          <a:noFill/>
        </p:spPr>
        <p:txBody>
          <a:bodyPr wrap="square">
            <a:spAutoFit/>
          </a:bodyPr>
          <a:lstStyle/>
          <a:p>
            <a:pPr algn="ctr" defTabSz="685800"/>
            <a:endParaRPr lang="en-GB" sz="1050" dirty="0">
              <a:solidFill>
                <a:srgbClr val="000000"/>
              </a:solidFill>
              <a:latin typeface="Avenir Next LT Pro"/>
            </a:endParaRPr>
          </a:p>
          <a:p>
            <a:pPr algn="ctr" defTabSz="685800"/>
            <a:r>
              <a:rPr lang="en-GB" sz="1350" b="1" dirty="0">
                <a:solidFill>
                  <a:srgbClr val="000000"/>
                </a:solidFill>
                <a:latin typeface="Avenir Next LT Pro"/>
              </a:rPr>
              <a:t>Under 18s Wellbeing Service </a:t>
            </a:r>
          </a:p>
        </p:txBody>
      </p:sp>
      <p:sp>
        <p:nvSpPr>
          <p:cNvPr id="15" name="TextBox 14">
            <a:extLst>
              <a:ext uri="{FF2B5EF4-FFF2-40B4-BE49-F238E27FC236}">
                <a16:creationId xmlns:a16="http://schemas.microsoft.com/office/drawing/2014/main" id="{FCAB785C-72FA-CB4E-29A8-DAC96D9B48F7}"/>
              </a:ext>
            </a:extLst>
          </p:cNvPr>
          <p:cNvSpPr txBox="1"/>
          <p:nvPr/>
        </p:nvSpPr>
        <p:spPr>
          <a:xfrm>
            <a:off x="2539186" y="3897811"/>
            <a:ext cx="1127976" cy="715581"/>
          </a:xfrm>
          <a:prstGeom prst="rect">
            <a:avLst/>
          </a:prstGeom>
          <a:noFill/>
        </p:spPr>
        <p:txBody>
          <a:bodyPr wrap="square">
            <a:spAutoFit/>
          </a:bodyPr>
          <a:lstStyle/>
          <a:p>
            <a:pPr algn="ctr" defTabSz="685800"/>
            <a:r>
              <a:rPr lang="en-GB" sz="1350" b="1" dirty="0">
                <a:solidFill>
                  <a:srgbClr val="000000"/>
                </a:solidFill>
                <a:latin typeface="Avenir Next LT Pro"/>
              </a:rPr>
              <a:t>Emotional Wellbeing Hub</a:t>
            </a:r>
          </a:p>
        </p:txBody>
      </p:sp>
    </p:spTree>
    <p:extLst>
      <p:ext uri="{BB962C8B-B14F-4D97-AF65-F5344CB8AC3E}">
        <p14:creationId xmlns:p14="http://schemas.microsoft.com/office/powerpoint/2010/main" val="292715019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7AA83-B8C0-6509-7317-F9B4CCD8D222}"/>
              </a:ext>
            </a:extLst>
          </p:cNvPr>
          <p:cNvSpPr>
            <a:spLocks noGrp="1"/>
          </p:cNvSpPr>
          <p:nvPr>
            <p:ph type="title"/>
          </p:nvPr>
        </p:nvSpPr>
        <p:spPr>
          <a:xfrm>
            <a:off x="1682045" y="1530645"/>
            <a:ext cx="5484952" cy="658240"/>
          </a:xfrm>
        </p:spPr>
        <p:txBody>
          <a:bodyPr anchor="b">
            <a:noAutofit/>
          </a:bodyPr>
          <a:lstStyle/>
          <a:p>
            <a:pPr algn="ctr"/>
            <a:r>
              <a:rPr lang="en-GB" sz="3800" b="1" dirty="0">
                <a:solidFill>
                  <a:srgbClr val="0070C0"/>
                </a:solidFill>
              </a:rPr>
              <a:t>The Emotional Wellbeing Hub </a:t>
            </a:r>
          </a:p>
        </p:txBody>
      </p:sp>
      <p:sp>
        <p:nvSpPr>
          <p:cNvPr id="3" name="Content Placeholder 2">
            <a:extLst>
              <a:ext uri="{FF2B5EF4-FFF2-40B4-BE49-F238E27FC236}">
                <a16:creationId xmlns:a16="http://schemas.microsoft.com/office/drawing/2014/main" id="{E8F09588-40B9-41D5-D46B-355E44C49BE1}"/>
              </a:ext>
            </a:extLst>
          </p:cNvPr>
          <p:cNvSpPr>
            <a:spLocks noGrp="1"/>
          </p:cNvSpPr>
          <p:nvPr>
            <p:ph idx="1"/>
          </p:nvPr>
        </p:nvSpPr>
        <p:spPr>
          <a:xfrm>
            <a:off x="2381957" y="2382324"/>
            <a:ext cx="4940171" cy="3521765"/>
          </a:xfrm>
        </p:spPr>
        <p:txBody>
          <a:bodyPr>
            <a:normAutofit lnSpcReduction="10000"/>
          </a:bodyPr>
          <a:lstStyle/>
          <a:p>
            <a:r>
              <a:rPr lang="en-US" sz="1600" dirty="0">
                <a:solidFill>
                  <a:schemeClr val="tx1"/>
                </a:solidFill>
                <a:latin typeface="+mj-lt"/>
                <a:cs typeface="Arial"/>
              </a:rPr>
              <a:t>Front door triage service for NSFT mental health services for children and young people aged 0-25 years in Suffolk.</a:t>
            </a:r>
            <a:endParaRPr lang="en-US" sz="1600" dirty="0">
              <a:solidFill>
                <a:schemeClr val="tx1"/>
              </a:solidFill>
              <a:latin typeface="+mj-lt"/>
            </a:endParaRPr>
          </a:p>
          <a:p>
            <a:r>
              <a:rPr lang="en-US" sz="1600" b="1" dirty="0">
                <a:solidFill>
                  <a:schemeClr val="tx1"/>
                </a:solidFill>
                <a:latin typeface="+mj-lt"/>
                <a:cs typeface="Arial"/>
              </a:rPr>
              <a:t>Includes </a:t>
            </a:r>
            <a:r>
              <a:rPr lang="en-US" sz="1600" dirty="0">
                <a:solidFill>
                  <a:schemeClr val="tx1"/>
                </a:solidFill>
                <a:latin typeface="+mj-lt"/>
                <a:cs typeface="Arial"/>
              </a:rPr>
              <a:t>referrals to Early Intervention and Specialist CAMHS (under 18) and Youth (YAMHS 18-25) services.</a:t>
            </a:r>
          </a:p>
          <a:p>
            <a:r>
              <a:rPr lang="en-US" sz="1600" dirty="0">
                <a:solidFill>
                  <a:schemeClr val="tx1"/>
                </a:solidFill>
                <a:latin typeface="+mj-lt"/>
                <a:cs typeface="Arial"/>
              </a:rPr>
              <a:t>Specialist CAMHS includes Connect (Children in Care or Adopted) and Learning Disabilities (LD CAMHS)</a:t>
            </a:r>
            <a:endParaRPr lang="en-GB" sz="1600" dirty="0">
              <a:solidFill>
                <a:schemeClr val="tx1"/>
              </a:solidFill>
              <a:latin typeface="+mj-lt"/>
            </a:endParaRPr>
          </a:p>
          <a:p>
            <a:pPr algn="l"/>
            <a:r>
              <a:rPr lang="en-GB" sz="1600" dirty="0">
                <a:solidFill>
                  <a:srgbClr val="333333"/>
                </a:solidFill>
                <a:latin typeface="+mj-lt"/>
              </a:rPr>
              <a:t>You can contact the Emotional Wellbeing Hub helpline on </a:t>
            </a:r>
            <a:r>
              <a:rPr lang="en-GB" sz="1600" b="1" dirty="0">
                <a:solidFill>
                  <a:srgbClr val="333333"/>
                </a:solidFill>
                <a:latin typeface="+mj-lt"/>
              </a:rPr>
              <a:t>0345 600 2090</a:t>
            </a:r>
            <a:r>
              <a:rPr lang="en-GB" sz="1600" dirty="0">
                <a:solidFill>
                  <a:srgbClr val="333333"/>
                </a:solidFill>
                <a:latin typeface="+mj-lt"/>
              </a:rPr>
              <a:t> to make a referral to access specialist mental health support services </a:t>
            </a:r>
          </a:p>
          <a:p>
            <a:endParaRPr lang="en-GB" sz="1600" dirty="0">
              <a:solidFill>
                <a:schemeClr val="tx2">
                  <a:alpha val="60000"/>
                </a:schemeClr>
              </a:solidFill>
            </a:endParaRPr>
          </a:p>
        </p:txBody>
      </p:sp>
      <p:pic>
        <p:nvPicPr>
          <p:cNvPr id="4" name="Picture 3">
            <a:extLst>
              <a:ext uri="{FF2B5EF4-FFF2-40B4-BE49-F238E27FC236}">
                <a16:creationId xmlns:a16="http://schemas.microsoft.com/office/drawing/2014/main" id="{9D12D3E1-2707-0295-E6FE-DFA13BA14B6C}"/>
              </a:ext>
            </a:extLst>
          </p:cNvPr>
          <p:cNvPicPr>
            <a:picLocks noChangeAspect="1"/>
          </p:cNvPicPr>
          <p:nvPr/>
        </p:nvPicPr>
        <p:blipFill>
          <a:blip r:embed="rId3">
            <a:alphaModFix amt="90000"/>
          </a:blip>
          <a:stretch>
            <a:fillRect/>
          </a:stretch>
        </p:blipFill>
        <p:spPr>
          <a:xfrm>
            <a:off x="7389355" y="2382323"/>
            <a:ext cx="2615912" cy="2615912"/>
          </a:xfrm>
          <a:prstGeom prst="rect">
            <a:avLst/>
          </a:prstGeom>
        </p:spPr>
      </p:pic>
    </p:spTree>
    <p:extLst>
      <p:ext uri="{BB962C8B-B14F-4D97-AF65-F5344CB8AC3E}">
        <p14:creationId xmlns:p14="http://schemas.microsoft.com/office/powerpoint/2010/main" val="200379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a:endParaRPr>
          </a:p>
        </p:txBody>
      </p:sp>
      <p:sp>
        <p:nvSpPr>
          <p:cNvPr id="12" name="Frame 11">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a:endParaRPr>
          </a:p>
        </p:txBody>
      </p:sp>
      <p:sp>
        <p:nvSpPr>
          <p:cNvPr id="2" name="Title 1">
            <a:extLst>
              <a:ext uri="{FF2B5EF4-FFF2-40B4-BE49-F238E27FC236}">
                <a16:creationId xmlns:a16="http://schemas.microsoft.com/office/drawing/2014/main" id="{9A3BAF02-5C8E-8975-0A59-101151E02F1F}"/>
              </a:ext>
            </a:extLst>
          </p:cNvPr>
          <p:cNvSpPr>
            <a:spLocks noGrp="1"/>
          </p:cNvSpPr>
          <p:nvPr>
            <p:ph type="title"/>
          </p:nvPr>
        </p:nvSpPr>
        <p:spPr>
          <a:xfrm>
            <a:off x="2152650" y="857251"/>
            <a:ext cx="4417942" cy="2076450"/>
          </a:xfrm>
        </p:spPr>
        <p:txBody>
          <a:bodyPr anchor="b">
            <a:normAutofit/>
          </a:bodyPr>
          <a:lstStyle/>
          <a:p>
            <a:r>
              <a:rPr lang="en-GB" sz="3800" b="1" dirty="0">
                <a:solidFill>
                  <a:srgbClr val="0070C0"/>
                </a:solidFill>
              </a:rPr>
              <a:t>Under 18s Wellbeing Service </a:t>
            </a:r>
          </a:p>
        </p:txBody>
      </p:sp>
      <p:pic>
        <p:nvPicPr>
          <p:cNvPr id="3" name="Picture 2">
            <a:extLst>
              <a:ext uri="{FF2B5EF4-FFF2-40B4-BE49-F238E27FC236}">
                <a16:creationId xmlns:a16="http://schemas.microsoft.com/office/drawing/2014/main" id="{1C04D13C-B727-0D78-81F0-AC9654998190}"/>
              </a:ext>
            </a:extLst>
          </p:cNvPr>
          <p:cNvPicPr>
            <a:picLocks noChangeAspect="1"/>
          </p:cNvPicPr>
          <p:nvPr/>
        </p:nvPicPr>
        <p:blipFill>
          <a:blip r:embed="rId4">
            <a:alphaModFix amt="90000"/>
          </a:blip>
          <a:stretch>
            <a:fillRect/>
          </a:stretch>
        </p:blipFill>
        <p:spPr>
          <a:xfrm>
            <a:off x="6951358" y="2113608"/>
            <a:ext cx="3087993" cy="2619777"/>
          </a:xfrm>
          <a:prstGeom prst="rect">
            <a:avLst/>
          </a:prstGeom>
        </p:spPr>
      </p:pic>
      <p:graphicFrame>
        <p:nvGraphicFramePr>
          <p:cNvPr id="5" name="Content Placeholder 2">
            <a:extLst>
              <a:ext uri="{FF2B5EF4-FFF2-40B4-BE49-F238E27FC236}">
                <a16:creationId xmlns:a16="http://schemas.microsoft.com/office/drawing/2014/main" id="{6335C562-C1A1-8CA9-85A4-1DF820B4D561}"/>
              </a:ext>
            </a:extLst>
          </p:cNvPr>
          <p:cNvGraphicFramePr>
            <a:graphicFrameLocks noGrp="1"/>
          </p:cNvGraphicFramePr>
          <p:nvPr>
            <p:ph idx="1"/>
          </p:nvPr>
        </p:nvGraphicFramePr>
        <p:xfrm>
          <a:off x="2152650" y="3190876"/>
          <a:ext cx="4417943" cy="2986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37115165"/>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7187-3067-CBF9-B364-B31CAF02DCCF}"/>
              </a:ext>
            </a:extLst>
          </p:cNvPr>
          <p:cNvSpPr>
            <a:spLocks noGrp="1"/>
          </p:cNvSpPr>
          <p:nvPr>
            <p:ph type="title"/>
          </p:nvPr>
        </p:nvSpPr>
        <p:spPr>
          <a:xfrm>
            <a:off x="2467613" y="984703"/>
            <a:ext cx="7256775" cy="714737"/>
          </a:xfrm>
        </p:spPr>
        <p:txBody>
          <a:bodyPr anchor="ctr">
            <a:noAutofit/>
          </a:bodyPr>
          <a:lstStyle/>
          <a:p>
            <a:pPr algn="ctr"/>
            <a:r>
              <a:rPr lang="en-GB" sz="3800" b="1" dirty="0">
                <a:solidFill>
                  <a:srgbClr val="0070C0"/>
                </a:solidFill>
              </a:rPr>
              <a:t>The Psychology in Schools Team </a:t>
            </a:r>
          </a:p>
        </p:txBody>
      </p:sp>
      <p:graphicFrame>
        <p:nvGraphicFramePr>
          <p:cNvPr id="7" name="Content Placeholder 2">
            <a:extLst>
              <a:ext uri="{FF2B5EF4-FFF2-40B4-BE49-F238E27FC236}">
                <a16:creationId xmlns:a16="http://schemas.microsoft.com/office/drawing/2014/main" id="{4126E626-EC2F-57E4-14C9-E210C4CF3046}"/>
              </a:ext>
            </a:extLst>
          </p:cNvPr>
          <p:cNvGraphicFramePr>
            <a:graphicFrameLocks noGrp="1"/>
          </p:cNvGraphicFramePr>
          <p:nvPr>
            <p:ph idx="1"/>
          </p:nvPr>
        </p:nvGraphicFramePr>
        <p:xfrm>
          <a:off x="6398543" y="5208383"/>
          <a:ext cx="3478445" cy="869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3C8CD9F-1DED-6DD3-072D-8E064983E6F6}"/>
              </a:ext>
            </a:extLst>
          </p:cNvPr>
          <p:cNvPicPr>
            <a:picLocks noChangeAspect="1"/>
          </p:cNvPicPr>
          <p:nvPr/>
        </p:nvPicPr>
        <p:blipFill>
          <a:blip r:embed="rId8"/>
          <a:stretch>
            <a:fillRect/>
          </a:stretch>
        </p:blipFill>
        <p:spPr>
          <a:xfrm>
            <a:off x="2106172" y="4898752"/>
            <a:ext cx="1399154" cy="1362574"/>
          </a:xfrm>
          <a:prstGeom prst="rect">
            <a:avLst/>
          </a:prstGeom>
        </p:spPr>
      </p:pic>
      <p:pic>
        <p:nvPicPr>
          <p:cNvPr id="4" name="Picture 3">
            <a:extLst>
              <a:ext uri="{FF2B5EF4-FFF2-40B4-BE49-F238E27FC236}">
                <a16:creationId xmlns:a16="http://schemas.microsoft.com/office/drawing/2014/main" id="{1687B229-1700-A9DE-4A12-BDCD30992FB4}"/>
              </a:ext>
            </a:extLst>
          </p:cNvPr>
          <p:cNvPicPr>
            <a:picLocks noChangeAspect="1"/>
          </p:cNvPicPr>
          <p:nvPr/>
        </p:nvPicPr>
        <p:blipFill rotWithShape="1">
          <a:blip r:embed="rId9"/>
          <a:srcRect l="31235" t="33587" r="34019" b="31477"/>
          <a:stretch/>
        </p:blipFill>
        <p:spPr>
          <a:xfrm>
            <a:off x="4391925" y="2002961"/>
            <a:ext cx="3177251" cy="1796970"/>
          </a:xfrm>
          <a:prstGeom prst="rect">
            <a:avLst/>
          </a:prstGeom>
        </p:spPr>
      </p:pic>
      <p:sp>
        <p:nvSpPr>
          <p:cNvPr id="3" name="Rectangle: Rounded Corners 2">
            <a:extLst>
              <a:ext uri="{FF2B5EF4-FFF2-40B4-BE49-F238E27FC236}">
                <a16:creationId xmlns:a16="http://schemas.microsoft.com/office/drawing/2014/main" id="{D1D7E7DD-F4E2-FEEE-8C00-92C72EB986E1}"/>
              </a:ext>
            </a:extLst>
          </p:cNvPr>
          <p:cNvSpPr/>
          <p:nvPr/>
        </p:nvSpPr>
        <p:spPr>
          <a:xfrm>
            <a:off x="2523038" y="1971982"/>
            <a:ext cx="1404779" cy="4698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GB" sz="1350" dirty="0">
                <a:solidFill>
                  <a:srgbClr val="000000"/>
                </a:solidFill>
                <a:latin typeface="Sabon Next LT"/>
              </a:rPr>
              <a:t>Low mood</a:t>
            </a:r>
            <a:endParaRPr lang="en-GB" sz="1350" dirty="0">
              <a:solidFill>
                <a:srgbClr val="000000"/>
              </a:solidFill>
              <a:latin typeface="Avenir Next LT Pro"/>
            </a:endParaRPr>
          </a:p>
        </p:txBody>
      </p:sp>
      <p:sp>
        <p:nvSpPr>
          <p:cNvPr id="5" name="Rectangle: Rounded Corners 4">
            <a:extLst>
              <a:ext uri="{FF2B5EF4-FFF2-40B4-BE49-F238E27FC236}">
                <a16:creationId xmlns:a16="http://schemas.microsoft.com/office/drawing/2014/main" id="{7D10371A-8499-834A-1A44-87EFFCEBB20D}"/>
              </a:ext>
            </a:extLst>
          </p:cNvPr>
          <p:cNvSpPr/>
          <p:nvPr/>
        </p:nvSpPr>
        <p:spPr>
          <a:xfrm>
            <a:off x="2144058" y="2667654"/>
            <a:ext cx="1404779" cy="4698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GB" sz="1350" dirty="0">
                <a:solidFill>
                  <a:srgbClr val="000000"/>
                </a:solidFill>
                <a:latin typeface="Sabon Next LT"/>
              </a:rPr>
              <a:t>Challenging behaviour</a:t>
            </a:r>
            <a:endParaRPr lang="en-GB" sz="1350" dirty="0">
              <a:solidFill>
                <a:srgbClr val="000000"/>
              </a:solidFill>
              <a:latin typeface="Avenir Next LT Pro"/>
            </a:endParaRPr>
          </a:p>
        </p:txBody>
      </p:sp>
      <p:sp>
        <p:nvSpPr>
          <p:cNvPr id="9" name="Rectangle: Rounded Corners 8">
            <a:extLst>
              <a:ext uri="{FF2B5EF4-FFF2-40B4-BE49-F238E27FC236}">
                <a16:creationId xmlns:a16="http://schemas.microsoft.com/office/drawing/2014/main" id="{625881B5-9722-31F7-4453-40BEE635ECD0}"/>
              </a:ext>
            </a:extLst>
          </p:cNvPr>
          <p:cNvSpPr/>
          <p:nvPr/>
        </p:nvSpPr>
        <p:spPr>
          <a:xfrm>
            <a:off x="2523038" y="3363326"/>
            <a:ext cx="1404779" cy="4698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GB" sz="1350" dirty="0">
                <a:solidFill>
                  <a:srgbClr val="000000"/>
                </a:solidFill>
                <a:latin typeface="Sabon Next LT"/>
              </a:rPr>
              <a:t>Eating difficulties</a:t>
            </a:r>
            <a:endParaRPr lang="en-GB" sz="1350" dirty="0">
              <a:solidFill>
                <a:srgbClr val="000000"/>
              </a:solidFill>
              <a:latin typeface="Avenir Next LT Pro"/>
            </a:endParaRPr>
          </a:p>
        </p:txBody>
      </p:sp>
      <p:sp>
        <p:nvSpPr>
          <p:cNvPr id="11" name="Rectangle: Rounded Corners 10">
            <a:extLst>
              <a:ext uri="{FF2B5EF4-FFF2-40B4-BE49-F238E27FC236}">
                <a16:creationId xmlns:a16="http://schemas.microsoft.com/office/drawing/2014/main" id="{B03A32EA-841F-4FD3-1493-239E5326D15F}"/>
              </a:ext>
            </a:extLst>
          </p:cNvPr>
          <p:cNvSpPr/>
          <p:nvPr/>
        </p:nvSpPr>
        <p:spPr>
          <a:xfrm>
            <a:off x="8264185" y="1925215"/>
            <a:ext cx="1404779" cy="4698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GB" sz="1350" dirty="0">
                <a:solidFill>
                  <a:srgbClr val="000000"/>
                </a:solidFill>
                <a:latin typeface="Sabon Next LT"/>
              </a:rPr>
              <a:t>School avoidance</a:t>
            </a:r>
            <a:endParaRPr lang="en-GB" sz="1350" dirty="0">
              <a:solidFill>
                <a:srgbClr val="000000"/>
              </a:solidFill>
              <a:latin typeface="Avenir Next LT Pro"/>
            </a:endParaRPr>
          </a:p>
        </p:txBody>
      </p:sp>
      <p:sp>
        <p:nvSpPr>
          <p:cNvPr id="13" name="Rectangle: Rounded Corners 12">
            <a:extLst>
              <a:ext uri="{FF2B5EF4-FFF2-40B4-BE49-F238E27FC236}">
                <a16:creationId xmlns:a16="http://schemas.microsoft.com/office/drawing/2014/main" id="{DA948155-194F-2699-6203-96907241B568}"/>
              </a:ext>
            </a:extLst>
          </p:cNvPr>
          <p:cNvSpPr/>
          <p:nvPr/>
        </p:nvSpPr>
        <p:spPr>
          <a:xfrm>
            <a:off x="2987146" y="4101389"/>
            <a:ext cx="1404779" cy="4698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GB" sz="1350" dirty="0">
                <a:solidFill>
                  <a:srgbClr val="000000"/>
                </a:solidFill>
                <a:latin typeface="Sabon Next LT"/>
              </a:rPr>
              <a:t>Anxiety</a:t>
            </a:r>
            <a:endParaRPr lang="en-GB" sz="1350" dirty="0">
              <a:solidFill>
                <a:srgbClr val="000000"/>
              </a:solidFill>
              <a:latin typeface="Avenir Next LT Pro"/>
            </a:endParaRPr>
          </a:p>
        </p:txBody>
      </p:sp>
      <p:sp>
        <p:nvSpPr>
          <p:cNvPr id="15" name="Rectangle: Rounded Corners 14">
            <a:extLst>
              <a:ext uri="{FF2B5EF4-FFF2-40B4-BE49-F238E27FC236}">
                <a16:creationId xmlns:a16="http://schemas.microsoft.com/office/drawing/2014/main" id="{A6A01F40-46AC-D124-0E42-DFDD40666098}"/>
              </a:ext>
            </a:extLst>
          </p:cNvPr>
          <p:cNvSpPr/>
          <p:nvPr/>
        </p:nvSpPr>
        <p:spPr>
          <a:xfrm>
            <a:off x="7667528" y="4101389"/>
            <a:ext cx="1404779" cy="4698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GB" sz="1350" dirty="0">
                <a:solidFill>
                  <a:srgbClr val="000000"/>
                </a:solidFill>
                <a:latin typeface="Sabon Next LT"/>
              </a:rPr>
              <a:t>Self harm</a:t>
            </a:r>
            <a:endParaRPr lang="en-GB" sz="1350" dirty="0">
              <a:solidFill>
                <a:srgbClr val="000000"/>
              </a:solidFill>
              <a:latin typeface="Avenir Next LT Pro"/>
            </a:endParaRPr>
          </a:p>
        </p:txBody>
      </p:sp>
      <p:sp>
        <p:nvSpPr>
          <p:cNvPr id="17" name="Rectangle: Rounded Corners 16">
            <a:extLst>
              <a:ext uri="{FF2B5EF4-FFF2-40B4-BE49-F238E27FC236}">
                <a16:creationId xmlns:a16="http://schemas.microsoft.com/office/drawing/2014/main" id="{27A77862-8EEF-2788-960B-2AF5D1FFE704}"/>
              </a:ext>
            </a:extLst>
          </p:cNvPr>
          <p:cNvSpPr/>
          <p:nvPr/>
        </p:nvSpPr>
        <p:spPr>
          <a:xfrm>
            <a:off x="8264187" y="3364599"/>
            <a:ext cx="1404779" cy="4698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GB" sz="1350" dirty="0">
                <a:solidFill>
                  <a:srgbClr val="000000"/>
                </a:solidFill>
                <a:latin typeface="Sabon Next LT"/>
              </a:rPr>
              <a:t>Tics and Tourette’s</a:t>
            </a:r>
            <a:endParaRPr lang="en-GB" sz="1350" dirty="0">
              <a:solidFill>
                <a:srgbClr val="000000"/>
              </a:solidFill>
              <a:latin typeface="Avenir Next LT Pro"/>
            </a:endParaRPr>
          </a:p>
        </p:txBody>
      </p:sp>
      <p:sp>
        <p:nvSpPr>
          <p:cNvPr id="19" name="Rectangle: Rounded Corners 18">
            <a:extLst>
              <a:ext uri="{FF2B5EF4-FFF2-40B4-BE49-F238E27FC236}">
                <a16:creationId xmlns:a16="http://schemas.microsoft.com/office/drawing/2014/main" id="{8ABAB2D6-371D-5800-4392-531A580373D6}"/>
              </a:ext>
            </a:extLst>
          </p:cNvPr>
          <p:cNvSpPr/>
          <p:nvPr/>
        </p:nvSpPr>
        <p:spPr>
          <a:xfrm>
            <a:off x="8735673" y="2662005"/>
            <a:ext cx="1404779" cy="4698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GB" sz="1350" dirty="0">
                <a:solidFill>
                  <a:srgbClr val="000000"/>
                </a:solidFill>
                <a:latin typeface="Sabon Next LT"/>
              </a:rPr>
              <a:t>OCD</a:t>
            </a:r>
            <a:endParaRPr lang="en-GB" sz="1350" dirty="0">
              <a:solidFill>
                <a:srgbClr val="000000"/>
              </a:solidFill>
              <a:latin typeface="Avenir Next LT Pro"/>
            </a:endParaRPr>
          </a:p>
        </p:txBody>
      </p:sp>
      <p:sp>
        <p:nvSpPr>
          <p:cNvPr id="21" name="Rectangle: Rounded Corners 20">
            <a:extLst>
              <a:ext uri="{FF2B5EF4-FFF2-40B4-BE49-F238E27FC236}">
                <a16:creationId xmlns:a16="http://schemas.microsoft.com/office/drawing/2014/main" id="{E2118845-C92D-0764-04BC-8AC9DAF9B4C9}"/>
              </a:ext>
            </a:extLst>
          </p:cNvPr>
          <p:cNvSpPr/>
          <p:nvPr/>
        </p:nvSpPr>
        <p:spPr>
          <a:xfrm>
            <a:off x="4774700" y="4252232"/>
            <a:ext cx="2411698" cy="46989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a:r>
              <a:rPr lang="en-GB" sz="1350" dirty="0">
                <a:solidFill>
                  <a:srgbClr val="000000"/>
                </a:solidFill>
                <a:latin typeface="Sabon Next LT"/>
              </a:rPr>
              <a:t>NEW Childhood Neurodiversity programme</a:t>
            </a:r>
            <a:endParaRPr lang="en-GB" sz="1350" dirty="0">
              <a:solidFill>
                <a:srgbClr val="000000"/>
              </a:solidFill>
              <a:latin typeface="Avenir Next LT Pro"/>
            </a:endParaRPr>
          </a:p>
        </p:txBody>
      </p:sp>
    </p:spTree>
    <p:extLst>
      <p:ext uri="{BB962C8B-B14F-4D97-AF65-F5344CB8AC3E}">
        <p14:creationId xmlns:p14="http://schemas.microsoft.com/office/powerpoint/2010/main" val="318840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a:endParaRPr>
          </a:p>
        </p:txBody>
      </p:sp>
      <p:sp>
        <p:nvSpPr>
          <p:cNvPr id="7" name="Frame 11">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1714" cy="51435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a:endParaRPr>
          </a:p>
        </p:txBody>
      </p:sp>
      <p:sp>
        <p:nvSpPr>
          <p:cNvPr id="2" name="TextBox 1">
            <a:extLst>
              <a:ext uri="{FF2B5EF4-FFF2-40B4-BE49-F238E27FC236}">
                <a16:creationId xmlns:a16="http://schemas.microsoft.com/office/drawing/2014/main" id="{3FFE3DDC-B130-DEDB-841B-5E92DE6BABBF}"/>
              </a:ext>
            </a:extLst>
          </p:cNvPr>
          <p:cNvSpPr txBox="1"/>
          <p:nvPr/>
        </p:nvSpPr>
        <p:spPr>
          <a:xfrm>
            <a:off x="2716916" y="2430684"/>
            <a:ext cx="3859434" cy="1996632"/>
          </a:xfrm>
          <a:prstGeom prst="rect">
            <a:avLst/>
          </a:prstGeom>
        </p:spPr>
        <p:txBody>
          <a:bodyPr vert="horz" lIns="68580" tIns="34290" rIns="68580" bIns="34290" rtlCol="0">
            <a:normAutofit/>
          </a:bodyPr>
          <a:lstStyle/>
          <a:p>
            <a:pPr marL="214313" indent="-171450" defTabSz="685800">
              <a:lnSpc>
                <a:spcPct val="110000"/>
              </a:lnSpc>
              <a:spcAft>
                <a:spcPts val="450"/>
              </a:spcAft>
              <a:buClr>
                <a:srgbClr val="3B213A">
                  <a:lumMod val="10000"/>
                  <a:lumOff val="90000"/>
                </a:srgbClr>
              </a:buClr>
              <a:buSzPct val="80000"/>
              <a:buFont typeface="Wingdings" panose="05000000000000000000" pitchFamily="2" charset="2"/>
              <a:buChar char="§"/>
            </a:pPr>
            <a:r>
              <a:rPr lang="en-US" sz="1500" dirty="0">
                <a:solidFill>
                  <a:srgbClr val="000000"/>
                </a:solidFill>
                <a:latin typeface="Sabon Next LT"/>
              </a:rPr>
              <a:t>Self help techniques</a:t>
            </a:r>
          </a:p>
          <a:p>
            <a:pPr marL="214313" indent="-171450" defTabSz="685800">
              <a:lnSpc>
                <a:spcPct val="110000"/>
              </a:lnSpc>
              <a:spcAft>
                <a:spcPts val="450"/>
              </a:spcAft>
              <a:buClr>
                <a:srgbClr val="3B213A">
                  <a:lumMod val="10000"/>
                  <a:lumOff val="90000"/>
                </a:srgbClr>
              </a:buClr>
              <a:buSzPct val="80000"/>
              <a:buFont typeface="Wingdings" panose="05000000000000000000" pitchFamily="2" charset="2"/>
              <a:buChar char="§"/>
            </a:pPr>
            <a:r>
              <a:rPr lang="en-US" sz="1500" dirty="0">
                <a:solidFill>
                  <a:srgbClr val="000000"/>
                </a:solidFill>
                <a:latin typeface="Sabon Next LT"/>
              </a:rPr>
              <a:t>Support available from our services </a:t>
            </a:r>
          </a:p>
          <a:p>
            <a:pPr marL="214313" indent="-171450" defTabSz="685800">
              <a:lnSpc>
                <a:spcPct val="110000"/>
              </a:lnSpc>
              <a:spcAft>
                <a:spcPts val="450"/>
              </a:spcAft>
              <a:buClr>
                <a:srgbClr val="3B213A">
                  <a:lumMod val="10000"/>
                  <a:lumOff val="90000"/>
                </a:srgbClr>
              </a:buClr>
              <a:buSzPct val="80000"/>
              <a:buFont typeface="Wingdings" panose="05000000000000000000" pitchFamily="2" charset="2"/>
              <a:buChar char="§"/>
            </a:pPr>
            <a:r>
              <a:rPr lang="en-US" sz="1500" dirty="0">
                <a:solidFill>
                  <a:srgbClr val="000000"/>
                </a:solidFill>
                <a:latin typeface="Sabon Next LT"/>
              </a:rPr>
              <a:t>Support available from other services </a:t>
            </a:r>
          </a:p>
          <a:p>
            <a:pPr marL="214313" indent="-171450" defTabSz="685800">
              <a:lnSpc>
                <a:spcPct val="110000"/>
              </a:lnSpc>
              <a:spcAft>
                <a:spcPts val="450"/>
              </a:spcAft>
              <a:buClr>
                <a:srgbClr val="3B213A">
                  <a:lumMod val="10000"/>
                  <a:lumOff val="90000"/>
                </a:srgbClr>
              </a:buClr>
              <a:buSzPct val="80000"/>
              <a:buFont typeface="Wingdings" panose="05000000000000000000" pitchFamily="2" charset="2"/>
              <a:buChar char="§"/>
            </a:pPr>
            <a:r>
              <a:rPr lang="en-US" sz="1500" dirty="0">
                <a:solidFill>
                  <a:srgbClr val="000000"/>
                </a:solidFill>
                <a:latin typeface="Sabon Next LT"/>
              </a:rPr>
              <a:t>Support for children with additional needs</a:t>
            </a:r>
          </a:p>
          <a:p>
            <a:pPr marL="214313" indent="-171450" defTabSz="685800">
              <a:lnSpc>
                <a:spcPct val="110000"/>
              </a:lnSpc>
              <a:spcAft>
                <a:spcPts val="450"/>
              </a:spcAft>
              <a:buClr>
                <a:srgbClr val="3B213A">
                  <a:lumMod val="10000"/>
                  <a:lumOff val="90000"/>
                </a:srgbClr>
              </a:buClr>
              <a:buSzPct val="80000"/>
              <a:buFont typeface="Wingdings" panose="05000000000000000000" pitchFamily="2" charset="2"/>
              <a:buChar char="§"/>
            </a:pPr>
            <a:r>
              <a:rPr lang="en-US" sz="1500" dirty="0">
                <a:solidFill>
                  <a:srgbClr val="000000"/>
                </a:solidFill>
                <a:latin typeface="Sabon Next LT"/>
              </a:rPr>
              <a:t>App recommendations </a:t>
            </a:r>
          </a:p>
          <a:p>
            <a:pPr marL="214313" indent="-171450" defTabSz="685800">
              <a:lnSpc>
                <a:spcPct val="110000"/>
              </a:lnSpc>
              <a:spcAft>
                <a:spcPts val="450"/>
              </a:spcAft>
              <a:buClr>
                <a:srgbClr val="3B213A">
                  <a:lumMod val="10000"/>
                  <a:lumOff val="90000"/>
                </a:srgbClr>
              </a:buClr>
              <a:buSzPct val="80000"/>
              <a:buFont typeface="Wingdings" panose="05000000000000000000" pitchFamily="2" charset="2"/>
              <a:buChar char="§"/>
            </a:pPr>
            <a:r>
              <a:rPr lang="en-US" sz="1500" dirty="0">
                <a:solidFill>
                  <a:srgbClr val="000000"/>
                </a:solidFill>
                <a:latin typeface="Sabon Next LT"/>
              </a:rPr>
              <a:t>Urgent support information  </a:t>
            </a:r>
          </a:p>
          <a:p>
            <a:pPr marL="214313" indent="-171450" defTabSz="685800">
              <a:lnSpc>
                <a:spcPct val="110000"/>
              </a:lnSpc>
              <a:spcAft>
                <a:spcPts val="450"/>
              </a:spcAft>
              <a:buClr>
                <a:srgbClr val="3B213A">
                  <a:lumMod val="10000"/>
                  <a:lumOff val="90000"/>
                </a:srgbClr>
              </a:buClr>
              <a:buSzPct val="80000"/>
              <a:buFont typeface="Wingdings" panose="05000000000000000000" pitchFamily="2" charset="2"/>
              <a:buChar char="§"/>
            </a:pPr>
            <a:endParaRPr lang="en-US" sz="1350" dirty="0">
              <a:solidFill>
                <a:srgbClr val="000000"/>
              </a:solidFill>
              <a:latin typeface="Avenir Next LT Pro"/>
            </a:endParaRPr>
          </a:p>
        </p:txBody>
      </p:sp>
      <p:pic>
        <p:nvPicPr>
          <p:cNvPr id="5" name="Content Placeholder 4">
            <a:extLst>
              <a:ext uri="{FF2B5EF4-FFF2-40B4-BE49-F238E27FC236}">
                <a16:creationId xmlns:a16="http://schemas.microsoft.com/office/drawing/2014/main" id="{1EAC1C1B-38CC-6E62-9250-17C548DD9FF1}"/>
              </a:ext>
            </a:extLst>
          </p:cNvPr>
          <p:cNvPicPr>
            <a:picLocks noChangeAspect="1"/>
          </p:cNvPicPr>
          <p:nvPr/>
        </p:nvPicPr>
        <p:blipFill rotWithShape="1">
          <a:blip r:embed="rId3">
            <a:alphaModFix amt="90000"/>
          </a:blip>
          <a:srcRect l="31814" t="16674" r="36242" b="5962"/>
          <a:stretch/>
        </p:blipFill>
        <p:spPr>
          <a:xfrm>
            <a:off x="6859689" y="1263176"/>
            <a:ext cx="3179663" cy="4331651"/>
          </a:xfrm>
          <a:prstGeom prst="rect">
            <a:avLst/>
          </a:prstGeom>
        </p:spPr>
      </p:pic>
    </p:spTree>
    <p:extLst>
      <p:ext uri="{BB962C8B-B14F-4D97-AF65-F5344CB8AC3E}">
        <p14:creationId xmlns:p14="http://schemas.microsoft.com/office/powerpoint/2010/main" val="353546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F46CA9-72BC-32C0-30B3-6E70F6EB9A64}"/>
              </a:ext>
            </a:extLst>
          </p:cNvPr>
          <p:cNvSpPr>
            <a:spLocks noGrp="1"/>
          </p:cNvSpPr>
          <p:nvPr>
            <p:ph idx="1"/>
          </p:nvPr>
        </p:nvSpPr>
        <p:spPr>
          <a:xfrm>
            <a:off x="3467824" y="3785406"/>
            <a:ext cx="5256353" cy="907168"/>
          </a:xfrm>
        </p:spPr>
        <p:txBody>
          <a:bodyPr>
            <a:normAutofit/>
          </a:bodyPr>
          <a:lstStyle/>
          <a:p>
            <a:pPr marL="0" indent="0" algn="ctr">
              <a:buNone/>
            </a:pPr>
            <a:r>
              <a:rPr lang="en-GB" sz="3600" b="1" dirty="0"/>
              <a:t>An Introduction</a:t>
            </a:r>
          </a:p>
        </p:txBody>
      </p:sp>
      <p:sp>
        <p:nvSpPr>
          <p:cNvPr id="4" name="Title 3">
            <a:extLst>
              <a:ext uri="{FF2B5EF4-FFF2-40B4-BE49-F238E27FC236}">
                <a16:creationId xmlns:a16="http://schemas.microsoft.com/office/drawing/2014/main" id="{A5A9CB5B-DE34-ECDD-1220-12E0250CF41F}"/>
              </a:ext>
            </a:extLst>
          </p:cNvPr>
          <p:cNvSpPr txBox="1">
            <a:spLocks noGrp="1"/>
          </p:cNvSpPr>
          <p:nvPr>
            <p:ph type="title"/>
          </p:nvPr>
        </p:nvSpPr>
        <p:spPr>
          <a:xfrm>
            <a:off x="1920117" y="2238182"/>
            <a:ext cx="8139112" cy="1144929"/>
          </a:xfrm>
          <a:prstGeom prst="rect">
            <a:avLst/>
          </a:prstGeom>
          <a:noFill/>
        </p:spPr>
        <p:txBody>
          <a:bodyPr wrap="square" rtlCol="0">
            <a:spAutoFit/>
          </a:bodyPr>
          <a:lstStyle/>
          <a:p>
            <a:pPr algn="ctr"/>
            <a:r>
              <a:rPr lang="en-GB" sz="3800" dirty="0"/>
              <a:t>Mental Health Support Teams (MHSTs)</a:t>
            </a:r>
          </a:p>
        </p:txBody>
      </p:sp>
    </p:spTree>
    <p:extLst>
      <p:ext uri="{BB962C8B-B14F-4D97-AF65-F5344CB8AC3E}">
        <p14:creationId xmlns:p14="http://schemas.microsoft.com/office/powerpoint/2010/main" val="82967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B970-C9CB-45E8-8684-F13602D41680}"/>
              </a:ext>
            </a:extLst>
          </p:cNvPr>
          <p:cNvSpPr>
            <a:spLocks noGrp="1"/>
          </p:cNvSpPr>
          <p:nvPr>
            <p:ph type="title"/>
          </p:nvPr>
        </p:nvSpPr>
        <p:spPr>
          <a:xfrm>
            <a:off x="2170528" y="1074517"/>
            <a:ext cx="7585364" cy="519299"/>
          </a:xfrm>
        </p:spPr>
        <p:txBody>
          <a:bodyPr>
            <a:normAutofit fontScale="90000"/>
          </a:bodyPr>
          <a:lstStyle/>
          <a:p>
            <a:r>
              <a:rPr lang="en-GB" dirty="0"/>
              <a:t>Our Service</a:t>
            </a:r>
          </a:p>
        </p:txBody>
      </p:sp>
      <p:sp>
        <p:nvSpPr>
          <p:cNvPr id="11" name="Content Placeholder 1">
            <a:extLst>
              <a:ext uri="{FF2B5EF4-FFF2-40B4-BE49-F238E27FC236}">
                <a16:creationId xmlns:a16="http://schemas.microsoft.com/office/drawing/2014/main" id="{ECDAC449-2D5F-83F3-4C04-B29CFFDA2382}"/>
              </a:ext>
            </a:extLst>
          </p:cNvPr>
          <p:cNvSpPr>
            <a:spLocks noGrp="1"/>
          </p:cNvSpPr>
          <p:nvPr>
            <p:ph idx="1"/>
          </p:nvPr>
        </p:nvSpPr>
        <p:spPr>
          <a:xfrm>
            <a:off x="1887072" y="1825625"/>
            <a:ext cx="8152279" cy="3875928"/>
          </a:xfrm>
        </p:spPr>
        <p:txBody>
          <a:bodyPr/>
          <a:lstStyle/>
          <a:p>
            <a:r>
              <a:rPr lang="en-GB" dirty="0"/>
              <a:t>The MHSTs are new early-intervention services that support young people, their families and school/college communities with mild to moderate mental health difficulties. </a:t>
            </a:r>
          </a:p>
          <a:p>
            <a:r>
              <a:rPr lang="en-GB" dirty="0"/>
              <a:t>Each MHST will be allocated to specific secondary schools/colleges and their feeder primary schools. </a:t>
            </a:r>
          </a:p>
          <a:p>
            <a:r>
              <a:rPr lang="en-GB" dirty="0"/>
              <a:t>We work directly in schools, on site, and in the wider school/college community, both in and out of term time.</a:t>
            </a:r>
          </a:p>
        </p:txBody>
      </p:sp>
    </p:spTree>
    <p:extLst>
      <p:ext uri="{BB962C8B-B14F-4D97-AF65-F5344CB8AC3E}">
        <p14:creationId xmlns:p14="http://schemas.microsoft.com/office/powerpoint/2010/main" val="125677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60207943-00EE-4327-B26A-9FC0E0B319B6}"/>
              </a:ext>
            </a:extLst>
          </p:cNvPr>
          <p:cNvSpPr/>
          <p:nvPr/>
        </p:nvSpPr>
        <p:spPr>
          <a:xfrm rot="889357">
            <a:off x="4420600" y="1700033"/>
            <a:ext cx="1217784" cy="178150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013">
              <a:solidFill>
                <a:prstClr val="white"/>
              </a:solidFill>
              <a:latin typeface="Calibri" panose="020F0502020204030204"/>
            </a:endParaRPr>
          </a:p>
        </p:txBody>
      </p:sp>
      <p:grpSp>
        <p:nvGrpSpPr>
          <p:cNvPr id="3" name="Group 2">
            <a:extLst>
              <a:ext uri="{FF2B5EF4-FFF2-40B4-BE49-F238E27FC236}">
                <a16:creationId xmlns:a16="http://schemas.microsoft.com/office/drawing/2014/main" id="{2095A068-0D62-4B86-A869-304CF1FEC9C6}"/>
              </a:ext>
            </a:extLst>
          </p:cNvPr>
          <p:cNvGrpSpPr/>
          <p:nvPr/>
        </p:nvGrpSpPr>
        <p:grpSpPr>
          <a:xfrm>
            <a:off x="1651539" y="1990759"/>
            <a:ext cx="3287469" cy="743942"/>
            <a:chOff x="127538" y="1990759"/>
            <a:chExt cx="3287469" cy="743942"/>
          </a:xfrm>
        </p:grpSpPr>
        <p:sp>
          <p:nvSpPr>
            <p:cNvPr id="6" name="Rectangle: Rounded Corners 5">
              <a:extLst>
                <a:ext uri="{FF2B5EF4-FFF2-40B4-BE49-F238E27FC236}">
                  <a16:creationId xmlns:a16="http://schemas.microsoft.com/office/drawing/2014/main" id="{83E974BB-FD9F-4923-9F49-4FE43865CDF4}"/>
                </a:ext>
              </a:extLst>
            </p:cNvPr>
            <p:cNvSpPr/>
            <p:nvPr/>
          </p:nvSpPr>
          <p:spPr>
            <a:xfrm>
              <a:off x="127538" y="1990759"/>
              <a:ext cx="3287469" cy="743942"/>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GB"/>
            </a:p>
          </p:txBody>
        </p:sp>
        <p:sp>
          <p:nvSpPr>
            <p:cNvPr id="7" name="Rectangle: Rounded Corners 4">
              <a:extLst>
                <a:ext uri="{FF2B5EF4-FFF2-40B4-BE49-F238E27FC236}">
                  <a16:creationId xmlns:a16="http://schemas.microsoft.com/office/drawing/2014/main" id="{460EC509-21BA-4825-B6FC-2C33D3F05756}"/>
                </a:ext>
              </a:extLst>
            </p:cNvPr>
            <p:cNvSpPr txBox="1"/>
            <p:nvPr/>
          </p:nvSpPr>
          <p:spPr>
            <a:xfrm>
              <a:off x="159076" y="2027076"/>
              <a:ext cx="3224394" cy="671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4293" tIns="54293" rIns="54293" bIns="54293" numCol="1" spcCol="1270" anchor="ctr" anchorCtr="0">
              <a:noAutofit/>
            </a:bodyPr>
            <a:lstStyle/>
            <a:p>
              <a:pPr defTabSz="633413">
                <a:lnSpc>
                  <a:spcPct val="90000"/>
                </a:lnSpc>
                <a:spcBef>
                  <a:spcPct val="0"/>
                </a:spcBef>
                <a:spcAft>
                  <a:spcPct val="35000"/>
                </a:spcAft>
              </a:pPr>
              <a:r>
                <a:rPr lang="en-US" sz="1425" dirty="0">
                  <a:solidFill>
                    <a:prstClr val="white"/>
                  </a:solidFill>
                  <a:latin typeface="Calibri" panose="020F0502020204030204"/>
                </a:rPr>
                <a:t>Creating a new mental health </a:t>
              </a:r>
              <a:br>
                <a:rPr lang="en-US" sz="1425" dirty="0">
                  <a:solidFill>
                    <a:prstClr val="white"/>
                  </a:solidFill>
                  <a:latin typeface="Calibri" panose="020F0502020204030204"/>
                </a:rPr>
              </a:br>
              <a:r>
                <a:rPr lang="en-US" sz="1425" dirty="0">
                  <a:solidFill>
                    <a:prstClr val="white"/>
                  </a:solidFill>
                  <a:latin typeface="Calibri" panose="020F0502020204030204"/>
                </a:rPr>
                <a:t>workforce of community </a:t>
              </a:r>
              <a:br>
                <a:rPr lang="en-US" sz="1425" dirty="0">
                  <a:solidFill>
                    <a:prstClr val="white"/>
                  </a:solidFill>
                  <a:latin typeface="Calibri" panose="020F0502020204030204"/>
                </a:rPr>
              </a:br>
              <a:r>
                <a:rPr lang="en-US" sz="1425" dirty="0">
                  <a:solidFill>
                    <a:prstClr val="white"/>
                  </a:solidFill>
                  <a:latin typeface="Calibri" panose="020F0502020204030204"/>
                </a:rPr>
                <a:t>based mental health support teams</a:t>
              </a:r>
            </a:p>
          </p:txBody>
        </p:sp>
      </p:grpSp>
      <p:sp>
        <p:nvSpPr>
          <p:cNvPr id="2" name="Title 1">
            <a:extLst>
              <a:ext uri="{FF2B5EF4-FFF2-40B4-BE49-F238E27FC236}">
                <a16:creationId xmlns:a16="http://schemas.microsoft.com/office/drawing/2014/main" id="{B0E1B970-C9CB-45E8-8684-F13602D41680}"/>
              </a:ext>
            </a:extLst>
          </p:cNvPr>
          <p:cNvSpPr>
            <a:spLocks noGrp="1"/>
          </p:cNvSpPr>
          <p:nvPr>
            <p:ph type="title"/>
          </p:nvPr>
        </p:nvSpPr>
        <p:spPr>
          <a:xfrm>
            <a:off x="2438400" y="1074517"/>
            <a:ext cx="7585364" cy="519299"/>
          </a:xfrm>
        </p:spPr>
        <p:txBody>
          <a:bodyPr>
            <a:normAutofit fontScale="90000"/>
          </a:bodyPr>
          <a:lstStyle/>
          <a:p>
            <a:r>
              <a:rPr lang="en-GB" dirty="0"/>
              <a:t>Mental Health Support Teams (MHSTs)</a:t>
            </a:r>
          </a:p>
        </p:txBody>
      </p:sp>
      <p:sp>
        <p:nvSpPr>
          <p:cNvPr id="8" name="TextBox 7">
            <a:extLst>
              <a:ext uri="{FF2B5EF4-FFF2-40B4-BE49-F238E27FC236}">
                <a16:creationId xmlns:a16="http://schemas.microsoft.com/office/drawing/2014/main" id="{93070B0C-1C6C-46C1-BEA2-344BCFAF3B9F}"/>
              </a:ext>
            </a:extLst>
          </p:cNvPr>
          <p:cNvSpPr txBox="1"/>
          <p:nvPr/>
        </p:nvSpPr>
        <p:spPr>
          <a:xfrm rot="628795">
            <a:off x="6329796" y="1987762"/>
            <a:ext cx="3927764" cy="1038746"/>
          </a:xfrm>
          <a:prstGeom prst="rect">
            <a:avLst/>
          </a:prstGeom>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a:r>
              <a:rPr lang="en-US" sz="2100" dirty="0">
                <a:solidFill>
                  <a:prstClr val="white"/>
                </a:solidFill>
                <a:latin typeface="Calibri" panose="020F0502020204030204"/>
              </a:rPr>
              <a:t>To empower mentally healthy communities in schools and colleges</a:t>
            </a:r>
          </a:p>
        </p:txBody>
      </p:sp>
      <p:pic>
        <p:nvPicPr>
          <p:cNvPr id="4" name="Picture 50" descr="Text&#10;&#10;Description automatically generated">
            <a:extLst>
              <a:ext uri="{FF2B5EF4-FFF2-40B4-BE49-F238E27FC236}">
                <a16:creationId xmlns:a16="http://schemas.microsoft.com/office/drawing/2014/main" id="{14BCC640-3B0F-4F8D-BCA6-3CAF632117CB}"/>
              </a:ext>
            </a:extLst>
          </p:cNvPr>
          <p:cNvPicPr>
            <a:picLocks noGrp="1" noChangeAspect="1"/>
          </p:cNvPicPr>
          <p:nvPr>
            <p:ph idx="1"/>
          </p:nvPr>
        </p:nvPicPr>
        <p:blipFill>
          <a:blip r:embed="rId3"/>
          <a:stretch>
            <a:fillRect/>
          </a:stretch>
        </p:blipFill>
        <p:spPr>
          <a:xfrm rot="908755">
            <a:off x="4500663" y="1869737"/>
            <a:ext cx="1043331" cy="1442091"/>
          </a:xfrm>
          <a:prstGeom prst="rect">
            <a:avLst/>
          </a:prstGeom>
        </p:spPr>
      </p:pic>
      <p:graphicFrame>
        <p:nvGraphicFramePr>
          <p:cNvPr id="24" name="Chart 23">
            <a:extLst>
              <a:ext uri="{FF2B5EF4-FFF2-40B4-BE49-F238E27FC236}">
                <a16:creationId xmlns:a16="http://schemas.microsoft.com/office/drawing/2014/main" id="{EE660BC8-49F2-404A-BF59-E67ADFF424EB}"/>
              </a:ext>
            </a:extLst>
          </p:cNvPr>
          <p:cNvGraphicFramePr/>
          <p:nvPr/>
        </p:nvGraphicFramePr>
        <p:xfrm>
          <a:off x="4320892" y="3091593"/>
          <a:ext cx="3540558" cy="247234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264C157F-18D3-4681-B91A-9D25B464952E}"/>
              </a:ext>
            </a:extLst>
          </p:cNvPr>
          <p:cNvSpPr txBox="1"/>
          <p:nvPr/>
        </p:nvSpPr>
        <p:spPr>
          <a:xfrm>
            <a:off x="6760099" y="3452132"/>
            <a:ext cx="3119088" cy="369332"/>
          </a:xfrm>
          <a:prstGeom prst="rect">
            <a:avLst/>
          </a:prstGeom>
          <a:noFill/>
        </p:spPr>
        <p:txBody>
          <a:bodyPr wrap="square" rtlCol="0">
            <a:spAutoFit/>
          </a:bodyPr>
          <a:lstStyle/>
          <a:p>
            <a:pPr algn="ctr" defTabSz="685800"/>
            <a:r>
              <a:rPr lang="en-GB" b="1" dirty="0">
                <a:solidFill>
                  <a:srgbClr val="FFC000"/>
                </a:solidFill>
                <a:effectLst>
                  <a:outerShdw blurRad="38100" dist="38100" dir="2700000" algn="tl">
                    <a:srgbClr val="000000">
                      <a:alpha val="43137"/>
                    </a:srgbClr>
                  </a:outerShdw>
                </a:effectLst>
                <a:latin typeface="Calibri" panose="020F0502020204030204"/>
              </a:rPr>
              <a:t>Consultation and Liaison</a:t>
            </a:r>
          </a:p>
        </p:txBody>
      </p:sp>
      <p:sp>
        <p:nvSpPr>
          <p:cNvPr id="15" name="Rectangle 14">
            <a:extLst>
              <a:ext uri="{FF2B5EF4-FFF2-40B4-BE49-F238E27FC236}">
                <a16:creationId xmlns:a16="http://schemas.microsoft.com/office/drawing/2014/main" id="{BD2FE503-91BE-4B8E-A6F3-75C60936203B}"/>
              </a:ext>
            </a:extLst>
          </p:cNvPr>
          <p:cNvSpPr/>
          <p:nvPr/>
        </p:nvSpPr>
        <p:spPr>
          <a:xfrm rot="637841">
            <a:off x="7505457" y="4250136"/>
            <a:ext cx="2178336" cy="2321017"/>
          </a:xfrm>
          <a:prstGeom prst="rect">
            <a:avLst/>
          </a:prstGeom>
          <a:solidFill>
            <a:schemeClr val="bg1"/>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000" u="sng" dirty="0">
                <a:solidFill>
                  <a:srgbClr val="006AB4"/>
                </a:solidFill>
                <a:latin typeface="Calibri" panose="020F0502020204030204"/>
              </a:rPr>
              <a:t>MENU</a:t>
            </a:r>
          </a:p>
          <a:p>
            <a:pPr marL="171450" indent="-171450" algn="ctr" defTabSz="685800">
              <a:buFont typeface="Wingdings" panose="05000000000000000000" pitchFamily="2" charset="2"/>
              <a:buChar char="q"/>
            </a:pPr>
            <a:endParaRPr lang="en-GB" sz="1000" dirty="0">
              <a:solidFill>
                <a:prstClr val="black"/>
              </a:solidFill>
              <a:latin typeface="Calibri" panose="020F0502020204030204"/>
            </a:endParaRPr>
          </a:p>
          <a:p>
            <a:pPr marL="342900" indent="-342900" defTabSz="685800">
              <a:buClr>
                <a:srgbClr val="005EB8"/>
              </a:buClr>
              <a:buFont typeface="Wingdings" panose="05000000000000000000" pitchFamily="2" charset="2"/>
              <a:buChar char="q"/>
            </a:pPr>
            <a:r>
              <a:rPr lang="en-GB" sz="1000" dirty="0">
                <a:solidFill>
                  <a:prstClr val="black"/>
                </a:solidFill>
                <a:latin typeface="Calibri" panose="020F0502020204030204"/>
                <a:ea typeface="Times New Roman" panose="02020603050405020304" pitchFamily="18" charset="0"/>
              </a:rPr>
              <a:t>Mental Health Training for staff</a:t>
            </a:r>
            <a:endParaRPr lang="en-GB" sz="1000" dirty="0">
              <a:solidFill>
                <a:prstClr val="black"/>
              </a:solidFill>
              <a:latin typeface="Calibri" panose="020F0502020204030204"/>
              <a:ea typeface="Calibri" panose="020F0502020204030204" pitchFamily="34" charset="0"/>
            </a:endParaRPr>
          </a:p>
          <a:p>
            <a:pPr marL="342900" indent="-342900" defTabSz="685800">
              <a:buClr>
                <a:srgbClr val="005EB8"/>
              </a:buClr>
              <a:buFont typeface="Wingdings" panose="05000000000000000000" pitchFamily="2" charset="2"/>
              <a:buChar char="q"/>
            </a:pPr>
            <a:r>
              <a:rPr lang="en-GB" sz="1000" dirty="0">
                <a:solidFill>
                  <a:prstClr val="black"/>
                </a:solidFill>
                <a:latin typeface="Calibri" panose="020F0502020204030204"/>
                <a:ea typeface="Times New Roman" panose="02020603050405020304" pitchFamily="18" charset="0"/>
              </a:rPr>
              <a:t>Psychoeducation for class/year groups </a:t>
            </a:r>
          </a:p>
          <a:p>
            <a:pPr marL="342900" indent="-342900" defTabSz="685800">
              <a:buClr>
                <a:srgbClr val="005EB8"/>
              </a:buClr>
              <a:buFont typeface="Wingdings" panose="05000000000000000000" pitchFamily="2" charset="2"/>
              <a:buChar char="q"/>
            </a:pPr>
            <a:r>
              <a:rPr lang="en-GB" sz="1000" dirty="0">
                <a:solidFill>
                  <a:prstClr val="black"/>
                </a:solidFill>
                <a:latin typeface="Calibri" panose="020F0502020204030204"/>
                <a:ea typeface="Times New Roman" panose="02020603050405020304" pitchFamily="18" charset="0"/>
              </a:rPr>
              <a:t>Supervision of specific staff members/groups</a:t>
            </a:r>
            <a:endParaRPr lang="en-GB" sz="1000" dirty="0">
              <a:solidFill>
                <a:prstClr val="black"/>
              </a:solidFill>
              <a:latin typeface="Calibri" panose="020F0502020204030204"/>
              <a:ea typeface="Calibri" panose="020F0502020204030204" pitchFamily="34" charset="0"/>
            </a:endParaRPr>
          </a:p>
          <a:p>
            <a:pPr marL="342900" indent="-342900" defTabSz="685800">
              <a:buClr>
                <a:srgbClr val="005EB8"/>
              </a:buClr>
              <a:buFont typeface="Wingdings" panose="05000000000000000000" pitchFamily="2" charset="2"/>
              <a:buChar char="q"/>
            </a:pPr>
            <a:r>
              <a:rPr lang="en-GB" sz="1000" dirty="0">
                <a:solidFill>
                  <a:prstClr val="black"/>
                </a:solidFill>
                <a:latin typeface="Calibri" panose="020F0502020204030204"/>
                <a:ea typeface="Times New Roman" panose="02020603050405020304" pitchFamily="18" charset="0"/>
              </a:rPr>
              <a:t>Reflective practice for staff</a:t>
            </a:r>
            <a:endParaRPr lang="en-GB" sz="1000" dirty="0">
              <a:solidFill>
                <a:prstClr val="black"/>
              </a:solidFill>
              <a:latin typeface="Calibri" panose="020F0502020204030204"/>
              <a:ea typeface="Calibri" panose="020F0502020204030204" pitchFamily="34" charset="0"/>
            </a:endParaRPr>
          </a:p>
          <a:p>
            <a:pPr marL="342900" indent="-342900" defTabSz="685800">
              <a:buClr>
                <a:srgbClr val="005EB8"/>
              </a:buClr>
              <a:buFont typeface="Wingdings" panose="05000000000000000000" pitchFamily="2" charset="2"/>
              <a:buChar char="q"/>
            </a:pPr>
            <a:r>
              <a:rPr lang="en-GB" sz="1000" dirty="0">
                <a:solidFill>
                  <a:prstClr val="black"/>
                </a:solidFill>
                <a:latin typeface="Calibri" panose="020F0502020204030204"/>
                <a:ea typeface="Times New Roman" panose="02020603050405020304" pitchFamily="18" charset="0"/>
              </a:rPr>
              <a:t>Support/consultation for writing Mental Health Charters and school policies</a:t>
            </a:r>
            <a:endParaRPr lang="en-GB" sz="1000" dirty="0">
              <a:solidFill>
                <a:prstClr val="black"/>
              </a:solidFill>
              <a:latin typeface="Calibri" panose="020F0502020204030204"/>
              <a:ea typeface="Calibri" panose="020F0502020204030204" pitchFamily="34" charset="0"/>
            </a:endParaRPr>
          </a:p>
          <a:p>
            <a:pPr marL="342900" indent="-342900" defTabSz="685800">
              <a:buClr>
                <a:srgbClr val="005EB8"/>
              </a:buClr>
              <a:buFont typeface="Wingdings" panose="05000000000000000000" pitchFamily="2" charset="2"/>
              <a:buChar char="q"/>
            </a:pPr>
            <a:r>
              <a:rPr lang="en-GB" sz="1000" dirty="0">
                <a:solidFill>
                  <a:prstClr val="black"/>
                </a:solidFill>
                <a:latin typeface="Calibri" panose="020F0502020204030204"/>
                <a:ea typeface="Times New Roman" panose="02020603050405020304" pitchFamily="18" charset="0"/>
              </a:rPr>
              <a:t>Support with RSHE/PSHE curriculum</a:t>
            </a:r>
            <a:endParaRPr lang="en-GB" sz="1000" dirty="0">
              <a:solidFill>
                <a:prstClr val="black"/>
              </a:solidFill>
              <a:latin typeface="Calibri" panose="020F0502020204030204"/>
              <a:ea typeface="Calibri" panose="020F0502020204030204" pitchFamily="34" charset="0"/>
            </a:endParaRPr>
          </a:p>
          <a:p>
            <a:pPr marL="285750" indent="-285750" algn="ctr" defTabSz="685800">
              <a:buFont typeface="Wingdings" panose="05000000000000000000" pitchFamily="2" charset="2"/>
              <a:buChar char="q"/>
            </a:pPr>
            <a:endParaRPr lang="en-GB" sz="1000" dirty="0">
              <a:solidFill>
                <a:prstClr val="black"/>
              </a:solidFill>
              <a:latin typeface="Calibri" panose="020F0502020204030204"/>
            </a:endParaRPr>
          </a:p>
        </p:txBody>
      </p:sp>
      <p:sp>
        <p:nvSpPr>
          <p:cNvPr id="16" name="Rectangle: Rounded Corners 15">
            <a:extLst>
              <a:ext uri="{FF2B5EF4-FFF2-40B4-BE49-F238E27FC236}">
                <a16:creationId xmlns:a16="http://schemas.microsoft.com/office/drawing/2014/main" id="{246A8E75-2BB1-48D3-BE45-DCF83684EF5D}"/>
              </a:ext>
            </a:extLst>
          </p:cNvPr>
          <p:cNvSpPr/>
          <p:nvPr/>
        </p:nvSpPr>
        <p:spPr>
          <a:xfrm>
            <a:off x="1714615" y="4420529"/>
            <a:ext cx="3255931" cy="855804"/>
          </a:xfrm>
          <a:prstGeom prst="round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GB" sz="1400" dirty="0">
                <a:solidFill>
                  <a:prstClr val="white"/>
                </a:solidFill>
                <a:latin typeface="Calibri" panose="020F0502020204030204"/>
              </a:rPr>
              <a:t>Currently six teams across Suffolk</a:t>
            </a:r>
          </a:p>
          <a:p>
            <a:pPr algn="ctr" defTabSz="685800"/>
            <a:r>
              <a:rPr lang="en-GB" sz="1400" dirty="0">
                <a:solidFill>
                  <a:prstClr val="white"/>
                </a:solidFill>
                <a:latin typeface="Calibri" panose="020F0502020204030204"/>
              </a:rPr>
              <a:t>A new team starting in January 2024</a:t>
            </a:r>
            <a:endParaRPr lang="en-GB" sz="1350" dirty="0">
              <a:solidFill>
                <a:prstClr val="white"/>
              </a:solidFill>
              <a:latin typeface="Calibri" panose="020F0502020204030204"/>
            </a:endParaRPr>
          </a:p>
        </p:txBody>
      </p:sp>
      <p:sp>
        <p:nvSpPr>
          <p:cNvPr id="19" name="Rectangle: Rounded Corners 18">
            <a:extLst>
              <a:ext uri="{FF2B5EF4-FFF2-40B4-BE49-F238E27FC236}">
                <a16:creationId xmlns:a16="http://schemas.microsoft.com/office/drawing/2014/main" id="{D0C39B61-40B4-46CC-A0B9-EFACA9F1D14D}"/>
              </a:ext>
            </a:extLst>
          </p:cNvPr>
          <p:cNvSpPr/>
          <p:nvPr/>
        </p:nvSpPr>
        <p:spPr>
          <a:xfrm>
            <a:off x="2195333" y="5501310"/>
            <a:ext cx="3811515" cy="1027397"/>
          </a:xfrm>
          <a:prstGeom prst="round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GB" sz="1350" dirty="0">
                <a:solidFill>
                  <a:prstClr val="white"/>
                </a:solidFill>
                <a:latin typeface="Calibri" panose="020F0502020204030204"/>
              </a:rPr>
              <a:t>Referrals are predominantly via school/college, but we accept referrals from other professionals and self-referrals.  We ALWAYS encourage a conversation about referrals.</a:t>
            </a:r>
          </a:p>
        </p:txBody>
      </p:sp>
      <p:sp>
        <p:nvSpPr>
          <p:cNvPr id="20" name="TextBox 19">
            <a:extLst>
              <a:ext uri="{FF2B5EF4-FFF2-40B4-BE49-F238E27FC236}">
                <a16:creationId xmlns:a16="http://schemas.microsoft.com/office/drawing/2014/main" id="{7A01C316-AAD2-4A6C-8863-AA6513D250F2}"/>
              </a:ext>
            </a:extLst>
          </p:cNvPr>
          <p:cNvSpPr txBox="1"/>
          <p:nvPr/>
        </p:nvSpPr>
        <p:spPr>
          <a:xfrm>
            <a:off x="1604793" y="2870408"/>
            <a:ext cx="2705878" cy="369332"/>
          </a:xfrm>
          <a:prstGeom prst="rect">
            <a:avLst/>
          </a:prstGeom>
          <a:noFill/>
        </p:spPr>
        <p:txBody>
          <a:bodyPr wrap="square" rtlCol="0">
            <a:spAutoFit/>
          </a:bodyPr>
          <a:lstStyle/>
          <a:p>
            <a:pPr defTabSz="685800"/>
            <a:r>
              <a:rPr lang="en-GB" b="1" dirty="0">
                <a:solidFill>
                  <a:srgbClr val="006AB4"/>
                </a:solidFill>
                <a:effectLst>
                  <a:outerShdw blurRad="38100" dist="38100" dir="2700000" algn="tl">
                    <a:srgbClr val="000000">
                      <a:alpha val="43137"/>
                    </a:srgbClr>
                  </a:outerShdw>
                </a:effectLst>
                <a:latin typeface="Calibri" panose="020F0502020204030204"/>
              </a:rPr>
              <a:t>Expanding the workforce</a:t>
            </a:r>
          </a:p>
        </p:txBody>
      </p:sp>
    </p:spTree>
    <p:extLst>
      <p:ext uri="{BB962C8B-B14F-4D97-AF65-F5344CB8AC3E}">
        <p14:creationId xmlns:p14="http://schemas.microsoft.com/office/powerpoint/2010/main" val="315946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uminousVTI">
  <a:themeElements>
    <a:clrScheme name="AnalogousFromLightSeedLeftStep">
      <a:dk1>
        <a:srgbClr val="000000"/>
      </a:dk1>
      <a:lt1>
        <a:srgbClr val="FFFFFF"/>
      </a:lt1>
      <a:dk2>
        <a:srgbClr val="3B213A"/>
      </a:dk2>
      <a:lt2>
        <a:srgbClr val="E3E2E8"/>
      </a:lt2>
      <a:accent1>
        <a:srgbClr val="93A94E"/>
      </a:accent1>
      <a:accent2>
        <a:srgbClr val="B6A03C"/>
      </a:accent2>
      <a:accent3>
        <a:srgbClr val="EA8946"/>
      </a:accent3>
      <a:accent4>
        <a:srgbClr val="EB4E4F"/>
      </a:accent4>
      <a:accent5>
        <a:srgbClr val="EE6EA5"/>
      </a:accent5>
      <a:accent6>
        <a:srgbClr val="EB4ED2"/>
      </a:accent6>
      <a:hlink>
        <a:srgbClr val="7A69AE"/>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3.xml><?xml version="1.0" encoding="utf-8"?>
<a:theme xmlns:a="http://schemas.openxmlformats.org/drawingml/2006/main" name="NSFT bas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6AA290971DFA43ADC6B12D6F461843" ma:contentTypeVersion="12" ma:contentTypeDescription="Create a new document." ma:contentTypeScope="" ma:versionID="fa0538bfe841354d47d56ed297e08e62">
  <xsd:schema xmlns:xsd="http://www.w3.org/2001/XMLSchema" xmlns:xs="http://www.w3.org/2001/XMLSchema" xmlns:p="http://schemas.microsoft.com/office/2006/metadata/properties" xmlns:ns2="10df09a8-1586-4734-ba37-0c382fb02d62" xmlns:ns3="07becab0-10a0-490c-a70e-9160c454cd56" targetNamespace="http://schemas.microsoft.com/office/2006/metadata/properties" ma:root="true" ma:fieldsID="12e05bfe220f986e2776c3fc10453bca" ns2:_="" ns3:_="">
    <xsd:import namespace="10df09a8-1586-4734-ba37-0c382fb02d62"/>
    <xsd:import namespace="07becab0-10a0-490c-a70e-9160c454cd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df09a8-1586-4734-ba37-0c382fb02d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becab0-10a0-490c-a70e-9160c454cd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62F1C-9883-4DB1-9568-D8D700F4B826}">
  <ds:schemaRefs>
    <ds:schemaRef ds:uri="http://schemas.microsoft.com/sharepoint/v3/contenttype/forms"/>
  </ds:schemaRefs>
</ds:datastoreItem>
</file>

<file path=customXml/itemProps2.xml><?xml version="1.0" encoding="utf-8"?>
<ds:datastoreItem xmlns:ds="http://schemas.openxmlformats.org/officeDocument/2006/customXml" ds:itemID="{021F2552-5445-404B-81C4-EC9F05BB0CCB}">
  <ds:schemaRefs>
    <ds:schemaRef ds:uri="10df09a8-1586-4734-ba37-0c382fb02d62"/>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07becab0-10a0-490c-a70e-9160c454cd56"/>
  </ds:schemaRefs>
</ds:datastoreItem>
</file>

<file path=customXml/itemProps3.xml><?xml version="1.0" encoding="utf-8"?>
<ds:datastoreItem xmlns:ds="http://schemas.openxmlformats.org/officeDocument/2006/customXml" ds:itemID="{57154933-B22B-4D9D-8A34-BCAB1213B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df09a8-1586-4734-ba37-0c382fb02d62"/>
    <ds:schemaRef ds:uri="07becab0-10a0-490c-a70e-9160c454c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245</TotalTime>
  <Words>1345</Words>
  <Application>Microsoft Office PowerPoint</Application>
  <PresentationFormat>Widescreen</PresentationFormat>
  <Paragraphs>210</Paragraphs>
  <Slides>14</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Avenir Next LT Pro</vt:lpstr>
      <vt:lpstr>Calibri</vt:lpstr>
      <vt:lpstr>Calibri Light</vt:lpstr>
      <vt:lpstr>Sabon Next LT</vt:lpstr>
      <vt:lpstr>Wingdings</vt:lpstr>
      <vt:lpstr>Office Theme</vt:lpstr>
      <vt:lpstr>LuminousVTI</vt:lpstr>
      <vt:lpstr>NSFT base theme</vt:lpstr>
      <vt:lpstr>Welcome</vt:lpstr>
      <vt:lpstr>Early Intervention CAMHS</vt:lpstr>
      <vt:lpstr>The Emotional Wellbeing Hub </vt:lpstr>
      <vt:lpstr>Under 18s Wellbeing Service </vt:lpstr>
      <vt:lpstr>The Psychology in Schools Team </vt:lpstr>
      <vt:lpstr>PowerPoint Presentation</vt:lpstr>
      <vt:lpstr>Mental Health Support Teams (MHSTs)</vt:lpstr>
      <vt:lpstr>Our Service</vt:lpstr>
      <vt:lpstr>Mental Health Support Teams (MHSTs)</vt:lpstr>
      <vt:lpstr>Schools and colleges we support</vt:lpstr>
      <vt:lpstr>The MHST can support with:</vt:lpstr>
      <vt:lpstr>What do the MHST offer?</vt:lpstr>
      <vt:lpstr>Referral Process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Kay Breton</dc:creator>
  <cp:lastModifiedBy>Fran Russo</cp:lastModifiedBy>
  <cp:revision>99</cp:revision>
  <dcterms:created xsi:type="dcterms:W3CDTF">2023-10-26T08:57:28Z</dcterms:created>
  <dcterms:modified xsi:type="dcterms:W3CDTF">2023-11-21T19:06:31Z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0x010100EF6AA290971DFA43ADC6B12D6F461843</vt:lpwstr>
  </property>
</Properties>
</file>