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07" r:id="rId6"/>
  </p:sldMasterIdLst>
  <p:notesMasterIdLst>
    <p:notesMasterId r:id="rId21"/>
  </p:notesMasterIdLst>
  <p:sldIdLst>
    <p:sldId id="256" r:id="rId7"/>
    <p:sldId id="257" r:id="rId8"/>
    <p:sldId id="261" r:id="rId9"/>
    <p:sldId id="259" r:id="rId10"/>
    <p:sldId id="899" r:id="rId11"/>
    <p:sldId id="404" r:id="rId12"/>
    <p:sldId id="418" r:id="rId13"/>
    <p:sldId id="419" r:id="rId14"/>
    <p:sldId id="420" r:id="rId15"/>
    <p:sldId id="421" r:id="rId16"/>
    <p:sldId id="422" r:id="rId17"/>
    <p:sldId id="423" r:id="rId18"/>
    <p:sldId id="424" r:id="rId19"/>
    <p:sldId id="4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02A258-77A9-BFD0-A5BF-CCDD55CE6DD7}" name="Mulvey Anna" initials="MA" userId="S::Anna.Mulvey@nsft.nhs.uk::3aeb695a-73f6-4da9-aa4a-1d4a4a39ec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00"/>
    <a:srgbClr val="FED2FE"/>
    <a:srgbClr val="B9EDFF"/>
    <a:srgbClr val="FFEFFF"/>
    <a:srgbClr val="FFCDCD"/>
    <a:srgbClr val="FBE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48"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245C7-AD43-4178-A78D-1F5D80F6D931}"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EEFD2-FF13-401F-862A-15444AC227BC}" type="slidenum">
              <a:rPr lang="en-GB" smtClean="0"/>
              <a:t>‹#›</a:t>
            </a:fld>
            <a:endParaRPr lang="en-GB"/>
          </a:p>
        </p:txBody>
      </p:sp>
    </p:spTree>
    <p:extLst>
      <p:ext uri="{BB962C8B-B14F-4D97-AF65-F5344CB8AC3E}">
        <p14:creationId xmlns:p14="http://schemas.microsoft.com/office/powerpoint/2010/main" val="40454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0" dirty="0">
                <a:solidFill>
                  <a:sysClr val="windowText" lastClr="000000"/>
                </a:solidFill>
                <a:effectLst/>
                <a:latin typeface="Abadi" panose="020B0604020104020204" pitchFamily="34" charset="0"/>
              </a:rPr>
              <a:t>The Wellbeing in Education website</a:t>
            </a:r>
          </a:p>
        </p:txBody>
      </p:sp>
      <p:sp>
        <p:nvSpPr>
          <p:cNvPr id="4" name="Slide Number Placeholder 3"/>
          <p:cNvSpPr>
            <a:spLocks noGrp="1"/>
          </p:cNvSpPr>
          <p:nvPr>
            <p:ph type="sldNum" sz="quarter" idx="5"/>
          </p:nvPr>
        </p:nvSpPr>
        <p:spPr/>
        <p:txBody>
          <a:bodyPr/>
          <a:lstStyle/>
          <a:p>
            <a:fld id="{8A1EEFD2-FF13-401F-862A-15444AC227BC}" type="slidenum">
              <a:rPr lang="en-GB" smtClean="0"/>
              <a:t>2</a:t>
            </a:fld>
            <a:endParaRPr lang="en-GB"/>
          </a:p>
        </p:txBody>
      </p:sp>
    </p:spTree>
    <p:extLst>
      <p:ext uri="{BB962C8B-B14F-4D97-AF65-F5344CB8AC3E}">
        <p14:creationId xmlns:p14="http://schemas.microsoft.com/office/powerpoint/2010/main" val="81378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Lesa</a:t>
            </a:r>
          </a:p>
          <a:p>
            <a:pPr>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From January 2024 – our offer is </a:t>
            </a:r>
            <a:r>
              <a:rPr lang="en-GB" dirty="0">
                <a:solidFill>
                  <a:prstClr val="black"/>
                </a:solidFill>
                <a:latin typeface="Calibri"/>
              </a:rPr>
              <a:t>expanding to include </a:t>
            </a:r>
            <a:r>
              <a:rPr kumimoji="0" lang="en-GB" sz="1200" b="0" i="0" u="none" strike="noStrike" kern="1200" cap="none" spc="0" normalizeH="0" baseline="0" noProof="0" dirty="0">
                <a:ln>
                  <a:noFill/>
                </a:ln>
                <a:solidFill>
                  <a:prstClr val="black"/>
                </a:solidFill>
                <a:effectLst/>
                <a:uLnTx/>
                <a:uFillTx/>
                <a:latin typeface="Calibri"/>
                <a:ea typeface="+mn-ea"/>
                <a:cs typeface="+mn-cs"/>
              </a:rPr>
              <a:t>a whole school model of support.</a:t>
            </a:r>
            <a:r>
              <a:rPr lang="en-GB" dirty="0">
                <a:solidFill>
                  <a:prstClr val="black"/>
                </a:solidFill>
                <a:latin typeface="Calibri"/>
              </a:rPr>
              <a:t> </a:t>
            </a:r>
            <a:endParaRPr lang="en-GB" sz="1200" b="0" i="0" u="none" strike="noStrike" kern="1200" cap="none" spc="0" normalizeH="0" baseline="0" noProof="0" dirty="0">
              <a:ln>
                <a:noFill/>
              </a:ln>
              <a:solidFill>
                <a:prstClr val="black"/>
              </a:solidFill>
              <a:effectLst/>
              <a:uLnTx/>
              <a:uFillTx/>
              <a:latin typeface="Calibri"/>
              <a:cs typeface="Calibri"/>
            </a:endParaRPr>
          </a:p>
          <a:p>
            <a:pPr>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are 2 ways in which schools can access support, initially through termly meeting with specialist teachers</a:t>
            </a:r>
            <a:r>
              <a:rPr lang="en-GB" dirty="0">
                <a:solidFill>
                  <a:prstClr val="black"/>
                </a:solidFill>
                <a:latin typeface="Calibri"/>
              </a:rPr>
              <a:t> </a:t>
            </a:r>
            <a:r>
              <a:rPr kumimoji="0" lang="en-GB" sz="1200" b="0" i="0" u="none" strike="noStrike" kern="1200" cap="none" spc="0" normalizeH="0" baseline="0" noProof="0" dirty="0">
                <a:ln>
                  <a:noFill/>
                </a:ln>
                <a:solidFill>
                  <a:prstClr val="black"/>
                </a:solidFill>
                <a:effectLst/>
                <a:uLnTx/>
                <a:uFillTx/>
                <a:latin typeface="Calibri"/>
                <a:ea typeface="+mn-ea"/>
                <a:cs typeface="+mn-cs"/>
              </a:rPr>
              <a:t> (to be offered to all schools in Suffolk) or school can refer into SES.</a:t>
            </a:r>
            <a:endParaRPr lang="en-GB" sz="1200" b="0" i="0" u="none" strike="noStrike" kern="1200" cap="none" spc="0" normalizeH="0" baseline="0" noProof="0" dirty="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We will be providing whole school level of support focussed on the universal and targeted offer</a:t>
            </a:r>
            <a:r>
              <a:rPr lang="en-GB" dirty="0">
                <a:solidFill>
                  <a:prstClr val="black"/>
                </a:solidFill>
                <a:latin typeface="Calibri"/>
              </a:rPr>
              <a:t> </a:t>
            </a:r>
            <a:r>
              <a:rPr kumimoji="0" lang="en-GB" sz="1200" b="0" i="0" u="none" strike="noStrike" kern="1200" cap="none" spc="0" normalizeH="0" baseline="0" noProof="0" dirty="0">
                <a:ln>
                  <a:noFill/>
                </a:ln>
                <a:solidFill>
                  <a:prstClr val="black"/>
                </a:solidFill>
                <a:effectLst/>
                <a:uLnTx/>
                <a:uFillTx/>
                <a:latin typeface="Calibri"/>
                <a:ea typeface="+mn-ea"/>
                <a:cs typeface="+mn-cs"/>
              </a:rPr>
              <a:t> and supporting school where required to develop this.</a:t>
            </a:r>
            <a:r>
              <a:rPr lang="en-GB" dirty="0">
                <a:solidFill>
                  <a:prstClr val="black"/>
                </a:solidFill>
                <a:latin typeface="Calibri"/>
              </a:rPr>
              <a:t> </a:t>
            </a:r>
            <a:endParaRPr lang="en-GB" sz="1200" b="0" i="0" u="none" strike="noStrike" kern="1200" cap="none" spc="0" normalizeH="0" baseline="0" noProof="0" dirty="0">
              <a:ln>
                <a:noFill/>
              </a:ln>
              <a:solidFill>
                <a:prstClr val="black"/>
              </a:solidFill>
              <a:effectLst/>
              <a:uLnTx/>
              <a:uFillTx/>
              <a:latin typeface="Calibri"/>
              <a:cs typeface="Calibri"/>
            </a:endParaRPr>
          </a:p>
          <a:p>
            <a:pPr>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We will continue to provide a bespoke pupil offer which will be accessed by an</a:t>
            </a:r>
            <a:r>
              <a:rPr lang="en-GB" dirty="0">
                <a:solidFill>
                  <a:prstClr val="black"/>
                </a:solidFill>
                <a:latin typeface="Calibri"/>
              </a:rPr>
              <a:t> </a:t>
            </a:r>
            <a:r>
              <a:rPr kumimoji="0" lang="en-GB" sz="1200" b="0" i="0" u="none" strike="noStrike" kern="1200" cap="none" spc="0" normalizeH="0" baseline="0" noProof="0" dirty="0">
                <a:ln>
                  <a:noFill/>
                </a:ln>
                <a:solidFill>
                  <a:prstClr val="black"/>
                </a:solidFill>
                <a:effectLst/>
                <a:uLnTx/>
                <a:uFillTx/>
                <a:latin typeface="Calibri"/>
                <a:ea typeface="+mn-ea"/>
                <a:cs typeface="+mn-cs"/>
              </a:rPr>
              <a:t> internal referral systems.</a:t>
            </a:r>
            <a:r>
              <a:rPr lang="en-GB" dirty="0">
                <a:solidFill>
                  <a:prstClr val="black"/>
                </a:solidFill>
                <a:latin typeface="Calibri"/>
              </a:rPr>
              <a:t>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41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Lesa</a:t>
            </a:r>
          </a:p>
          <a:p>
            <a:r>
              <a:rPr lang="en-GB" dirty="0"/>
              <a:t>This is not all of the training – also planning for and managing transitions, supporting learners who display oppositional behaviour, managing meltdowns, using a restorative approach to support children and young people.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374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Lesa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Reiterate, happy for team to contact us, ask/ query, etc. Happy to help where we can!</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31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 can be provided by completing the MS Form using link above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256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0" dirty="0">
                <a:solidFill>
                  <a:sysClr val="windowText" lastClr="000000"/>
                </a:solidFill>
                <a:effectLst/>
                <a:latin typeface="Abadi" panose="020B0604020104020204" pitchFamily="34" charset="0"/>
              </a:rPr>
              <a:t>Topics the Lead network has covered to date.</a:t>
            </a:r>
          </a:p>
          <a:p>
            <a:r>
              <a:rPr lang="en-GB" dirty="0"/>
              <a:t>Signposting to our questionnaire:  Mental Health Network Meetings 2023 (completing 4 questions to help guide our network planning from January 2024).</a:t>
            </a:r>
          </a:p>
          <a:p>
            <a:r>
              <a:rPr lang="en-GB" dirty="0"/>
              <a:t>Please let one of us know or email the Mental Health Lead email address if you would like to join our steering group to help guide this network going forward.</a:t>
            </a:r>
          </a:p>
          <a:p>
            <a:endParaRPr lang="en-GB" dirty="0"/>
          </a:p>
        </p:txBody>
      </p:sp>
      <p:sp>
        <p:nvSpPr>
          <p:cNvPr id="4" name="Slide Number Placeholder 3"/>
          <p:cNvSpPr>
            <a:spLocks noGrp="1"/>
          </p:cNvSpPr>
          <p:nvPr>
            <p:ph type="sldNum" sz="quarter" idx="5"/>
          </p:nvPr>
        </p:nvSpPr>
        <p:spPr/>
        <p:txBody>
          <a:bodyPr/>
          <a:lstStyle/>
          <a:p>
            <a:fld id="{8A1EEFD2-FF13-401F-862A-15444AC227BC}" type="slidenum">
              <a:rPr lang="en-GB" smtClean="0"/>
              <a:t>3</a:t>
            </a:fld>
            <a:endParaRPr lang="en-GB"/>
          </a:p>
        </p:txBody>
      </p:sp>
    </p:spTree>
    <p:extLst>
      <p:ext uri="{BB962C8B-B14F-4D97-AF65-F5344CB8AC3E}">
        <p14:creationId xmlns:p14="http://schemas.microsoft.com/office/powerpoint/2010/main" val="327990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effectLst/>
                <a:latin typeface="Abadi" panose="020B0604020104020204" pitchFamily="34" charset="0"/>
              </a:rPr>
              <a:t>Introducing the IF team and explaining their graphic </a:t>
            </a:r>
            <a:endParaRPr lang="en-GB" sz="1200" b="0" dirty="0">
              <a:solidFill>
                <a:sysClr val="windowText" lastClr="000000"/>
              </a:solidFill>
              <a:effectLst/>
              <a:latin typeface="Abadi" panose="020B0604020104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A1EEFD2-FF13-401F-862A-15444AC227BC}" type="slidenum">
              <a:rPr lang="en-GB" smtClean="0"/>
              <a:t>4</a:t>
            </a:fld>
            <a:endParaRPr lang="en-GB"/>
          </a:p>
        </p:txBody>
      </p:sp>
    </p:spTree>
    <p:extLst>
      <p:ext uri="{BB962C8B-B14F-4D97-AF65-F5344CB8AC3E}">
        <p14:creationId xmlns:p14="http://schemas.microsoft.com/office/powerpoint/2010/main" val="125271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our IF graphic looked like at the end of the meeting.</a:t>
            </a:r>
          </a:p>
        </p:txBody>
      </p:sp>
      <p:sp>
        <p:nvSpPr>
          <p:cNvPr id="4" name="Slide Number Placeholder 3"/>
          <p:cNvSpPr>
            <a:spLocks noGrp="1"/>
          </p:cNvSpPr>
          <p:nvPr>
            <p:ph type="sldNum" sz="quarter" idx="5"/>
          </p:nvPr>
        </p:nvSpPr>
        <p:spPr/>
        <p:txBody>
          <a:bodyPr/>
          <a:lstStyle/>
          <a:p>
            <a:fld id="{8A1EEFD2-FF13-401F-862A-15444AC227BC}" type="slidenum">
              <a:rPr lang="en-GB" smtClean="0"/>
              <a:t>5</a:t>
            </a:fld>
            <a:endParaRPr lang="en-GB"/>
          </a:p>
        </p:txBody>
      </p:sp>
    </p:spTree>
    <p:extLst>
      <p:ext uri="{BB962C8B-B14F-4D97-AF65-F5344CB8AC3E}">
        <p14:creationId xmlns:p14="http://schemas.microsoft.com/office/powerpoint/2010/main" val="18816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212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57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Amy</a:t>
            </a:r>
          </a:p>
          <a:p>
            <a:r>
              <a:rPr lang="en-GB" dirty="0"/>
              <a:t>Within Specialist Education Services, there are 5 teams of specialist teachers. </a:t>
            </a:r>
          </a:p>
          <a:p>
            <a:r>
              <a:rPr lang="en-GB" dirty="0"/>
              <a:t>Within the graduation response, there are three stages – we sit within stage 2 for early intervention.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13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a:p>
            <a:r>
              <a:rPr lang="en-GB" dirty="0">
                <a:ea typeface="Calibri"/>
                <a:cs typeface="Calibri"/>
              </a:rPr>
              <a:t>It is important to note that our model is changing in the new year, but this information is about what we currently do in our role. </a:t>
            </a:r>
            <a:endParaRPr lang="en-GB" dirty="0"/>
          </a:p>
          <a:p>
            <a:r>
              <a:rPr lang="en-GB" dirty="0"/>
              <a:t>1 - Work with a range of school staff – that might be directly with the class teacher, the teacher assistants, the pastoral team, </a:t>
            </a:r>
            <a:r>
              <a:rPr lang="en-GB" dirty="0" err="1"/>
              <a:t>SenCo</a:t>
            </a:r>
            <a:r>
              <a:rPr lang="en-GB" dirty="0"/>
              <a:t> or members of SLT. We can work with schools to help put in place strategies, but we don't work on a 1:2:1 basis with a pupil. </a:t>
            </a:r>
            <a:endParaRPr lang="en-GB" dirty="0">
              <a:ea typeface="Calibri"/>
              <a:cs typeface="Calibri"/>
            </a:endParaRPr>
          </a:p>
          <a:p>
            <a:r>
              <a:rPr lang="en-GB" dirty="0"/>
              <a:t>2 - We also work with schools who have CYP who are not accessing school/ struggling to come to school – EBSA. We may advise schools on strategies to maintain those important connections between school and home, look at ways that the school can develop, maintain and enhance the learning for a young person struggling to access or engage with their learning. We are a school based service, so we do not work with difficulties experienced in the home. However, we may encourage schools and home to share strategies and use them across both settings. We may signpost to early Help if we feel that there are issues linked to the home. If the issue is purely around attendance and but schools have everything in place, and the pupil has no issues in school, we will signpost to the EWO service. </a:t>
            </a:r>
            <a:endParaRPr lang="en-GB" dirty="0">
              <a:ea typeface="Calibri"/>
              <a:cs typeface="Calibri"/>
            </a:endParaRPr>
          </a:p>
          <a:p>
            <a:endParaRPr lang="en-GB" dirty="0">
              <a:ea typeface="Calibri"/>
              <a:cs typeface="Calibri"/>
            </a:endParaRPr>
          </a:p>
          <a:p>
            <a:r>
              <a:rPr lang="en-GB" dirty="0"/>
              <a:t>3 – So our focus is around  upskilling, enabling and empowering schools in order that provision for their CYP with SEMH is meeting the needs of the young person. Any work with pupils is generally to model a strategy/ intervention to staff and the pupil may be present. Times we may meet the pupil is to gain their voice and do a very short piece of work.</a:t>
            </a:r>
            <a:endParaRPr lang="en-GB" dirty="0">
              <a:ea typeface="Calibri"/>
              <a:cs typeface="Calibri"/>
            </a:endParaRPr>
          </a:p>
          <a:p>
            <a:endParaRPr lang="en-GB" dirty="0">
              <a:ea typeface="Calibri"/>
              <a:cs typeface="Calibri"/>
            </a:endParaRPr>
          </a:p>
          <a:p>
            <a:r>
              <a:rPr lang="en-GB" dirty="0"/>
              <a:t>We work collaboratively with other SES services and outside agencies.</a:t>
            </a:r>
            <a:endParaRPr lang="en-GB" dirty="0">
              <a:ea typeface="Calibri"/>
              <a:cs typeface="Calibri"/>
            </a:endParaRPr>
          </a:p>
          <a:p>
            <a:r>
              <a:rPr lang="en-GB" dirty="0">
                <a:ea typeface="Calibri"/>
                <a:cs typeface="Calibri"/>
              </a:rPr>
              <a:t>When a pupil is referred into our service, We would look for evidence of at least 2 cycles of ADPR in school, whereby a range of strategies,  interventions and provision has been explored already to enable a young person to make progress.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33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a:p>
            <a:r>
              <a:rPr lang="en-GB" dirty="0">
                <a:ea typeface="Calibri"/>
                <a:cs typeface="Calibri"/>
              </a:rPr>
              <a:t>Currently, following a referral from a school, we would help schools, along with the pupils and their parents/carers (as appropriate) to develop a support plan to enable pupils to successfully attend, access and engage in school fully and safely. </a:t>
            </a:r>
          </a:p>
          <a:p>
            <a:r>
              <a:rPr lang="en-GB" dirty="0">
                <a:ea typeface="Calibri"/>
                <a:cs typeface="Calibri"/>
              </a:rPr>
              <a:t>Initially, we would consult with school to unpick a little more around the profile of the pupil, exploring strategies in place, interventions that have worked, what works well, relationships with adults etc.. </a:t>
            </a:r>
          </a:p>
          <a:p>
            <a:r>
              <a:rPr lang="en-GB" dirty="0">
                <a:ea typeface="Calibri"/>
                <a:cs typeface="Calibri"/>
              </a:rPr>
              <a:t>We might complete observations to see what the learning experience is like for that pupil – making sense of their experience </a:t>
            </a:r>
          </a:p>
          <a:p>
            <a:r>
              <a:rPr lang="en-GB" dirty="0">
                <a:ea typeface="Calibri"/>
                <a:cs typeface="Calibri"/>
              </a:rPr>
              <a:t>We might carry out a pupil voice to unpick a little more around their current school experience. </a:t>
            </a:r>
          </a:p>
          <a:p>
            <a:r>
              <a:rPr lang="en-GB" dirty="0">
                <a:ea typeface="Calibri"/>
                <a:cs typeface="Calibri"/>
              </a:rPr>
              <a:t>Throughout this all, our focus is upon upskilling, enabling and empowering the school in putting together an inclusive support plan for that pupil based specifically around their individual needs. </a:t>
            </a:r>
          </a:p>
          <a:p>
            <a:r>
              <a:rPr lang="en-GB" dirty="0">
                <a:ea typeface="Calibri"/>
                <a:cs typeface="Calibri"/>
              </a:rPr>
              <a:t>We also help the school in unpicking whether the profile of the young person is truly a SEMH, or whether the profile is as a result of other underlying needs. In this instance, we may draw upon the advice and guidance from another SES service.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04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35CC-4E9B-2BFE-B1D5-7F8A6BAFA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B20E0E-017E-B183-006F-E28D75852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068F92-C5C0-CEF0-4E5A-B130930CE390}"/>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05509143-49CF-E2C3-BAA9-A12FE0BCE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C2F08-C9F6-0800-2191-2199A3B9501F}"/>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91310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B81A-C680-9403-9853-59ED6EE107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022A8A-2570-05D5-DAF4-369EEB3FE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3EF123-797E-1FBD-ED7D-1DF37F25C338}"/>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1FD9F25B-2AF7-102F-A7C9-6E490A521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38DD26-26C4-2982-AF2B-112F0545FA89}"/>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185638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A932E-0684-A147-8209-A7BCCD99E2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FE0FD-2883-0711-3B01-19DBE38888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4F8159-E5E1-AD9B-DF3D-9DA91CE1A2B0}"/>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E3BE09F9-424A-1A4D-2736-104DF03843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E630D4-4DC9-0C66-9364-592F60F41A43}"/>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5000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p>
        </p:txBody>
      </p:sp>
      <p:sp>
        <p:nvSpPr>
          <p:cNvPr id="7" name="Date Placeholder 6"/>
          <p:cNvSpPr>
            <a:spLocks noGrp="1"/>
          </p:cNvSpPr>
          <p:nvPr>
            <p:ph type="dt" sz="half" idx="10"/>
          </p:nvPr>
        </p:nvSpPr>
        <p:spPr/>
        <p:txBody>
          <a:bodyPr/>
          <a:lstStyle/>
          <a:p>
            <a:fld id="{ECD19FB2-3AAB-4D03-B13A-2960828C78E3}" type="datetimeFigureOut">
              <a:rPr lang="en-US" dirty="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val="298892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16976-5D93-46E4-A98A-FAD63E4D0EA8}" type="datetimeFigureOut">
              <a:rPr lang="en-US" dirty="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94154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39F4F5-F4D2-4D2A-AB60-88D37ADCB869}" type="datetimeFigureOut">
              <a:rPr lang="en-US" dirty="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0247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BC6CE-6D1E-47E5-8859-F31AC5380EB2}" type="datetimeFigureOut">
              <a:rPr lang="en-US" dirty="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6983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B4E7C4-4DA4-404D-9965-B13F2DD7D8BF}" type="datetimeFigureOut">
              <a:rPr lang="en-US" dirty="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3015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FB7AA-4A53-424F-AD41-70827B6504BA}" type="datetimeFigureOut">
              <a:rPr lang="en-US" dirty="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56020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
        <p:nvSpPr>
          <p:cNvPr id="5" name="Rectangle 4"/>
          <p:cNvSpPr/>
          <p:nvPr userDrawn="1"/>
        </p:nvSpPr>
        <p:spPr>
          <a:xfrm>
            <a:off x="0" y="0"/>
            <a:ext cx="3429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50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6123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9B3C-2051-B9B8-B3FF-1952B944C3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530820-2F43-0DFB-36BE-1F891AFFF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90B96-70F1-4CDE-6CD0-5A785479EF55}"/>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C7AF940B-9315-E8E4-6553-A81959BEF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9C6A6-E589-223E-3C00-A875FAB5FD60}"/>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52675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262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84969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737272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244899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58196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53233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907629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D02AE-B9A4-47BD-AF8E-97E16144138B}" type="datetimeFigureOut">
              <a:rPr lang="en-US" dirty="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96107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FD78B-DB02-4362-BCDC-98A55456977C}" type="datetimeFigureOut">
              <a:rPr lang="en-US" dirty="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086015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6251" y="1122363"/>
            <a:ext cx="10801349" cy="2387600"/>
          </a:xfrm>
        </p:spPr>
        <p:txBody>
          <a:bodyPr anchor="b">
            <a:normAutofit/>
          </a:bodyPr>
          <a:lstStyle>
            <a:lvl1pPr algn="l">
              <a:defRPr sz="4400">
                <a:solidFill>
                  <a:srgbClr val="005EB8"/>
                </a:solidFill>
              </a:defRPr>
            </a:lvl1pPr>
          </a:lstStyle>
          <a:p>
            <a:r>
              <a:rPr lang="en-US" dirty="0"/>
              <a:t>Click to edit Master title style</a:t>
            </a:r>
          </a:p>
        </p:txBody>
      </p:sp>
      <p:sp>
        <p:nvSpPr>
          <p:cNvPr id="3" name="Subtitle 2"/>
          <p:cNvSpPr>
            <a:spLocks noGrp="1"/>
          </p:cNvSpPr>
          <p:nvPr>
            <p:ph type="subTitle" idx="1"/>
          </p:nvPr>
        </p:nvSpPr>
        <p:spPr>
          <a:xfrm>
            <a:off x="502024" y="3602038"/>
            <a:ext cx="10165976"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92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E284-0D5B-DEE3-9C71-4A3690C3B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FF13F0-81C3-24CD-81A7-0DEF3B2D2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95FED6-0017-7903-2438-2E986EBAD116}"/>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029F3534-26F3-36BC-2285-E2CBBDD03B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F5EFB4-6597-18B6-9854-E6AF6FDAE5D5}"/>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909944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6" y="1825625"/>
            <a:ext cx="10869705" cy="387592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8304BC07-8F03-473C-B5A4-E5A98B25F5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1816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rgbClr val="005EB8"/>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12553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34303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3992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1032095"/>
            <a:ext cx="7891836" cy="658594"/>
          </a:xfrm>
        </p:spPr>
        <p:txBody>
          <a:bodyPr/>
          <a:lstStyle>
            <a:lvl1pPr>
              <a:defRPr>
                <a:solidFill>
                  <a:srgbClr val="005EB8"/>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102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102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1706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dirty="0"/>
              <a:t>Click to edit Master title style</a:t>
            </a:r>
          </a:p>
        </p:txBody>
      </p:sp>
    </p:spTree>
    <p:extLst>
      <p:ext uri="{BB962C8B-B14F-4D97-AF65-F5344CB8AC3E}">
        <p14:creationId xmlns:p14="http://schemas.microsoft.com/office/powerpoint/2010/main" val="1424962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012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882588"/>
            <a:ext cx="6172200" cy="3978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2250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34671"/>
            <a:ext cx="6172200" cy="41263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88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1159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264024"/>
            <a:ext cx="2628900" cy="4450976"/>
          </a:xfrm>
        </p:spPr>
        <p:txBody>
          <a:bodyPr vert="eaVert"/>
          <a:lstStyle>
            <a:lvl1pPr>
              <a:defRPr>
                <a:solidFill>
                  <a:srgbClr val="005EB8"/>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1" y="1264024"/>
            <a:ext cx="7734300" cy="445097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308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BCA3-81A6-9BE3-852D-32075A3DA5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5F6060-FDE3-63D9-0C92-86FBE7797D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34BA11-1078-27B2-D3EC-6F167C46B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DEBE9C-7298-F586-E8D8-867C50CBA827}"/>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480B12C9-CA19-2DB9-3342-D5F56321D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E575D-1F69-A515-D104-963F24B19709}"/>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297977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3F3-A9CF-42A5-B9BB-12B78F9547E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576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E349-C290-253F-7116-82A52D70A6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090741-3742-A83E-9172-9FF3EFE1C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B213C7-5D2C-D6C6-D9FE-2FD283A982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48901F-387D-9842-2B76-D8097C63D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0C1C0-ACF7-4EFC-49C7-031F957C8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955CB6-BA71-CF85-7ABC-8E1EFC37F71A}"/>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8" name="Footer Placeholder 7">
            <a:extLst>
              <a:ext uri="{FF2B5EF4-FFF2-40B4-BE49-F238E27FC236}">
                <a16:creationId xmlns:a16="http://schemas.microsoft.com/office/drawing/2014/main" id="{3AD4D425-34CA-EEB3-4B06-6B2DDBDB5C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D24D62-A454-7171-48CC-2D707ED29556}"/>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1588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C09-9346-F65A-E95B-AC7073AD1C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79746B-FDC9-A374-5DDA-43CAA8516D99}"/>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4" name="Footer Placeholder 3">
            <a:extLst>
              <a:ext uri="{FF2B5EF4-FFF2-40B4-BE49-F238E27FC236}">
                <a16:creationId xmlns:a16="http://schemas.microsoft.com/office/drawing/2014/main" id="{86C4619F-F519-2E2E-1A22-F81E6786C1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3B1285-A6ED-CEE1-483E-5AF473909BD8}"/>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76471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3A15A-EF57-38AE-0CD1-7D529C19A3F1}"/>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3" name="Footer Placeholder 2">
            <a:extLst>
              <a:ext uri="{FF2B5EF4-FFF2-40B4-BE49-F238E27FC236}">
                <a16:creationId xmlns:a16="http://schemas.microsoft.com/office/drawing/2014/main" id="{CC01C0FF-901F-DE53-AF3E-18839C352E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E2C3BC-2E15-402E-9EA5-4D9E6EEC5F7C}"/>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73533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BFD1-2C91-9809-FB73-E0C87FA71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48C7C4-D62A-8F58-99BB-72C63B92A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A8431E-0332-27F1-23C1-7DA953C74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1FFCA-3FBA-781A-677E-509547DB96C6}"/>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28AE2B63-ED28-728D-097B-91B28E632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35314-A9CD-D25F-1725-BAC4404FC6BF}"/>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23788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40C0-D729-CE8C-8BE6-EDE406222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6B13E8-CAD6-E826-D8A0-5B83D3A51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141056-8018-FB63-5FAC-7D92F5C22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875C3-0A30-A544-5B59-2A937DC4CEDD}"/>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CE4BB3E0-55F0-FF85-9CC3-10E0A895F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8501C9-F972-2253-FD91-890533284D63}"/>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9600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CA9D3-08A3-5A1D-C539-88E84A74F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C0BDB-EB2E-8D8D-8DAB-2D6145310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89A923-B828-B0D1-CCEB-65B9BB7B7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32FA836D-75E8-BFCE-462D-927856FB1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46488E-8258-697C-7FBD-F02E017EB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DBEB2-168D-4D92-A9E7-C522642A0EB1}" type="slidenum">
              <a:rPr lang="en-GB" smtClean="0"/>
              <a:t>‹#›</a:t>
            </a:fld>
            <a:endParaRPr lang="en-GB"/>
          </a:p>
        </p:txBody>
      </p:sp>
    </p:spTree>
    <p:extLst>
      <p:ext uri="{BB962C8B-B14F-4D97-AF65-F5344CB8AC3E}">
        <p14:creationId xmlns:p14="http://schemas.microsoft.com/office/powerpoint/2010/main" val="88337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243490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24" y="1083761"/>
            <a:ext cx="10851776" cy="5689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2024" y="1825625"/>
            <a:ext cx="10851776" cy="38759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472693" y="365127"/>
            <a:ext cx="2228488" cy="630297"/>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2025" y="6452836"/>
            <a:ext cx="2101911" cy="251189"/>
          </a:xfrm>
          <a:prstGeom prst="rect">
            <a:avLst/>
          </a:prstGeom>
        </p:spPr>
      </p:pic>
    </p:spTree>
    <p:extLst>
      <p:ext uri="{BB962C8B-B14F-4D97-AF65-F5344CB8AC3E}">
        <p14:creationId xmlns:p14="http://schemas.microsoft.com/office/powerpoint/2010/main" val="19755701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3200" b="1" i="0" kern="1200">
          <a:solidFill>
            <a:srgbClr val="005EB8"/>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78A1B7"/>
        </a:buClr>
        <a:buFont typeface="Arial" panose="020B0604020202020204" pitchFamily="34" charset="0"/>
        <a:buChar char="•"/>
        <a:defRPr sz="24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78A1B7"/>
        </a:buClr>
        <a:buFont typeface="Arial" panose="020B0604020202020204" pitchFamily="34" charset="0"/>
        <a:buChar char="•"/>
        <a:defRPr sz="2200" b="0" i="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78A1B7"/>
        </a:buClr>
        <a:buFont typeface="Arial" panose="020B0604020202020204" pitchFamily="34" charset="0"/>
        <a:buChar char="•"/>
        <a:defRPr sz="1800" b="0" i="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78A1B7"/>
        </a:buClr>
        <a:buFont typeface="Arial" panose="020B0604020202020204" pitchFamily="34" charset="0"/>
        <a:buChar char="•"/>
        <a:defRPr sz="1600" b="0" i="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78A1B7"/>
        </a:buClr>
        <a:buFont typeface="Arial" panose="020B0604020202020204" pitchFamily="34" charset="0"/>
        <a:buChar char="•"/>
        <a:defRPr sz="14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suffolk.gov.uk/children-families-and-learning/wellbeing-in-education/suffolk-education-mental-health-lead-network"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orms.office.com/e/j3m30Lktev" TargetMode="External"/><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mailto:Tony.Whitehead@suffolk.gov.uk" TargetMode="External"/><Relationship Id="rId3" Type="http://schemas.openxmlformats.org/officeDocument/2006/relationships/hyperlink" Target="mailto:Amy.Jefford@suffolk.gov.uk" TargetMode="External"/><Relationship Id="rId7" Type="http://schemas.openxmlformats.org/officeDocument/2006/relationships/hyperlink" Target="mailto:Rae.Twelftree@suffolk.gov.uk"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mailto:Nikki.Prentice@suffolk.gov.uk" TargetMode="External"/><Relationship Id="rId11" Type="http://schemas.openxmlformats.org/officeDocument/2006/relationships/image" Target="../media/image13.png"/><Relationship Id="rId5" Type="http://schemas.openxmlformats.org/officeDocument/2006/relationships/hyperlink" Target="mailto:Lesa.Lee@suffolk.gov.uk" TargetMode="External"/><Relationship Id="rId10" Type="http://schemas.openxmlformats.org/officeDocument/2006/relationships/image" Target="../media/image14.png"/><Relationship Id="rId4" Type="http://schemas.openxmlformats.org/officeDocument/2006/relationships/hyperlink" Target="mailto:emma.Nicholson@suffolk.gov.uk" TargetMode="External"/><Relationship Id="rId9" Type="http://schemas.openxmlformats.org/officeDocument/2006/relationships/hyperlink" Target="mailto:Tracey.Pilgrim@suffolk.gov.u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636CC-5937-761A-0F38-F6962AEAA462}"/>
              </a:ext>
            </a:extLst>
          </p:cNvPr>
          <p:cNvSpPr>
            <a:spLocks noGrp="1"/>
          </p:cNvSpPr>
          <p:nvPr>
            <p:ph type="ctrTitle"/>
          </p:nvPr>
        </p:nvSpPr>
        <p:spPr>
          <a:xfrm>
            <a:off x="4038600" y="1939159"/>
            <a:ext cx="7644627" cy="2751086"/>
          </a:xfrm>
        </p:spPr>
        <p:txBody>
          <a:bodyPr>
            <a:normAutofit/>
          </a:bodyPr>
          <a:lstStyle/>
          <a:p>
            <a:pPr algn="r"/>
            <a:r>
              <a:rPr lang="en-GB" dirty="0"/>
              <a:t>Welcome</a:t>
            </a:r>
          </a:p>
        </p:txBody>
      </p:sp>
      <p:sp>
        <p:nvSpPr>
          <p:cNvPr id="3" name="Subtitle 2">
            <a:extLst>
              <a:ext uri="{FF2B5EF4-FFF2-40B4-BE49-F238E27FC236}">
                <a16:creationId xmlns:a16="http://schemas.microsoft.com/office/drawing/2014/main" id="{31EE9C47-1F34-328C-46BB-D262B60B1492}"/>
              </a:ext>
            </a:extLst>
          </p:cNvPr>
          <p:cNvSpPr>
            <a:spLocks noGrp="1"/>
          </p:cNvSpPr>
          <p:nvPr>
            <p:ph type="subTitle" idx="1"/>
          </p:nvPr>
        </p:nvSpPr>
        <p:spPr>
          <a:xfrm>
            <a:off x="4038600" y="4782320"/>
            <a:ext cx="7644627" cy="1329443"/>
          </a:xfrm>
        </p:spPr>
        <p:txBody>
          <a:bodyPr>
            <a:normAutofit/>
          </a:bodyPr>
          <a:lstStyle/>
          <a:p>
            <a:pPr algn="r"/>
            <a:r>
              <a:rPr lang="en-GB" dirty="0"/>
              <a:t>Mental Health Lead Network Event</a:t>
            </a:r>
          </a:p>
          <a:p>
            <a:pPr algn="r"/>
            <a:r>
              <a:rPr lang="en-GB" dirty="0"/>
              <a:t>3</a:t>
            </a:r>
            <a:r>
              <a:rPr lang="en-GB" baseline="30000" dirty="0"/>
              <a:t>rd</a:t>
            </a:r>
            <a:r>
              <a:rPr lang="en-GB" dirty="0"/>
              <a:t> November 2023</a:t>
            </a:r>
          </a:p>
        </p:txBody>
      </p:sp>
    </p:spTree>
    <p:extLst>
      <p:ext uri="{BB962C8B-B14F-4D97-AF65-F5344CB8AC3E}">
        <p14:creationId xmlns:p14="http://schemas.microsoft.com/office/powerpoint/2010/main" val="14113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05520" y="575354"/>
            <a:ext cx="1694835" cy="560881"/>
          </a:xfrm>
          <a:prstGeom prst="rect">
            <a:avLst/>
          </a:prstGeom>
        </p:spPr>
      </p:pic>
      <p:sp>
        <p:nvSpPr>
          <p:cNvPr id="5" name="Title 3">
            <a:extLst>
              <a:ext uri="{FF2B5EF4-FFF2-40B4-BE49-F238E27FC236}">
                <a16:creationId xmlns:a16="http://schemas.microsoft.com/office/drawing/2014/main" id="{4A9A1091-7AAC-8201-1EC6-BE65541A8A85}"/>
              </a:ext>
            </a:extLst>
          </p:cNvPr>
          <p:cNvSpPr txBox="1">
            <a:spLocks/>
          </p:cNvSpPr>
          <p:nvPr/>
        </p:nvSpPr>
        <p:spPr>
          <a:xfrm>
            <a:off x="305908" y="410749"/>
            <a:ext cx="3626312" cy="6018625"/>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What we do</a:t>
            </a:r>
          </a:p>
        </p:txBody>
      </p:sp>
      <p:sp>
        <p:nvSpPr>
          <p:cNvPr id="6" name="TextBox 5">
            <a:extLst>
              <a:ext uri="{FF2B5EF4-FFF2-40B4-BE49-F238E27FC236}">
                <a16:creationId xmlns:a16="http://schemas.microsoft.com/office/drawing/2014/main" id="{6CC18EA2-0FD5-6028-CA91-6C1B8B8E29D1}"/>
              </a:ext>
            </a:extLst>
          </p:cNvPr>
          <p:cNvSpPr txBox="1"/>
          <p:nvPr/>
        </p:nvSpPr>
        <p:spPr>
          <a:xfrm>
            <a:off x="4248817" y="1472291"/>
            <a:ext cx="7666221" cy="6740307"/>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We develop inclusion plans for schools to use to support the pupil and we do this through a variety of avenues.</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We:</a:t>
            </a: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Consult  with school to explore current strengths and areas of concern</a:t>
            </a: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Complete observations in school</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Carry out a pupil voice</a:t>
            </a: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Provide advice and guidance</a:t>
            </a: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Model strategies to school staff</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Draw upon the support and guidance from other SES Services</a:t>
            </a: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Signpost to other  agencies</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35F97841-FB26-20FE-36B6-33A0120282D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48817" y="410749"/>
            <a:ext cx="4383404" cy="890093"/>
          </a:xfrm>
          <a:prstGeom prst="rect">
            <a:avLst/>
          </a:prstGeom>
        </p:spPr>
      </p:pic>
    </p:spTree>
    <p:extLst>
      <p:ext uri="{BB962C8B-B14F-4D97-AF65-F5344CB8AC3E}">
        <p14:creationId xmlns:p14="http://schemas.microsoft.com/office/powerpoint/2010/main" val="149884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66349" y="6086394"/>
            <a:ext cx="1694835" cy="560881"/>
          </a:xfrm>
          <a:prstGeom prst="rect">
            <a:avLst/>
          </a:prstGeom>
        </p:spPr>
      </p:pic>
      <p:sp>
        <p:nvSpPr>
          <p:cNvPr id="2" name="Title 3">
            <a:extLst>
              <a:ext uri="{FF2B5EF4-FFF2-40B4-BE49-F238E27FC236}">
                <a16:creationId xmlns:a16="http://schemas.microsoft.com/office/drawing/2014/main" id="{F1ADEF94-8014-11D1-7B00-3ACBBA28519F}"/>
              </a:ext>
            </a:extLst>
          </p:cNvPr>
          <p:cNvSpPr txBox="1">
            <a:spLocks/>
          </p:cNvSpPr>
          <p:nvPr/>
        </p:nvSpPr>
        <p:spPr>
          <a:xfrm>
            <a:off x="798882" y="327776"/>
            <a:ext cx="4394680" cy="7646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20438F"/>
                </a:solidFill>
                <a:effectLst/>
                <a:uLnTx/>
                <a:uFillTx/>
                <a:latin typeface="Arial" panose="020B0604020202020204" pitchFamily="34" charset="0"/>
                <a:ea typeface="Tahoma" panose="020B0604030504040204" pitchFamily="34" charset="0"/>
                <a:cs typeface="Arial" panose="020B0604020202020204" pitchFamily="34" charset="0"/>
              </a:rPr>
              <a:t>January 2024</a:t>
            </a:r>
          </a:p>
        </p:txBody>
      </p:sp>
      <p:sp>
        <p:nvSpPr>
          <p:cNvPr id="15" name="Rectangle: Rounded Corners 14">
            <a:extLst>
              <a:ext uri="{FF2B5EF4-FFF2-40B4-BE49-F238E27FC236}">
                <a16:creationId xmlns:a16="http://schemas.microsoft.com/office/drawing/2014/main" id="{3AE0F173-B851-0B34-DE38-EAB75D0E953B}"/>
              </a:ext>
            </a:extLst>
          </p:cNvPr>
          <p:cNvSpPr/>
          <p:nvPr/>
        </p:nvSpPr>
        <p:spPr>
          <a:xfrm>
            <a:off x="798882" y="1285323"/>
            <a:ext cx="5678905" cy="1187116"/>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Whole School Model of support</a:t>
            </a:r>
          </a:p>
        </p:txBody>
      </p:sp>
      <p:sp>
        <p:nvSpPr>
          <p:cNvPr id="16" name="Rectangle: Rounded Corners 15">
            <a:extLst>
              <a:ext uri="{FF2B5EF4-FFF2-40B4-BE49-F238E27FC236}">
                <a16:creationId xmlns:a16="http://schemas.microsoft.com/office/drawing/2014/main" id="{7C1E8657-B51E-3BA3-6F76-84626107AED3}"/>
              </a:ext>
            </a:extLst>
          </p:cNvPr>
          <p:cNvSpPr/>
          <p:nvPr/>
        </p:nvSpPr>
        <p:spPr>
          <a:xfrm>
            <a:off x="798882" y="3393762"/>
            <a:ext cx="4487779" cy="1612232"/>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96F5DFA-E5CD-232C-FFBD-4D610204A60C}"/>
              </a:ext>
            </a:extLst>
          </p:cNvPr>
          <p:cNvSpPr txBox="1"/>
          <p:nvPr/>
        </p:nvSpPr>
        <p:spPr>
          <a:xfrm>
            <a:off x="965417" y="3661269"/>
            <a:ext cx="409073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Termly meetings with 2 specialist teachers</a:t>
            </a:r>
          </a:p>
        </p:txBody>
      </p:sp>
      <p:sp>
        <p:nvSpPr>
          <p:cNvPr id="25" name="Arrow: Down 24">
            <a:extLst>
              <a:ext uri="{FF2B5EF4-FFF2-40B4-BE49-F238E27FC236}">
                <a16:creationId xmlns:a16="http://schemas.microsoft.com/office/drawing/2014/main" id="{A3B913CC-5C03-77DC-239E-85CB3E4CF51F}"/>
              </a:ext>
            </a:extLst>
          </p:cNvPr>
          <p:cNvSpPr/>
          <p:nvPr/>
        </p:nvSpPr>
        <p:spPr>
          <a:xfrm rot="20258893">
            <a:off x="1402654" y="5160705"/>
            <a:ext cx="513348" cy="675155"/>
          </a:xfrm>
          <a:prstGeom prst="downArrow">
            <a:avLst/>
          </a:prstGeom>
          <a:solidFill>
            <a:srgbClr val="25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endParaRPr>
          </a:p>
        </p:txBody>
      </p:sp>
      <p:sp>
        <p:nvSpPr>
          <p:cNvPr id="30" name="Rectangle: Rounded Corners 29">
            <a:extLst>
              <a:ext uri="{FF2B5EF4-FFF2-40B4-BE49-F238E27FC236}">
                <a16:creationId xmlns:a16="http://schemas.microsoft.com/office/drawing/2014/main" id="{FE7EDE2C-5EC8-B654-EEF3-AA04EBE18FB6}"/>
              </a:ext>
            </a:extLst>
          </p:cNvPr>
          <p:cNvSpPr/>
          <p:nvPr/>
        </p:nvSpPr>
        <p:spPr>
          <a:xfrm>
            <a:off x="5980184" y="3470665"/>
            <a:ext cx="4487779" cy="1612232"/>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Whole school support around identified an area of need</a:t>
            </a:r>
          </a:p>
        </p:txBody>
      </p:sp>
      <p:sp>
        <p:nvSpPr>
          <p:cNvPr id="31" name="TextBox 30">
            <a:extLst>
              <a:ext uri="{FF2B5EF4-FFF2-40B4-BE49-F238E27FC236}">
                <a16:creationId xmlns:a16="http://schemas.microsoft.com/office/drawing/2014/main" id="{1B63B926-90A0-3040-1E28-6C0F06086E48}"/>
              </a:ext>
            </a:extLst>
          </p:cNvPr>
          <p:cNvSpPr txBox="1"/>
          <p:nvPr/>
        </p:nvSpPr>
        <p:spPr>
          <a:xfrm>
            <a:off x="965417" y="3701948"/>
            <a:ext cx="409073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Termly meetings with 2 specialist teachers</a:t>
            </a:r>
          </a:p>
        </p:txBody>
      </p:sp>
      <p:sp>
        <p:nvSpPr>
          <p:cNvPr id="33" name="Rectangle: Rounded Corners 32">
            <a:extLst>
              <a:ext uri="{FF2B5EF4-FFF2-40B4-BE49-F238E27FC236}">
                <a16:creationId xmlns:a16="http://schemas.microsoft.com/office/drawing/2014/main" id="{7147CA39-631C-FE79-799A-CE063BEBB105}"/>
              </a:ext>
            </a:extLst>
          </p:cNvPr>
          <p:cNvSpPr/>
          <p:nvPr/>
        </p:nvSpPr>
        <p:spPr>
          <a:xfrm>
            <a:off x="2025707" y="5719411"/>
            <a:ext cx="6941485" cy="836368"/>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rPr>
              <a:t>Bespoke Pupil Work – time limited with an agreed focus</a:t>
            </a:r>
          </a:p>
        </p:txBody>
      </p:sp>
      <p:sp>
        <p:nvSpPr>
          <p:cNvPr id="40" name="Rectangle: Rounded Corners 39">
            <a:extLst>
              <a:ext uri="{FF2B5EF4-FFF2-40B4-BE49-F238E27FC236}">
                <a16:creationId xmlns:a16="http://schemas.microsoft.com/office/drawing/2014/main" id="{B187086B-E6FF-C798-9F22-F506121B77CF}"/>
              </a:ext>
            </a:extLst>
          </p:cNvPr>
          <p:cNvSpPr/>
          <p:nvPr/>
        </p:nvSpPr>
        <p:spPr>
          <a:xfrm>
            <a:off x="798882" y="3495730"/>
            <a:ext cx="4487779" cy="1612232"/>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6" name="Group 45">
            <a:extLst>
              <a:ext uri="{FF2B5EF4-FFF2-40B4-BE49-F238E27FC236}">
                <a16:creationId xmlns:a16="http://schemas.microsoft.com/office/drawing/2014/main" id="{0C74DED4-A15E-3254-3C67-B203264F6C6F}"/>
              </a:ext>
            </a:extLst>
          </p:cNvPr>
          <p:cNvGrpSpPr/>
          <p:nvPr/>
        </p:nvGrpSpPr>
        <p:grpSpPr>
          <a:xfrm>
            <a:off x="798882" y="573852"/>
            <a:ext cx="10962302" cy="6073423"/>
            <a:chOff x="798882" y="543645"/>
            <a:chExt cx="10962302" cy="6073423"/>
          </a:xfrm>
        </p:grpSpPr>
        <p:sp>
          <p:nvSpPr>
            <p:cNvPr id="17" name="Rectangle: Rounded Corners 16">
              <a:extLst>
                <a:ext uri="{FF2B5EF4-FFF2-40B4-BE49-F238E27FC236}">
                  <a16:creationId xmlns:a16="http://schemas.microsoft.com/office/drawing/2014/main" id="{00A67250-A45A-7BDE-5497-51B3D9CB87F5}"/>
                </a:ext>
              </a:extLst>
            </p:cNvPr>
            <p:cNvSpPr/>
            <p:nvPr/>
          </p:nvSpPr>
          <p:spPr>
            <a:xfrm>
              <a:off x="5980184" y="3429986"/>
              <a:ext cx="4487779" cy="1612232"/>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Whole school support around identified an area of need</a:t>
              </a:r>
            </a:p>
          </p:txBody>
        </p:sp>
        <p:sp>
          <p:nvSpPr>
            <p:cNvPr id="19" name="Rectangle: Rounded Corners 18">
              <a:extLst>
                <a:ext uri="{FF2B5EF4-FFF2-40B4-BE49-F238E27FC236}">
                  <a16:creationId xmlns:a16="http://schemas.microsoft.com/office/drawing/2014/main" id="{5E8103AB-84E1-C8A6-61C6-5578C221904A}"/>
                </a:ext>
              </a:extLst>
            </p:cNvPr>
            <p:cNvSpPr/>
            <p:nvPr/>
          </p:nvSpPr>
          <p:spPr>
            <a:xfrm>
              <a:off x="8074276" y="543645"/>
              <a:ext cx="3686908" cy="1944417"/>
            </a:xfrm>
            <a:prstGeom prst="roundRect">
              <a:avLst/>
            </a:prstGeom>
            <a:solidFill>
              <a:schemeClr val="accent2">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B98F20A3-5A41-29BF-A70D-05EA79F71372}"/>
                </a:ext>
              </a:extLst>
            </p:cNvPr>
            <p:cNvSpPr txBox="1"/>
            <p:nvPr/>
          </p:nvSpPr>
          <p:spPr>
            <a:xfrm>
              <a:off x="8212687" y="777189"/>
              <a:ext cx="3410086"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Six Communities of schools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½ termly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Specialist Education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Health,  Psychology and Therapeutic Services</a:t>
              </a:r>
            </a:p>
          </p:txBody>
        </p:sp>
        <p:sp>
          <p:nvSpPr>
            <p:cNvPr id="21" name="Arrow: Down 20">
              <a:extLst>
                <a:ext uri="{FF2B5EF4-FFF2-40B4-BE49-F238E27FC236}">
                  <a16:creationId xmlns:a16="http://schemas.microsoft.com/office/drawing/2014/main" id="{3C113FBB-79B5-76C0-158B-A13A48B06378}"/>
                </a:ext>
              </a:extLst>
            </p:cNvPr>
            <p:cNvSpPr/>
            <p:nvPr/>
          </p:nvSpPr>
          <p:spPr>
            <a:xfrm rot="16200000">
              <a:off x="7015344" y="1344986"/>
              <a:ext cx="513348" cy="1008084"/>
            </a:xfrm>
            <a:prstGeom prst="downArrow">
              <a:avLst/>
            </a:prstGeom>
            <a:solidFill>
              <a:srgbClr val="25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endParaRPr>
            </a:p>
          </p:txBody>
        </p:sp>
        <p:sp>
          <p:nvSpPr>
            <p:cNvPr id="22" name="Arrow: Down 21">
              <a:extLst>
                <a:ext uri="{FF2B5EF4-FFF2-40B4-BE49-F238E27FC236}">
                  <a16:creationId xmlns:a16="http://schemas.microsoft.com/office/drawing/2014/main" id="{FBA80238-A0A3-6201-B2D4-F00054D5FBFE}"/>
                </a:ext>
              </a:extLst>
            </p:cNvPr>
            <p:cNvSpPr/>
            <p:nvPr/>
          </p:nvSpPr>
          <p:spPr>
            <a:xfrm rot="1232185">
              <a:off x="1410248" y="2567555"/>
              <a:ext cx="513348" cy="675155"/>
            </a:xfrm>
            <a:prstGeom prst="downArrow">
              <a:avLst/>
            </a:prstGeom>
            <a:solidFill>
              <a:srgbClr val="25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FA745836-81C9-0CD0-C0C2-AC7CC2BD44FA}"/>
                </a:ext>
              </a:extLst>
            </p:cNvPr>
            <p:cNvSpPr/>
            <p:nvPr/>
          </p:nvSpPr>
          <p:spPr>
            <a:xfrm>
              <a:off x="2025707" y="5678732"/>
              <a:ext cx="6941485" cy="836368"/>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rPr>
                <a:t>Bespoke Pupil Work – time limited with an agreed focus</a:t>
              </a:r>
            </a:p>
          </p:txBody>
        </p:sp>
        <p:sp>
          <p:nvSpPr>
            <p:cNvPr id="24" name="Arrow: Down 23">
              <a:extLst>
                <a:ext uri="{FF2B5EF4-FFF2-40B4-BE49-F238E27FC236}">
                  <a16:creationId xmlns:a16="http://schemas.microsoft.com/office/drawing/2014/main" id="{D2B5277B-9A31-288F-7A75-A9C9496B4EB5}"/>
                </a:ext>
              </a:extLst>
            </p:cNvPr>
            <p:cNvSpPr/>
            <p:nvPr/>
          </p:nvSpPr>
          <p:spPr>
            <a:xfrm rot="20258893">
              <a:off x="6511302" y="2517277"/>
              <a:ext cx="513348" cy="675155"/>
            </a:xfrm>
            <a:prstGeom prst="downArrow">
              <a:avLst/>
            </a:prstGeom>
            <a:solidFill>
              <a:srgbClr val="25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3190F8FD-CF9A-ECF4-5D7C-FB12E17A95AC}"/>
                </a:ext>
              </a:extLst>
            </p:cNvPr>
            <p:cNvSpPr/>
            <p:nvPr/>
          </p:nvSpPr>
          <p:spPr>
            <a:xfrm>
              <a:off x="798882" y="1326002"/>
              <a:ext cx="5678905" cy="1187116"/>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Whole School Model of support</a:t>
              </a:r>
            </a:p>
          </p:txBody>
        </p:sp>
        <p:sp>
          <p:nvSpPr>
            <p:cNvPr id="29" name="Rectangle: Rounded Corners 28">
              <a:extLst>
                <a:ext uri="{FF2B5EF4-FFF2-40B4-BE49-F238E27FC236}">
                  <a16:creationId xmlns:a16="http://schemas.microsoft.com/office/drawing/2014/main" id="{78B7902A-7D47-8B51-E184-A44419D6F5AC}"/>
                </a:ext>
              </a:extLst>
            </p:cNvPr>
            <p:cNvSpPr/>
            <p:nvPr/>
          </p:nvSpPr>
          <p:spPr>
            <a:xfrm>
              <a:off x="798882" y="3434441"/>
              <a:ext cx="4487779" cy="1612232"/>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Arrow: Down 33">
              <a:extLst>
                <a:ext uri="{FF2B5EF4-FFF2-40B4-BE49-F238E27FC236}">
                  <a16:creationId xmlns:a16="http://schemas.microsoft.com/office/drawing/2014/main" id="{851A6B44-0B1F-94E2-9A59-89841304C234}"/>
                </a:ext>
              </a:extLst>
            </p:cNvPr>
            <p:cNvSpPr/>
            <p:nvPr/>
          </p:nvSpPr>
          <p:spPr>
            <a:xfrm rot="20258893">
              <a:off x="1402654" y="5201384"/>
              <a:ext cx="513348" cy="675155"/>
            </a:xfrm>
            <a:prstGeom prst="downArrow">
              <a:avLst/>
            </a:prstGeom>
            <a:solidFill>
              <a:srgbClr val="25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endParaRPr>
            </a:p>
          </p:txBody>
        </p:sp>
        <p:sp>
          <p:nvSpPr>
            <p:cNvPr id="38" name="Arrow: Down 37">
              <a:extLst>
                <a:ext uri="{FF2B5EF4-FFF2-40B4-BE49-F238E27FC236}">
                  <a16:creationId xmlns:a16="http://schemas.microsoft.com/office/drawing/2014/main" id="{418BCE3C-6D53-226B-9F05-FBA796DA9820}"/>
                </a:ext>
              </a:extLst>
            </p:cNvPr>
            <p:cNvSpPr/>
            <p:nvPr/>
          </p:nvSpPr>
          <p:spPr>
            <a:xfrm rot="2147126">
              <a:off x="9146515" y="5202891"/>
              <a:ext cx="513348" cy="675155"/>
            </a:xfrm>
            <a:prstGeom prst="downArrow">
              <a:avLst/>
            </a:prstGeom>
            <a:solidFill>
              <a:srgbClr val="25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endParaRPr>
            </a:p>
          </p:txBody>
        </p:sp>
        <p:sp>
          <p:nvSpPr>
            <p:cNvPr id="39" name="Rectangle: Rounded Corners 38">
              <a:extLst>
                <a:ext uri="{FF2B5EF4-FFF2-40B4-BE49-F238E27FC236}">
                  <a16:creationId xmlns:a16="http://schemas.microsoft.com/office/drawing/2014/main" id="{E33A9188-99D2-4319-07DF-A616A68A6B46}"/>
                </a:ext>
              </a:extLst>
            </p:cNvPr>
            <p:cNvSpPr/>
            <p:nvPr/>
          </p:nvSpPr>
          <p:spPr>
            <a:xfrm>
              <a:off x="798882" y="1387291"/>
              <a:ext cx="5678905" cy="1187116"/>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Whole School Model of support</a:t>
              </a:r>
            </a:p>
          </p:txBody>
        </p:sp>
        <p:sp>
          <p:nvSpPr>
            <p:cNvPr id="41" name="Rectangle: Rounded Corners 40">
              <a:extLst>
                <a:ext uri="{FF2B5EF4-FFF2-40B4-BE49-F238E27FC236}">
                  <a16:creationId xmlns:a16="http://schemas.microsoft.com/office/drawing/2014/main" id="{06C8A9C2-A9C5-B9CE-7C1E-4D7F547D5DD5}"/>
                </a:ext>
              </a:extLst>
            </p:cNvPr>
            <p:cNvSpPr/>
            <p:nvPr/>
          </p:nvSpPr>
          <p:spPr>
            <a:xfrm>
              <a:off x="5980184" y="3531954"/>
              <a:ext cx="4487779" cy="1612232"/>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Whole school support around identified an area of need</a:t>
              </a:r>
            </a:p>
          </p:txBody>
        </p:sp>
        <p:sp>
          <p:nvSpPr>
            <p:cNvPr id="42" name="TextBox 41">
              <a:extLst>
                <a:ext uri="{FF2B5EF4-FFF2-40B4-BE49-F238E27FC236}">
                  <a16:creationId xmlns:a16="http://schemas.microsoft.com/office/drawing/2014/main" id="{FEDF96C9-4D77-93B7-D511-1B6946F5B344}"/>
                </a:ext>
              </a:extLst>
            </p:cNvPr>
            <p:cNvSpPr txBox="1"/>
            <p:nvPr/>
          </p:nvSpPr>
          <p:spPr>
            <a:xfrm>
              <a:off x="965417" y="3763237"/>
              <a:ext cx="409073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Termly meetings with 2 specialist teachers</a:t>
              </a:r>
            </a:p>
          </p:txBody>
        </p:sp>
        <p:sp>
          <p:nvSpPr>
            <p:cNvPr id="44" name="Rectangle: Rounded Corners 43">
              <a:extLst>
                <a:ext uri="{FF2B5EF4-FFF2-40B4-BE49-F238E27FC236}">
                  <a16:creationId xmlns:a16="http://schemas.microsoft.com/office/drawing/2014/main" id="{8C31DC12-BE3A-1D7A-E0B1-80031C321258}"/>
                </a:ext>
              </a:extLst>
            </p:cNvPr>
            <p:cNvSpPr/>
            <p:nvPr/>
          </p:nvSpPr>
          <p:spPr>
            <a:xfrm>
              <a:off x="2025707" y="5780700"/>
              <a:ext cx="6941485" cy="836368"/>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0438F"/>
                  </a:solidFill>
                  <a:effectLst/>
                  <a:uLnTx/>
                  <a:uFillTx/>
                  <a:latin typeface="Arial" panose="020B0604020202020204" pitchFamily="34" charset="0"/>
                  <a:ea typeface="+mn-ea"/>
                  <a:cs typeface="Arial" panose="020B0604020202020204" pitchFamily="34" charset="0"/>
                </a:rPr>
                <a:t>Bespoke Pupil Work – time limited with an agreed focus</a:t>
              </a:r>
            </a:p>
          </p:txBody>
        </p:sp>
      </p:grpSp>
    </p:spTree>
    <p:extLst>
      <p:ext uri="{BB962C8B-B14F-4D97-AF65-F5344CB8AC3E}">
        <p14:creationId xmlns:p14="http://schemas.microsoft.com/office/powerpoint/2010/main" val="90647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92486" y="405028"/>
            <a:ext cx="1694835" cy="560881"/>
          </a:xfrm>
          <a:prstGeom prst="rect">
            <a:avLst/>
          </a:prstGeom>
        </p:spPr>
      </p:pic>
      <p:sp>
        <p:nvSpPr>
          <p:cNvPr id="3" name="Rectangle 2">
            <a:extLst>
              <a:ext uri="{FF2B5EF4-FFF2-40B4-BE49-F238E27FC236}">
                <a16:creationId xmlns:a16="http://schemas.microsoft.com/office/drawing/2014/main" id="{7972A06C-EE54-E4CB-A7EE-8416C01AE353}"/>
              </a:ext>
            </a:extLst>
          </p:cNvPr>
          <p:cNvSpPr/>
          <p:nvPr/>
        </p:nvSpPr>
        <p:spPr>
          <a:xfrm>
            <a:off x="4126737" y="1175182"/>
            <a:ext cx="7759355" cy="5632311"/>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ADHD awareness and strategies to support learners with ADHD </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Understanding behaviour and strategies for managing behaviour</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Supporting Children and Young people to develop resilience </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Supporting learners who have experienced ACEs (adverse childhood experiences) </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Supporting anxious children </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Attachment Disorder awareness and strategies to support learners with Attachment Disorder </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Mental health and wellbeing awareness and strategies to support pupils with mental health needs </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Foetal Alcohol Syndrome Awareness and how to support learners with FAS</a:t>
            </a:r>
          </a:p>
        </p:txBody>
      </p:sp>
      <p:pic>
        <p:nvPicPr>
          <p:cNvPr id="5" name="Picture 4">
            <a:extLst>
              <a:ext uri="{FF2B5EF4-FFF2-40B4-BE49-F238E27FC236}">
                <a16:creationId xmlns:a16="http://schemas.microsoft.com/office/drawing/2014/main" id="{098D15A6-53D2-8620-C9CD-317D0C228D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91654" y="240423"/>
            <a:ext cx="4383404" cy="890093"/>
          </a:xfrm>
          <a:prstGeom prst="rect">
            <a:avLst/>
          </a:prstGeom>
        </p:spPr>
      </p:pic>
      <p:sp>
        <p:nvSpPr>
          <p:cNvPr id="6" name="Title 3">
            <a:extLst>
              <a:ext uri="{FF2B5EF4-FFF2-40B4-BE49-F238E27FC236}">
                <a16:creationId xmlns:a16="http://schemas.microsoft.com/office/drawing/2014/main" id="{C3813D52-B6D8-7D2C-BA32-C3B375D21202}"/>
              </a:ext>
            </a:extLst>
          </p:cNvPr>
          <p:cNvSpPr txBox="1">
            <a:spLocks/>
          </p:cNvSpPr>
          <p:nvPr/>
        </p:nvSpPr>
        <p:spPr>
          <a:xfrm>
            <a:off x="305908" y="410749"/>
            <a:ext cx="3626312" cy="6018625"/>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Training Available</a:t>
            </a:r>
          </a:p>
        </p:txBody>
      </p:sp>
    </p:spTree>
    <p:extLst>
      <p:ext uri="{BB962C8B-B14F-4D97-AF65-F5344CB8AC3E}">
        <p14:creationId xmlns:p14="http://schemas.microsoft.com/office/powerpoint/2010/main" val="154902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95260" y="285201"/>
            <a:ext cx="1694835" cy="560881"/>
          </a:xfrm>
          <a:prstGeom prst="rect">
            <a:avLst/>
          </a:prstGeom>
        </p:spPr>
      </p:pic>
      <p:sp>
        <p:nvSpPr>
          <p:cNvPr id="2" name="Title 3">
            <a:extLst>
              <a:ext uri="{FF2B5EF4-FFF2-40B4-BE49-F238E27FC236}">
                <a16:creationId xmlns:a16="http://schemas.microsoft.com/office/drawing/2014/main" id="{0CF300A5-3421-FB49-7A54-C0F45DE90AC4}"/>
              </a:ext>
            </a:extLst>
          </p:cNvPr>
          <p:cNvSpPr txBox="1">
            <a:spLocks/>
          </p:cNvSpPr>
          <p:nvPr/>
        </p:nvSpPr>
        <p:spPr>
          <a:xfrm>
            <a:off x="305908" y="410749"/>
            <a:ext cx="3626312" cy="6018625"/>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Further Training Available</a:t>
            </a:r>
          </a:p>
        </p:txBody>
      </p:sp>
      <p:sp>
        <p:nvSpPr>
          <p:cNvPr id="3" name="Rectangle 2">
            <a:extLst>
              <a:ext uri="{FF2B5EF4-FFF2-40B4-BE49-F238E27FC236}">
                <a16:creationId xmlns:a16="http://schemas.microsoft.com/office/drawing/2014/main" id="{94B475DE-08CA-392C-124C-5AEDF108A54F}"/>
              </a:ext>
            </a:extLst>
          </p:cNvPr>
          <p:cNvSpPr/>
          <p:nvPr/>
        </p:nvSpPr>
        <p:spPr>
          <a:xfrm>
            <a:off x="4558746" y="1316741"/>
            <a:ext cx="7075395" cy="489364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We also offer free half termly training, delivered virtually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Essential strategies for supporting pupils with SEMH needs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and low cost termly targeted training, delivered virtually: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The importance of relationships </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Emotional Regulation</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Helping pupils with SEMH Needs engage</a:t>
            </a:r>
          </a:p>
        </p:txBody>
      </p:sp>
      <p:pic>
        <p:nvPicPr>
          <p:cNvPr id="4" name="Picture 3">
            <a:extLst>
              <a:ext uri="{FF2B5EF4-FFF2-40B4-BE49-F238E27FC236}">
                <a16:creationId xmlns:a16="http://schemas.microsoft.com/office/drawing/2014/main" id="{84766C43-1BDF-CDE6-9256-4E646444CB6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49463" y="285201"/>
            <a:ext cx="4383404" cy="890093"/>
          </a:xfrm>
          <a:prstGeom prst="rect">
            <a:avLst/>
          </a:prstGeom>
        </p:spPr>
      </p:pic>
    </p:spTree>
    <p:extLst>
      <p:ext uri="{BB962C8B-B14F-4D97-AF65-F5344CB8AC3E}">
        <p14:creationId xmlns:p14="http://schemas.microsoft.com/office/powerpoint/2010/main" val="292456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9AACFA1-4F17-66DE-55FB-FAD3D85291A5}"/>
              </a:ext>
            </a:extLst>
          </p:cNvPr>
          <p:cNvSpPr txBox="1">
            <a:spLocks/>
          </p:cNvSpPr>
          <p:nvPr/>
        </p:nvSpPr>
        <p:spPr>
          <a:xfrm>
            <a:off x="636104" y="443568"/>
            <a:ext cx="10853531" cy="830997"/>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ea typeface="+mj-ea"/>
                <a:cs typeface="Arial"/>
              </a:rPr>
              <a:t>Further Training Available</a:t>
            </a:r>
          </a:p>
        </p:txBody>
      </p:sp>
      <p:sp>
        <p:nvSpPr>
          <p:cNvPr id="8" name="TextBox 7">
            <a:extLst>
              <a:ext uri="{FF2B5EF4-FFF2-40B4-BE49-F238E27FC236}">
                <a16:creationId xmlns:a16="http://schemas.microsoft.com/office/drawing/2014/main" id="{C8B3BA8D-A7F1-4288-D2FC-1F49CD5A7967}"/>
              </a:ext>
            </a:extLst>
          </p:cNvPr>
          <p:cNvSpPr txBox="1"/>
          <p:nvPr/>
        </p:nvSpPr>
        <p:spPr>
          <a:xfrm>
            <a:off x="295529" y="2288092"/>
            <a:ext cx="1160093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20438F"/>
              </a:solidFill>
              <a:effectLst/>
              <a:uLnTx/>
              <a:uFillTx/>
              <a:latin typeface="Arial"/>
              <a:ea typeface="+mn-ea"/>
              <a:cs typeface="Segoe U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0438F"/>
                </a:solidFill>
                <a:effectLst/>
                <a:uLnTx/>
                <a:uFillTx/>
                <a:latin typeface="Arial"/>
                <a:ea typeface="+mn-ea"/>
                <a:cs typeface="Segoe UI"/>
              </a:rPr>
              <a:t>Further SES training is available – please ask SES Deputy Head: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0438F"/>
                </a:solidFill>
                <a:effectLst/>
                <a:uLnTx/>
                <a:uFillTx/>
                <a:latin typeface="Arial"/>
                <a:ea typeface="+mn-ea"/>
                <a:cs typeface="Segoe UI"/>
              </a:rPr>
              <a:t>Sally Blackman sally.blackman@suffolk.gov.uk</a:t>
            </a:r>
            <a:endParaRPr kumimoji="0" lang="en-GB"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438F"/>
              </a:solidFill>
              <a:effectLst/>
              <a:uLnTx/>
              <a:uFillTx/>
              <a:latin typeface="Arial"/>
              <a:ea typeface="+mn-ea"/>
              <a:cs typeface="Segoe U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0438F"/>
                </a:solidFill>
                <a:effectLst/>
                <a:uLnTx/>
                <a:uFillTx/>
                <a:latin typeface="Arial"/>
                <a:ea typeface="+mn-ea"/>
                <a:cs typeface="Segoe UI"/>
              </a:rPr>
              <a:t>Thank you</a:t>
            </a:r>
          </a:p>
        </p:txBody>
      </p:sp>
      <p:pic>
        <p:nvPicPr>
          <p:cNvPr id="9" name="Picture 8">
            <a:extLst>
              <a:ext uri="{FF2B5EF4-FFF2-40B4-BE49-F238E27FC236}">
                <a16:creationId xmlns:a16="http://schemas.microsoft.com/office/drawing/2014/main" id="{0FCFA643-B6E2-B607-DBC5-C14865D09D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7093" y="5443510"/>
            <a:ext cx="1275029" cy="1317752"/>
          </a:xfrm>
          <a:prstGeom prst="rect">
            <a:avLst/>
          </a:prstGeom>
        </p:spPr>
      </p:pic>
      <p:pic>
        <p:nvPicPr>
          <p:cNvPr id="5" name="Picture 4">
            <a:extLst>
              <a:ext uri="{C183D7F6-B498-43B3-948B-1728B52AA6E4}">
                <adec:decorative xmlns:adec="http://schemas.microsoft.com/office/drawing/2017/decorative" val="1"/>
              </a:ext>
            </a:extLst>
          </p:cNvPr>
          <p:cNvPicPr/>
          <p:nvPr/>
        </p:nvPicPr>
        <p:blipFill>
          <a:blip r:embed="rId4"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07272" y="6014155"/>
            <a:ext cx="1695450" cy="566543"/>
          </a:xfrm>
          <a:prstGeom prst="rect">
            <a:avLst/>
          </a:prstGeom>
          <a:noFill/>
          <a:ln>
            <a:noFill/>
          </a:ln>
        </p:spPr>
      </p:pic>
    </p:spTree>
    <p:extLst>
      <p:ext uri="{BB962C8B-B14F-4D97-AF65-F5344CB8AC3E}">
        <p14:creationId xmlns:p14="http://schemas.microsoft.com/office/powerpoint/2010/main" val="19505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67E288-591A-B4AB-84B7-DAF5A5349B8B}"/>
              </a:ext>
            </a:extLst>
          </p:cNvPr>
          <p:cNvPicPr>
            <a:picLocks noChangeAspect="1"/>
          </p:cNvPicPr>
          <p:nvPr/>
        </p:nvPicPr>
        <p:blipFill>
          <a:blip r:embed="rId3"/>
          <a:stretch>
            <a:fillRect/>
          </a:stretch>
        </p:blipFill>
        <p:spPr>
          <a:xfrm>
            <a:off x="0" y="688538"/>
            <a:ext cx="12192000" cy="4590586"/>
          </a:xfrm>
          <a:prstGeom prst="rect">
            <a:avLst/>
          </a:prstGeom>
        </p:spPr>
      </p:pic>
    </p:spTree>
    <p:extLst>
      <p:ext uri="{BB962C8B-B14F-4D97-AF65-F5344CB8AC3E}">
        <p14:creationId xmlns:p14="http://schemas.microsoft.com/office/powerpoint/2010/main" val="379492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BD9C09-B32A-5F9C-38BB-CFCC4A3C2B10}"/>
              </a:ext>
            </a:extLst>
          </p:cNvPr>
          <p:cNvSpPr>
            <a:spLocks noGrp="1"/>
          </p:cNvSpPr>
          <p:nvPr>
            <p:ph type="title"/>
          </p:nvPr>
        </p:nvSpPr>
        <p:spPr>
          <a:xfrm>
            <a:off x="2181441" y="1384730"/>
            <a:ext cx="5514248" cy="1971221"/>
          </a:xfrm>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lgn="ctr"/>
            <a:r>
              <a:rPr lang="en-US" sz="1600" kern="1200" dirty="0">
                <a:solidFill>
                  <a:schemeClr val="accent1"/>
                </a:solidFill>
                <a:latin typeface="Arial"/>
                <a:ea typeface="+mj-ea"/>
                <a:cs typeface="Arial"/>
                <a:hlinkClick r:id="rId3">
                  <a:extLst>
                    <a:ext uri="{A12FA001-AC4F-418D-AE19-62706E023703}">
                      <ahyp:hlinkClr xmlns:ahyp="http://schemas.microsoft.com/office/drawing/2018/hyperlinkcolor" val="tx"/>
                    </a:ext>
                  </a:extLst>
                </a:hlinkClick>
              </a:rPr>
              <a:t>Suffolk education mental health lead network - Suffolk County Council</a:t>
            </a:r>
            <a:br>
              <a:rPr lang="en-US" sz="2000" kern="1200" dirty="0">
                <a:solidFill>
                  <a:schemeClr val="tx1"/>
                </a:solidFill>
                <a:latin typeface="+mj-lt"/>
                <a:ea typeface="+mj-ea"/>
                <a:cs typeface="+mj-cs"/>
              </a:rPr>
            </a:br>
            <a:br>
              <a:rPr lang="en-US" sz="2800" dirty="0">
                <a:latin typeface="Arial"/>
                <a:ea typeface="+mj-ea"/>
                <a:cs typeface="+mj-cs"/>
              </a:rPr>
            </a:br>
            <a:r>
              <a:rPr lang="en-US" sz="2500" b="1" kern="1200" dirty="0">
                <a:solidFill>
                  <a:schemeClr val="tx1"/>
                </a:solidFill>
                <a:latin typeface="Arial"/>
                <a:ea typeface="+mj-ea"/>
                <a:cs typeface="Arial"/>
              </a:rPr>
              <a:t>Suffolk </a:t>
            </a:r>
            <a:r>
              <a:rPr lang="en-US" sz="2500" b="1" dirty="0">
                <a:solidFill>
                  <a:schemeClr val="tx1"/>
                </a:solidFill>
                <a:latin typeface="Arial"/>
                <a:ea typeface="+mj-ea"/>
                <a:cs typeface="Arial"/>
              </a:rPr>
              <a:t>Education</a:t>
            </a:r>
            <a:r>
              <a:rPr lang="en-US" sz="2500" b="1" kern="1200" dirty="0">
                <a:solidFill>
                  <a:schemeClr val="tx1"/>
                </a:solidFill>
                <a:latin typeface="Arial"/>
                <a:ea typeface="+mj-ea"/>
                <a:cs typeface="Arial"/>
              </a:rPr>
              <a:t> </a:t>
            </a:r>
            <a:r>
              <a:rPr lang="en-US" sz="2500" b="1" dirty="0">
                <a:solidFill>
                  <a:schemeClr val="tx1"/>
                </a:solidFill>
                <a:latin typeface="Arial"/>
                <a:ea typeface="+mj-ea"/>
                <a:cs typeface="Arial"/>
              </a:rPr>
              <a:t>Mental</a:t>
            </a:r>
            <a:r>
              <a:rPr lang="en-US" sz="2500" b="1" kern="1200" dirty="0">
                <a:solidFill>
                  <a:schemeClr val="tx1"/>
                </a:solidFill>
                <a:latin typeface="Arial"/>
                <a:ea typeface="+mj-ea"/>
                <a:cs typeface="Arial"/>
              </a:rPr>
              <a:t> </a:t>
            </a:r>
            <a:r>
              <a:rPr lang="en-US" sz="2500" b="1" dirty="0">
                <a:solidFill>
                  <a:schemeClr val="tx1"/>
                </a:solidFill>
                <a:latin typeface="Arial"/>
                <a:ea typeface="+mj-ea"/>
                <a:cs typeface="Arial"/>
              </a:rPr>
              <a:t>Health</a:t>
            </a:r>
            <a:r>
              <a:rPr lang="en-US" sz="2500" b="1" kern="1200" dirty="0">
                <a:solidFill>
                  <a:schemeClr val="tx1"/>
                </a:solidFill>
                <a:latin typeface="Arial"/>
                <a:ea typeface="+mj-ea"/>
                <a:cs typeface="Arial"/>
              </a:rPr>
              <a:t> </a:t>
            </a:r>
            <a:r>
              <a:rPr lang="en-US" sz="2500" b="1" dirty="0">
                <a:solidFill>
                  <a:schemeClr val="tx1"/>
                </a:solidFill>
                <a:latin typeface="Arial"/>
                <a:ea typeface="+mj-ea"/>
                <a:cs typeface="Arial"/>
              </a:rPr>
              <a:t>Lead</a:t>
            </a:r>
            <a:r>
              <a:rPr lang="en-US" sz="2500" b="1" kern="1200" dirty="0">
                <a:solidFill>
                  <a:schemeClr val="tx1"/>
                </a:solidFill>
                <a:latin typeface="Arial"/>
                <a:ea typeface="+mj-ea"/>
                <a:cs typeface="Arial"/>
              </a:rPr>
              <a:t> </a:t>
            </a:r>
            <a:r>
              <a:rPr lang="en-US" sz="2500" b="1" dirty="0">
                <a:solidFill>
                  <a:schemeClr val="tx1"/>
                </a:solidFill>
                <a:latin typeface="Arial"/>
                <a:ea typeface="+mj-ea"/>
                <a:cs typeface="Arial"/>
              </a:rPr>
              <a:t>Network</a:t>
            </a:r>
            <a:endParaRPr lang="en-US" sz="2500" kern="1200" dirty="0">
              <a:solidFill>
                <a:schemeClr val="tx1"/>
              </a:solidFill>
              <a:latin typeface="Arial"/>
              <a:ea typeface="Calibri Light"/>
              <a:cs typeface="Arial"/>
            </a:endParaRPr>
          </a:p>
          <a:p>
            <a:pPr algn="ctr"/>
            <a:r>
              <a:rPr lang="en-US" sz="2200" b="1" kern="1200" dirty="0">
                <a:solidFill>
                  <a:schemeClr val="tx1"/>
                </a:solidFill>
                <a:latin typeface="Arial"/>
                <a:ea typeface="+mj-ea"/>
                <a:cs typeface="Arial"/>
              </a:rPr>
              <a:t>This network is for staff that work within an education setting.</a:t>
            </a:r>
            <a:endParaRPr lang="en-US" sz="2200" kern="1200" dirty="0">
              <a:solidFill>
                <a:schemeClr val="tx1"/>
              </a:solidFill>
              <a:latin typeface="Arial"/>
              <a:ea typeface="+mj-ea"/>
              <a:cs typeface="Arial"/>
            </a:endParaRPr>
          </a:p>
          <a:p>
            <a:pPr algn="ctr"/>
            <a:endParaRPr lang="en-US" sz="2000" kern="1200" dirty="0">
              <a:solidFill>
                <a:schemeClr val="tx1"/>
              </a:solidFill>
              <a:latin typeface="+mj-lt"/>
              <a:ea typeface="+mj-ea"/>
              <a:cs typeface="+mj-cs"/>
            </a:endParaRPr>
          </a:p>
        </p:txBody>
      </p:sp>
      <p:pic>
        <p:nvPicPr>
          <p:cNvPr id="5" name="Picture 4" descr="A blue rectangular object with white text&#10;&#10;Description automatically generated">
            <a:extLst>
              <a:ext uri="{FF2B5EF4-FFF2-40B4-BE49-F238E27FC236}">
                <a16:creationId xmlns:a16="http://schemas.microsoft.com/office/drawing/2014/main" id="{642E8781-BDED-5867-3860-7FA45A820B2A}"/>
              </a:ext>
            </a:extLst>
          </p:cNvPr>
          <p:cNvPicPr>
            <a:picLocks noChangeAspect="1"/>
          </p:cNvPicPr>
          <p:nvPr/>
        </p:nvPicPr>
        <p:blipFill rotWithShape="1">
          <a:blip r:embed="rId4"/>
          <a:stretch/>
        </p:blipFill>
        <p:spPr>
          <a:xfrm>
            <a:off x="7836229" y="3617761"/>
            <a:ext cx="4004056" cy="2554405"/>
          </a:xfrm>
          <a:prstGeom prst="rect">
            <a:avLst/>
          </a:prstGeom>
        </p:spPr>
      </p:pic>
      <p:pic>
        <p:nvPicPr>
          <p:cNvPr id="4" name="Picture 3" descr="A blue and white list with white text&#10;&#10;Description automatically generated">
            <a:extLst>
              <a:ext uri="{FF2B5EF4-FFF2-40B4-BE49-F238E27FC236}">
                <a16:creationId xmlns:a16="http://schemas.microsoft.com/office/drawing/2014/main" id="{BCA85C4D-C562-BCDD-941C-6C038D6EAA70}"/>
              </a:ext>
            </a:extLst>
          </p:cNvPr>
          <p:cNvPicPr>
            <a:picLocks noChangeAspect="1"/>
          </p:cNvPicPr>
          <p:nvPr/>
        </p:nvPicPr>
        <p:blipFill rotWithShape="1">
          <a:blip r:embed="rId5"/>
          <a:stretch/>
        </p:blipFill>
        <p:spPr>
          <a:xfrm>
            <a:off x="7788237" y="-4500"/>
            <a:ext cx="4088233" cy="4227632"/>
          </a:xfrm>
          <a:prstGeom prst="rect">
            <a:avLst/>
          </a:prstGeom>
        </p:spPr>
      </p:pic>
      <p:sp>
        <p:nvSpPr>
          <p:cNvPr id="21" name="Rectangle 20">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1BF5E4E-03E1-2E26-A8C4-F7CD38E3D3E1}"/>
              </a:ext>
            </a:extLst>
          </p:cNvPr>
          <p:cNvSpPr txBox="1"/>
          <p:nvPr/>
        </p:nvSpPr>
        <p:spPr>
          <a:xfrm>
            <a:off x="4391309" y="4357748"/>
            <a:ext cx="3018101" cy="1811572"/>
          </a:xfrm>
          <a:prstGeom prst="rect">
            <a:avLst/>
          </a:prstGeom>
        </p:spPr>
        <p:txBody>
          <a:bodyPr vert="horz" lIns="91440" tIns="45720" rIns="91440" bIns="45720" rtlCol="0" anchor="ctr">
            <a:normAutofit/>
          </a:bodyPr>
          <a:lstStyle/>
          <a:p>
            <a:pPr algn="ctr">
              <a:lnSpc>
                <a:spcPct val="90000"/>
              </a:lnSpc>
              <a:spcAft>
                <a:spcPts val="600"/>
              </a:spcAft>
            </a:pPr>
            <a:r>
              <a:rPr lang="en-US" dirty="0">
                <a:hlinkClick r:id="rId6"/>
              </a:rPr>
              <a:t>https://forms.office.com/e/j3m30Lktev</a:t>
            </a:r>
            <a:r>
              <a:rPr lang="en-US" dirty="0"/>
              <a:t>   </a:t>
            </a:r>
            <a:endParaRPr lang="en-US">
              <a:ea typeface="Calibri" panose="020F0502020204030204"/>
              <a:cs typeface="Calibri" panose="020F0502020204030204"/>
            </a:endParaRPr>
          </a:p>
          <a:p>
            <a:pPr>
              <a:lnSpc>
                <a:spcPct val="90000"/>
              </a:lnSpc>
              <a:spcAft>
                <a:spcPts val="600"/>
              </a:spcAft>
            </a:pPr>
            <a:r>
              <a:rPr lang="en-US" dirty="0"/>
              <a:t>is the Microsoft Form link</a:t>
            </a:r>
            <a:endParaRPr lang="en-US" dirty="0">
              <a:ea typeface="Calibri" panose="020F0502020204030204"/>
              <a:cs typeface="Calibri" panose="020F0502020204030204"/>
            </a:endParaRPr>
          </a:p>
        </p:txBody>
      </p:sp>
      <p:pic>
        <p:nvPicPr>
          <p:cNvPr id="8" name="Picture 7">
            <a:extLst>
              <a:ext uri="{FF2B5EF4-FFF2-40B4-BE49-F238E27FC236}">
                <a16:creationId xmlns:a16="http://schemas.microsoft.com/office/drawing/2014/main" id="{6CE3FD61-7C75-CE98-14B3-3EC5FDFE9F2F}"/>
              </a:ext>
            </a:extLst>
          </p:cNvPr>
          <p:cNvPicPr>
            <a:picLocks noChangeAspect="1"/>
          </p:cNvPicPr>
          <p:nvPr/>
        </p:nvPicPr>
        <p:blipFill rotWithShape="1">
          <a:blip r:embed="rId7"/>
          <a:srcRect l="5592" r="5463"/>
          <a:stretch/>
        </p:blipFill>
        <p:spPr>
          <a:xfrm>
            <a:off x="1481852" y="4431255"/>
            <a:ext cx="1775074" cy="1808098"/>
          </a:xfrm>
          <a:prstGeom prst="rect">
            <a:avLst/>
          </a:prstGeom>
        </p:spPr>
      </p:pic>
      <p:pic>
        <p:nvPicPr>
          <p:cNvPr id="9" name="Picture 8" descr="A person smiling at another person&#10;&#10;Description automatically generated">
            <a:extLst>
              <a:ext uri="{FF2B5EF4-FFF2-40B4-BE49-F238E27FC236}">
                <a16:creationId xmlns:a16="http://schemas.microsoft.com/office/drawing/2014/main" id="{CA02AF1C-2137-880D-E1FE-C3D9585E66EA}"/>
              </a:ext>
            </a:extLst>
          </p:cNvPr>
          <p:cNvPicPr>
            <a:picLocks noChangeAspect="1"/>
          </p:cNvPicPr>
          <p:nvPr/>
        </p:nvPicPr>
        <p:blipFill>
          <a:blip r:embed="rId8"/>
          <a:stretch>
            <a:fillRect/>
          </a:stretch>
        </p:blipFill>
        <p:spPr>
          <a:xfrm>
            <a:off x="295966" y="1385139"/>
            <a:ext cx="1782418" cy="2088851"/>
          </a:xfrm>
          <a:prstGeom prst="rect">
            <a:avLst/>
          </a:prstGeom>
        </p:spPr>
      </p:pic>
      <p:pic>
        <p:nvPicPr>
          <p:cNvPr id="10" name="Picture 9" descr="A blue sign with white text&#10;&#10;Description automatically generated">
            <a:extLst>
              <a:ext uri="{FF2B5EF4-FFF2-40B4-BE49-F238E27FC236}">
                <a16:creationId xmlns:a16="http://schemas.microsoft.com/office/drawing/2014/main" id="{83D8299C-CA41-D413-C201-C922D8C4D403}"/>
              </a:ext>
            </a:extLst>
          </p:cNvPr>
          <p:cNvPicPr>
            <a:picLocks noChangeAspect="1"/>
          </p:cNvPicPr>
          <p:nvPr/>
        </p:nvPicPr>
        <p:blipFill>
          <a:blip r:embed="rId9"/>
          <a:stretch>
            <a:fillRect/>
          </a:stretch>
        </p:blipFill>
        <p:spPr>
          <a:xfrm>
            <a:off x="335239" y="549137"/>
            <a:ext cx="1725958" cy="723900"/>
          </a:xfrm>
          <a:prstGeom prst="rect">
            <a:avLst/>
          </a:prstGeom>
        </p:spPr>
      </p:pic>
      <p:pic>
        <p:nvPicPr>
          <p:cNvPr id="11" name="Picture 10">
            <a:extLst>
              <a:ext uri="{FF2B5EF4-FFF2-40B4-BE49-F238E27FC236}">
                <a16:creationId xmlns:a16="http://schemas.microsoft.com/office/drawing/2014/main" id="{438E9D2D-01CC-50E8-4CFA-6E7AAD1AE0DF}"/>
              </a:ext>
            </a:extLst>
          </p:cNvPr>
          <p:cNvPicPr>
            <a:picLocks noChangeAspect="1"/>
          </p:cNvPicPr>
          <p:nvPr/>
        </p:nvPicPr>
        <p:blipFill rotWithShape="1">
          <a:blip r:embed="rId10"/>
          <a:srcRect r="444" b="49796"/>
          <a:stretch/>
        </p:blipFill>
        <p:spPr>
          <a:xfrm>
            <a:off x="3675269" y="237593"/>
            <a:ext cx="2467145" cy="620803"/>
          </a:xfrm>
          <a:prstGeom prst="rect">
            <a:avLst/>
          </a:prstGeom>
        </p:spPr>
      </p:pic>
    </p:spTree>
    <p:extLst>
      <p:ext uri="{BB962C8B-B14F-4D97-AF65-F5344CB8AC3E}">
        <p14:creationId xmlns:p14="http://schemas.microsoft.com/office/powerpoint/2010/main" val="207393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8139-282E-9B8E-B79F-834A27D03DCF}"/>
              </a:ext>
            </a:extLst>
          </p:cNvPr>
          <p:cNvSpPr>
            <a:spLocks noGrp="1"/>
          </p:cNvSpPr>
          <p:nvPr>
            <p:ph type="title"/>
          </p:nvPr>
        </p:nvSpPr>
        <p:spPr>
          <a:xfrm>
            <a:off x="838200" y="281999"/>
            <a:ext cx="10515600" cy="715530"/>
          </a:xfrm>
        </p:spPr>
        <p:txBody>
          <a:bodyPr/>
          <a:lstStyle/>
          <a:p>
            <a:pPr algn="ctr"/>
            <a:r>
              <a:rPr lang="en-GB" dirty="0"/>
              <a:t>Our I.F. graphic – please use it!</a:t>
            </a:r>
          </a:p>
        </p:txBody>
      </p:sp>
      <p:pic>
        <p:nvPicPr>
          <p:cNvPr id="3074" name="Picture 2">
            <a:extLst>
              <a:ext uri="{FF2B5EF4-FFF2-40B4-BE49-F238E27FC236}">
                <a16:creationId xmlns:a16="http://schemas.microsoft.com/office/drawing/2014/main" id="{5899D895-EA3F-CA20-914F-35CB4713C08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62" t="4525" r="296" b="7037"/>
          <a:stretch/>
        </p:blipFill>
        <p:spPr bwMode="auto">
          <a:xfrm>
            <a:off x="565265" y="1239230"/>
            <a:ext cx="11303923" cy="533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39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4B68-5D9C-8FB3-D179-EF76D33527B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75C55F4-FC21-430A-44B6-25ABA2CEE8BF}"/>
              </a:ext>
            </a:extLst>
          </p:cNvPr>
          <p:cNvSpPr>
            <a:spLocks noGrp="1"/>
          </p:cNvSpPr>
          <p:nvPr>
            <p:ph idx="1"/>
          </p:nvPr>
        </p:nvSpPr>
        <p:spPr/>
        <p:txBody>
          <a:bodyPr/>
          <a:lstStyle/>
          <a:p>
            <a:endParaRPr lang="en-GB"/>
          </a:p>
        </p:txBody>
      </p:sp>
      <p:pic>
        <p:nvPicPr>
          <p:cNvPr id="1026" name="Picture 2">
            <a:extLst>
              <a:ext uri="{FF2B5EF4-FFF2-40B4-BE49-F238E27FC236}">
                <a16:creationId xmlns:a16="http://schemas.microsoft.com/office/drawing/2014/main" id="{F4496676-1D3B-B928-16E9-C36A9554D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901825"/>
            <a:ext cx="15240000" cy="11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43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BE8F830-4444-4DF9-9C8B-5D33A995E3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13255" y="593352"/>
            <a:ext cx="3462050" cy="3578054"/>
          </a:xfrm>
          <a:prstGeom prst="rect">
            <a:avLst/>
          </a:prstGeom>
        </p:spPr>
      </p:pic>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66349" y="6086394"/>
            <a:ext cx="1694835" cy="560881"/>
          </a:xfrm>
          <a:prstGeom prst="rect">
            <a:avLst/>
          </a:prstGeom>
        </p:spPr>
      </p:pic>
      <p:sp>
        <p:nvSpPr>
          <p:cNvPr id="4" name="Subtitle 2">
            <a:extLst>
              <a:ext uri="{FF2B5EF4-FFF2-40B4-BE49-F238E27FC236}">
                <a16:creationId xmlns:a16="http://schemas.microsoft.com/office/drawing/2014/main" id="{BE000126-FCC3-3552-6F1E-74760ACD0DAF}"/>
              </a:ext>
            </a:extLst>
          </p:cNvPr>
          <p:cNvSpPr txBox="1">
            <a:spLocks/>
          </p:cNvSpPr>
          <p:nvPr/>
        </p:nvSpPr>
        <p:spPr>
          <a:xfrm>
            <a:off x="1524000" y="2382379"/>
            <a:ext cx="3775093" cy="12848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rgbClr val="1F418B"/>
                </a:solidFill>
                <a:effectLst/>
                <a:uLnTx/>
                <a:uFillTx/>
                <a:latin typeface="Arial"/>
                <a:ea typeface="+mn-ea"/>
                <a:cs typeface="Arial"/>
              </a:rPr>
              <a:t>Amy Jefford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rgbClr val="1F418B"/>
                </a:solidFill>
                <a:effectLst/>
                <a:uLnTx/>
                <a:uFillTx/>
                <a:latin typeface="Arial"/>
                <a:ea typeface="+mn-ea"/>
                <a:cs typeface="Arial"/>
              </a:rPr>
              <a:t>Emma Nicholson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rgbClr val="1F418B"/>
                </a:solidFill>
                <a:effectLst/>
                <a:uLnTx/>
                <a:uFillTx/>
                <a:latin typeface="Arial"/>
                <a:ea typeface="+mn-ea"/>
                <a:cs typeface="Arial"/>
              </a:rPr>
              <a:t>Lesa Lee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000" b="1" i="0" u="none" strike="noStrike" kern="1200" cap="none" spc="0" normalizeH="0" baseline="0" noProof="0" dirty="0">
              <a:ln>
                <a:noFill/>
              </a:ln>
              <a:solidFill>
                <a:srgbClr val="1F418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20438F"/>
                </a:solidFill>
                <a:effectLst/>
                <a:uLnTx/>
                <a:uFillTx/>
                <a:latin typeface="Arial"/>
                <a:ea typeface="+mn-ea"/>
                <a:cs typeface="Arial"/>
              </a:rPr>
              <a:t>SEMH Service </a:t>
            </a:r>
            <a:endParaRPr kumimoji="0" lang="en-GB" sz="3000" b="1"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2C04C8AF-FD53-6D49-299A-815679FFD533}"/>
              </a:ext>
              <a:ext uri="{C183D7F6-B498-43B3-948B-1728B52AA6E4}">
                <adec:decorative xmlns:adec="http://schemas.microsoft.com/office/drawing/2017/decorative" val="1"/>
              </a:ext>
            </a:extLst>
          </p:cNvPr>
          <p:cNvCxnSpPr>
            <a:cxnSpLocks/>
          </p:cNvCxnSpPr>
          <p:nvPr/>
        </p:nvCxnSpPr>
        <p:spPr>
          <a:xfrm>
            <a:off x="1116338" y="4345261"/>
            <a:ext cx="0" cy="1455476"/>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32E5AEE-0E64-931B-B981-B8F407BFB23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63443" y="5072999"/>
            <a:ext cx="2951595" cy="607048"/>
          </a:xfrm>
          <a:prstGeom prst="rect">
            <a:avLst/>
          </a:prstGeom>
        </p:spPr>
      </p:pic>
    </p:spTree>
    <p:extLst>
      <p:ext uri="{BB962C8B-B14F-4D97-AF65-F5344CB8AC3E}">
        <p14:creationId xmlns:p14="http://schemas.microsoft.com/office/powerpoint/2010/main" val="370860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2C89AEA-2F07-4089-F912-1A70EFD44449}"/>
              </a:ext>
            </a:extLst>
          </p:cNvPr>
          <p:cNvSpPr txBox="1">
            <a:spLocks/>
          </p:cNvSpPr>
          <p:nvPr/>
        </p:nvSpPr>
        <p:spPr>
          <a:xfrm>
            <a:off x="394341" y="446905"/>
            <a:ext cx="2951596" cy="5957184"/>
          </a:xfrm>
          <a:prstGeom prst="rect">
            <a:avLst/>
          </a:prstGeom>
          <a:solidFill>
            <a:srgbClr val="0070C0"/>
          </a:solidFill>
        </p:spPr>
        <p:txBody>
          <a:bodyPr vert="horz" wrap="none" lIns="91440" tIns="45720" rIns="91440" bIns="45720" rtlCol="0" anchor="t">
            <a:noAutofit/>
          </a:bodyPr>
          <a:lstStyle>
            <a:lvl1pPr algn="r" defTabSz="914400" rtl="0" eaLnBrk="1" latinLnBrk="0" hangingPunct="1">
              <a:lnSpc>
                <a:spcPct val="90000"/>
              </a:lnSpc>
              <a:spcBef>
                <a:spcPct val="0"/>
              </a:spcBef>
              <a:buNone/>
              <a:defRPr sz="9600" b="0" kern="120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30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30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30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30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Who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30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are we?</a:t>
            </a:r>
            <a:endParaRPr kumimoji="0" lang="en-GB" sz="4800" b="1" i="0" u="none" strike="noStrike" kern="1200" cap="none" spc="-30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203F6847-B275-E972-5C3B-E81363A3CC68}"/>
              </a:ext>
            </a:extLst>
          </p:cNvPr>
          <p:cNvSpPr txBox="1"/>
          <p:nvPr/>
        </p:nvSpPr>
        <p:spPr>
          <a:xfrm>
            <a:off x="3862387" y="1117338"/>
            <a:ext cx="8329613" cy="52937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We are a Team of specialist teachers with a wealth of experience in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Amy Jefford - Head of Service</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  </a:t>
            </a:r>
            <a:r>
              <a:rPr kumimoji="0" lang="pl-PL"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hlinkClick r:id="rId3"/>
              </a:rPr>
              <a:t>Amy.Jefford@suffolk.gov.uk</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sng"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SEMH Teachers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Emma Nicholson: </a:t>
            </a:r>
            <a:r>
              <a:rPr kumimoji="0" lang="en-GB" sz="2600" b="0" i="0" u="sng" strike="noStrike" kern="1200" cap="none" spc="0" normalizeH="0" baseline="0" noProof="0" dirty="0">
                <a:ln>
                  <a:noFill/>
                </a:ln>
                <a:solidFill>
                  <a:srgbClr val="25A2FF"/>
                </a:solidFill>
                <a:effectLst/>
                <a:uLnTx/>
                <a:uFillTx/>
                <a:latin typeface="Arial" panose="020B0604020202020204" pitchFamily="34" charset="0"/>
                <a:ea typeface="+mn-ea"/>
                <a:cs typeface="Arial" panose="020B0604020202020204" pitchFamily="34" charset="0"/>
              </a:rPr>
              <a:t>E</a:t>
            </a:r>
            <a:r>
              <a:rPr kumimoji="0" lang="en-GB" sz="2600" b="0" i="0" u="sng" strike="noStrike" kern="1200" cap="none" spc="0" normalizeH="0" baseline="0" noProof="0" dirty="0">
                <a:ln>
                  <a:noFill/>
                </a:ln>
                <a:solidFill>
                  <a:srgbClr val="25A2FF"/>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m</a:t>
            </a:r>
            <a:r>
              <a:rPr kumimoji="0" lang="en-GB" sz="2600" b="0" i="0" u="sng" strike="noStrike" kern="1200" cap="none" spc="0" normalizeH="0" baseline="0" noProof="0" dirty="0">
                <a:ln>
                  <a:noFill/>
                </a:ln>
                <a:solidFill>
                  <a:srgbClr val="2998E3"/>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ma.Nicholson@suffolk.gov.uk</a:t>
            </a:r>
            <a:r>
              <a:rPr kumimoji="0" lang="en-GB" sz="2600" b="0" i="0" u="sng"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Lesa Lee:              </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hlinkClick r:id="rId5"/>
              </a:rPr>
              <a:t>Lesa.Lee@suffolk.gov.uk</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Nikki Prentice:       </a:t>
            </a:r>
            <a:r>
              <a:rPr kumimoji="0" lang="it-IT"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hlinkClick r:id="rId6"/>
              </a:rPr>
              <a:t>Nikki.Prentice@suffolk.gov.uk</a:t>
            </a:r>
            <a:r>
              <a:rPr kumimoji="0" lang="it-IT"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Rae Twelftree:       </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hlinkClick r:id="rId7"/>
              </a:rPr>
              <a:t>Rae.Twelftree@suffolk.gov.uk</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Tony Whitehead:   </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hlinkClick r:id="rId8"/>
              </a:rPr>
              <a:t>Tony.Whitehead@suffolk.gov.uk</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Tracey Pilgrim:      </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hlinkClick r:id="rId9"/>
              </a:rPr>
              <a:t>Tracey.Pilgrim@suffolk.gov.uk</a:t>
            </a:r>
            <a:r>
              <a:rPr kumimoji="0" lang="en-GB" sz="26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 </a:t>
            </a:r>
          </a:p>
        </p:txBody>
      </p:sp>
      <p:pic>
        <p:nvPicPr>
          <p:cNvPr id="17" name="Picture 16">
            <a:extLst>
              <a:ext uri="{FF2B5EF4-FFF2-40B4-BE49-F238E27FC236}">
                <a16:creationId xmlns:a16="http://schemas.microsoft.com/office/drawing/2014/main" id="{A52525DA-6E89-BD3D-C7E1-667BD54DC3C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906098" y="446905"/>
            <a:ext cx="2951595" cy="679422"/>
          </a:xfrm>
          <a:prstGeom prst="rect">
            <a:avLst/>
          </a:prstGeom>
        </p:spPr>
      </p:pic>
      <p:cxnSp>
        <p:nvCxnSpPr>
          <p:cNvPr id="19" name="Straight Connector 18">
            <a:extLst>
              <a:ext uri="{FF2B5EF4-FFF2-40B4-BE49-F238E27FC236}">
                <a16:creationId xmlns:a16="http://schemas.microsoft.com/office/drawing/2014/main" id="{18D91841-C257-4128-25E6-C073DB0DE223}"/>
              </a:ext>
              <a:ext uri="{C183D7F6-B498-43B3-948B-1728B52AA6E4}">
                <adec:decorative xmlns:adec="http://schemas.microsoft.com/office/drawing/2017/decorative" val="1"/>
              </a:ext>
            </a:extLst>
          </p:cNvPr>
          <p:cNvCxnSpPr>
            <a:cxnSpLocks/>
          </p:cNvCxnSpPr>
          <p:nvPr/>
        </p:nvCxnSpPr>
        <p:spPr>
          <a:xfrm>
            <a:off x="3616650" y="446905"/>
            <a:ext cx="0" cy="59571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88D3F05B-575E-6FC4-5130-37A4F04B644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102824" y="506175"/>
            <a:ext cx="1694835" cy="560881"/>
          </a:xfrm>
          <a:prstGeom prst="rect">
            <a:avLst/>
          </a:prstGeom>
        </p:spPr>
      </p:pic>
    </p:spTree>
    <p:extLst>
      <p:ext uri="{BB962C8B-B14F-4D97-AF65-F5344CB8AC3E}">
        <p14:creationId xmlns:p14="http://schemas.microsoft.com/office/powerpoint/2010/main" val="507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61721" y="6222230"/>
            <a:ext cx="1424322" cy="471359"/>
          </a:xfrm>
          <a:prstGeom prst="rect">
            <a:avLst/>
          </a:prstGeom>
        </p:spPr>
      </p:pic>
      <p:sp>
        <p:nvSpPr>
          <p:cNvPr id="10" name="Title 3">
            <a:extLst>
              <a:ext uri="{FF2B5EF4-FFF2-40B4-BE49-F238E27FC236}">
                <a16:creationId xmlns:a16="http://schemas.microsoft.com/office/drawing/2014/main" id="{EB48505C-8B64-0087-A3E6-480D20133056}"/>
              </a:ext>
            </a:extLst>
          </p:cNvPr>
          <p:cNvSpPr txBox="1">
            <a:spLocks/>
          </p:cNvSpPr>
          <p:nvPr/>
        </p:nvSpPr>
        <p:spPr>
          <a:xfrm>
            <a:off x="299774" y="446905"/>
            <a:ext cx="3948215" cy="7646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20438F"/>
                </a:solidFill>
                <a:effectLst/>
                <a:uLnTx/>
                <a:uFillTx/>
                <a:latin typeface="Arial" panose="020B0604020202020204" pitchFamily="34" charset="0"/>
                <a:ea typeface="Tahoma" panose="020B0604030504040204" pitchFamily="34" charset="0"/>
                <a:cs typeface="Arial" panose="020B0604020202020204" pitchFamily="34" charset="0"/>
              </a:rPr>
              <a:t>Specialist Education Services (SES)</a:t>
            </a:r>
          </a:p>
        </p:txBody>
      </p:sp>
      <p:grpSp>
        <p:nvGrpSpPr>
          <p:cNvPr id="14" name="Group 13">
            <a:extLst>
              <a:ext uri="{FF2B5EF4-FFF2-40B4-BE49-F238E27FC236}">
                <a16:creationId xmlns:a16="http://schemas.microsoft.com/office/drawing/2014/main" id="{374087B4-3AE6-EBCC-AF09-7709D9E79201}"/>
              </a:ext>
            </a:extLst>
          </p:cNvPr>
          <p:cNvGrpSpPr/>
          <p:nvPr/>
        </p:nvGrpSpPr>
        <p:grpSpPr>
          <a:xfrm>
            <a:off x="5268586" y="1502108"/>
            <a:ext cx="6235016" cy="3846777"/>
            <a:chOff x="4811255" y="1448794"/>
            <a:chExt cx="6096878" cy="3410543"/>
          </a:xfrm>
        </p:grpSpPr>
        <p:pic>
          <p:nvPicPr>
            <p:cNvPr id="5" name="Picture 4">
              <a:extLst>
                <a:ext uri="{FF2B5EF4-FFF2-40B4-BE49-F238E27FC236}">
                  <a16:creationId xmlns:a16="http://schemas.microsoft.com/office/drawing/2014/main" id="{B40248A7-2A31-57E7-0055-B4E73E75F5FA}"/>
                </a:ext>
              </a:extLst>
            </p:cNvPr>
            <p:cNvPicPr>
              <a:picLocks noChangeAspect="1"/>
            </p:cNvPicPr>
            <p:nvPr/>
          </p:nvPicPr>
          <p:blipFill>
            <a:blip r:embed="rId4"/>
            <a:stretch>
              <a:fillRect/>
            </a:stretch>
          </p:blipFill>
          <p:spPr>
            <a:xfrm>
              <a:off x="4811255" y="2650961"/>
              <a:ext cx="2947988" cy="1026001"/>
            </a:xfrm>
            <a:prstGeom prst="rect">
              <a:avLst/>
            </a:prstGeom>
          </p:spPr>
        </p:pic>
        <p:pic>
          <p:nvPicPr>
            <p:cNvPr id="6" name="Picture 5">
              <a:extLst>
                <a:ext uri="{FF2B5EF4-FFF2-40B4-BE49-F238E27FC236}">
                  <a16:creationId xmlns:a16="http://schemas.microsoft.com/office/drawing/2014/main" id="{67930D04-15DB-E99D-BB67-A268F0D907CF}"/>
                </a:ext>
              </a:extLst>
            </p:cNvPr>
            <p:cNvPicPr>
              <a:picLocks noChangeAspect="1"/>
            </p:cNvPicPr>
            <p:nvPr/>
          </p:nvPicPr>
          <p:blipFill>
            <a:blip r:embed="rId5"/>
            <a:stretch>
              <a:fillRect/>
            </a:stretch>
          </p:blipFill>
          <p:spPr>
            <a:xfrm>
              <a:off x="6285249" y="3917860"/>
              <a:ext cx="2947987" cy="941477"/>
            </a:xfrm>
            <a:prstGeom prst="rect">
              <a:avLst/>
            </a:prstGeom>
          </p:spPr>
        </p:pic>
        <p:pic>
          <p:nvPicPr>
            <p:cNvPr id="7" name="Picture 6">
              <a:extLst>
                <a:ext uri="{FF2B5EF4-FFF2-40B4-BE49-F238E27FC236}">
                  <a16:creationId xmlns:a16="http://schemas.microsoft.com/office/drawing/2014/main" id="{B7B85323-118C-69F0-73E7-614878089F87}"/>
                </a:ext>
              </a:extLst>
            </p:cNvPr>
            <p:cNvPicPr>
              <a:picLocks noChangeAspect="1"/>
            </p:cNvPicPr>
            <p:nvPr/>
          </p:nvPicPr>
          <p:blipFill>
            <a:blip r:embed="rId6"/>
            <a:stretch>
              <a:fillRect/>
            </a:stretch>
          </p:blipFill>
          <p:spPr>
            <a:xfrm>
              <a:off x="7960144" y="2668088"/>
              <a:ext cx="2947987" cy="999071"/>
            </a:xfrm>
            <a:prstGeom prst="rect">
              <a:avLst/>
            </a:prstGeom>
          </p:spPr>
        </p:pic>
        <p:pic>
          <p:nvPicPr>
            <p:cNvPr id="8" name="Picture 7">
              <a:extLst>
                <a:ext uri="{FF2B5EF4-FFF2-40B4-BE49-F238E27FC236}">
                  <a16:creationId xmlns:a16="http://schemas.microsoft.com/office/drawing/2014/main" id="{35E7F3AE-AAF1-3D78-FFF7-E81BF5649A86}"/>
                </a:ext>
              </a:extLst>
            </p:cNvPr>
            <p:cNvPicPr>
              <a:picLocks noChangeAspect="1"/>
            </p:cNvPicPr>
            <p:nvPr/>
          </p:nvPicPr>
          <p:blipFill>
            <a:blip r:embed="rId7"/>
            <a:stretch>
              <a:fillRect/>
            </a:stretch>
          </p:blipFill>
          <p:spPr>
            <a:xfrm>
              <a:off x="7960145" y="1448794"/>
              <a:ext cx="2947988" cy="961269"/>
            </a:xfrm>
            <a:prstGeom prst="rect">
              <a:avLst/>
            </a:prstGeom>
          </p:spPr>
        </p:pic>
        <p:pic>
          <p:nvPicPr>
            <p:cNvPr id="11" name="Picture 10">
              <a:extLst>
                <a:ext uri="{FF2B5EF4-FFF2-40B4-BE49-F238E27FC236}">
                  <a16:creationId xmlns:a16="http://schemas.microsoft.com/office/drawing/2014/main" id="{8D693FE4-7091-B304-7835-0BDDBFB97C87}"/>
                </a:ext>
              </a:extLst>
            </p:cNvPr>
            <p:cNvPicPr>
              <a:picLocks noChangeAspect="1"/>
            </p:cNvPicPr>
            <p:nvPr/>
          </p:nvPicPr>
          <p:blipFill>
            <a:blip r:embed="rId8"/>
            <a:stretch>
              <a:fillRect/>
            </a:stretch>
          </p:blipFill>
          <p:spPr>
            <a:xfrm>
              <a:off x="4811255" y="1477241"/>
              <a:ext cx="2947988" cy="932822"/>
            </a:xfrm>
            <a:prstGeom prst="rect">
              <a:avLst/>
            </a:prstGeom>
          </p:spPr>
        </p:pic>
      </p:grpSp>
      <p:pic>
        <p:nvPicPr>
          <p:cNvPr id="17" name="Picture 16">
            <a:extLst>
              <a:ext uri="{FF2B5EF4-FFF2-40B4-BE49-F238E27FC236}">
                <a16:creationId xmlns:a16="http://schemas.microsoft.com/office/drawing/2014/main" id="{09761E22-379D-4428-F8F4-C42C5976299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38424" y="3194329"/>
            <a:ext cx="2470913" cy="2553707"/>
          </a:xfrm>
          <a:prstGeom prst="rect">
            <a:avLst/>
          </a:prstGeom>
        </p:spPr>
      </p:pic>
      <p:cxnSp>
        <p:nvCxnSpPr>
          <p:cNvPr id="18" name="Straight Connector 17">
            <a:extLst>
              <a:ext uri="{FF2B5EF4-FFF2-40B4-BE49-F238E27FC236}">
                <a16:creationId xmlns:a16="http://schemas.microsoft.com/office/drawing/2014/main" id="{86DFE461-1725-3B1F-ADD1-3BB944DA17FB}"/>
              </a:ext>
              <a:ext uri="{C183D7F6-B498-43B3-948B-1728B52AA6E4}">
                <adec:decorative xmlns:adec="http://schemas.microsoft.com/office/drawing/2017/decorative" val="1"/>
              </a:ext>
            </a:extLst>
          </p:cNvPr>
          <p:cNvCxnSpPr>
            <a:cxnSpLocks/>
          </p:cNvCxnSpPr>
          <p:nvPr/>
        </p:nvCxnSpPr>
        <p:spPr>
          <a:xfrm>
            <a:off x="4610562" y="446905"/>
            <a:ext cx="0" cy="59571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02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F64C7-2821-00D5-581A-CC2316C308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81969" y="192848"/>
            <a:ext cx="4102562" cy="833065"/>
          </a:xfrm>
          <a:prstGeom prst="rect">
            <a:avLst/>
          </a:prstGeom>
        </p:spPr>
      </p:pic>
      <p:sp>
        <p:nvSpPr>
          <p:cNvPr id="5" name="TextBox 4">
            <a:extLst>
              <a:ext uri="{FF2B5EF4-FFF2-40B4-BE49-F238E27FC236}">
                <a16:creationId xmlns:a16="http://schemas.microsoft.com/office/drawing/2014/main" id="{46019905-88F2-00E7-321A-CC7C3664F88D}"/>
              </a:ext>
            </a:extLst>
          </p:cNvPr>
          <p:cNvSpPr txBox="1"/>
          <p:nvPr/>
        </p:nvSpPr>
        <p:spPr>
          <a:xfrm>
            <a:off x="4381969" y="1237189"/>
            <a:ext cx="7690969" cy="563231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We are a team of specialist teachers who support schools. We are not therapists, counsellors or medical mental health practitioners and whilst we do work with those services when they are involved, we cannot offer this level of specialist support should it be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Children and young people with additional social, emotional and mental health needs may struggle to access or engage with learning. </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rPr>
              <a:t>We work with schools to help them better understand the needs of pupils with additional SEMH needs and how they can be best supported.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p:txBody>
      </p:sp>
      <p:sp>
        <p:nvSpPr>
          <p:cNvPr id="8" name="Title 3">
            <a:extLst>
              <a:ext uri="{FF2B5EF4-FFF2-40B4-BE49-F238E27FC236}">
                <a16:creationId xmlns:a16="http://schemas.microsoft.com/office/drawing/2014/main" id="{F4F601CF-86BF-5511-24B5-7FF652E2BDCE}"/>
              </a:ext>
            </a:extLst>
          </p:cNvPr>
          <p:cNvSpPr txBox="1">
            <a:spLocks/>
          </p:cNvSpPr>
          <p:nvPr/>
        </p:nvSpPr>
        <p:spPr>
          <a:xfrm>
            <a:off x="345613" y="210724"/>
            <a:ext cx="3797762" cy="6422326"/>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What we do (currently) and who do we support</a:t>
            </a:r>
          </a:p>
        </p:txBody>
      </p:sp>
      <p:pic>
        <p:nvPicPr>
          <p:cNvPr id="9" name="Picture 8">
            <a:extLst>
              <a:ext uri="{FF2B5EF4-FFF2-40B4-BE49-F238E27FC236}">
                <a16:creationId xmlns:a16="http://schemas.microsoft.com/office/drawing/2014/main" id="{324013C6-9862-50B0-DE79-3B39687402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91232" y="328939"/>
            <a:ext cx="1694835" cy="560881"/>
          </a:xfrm>
          <a:prstGeom prst="rect">
            <a:avLst/>
          </a:prstGeom>
        </p:spPr>
      </p:pic>
    </p:spTree>
    <p:extLst>
      <p:ext uri="{BB962C8B-B14F-4D97-AF65-F5344CB8AC3E}">
        <p14:creationId xmlns:p14="http://schemas.microsoft.com/office/powerpoint/2010/main" val="2362846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ppt/theme/theme3.xml><?xml version="1.0" encoding="utf-8"?>
<a:theme xmlns:a="http://schemas.openxmlformats.org/drawingml/2006/main" name="NSFT ba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6AA290971DFA43ADC6B12D6F461843" ma:contentTypeVersion="12" ma:contentTypeDescription="Create a new document." ma:contentTypeScope="" ma:versionID="fa0538bfe841354d47d56ed297e08e62">
  <xsd:schema xmlns:xsd="http://www.w3.org/2001/XMLSchema" xmlns:xs="http://www.w3.org/2001/XMLSchema" xmlns:p="http://schemas.microsoft.com/office/2006/metadata/properties" xmlns:ns2="10df09a8-1586-4734-ba37-0c382fb02d62" xmlns:ns3="07becab0-10a0-490c-a70e-9160c454cd56" targetNamespace="http://schemas.microsoft.com/office/2006/metadata/properties" ma:root="true" ma:fieldsID="12e05bfe220f986e2776c3fc10453bca" ns2:_="" ns3:_="">
    <xsd:import namespace="10df09a8-1586-4734-ba37-0c382fb02d62"/>
    <xsd:import namespace="07becab0-10a0-490c-a70e-9160c454cd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f09a8-1586-4734-ba37-0c382fb02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becab0-10a0-490c-a70e-9160c454cd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62F1C-9883-4DB1-9568-D8D700F4B826}">
  <ds:schemaRefs>
    <ds:schemaRef ds:uri="http://schemas.microsoft.com/sharepoint/v3/contenttype/forms"/>
  </ds:schemaRefs>
</ds:datastoreItem>
</file>

<file path=customXml/itemProps2.xml><?xml version="1.0" encoding="utf-8"?>
<ds:datastoreItem xmlns:ds="http://schemas.openxmlformats.org/officeDocument/2006/customXml" ds:itemID="{021F2552-5445-404B-81C4-EC9F05BB0CCB}">
  <ds:schemaRefs>
    <ds:schemaRef ds:uri="10df09a8-1586-4734-ba37-0c382fb02d62"/>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07becab0-10a0-490c-a70e-9160c454cd56"/>
  </ds:schemaRefs>
</ds:datastoreItem>
</file>

<file path=customXml/itemProps3.xml><?xml version="1.0" encoding="utf-8"?>
<ds:datastoreItem xmlns:ds="http://schemas.openxmlformats.org/officeDocument/2006/customXml" ds:itemID="{57154933-B22B-4D9D-8A34-BCAB1213B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f09a8-1586-4734-ba37-0c382fb02d62"/>
    <ds:schemaRef ds:uri="07becab0-10a0-490c-a70e-9160c454c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TotalTime>
  <Words>1505</Words>
  <Application>Microsoft Office PowerPoint</Application>
  <PresentationFormat>Widescreen</PresentationFormat>
  <Paragraphs>156</Paragraphs>
  <Slides>14</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Abadi</vt:lpstr>
      <vt:lpstr>Arial</vt:lpstr>
      <vt:lpstr>Calibri</vt:lpstr>
      <vt:lpstr>Calibri Light</vt:lpstr>
      <vt:lpstr>Corbel</vt:lpstr>
      <vt:lpstr>Office Theme</vt:lpstr>
      <vt:lpstr>Depth</vt:lpstr>
      <vt:lpstr>NSFT base theme</vt:lpstr>
      <vt:lpstr>Welcome</vt:lpstr>
      <vt:lpstr>PowerPoint Presentation</vt:lpstr>
      <vt:lpstr>Suffolk education mental health lead network - Suffolk County Council  Suffolk Education Mental Health Lead Network This network is for staff that work within an education setting. </vt:lpstr>
      <vt:lpstr>Our I.F. graphic – please use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Kay Breton</dc:creator>
  <cp:lastModifiedBy>Fran Russo</cp:lastModifiedBy>
  <cp:revision>99</cp:revision>
  <dcterms:created xsi:type="dcterms:W3CDTF">2023-10-26T08:57:28Z</dcterms:created>
  <dcterms:modified xsi:type="dcterms:W3CDTF">2023-11-21T18:04:31Z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0x010100EF6AA290971DFA43ADC6B12D6F461843</vt:lpwstr>
  </property>
</Properties>
</file>