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jnal Simon" initials="HS" lastIdx="1" clrIdx="0">
    <p:extLst>
      <p:ext uri="{19B8F6BF-5375-455C-9EA6-DF929625EA0E}">
        <p15:presenceInfo xmlns:p15="http://schemas.microsoft.com/office/powerpoint/2012/main" userId="S::Hajnal.Simon@suffolk.gov.uk::e8242300-a38f-4ee3-884b-ea00cbc7f6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95"/>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67" d="100"/>
          <a:sy n="67" d="100"/>
        </p:scale>
        <p:origin x="1208" y="4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B50DD7-E8D4-4DFA-9DC5-1B1E165DC482}" type="datetimeFigureOut">
              <a:rPr lang="en-GB" smtClean="0"/>
              <a:t>25/04/2022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2312900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50DD7-E8D4-4DFA-9DC5-1B1E165DC482}" type="datetimeFigureOut">
              <a:rPr lang="en-GB" smtClean="0"/>
              <a:t>25/04/2022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4033495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50DD7-E8D4-4DFA-9DC5-1B1E165DC482}" type="datetimeFigureOut">
              <a:rPr lang="en-GB" smtClean="0"/>
              <a:t>25/04/2022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81637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50DD7-E8D4-4DFA-9DC5-1B1E165DC482}" type="datetimeFigureOut">
              <a:rPr lang="en-GB" smtClean="0"/>
              <a:t>25/04/2022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249758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B50DD7-E8D4-4DFA-9DC5-1B1E165DC482}" type="datetimeFigureOut">
              <a:rPr lang="en-GB" smtClean="0"/>
              <a:t>25/04/2022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21089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B50DD7-E8D4-4DFA-9DC5-1B1E165DC482}" type="datetimeFigureOut">
              <a:rPr lang="en-GB" smtClean="0"/>
              <a:t>25/04/2022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87349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B50DD7-E8D4-4DFA-9DC5-1B1E165DC482}" type="datetimeFigureOut">
              <a:rPr lang="en-GB" smtClean="0"/>
              <a:t>25/04/2022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716924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B50DD7-E8D4-4DFA-9DC5-1B1E165DC482}" type="datetimeFigureOut">
              <a:rPr lang="en-GB" smtClean="0"/>
              <a:t>25/04/2022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2718374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B50DD7-E8D4-4DFA-9DC5-1B1E165DC482}" type="datetimeFigureOut">
              <a:rPr lang="en-GB" smtClean="0"/>
              <a:t>25/04/2022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1628235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B50DD7-E8D4-4DFA-9DC5-1B1E165DC482}" type="datetimeFigureOut">
              <a:rPr lang="en-GB" smtClean="0"/>
              <a:t>25/04/2022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148130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B50DD7-E8D4-4DFA-9DC5-1B1E165DC482}" type="datetimeFigureOut">
              <a:rPr lang="en-GB" smtClean="0"/>
              <a:t>25/04/2022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EBE412-5C8B-4EE2-B9EE-27F6D5C87734}" type="slidenum">
              <a:rPr lang="en-GB" smtClean="0"/>
              <a:t>‹#›</a:t>
            </a:fld>
            <a:endParaRPr lang="en-GB"/>
          </a:p>
        </p:txBody>
      </p:sp>
    </p:spTree>
    <p:extLst>
      <p:ext uri="{BB962C8B-B14F-4D97-AF65-F5344CB8AC3E}">
        <p14:creationId xmlns:p14="http://schemas.microsoft.com/office/powerpoint/2010/main" val="1642588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50DD7-E8D4-4DFA-9DC5-1B1E165DC482}" type="datetimeFigureOut">
              <a:rPr lang="en-GB" smtClean="0"/>
              <a:t>25/04/2022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BE412-5C8B-4EE2-B9EE-27F6D5C87734}" type="slidenum">
              <a:rPr lang="en-GB" smtClean="0"/>
              <a:t>‹#›</a:t>
            </a:fld>
            <a:endParaRPr lang="en-GB"/>
          </a:p>
        </p:txBody>
      </p:sp>
    </p:spTree>
    <p:extLst>
      <p:ext uri="{BB962C8B-B14F-4D97-AF65-F5344CB8AC3E}">
        <p14:creationId xmlns:p14="http://schemas.microsoft.com/office/powerpoint/2010/main" val="2066267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suffolk.gov.uk/about/privacy-and-data-protection/"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thesource.me.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15">
            <a:extLst>
              <a:ext uri="{FF2B5EF4-FFF2-40B4-BE49-F238E27FC236}">
                <a16:creationId xmlns:a16="http://schemas.microsoft.com/office/drawing/2014/main" id="{2403C604-C6CB-4231-9B6F-8C998927AD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1124" y="2087841"/>
            <a:ext cx="6381750" cy="348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Text Box 319">
            <a:extLst>
              <a:ext uri="{FF2B5EF4-FFF2-40B4-BE49-F238E27FC236}">
                <a16:creationId xmlns:a16="http://schemas.microsoft.com/office/drawing/2014/main" id="{6A7254E0-5D8D-48B0-A0DC-DF60CFE29129}"/>
              </a:ext>
            </a:extLst>
          </p:cNvPr>
          <p:cNvSpPr txBox="1">
            <a:spLocks noChangeArrowheads="1"/>
          </p:cNvSpPr>
          <p:nvPr/>
        </p:nvSpPr>
        <p:spPr bwMode="auto">
          <a:xfrm>
            <a:off x="1308099" y="437009"/>
            <a:ext cx="6527800" cy="115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5100" b="1" i="0" u="none" strike="noStrike" cap="none" normalizeH="0" baseline="0" dirty="0">
                <a:ln>
                  <a:noFill/>
                </a:ln>
                <a:solidFill>
                  <a:srgbClr val="000000"/>
                </a:solidFill>
                <a:effectLst/>
                <a:latin typeface="Dotum" panose="020B0600000101010101" pitchFamily="34" charset="-127"/>
              </a:rPr>
              <a:t>Suffolk’s Leaving Care Offer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 Box 2">
            <a:extLst>
              <a:ext uri="{FF2B5EF4-FFF2-40B4-BE49-F238E27FC236}">
                <a16:creationId xmlns:a16="http://schemas.microsoft.com/office/drawing/2014/main" id="{FA5DB0AE-20CB-49ED-B41D-A61E4A74D101}"/>
              </a:ext>
            </a:extLst>
          </p:cNvPr>
          <p:cNvSpPr txBox="1">
            <a:spLocks noChangeArrowheads="1"/>
          </p:cNvSpPr>
          <p:nvPr/>
        </p:nvSpPr>
        <p:spPr bwMode="auto">
          <a:xfrm>
            <a:off x="-1" y="5930762"/>
            <a:ext cx="91440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1" i="0" u="none" strike="noStrike" cap="none" normalizeH="0" baseline="0" dirty="0">
                <a:ln>
                  <a:noFill/>
                </a:ln>
                <a:solidFill>
                  <a:srgbClr val="000000"/>
                </a:solidFill>
                <a:effectLst/>
                <a:latin typeface="Bradley Hand ITC" panose="03070402050302030203" pitchFamily="66" charset="0"/>
              </a:rPr>
              <a:t>“We want the very best for you and for you to be happy, safe, and well”</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900" b="1" dirty="0">
                <a:solidFill>
                  <a:srgbClr val="000000"/>
                </a:solidFill>
                <a:latin typeface="Dotum" panose="020B0600000101010101" pitchFamily="34" charset="-127"/>
              </a:rPr>
              <a:t>Reviewed May 2021</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1029" name="Picture 5" descr="scc logo blue">
            <a:extLst>
              <a:ext uri="{FF2B5EF4-FFF2-40B4-BE49-F238E27FC236}">
                <a16:creationId xmlns:a16="http://schemas.microsoft.com/office/drawing/2014/main" id="{1498CF2F-9F8B-45BA-A0A9-C86457BB77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6629" y="106224"/>
            <a:ext cx="1495425" cy="563562"/>
          </a:xfrm>
          <a:prstGeom prst="rect">
            <a:avLst/>
          </a:prstGeom>
          <a:noFill/>
          <a:ln>
            <a:noFill/>
          </a:ln>
          <a:effectLst/>
          <a:extLst>
            <a:ext uri="{909E8E84-426E-40DD-AFC4-6F175D3DCCD1}">
              <a14:hiddenFill xmlns:a14="http://schemas.microsoft.com/office/drawing/2010/main">
                <a:solidFill>
                  <a:srgbClr val="66666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49857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E0CEC077-FE12-4020-BEEB-2F9679B9667C}"/>
              </a:ext>
            </a:extLst>
          </p:cNvPr>
          <p:cNvSpPr txBox="1">
            <a:spLocks noChangeArrowheads="1"/>
          </p:cNvSpPr>
          <p:nvPr/>
        </p:nvSpPr>
        <p:spPr bwMode="auto">
          <a:xfrm>
            <a:off x="0" y="30480"/>
            <a:ext cx="9144000" cy="868680"/>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0"/>
              </a:spcAft>
            </a:pPr>
            <a:r>
              <a:rPr lang="en-GB" sz="3200" dirty="0">
                <a:effectLst/>
                <a:latin typeface="Dotum" panose="020B0600000101010101" pitchFamily="34" charset="-127"/>
                <a:ea typeface="Calibri" panose="020F0502020204030204" pitchFamily="34" charset="0"/>
                <a:cs typeface="Times New Roman" panose="02020603050405020304" pitchFamily="18" charset="0"/>
              </a:rPr>
              <a:t>Our Promise – Finance and Self-Care</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i="1" dirty="0">
                <a:effectLst/>
                <a:latin typeface="Dotum" panose="020B0600000101010101" pitchFamily="34" charset="-127"/>
                <a:ea typeface="Calibri" panose="020F0502020204030204" pitchFamily="34" charset="0"/>
                <a:cs typeface="Times New Roman" panose="02020603050405020304" pitchFamily="18" charset="0"/>
              </a:rPr>
              <a:t>“We will work with you to give you all the help and support you need to make a success of moving on from care to adult life”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A578091C-39B8-4F83-A964-3BE9680AAA8B}"/>
              </a:ext>
            </a:extLst>
          </p:cNvPr>
          <p:cNvSpPr/>
          <p:nvPr/>
        </p:nvSpPr>
        <p:spPr>
          <a:xfrm>
            <a:off x="128058" y="2423602"/>
            <a:ext cx="1966723" cy="4287915"/>
          </a:xfrm>
          <a:prstGeom prst="roundRect">
            <a:avLst/>
          </a:prstGeom>
          <a:noFill/>
          <a:ln w="381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GB" sz="1100" b="1" dirty="0">
                <a:solidFill>
                  <a:schemeClr val="tx1"/>
                </a:solidFill>
                <a:latin typeface="Dotum" panose="020B0600000101010101" pitchFamily="34" charset="-127"/>
                <a:ea typeface="Dotum" panose="020B0600000101010101" pitchFamily="34" charset="-127"/>
              </a:rPr>
              <a:t>Under-18</a:t>
            </a:r>
            <a:endParaRPr lang="en-GB" sz="1100" dirty="0">
              <a:solidFill>
                <a:schemeClr val="tx1"/>
              </a:solidFill>
              <a:latin typeface="Dotum" panose="020B0600000101010101" pitchFamily="34" charset="-127"/>
              <a:ea typeface="Dotum" panose="020B0600000101010101" pitchFamily="34" charset="-127"/>
            </a:endParaRPr>
          </a:p>
          <a:p>
            <a:pPr>
              <a:spcAft>
                <a:spcPts val="600"/>
              </a:spcAft>
            </a:pPr>
            <a:r>
              <a:rPr lang="en-GB" sz="1050" dirty="0">
                <a:solidFill>
                  <a:schemeClr val="tx1"/>
                </a:solidFill>
                <a:latin typeface="Dotum" panose="020B0600000101010101" pitchFamily="34" charset="-127"/>
                <a:ea typeface="Dotum" panose="020B0600000101010101" pitchFamily="34" charset="-127"/>
              </a:rPr>
              <a:t>Young people leaving care are entitled to understand what money is available to them and how best to budget.</a:t>
            </a:r>
          </a:p>
          <a:p>
            <a:pPr>
              <a:spcAft>
                <a:spcPts val="600"/>
              </a:spcAft>
            </a:pPr>
            <a:r>
              <a:rPr lang="en-GB" sz="1050" dirty="0">
                <a:solidFill>
                  <a:schemeClr val="tx1"/>
                </a:solidFill>
                <a:latin typeface="Dotum" panose="020B0600000101010101" pitchFamily="34" charset="-127"/>
                <a:ea typeface="Dotum" panose="020B0600000101010101" pitchFamily="34" charset="-127"/>
              </a:rPr>
              <a:t>16-17 – the local authority is responsible for the costs of accommodation for care leavers.</a:t>
            </a:r>
          </a:p>
          <a:p>
            <a:pPr>
              <a:spcAft>
                <a:spcPts val="600"/>
              </a:spcAft>
            </a:pPr>
            <a:r>
              <a:rPr lang="en-GB" sz="1050" dirty="0">
                <a:solidFill>
                  <a:schemeClr val="tx1"/>
                </a:solidFill>
                <a:latin typeface="Dotum" panose="020B0600000101010101" pitchFamily="34" charset="-127"/>
                <a:ea typeface="Dotum" panose="020B0600000101010101" pitchFamily="34" charset="-127"/>
              </a:rPr>
              <a:t>Your Social Worker will support you with managing your money.</a:t>
            </a:r>
          </a:p>
          <a:p>
            <a:pPr>
              <a:spcAft>
                <a:spcPts val="600"/>
              </a:spcAft>
            </a:pPr>
            <a:r>
              <a:rPr lang="en-GB" sz="1050" dirty="0">
                <a:solidFill>
                  <a:schemeClr val="tx1"/>
                </a:solidFill>
                <a:latin typeface="Dotum" panose="020B0600000101010101" pitchFamily="34" charset="-127"/>
                <a:ea typeface="Dotum" panose="020B0600000101010101" pitchFamily="34" charset="-127"/>
              </a:rPr>
              <a:t>Your social worker or PA will support you to access any savings you may have from being in care.</a:t>
            </a:r>
          </a:p>
          <a:p>
            <a:r>
              <a:rPr lang="en-GB" sz="1050" dirty="0">
                <a:solidFill>
                  <a:schemeClr val="tx1"/>
                </a:solidFill>
                <a:latin typeface="Dotum" panose="020B0600000101010101" pitchFamily="34" charset="-127"/>
                <a:ea typeface="Dotum" panose="020B0600000101010101" pitchFamily="34" charset="-127"/>
              </a:rPr>
              <a:t>Until you are 18, you will receive income maintenance from the Leaving Care Team.</a:t>
            </a:r>
          </a:p>
          <a:p>
            <a:pPr algn="just">
              <a:lnSpc>
                <a:spcPct val="115000"/>
              </a:lnSpc>
              <a:spcAft>
                <a:spcPts val="1000"/>
              </a:spcAft>
            </a:pPr>
            <a:r>
              <a:rPr lang="en-GB" sz="1050" dirty="0">
                <a:solidFill>
                  <a:schemeClr val="tx1"/>
                </a:solidFill>
                <a:effectLst/>
                <a:latin typeface="Dotum" panose="020B0600000101010101" pitchFamily="34" charset="-127"/>
                <a:ea typeface="Dotum" panose="020B0600000101010101" pitchFamily="34" charset="-127"/>
                <a:cs typeface="Times New Roman" panose="02020603050405020304" pitchFamily="18" charset="0"/>
              </a:rPr>
              <a:t> </a:t>
            </a:r>
          </a:p>
        </p:txBody>
      </p:sp>
      <p:sp>
        <p:nvSpPr>
          <p:cNvPr id="4" name="Rectangle: Rounded Corners 3">
            <a:extLst>
              <a:ext uri="{FF2B5EF4-FFF2-40B4-BE49-F238E27FC236}">
                <a16:creationId xmlns:a16="http://schemas.microsoft.com/office/drawing/2014/main" id="{BC5D3D3B-19A6-4421-8070-61E33FBCC387}"/>
              </a:ext>
            </a:extLst>
          </p:cNvPr>
          <p:cNvSpPr/>
          <p:nvPr/>
        </p:nvSpPr>
        <p:spPr>
          <a:xfrm>
            <a:off x="2192784" y="2423602"/>
            <a:ext cx="3648723" cy="4287915"/>
          </a:xfrm>
          <a:prstGeom prst="roundRect">
            <a:avLst/>
          </a:prstGeom>
          <a:ln w="3810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Accommodation</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If you are under 18, your accommodation is funded by your local authority.</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Once you turn 18, if you are not staying put or moving onto higher education, your local council will help you access accommodation and benefits that you will be entitled to.</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You will be entitled to income maintenance. </a:t>
            </a:r>
            <a:endParaRPr lang="en-GB" sz="1050" dirty="0">
              <a:effectLst/>
              <a:ea typeface="Calibri" panose="020F0502020204030204" pitchFamily="34" charset="0"/>
              <a:cs typeface="Times New Roman" panose="02020603050405020304" pitchFamily="18" charset="0"/>
            </a:endParaRPr>
          </a:p>
          <a:p>
            <a:pPr algn="ctr">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18+</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When you claim benefits after turning 18 we will support you financially for the first 4 weeks whilst your claim is being assessed. </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latin typeface="Dotum" panose="020B0600000101010101" pitchFamily="34" charset="-127"/>
                <a:cs typeface="Times New Roman" panose="02020603050405020304" pitchFamily="18" charset="0"/>
              </a:rPr>
              <a:t>We will work with you to ensure you do not miss DWP (Department for Work and Pensions) appointment as this may affect your payment. </a:t>
            </a:r>
          </a:p>
          <a:p>
            <a:pPr algn="just">
              <a:spcAft>
                <a:spcPts val="300"/>
              </a:spcAft>
            </a:pPr>
            <a:endParaRPr lang="en-GB" sz="1050" dirty="0">
              <a:solidFill>
                <a:srgbClr val="0D0D0D"/>
              </a:solidFill>
              <a:latin typeface="Dotum" panose="020B0600000101010101" pitchFamily="34" charset="-127"/>
              <a:cs typeface="Times New Roman" panose="02020603050405020304" pitchFamily="18" charset="0"/>
            </a:endParaRPr>
          </a:p>
          <a:p>
            <a:pPr algn="just">
              <a:spcAft>
                <a:spcPts val="300"/>
              </a:spcAft>
            </a:pPr>
            <a:r>
              <a:rPr lang="en-GB" sz="1050" dirty="0">
                <a:solidFill>
                  <a:srgbClr val="0D0D0D"/>
                </a:solidFill>
                <a:latin typeface="Dotum" panose="020B0600000101010101" pitchFamily="34" charset="-127"/>
                <a:cs typeface="Times New Roman" panose="02020603050405020304" pitchFamily="18" charset="0"/>
              </a:rPr>
              <a:t>We </a:t>
            </a: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will work with the DWP to get an agreement that we can speak on your behalf to help with any difficulties with your claim. </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If you are under Adult and Community Services, you may be required to complete a further assessment. We can support you with this.</a:t>
            </a:r>
            <a:endParaRPr lang="en-GB" sz="1050" dirty="0">
              <a:effectLst/>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5EA7695A-205C-499B-B50A-E919CDF6B835}"/>
              </a:ext>
            </a:extLst>
          </p:cNvPr>
          <p:cNvSpPr/>
          <p:nvPr/>
        </p:nvSpPr>
        <p:spPr>
          <a:xfrm>
            <a:off x="5939510" y="2423601"/>
            <a:ext cx="3076432" cy="4287915"/>
          </a:xfrm>
          <a:prstGeom prst="roundRect">
            <a:avLst/>
          </a:prstGeom>
          <a:solidFill>
            <a:schemeClr val="bg1"/>
          </a:solidFill>
          <a:ln w="38100">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600"/>
              </a:spcAft>
            </a:pPr>
            <a:r>
              <a:rPr lang="en-GB" sz="11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18+</a:t>
            </a:r>
            <a:endParaRPr lang="en-GB" sz="1100" dirty="0">
              <a:effectLst/>
              <a:ea typeface="Calibri" panose="020F0502020204030204" pitchFamily="34" charset="0"/>
              <a:cs typeface="Times New Roman" panose="02020603050405020304" pitchFamily="18" charset="0"/>
            </a:endParaRPr>
          </a:p>
          <a:p>
            <a:pPr algn="just">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If you are working, in college, or training we will help you access benefits.</a:t>
            </a:r>
            <a:endParaRPr lang="en-GB" sz="1050" dirty="0">
              <a:effectLst/>
              <a:ea typeface="Calibri" panose="020F0502020204030204" pitchFamily="34" charset="0"/>
              <a:cs typeface="Times New Roman" panose="02020603050405020304" pitchFamily="18" charset="0"/>
            </a:endParaRPr>
          </a:p>
          <a:p>
            <a:pPr algn="just">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ensure you have a bank account and savings account along with photographic ID, such as a driving licence or passport.</a:t>
            </a:r>
            <a:endParaRPr lang="en-GB" sz="1050" dirty="0">
              <a:effectLst/>
              <a:ea typeface="Calibri" panose="020F0502020204030204" pitchFamily="34" charset="0"/>
              <a:cs typeface="Times New Roman" panose="02020603050405020304" pitchFamily="18" charset="0"/>
            </a:endParaRPr>
          </a:p>
          <a:p>
            <a:pPr algn="just">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If you choose to remain in education, you may be entitled to education top-up at £10 per week and college bursary.</a:t>
            </a:r>
            <a:endParaRPr lang="en-GB" sz="1050" dirty="0">
              <a:effectLst/>
              <a:ea typeface="Calibri" panose="020F0502020204030204" pitchFamily="34" charset="0"/>
              <a:cs typeface="Times New Roman" panose="02020603050405020304" pitchFamily="18" charset="0"/>
            </a:endParaRPr>
          </a:p>
          <a:p>
            <a:pPr algn="just">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If you go on to higher education, you will be entitled to £2,000 (spread evenly over three years). We also offer an additional £150 to support you with your books.</a:t>
            </a:r>
            <a:endParaRPr lang="en-GB" sz="1050" dirty="0">
              <a:effectLst/>
              <a:ea typeface="Calibri" panose="020F0502020204030204" pitchFamily="34" charset="0"/>
              <a:cs typeface="Times New Roman" panose="02020603050405020304" pitchFamily="18" charset="0"/>
            </a:endParaRPr>
          </a:p>
          <a:p>
            <a:pPr algn="just">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support you with travel costs to maintain family contact as agreed in your pathway plan. </a:t>
            </a:r>
            <a:endParaRPr lang="en-GB" sz="1050" dirty="0">
              <a:effectLst/>
              <a:ea typeface="Calibri" panose="020F0502020204030204" pitchFamily="34" charset="0"/>
              <a:cs typeface="Times New Roman" panose="02020603050405020304" pitchFamily="18" charset="0"/>
            </a:endParaRPr>
          </a:p>
          <a:p>
            <a:pPr algn="just">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If you return home, either you or your parents can claim benefits unless a care order is in place.</a:t>
            </a:r>
            <a:endParaRPr lang="en-GB" sz="1050" dirty="0">
              <a:effectLst/>
              <a:ea typeface="Calibri" panose="020F0502020204030204" pitchFamily="34" charset="0"/>
              <a:cs typeface="Times New Roman" panose="02020603050405020304" pitchFamily="18" charset="0"/>
            </a:endParaRPr>
          </a:p>
          <a:p>
            <a:pPr algn="just">
              <a:spcAft>
                <a:spcPts val="1000"/>
              </a:spcAft>
            </a:pPr>
            <a:r>
              <a:rPr lang="en-GB" sz="1100" dirty="0">
                <a:solidFill>
                  <a:srgbClr val="0D0D0D"/>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E3601289-67CF-4C86-AB7C-6A2CF0672860}"/>
              </a:ext>
            </a:extLst>
          </p:cNvPr>
          <p:cNvSpPr/>
          <p:nvPr/>
        </p:nvSpPr>
        <p:spPr>
          <a:xfrm>
            <a:off x="144581" y="904875"/>
            <a:ext cx="3056323" cy="1379608"/>
          </a:xfrm>
          <a:prstGeom prst="roundRect">
            <a:avLst/>
          </a:prstGeom>
          <a:solidFill>
            <a:schemeClr val="bg1"/>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Income Maintenance</a:t>
            </a:r>
            <a:endParaRPr lang="en-GB" sz="1050" dirty="0">
              <a:effectLst/>
              <a:ea typeface="Calibri" panose="020F0502020204030204" pitchFamily="34" charset="0"/>
              <a:cs typeface="Times New Roman" panose="02020603050405020304" pitchFamily="18" charset="0"/>
            </a:endParaRPr>
          </a:p>
          <a:p>
            <a:pPr>
              <a:lnSpc>
                <a:spcPct val="115000"/>
              </a:lnSpc>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Under-18 - £59.20 weekly*</a:t>
            </a:r>
            <a:endParaRPr lang="en-GB" sz="1050" dirty="0">
              <a:effectLst/>
              <a:ea typeface="Calibri" panose="020F0502020204030204" pitchFamily="34" charset="0"/>
              <a:cs typeface="Times New Roman" panose="02020603050405020304" pitchFamily="18" charset="0"/>
            </a:endParaRPr>
          </a:p>
          <a:p>
            <a:pPr>
              <a:lnSpc>
                <a:spcPct val="115000"/>
              </a:lnSpc>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Photographic ID</a:t>
            </a: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 16+ - £50 - £90 one-off</a:t>
            </a:r>
            <a:endParaRPr lang="en-GB" sz="1050" dirty="0">
              <a:effectLst/>
              <a:ea typeface="Calibri" panose="020F0502020204030204" pitchFamily="34" charset="0"/>
              <a:cs typeface="Times New Roman" panose="02020603050405020304" pitchFamily="18" charset="0"/>
            </a:endParaRPr>
          </a:p>
          <a:p>
            <a:pPr>
              <a:lnSpc>
                <a:spcPct val="115000"/>
              </a:lnSpc>
              <a:spcAft>
                <a:spcPts val="3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*due to the Covid-19 pandemic this has been increased to £79.20, and will return to £59.20 at </a:t>
            </a:r>
            <a:r>
              <a:rPr lang="en-GB" sz="1050">
                <a:solidFill>
                  <a:srgbClr val="0D0D0D"/>
                </a:solidFill>
                <a:latin typeface="Dotum" panose="020B0600000101010101" pitchFamily="34" charset="-127"/>
                <a:ea typeface="Calibri" panose="020F0502020204030204" pitchFamily="34" charset="0"/>
                <a:cs typeface="Times New Roman" panose="02020603050405020304" pitchFamily="18" charset="0"/>
              </a:rPr>
              <a:t>the end of </a:t>
            </a: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September 2021. </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D0D0D"/>
                </a:solidFill>
                <a:effectLst/>
                <a:ea typeface="Calibri" panose="020F0502020204030204" pitchFamily="34" charset="0"/>
                <a:cs typeface="Times New Roman" panose="02020603050405020304" pitchFamily="18" charset="0"/>
              </a:rPr>
              <a:t> </a:t>
            </a:r>
            <a:endParaRPr lang="en-GB" sz="1050" dirty="0">
              <a:effectLst/>
              <a:ea typeface="Calibri" panose="020F050202020403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866EC1F2-726A-4182-B2BF-3401E1AB0D33}"/>
              </a:ext>
            </a:extLst>
          </p:cNvPr>
          <p:cNvSpPr/>
          <p:nvPr/>
        </p:nvSpPr>
        <p:spPr>
          <a:xfrm>
            <a:off x="3324826" y="899160"/>
            <a:ext cx="2875949" cy="1379608"/>
          </a:xfrm>
          <a:prstGeom prst="roundRect">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300"/>
              </a:spcAft>
            </a:pPr>
            <a:r>
              <a:rPr lang="en-GB" sz="1100" b="1" dirty="0">
                <a:solidFill>
                  <a:srgbClr val="0D0D0D"/>
                </a:solidFill>
                <a:latin typeface="Dotum" panose="020B0600000101010101" pitchFamily="34" charset="-127"/>
                <a:ea typeface="Calibri" panose="020F0502020204030204" pitchFamily="34" charset="0"/>
                <a:cs typeface="Times New Roman" panose="02020603050405020304" pitchFamily="18" charset="0"/>
              </a:rPr>
              <a:t>Other Allowances</a:t>
            </a:r>
            <a:endParaRPr lang="en-GB" sz="1200" dirty="0">
              <a:effectLst/>
              <a:ea typeface="Calibri" panose="020F0502020204030204" pitchFamily="34" charset="0"/>
              <a:cs typeface="Times New Roman" panose="02020603050405020304" pitchFamily="18" charset="0"/>
            </a:endParaRPr>
          </a:p>
          <a:p>
            <a:pPr>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Setting Up Home Allowance </a:t>
            </a: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£1,750</a:t>
            </a:r>
            <a:endParaRPr lang="en-GB" sz="1200" dirty="0">
              <a:effectLst/>
              <a:ea typeface="Calibri" panose="020F0502020204030204" pitchFamily="34" charset="0"/>
              <a:cs typeface="Times New Roman" panose="02020603050405020304" pitchFamily="18" charset="0"/>
            </a:endParaRPr>
          </a:p>
          <a:p>
            <a:pPr>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Birthday 16-18 -</a:t>
            </a: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£100</a:t>
            </a:r>
            <a:endParaRPr lang="en-GB" sz="1200" dirty="0">
              <a:effectLst/>
              <a:ea typeface="Calibri" panose="020F0502020204030204" pitchFamily="34" charset="0"/>
              <a:cs typeface="Times New Roman" panose="02020603050405020304" pitchFamily="18" charset="0"/>
            </a:endParaRPr>
          </a:p>
          <a:p>
            <a:pPr>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Xmas/ EID –</a:t>
            </a: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16-18 - £100 (annually)</a:t>
            </a:r>
          </a:p>
          <a:p>
            <a:pPr>
              <a:spcAft>
                <a:spcPts val="300"/>
              </a:spcAft>
            </a:pPr>
            <a:r>
              <a:rPr lang="en-GB" sz="1050" b="1" dirty="0">
                <a:solidFill>
                  <a:srgbClr val="0D0D0D"/>
                </a:solidFill>
                <a:latin typeface="Dotum" panose="020B0600000101010101" pitchFamily="34" charset="-127"/>
                <a:ea typeface="Calibri" panose="020F0502020204030204" pitchFamily="34" charset="0"/>
                <a:cs typeface="Times New Roman" panose="02020603050405020304" pitchFamily="18" charset="0"/>
              </a:rPr>
              <a:t>Clothing Allowance </a:t>
            </a: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 £400 (annually)</a:t>
            </a:r>
          </a:p>
          <a:p>
            <a:pPr>
              <a:spcAft>
                <a:spcPts val="300"/>
              </a:spcAft>
            </a:pPr>
            <a:endParaRPr lang="en-GB" sz="1100" dirty="0">
              <a:solidFill>
                <a:schemeClr val="tx1"/>
              </a:solidFill>
              <a:effectLst/>
              <a:ea typeface="Calibri" panose="020F0502020204030204" pitchFamily="34" charset="0"/>
              <a:cs typeface="Times New Roman" panose="02020603050405020304" pitchFamily="18" charset="0"/>
            </a:endParaRPr>
          </a:p>
          <a:p>
            <a:pPr algn="ctr">
              <a:spcAft>
                <a:spcPts val="300"/>
              </a:spcAft>
            </a:pPr>
            <a:r>
              <a:rPr lang="en-GB" sz="1100" dirty="0">
                <a:effectLst/>
                <a:ea typeface="Calibri" panose="020F0502020204030204" pitchFamily="34" charset="0"/>
                <a:cs typeface="Times New Roman" panose="02020603050405020304" pitchFamily="18" charset="0"/>
              </a:rPr>
              <a:t> </a:t>
            </a:r>
          </a:p>
        </p:txBody>
      </p:sp>
      <p:sp>
        <p:nvSpPr>
          <p:cNvPr id="9" name="Rectangle: Rounded Corners 8">
            <a:extLst>
              <a:ext uri="{FF2B5EF4-FFF2-40B4-BE49-F238E27FC236}">
                <a16:creationId xmlns:a16="http://schemas.microsoft.com/office/drawing/2014/main" id="{90466632-A66B-49B8-80EB-D159BB7D7F37}"/>
              </a:ext>
            </a:extLst>
          </p:cNvPr>
          <p:cNvSpPr/>
          <p:nvPr/>
        </p:nvSpPr>
        <p:spPr>
          <a:xfrm>
            <a:off x="6305550" y="868680"/>
            <a:ext cx="2723045" cy="1379608"/>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300"/>
              </a:spcAft>
            </a:pP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Education Top-Up</a:t>
            </a:r>
            <a:endParaRPr lang="en-GB" sz="1100" dirty="0">
              <a:effectLst/>
              <a:ea typeface="Calibri" panose="020F0502020204030204" pitchFamily="34" charset="0"/>
              <a:cs typeface="Times New Roman" panose="02020603050405020304" pitchFamily="18" charset="0"/>
            </a:endParaRPr>
          </a:p>
          <a:p>
            <a:pPr>
              <a:spcAft>
                <a:spcPts val="300"/>
              </a:spcAft>
            </a:pPr>
            <a:r>
              <a:rPr lang="en-GB" sz="10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16 – 21 - £10 weekly (check with your social worker or PA for eligibility)</a:t>
            </a:r>
            <a:endParaRPr lang="en-GB" sz="1100" dirty="0">
              <a:effectLst/>
              <a:ea typeface="Calibri" panose="020F0502020204030204" pitchFamily="34" charset="0"/>
              <a:cs typeface="Times New Roman" panose="02020603050405020304" pitchFamily="18" charset="0"/>
            </a:endParaRPr>
          </a:p>
          <a:p>
            <a:pPr>
              <a:spcAft>
                <a:spcPts val="300"/>
              </a:spcAft>
            </a:pPr>
            <a:r>
              <a:rPr lang="en-GB" sz="10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21</a:t>
            </a:r>
            <a:r>
              <a:rPr lang="en-GB" sz="1000" b="1" baseline="300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st</a:t>
            </a:r>
            <a:r>
              <a:rPr lang="en-GB" sz="10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Birthday</a:t>
            </a:r>
            <a:r>
              <a:rPr lang="en-GB" sz="10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 £23</a:t>
            </a:r>
            <a:endParaRPr lang="en-GB" sz="1100" dirty="0">
              <a:effectLst/>
              <a:ea typeface="Calibri" panose="020F0502020204030204" pitchFamily="34" charset="0"/>
              <a:cs typeface="Times New Roman" panose="02020603050405020304" pitchFamily="18" charset="0"/>
            </a:endParaRPr>
          </a:p>
          <a:p>
            <a:pPr>
              <a:spcAft>
                <a:spcPts val="300"/>
              </a:spcAft>
            </a:pPr>
            <a:r>
              <a:rPr lang="en-GB" sz="10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19</a:t>
            </a:r>
            <a:r>
              <a:rPr lang="en-GB" sz="1000" b="1" baseline="300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th</a:t>
            </a:r>
            <a:r>
              <a:rPr lang="en-GB" sz="10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&amp; 20</a:t>
            </a:r>
            <a:r>
              <a:rPr lang="en-GB" sz="1000" b="1" baseline="300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th</a:t>
            </a:r>
            <a:r>
              <a:rPr lang="en-GB" sz="10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Birthday</a:t>
            </a:r>
            <a:r>
              <a:rPr lang="en-GB" sz="10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 £10</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pic>
        <p:nvPicPr>
          <p:cNvPr id="10" name="Picture 9" descr="Image result for Money">
            <a:extLst>
              <a:ext uri="{FF2B5EF4-FFF2-40B4-BE49-F238E27FC236}">
                <a16:creationId xmlns:a16="http://schemas.microsoft.com/office/drawing/2014/main" id="{FEC2420B-E45A-4260-816E-12817BE0BD66}"/>
              </a:ext>
            </a:extLst>
          </p:cNvPr>
          <p:cNvPicPr/>
          <p:nvPr/>
        </p:nvPicPr>
        <p:blipFill rotWithShape="1">
          <a:blip r:embed="rId2" cstate="print">
            <a:extLst>
              <a:ext uri="{28A0092B-C50C-407E-A947-70E740481C1C}">
                <a14:useLocalDpi xmlns:a14="http://schemas.microsoft.com/office/drawing/2010/main" val="0"/>
              </a:ext>
            </a:extLst>
          </a:blip>
          <a:srcRect r="11630"/>
          <a:stretch/>
        </p:blipFill>
        <p:spPr bwMode="auto">
          <a:xfrm>
            <a:off x="8291742" y="0"/>
            <a:ext cx="852257" cy="57704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2651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99EB4E81-D3C5-436C-8116-DD3DF35E0E51}"/>
              </a:ext>
            </a:extLst>
          </p:cNvPr>
          <p:cNvSpPr txBox="1">
            <a:spLocks noChangeArrowheads="1"/>
          </p:cNvSpPr>
          <p:nvPr/>
        </p:nvSpPr>
        <p:spPr bwMode="auto">
          <a:xfrm>
            <a:off x="0" y="-3358"/>
            <a:ext cx="9144000" cy="96012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0"/>
              </a:spcAft>
            </a:pPr>
            <a:r>
              <a:rPr lang="en-GB" sz="3500" dirty="0">
                <a:effectLst/>
                <a:latin typeface="Dotum" panose="020B0600000101010101" pitchFamily="34" charset="-127"/>
                <a:ea typeface="Calibri" panose="020F0502020204030204" pitchFamily="34" charset="0"/>
                <a:cs typeface="Times New Roman" panose="02020603050405020304" pitchFamily="18" charset="0"/>
              </a:rPr>
              <a:t>Our Promise – Be the Best You Can 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i="1" dirty="0">
                <a:effectLst/>
                <a:latin typeface="Dotum" panose="020B0600000101010101" pitchFamily="34" charset="-127"/>
                <a:ea typeface="Calibri" panose="020F0502020204030204" pitchFamily="34" charset="0"/>
                <a:cs typeface="Times New Roman" panose="02020603050405020304" pitchFamily="18" charset="0"/>
              </a:rPr>
              <a:t>“We will help the child to follow their interests and hobbies and to be the best they can possibly be”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C9A17A42-DA65-45B8-83F8-FC5826135CAA}"/>
              </a:ext>
            </a:extLst>
          </p:cNvPr>
          <p:cNvSpPr/>
          <p:nvPr/>
        </p:nvSpPr>
        <p:spPr>
          <a:xfrm>
            <a:off x="2243271" y="3127156"/>
            <a:ext cx="3465071" cy="3254142"/>
          </a:xfrm>
          <a:prstGeom prst="roundRect">
            <a:avLst/>
          </a:prstGeom>
          <a:solidFill>
            <a:schemeClr val="bg1"/>
          </a:solidFill>
          <a:ln w="381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300"/>
              </a:spcAft>
            </a:pPr>
            <a:r>
              <a:rPr lang="en-GB" sz="11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What we will do:</a:t>
            </a:r>
            <a:endParaRPr lang="en-GB" sz="110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celebrate your success and achievements with you.</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support you to take part in activities you enjoy.</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Who you are and what you like to do is important to us.</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support you with hobbies and interests. Don’t have any? - we will support you to find one.</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run lots of activities at our local hubs – speak to your social worker or PA for more information, or check out our Facebook page for updates.</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support you to explore what is important to you and what you want to do with your future.</a:t>
            </a:r>
            <a:endParaRPr lang="en-GB" sz="1050" dirty="0">
              <a:effectLst/>
              <a:ea typeface="Calibri" panose="020F0502020204030204" pitchFamily="34" charset="0"/>
              <a:cs typeface="Times New Roman" panose="02020603050405020304" pitchFamily="18" charset="0"/>
            </a:endParaRPr>
          </a:p>
          <a:p>
            <a:pPr algn="ctr">
              <a:spcAft>
                <a:spcPts val="300"/>
              </a:spcAft>
            </a:pPr>
            <a:r>
              <a:rPr lang="en-GB" sz="1050" dirty="0">
                <a:solidFill>
                  <a:srgbClr val="0D0D0D"/>
                </a:solidFill>
                <a:effectLst/>
                <a:ea typeface="Calibri" panose="020F0502020204030204" pitchFamily="34" charset="0"/>
                <a:cs typeface="Times New Roman" panose="02020603050405020304" pitchFamily="18" charset="0"/>
              </a:rPr>
              <a:t> </a:t>
            </a:r>
            <a:endParaRPr lang="en-GB" sz="1050" dirty="0">
              <a:effectLst/>
              <a:ea typeface="Calibri" panose="020F050202020403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C0B0604-0FF1-4B53-B305-2035A49B6F00}"/>
              </a:ext>
            </a:extLst>
          </p:cNvPr>
          <p:cNvSpPr/>
          <p:nvPr/>
        </p:nvSpPr>
        <p:spPr>
          <a:xfrm>
            <a:off x="5823378" y="3127156"/>
            <a:ext cx="3192814" cy="3254142"/>
          </a:xfrm>
          <a:prstGeom prst="roundRect">
            <a:avLst/>
          </a:prstGeom>
          <a:solidFill>
            <a:schemeClr val="bg1"/>
          </a:solidFill>
          <a:ln w="38100">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300"/>
              </a:spcAft>
            </a:pPr>
            <a:r>
              <a:rPr lang="en-GB" sz="11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Your records:</a:t>
            </a:r>
            <a:endParaRPr lang="en-GB" sz="110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Accessing your records can be a difficult process. Your PA or soci</a:t>
            </a: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al worker will be happy to help you through this.</a:t>
            </a:r>
            <a:endPar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a:t>
            </a:r>
            <a:endParaRPr lang="en-GB" sz="1050" dirty="0">
              <a:effectLst/>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You will need to fill out a form online:</a:t>
            </a:r>
          </a:p>
          <a:p>
            <a:pPr algn="just">
              <a:spcAft>
                <a:spcPts val="300"/>
              </a:spcAft>
            </a:pPr>
            <a:endParaRPr lang="en-GB" sz="1050" b="1" u="sng" dirty="0">
              <a:solidFill>
                <a:srgbClr val="0D0D0D"/>
              </a:solidFill>
              <a:latin typeface="Dotum" panose="020B0600000101010101" pitchFamily="34" charset="-127"/>
              <a:ea typeface="Calibri" panose="020F0502020204030204" pitchFamily="34" charset="0"/>
              <a:cs typeface="Times New Roman" panose="02020603050405020304" pitchFamily="18" charset="0"/>
              <a:hlinkClick r:id="rId2"/>
            </a:endParaRPr>
          </a:p>
          <a:p>
            <a:pPr algn="just">
              <a:spcAft>
                <a:spcPts val="300"/>
              </a:spcAft>
            </a:pPr>
            <a:r>
              <a:rPr lang="en-GB" sz="1050" b="1" u="sng" dirty="0">
                <a:solidFill>
                  <a:srgbClr val="0070C0"/>
                </a:solidFill>
                <a:effectLst/>
                <a:latin typeface="Dotum" panose="020B0600000101010101" pitchFamily="34" charset="-127"/>
                <a:ea typeface="Calibri" panose="020F0502020204030204" pitchFamily="34" charset="0"/>
                <a:cs typeface="Times New Roman" panose="02020603050405020304" pitchFamily="18" charset="0"/>
                <a:hlinkClick r:id="rId2"/>
              </a:rPr>
              <a:t>https://www.suffolk.gov.uk/about/privacy-and-data-protection/</a:t>
            </a:r>
            <a:endParaRPr lang="en-GB" sz="1050" b="1" u="sng" dirty="0">
              <a:solidFill>
                <a:srgbClr val="0070C0"/>
              </a:solidFill>
              <a:effectLst/>
              <a:latin typeface="Dotum" panose="020B0600000101010101" pitchFamily="34" charset="-127"/>
              <a:ea typeface="Calibri" panose="020F0502020204030204" pitchFamily="34" charset="0"/>
              <a:cs typeface="Times New Roman" panose="02020603050405020304" pitchFamily="18" charset="0"/>
            </a:endParaRPr>
          </a:p>
          <a:p>
            <a:pPr algn="just">
              <a:spcAft>
                <a:spcPts val="300"/>
              </a:spcAft>
            </a:pPr>
            <a:endParaRPr lang="en-GB" sz="1050" b="1" u="sng" dirty="0">
              <a:ea typeface="Calibri" panose="020F0502020204030204" pitchFamily="34" charset="0"/>
              <a:cs typeface="Times New Roman" panose="02020603050405020304" pitchFamily="18" charset="0"/>
            </a:endParaRPr>
          </a:p>
          <a:p>
            <a:pPr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Your Personal Advisor/Social Worker can help answer any questions.</a:t>
            </a:r>
            <a:endParaRPr lang="en-GB" sz="1050" dirty="0">
              <a:effectLst/>
              <a:ea typeface="Calibri" panose="020F0502020204030204" pitchFamily="34" charset="0"/>
              <a:cs typeface="Times New Roman" panose="02020603050405020304" pitchFamily="18" charset="0"/>
            </a:endParaRPr>
          </a:p>
          <a:p>
            <a:pPr marL="457200" algn="just">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a:t>
            </a:r>
            <a:endParaRPr lang="en-GB" sz="1050" dirty="0">
              <a:effectLst/>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3F3EB311-D2AD-4761-BBBE-6EF7974F1035}"/>
              </a:ext>
            </a:extLst>
          </p:cNvPr>
          <p:cNvSpPr/>
          <p:nvPr/>
        </p:nvSpPr>
        <p:spPr>
          <a:xfrm>
            <a:off x="127808" y="3127157"/>
            <a:ext cx="2006764" cy="3254141"/>
          </a:xfrm>
          <a:prstGeom prst="roundRect">
            <a:avLst/>
          </a:prstGeom>
          <a:solidFill>
            <a:schemeClr val="bg1"/>
          </a:solidFill>
          <a:ln w="381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50000"/>
              </a:lnSpc>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When you come into care, it is likely to be a confusing and stressful time. </a:t>
            </a:r>
            <a:endParaRPr lang="en-GB" sz="1050" dirty="0">
              <a:effectLst/>
              <a:ea typeface="Calibri" panose="020F0502020204030204" pitchFamily="34" charset="0"/>
              <a:cs typeface="Times New Roman" panose="02020603050405020304" pitchFamily="18" charset="0"/>
            </a:endParaRPr>
          </a:p>
          <a:p>
            <a:pPr algn="just">
              <a:lnSpc>
                <a:spcPct val="150000"/>
              </a:lnSpc>
              <a:spcAft>
                <a:spcPts val="3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want to assure you that we will always do our best to help you understand your past, your identity and support you to shape your future. </a:t>
            </a:r>
            <a:endParaRPr lang="en-GB" sz="1050" dirty="0">
              <a:effectLst/>
              <a:ea typeface="Calibri" panose="020F0502020204030204" pitchFamily="34" charset="0"/>
              <a:cs typeface="Times New Roman" panose="02020603050405020304" pitchFamily="18" charset="0"/>
            </a:endParaRPr>
          </a:p>
          <a:p>
            <a:pPr algn="ctr">
              <a:spcAft>
                <a:spcPts val="300"/>
              </a:spcAft>
            </a:pPr>
            <a:r>
              <a:rPr lang="en-GB" sz="1050" dirty="0">
                <a:effectLst/>
                <a:ea typeface="Calibri" panose="020F0502020204030204" pitchFamily="34" charset="0"/>
                <a:cs typeface="Times New Roman" panose="02020603050405020304" pitchFamily="18" charset="0"/>
              </a:rPr>
              <a:t> </a:t>
            </a:r>
          </a:p>
        </p:txBody>
      </p:sp>
      <p:sp>
        <p:nvSpPr>
          <p:cNvPr id="6" name="Rectangle: Rounded Corners 5">
            <a:extLst>
              <a:ext uri="{FF2B5EF4-FFF2-40B4-BE49-F238E27FC236}">
                <a16:creationId xmlns:a16="http://schemas.microsoft.com/office/drawing/2014/main" id="{E27C438B-D83E-4BD1-B57F-818F733E99C4}"/>
              </a:ext>
            </a:extLst>
          </p:cNvPr>
          <p:cNvSpPr/>
          <p:nvPr/>
        </p:nvSpPr>
        <p:spPr>
          <a:xfrm>
            <a:off x="1618999" y="1299312"/>
            <a:ext cx="1759989" cy="1588766"/>
          </a:xfrm>
          <a:prstGeom prst="roundRect">
            <a:avLst/>
          </a:prstGeom>
          <a:ln w="38100">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en-GB"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My Past</a:t>
            </a:r>
            <a:endParaRPr lang="en-GB" dirty="0">
              <a:effectLst/>
              <a:ea typeface="Calibri" panose="020F050202020403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3ECDF6B0-728A-4AD4-9475-BBFED325A25D}"/>
              </a:ext>
            </a:extLst>
          </p:cNvPr>
          <p:cNvSpPr/>
          <p:nvPr/>
        </p:nvSpPr>
        <p:spPr>
          <a:xfrm>
            <a:off x="3822449" y="1297407"/>
            <a:ext cx="1759989" cy="1588766"/>
          </a:xfrm>
          <a:prstGeom prst="roundRect">
            <a:avLst/>
          </a:prstGeom>
          <a:ln w="38100">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pPr>
            <a:r>
              <a:rPr lang="en-GB" b="1" dirty="0">
                <a:solidFill>
                  <a:srgbClr val="0D0D0D"/>
                </a:solidFill>
                <a:latin typeface="Dotum" panose="020B0600000101010101" pitchFamily="34" charset="-127"/>
                <a:cs typeface="Times New Roman" panose="02020603050405020304" pitchFamily="18" charset="0"/>
              </a:rPr>
              <a:t>My Present</a:t>
            </a:r>
          </a:p>
        </p:txBody>
      </p:sp>
      <p:sp>
        <p:nvSpPr>
          <p:cNvPr id="8" name="Rectangle: Rounded Corners 7">
            <a:extLst>
              <a:ext uri="{FF2B5EF4-FFF2-40B4-BE49-F238E27FC236}">
                <a16:creationId xmlns:a16="http://schemas.microsoft.com/office/drawing/2014/main" id="{6772B93E-D3EA-461E-9D06-750E8793E47E}"/>
              </a:ext>
            </a:extLst>
          </p:cNvPr>
          <p:cNvSpPr/>
          <p:nvPr/>
        </p:nvSpPr>
        <p:spPr>
          <a:xfrm>
            <a:off x="5901439" y="1296137"/>
            <a:ext cx="1759989" cy="1588766"/>
          </a:xfrm>
          <a:prstGeom prst="roundRect">
            <a:avLst/>
          </a:prstGeom>
          <a:ln w="38100">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en-GB" b="1" dirty="0">
                <a:solidFill>
                  <a:srgbClr val="0D0D0D"/>
                </a:solidFill>
                <a:latin typeface="Dotum" panose="020B0600000101010101" pitchFamily="34" charset="-127"/>
                <a:cs typeface="Times New Roman" panose="02020603050405020304" pitchFamily="18" charset="0"/>
              </a:rPr>
              <a:t>My Future</a:t>
            </a:r>
          </a:p>
        </p:txBody>
      </p:sp>
    </p:spTree>
    <p:extLst>
      <p:ext uri="{BB962C8B-B14F-4D97-AF65-F5344CB8AC3E}">
        <p14:creationId xmlns:p14="http://schemas.microsoft.com/office/powerpoint/2010/main" val="383734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59309CDE-3499-4973-A166-C537D8A30F15}"/>
              </a:ext>
            </a:extLst>
          </p:cNvPr>
          <p:cNvSpPr txBox="1">
            <a:spLocks noChangeArrowheads="1"/>
          </p:cNvSpPr>
          <p:nvPr/>
        </p:nvSpPr>
        <p:spPr bwMode="auto">
          <a:xfrm>
            <a:off x="0" y="-1004"/>
            <a:ext cx="9144000" cy="9829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0"/>
              </a:spcAft>
            </a:pPr>
            <a:r>
              <a:rPr lang="en-GB" sz="3500" dirty="0">
                <a:effectLst/>
                <a:latin typeface="Dotum" panose="020B0600000101010101" pitchFamily="34" charset="-127"/>
                <a:ea typeface="Calibri" panose="020F0502020204030204" pitchFamily="34" charset="0"/>
                <a:cs typeface="Times New Roman" panose="02020603050405020304" pitchFamily="18" charset="0"/>
              </a:rPr>
              <a:t>Our Promise – Contact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i="1" dirty="0">
                <a:effectLst/>
                <a:latin typeface="Dotum" panose="020B0600000101010101" pitchFamily="34" charset="-127"/>
                <a:ea typeface="Calibri" panose="020F0502020204030204" pitchFamily="34" charset="0"/>
                <a:cs typeface="Times New Roman" panose="02020603050405020304" pitchFamily="18" charset="0"/>
              </a:rPr>
              <a:t>“we will help you where possible to stay in touch with your family, friends and other people who are important to you”</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D602D370-89A6-45A0-AA19-FD78E042768A}"/>
              </a:ext>
            </a:extLst>
          </p:cNvPr>
          <p:cNvSpPr/>
          <p:nvPr/>
        </p:nvSpPr>
        <p:spPr>
          <a:xfrm>
            <a:off x="1549376" y="1101866"/>
            <a:ext cx="1889760" cy="1613599"/>
          </a:xfrm>
          <a:prstGeom prst="round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1000"/>
              </a:spcAft>
            </a:pPr>
            <a:r>
              <a:rPr lang="en-GB" sz="120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Trust us and discuss issues; we will give you advice but it is up to you to take it</a:t>
            </a:r>
            <a:endParaRPr lang="en-GB" sz="1100" dirty="0">
              <a:effectLst/>
              <a:ea typeface="Calibri" panose="020F050202020403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678E97B6-5834-4DF9-BAB7-9FDD136900F7}"/>
              </a:ext>
            </a:extLst>
          </p:cNvPr>
          <p:cNvSpPr/>
          <p:nvPr/>
        </p:nvSpPr>
        <p:spPr>
          <a:xfrm>
            <a:off x="5633696" y="1124726"/>
            <a:ext cx="1996440" cy="1653540"/>
          </a:xfrm>
          <a:prstGeom prst="round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15000"/>
              </a:lnSpc>
              <a:spcAft>
                <a:spcPts val="600"/>
              </a:spcAft>
            </a:pPr>
            <a:r>
              <a:rPr lang="en-GB" sz="120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It is important that you tell us how we can support your contact arrangements because we don’t want you to </a:t>
            </a:r>
            <a:r>
              <a:rPr lang="en-GB" sz="1200" dirty="0">
                <a:solidFill>
                  <a:srgbClr val="000000"/>
                </a:solidFill>
                <a:latin typeface="Dotum" panose="020B0600000101010101" pitchFamily="34" charset="-127"/>
                <a:ea typeface="Calibri" panose="020F0502020204030204" pitchFamily="34" charset="0"/>
                <a:cs typeface="Times New Roman" panose="02020603050405020304" pitchFamily="18" charset="0"/>
              </a:rPr>
              <a:t>feel</a:t>
            </a:r>
            <a:r>
              <a:rPr lang="en-GB" sz="120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 different from your friends</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6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2AE32E08-CB5F-4476-A86D-374A6A8D8E7E}"/>
              </a:ext>
            </a:extLst>
          </p:cNvPr>
          <p:cNvSpPr/>
          <p:nvPr/>
        </p:nvSpPr>
        <p:spPr>
          <a:xfrm>
            <a:off x="3583916" y="1101866"/>
            <a:ext cx="1905000" cy="1676400"/>
          </a:xfrm>
          <a:prstGeom prst="round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15000"/>
              </a:lnSpc>
              <a:spcAft>
                <a:spcPts val="600"/>
              </a:spcAft>
            </a:pPr>
            <a:r>
              <a:rPr lang="en-GB" sz="120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Give us enough time and information when you want support and tell us when you are confident to manage contact on your own</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65B89659-519C-4FA0-B7D2-D1BF27DB1D1B}"/>
              </a:ext>
            </a:extLst>
          </p:cNvPr>
          <p:cNvPicPr/>
          <p:nvPr/>
        </p:nvPicPr>
        <p:blipFill>
          <a:blip r:embed="rId2">
            <a:extLst>
              <a:ext uri="{28A0092B-C50C-407E-A947-70E740481C1C}">
                <a14:useLocalDpi xmlns:a14="http://schemas.microsoft.com/office/drawing/2010/main" val="0"/>
              </a:ext>
            </a:extLst>
          </a:blip>
          <a:stretch>
            <a:fillRect/>
          </a:stretch>
        </p:blipFill>
        <p:spPr>
          <a:xfrm>
            <a:off x="3487142" y="2808746"/>
            <a:ext cx="1824990" cy="947420"/>
          </a:xfrm>
          <a:prstGeom prst="rect">
            <a:avLst/>
          </a:prstGeom>
        </p:spPr>
      </p:pic>
      <p:sp>
        <p:nvSpPr>
          <p:cNvPr id="7" name="Rectangle: Rounded Corners 6">
            <a:extLst>
              <a:ext uri="{FF2B5EF4-FFF2-40B4-BE49-F238E27FC236}">
                <a16:creationId xmlns:a16="http://schemas.microsoft.com/office/drawing/2014/main" id="{D0D79704-2AA6-4763-ACC8-5CC35855FF1F}"/>
              </a:ext>
            </a:extLst>
          </p:cNvPr>
          <p:cNvSpPr/>
          <p:nvPr/>
        </p:nvSpPr>
        <p:spPr>
          <a:xfrm>
            <a:off x="2306360" y="3923317"/>
            <a:ext cx="4186555" cy="1613599"/>
          </a:xfrm>
          <a:prstGeom prst="round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600" b="1" dirty="0">
                <a:solidFill>
                  <a:schemeClr val="tx1"/>
                </a:solidFill>
                <a:latin typeface="Dotum" panose="020B0600000101010101" pitchFamily="34" charset="-127"/>
                <a:cs typeface="Times New Roman" panose="02020603050405020304" pitchFamily="18" charset="0"/>
              </a:rPr>
              <a:t>We know it is important to have contact with friends and family. </a:t>
            </a:r>
          </a:p>
          <a:p>
            <a:pPr algn="ctr"/>
            <a:endParaRPr lang="en-GB" sz="1600" b="1" dirty="0">
              <a:solidFill>
                <a:schemeClr val="tx1"/>
              </a:solidFill>
              <a:latin typeface="Dotum" panose="020B0600000101010101" pitchFamily="34" charset="-127"/>
              <a:cs typeface="Times New Roman" panose="02020603050405020304" pitchFamily="18" charset="0"/>
            </a:endParaRPr>
          </a:p>
          <a:p>
            <a:pPr algn="ctr"/>
            <a:r>
              <a:rPr lang="en-GB" sz="1600" b="1" dirty="0">
                <a:solidFill>
                  <a:schemeClr val="tx1"/>
                </a:solidFill>
                <a:latin typeface="Dotum" panose="020B0600000101010101" pitchFamily="34" charset="-127"/>
                <a:cs typeface="Times New Roman" panose="02020603050405020304" pitchFamily="18" charset="0"/>
              </a:rPr>
              <a:t>Your social worker/personal advisor will discuss this with you</a:t>
            </a:r>
          </a:p>
        </p:txBody>
      </p:sp>
      <p:sp>
        <p:nvSpPr>
          <p:cNvPr id="8" name="Rectangle: Rounded Corners 7">
            <a:extLst>
              <a:ext uri="{FF2B5EF4-FFF2-40B4-BE49-F238E27FC236}">
                <a16:creationId xmlns:a16="http://schemas.microsoft.com/office/drawing/2014/main" id="{88A25EB4-7354-4031-9D8C-0286DC58EBEB}"/>
              </a:ext>
            </a:extLst>
          </p:cNvPr>
          <p:cNvSpPr/>
          <p:nvPr/>
        </p:nvSpPr>
        <p:spPr>
          <a:xfrm>
            <a:off x="6549518" y="3923316"/>
            <a:ext cx="2479643" cy="2825323"/>
          </a:xfrm>
          <a:prstGeom prst="round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GB" sz="1300" b="1"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18+</a:t>
            </a:r>
            <a:endParaRPr lang="en-GB" sz="110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From 18 we can help provide support towards transport costs at least 4 times per year until you are 21 to support contact.</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Sometimes we may have concerns about the people you want contact with; we will give you advice so that you can make up your own mind and protect yourself. </a:t>
            </a:r>
            <a:endParaRPr lang="en-GB" sz="1050" dirty="0">
              <a:effectLst/>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5EB198E0-91DA-4663-B20D-5A6297FB25C2}"/>
              </a:ext>
            </a:extLst>
          </p:cNvPr>
          <p:cNvSpPr/>
          <p:nvPr/>
        </p:nvSpPr>
        <p:spPr>
          <a:xfrm>
            <a:off x="2312393" y="5619564"/>
            <a:ext cx="4174490" cy="1129077"/>
          </a:xfrm>
          <a:prstGeom prst="round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6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Look us up on </a:t>
            </a:r>
            <a:endParaRPr lang="en-GB" sz="1100" b="1" dirty="0">
              <a:solidFill>
                <a:schemeClr val="tx1"/>
              </a:solidFill>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6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Suffolk Leaving Care Service</a:t>
            </a:r>
            <a:endParaRPr lang="en-GB" sz="1100" b="1" dirty="0">
              <a:solidFill>
                <a:schemeClr val="tx1"/>
              </a:solidFill>
              <a:effectLst/>
              <a:ea typeface="Calibri" panose="020F0502020204030204" pitchFamily="34"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id="{AF6F9565-FDF7-45AB-A939-2F8A0A429CE8}"/>
              </a:ext>
            </a:extLst>
          </p:cNvPr>
          <p:cNvSpPr/>
          <p:nvPr/>
        </p:nvSpPr>
        <p:spPr>
          <a:xfrm>
            <a:off x="114839" y="3923316"/>
            <a:ext cx="2134918" cy="2825326"/>
          </a:xfrm>
          <a:prstGeom prst="roundRect">
            <a:avLst/>
          </a:prstGeom>
          <a:solidFill>
            <a:schemeClr val="bg1"/>
          </a:solid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300" b="1"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Under-18</a:t>
            </a:r>
            <a:endParaRPr lang="en-GB" sz="110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We can support you with family contact until you are 18. </a:t>
            </a:r>
          </a:p>
          <a:p>
            <a:pPr>
              <a:lnSpc>
                <a:spcPct val="115000"/>
              </a:lnSpc>
              <a:spcAft>
                <a:spcPts val="10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We can meet with your family and friends to make sure you feel comfortable with your contact arrangements and you can say how you would like us to support you with contact. </a:t>
            </a:r>
            <a:endParaRPr lang="en-GB" sz="105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87BDDE26-A2AF-49FE-BB14-C803EF75205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494256" y="5749762"/>
            <a:ext cx="434340" cy="434340"/>
          </a:xfrm>
          <a:prstGeom prst="rect">
            <a:avLst/>
          </a:prstGeom>
        </p:spPr>
      </p:pic>
      <p:sp>
        <p:nvSpPr>
          <p:cNvPr id="12" name="Text Box 38">
            <a:extLst>
              <a:ext uri="{FF2B5EF4-FFF2-40B4-BE49-F238E27FC236}">
                <a16:creationId xmlns:a16="http://schemas.microsoft.com/office/drawing/2014/main" id="{B6414066-396E-4F55-9D5B-511E1D682A5E}"/>
              </a:ext>
            </a:extLst>
          </p:cNvPr>
          <p:cNvSpPr txBox="1"/>
          <p:nvPr/>
        </p:nvSpPr>
        <p:spPr>
          <a:xfrm>
            <a:off x="337350" y="1181168"/>
            <a:ext cx="1067245" cy="77032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1000"/>
              </a:spcAft>
            </a:pPr>
            <a:r>
              <a:rPr lang="en-GB" b="1" dirty="0">
                <a:effectLst/>
                <a:latin typeface="Dotum" panose="020B0600000101010101" pitchFamily="34" charset="-127"/>
                <a:ea typeface="Calibri" panose="020F0502020204030204" pitchFamily="34" charset="0"/>
                <a:cs typeface="Arial" panose="020B0604020202020204" pitchFamily="34" charset="0"/>
              </a:rPr>
              <a:t>What we need from you:</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231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48BEF-2351-47FA-8467-77F7F6E354F4}"/>
              </a:ext>
            </a:extLst>
          </p:cNvPr>
          <p:cNvSpPr>
            <a:spLocks noGrp="1"/>
          </p:cNvSpPr>
          <p:nvPr>
            <p:ph type="title"/>
          </p:nvPr>
        </p:nvSpPr>
        <p:spPr>
          <a:xfrm>
            <a:off x="604838" y="-15877"/>
            <a:ext cx="7886700" cy="1325563"/>
          </a:xfrm>
        </p:spPr>
        <p:txBody>
          <a:bodyPr>
            <a:normAutofit/>
          </a:bodyPr>
          <a:lstStyle/>
          <a:p>
            <a:r>
              <a:rPr lang="en-GB" sz="2400" dirty="0"/>
              <a:t>Support Through the Pandemic</a:t>
            </a:r>
          </a:p>
        </p:txBody>
      </p:sp>
      <p:sp>
        <p:nvSpPr>
          <p:cNvPr id="4" name="Rectangle: Rounded Corners 3">
            <a:extLst>
              <a:ext uri="{FF2B5EF4-FFF2-40B4-BE49-F238E27FC236}">
                <a16:creationId xmlns:a16="http://schemas.microsoft.com/office/drawing/2014/main" id="{22845E67-720D-4D05-AEA4-A4158DD24C36}"/>
              </a:ext>
            </a:extLst>
          </p:cNvPr>
          <p:cNvSpPr/>
          <p:nvPr/>
        </p:nvSpPr>
        <p:spPr>
          <a:xfrm>
            <a:off x="238126" y="1201735"/>
            <a:ext cx="4300538" cy="2713040"/>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GB" sz="2000" b="1" dirty="0"/>
              <a:t>Moving Online</a:t>
            </a:r>
          </a:p>
          <a:p>
            <a:pPr algn="ctr"/>
            <a:endParaRPr lang="en-GB" sz="2000" b="1" dirty="0"/>
          </a:p>
          <a:p>
            <a:pPr algn="ctr"/>
            <a:r>
              <a:rPr lang="en-GB" sz="1400" dirty="0"/>
              <a:t>2020 has been a challenging year.</a:t>
            </a:r>
          </a:p>
          <a:p>
            <a:pPr algn="ctr"/>
            <a:r>
              <a:rPr lang="en-GB" sz="1400" dirty="0">
                <a:solidFill>
                  <a:schemeClr val="tx1"/>
                </a:solidFill>
              </a:rPr>
              <a:t>We are working closely with partners to try and make sure that we can provide young people with the right devices to help them access opportunities in education, employment, and training and to feel less isolated. </a:t>
            </a:r>
          </a:p>
          <a:p>
            <a:pPr algn="ctr"/>
            <a:endParaRPr lang="en-GB" sz="1400" b="1" dirty="0"/>
          </a:p>
          <a:p>
            <a:pPr algn="ctr"/>
            <a:r>
              <a:rPr lang="en-GB" sz="1400" dirty="0"/>
              <a:t>Your social worker and PA will be there for you wherever possible (not just online!).</a:t>
            </a:r>
          </a:p>
        </p:txBody>
      </p:sp>
      <p:sp>
        <p:nvSpPr>
          <p:cNvPr id="5" name="Rectangle: Rounded Corners 4">
            <a:extLst>
              <a:ext uri="{FF2B5EF4-FFF2-40B4-BE49-F238E27FC236}">
                <a16:creationId xmlns:a16="http://schemas.microsoft.com/office/drawing/2014/main" id="{FC679751-633A-405F-B438-0C4E1E2C5DFC}"/>
              </a:ext>
            </a:extLst>
          </p:cNvPr>
          <p:cNvSpPr/>
          <p:nvPr/>
        </p:nvSpPr>
        <p:spPr>
          <a:xfrm>
            <a:off x="238125" y="4038600"/>
            <a:ext cx="4300537" cy="2029218"/>
          </a:xfrm>
          <a:prstGeom prst="roundRect">
            <a:avLst/>
          </a:prstGeom>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Education</a:t>
            </a:r>
          </a:p>
          <a:p>
            <a:pPr algn="ctr"/>
            <a:endParaRPr lang="en-GB" dirty="0"/>
          </a:p>
          <a:p>
            <a:pPr algn="ctr"/>
            <a:r>
              <a:rPr lang="en-GB" sz="1400" dirty="0"/>
              <a:t>Studying at home throughout this challenging time has been tough for some young people. If you are having to consider next steps, please reach out to your social worker or PA who can help you make plans for your future in education, employment, or training. </a:t>
            </a:r>
          </a:p>
        </p:txBody>
      </p:sp>
      <p:sp>
        <p:nvSpPr>
          <p:cNvPr id="6" name="Rectangle: Rounded Corners 5">
            <a:extLst>
              <a:ext uri="{FF2B5EF4-FFF2-40B4-BE49-F238E27FC236}">
                <a16:creationId xmlns:a16="http://schemas.microsoft.com/office/drawing/2014/main" id="{ECCD8960-2FD8-4DE8-8AFC-C0938757FD04}"/>
              </a:ext>
            </a:extLst>
          </p:cNvPr>
          <p:cNvSpPr/>
          <p:nvPr/>
        </p:nvSpPr>
        <p:spPr>
          <a:xfrm>
            <a:off x="4667250" y="1201735"/>
            <a:ext cx="1943100" cy="4866083"/>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Health and Emotional Wellbeing</a:t>
            </a:r>
          </a:p>
          <a:p>
            <a:pPr algn="ctr"/>
            <a:endParaRPr lang="en-GB" b="1" dirty="0"/>
          </a:p>
          <a:p>
            <a:pPr algn="ctr"/>
            <a:r>
              <a:rPr lang="en-GB" sz="1400" dirty="0"/>
              <a:t>We realise that the current pandemic may have left you feeling lonely and isolated. During lockdown, we created an out-of-hours service for care leavers.</a:t>
            </a:r>
          </a:p>
          <a:p>
            <a:pPr algn="ctr"/>
            <a:r>
              <a:rPr lang="en-GB" sz="1400" dirty="0"/>
              <a:t>This is available Mon-Fri 5pm-10pm.*</a:t>
            </a:r>
          </a:p>
          <a:p>
            <a:pPr algn="ctr"/>
            <a:r>
              <a:rPr lang="en-GB" sz="1400" b="1" dirty="0"/>
              <a:t>If you need to talk, we are here to listen.</a:t>
            </a:r>
          </a:p>
          <a:p>
            <a:pPr algn="ctr"/>
            <a:endParaRPr lang="en-GB" sz="1200" b="1" dirty="0"/>
          </a:p>
          <a:p>
            <a:pPr algn="ctr"/>
            <a:endParaRPr lang="en-GB" sz="1200" b="1" dirty="0"/>
          </a:p>
          <a:p>
            <a:pPr algn="ctr"/>
            <a:r>
              <a:rPr lang="en-GB" sz="800" dirty="0"/>
              <a:t>*only available throughout local and national lockdown</a:t>
            </a:r>
          </a:p>
        </p:txBody>
      </p:sp>
      <p:sp>
        <p:nvSpPr>
          <p:cNvPr id="7" name="Rectangle: Rounded Corners 6">
            <a:extLst>
              <a:ext uri="{FF2B5EF4-FFF2-40B4-BE49-F238E27FC236}">
                <a16:creationId xmlns:a16="http://schemas.microsoft.com/office/drawing/2014/main" id="{69967763-AC82-4B74-A07A-EF2F090A129D}"/>
              </a:ext>
            </a:extLst>
          </p:cNvPr>
          <p:cNvSpPr/>
          <p:nvPr/>
        </p:nvSpPr>
        <p:spPr>
          <a:xfrm>
            <a:off x="6729412" y="1201735"/>
            <a:ext cx="2176463" cy="4866083"/>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Your Money</a:t>
            </a:r>
          </a:p>
          <a:p>
            <a:pPr algn="ctr"/>
            <a:endParaRPr lang="en-GB" b="1" dirty="0"/>
          </a:p>
          <a:p>
            <a:pPr algn="ctr"/>
            <a:r>
              <a:rPr lang="en-GB" sz="1400" dirty="0"/>
              <a:t>If you have been financially affected as a result of the pandemic, please speak to your social worker or PA. </a:t>
            </a:r>
          </a:p>
          <a:p>
            <a:pPr algn="ctr"/>
            <a:r>
              <a:rPr lang="en-GB" sz="1400" dirty="0"/>
              <a:t>We may be able to help you with your money difficulties.</a:t>
            </a:r>
            <a:r>
              <a:rPr lang="en-GB" dirty="0"/>
              <a:t> </a:t>
            </a:r>
            <a:r>
              <a:rPr lang="en-GB" sz="1400" dirty="0"/>
              <a:t>Do not struggle in silence. </a:t>
            </a:r>
          </a:p>
          <a:p>
            <a:pPr algn="ctr"/>
            <a:endParaRPr lang="en-GB" sz="1400" dirty="0"/>
          </a:p>
          <a:p>
            <a:pPr algn="ctr"/>
            <a:r>
              <a:rPr lang="en-GB" sz="1400" dirty="0"/>
              <a:t>We have access to food banks and charities that can support you to get through this difficult time. </a:t>
            </a:r>
          </a:p>
          <a:p>
            <a:pPr algn="ctr"/>
            <a:endParaRPr lang="en-GB" b="1" dirty="0"/>
          </a:p>
        </p:txBody>
      </p:sp>
    </p:spTree>
    <p:extLst>
      <p:ext uri="{BB962C8B-B14F-4D97-AF65-F5344CB8AC3E}">
        <p14:creationId xmlns:p14="http://schemas.microsoft.com/office/powerpoint/2010/main" val="2079681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5531F-61E4-4752-9D02-ADBDBAF14600}"/>
              </a:ext>
            </a:extLst>
          </p:cNvPr>
          <p:cNvSpPr>
            <a:spLocks noGrp="1"/>
          </p:cNvSpPr>
          <p:nvPr>
            <p:ph type="title"/>
          </p:nvPr>
        </p:nvSpPr>
        <p:spPr>
          <a:xfrm>
            <a:off x="628650" y="500062"/>
            <a:ext cx="7886700" cy="1325563"/>
          </a:xfrm>
        </p:spPr>
        <p:txBody>
          <a:bodyPr>
            <a:normAutofit fontScale="90000"/>
          </a:bodyPr>
          <a:lstStyle/>
          <a:p>
            <a:r>
              <a:rPr lang="en-GB" sz="4400" b="1" u="sng" dirty="0">
                <a:effectLst/>
                <a:latin typeface="Arial" panose="020B0604020202020204" pitchFamily="34" charset="0"/>
                <a:ea typeface="Times New Roman" panose="02020603050405020304" pitchFamily="18" charset="0"/>
                <a:cs typeface="Times New Roman" panose="02020603050405020304" pitchFamily="18" charset="0"/>
              </a:rPr>
              <a:t>How to contact your local Leaving Care Team:</a:t>
            </a:r>
            <a:br>
              <a:rPr lang="en-GB" sz="4400" dirty="0">
                <a:effectLst/>
                <a:latin typeface="Verdana" panose="020B0604030504040204" pitchFamily="34" charset="0"/>
                <a:ea typeface="Times New Roman" panose="02020603050405020304" pitchFamily="18"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4C7CDBB3-03A3-4146-866A-C8B72D726D91}"/>
              </a:ext>
            </a:extLst>
          </p:cNvPr>
          <p:cNvSpPr>
            <a:spLocks noGrp="1"/>
          </p:cNvSpPr>
          <p:nvPr>
            <p:ph idx="1"/>
          </p:nvPr>
        </p:nvSpPr>
        <p:spPr/>
        <p:txBody>
          <a:bodyPr>
            <a:normAutofit fontScale="77500" lnSpcReduction="20000"/>
          </a:bodyPr>
          <a:lstStyle/>
          <a:p>
            <a:pPr marL="0" indent="0" algn="l">
              <a:lnSpc>
                <a:spcPct val="115000"/>
              </a:lnSpc>
              <a:buNone/>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The Leaving Care Service is based in three centres across Suffolk; Ipswich (South), Bury St Edmunds (West), and Lowestoft (North), with the newly formed UASC Team also based in Ipswich with the South Leaving Care Team. Contact details for all of these teams can be found below:</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l">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UASC/Leaving Care Team -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01473 264972 </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Team Manager – Chris Jay</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Leaving Care Team [South] - 01473 264949</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Team Manager – Tania </a:t>
            </a:r>
            <a:r>
              <a:rPr lang="en-GB" sz="1800" i="1" dirty="0" err="1">
                <a:effectLst/>
                <a:latin typeface="Arial" panose="020B0604020202020204" pitchFamily="34" charset="0"/>
                <a:ea typeface="Times New Roman" panose="02020603050405020304" pitchFamily="18" charset="0"/>
                <a:cs typeface="Times New Roman" panose="02020603050405020304" pitchFamily="18" charset="0"/>
              </a:rPr>
              <a:t>Sicling</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Leaving Care Team [West] - 01284 758488 </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Team Manager – Charlotte Summers</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Leaving Care Team [North] - 01502 521490</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Team Manager – Deborah Maddock</a:t>
            </a: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48024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a:extLst>
              <a:ext uri="{FF2B5EF4-FFF2-40B4-BE49-F238E27FC236}">
                <a16:creationId xmlns:a16="http://schemas.microsoft.com/office/drawing/2014/main" id="{F0106E5F-5F25-4D41-BDB7-FA29F18BB727}"/>
              </a:ext>
            </a:extLst>
          </p:cNvPr>
          <p:cNvSpPr txBox="1">
            <a:spLocks noChangeArrowheads="1"/>
          </p:cNvSpPr>
          <p:nvPr/>
        </p:nvSpPr>
        <p:spPr bwMode="auto">
          <a:xfrm>
            <a:off x="0" y="126569"/>
            <a:ext cx="91440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en-GB" altLang="en-US" sz="3500" i="0" u="none" strike="noStrike" cap="none" normalizeH="0" baseline="0" dirty="0">
                <a:ln>
                  <a:noFill/>
                </a:ln>
                <a:solidFill>
                  <a:srgbClr val="000000"/>
                </a:solidFill>
                <a:effectLst/>
                <a:latin typeface="Dotum" panose="020B0600000101010101" pitchFamily="34" charset="-127"/>
              </a:rPr>
              <a:t>The Local Offer to Care Leavers</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5" name="Text Box 3">
            <a:extLst>
              <a:ext uri="{FF2B5EF4-FFF2-40B4-BE49-F238E27FC236}">
                <a16:creationId xmlns:a16="http://schemas.microsoft.com/office/drawing/2014/main" id="{9DE7C19A-FFEC-4281-80EE-059830A2058B}"/>
              </a:ext>
            </a:extLst>
          </p:cNvPr>
          <p:cNvSpPr txBox="1">
            <a:spLocks noChangeArrowheads="1"/>
          </p:cNvSpPr>
          <p:nvPr/>
        </p:nvSpPr>
        <p:spPr bwMode="auto">
          <a:xfrm>
            <a:off x="133165" y="809194"/>
            <a:ext cx="8859916"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The offer is delivered by the Leaving Care Service in conjunction with other specialised staff and teams. The offer is separated into the following sections in line with our promise to you.</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Rounded Corners 2">
            <a:extLst>
              <a:ext uri="{FF2B5EF4-FFF2-40B4-BE49-F238E27FC236}">
                <a16:creationId xmlns:a16="http://schemas.microsoft.com/office/drawing/2014/main" id="{A2A3D957-1F05-4547-8AED-A339919FF0B8}"/>
              </a:ext>
            </a:extLst>
          </p:cNvPr>
          <p:cNvSpPr>
            <a:spLocks noChangeArrowheads="1"/>
          </p:cNvSpPr>
          <p:nvPr/>
        </p:nvSpPr>
        <p:spPr bwMode="auto">
          <a:xfrm>
            <a:off x="229587" y="1315607"/>
            <a:ext cx="2771066" cy="2049030"/>
          </a:xfrm>
          <a:prstGeom prst="roundRect">
            <a:avLst>
              <a:gd name="adj" fmla="val 16667"/>
            </a:avLst>
          </a:prstGeom>
          <a:ln w="38100">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600"/>
              </a:spcAft>
              <a:buClrTx/>
              <a:buSzTx/>
              <a:buFontTx/>
              <a:buNone/>
              <a:tabLst/>
            </a:pPr>
            <a:r>
              <a:rPr kumimoji="0" lang="en-GB" altLang="en-US" sz="1300" b="1" i="0" u="none" strike="noStrike" cap="none" normalizeH="0" baseline="0" dirty="0">
                <a:ln>
                  <a:noFill/>
                </a:ln>
                <a:solidFill>
                  <a:srgbClr val="000000"/>
                </a:solidFill>
                <a:effectLst/>
                <a:latin typeface="Dotum" panose="020B0600000101010101" pitchFamily="34" charset="-127"/>
              </a:rPr>
              <a:t>Accommodation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300" b="0" i="0" u="none" strike="noStrike" cap="none" normalizeH="0" baseline="0" dirty="0">
                <a:ln>
                  <a:noFill/>
                </a:ln>
                <a:solidFill>
                  <a:srgbClr val="0D0D0D"/>
                </a:solidFill>
                <a:effectLst/>
                <a:latin typeface="Dotum" panose="020B0600000101010101" pitchFamily="34" charset="-127"/>
              </a:rPr>
              <a:t>You will have a home where you are safe well cared for and can be happy.</a:t>
            </a:r>
            <a:r>
              <a:rPr kumimoji="0" lang="en-GB" altLang="en-US" sz="1300" b="0" i="0" u="none" strike="noStrike" cap="none" normalizeH="0" baseline="0" dirty="0">
                <a:ln>
                  <a:noFill/>
                </a:ln>
                <a:solidFill>
                  <a:srgbClr val="000000"/>
                </a:solidFill>
                <a:effectLst/>
                <a:latin typeface="Dotum" panose="020B0600000101010101" pitchFamily="34" charset="-127"/>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Rounded Corners 2">
            <a:extLst>
              <a:ext uri="{FF2B5EF4-FFF2-40B4-BE49-F238E27FC236}">
                <a16:creationId xmlns:a16="http://schemas.microsoft.com/office/drawing/2014/main" id="{BE0B29BE-CBD5-4A54-BCA7-210AEC343E6A}"/>
              </a:ext>
            </a:extLst>
          </p:cNvPr>
          <p:cNvSpPr>
            <a:spLocks noChangeArrowheads="1"/>
          </p:cNvSpPr>
          <p:nvPr/>
        </p:nvSpPr>
        <p:spPr bwMode="auto">
          <a:xfrm>
            <a:off x="229587" y="3667556"/>
            <a:ext cx="2771066" cy="2049029"/>
          </a:xfrm>
          <a:prstGeom prst="roundRect">
            <a:avLst>
              <a:gd name="adj" fmla="val 16667"/>
            </a:avLst>
          </a:prstGeom>
          <a:solidFill>
            <a:srgbClr val="FFFFFF"/>
          </a:solidFill>
          <a:ln w="38100" algn="ctr">
            <a:solidFill>
              <a:srgbClr val="FF3399"/>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600"/>
              </a:spcAft>
              <a:buClrTx/>
              <a:buSzTx/>
              <a:buFontTx/>
              <a:buNone/>
              <a:tabLst/>
            </a:pPr>
            <a:r>
              <a:rPr kumimoji="0" lang="en-GB" altLang="en-US" sz="1300" b="1" i="0" u="none" strike="noStrike" cap="none" normalizeH="0" baseline="0" dirty="0">
                <a:ln>
                  <a:noFill/>
                </a:ln>
                <a:solidFill>
                  <a:srgbClr val="0D0D0D"/>
                </a:solidFill>
                <a:effectLst/>
                <a:latin typeface="Dotum" panose="020B0600000101010101" pitchFamily="34" charset="-127"/>
              </a:rPr>
              <a:t>Family &amp; Social Networks</a:t>
            </a:r>
          </a:p>
          <a:p>
            <a:pPr marL="0" marR="0" lvl="0" indent="0" algn="just" defTabSz="914400" rtl="0" eaLnBrk="0" fontAlgn="base" latinLnBrk="0" hangingPunct="0">
              <a:lnSpc>
                <a:spcPct val="100000"/>
              </a:lnSpc>
              <a:spcBef>
                <a:spcPct val="0"/>
              </a:spcBef>
              <a:spcAft>
                <a:spcPts val="1000"/>
              </a:spcAft>
              <a:buClrTx/>
              <a:buSzTx/>
              <a:buFontTx/>
              <a:buNone/>
              <a:tabLst/>
            </a:pPr>
            <a:r>
              <a:rPr kumimoji="0" lang="en-GB" altLang="en-US" sz="1300" b="0" i="0" u="none" strike="noStrike" cap="none" normalizeH="0" baseline="0" dirty="0">
                <a:ln>
                  <a:noFill/>
                </a:ln>
                <a:solidFill>
                  <a:srgbClr val="0D0D0D"/>
                </a:solidFill>
                <a:effectLst/>
                <a:latin typeface="Dotum" panose="020B0600000101010101" pitchFamily="34" charset="-127"/>
              </a:rPr>
              <a:t>We will help you see your family, friends and other people who are important to you and if there are any people you cannot see we will explain why.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Rounded Corners 2">
            <a:extLst>
              <a:ext uri="{FF2B5EF4-FFF2-40B4-BE49-F238E27FC236}">
                <a16:creationId xmlns:a16="http://schemas.microsoft.com/office/drawing/2014/main" id="{3151D218-3D93-4AAC-A62F-77BB936C6BD4}"/>
              </a:ext>
            </a:extLst>
          </p:cNvPr>
          <p:cNvSpPr>
            <a:spLocks noChangeArrowheads="1"/>
          </p:cNvSpPr>
          <p:nvPr/>
        </p:nvSpPr>
        <p:spPr bwMode="auto">
          <a:xfrm>
            <a:off x="3172535" y="3667557"/>
            <a:ext cx="2771066" cy="2049029"/>
          </a:xfrm>
          <a:prstGeom prst="roundRect">
            <a:avLst>
              <a:gd name="adj" fmla="val 16667"/>
            </a:avLst>
          </a:prstGeom>
          <a:solidFill>
            <a:srgbClr val="FFFFFF"/>
          </a:solidFill>
          <a:ln w="38100" algn="ctr">
            <a:solidFill>
              <a:srgbClr val="FFFF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600"/>
              </a:spcAft>
              <a:buClrTx/>
              <a:buSzTx/>
              <a:buFontTx/>
              <a:buNone/>
              <a:tabLst/>
            </a:pPr>
            <a:r>
              <a:rPr kumimoji="0" lang="en-GB" altLang="en-US" sz="1300" b="1" i="0" u="none" strike="noStrike" cap="none" normalizeH="0" baseline="0" dirty="0">
                <a:ln>
                  <a:noFill/>
                </a:ln>
                <a:solidFill>
                  <a:srgbClr val="0D0D0D"/>
                </a:solidFill>
                <a:effectLst/>
                <a:latin typeface="Dotum" panose="020B0600000101010101" pitchFamily="34" charset="-127"/>
              </a:rPr>
              <a:t>Be the Best You Can Be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300" b="0" i="0" u="none" strike="noStrike" cap="none" normalizeH="0" baseline="0" dirty="0">
                <a:ln>
                  <a:noFill/>
                </a:ln>
                <a:solidFill>
                  <a:srgbClr val="0D0D0D"/>
                </a:solidFill>
                <a:effectLst/>
                <a:latin typeface="Dotum" panose="020B0600000101010101" pitchFamily="34" charset="-127"/>
              </a:rPr>
              <a:t>We will help you to follow your interests, hobbies and to be the best you can possibly be.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300" b="0" i="0" u="none" strike="noStrike" cap="none" normalizeH="0" baseline="0" dirty="0">
                <a:ln>
                  <a:noFill/>
                </a:ln>
                <a:solidFill>
                  <a:srgbClr val="0D0D0D"/>
                </a:solidFill>
                <a:effectLst/>
                <a:latin typeface="Dotum" panose="020B0600000101010101" pitchFamily="34" charset="-127"/>
              </a:rPr>
              <a:t>We will respect your culture</a:t>
            </a:r>
            <a:r>
              <a:rPr kumimoji="0" lang="en-GB" altLang="en-US" sz="1400" b="0" i="0" u="none" strike="noStrike" cap="none" normalizeH="0" baseline="0" dirty="0">
                <a:ln>
                  <a:noFill/>
                </a:ln>
                <a:solidFill>
                  <a:srgbClr val="0D0D0D"/>
                </a:solidFill>
                <a:effectLst/>
                <a:latin typeface="Dotum" panose="020B0600000101010101" pitchFamily="34" charset="-127"/>
              </a:rPr>
              <a:t>, </a:t>
            </a:r>
            <a:r>
              <a:rPr kumimoji="0" lang="en-GB" altLang="en-US" sz="1300" b="0" i="0" u="none" strike="noStrike" cap="none" normalizeH="0" baseline="0" dirty="0">
                <a:ln>
                  <a:noFill/>
                </a:ln>
                <a:solidFill>
                  <a:srgbClr val="0D0D0D"/>
                </a:solidFill>
                <a:effectLst/>
                <a:latin typeface="Dotum" panose="020B0600000101010101" pitchFamily="34" charset="-127"/>
              </a:rPr>
              <a:t>identity and ethnicity.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Rounded Corners 2">
            <a:extLst>
              <a:ext uri="{FF2B5EF4-FFF2-40B4-BE49-F238E27FC236}">
                <a16:creationId xmlns:a16="http://schemas.microsoft.com/office/drawing/2014/main" id="{381A1EDE-2D12-4B0E-9F80-F233E947898A}"/>
              </a:ext>
            </a:extLst>
          </p:cNvPr>
          <p:cNvSpPr>
            <a:spLocks noChangeArrowheads="1"/>
          </p:cNvSpPr>
          <p:nvPr/>
        </p:nvSpPr>
        <p:spPr bwMode="auto">
          <a:xfrm>
            <a:off x="6143348" y="3667556"/>
            <a:ext cx="2771065" cy="2049030"/>
          </a:xfrm>
          <a:prstGeom prst="roundRect">
            <a:avLst>
              <a:gd name="adj" fmla="val 16667"/>
            </a:avLst>
          </a:prstGeom>
          <a:solidFill>
            <a:srgbClr val="FFFFFF"/>
          </a:solidFill>
          <a:ln w="38100" algn="ctr">
            <a:solidFill>
              <a:srgbClr val="7030A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600"/>
              </a:spcAft>
              <a:buClrTx/>
              <a:buSzTx/>
              <a:buFontTx/>
              <a:buNone/>
              <a:tabLst/>
            </a:pPr>
            <a:r>
              <a:rPr kumimoji="0" lang="en-GB" altLang="en-US" sz="1300" b="1" i="0" u="none" strike="noStrike" cap="none" normalizeH="0" baseline="0" dirty="0">
                <a:ln>
                  <a:noFill/>
                </a:ln>
                <a:solidFill>
                  <a:srgbClr val="0D0D0D"/>
                </a:solidFill>
                <a:effectLst/>
                <a:latin typeface="Dotum" panose="020B0600000101010101" pitchFamily="34" charset="-127"/>
              </a:rPr>
              <a:t>Finance and Self-Care Skills</a:t>
            </a:r>
          </a:p>
          <a:p>
            <a:pPr marL="0" marR="0" lvl="0" indent="0" algn="just" defTabSz="914400" rtl="0" eaLnBrk="0" fontAlgn="base" latinLnBrk="0" hangingPunct="0">
              <a:lnSpc>
                <a:spcPct val="100000"/>
              </a:lnSpc>
              <a:spcBef>
                <a:spcPct val="0"/>
              </a:spcBef>
              <a:spcAft>
                <a:spcPts val="1000"/>
              </a:spcAft>
              <a:buClrTx/>
              <a:buSzTx/>
              <a:buFontTx/>
              <a:buNone/>
              <a:tabLst/>
            </a:pPr>
            <a:r>
              <a:rPr kumimoji="0" lang="en-GB" altLang="en-US" sz="1400" b="0" i="0" u="none" strike="noStrike" cap="none" normalizeH="0" baseline="0" dirty="0">
                <a:ln>
                  <a:noFill/>
                </a:ln>
                <a:solidFill>
                  <a:srgbClr val="0D0D0D"/>
                </a:solidFill>
                <a:effectLst/>
                <a:latin typeface="Dotum" panose="020B0600000101010101" pitchFamily="34" charset="-127"/>
              </a:rPr>
              <a:t>We will work with you to give you all the help and support you need to make a success of moving on from care to adult life.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Rounded Corners 2">
            <a:extLst>
              <a:ext uri="{FF2B5EF4-FFF2-40B4-BE49-F238E27FC236}">
                <a16:creationId xmlns:a16="http://schemas.microsoft.com/office/drawing/2014/main" id="{C6B7CE6A-E9F4-4315-B669-836AA4A7BF10}"/>
              </a:ext>
            </a:extLst>
          </p:cNvPr>
          <p:cNvSpPr>
            <a:spLocks noChangeArrowheads="1"/>
          </p:cNvSpPr>
          <p:nvPr/>
        </p:nvSpPr>
        <p:spPr bwMode="auto">
          <a:xfrm>
            <a:off x="3172534" y="1315607"/>
            <a:ext cx="2771066" cy="2049030"/>
          </a:xfrm>
          <a:prstGeom prst="roundRect">
            <a:avLst>
              <a:gd name="adj" fmla="val 16667"/>
            </a:avLst>
          </a:prstGeom>
          <a:solidFill>
            <a:srgbClr val="FFFFFF"/>
          </a:solidFill>
          <a:ln w="38100" algn="ctr">
            <a:solidFill>
              <a:srgbClr val="0070C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600"/>
              </a:spcAft>
              <a:buClrTx/>
              <a:buSzTx/>
              <a:buFontTx/>
              <a:buNone/>
              <a:tabLst/>
            </a:pPr>
            <a:r>
              <a:rPr kumimoji="0" lang="en-GB" altLang="en-US" sz="1300" b="1" i="0" u="none" strike="noStrike" cap="none" normalizeH="0" baseline="0" dirty="0">
                <a:ln>
                  <a:noFill/>
                </a:ln>
                <a:solidFill>
                  <a:srgbClr val="000000"/>
                </a:solidFill>
                <a:effectLst/>
                <a:latin typeface="Dotum" panose="020B0600000101010101" pitchFamily="34" charset="-127"/>
              </a:rPr>
              <a:t>Education</a:t>
            </a:r>
          </a:p>
          <a:p>
            <a:pPr marL="0" marR="0" lvl="0" indent="0" algn="just" defTabSz="914400" rtl="0" eaLnBrk="0" fontAlgn="base" latinLnBrk="0" hangingPunct="0">
              <a:lnSpc>
                <a:spcPct val="100000"/>
              </a:lnSpc>
              <a:spcBef>
                <a:spcPct val="0"/>
              </a:spcBef>
              <a:spcAft>
                <a:spcPts val="1000"/>
              </a:spcAft>
              <a:buClrTx/>
              <a:buSzTx/>
              <a:buFontTx/>
              <a:buNone/>
              <a:tabLst/>
            </a:pPr>
            <a:r>
              <a:rPr kumimoji="0" lang="en-GB" altLang="en-US" sz="1300" b="0" i="0" u="none" strike="noStrike" cap="none" normalizeH="0" baseline="0" dirty="0">
                <a:ln>
                  <a:noFill/>
                </a:ln>
                <a:solidFill>
                  <a:srgbClr val="0D0D0D"/>
                </a:solidFill>
                <a:effectLst/>
                <a:latin typeface="Dotum" panose="020B0600000101010101" pitchFamily="34" charset="-127"/>
              </a:rPr>
              <a:t>We will help you do your very best in education, training and employment.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Dotum" panose="020B0600000101010101" pitchFamily="34" charset="-127"/>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Rounded Corners 2">
            <a:extLst>
              <a:ext uri="{FF2B5EF4-FFF2-40B4-BE49-F238E27FC236}">
                <a16:creationId xmlns:a16="http://schemas.microsoft.com/office/drawing/2014/main" id="{87E4BA39-FD47-4DDB-8408-65E9485E0856}"/>
              </a:ext>
            </a:extLst>
          </p:cNvPr>
          <p:cNvSpPr>
            <a:spLocks noChangeArrowheads="1"/>
          </p:cNvSpPr>
          <p:nvPr/>
        </p:nvSpPr>
        <p:spPr bwMode="auto">
          <a:xfrm>
            <a:off x="6143348" y="1315607"/>
            <a:ext cx="2771066" cy="2049030"/>
          </a:xfrm>
          <a:prstGeom prst="roundRect">
            <a:avLst>
              <a:gd name="adj" fmla="val 16667"/>
            </a:avLst>
          </a:prstGeom>
          <a:ln w="381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600"/>
              </a:spcAft>
              <a:buClrTx/>
              <a:buSzTx/>
              <a:buFontTx/>
              <a:buNone/>
              <a:tabLst/>
            </a:pPr>
            <a:r>
              <a:rPr kumimoji="0" lang="en-GB" altLang="en-US" sz="1300" b="1" i="0" u="none" strike="noStrike" cap="none" normalizeH="0" baseline="0" dirty="0">
                <a:ln>
                  <a:noFill/>
                </a:ln>
                <a:solidFill>
                  <a:srgbClr val="000000"/>
                </a:solidFill>
                <a:effectLst/>
                <a:latin typeface="Dotum" panose="020B0600000101010101" pitchFamily="34" charset="-127"/>
              </a:rPr>
              <a:t>Health &amp; Emotional Wellbeing</a:t>
            </a:r>
            <a:endParaRPr kumimoji="0" lang="en-GB" altLang="en-US" sz="1300" b="1" i="0" u="none" strike="noStrike" cap="none" normalizeH="0" baseline="0" dirty="0">
              <a:ln>
                <a:noFill/>
              </a:ln>
              <a:solidFill>
                <a:srgbClr val="8064A2"/>
              </a:solidFill>
              <a:effectLst/>
              <a:latin typeface="Dotum" panose="020B0600000101010101" pitchFamily="34"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300" b="0" i="0" u="none" strike="noStrike" cap="none" normalizeH="0" baseline="0" dirty="0">
                <a:ln>
                  <a:noFill/>
                </a:ln>
                <a:solidFill>
                  <a:srgbClr val="0D0D0D"/>
                </a:solidFill>
                <a:effectLst/>
                <a:latin typeface="Dotum" panose="020B0600000101010101" pitchFamily="34" charset="-127"/>
              </a:rPr>
              <a:t>We will help you to be as healthy and happy as can be</a:t>
            </a:r>
          </a:p>
          <a:p>
            <a:pPr marL="0" marR="26988" lvl="0" indent="0" algn="just" defTabSz="914400" rtl="0" eaLnBrk="0" fontAlgn="base" latinLnBrk="0" hangingPunct="0">
              <a:lnSpc>
                <a:spcPct val="100000"/>
              </a:lnSpc>
              <a:spcBef>
                <a:spcPct val="0"/>
              </a:spcBef>
              <a:spcAft>
                <a:spcPts val="1000"/>
              </a:spcAft>
              <a:buClrTx/>
              <a:buSzTx/>
              <a:buFontTx/>
              <a:buNone/>
              <a:tabLst/>
            </a:pPr>
            <a:r>
              <a:rPr kumimoji="0" lang="en-GB" altLang="en-US" sz="1300" b="0" i="0" u="none" strike="noStrike" cap="none" normalizeH="0" baseline="0" dirty="0">
                <a:ln>
                  <a:noFill/>
                </a:ln>
                <a:solidFill>
                  <a:srgbClr val="0D0D0D"/>
                </a:solidFill>
                <a:effectLst/>
                <a:latin typeface="Dotum" panose="020B0600000101010101" pitchFamily="34" charset="-127"/>
              </a:rPr>
              <a:t>If you have any problems or worries you can talk to your carer or Social Worker and they will work hard to sort them out with you.</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5150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E37F7F2E-92B7-4CFF-A6E1-F3ECAFAA55C9}"/>
              </a:ext>
            </a:extLst>
          </p:cNvPr>
          <p:cNvSpPr txBox="1">
            <a:spLocks noChangeArrowheads="1"/>
          </p:cNvSpPr>
          <p:nvPr/>
        </p:nvSpPr>
        <p:spPr bwMode="auto">
          <a:xfrm>
            <a:off x="0" y="0"/>
            <a:ext cx="914400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500" i="0" u="none" strike="noStrike" cap="none" normalizeH="0" baseline="0" dirty="0">
                <a:ln>
                  <a:noFill/>
                </a:ln>
                <a:solidFill>
                  <a:srgbClr val="000000"/>
                </a:solidFill>
                <a:effectLst/>
                <a:latin typeface="Dotum" panose="020B0600000101010101" pitchFamily="34" charset="-127"/>
              </a:rPr>
              <a:t>Your Journey Through Care</a:t>
            </a:r>
            <a:r>
              <a:rPr kumimoji="0" lang="en-GB" altLang="en-US" sz="1200" i="0" u="none" strike="noStrike" cap="none" normalizeH="0" baseline="0" dirty="0">
                <a:ln>
                  <a:noFill/>
                </a:ln>
                <a:solidFill>
                  <a:srgbClr val="000000"/>
                </a:solidFill>
                <a:effectLst/>
                <a:latin typeface="Times New Roman" panose="02020603050405020304" pitchFamily="18" charset="0"/>
              </a:rPr>
              <a:t> </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pic>
        <p:nvPicPr>
          <p:cNvPr id="3075" name="Picture 3">
            <a:extLst>
              <a:ext uri="{FF2B5EF4-FFF2-40B4-BE49-F238E27FC236}">
                <a16:creationId xmlns:a16="http://schemas.microsoft.com/office/drawing/2014/main" id="{2D33A43E-7B7F-4E91-BC40-547AAFE001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466" y="1019175"/>
            <a:ext cx="8785067" cy="1304925"/>
          </a:xfrm>
          <a:prstGeom prst="rect">
            <a:avLst/>
          </a:prstGeom>
          <a:noFill/>
          <a:ln>
            <a:noFill/>
          </a:ln>
          <a:effectLst/>
          <a:extLst>
            <a:ext uri="{909E8E84-426E-40DD-AFC4-6F175D3DCCD1}">
              <a14:hiddenFill xmlns:a14="http://schemas.microsoft.com/office/drawing/2010/main">
                <a:solidFill>
                  <a:srgbClr val="666666"/>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Text Box 2">
            <a:extLst>
              <a:ext uri="{FF2B5EF4-FFF2-40B4-BE49-F238E27FC236}">
                <a16:creationId xmlns:a16="http://schemas.microsoft.com/office/drawing/2014/main" id="{FACCA1A9-229F-44F6-B26A-C1F25A24DF2F}"/>
              </a:ext>
            </a:extLst>
          </p:cNvPr>
          <p:cNvSpPr txBox="1">
            <a:spLocks noChangeArrowheads="1"/>
          </p:cNvSpPr>
          <p:nvPr/>
        </p:nvSpPr>
        <p:spPr bwMode="auto">
          <a:xfrm rot="-5400000">
            <a:off x="-255977" y="2567782"/>
            <a:ext cx="2073275"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15yrs – (Child in Care)  – you and your Social Worker start planning your preparation for leaving care – a needs assessment will be completed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 Box 2">
            <a:extLst>
              <a:ext uri="{FF2B5EF4-FFF2-40B4-BE49-F238E27FC236}">
                <a16:creationId xmlns:a16="http://schemas.microsoft.com/office/drawing/2014/main" id="{134FD1E4-FE03-45D0-935C-54E06F878BAD}"/>
              </a:ext>
            </a:extLst>
          </p:cNvPr>
          <p:cNvSpPr txBox="1">
            <a:spLocks noChangeArrowheads="1"/>
          </p:cNvSpPr>
          <p:nvPr/>
        </p:nvSpPr>
        <p:spPr bwMode="auto">
          <a:xfrm rot="-5400000">
            <a:off x="1190133" y="2612205"/>
            <a:ext cx="1958975"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a:ln>
                  <a:noFill/>
                </a:ln>
                <a:solidFill>
                  <a:srgbClr val="000000"/>
                </a:solidFill>
                <a:effectLst/>
                <a:latin typeface="Dotum" panose="020B0600000101010101" pitchFamily="34" charset="-127"/>
              </a:rPr>
              <a:t>16yrs – (eligible or relevant) – transfer to leaving care services. Support in achieving goals stated in your pathway plan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Text Box 2">
            <a:extLst>
              <a:ext uri="{FF2B5EF4-FFF2-40B4-BE49-F238E27FC236}">
                <a16:creationId xmlns:a16="http://schemas.microsoft.com/office/drawing/2014/main" id="{AE826508-5CC7-49BB-BBA2-9C7889E86841}"/>
              </a:ext>
            </a:extLst>
          </p:cNvPr>
          <p:cNvSpPr txBox="1">
            <a:spLocks noChangeArrowheads="1"/>
          </p:cNvSpPr>
          <p:nvPr/>
        </p:nvSpPr>
        <p:spPr bwMode="auto">
          <a:xfrm rot="-5400000">
            <a:off x="3009694" y="2730913"/>
            <a:ext cx="2109788"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17yrs – (eligible or relevant) – social worker goes to transition panel, decide the best ways to support you towards full independence and adulthood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 Box 2">
            <a:extLst>
              <a:ext uri="{FF2B5EF4-FFF2-40B4-BE49-F238E27FC236}">
                <a16:creationId xmlns:a16="http://schemas.microsoft.com/office/drawing/2014/main" id="{3576FDC8-F3C6-4D91-8BE3-EE0ED6416CDC}"/>
              </a:ext>
            </a:extLst>
          </p:cNvPr>
          <p:cNvSpPr txBox="1">
            <a:spLocks noChangeArrowheads="1"/>
          </p:cNvSpPr>
          <p:nvPr/>
        </p:nvSpPr>
        <p:spPr bwMode="auto">
          <a:xfrm rot="-5400000">
            <a:off x="4443620" y="2938436"/>
            <a:ext cx="210978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18yrs – (former relevant) – transfer from Social Worker to Personal Advisor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2">
            <a:extLst>
              <a:ext uri="{FF2B5EF4-FFF2-40B4-BE49-F238E27FC236}">
                <a16:creationId xmlns:a16="http://schemas.microsoft.com/office/drawing/2014/main" id="{57BFBBBB-ABD9-489F-AFD3-FC6FE090CCA3}"/>
              </a:ext>
            </a:extLst>
          </p:cNvPr>
          <p:cNvSpPr txBox="1">
            <a:spLocks noChangeArrowheads="1"/>
          </p:cNvSpPr>
          <p:nvPr/>
        </p:nvSpPr>
        <p:spPr bwMode="auto">
          <a:xfrm rot="-5400000">
            <a:off x="5945714" y="3080538"/>
            <a:ext cx="223043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21yrs – (former relevant) – you get to decide if you want continued support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2">
            <a:extLst>
              <a:ext uri="{FF2B5EF4-FFF2-40B4-BE49-F238E27FC236}">
                <a16:creationId xmlns:a16="http://schemas.microsoft.com/office/drawing/2014/main" id="{70702F35-D6B6-4C1F-A445-F26106FE03D3}"/>
              </a:ext>
            </a:extLst>
          </p:cNvPr>
          <p:cNvSpPr txBox="1">
            <a:spLocks noChangeArrowheads="1"/>
          </p:cNvSpPr>
          <p:nvPr/>
        </p:nvSpPr>
        <p:spPr bwMode="auto">
          <a:xfrm rot="-5400000">
            <a:off x="7423954" y="3012073"/>
            <a:ext cx="2246312" cy="728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25yrs – (former relevant) – no more support, you can be referred to services that can continue to assist you</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 Box 2">
            <a:extLst>
              <a:ext uri="{FF2B5EF4-FFF2-40B4-BE49-F238E27FC236}">
                <a16:creationId xmlns:a16="http://schemas.microsoft.com/office/drawing/2014/main" id="{E788EF15-30B2-4875-B189-65FEC11BE035}"/>
              </a:ext>
            </a:extLst>
          </p:cNvPr>
          <p:cNvSpPr txBox="1">
            <a:spLocks noChangeArrowheads="1"/>
          </p:cNvSpPr>
          <p:nvPr/>
        </p:nvSpPr>
        <p:spPr bwMode="auto">
          <a:xfrm>
            <a:off x="179465" y="4780566"/>
            <a:ext cx="2268460" cy="1423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latin typeface="Dotum" panose="020B0600000101010101" pitchFamily="34" charset="-127"/>
              </a:rPr>
              <a:t>Eligible</a:t>
            </a:r>
            <a:r>
              <a:rPr kumimoji="0" lang="en-GB" altLang="en-US" sz="1000" b="0" i="0" u="none" strike="noStrike" cap="none" normalizeH="0" baseline="0" dirty="0">
                <a:ln>
                  <a:noFill/>
                </a:ln>
                <a:solidFill>
                  <a:srgbClr val="000000"/>
                </a:solidFill>
                <a:effectLst/>
                <a:latin typeface="Dotum" panose="020B0600000101010101" pitchFamily="34" charset="-127"/>
              </a:rPr>
              <a:t>: you are aged 16 or17 and have been, or are being, looked after by a local authority for at least 13 consecutive weeks after your 14</a:t>
            </a:r>
            <a:r>
              <a:rPr kumimoji="0" lang="en-GB" altLang="en-US" sz="1000" b="0" i="0" u="none" strike="noStrike" cap="none" normalizeH="0" baseline="30000" dirty="0">
                <a:ln>
                  <a:noFill/>
                </a:ln>
                <a:solidFill>
                  <a:srgbClr val="000000"/>
                </a:solidFill>
                <a:effectLst/>
                <a:latin typeface="Dotum" panose="020B0600000101010101" pitchFamily="34" charset="-127"/>
              </a:rPr>
              <a:t>th</a:t>
            </a:r>
            <a:r>
              <a:rPr kumimoji="0" lang="en-GB" altLang="en-US" sz="1000" b="0" i="0" u="none" strike="noStrike" cap="none" normalizeH="0" baseline="0" dirty="0">
                <a:ln>
                  <a:noFill/>
                </a:ln>
                <a:solidFill>
                  <a:srgbClr val="000000"/>
                </a:solidFill>
                <a:effectLst/>
                <a:latin typeface="Dotum" panose="020B0600000101010101" pitchFamily="34" charset="-127"/>
              </a:rPr>
              <a:t> birthday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Dotum" panose="020B0600000101010101" pitchFamily="34"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SW = Social Worker</a:t>
            </a:r>
          </a:p>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000" b="0" i="0" u="none" strike="noStrike" cap="none" normalizeH="0" baseline="0" dirty="0">
                <a:ln>
                  <a:noFill/>
                </a:ln>
                <a:solidFill>
                  <a:srgbClr val="000000"/>
                </a:solidFill>
                <a:effectLst/>
                <a:latin typeface="Dotum" panose="020B0600000101010101" pitchFamily="34" charset="-127"/>
              </a:rPr>
              <a:t>PA = Personal Advisor </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12" name="Text Box 2">
            <a:extLst>
              <a:ext uri="{FF2B5EF4-FFF2-40B4-BE49-F238E27FC236}">
                <a16:creationId xmlns:a16="http://schemas.microsoft.com/office/drawing/2014/main" id="{E32DBC3A-29B5-49B8-A260-7EA6A18F59C4}"/>
              </a:ext>
            </a:extLst>
          </p:cNvPr>
          <p:cNvSpPr txBox="1">
            <a:spLocks noChangeArrowheads="1"/>
          </p:cNvSpPr>
          <p:nvPr/>
        </p:nvSpPr>
        <p:spPr bwMode="auto">
          <a:xfrm>
            <a:off x="2779221" y="4778376"/>
            <a:ext cx="2021578" cy="1538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kumimoji="0" lang="en-GB" altLang="en-US" sz="1100" b="1" i="0" u="none" strike="noStrike" cap="none" normalizeH="0" baseline="0" dirty="0">
                <a:ln>
                  <a:noFill/>
                </a:ln>
                <a:solidFill>
                  <a:srgbClr val="000000"/>
                </a:solidFill>
                <a:effectLst/>
                <a:latin typeface="Dotum" panose="020B0600000101010101" pitchFamily="34" charset="-127"/>
                <a:ea typeface="Dotum" panose="020B0600000101010101" pitchFamily="34" charset="-127"/>
              </a:rPr>
              <a:t>Relevant</a:t>
            </a:r>
            <a:r>
              <a:rPr kumimoji="0" lang="en-GB" altLang="en-US" sz="1000" b="0" i="0" u="none" strike="noStrike" cap="none" normalizeH="0" baseline="0" dirty="0">
                <a:ln>
                  <a:noFill/>
                </a:ln>
                <a:solidFill>
                  <a:srgbClr val="000000"/>
                </a:solidFill>
                <a:effectLst/>
                <a:latin typeface="Dotum" panose="020B0600000101010101" pitchFamily="34" charset="-127"/>
                <a:ea typeface="Dotum" panose="020B0600000101010101" pitchFamily="34" charset="-127"/>
              </a:rPr>
              <a:t>: you are aged</a:t>
            </a:r>
            <a:r>
              <a:rPr lang="en-GB" sz="1000" dirty="0">
                <a:latin typeface="Dotum" panose="020B0600000101010101" pitchFamily="34" charset="-127"/>
                <a:ea typeface="Dotum" panose="020B0600000101010101" pitchFamily="34" charset="-127"/>
              </a:rPr>
              <a:t>16 or 17 and have been looked after for at least 13 weeks since the age of 14 and have left care. This also includes young people who were detained (e.g. in a youth offending institution or hospital) when they turned 16, but who were looked after immediately before being detained</a:t>
            </a:r>
            <a:endParaRPr kumimoji="0" lang="en-US" altLang="en-US" sz="1000" b="0" i="0" u="none" strike="noStrike" cap="none" normalizeH="0" baseline="0" dirty="0">
              <a:ln>
                <a:noFill/>
              </a:ln>
              <a:solidFill>
                <a:schemeClr val="tx1"/>
              </a:solidFill>
              <a:effectLst/>
              <a:latin typeface="Dotum" panose="020B0600000101010101" pitchFamily="34" charset="-127"/>
              <a:ea typeface="Dotum" panose="020B0600000101010101" pitchFamily="34" charset="-127"/>
            </a:endParaRPr>
          </a:p>
        </p:txBody>
      </p:sp>
      <p:sp>
        <p:nvSpPr>
          <p:cNvPr id="13" name="Text Box 2">
            <a:extLst>
              <a:ext uri="{FF2B5EF4-FFF2-40B4-BE49-F238E27FC236}">
                <a16:creationId xmlns:a16="http://schemas.microsoft.com/office/drawing/2014/main" id="{C6612B02-E674-423C-B1E6-D17EB0D66050}"/>
              </a:ext>
            </a:extLst>
          </p:cNvPr>
          <p:cNvSpPr txBox="1">
            <a:spLocks noChangeArrowheads="1"/>
          </p:cNvSpPr>
          <p:nvPr/>
        </p:nvSpPr>
        <p:spPr bwMode="auto">
          <a:xfrm>
            <a:off x="5132095" y="4778376"/>
            <a:ext cx="1729613" cy="1289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en-GB" altLang="en-US" sz="1100" b="1" i="0" u="none" strike="noStrike" cap="none" normalizeH="0" baseline="0" dirty="0">
                <a:ln>
                  <a:noFill/>
                </a:ln>
                <a:solidFill>
                  <a:srgbClr val="000000"/>
                </a:solidFill>
                <a:effectLst/>
                <a:latin typeface="Dotum" panose="020B0600000101010101" pitchFamily="34" charset="-127"/>
              </a:rPr>
              <a:t>Former Relevant</a:t>
            </a:r>
            <a:r>
              <a:rPr kumimoji="0" lang="en-GB" altLang="en-US" sz="1000" b="0" i="0" u="none" strike="noStrike" cap="none" normalizeH="0" baseline="0" dirty="0">
                <a:ln>
                  <a:noFill/>
                </a:ln>
                <a:solidFill>
                  <a:srgbClr val="000000"/>
                </a:solidFill>
                <a:effectLst/>
                <a:latin typeface="Dotum" panose="020B0600000101010101" pitchFamily="34" charset="-127"/>
              </a:rPr>
              <a:t>: you are over 18 but have previously been an eligible or relevant child in care</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
        <p:nvSpPr>
          <p:cNvPr id="14" name="Text Box 2">
            <a:extLst>
              <a:ext uri="{FF2B5EF4-FFF2-40B4-BE49-F238E27FC236}">
                <a16:creationId xmlns:a16="http://schemas.microsoft.com/office/drawing/2014/main" id="{4F89D69D-429A-40D1-B0D6-16537DAD6090}"/>
              </a:ext>
            </a:extLst>
          </p:cNvPr>
          <p:cNvSpPr txBox="1">
            <a:spLocks noChangeArrowheads="1"/>
          </p:cNvSpPr>
          <p:nvPr/>
        </p:nvSpPr>
        <p:spPr bwMode="auto">
          <a:xfrm>
            <a:off x="7060932" y="4778376"/>
            <a:ext cx="1729613" cy="1289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050" b="1" dirty="0">
                <a:latin typeface="Dotum" panose="020B0600000101010101" pitchFamily="34" charset="-127"/>
                <a:ea typeface="Dotum" panose="020B0600000101010101" pitchFamily="34" charset="-127"/>
              </a:rPr>
              <a:t>Qualifying: </a:t>
            </a:r>
            <a:r>
              <a:rPr lang="en-GB" sz="1000" dirty="0">
                <a:latin typeface="Dotum" panose="020B0600000101010101" pitchFamily="34" charset="-127"/>
                <a:ea typeface="Dotum" panose="020B0600000101010101" pitchFamily="34" charset="-127"/>
              </a:rPr>
              <a:t>You are aged between 16-25. You were looked-after by Children's Services for a period of time between your 16th and 18th birthday.</a:t>
            </a:r>
          </a:p>
        </p:txBody>
      </p:sp>
    </p:spTree>
    <p:extLst>
      <p:ext uri="{BB962C8B-B14F-4D97-AF65-F5344CB8AC3E}">
        <p14:creationId xmlns:p14="http://schemas.microsoft.com/office/powerpoint/2010/main" val="35234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1E7C318-4034-4E49-A1A8-6865F6F3A9CC}"/>
              </a:ext>
            </a:extLst>
          </p:cNvPr>
          <p:cNvSpPr/>
          <p:nvPr/>
        </p:nvSpPr>
        <p:spPr>
          <a:xfrm>
            <a:off x="213995" y="1051449"/>
            <a:ext cx="3345180" cy="4914900"/>
          </a:xfrm>
          <a:prstGeom prst="roundRect">
            <a:avLst/>
          </a:prstGeom>
          <a:ln w="5715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5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What Does Corporate Parent Mean?</a:t>
            </a:r>
            <a:endParaRPr lang="en-GB" sz="1100" b="1" dirty="0">
              <a:solidFill>
                <a:schemeClr val="tx1"/>
              </a:solidFill>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35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Suffolk County Council are your corporate parent. It is our responsibility to be good parents to all young people in our care.</a:t>
            </a:r>
            <a:endParaRPr lang="en-GB" sz="1100" dirty="0">
              <a:solidFill>
                <a:schemeClr val="tx1"/>
              </a:solidFill>
              <a:effectLst/>
              <a:ea typeface="Calibri" panose="020F0502020204030204" pitchFamily="34" charset="0"/>
              <a:cs typeface="Times New Roman" panose="02020603050405020304" pitchFamily="18" charset="0"/>
            </a:endParaRPr>
          </a:p>
          <a:p>
            <a:pPr>
              <a:lnSpc>
                <a:spcPct val="115000"/>
              </a:lnSpc>
              <a:spcAft>
                <a:spcPts val="600"/>
              </a:spcAft>
            </a:pPr>
            <a:r>
              <a:rPr lang="en-GB" sz="135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a:t>
            </a:r>
            <a:endParaRPr lang="en-GB" sz="1100" dirty="0">
              <a:solidFill>
                <a:schemeClr val="tx1"/>
              </a:solidFill>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35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Being a good parent means keeping you safe and providing you with the highest possible level of support to meet your individual needs. </a:t>
            </a:r>
            <a:endParaRPr lang="en-GB" sz="1100" dirty="0">
              <a:solidFill>
                <a:schemeClr val="tx1"/>
              </a:solidFill>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sp>
        <p:nvSpPr>
          <p:cNvPr id="3" name="Rectangle: Rounded Corners 2">
            <a:extLst>
              <a:ext uri="{FF2B5EF4-FFF2-40B4-BE49-F238E27FC236}">
                <a16:creationId xmlns:a16="http://schemas.microsoft.com/office/drawing/2014/main" id="{82B367DA-2734-4391-AD81-94654E1A8356}"/>
              </a:ext>
            </a:extLst>
          </p:cNvPr>
          <p:cNvSpPr/>
          <p:nvPr/>
        </p:nvSpPr>
        <p:spPr>
          <a:xfrm>
            <a:off x="5497830" y="1051449"/>
            <a:ext cx="3432175" cy="4914900"/>
          </a:xfrm>
          <a:prstGeom prst="roundRect">
            <a:avLst/>
          </a:prstGeom>
          <a:ln w="5715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5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As Your Corporate Parent We </a:t>
            </a:r>
            <a:r>
              <a:rPr lang="en-GB" sz="1500" b="1" dirty="0">
                <a:solidFill>
                  <a:schemeClr val="tx1"/>
                </a:solidFill>
                <a:latin typeface="Dotum" panose="020B0600000101010101" pitchFamily="34" charset="-127"/>
                <a:ea typeface="Calibri" panose="020F0502020204030204" pitchFamily="34" charset="0"/>
                <a:cs typeface="Times New Roman" panose="02020603050405020304" pitchFamily="18" charset="0"/>
              </a:rPr>
              <a:t>W</a:t>
            </a:r>
            <a:r>
              <a:rPr lang="en-GB" sz="15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ill </a:t>
            </a:r>
            <a:r>
              <a:rPr lang="en-GB" sz="1500" b="1" dirty="0">
                <a:solidFill>
                  <a:schemeClr val="tx1"/>
                </a:solidFill>
                <a:latin typeface="Dotum" panose="020B0600000101010101" pitchFamily="34" charset="-127"/>
                <a:ea typeface="Calibri" panose="020F0502020204030204" pitchFamily="34" charset="0"/>
                <a:cs typeface="Times New Roman" panose="02020603050405020304" pitchFamily="18" charset="0"/>
              </a:rPr>
              <a:t>H</a:t>
            </a:r>
            <a:r>
              <a:rPr lang="en-GB" sz="15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elp </a:t>
            </a:r>
            <a:r>
              <a:rPr lang="en-GB" sz="1500" b="1" dirty="0">
                <a:solidFill>
                  <a:schemeClr val="tx1"/>
                </a:solidFill>
                <a:latin typeface="Dotum" panose="020B0600000101010101" pitchFamily="34" charset="-127"/>
                <a:ea typeface="Calibri" panose="020F0502020204030204" pitchFamily="34" charset="0"/>
                <a:cs typeface="Times New Roman" panose="02020603050405020304" pitchFamily="18" charset="0"/>
              </a:rPr>
              <a:t>Y</a:t>
            </a:r>
            <a:r>
              <a:rPr lang="en-GB" sz="15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ou With:</a:t>
            </a:r>
            <a:endParaRPr lang="en-GB" sz="1100" dirty="0">
              <a:solidFill>
                <a:schemeClr val="tx1"/>
              </a:solidFill>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3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Making sure you know your social worker’s name and/or your PA; they will give you their blue contact card.</a:t>
            </a:r>
            <a:endParaRPr lang="en-GB" sz="1100" dirty="0">
              <a:effectLst/>
              <a:ea typeface="Calibri" panose="020F0502020204030204" pitchFamily="34" charset="0"/>
              <a:cs typeface="Times New Roman" panose="02020603050405020304" pitchFamily="18" charset="0"/>
            </a:endParaRPr>
          </a:p>
          <a:p>
            <a:pPr marL="90170">
              <a:lnSpc>
                <a:spcPct val="115000"/>
              </a:lnSpc>
              <a:spcAft>
                <a:spcPts val="600"/>
              </a:spcAft>
            </a:pPr>
            <a:r>
              <a:rPr lang="en-GB" sz="13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3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Only tell people things about you that they need to know, so they can look after you properly.</a:t>
            </a:r>
            <a:endParaRPr lang="en-GB" sz="1100" dirty="0">
              <a:effectLst/>
              <a:ea typeface="Calibri" panose="020F0502020204030204" pitchFamily="34" charset="0"/>
              <a:cs typeface="Times New Roman" panose="02020603050405020304" pitchFamily="18" charset="0"/>
            </a:endParaRPr>
          </a:p>
          <a:p>
            <a:pPr marL="90170">
              <a:lnSpc>
                <a:spcPct val="115000"/>
              </a:lnSpc>
              <a:spcAft>
                <a:spcPts val="600"/>
              </a:spcAft>
            </a:pPr>
            <a:r>
              <a:rPr lang="en-GB" sz="13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3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Listen and talk to you about decisions that affect your life.</a:t>
            </a:r>
            <a:endParaRPr lang="en-GB" sz="1100" dirty="0">
              <a:effectLst/>
              <a:ea typeface="Calibri" panose="020F0502020204030204" pitchFamily="34" charset="0"/>
              <a:cs typeface="Times New Roman" panose="02020603050405020304" pitchFamily="18" charset="0"/>
            </a:endParaRPr>
          </a:p>
          <a:p>
            <a:pPr marL="90170">
              <a:lnSpc>
                <a:spcPct val="115000"/>
              </a:lnSpc>
              <a:spcAft>
                <a:spcPts val="600"/>
              </a:spcAft>
            </a:pPr>
            <a:r>
              <a:rPr lang="en-GB" sz="13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marL="90170" algn="just">
              <a:lnSpc>
                <a:spcPct val="115000"/>
              </a:lnSpc>
              <a:spcAft>
                <a:spcPts val="1000"/>
              </a:spcAft>
            </a:pPr>
            <a:r>
              <a:rPr lang="en-GB" sz="1350" b="1" i="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It is important that you make the most of services available to you. </a:t>
            </a:r>
            <a:endParaRPr lang="en-GB" sz="11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sp>
        <p:nvSpPr>
          <p:cNvPr id="4" name="Text Box 42">
            <a:extLst>
              <a:ext uri="{FF2B5EF4-FFF2-40B4-BE49-F238E27FC236}">
                <a16:creationId xmlns:a16="http://schemas.microsoft.com/office/drawing/2014/main" id="{4CF11FBC-2A9E-4BC3-87E2-CC7F3F2339F6}"/>
              </a:ext>
            </a:extLst>
          </p:cNvPr>
          <p:cNvSpPr txBox="1"/>
          <p:nvPr/>
        </p:nvSpPr>
        <p:spPr>
          <a:xfrm>
            <a:off x="0" y="0"/>
            <a:ext cx="9144000" cy="692458"/>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3500" dirty="0">
                <a:effectLst/>
                <a:latin typeface="Dotum" panose="020B0600000101010101" pitchFamily="34" charset="-127"/>
                <a:ea typeface="Calibri" panose="020F0502020204030204" pitchFamily="34" charset="0"/>
                <a:cs typeface="Times New Roman" panose="02020603050405020304" pitchFamily="18" charset="0"/>
              </a:rPr>
              <a:t>Corporate Parent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7555C755-D9CD-4E12-B98D-CE17B2BBB076}"/>
              </a:ext>
            </a:extLst>
          </p:cNvPr>
          <p:cNvPicPr/>
          <p:nvPr/>
        </p:nvPicPr>
        <p:blipFill>
          <a:blip r:embed="rId2">
            <a:extLst>
              <a:ext uri="{28A0092B-C50C-407E-A947-70E740481C1C}">
                <a14:useLocalDpi xmlns:a14="http://schemas.microsoft.com/office/drawing/2010/main" val="0"/>
              </a:ext>
            </a:extLst>
          </a:blip>
          <a:stretch>
            <a:fillRect/>
          </a:stretch>
        </p:blipFill>
        <p:spPr>
          <a:xfrm>
            <a:off x="3639842" y="1920240"/>
            <a:ext cx="1786964" cy="24742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4279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05">
            <a:extLst>
              <a:ext uri="{FF2B5EF4-FFF2-40B4-BE49-F238E27FC236}">
                <a16:creationId xmlns:a16="http://schemas.microsoft.com/office/drawing/2014/main" id="{F48181E2-7665-40DD-91AE-284DD1FE238B}"/>
              </a:ext>
            </a:extLst>
          </p:cNvPr>
          <p:cNvSpPr txBox="1"/>
          <p:nvPr/>
        </p:nvSpPr>
        <p:spPr>
          <a:xfrm>
            <a:off x="0" y="1"/>
            <a:ext cx="9144000" cy="710214"/>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GB" sz="3500" dirty="0">
                <a:effectLst/>
                <a:latin typeface="Dotum" panose="020B0600000101010101" pitchFamily="34" charset="-127"/>
                <a:ea typeface="Calibri" panose="020F0502020204030204" pitchFamily="34" charset="0"/>
                <a:cs typeface="Times New Roman" panose="02020603050405020304" pitchFamily="18" charset="0"/>
              </a:rPr>
              <a:t>Preparing for Leaving Care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A7F5B400-4834-4CA5-A170-76C2A546DD60}"/>
              </a:ext>
            </a:extLst>
          </p:cNvPr>
          <p:cNvSpPr/>
          <p:nvPr/>
        </p:nvSpPr>
        <p:spPr>
          <a:xfrm>
            <a:off x="209406" y="820704"/>
            <a:ext cx="2302976" cy="3694923"/>
          </a:xfrm>
          <a:prstGeom prst="roundRect">
            <a:avLst/>
          </a:prstGeom>
          <a:ln w="3810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05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Pathway Plan:</a:t>
            </a:r>
            <a:endParaRPr lang="en-GB" sz="1050" b="1" dirty="0">
              <a:solidFill>
                <a:schemeClr val="tx1"/>
              </a:solidFill>
              <a:effectLst/>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This gives you and everyone who cares for you a clear understanding of what you want to happen in your life and how we can work together to make it happen.</a:t>
            </a:r>
            <a:endParaRPr lang="en-GB" sz="1050" dirty="0">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It will be developed with you and the people who know you, including your Social Worker, PA, teachers and carers and parents etc.</a:t>
            </a:r>
            <a:endParaRPr lang="en-GB" sz="1050" dirty="0">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This is looked at regularly so that if anything changes your plan can be reviewed. </a:t>
            </a:r>
            <a:endParaRPr lang="en-GB" sz="105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sp>
        <p:nvSpPr>
          <p:cNvPr id="4" name="Rectangle: Rounded Corners 3">
            <a:extLst>
              <a:ext uri="{FF2B5EF4-FFF2-40B4-BE49-F238E27FC236}">
                <a16:creationId xmlns:a16="http://schemas.microsoft.com/office/drawing/2014/main" id="{2610BCA8-5BB0-47DC-A3C4-B01A77331552}"/>
              </a:ext>
            </a:extLst>
          </p:cNvPr>
          <p:cNvSpPr/>
          <p:nvPr/>
        </p:nvSpPr>
        <p:spPr>
          <a:xfrm>
            <a:off x="2622152" y="820704"/>
            <a:ext cx="3814159" cy="3760820"/>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1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Your Pathway Plan Will </a:t>
            </a:r>
            <a:r>
              <a:rPr lang="en-GB" sz="1100" b="1" dirty="0">
                <a:solidFill>
                  <a:schemeClr val="tx1"/>
                </a:solidFill>
                <a:latin typeface="Dotum" panose="020B0600000101010101" pitchFamily="34" charset="-127"/>
                <a:ea typeface="Calibri" panose="020F0502020204030204" pitchFamily="34" charset="0"/>
                <a:cs typeface="Times New Roman" panose="02020603050405020304" pitchFamily="18" charset="0"/>
              </a:rPr>
              <a:t>I</a:t>
            </a:r>
            <a:r>
              <a:rPr lang="en-GB" sz="11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nclude:</a:t>
            </a:r>
            <a:endParaRPr lang="en-GB" sz="1100" b="1" dirty="0">
              <a:solidFill>
                <a:schemeClr val="tx1"/>
              </a:solidFill>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 long-term plan about where you will live.</a:t>
            </a:r>
            <a:endParaRPr lang="en-GB" sz="1050" dirty="0">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Information you and others have given us that will help you with education, employment or training that leads to a career that you are happy with.</a:t>
            </a:r>
            <a:endParaRPr lang="en-GB" sz="1050" dirty="0">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How we can help you to stay in touch with family/ friends and to develop a new contact and support network.</a:t>
            </a:r>
            <a:endParaRPr lang="en-GB" sz="1050" dirty="0">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Activities which your carer/ accommodation provider will do with you to develop independent living skills.</a:t>
            </a:r>
            <a:endParaRPr lang="en-GB" sz="1050" dirty="0">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How to make best use of what is available in the local community.</a:t>
            </a:r>
            <a:endParaRPr lang="en-GB" sz="1050" dirty="0">
              <a:ea typeface="Calibri" panose="020F0502020204030204" pitchFamily="34" charset="0"/>
              <a:cs typeface="Times New Roman" panose="02020603050405020304" pitchFamily="18" charset="0"/>
            </a:endParaRPr>
          </a:p>
          <a:p>
            <a:pPr algn="just">
              <a:lnSpc>
                <a:spcPct val="115000"/>
              </a:lnSpc>
              <a:spcAft>
                <a:spcPts val="10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Advice on how to best support any emotional or mental health needs you may have.</a:t>
            </a:r>
            <a:endParaRPr lang="en-GB" sz="105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sp>
        <p:nvSpPr>
          <p:cNvPr id="5" name="Rectangle: Rounded Corners 4">
            <a:extLst>
              <a:ext uri="{FF2B5EF4-FFF2-40B4-BE49-F238E27FC236}">
                <a16:creationId xmlns:a16="http://schemas.microsoft.com/office/drawing/2014/main" id="{405D0C60-EF3E-4D28-ACC7-C4C05072E4F1}"/>
              </a:ext>
            </a:extLst>
          </p:cNvPr>
          <p:cNvSpPr/>
          <p:nvPr/>
        </p:nvSpPr>
        <p:spPr>
          <a:xfrm>
            <a:off x="6546081" y="820704"/>
            <a:ext cx="2388513" cy="5775406"/>
          </a:xfrm>
          <a:prstGeom prst="roundRect">
            <a:avLst/>
          </a:prstGeom>
          <a:ln w="38100"/>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GB" sz="11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Your Role:</a:t>
            </a:r>
            <a:endParaRPr lang="en-GB" sz="1100" dirty="0">
              <a:solidFill>
                <a:schemeClr val="tx1"/>
              </a:solidFill>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Taking part in writing your plan.</a:t>
            </a:r>
            <a:endParaRPr lang="en-GB" sz="1050" dirty="0">
              <a:effectLst/>
              <a:ea typeface="Calibri" panose="020F0502020204030204" pitchFamily="34" charset="0"/>
              <a:cs typeface="Times New Roman" panose="02020603050405020304" pitchFamily="18" charset="0"/>
            </a:endParaRPr>
          </a:p>
          <a:p>
            <a:pPr algn="just">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Chairing reviews of your plan, if you wish, with your Social Worker/ PA and other people.</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Keeping in touch with them.</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1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Your Social Worker/ PA will:</a:t>
            </a:r>
            <a:endParaRPr lang="en-GB" sz="1100" b="1" dirty="0">
              <a:solidFill>
                <a:schemeClr val="tx1"/>
              </a:solidFill>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Listen to you and involve you in planning for your future.</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Support you to understand why the pathway plan is important. </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Your Social Worker will encourage you to work together on this. </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Consider all the other plans which are in place or need to be in place for you. </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ensure that plans for your independence are reviewed at the transition panel.</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When you are 18 you will no longer have a social worker but will get a PA. We will ensure the transfer to a PA is easy for you.</a:t>
            </a:r>
            <a:endParaRPr lang="en-GB" sz="105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050" dirty="0">
                <a:solidFill>
                  <a:srgbClr val="0D0D0D"/>
                </a:solidFill>
                <a:effectLst/>
                <a:ea typeface="Calibri" panose="020F0502020204030204" pitchFamily="34" charset="0"/>
                <a:cs typeface="Times New Roman" panose="02020603050405020304" pitchFamily="18" charset="0"/>
              </a:rPr>
              <a:t> </a:t>
            </a:r>
            <a:endParaRPr lang="en-GB" sz="1050" dirty="0">
              <a:effectLst/>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5826BD9B-F80B-42BF-8F37-2941429FDBD8}"/>
              </a:ext>
            </a:extLst>
          </p:cNvPr>
          <p:cNvSpPr/>
          <p:nvPr/>
        </p:nvSpPr>
        <p:spPr>
          <a:xfrm>
            <a:off x="209406" y="4692014"/>
            <a:ext cx="6226905" cy="1904095"/>
          </a:xfrm>
          <a:prstGeom prst="roundRect">
            <a:avLst/>
          </a:prstGeom>
          <a:noFill/>
          <a:ln w="3810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GB" sz="11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The IRO (Independent Reviewing Officer)</a:t>
            </a:r>
            <a:endParaRPr lang="en-GB" sz="1100" dirty="0">
              <a:solidFill>
                <a:schemeClr val="tx1"/>
              </a:solidFill>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IROs oversee </a:t>
            </a: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the pathway plans for all 16-17-year olds in care through review meetings and through monitoring progress, to ensure what is agreed is achieved and at the right time. </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This means that there is someone independent who can support you to challenge if the plan is not working.</a:t>
            </a:r>
            <a:endParaRPr lang="en-GB" sz="1050" dirty="0">
              <a:effectLst/>
              <a:ea typeface="Calibri" panose="020F0502020204030204" pitchFamily="34" charset="0"/>
              <a:cs typeface="Times New Roman" panose="02020603050405020304" pitchFamily="18" charset="0"/>
            </a:endParaRPr>
          </a:p>
          <a:p>
            <a:pPr algn="just">
              <a:lnSpc>
                <a:spcPct val="115000"/>
              </a:lnSpc>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Review arrangements and detention placement plans for young people aged 16+ who are remanded by a court to youth detention accommodation within 28 days of the remand.</a:t>
            </a:r>
            <a:endParaRPr lang="en-GB" sz="105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1427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96">
            <a:extLst>
              <a:ext uri="{FF2B5EF4-FFF2-40B4-BE49-F238E27FC236}">
                <a16:creationId xmlns:a16="http://schemas.microsoft.com/office/drawing/2014/main" id="{48FF61A9-85C9-4999-A53A-FC18A118976B}"/>
              </a:ext>
            </a:extLst>
          </p:cNvPr>
          <p:cNvSpPr txBox="1"/>
          <p:nvPr/>
        </p:nvSpPr>
        <p:spPr>
          <a:xfrm>
            <a:off x="0" y="0"/>
            <a:ext cx="9144000" cy="752475"/>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3500" dirty="0">
                <a:effectLst/>
                <a:latin typeface="Dotum" panose="020B0600000101010101" pitchFamily="34" charset="-127"/>
                <a:ea typeface="Calibri" panose="020F0502020204030204" pitchFamily="34" charset="0"/>
                <a:cs typeface="Times New Roman" panose="02020603050405020304" pitchFamily="18" charset="0"/>
              </a:rPr>
              <a:t>If You Are: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F3B8B58B-ABFC-4EB3-A213-D9B6BD79C085}"/>
              </a:ext>
            </a:extLst>
          </p:cNvPr>
          <p:cNvSpPr/>
          <p:nvPr/>
        </p:nvSpPr>
        <p:spPr>
          <a:xfrm>
            <a:off x="213064" y="701338"/>
            <a:ext cx="8700117" cy="1287260"/>
          </a:xfrm>
          <a:prstGeom prst="roundRect">
            <a:avLst/>
          </a:prstGeom>
          <a:ln w="3810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36000" numCol="1" spcCol="0" rtlCol="0" fromWordArt="0" anchor="ctr" anchorCtr="0" forceAA="0" compatLnSpc="1">
            <a:prstTxWarp prst="textNoShape">
              <a:avLst/>
            </a:prstTxWarp>
            <a:noAutofit/>
          </a:bodyPr>
          <a:lstStyle/>
          <a:p>
            <a:pPr algn="just">
              <a:lnSpc>
                <a:spcPct val="115000"/>
              </a:lnSpc>
              <a:spcAft>
                <a:spcPts val="1000"/>
              </a:spcAft>
            </a:pPr>
            <a:r>
              <a:rPr lang="en-GB" sz="14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in a residential care home: </a:t>
            </a:r>
            <a:r>
              <a:rPr lang="en-GB" sz="120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You may have to be there for a long time and have many worries about living on your own. Or you may be looking forward to having a bit more space of your own and living with fewer people. Your pathway plan is where you can make clear what you would prefer to do. A new development is to look for ‘staying close’ places which will make it even easier to stay in touch with your previous residential home and get support from them, if that is what you need. </a:t>
            </a:r>
            <a:r>
              <a:rPr lang="en-GB" sz="1200" dirty="0">
                <a:solidFill>
                  <a:schemeClr val="tx1"/>
                </a:solidFill>
                <a:effectLst/>
                <a:ea typeface="Calibri" panose="020F0502020204030204" pitchFamily="34" charset="0"/>
                <a:cs typeface="Times New Roman" panose="02020603050405020304" pitchFamily="18" charset="0"/>
              </a:rPr>
              <a:t> </a:t>
            </a:r>
          </a:p>
        </p:txBody>
      </p:sp>
      <p:sp>
        <p:nvSpPr>
          <p:cNvPr id="4" name="Rectangle: Rounded Corners 3">
            <a:extLst>
              <a:ext uri="{FF2B5EF4-FFF2-40B4-BE49-F238E27FC236}">
                <a16:creationId xmlns:a16="http://schemas.microsoft.com/office/drawing/2014/main" id="{A4EB8ADF-688E-4957-92BE-288E00260394}"/>
              </a:ext>
            </a:extLst>
          </p:cNvPr>
          <p:cNvSpPr/>
          <p:nvPr/>
        </p:nvSpPr>
        <p:spPr>
          <a:xfrm>
            <a:off x="205194" y="2294154"/>
            <a:ext cx="8719640" cy="1287260"/>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1000"/>
              </a:spcAft>
            </a:pPr>
            <a:r>
              <a:rPr lang="en-GB" sz="14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supported by the Disabled Children and Young People’s Team: </a:t>
            </a:r>
            <a:r>
              <a:rPr lang="en-GB" sz="120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your allocated DCYP social worker will work with you before you turn 18 to identify appropriate services/provisions within Adult Social Care. This could be supported housing or a move to ‘Shared Lives’. You can also benefit from the ‘Staying Close’ project which will make it even easier to stay in touch with your previous home carers and get support if you need it. This support could continue until you are 25 years old.</a:t>
            </a:r>
            <a:endParaRPr lang="en-GB" sz="1200" dirty="0">
              <a:solidFill>
                <a:schemeClr val="tx1"/>
              </a:solidFill>
              <a:effectLst/>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AD05AF67-7793-41CF-B548-D026538EB95A}"/>
              </a:ext>
            </a:extLst>
          </p:cNvPr>
          <p:cNvSpPr/>
          <p:nvPr/>
        </p:nvSpPr>
        <p:spPr>
          <a:xfrm>
            <a:off x="201384" y="3886970"/>
            <a:ext cx="8719640" cy="128726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en-GB" sz="14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an unaccompanied asylum seeking child (UASC):</a:t>
            </a:r>
            <a:r>
              <a:rPr lang="en-GB" sz="140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a:t>
            </a:r>
            <a:r>
              <a:rPr lang="en-GB" sz="120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and you have been taken into care, you will be supported through his process by the Social Worker in the </a:t>
            </a:r>
            <a:r>
              <a:rPr lang="en-GB" sz="12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UASC and Leaving Care Team. Y</a:t>
            </a:r>
            <a:r>
              <a:rPr lang="en-GB" sz="120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ou will then be supported by a Personal Advisor within that team. </a:t>
            </a:r>
            <a:endParaRPr lang="en-GB" sz="1200" dirty="0">
              <a:solidFill>
                <a:schemeClr val="tx1"/>
              </a:solidFill>
              <a:effectLst/>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11E4B023-8307-4019-8277-B0BC97599AEF}"/>
              </a:ext>
            </a:extLst>
          </p:cNvPr>
          <p:cNvSpPr/>
          <p:nvPr/>
        </p:nvSpPr>
        <p:spPr>
          <a:xfrm>
            <a:off x="210909" y="5479785"/>
            <a:ext cx="8719640" cy="1287260"/>
          </a:xfrm>
          <a:prstGeom prst="roundRect">
            <a:avLst/>
          </a:prstGeom>
          <a:noFill/>
          <a:ln w="3810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1000"/>
              </a:spcAft>
            </a:pPr>
            <a:r>
              <a:rPr lang="en-GB" sz="1400" b="1"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or you have been remanded to youth detention:</a:t>
            </a:r>
            <a:r>
              <a:rPr lang="en-GB" sz="140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 </a:t>
            </a:r>
            <a:r>
              <a:rPr lang="en-GB" sz="1200" dirty="0">
                <a:solidFill>
                  <a:schemeClr val="tx1"/>
                </a:solidFill>
                <a:effectLst/>
                <a:latin typeface="Dotum" panose="020B0600000101010101" pitchFamily="34" charset="-127"/>
                <a:ea typeface="Calibri" panose="020F0502020204030204" pitchFamily="34" charset="0"/>
                <a:cs typeface="Times New Roman" panose="02020603050405020304" pitchFamily="18" charset="0"/>
              </a:rPr>
              <a:t>your social worker will update your pathway plan and attend the Youth Offending Institute to complete a detention placement plan. You will be visited within five days when possible. You will also be supported with attending appointments with the Youth Justice Service to attend court and ensure that there is suitable accommodation in place for you at least 10 days before you are released from custody.</a:t>
            </a:r>
            <a:r>
              <a:rPr lang="en-GB" sz="1200" dirty="0">
                <a:solidFill>
                  <a:schemeClr val="tx1"/>
                </a:solidFill>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2663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5581F299-43D8-4FB1-9DCA-67D400824D79}"/>
              </a:ext>
            </a:extLst>
          </p:cNvPr>
          <p:cNvSpPr txBox="1">
            <a:spLocks noChangeArrowheads="1"/>
          </p:cNvSpPr>
          <p:nvPr/>
        </p:nvSpPr>
        <p:spPr bwMode="auto">
          <a:xfrm>
            <a:off x="1" y="0"/>
            <a:ext cx="9144000" cy="9906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0"/>
              </a:spcAft>
            </a:pPr>
            <a:r>
              <a:rPr lang="en-GB" sz="3500" dirty="0">
                <a:effectLst/>
                <a:latin typeface="Dotum" panose="020B0600000101010101" pitchFamily="34" charset="-127"/>
                <a:ea typeface="Calibri" panose="020F0502020204030204" pitchFamily="34" charset="0"/>
                <a:cs typeface="Times New Roman" panose="02020603050405020304" pitchFamily="18" charset="0"/>
              </a:rPr>
              <a:t>Our Promise – </a:t>
            </a:r>
            <a:r>
              <a:rPr lang="en-GB" sz="2350" dirty="0">
                <a:effectLst/>
                <a:latin typeface="Dotum" panose="020B0600000101010101" pitchFamily="34" charset="-127"/>
                <a:ea typeface="Calibri" panose="020F0502020204030204" pitchFamily="34" charset="0"/>
                <a:cs typeface="Times New Roman" panose="02020603050405020304" pitchFamily="18" charset="0"/>
              </a:rPr>
              <a:t>Education, Employment &amp; Training</a:t>
            </a:r>
            <a:endParaRPr lang="en-GB" sz="235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i="1" dirty="0">
                <a:effectLst/>
                <a:latin typeface="Dotum" panose="020B0600000101010101" pitchFamily="34" charset="-127"/>
                <a:ea typeface="Calibri" panose="020F0502020204030204" pitchFamily="34" charset="0"/>
                <a:cs typeface="Times New Roman" panose="02020603050405020304" pitchFamily="18" charset="0"/>
              </a:rPr>
              <a:t>“We will help you to do your very best in whatever you choose to do.”</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339F8098-F530-49B6-B301-76EE7C50810D}"/>
              </a:ext>
            </a:extLst>
          </p:cNvPr>
          <p:cNvSpPr/>
          <p:nvPr/>
        </p:nvSpPr>
        <p:spPr>
          <a:xfrm>
            <a:off x="136936" y="1083074"/>
            <a:ext cx="2170632" cy="5628443"/>
          </a:xfrm>
          <a:prstGeom prst="roundRect">
            <a:avLst/>
          </a:prstGeom>
          <a:noFill/>
          <a:ln w="381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sz="11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16 +</a:t>
            </a:r>
            <a:endParaRPr lang="en-GB" sz="1100" dirty="0">
              <a:effectLst/>
              <a:ea typeface="Calibri" panose="020F0502020204030204" pitchFamily="34" charset="0"/>
              <a:cs typeface="Times New Roman" panose="02020603050405020304" pitchFamily="18" charset="0"/>
            </a:endParaRPr>
          </a:p>
          <a:p>
            <a:pPr>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You will have a Personal Education Plan that will show you </a:t>
            </a:r>
            <a:r>
              <a:rPr lang="en-GB" sz="105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who</a:t>
            </a: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 is going to ensure you are successful in your learning. Designated tutors are responsible for your learning experience.</a:t>
            </a:r>
            <a:endParaRPr lang="en-GB" sz="1050" dirty="0">
              <a:effectLst/>
              <a:ea typeface="Calibri" panose="020F0502020204030204" pitchFamily="34" charset="0"/>
              <a:cs typeface="Times New Roman" panose="02020603050405020304" pitchFamily="18" charset="0"/>
            </a:endParaRPr>
          </a:p>
          <a:p>
            <a:pPr>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Early Help Young People’s Workers can help you if you need support with information, advice, and guidance to plan for your future.</a:t>
            </a:r>
            <a:endParaRPr lang="en-GB" sz="1050" dirty="0">
              <a:effectLst/>
              <a:ea typeface="Calibri" panose="020F0502020204030204" pitchFamily="34" charset="0"/>
              <a:cs typeface="Times New Roman" panose="02020603050405020304" pitchFamily="18" charset="0"/>
            </a:endParaRPr>
          </a:p>
          <a:p>
            <a:pPr>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We will support you to access appropriate courses, vocational training, and functional skills.</a:t>
            </a:r>
            <a:endParaRPr lang="en-GB" sz="1050" dirty="0">
              <a:effectLst/>
              <a:ea typeface="Calibri" panose="020F0502020204030204" pitchFamily="34" charset="0"/>
              <a:cs typeface="Times New Roman" panose="02020603050405020304" pitchFamily="18" charset="0"/>
            </a:endParaRPr>
          </a:p>
          <a:p>
            <a:pPr>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Your Personal Advisor/ Social Worker will support you to move on to either further education or work to gain future financial security.</a:t>
            </a:r>
            <a:endParaRPr lang="en-GB" sz="1050" dirty="0">
              <a:effectLst/>
              <a:ea typeface="Calibri" panose="020F0502020204030204" pitchFamily="34" charset="0"/>
              <a:cs typeface="Times New Roman" panose="02020603050405020304" pitchFamily="18" charset="0"/>
            </a:endParaRPr>
          </a:p>
          <a:p>
            <a:pPr>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PA support is extended to 25 years which means at 21 your case can remain open or can be reopened for specific support at any time until you turn 25. </a:t>
            </a:r>
            <a:endParaRPr lang="en-GB" sz="105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solidFill>
                  <a:srgbClr val="0D0D0D"/>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C86EDFF-A00B-4A00-9BB2-C1DE9121578B}"/>
              </a:ext>
            </a:extLst>
          </p:cNvPr>
          <p:cNvSpPr/>
          <p:nvPr/>
        </p:nvSpPr>
        <p:spPr>
          <a:xfrm>
            <a:off x="7119891" y="1083074"/>
            <a:ext cx="1887174" cy="5628443"/>
          </a:xfrm>
          <a:prstGeom prst="round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GB" sz="1100" b="1"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Your Worker Will:</a:t>
            </a:r>
            <a:endParaRPr lang="en-GB" sz="1100" dirty="0">
              <a:effectLst/>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Support you with any difficulties in education/work so you can stick with it.</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Communicate with your education/training provider to monitor your progress through your Pathway Plan.</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Encourage you to take part in your reviews.</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Encourage you to make the most of the opportunities available.</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Ensure you are being well supported and receiving your bursary money if you are over 18.</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Two Personal Education Plan meetings per year to check with you that you are still happy with your choice in education/ training.</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55550D2A-FD06-4BC9-8597-3949E8B03D18}"/>
              </a:ext>
            </a:extLst>
          </p:cNvPr>
          <p:cNvSpPr/>
          <p:nvPr/>
        </p:nvSpPr>
        <p:spPr>
          <a:xfrm>
            <a:off x="2420344" y="1083074"/>
            <a:ext cx="3061932" cy="5639002"/>
          </a:xfrm>
          <a:prstGeom prst="roundRect">
            <a:avLst/>
          </a:prstGeom>
          <a:ln w="38100"/>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GB" sz="1100" b="1"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‘The Family Business’</a:t>
            </a:r>
            <a:endParaRPr lang="en-GB" sz="1100" dirty="0">
              <a:effectLst/>
              <a:ea typeface="Calibri" panose="020F0502020204030204" pitchFamily="34" charset="0"/>
              <a:cs typeface="Times New Roman" panose="02020603050405020304" pitchFamily="18" charset="0"/>
            </a:endParaRPr>
          </a:p>
          <a:p>
            <a:pPr>
              <a:spcAft>
                <a:spcPts val="6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We use close partnerships within the local authority to offer work experience, tasters, and apprenticeships. We continue to offer ringfenced apprenticeships to care leavers</a:t>
            </a:r>
            <a:endParaRPr lang="en-GB" sz="1050" dirty="0">
              <a:effectLst/>
              <a:ea typeface="Calibri" panose="020F0502020204030204" pitchFamily="34" charset="0"/>
              <a:cs typeface="Times New Roman" panose="02020603050405020304" pitchFamily="18" charset="0"/>
            </a:endParaRPr>
          </a:p>
          <a:p>
            <a:pPr>
              <a:lnSpc>
                <a:spcPct val="115000"/>
              </a:lnSpc>
              <a:spcAft>
                <a:spcPts val="600"/>
              </a:spcAft>
            </a:pPr>
            <a:r>
              <a:rPr lang="en-GB" sz="1100" b="1"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EET Panel</a:t>
            </a:r>
            <a:endPar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endParaRPr>
          </a:p>
          <a:p>
            <a:pPr>
              <a:lnSpc>
                <a:spcPct val="115000"/>
              </a:lnSpc>
              <a:spcAft>
                <a:spcPts val="6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You worker is invited every 8 weeks to discuss your education, employment, or training desires with a panel of key professionals who can help, including people specialising in apprenticeships, employment</a:t>
            </a:r>
            <a:r>
              <a:rPr lang="en-GB" sz="1100" dirty="0">
                <a:solidFill>
                  <a:srgbClr val="000000"/>
                </a:solidFill>
                <a:latin typeface="Dotum" panose="020B0600000101010101" pitchFamily="34" charset="-127"/>
                <a:ea typeface="Calibri" panose="020F0502020204030204" pitchFamily="34" charset="0"/>
                <a:cs typeface="Times New Roman" panose="02020603050405020304" pitchFamily="18" charset="0"/>
              </a:rPr>
              <a:t>, </a:t>
            </a: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bespoke offers of learning,</a:t>
            </a:r>
          </a:p>
          <a:p>
            <a:pPr>
              <a:lnSpc>
                <a:spcPct val="115000"/>
              </a:lnSpc>
              <a:spcAft>
                <a:spcPts val="600"/>
              </a:spcAft>
            </a:pPr>
            <a:r>
              <a:rPr lang="en-GB" sz="1100" b="1"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Kickstart</a:t>
            </a:r>
            <a:endParaRPr lang="en-GB" sz="1100" b="1" dirty="0">
              <a:solidFill>
                <a:srgbClr val="000000"/>
              </a:solidFill>
              <a:effectLst/>
              <a:latin typeface="Dotum" panose="020B0600000101010101" pitchFamily="34" charset="-127"/>
              <a:ea typeface="Dotum" panose="020B0600000101010101" pitchFamily="34" charset="-127"/>
              <a:cs typeface="Times New Roman" panose="02020603050405020304" pitchFamily="18" charset="0"/>
            </a:endParaRPr>
          </a:p>
          <a:p>
            <a:pPr>
              <a:lnSpc>
                <a:spcPct val="115000"/>
              </a:lnSpc>
              <a:spcAft>
                <a:spcPts val="600"/>
              </a:spcAft>
            </a:pPr>
            <a:r>
              <a:rPr lang="en-GB" sz="1050" dirty="0">
                <a:solidFill>
                  <a:schemeClr val="tx1"/>
                </a:solidFill>
                <a:effectLst/>
                <a:latin typeface="Dotum" panose="020B0600000101010101" pitchFamily="34" charset="-127"/>
                <a:ea typeface="Dotum" panose="020B0600000101010101" pitchFamily="34" charset="-127"/>
              </a:rPr>
              <a:t>These are opportunities for </a:t>
            </a:r>
            <a:r>
              <a:rPr lang="en-GB" sz="1050" b="1" dirty="0">
                <a:solidFill>
                  <a:schemeClr val="tx1"/>
                </a:solidFill>
                <a:effectLst/>
                <a:latin typeface="Dotum" panose="020B0600000101010101" pitchFamily="34" charset="-127"/>
                <a:ea typeface="Dotum" panose="020B0600000101010101" pitchFamily="34" charset="-127"/>
              </a:rPr>
              <a:t>6-month paid work placements</a:t>
            </a:r>
            <a:r>
              <a:rPr lang="en-GB" sz="1050" dirty="0">
                <a:solidFill>
                  <a:schemeClr val="tx1"/>
                </a:solidFill>
                <a:effectLst/>
                <a:latin typeface="Dotum" panose="020B0600000101010101" pitchFamily="34" charset="-127"/>
                <a:ea typeface="Dotum" panose="020B0600000101010101" pitchFamily="34" charset="-127"/>
              </a:rPr>
              <a:t> which are fully-funded by the government to help young people move into permanent employment. Speak to your social worker, PA, or </a:t>
            </a:r>
            <a:r>
              <a:rPr lang="en-GB" sz="1050" dirty="0" err="1">
                <a:solidFill>
                  <a:schemeClr val="tx1"/>
                </a:solidFill>
                <a:effectLst/>
                <a:latin typeface="Dotum" panose="020B0600000101010101" pitchFamily="34" charset="-127"/>
                <a:ea typeface="Dotum" panose="020B0600000101010101" pitchFamily="34" charset="-127"/>
              </a:rPr>
              <a:t>JobCentre</a:t>
            </a:r>
            <a:r>
              <a:rPr lang="en-GB" sz="1050" dirty="0">
                <a:solidFill>
                  <a:schemeClr val="tx1"/>
                </a:solidFill>
                <a:effectLst/>
                <a:latin typeface="Dotum" panose="020B0600000101010101" pitchFamily="34" charset="-127"/>
                <a:ea typeface="Dotum" panose="020B0600000101010101" pitchFamily="34" charset="-127"/>
              </a:rPr>
              <a:t> Work Coach for more information</a:t>
            </a:r>
          </a:p>
          <a:p>
            <a:pPr>
              <a:lnSpc>
                <a:spcPct val="115000"/>
              </a:lnSpc>
              <a:spcAft>
                <a:spcPts val="600"/>
              </a:spcAft>
            </a:pPr>
            <a:r>
              <a:rPr lang="en-GB" sz="1050" b="1" dirty="0">
                <a:solidFill>
                  <a:schemeClr val="tx1"/>
                </a:solidFill>
                <a:latin typeface="Dotum" panose="020B0600000101010101" pitchFamily="34" charset="-127"/>
                <a:ea typeface="Dotum" panose="020B0600000101010101" pitchFamily="34" charset="-127"/>
              </a:rPr>
              <a:t>Residential Experiences</a:t>
            </a:r>
          </a:p>
          <a:p>
            <a:pPr>
              <a:lnSpc>
                <a:spcPct val="115000"/>
              </a:lnSpc>
              <a:spcAft>
                <a:spcPts val="600"/>
              </a:spcAft>
            </a:pPr>
            <a:r>
              <a:rPr lang="en-GB" sz="1050" dirty="0">
                <a:solidFill>
                  <a:schemeClr val="tx1"/>
                </a:solidFill>
                <a:effectLst/>
                <a:latin typeface="Dotum" panose="020B0600000101010101" pitchFamily="34" charset="-127"/>
                <a:ea typeface="Dotum" panose="020B0600000101010101" pitchFamily="34" charset="-127"/>
              </a:rPr>
              <a:t>To support you to develop your confidence, self-esteem, and readiness for education, employment, or training. </a:t>
            </a:r>
          </a:p>
          <a:p>
            <a:pPr>
              <a:lnSpc>
                <a:spcPct val="115000"/>
              </a:lnSpc>
              <a:spcAft>
                <a:spcPts val="600"/>
              </a:spcAft>
            </a:pPr>
            <a:endParaRPr lang="en-GB" sz="1050" b="1" dirty="0">
              <a:effectLst/>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074CC0EF-5E37-432C-A5BC-89298CE951FA}"/>
              </a:ext>
            </a:extLst>
          </p:cNvPr>
          <p:cNvSpPr/>
          <p:nvPr/>
        </p:nvSpPr>
        <p:spPr>
          <a:xfrm>
            <a:off x="5619750" y="1083074"/>
            <a:ext cx="1362667" cy="3288901"/>
          </a:xfrm>
          <a:prstGeom prst="roundRect">
            <a:avLst/>
          </a:prstGeom>
          <a:ln w="38100">
            <a:solidFill>
              <a:srgbClr val="FFFF00"/>
            </a:solidFill>
          </a:ln>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GB" sz="1100" b="1"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16-25 years Options</a:t>
            </a:r>
            <a:endParaRPr lang="en-GB" sz="110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Sixth Form</a:t>
            </a:r>
            <a:endParaRPr lang="en-GB" sz="105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College</a:t>
            </a:r>
            <a:endParaRPr lang="en-GB" sz="105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University</a:t>
            </a:r>
            <a:endParaRPr lang="en-GB" sz="105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Advanced, higher, and degree apprenticeships</a:t>
            </a:r>
            <a:endParaRPr lang="en-GB" sz="105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Work experience / taster days</a:t>
            </a:r>
            <a:endParaRPr lang="en-GB" sz="105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Traineeships and apprenticeships</a:t>
            </a:r>
            <a:endParaRPr lang="en-GB" sz="105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Employment </a:t>
            </a:r>
            <a:endParaRPr lang="en-GB" sz="1050" dirty="0">
              <a:effectLst/>
              <a:ea typeface="Calibri" panose="020F0502020204030204" pitchFamily="34" charset="0"/>
              <a:cs typeface="Times New Roman" panose="02020603050405020304" pitchFamily="18" charset="0"/>
            </a:endParaRPr>
          </a:p>
          <a:p>
            <a:pPr>
              <a:spcAft>
                <a:spcPts val="300"/>
              </a:spcAft>
            </a:pPr>
            <a:r>
              <a:rPr lang="en-GB" sz="1050" dirty="0">
                <a:solidFill>
                  <a:srgbClr val="000000"/>
                </a:solidFill>
                <a:effectLst/>
                <a:latin typeface="Dotum" panose="020B0600000101010101" pitchFamily="34" charset="-127"/>
                <a:ea typeface="Calibri" panose="020F0502020204030204" pitchFamily="34" charset="0"/>
                <a:cs typeface="Times New Roman" panose="02020603050405020304" pitchFamily="18" charset="0"/>
              </a:rPr>
              <a:t>Volunteering</a:t>
            </a:r>
            <a:endParaRPr lang="en-GB" sz="1050" dirty="0">
              <a:effectLst/>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A5CF9251-718E-421C-ADF4-DDABE0FED767}"/>
              </a:ext>
            </a:extLst>
          </p:cNvPr>
          <p:cNvPicPr/>
          <p:nvPr/>
        </p:nvPicPr>
        <p:blipFill>
          <a:blip r:embed="rId2">
            <a:extLst>
              <a:ext uri="{28A0092B-C50C-407E-A947-70E740481C1C}">
                <a14:useLocalDpi xmlns:a14="http://schemas.microsoft.com/office/drawing/2010/main" val="0"/>
              </a:ext>
            </a:extLst>
          </a:blip>
          <a:stretch>
            <a:fillRect/>
          </a:stretch>
        </p:blipFill>
        <p:spPr>
          <a:xfrm>
            <a:off x="5772861" y="4931547"/>
            <a:ext cx="1056443" cy="843379"/>
          </a:xfrm>
          <a:prstGeom prst="rect">
            <a:avLst/>
          </a:prstGeom>
        </p:spPr>
      </p:pic>
    </p:spTree>
    <p:extLst>
      <p:ext uri="{BB962C8B-B14F-4D97-AF65-F5344CB8AC3E}">
        <p14:creationId xmlns:p14="http://schemas.microsoft.com/office/powerpoint/2010/main" val="965163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5581F299-43D8-4FB1-9DCA-67D400824D79}"/>
              </a:ext>
            </a:extLst>
          </p:cNvPr>
          <p:cNvSpPr txBox="1">
            <a:spLocks noChangeArrowheads="1"/>
          </p:cNvSpPr>
          <p:nvPr/>
        </p:nvSpPr>
        <p:spPr bwMode="auto">
          <a:xfrm>
            <a:off x="1" y="0"/>
            <a:ext cx="9144000" cy="9906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0"/>
              </a:spcAft>
            </a:pPr>
            <a:r>
              <a:rPr lang="en-GB" sz="3500" dirty="0">
                <a:effectLst/>
                <a:latin typeface="Dotum" panose="020B0600000101010101" pitchFamily="34" charset="-127"/>
                <a:ea typeface="Calibri" panose="020F0502020204030204" pitchFamily="34" charset="0"/>
                <a:cs typeface="Times New Roman" panose="02020603050405020304" pitchFamily="18" charset="0"/>
              </a:rPr>
              <a:t>Our Promise – Accommodation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i="1" dirty="0">
                <a:effectLst/>
                <a:latin typeface="Dotum" panose="020B0600000101010101" pitchFamily="34" charset="-127"/>
                <a:ea typeface="Calibri" panose="020F0502020204030204" pitchFamily="34" charset="0"/>
                <a:cs typeface="Times New Roman" panose="02020603050405020304" pitchFamily="18" charset="0"/>
              </a:rPr>
              <a:t>“We will help you find a home where you are safe, well-cared for, and can be happy.”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Rounded Corners 2">
            <a:extLst>
              <a:ext uri="{FF2B5EF4-FFF2-40B4-BE49-F238E27FC236}">
                <a16:creationId xmlns:a16="http://schemas.microsoft.com/office/drawing/2014/main" id="{339F8098-F530-49B6-B301-76EE7C50810D}"/>
              </a:ext>
            </a:extLst>
          </p:cNvPr>
          <p:cNvSpPr/>
          <p:nvPr/>
        </p:nvSpPr>
        <p:spPr>
          <a:xfrm>
            <a:off x="136936" y="1083074"/>
            <a:ext cx="1966723" cy="5628443"/>
          </a:xfrm>
          <a:prstGeom prst="roundRect">
            <a:avLst/>
          </a:prstGeom>
          <a:noFill/>
          <a:ln w="381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en-GB" sz="1100" b="1" dirty="0">
                <a:solidFill>
                  <a:srgbClr val="0D0D0D"/>
                </a:solidFill>
                <a:latin typeface="Dotum" panose="020B0600000101010101" pitchFamily="34" charset="-127"/>
                <a:ea typeface="Calibri" panose="020F0502020204030204" pitchFamily="34" charset="0"/>
                <a:cs typeface="Times New Roman" panose="02020603050405020304" pitchFamily="18" charset="0"/>
              </a:rPr>
              <a:t>16-17 years</a:t>
            </a:r>
          </a:p>
          <a:p>
            <a:pPr>
              <a:lnSpc>
                <a:spcPct val="115000"/>
              </a:lnSpc>
              <a:spcAft>
                <a:spcPts val="0"/>
              </a:spcAft>
            </a:pPr>
            <a:endParaRPr lang="en-GB" sz="1100" b="1" dirty="0">
              <a:solidFill>
                <a:srgbClr val="0D0D0D"/>
              </a:solidFill>
              <a:latin typeface="Dotum" panose="020B0600000101010101" pitchFamily="34" charset="-127"/>
              <a:ea typeface="Calibri" panose="020F0502020204030204" pitchFamily="34" charset="0"/>
              <a:cs typeface="Times New Roman" panose="02020603050405020304" pitchFamily="18" charset="0"/>
            </a:endParaRPr>
          </a:p>
          <a:p>
            <a:pPr>
              <a:spcAft>
                <a:spcPts val="600"/>
              </a:spcAft>
            </a:pPr>
            <a:r>
              <a:rPr lang="en-GB" sz="1050" b="1" dirty="0">
                <a:solidFill>
                  <a:srgbClr val="0D0D0D"/>
                </a:solidFill>
                <a:latin typeface="Dotum" panose="020B0600000101010101" pitchFamily="34" charset="-127"/>
                <a:ea typeface="Calibri" panose="020F0502020204030204" pitchFamily="34" charset="0"/>
                <a:cs typeface="Times New Roman" panose="02020603050405020304" pitchFamily="18" charset="0"/>
              </a:rPr>
              <a:t>Independent Living that will work for you. </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Placement plan, detailing support needed to progress.</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Where possible near family, friends, education or training.</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Your Social Worker will tell you if you have to move, and listen to your views unless it is in an emergency.</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Accommodation will be reviewed after 28 days, then 6-monthly to ensure you are happy and feel supported.</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We will work with you to develop the skills you need to look after yourself such as managing a budget, cooking simple meals, taking pride in where you live and getting along with others.</a:t>
            </a:r>
          </a:p>
          <a:p>
            <a:pPr>
              <a:lnSpc>
                <a:spcPct val="115000"/>
              </a:lnSpc>
              <a:spcAft>
                <a:spcPts val="1000"/>
              </a:spcAft>
            </a:pPr>
            <a:r>
              <a:rPr lang="en-GB" sz="1100" dirty="0">
                <a:solidFill>
                  <a:srgbClr val="0D0D0D"/>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C86EDFF-A00B-4A00-9BB2-C1DE9121578B}"/>
              </a:ext>
            </a:extLst>
          </p:cNvPr>
          <p:cNvSpPr/>
          <p:nvPr/>
        </p:nvSpPr>
        <p:spPr>
          <a:xfrm>
            <a:off x="7119891" y="1083075"/>
            <a:ext cx="1887174" cy="4022326"/>
          </a:xfrm>
          <a:prstGeom prst="round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GB" sz="110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Additional Support</a:t>
            </a:r>
          </a:p>
          <a:p>
            <a:pPr>
              <a:lnSpc>
                <a:spcPct val="115000"/>
              </a:lnSpc>
              <a:spcAft>
                <a:spcPts val="6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Where accommodation is deemed unsuitable we will work with you to plan a more suitable, accommodation that works for you.</a:t>
            </a:r>
          </a:p>
          <a:p>
            <a:pPr>
              <a:lnSpc>
                <a:spcPct val="115000"/>
              </a:lnSpc>
              <a:spcAft>
                <a:spcPts val="6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FIAS (Financial Inclusion Advice Service) to support you with finances.</a:t>
            </a:r>
          </a:p>
          <a:p>
            <a:pPr>
              <a:lnSpc>
                <a:spcPct val="115000"/>
              </a:lnSpc>
              <a:spcAft>
                <a:spcPts val="6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Setting Up Home Allowance (SUHA) - access to SUHA to ensure independent accommodation is adequately furnished, which is supported by your Personal Advisor. </a:t>
            </a:r>
          </a:p>
          <a:p>
            <a:pPr>
              <a:lnSpc>
                <a:spcPct val="115000"/>
              </a:lnSpc>
              <a:spcAft>
                <a:spcPts val="600"/>
              </a:spcAft>
            </a:pPr>
            <a:r>
              <a:rPr lang="en-GB" sz="1050" dirty="0">
                <a:solidFill>
                  <a:srgbClr val="000000"/>
                </a:solidFill>
                <a:effectLst/>
                <a:ea typeface="Calibri" panose="020F0502020204030204" pitchFamily="34" charset="0"/>
                <a:cs typeface="Times New Roman" panose="02020603050405020304" pitchFamily="18" charset="0"/>
              </a:rPr>
              <a:t> </a:t>
            </a:r>
            <a:endParaRPr lang="en-GB" sz="1050" dirty="0">
              <a:effectLst/>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B4B40A5A-ED09-40F1-AE3C-992741676F3F}"/>
              </a:ext>
            </a:extLst>
          </p:cNvPr>
          <p:cNvSpPr/>
          <p:nvPr/>
        </p:nvSpPr>
        <p:spPr>
          <a:xfrm>
            <a:off x="2210232" y="1080771"/>
            <a:ext cx="1539435" cy="1899823"/>
          </a:xfrm>
          <a:prstGeom prst="roundRect">
            <a:avLst/>
          </a:prstGeom>
          <a:ln w="3810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sz="110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Foster Placement</a:t>
            </a:r>
          </a:p>
          <a:p>
            <a:pPr>
              <a:lnSpc>
                <a:spcPct val="115000"/>
              </a:lnSpc>
              <a:spcAft>
                <a:spcPts val="0"/>
              </a:spcAft>
            </a:pPr>
            <a:r>
              <a:rPr lang="en-GB" sz="110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16-17</a:t>
            </a:r>
          </a:p>
          <a:p>
            <a:pPr>
              <a:lnSpc>
                <a:spcPct val="115000"/>
              </a:lnSpc>
              <a:spcAft>
                <a:spcPts val="0"/>
              </a:spcAft>
            </a:pPr>
            <a:endParaRPr lang="en-GB" sz="1050" dirty="0">
              <a:solidFill>
                <a:srgbClr val="0D0D0D"/>
              </a:solidFill>
              <a:latin typeface="Dotum" panose="020B0600000101010101" pitchFamily="34" charset="-127"/>
              <a:cs typeface="Times New Roman" panose="02020603050405020304" pitchFamily="18" charset="0"/>
            </a:endParaRPr>
          </a:p>
          <a:p>
            <a:pPr>
              <a:lnSpc>
                <a:spcPct val="115000"/>
              </a:lnSpc>
              <a:spcAft>
                <a:spcPts val="0"/>
              </a:spcAft>
            </a:pPr>
            <a:r>
              <a:rPr lang="en-GB" sz="1050" dirty="0">
                <a:solidFill>
                  <a:srgbClr val="0D0D0D"/>
                </a:solidFill>
                <a:latin typeface="Dotum" panose="020B0600000101010101" pitchFamily="34" charset="-127"/>
                <a:cs typeface="Times New Roman" panose="02020603050405020304" pitchFamily="18" charset="0"/>
              </a:rPr>
              <a:t>For you to live in a family environment where you are cared for by a foster family</a:t>
            </a:r>
          </a:p>
          <a:p>
            <a:pPr>
              <a:lnSpc>
                <a:spcPct val="115000"/>
              </a:lnSpc>
              <a:spcAft>
                <a:spcPts val="10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60D0B804-1995-4A3F-BA00-D71CC76C0E9D}"/>
              </a:ext>
            </a:extLst>
          </p:cNvPr>
          <p:cNvSpPr/>
          <p:nvPr/>
        </p:nvSpPr>
        <p:spPr>
          <a:xfrm>
            <a:off x="5486360" y="1083074"/>
            <a:ext cx="1553981" cy="189982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GB" sz="1100" b="1" dirty="0">
                <a:solidFill>
                  <a:srgbClr val="000000"/>
                </a:solidFill>
                <a:latin typeface="Dotum" panose="020B0600000101010101" pitchFamily="34" charset="-127"/>
                <a:cs typeface="Times New Roman" panose="02020603050405020304" pitchFamily="18" charset="0"/>
              </a:rPr>
              <a:t>Supported Lodgings 16-17</a:t>
            </a:r>
          </a:p>
          <a:p>
            <a:r>
              <a:rPr lang="en-GB" sz="1050" dirty="0">
                <a:solidFill>
                  <a:srgbClr val="000000"/>
                </a:solidFill>
                <a:latin typeface="Dotum" panose="020B0600000101010101" pitchFamily="34" charset="-127"/>
                <a:cs typeface="Times New Roman" panose="02020603050405020304" pitchFamily="18" charset="0"/>
              </a:rPr>
              <a:t>This will allow you to lodge with a family. It is also possible for you to stay with friends or family members (if approved)</a:t>
            </a:r>
          </a:p>
          <a:p>
            <a:pPr>
              <a:lnSpc>
                <a:spcPct val="115000"/>
              </a:lnSpc>
              <a:spcAft>
                <a:spcPts val="600"/>
              </a:spcAft>
            </a:pPr>
            <a:r>
              <a:rPr lang="en-GB" sz="1100" dirty="0">
                <a:solidFill>
                  <a:srgbClr val="000000"/>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86E999A3-0357-42F4-8F65-351B576AA316}"/>
              </a:ext>
            </a:extLst>
          </p:cNvPr>
          <p:cNvSpPr/>
          <p:nvPr/>
        </p:nvSpPr>
        <p:spPr>
          <a:xfrm>
            <a:off x="3841023" y="1080771"/>
            <a:ext cx="1553981" cy="1899823"/>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GB" sz="1100" b="1" dirty="0">
                <a:solidFill>
                  <a:srgbClr val="000000"/>
                </a:solidFill>
                <a:latin typeface="Dotum" panose="020B0600000101010101" pitchFamily="34" charset="-127"/>
                <a:cs typeface="Times New Roman" panose="02020603050405020304" pitchFamily="18" charset="0"/>
              </a:rPr>
              <a:t>Semi-Independent Living -16-17</a:t>
            </a:r>
          </a:p>
          <a:p>
            <a:pPr>
              <a:spcAft>
                <a:spcPts val="6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We have a range of accommodation across the county to meet various needs</a:t>
            </a:r>
            <a:endParaRPr lang="en-GB" sz="1100" dirty="0">
              <a:effectLst/>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074CC0EF-5E37-432C-A5BC-89298CE951FA}"/>
              </a:ext>
            </a:extLst>
          </p:cNvPr>
          <p:cNvSpPr/>
          <p:nvPr/>
        </p:nvSpPr>
        <p:spPr>
          <a:xfrm>
            <a:off x="2210233" y="3075371"/>
            <a:ext cx="4817634" cy="3646705"/>
          </a:xfrm>
          <a:prstGeom prst="roundRect">
            <a:avLst/>
          </a:prstGeom>
          <a:ln w="38100">
            <a:solidFill>
              <a:srgbClr val="FFFF00"/>
            </a:solidFill>
          </a:ln>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600"/>
              </a:spcAft>
            </a:pPr>
            <a:r>
              <a:rPr lang="en-GB" sz="110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18 + Support</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Your Personal Advisor will support you with appointments, forms, and housing interviews.</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Help with gaining correct documents (National Insurance Number, birth certificate etc).</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Support with information about paying bills.</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If you are at university then you can be supported with housing needs during term time.</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Advocate on your behalf to potential housing providers.</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Ensure you have a welcome pack when you arrive at any new accommodation.</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Support with Gateway to Home Choice.</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Option to ‘Stay Put’ or ‘Staying Close’.</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Housing-related support; ongoing to 25 if needed/wanted.</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Your own place mentors; up to two years.</a:t>
            </a:r>
          </a:p>
          <a:p>
            <a:pPr>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Tenancy training flat – course for practical living skills.</a:t>
            </a:r>
          </a:p>
          <a:p>
            <a:pPr>
              <a:spcAft>
                <a:spcPts val="300"/>
              </a:spcAft>
            </a:pPr>
            <a:endParaRPr lang="en-GB" sz="1050" dirty="0">
              <a:effectLst/>
              <a:ea typeface="Calibri" panose="020F050202020403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D733C850-F93D-4BAF-9CB6-38DA797703A7}"/>
              </a:ext>
            </a:extLst>
          </p:cNvPr>
          <p:cNvPicPr/>
          <p:nvPr/>
        </p:nvPicPr>
        <p:blipFill>
          <a:blip r:embed="rId2">
            <a:extLst>
              <a:ext uri="{28A0092B-C50C-407E-A947-70E740481C1C}">
                <a14:useLocalDpi xmlns:a14="http://schemas.microsoft.com/office/drawing/2010/main" val="0"/>
              </a:ext>
            </a:extLst>
          </a:blip>
          <a:stretch>
            <a:fillRect/>
          </a:stretch>
        </p:blipFill>
        <p:spPr>
          <a:xfrm>
            <a:off x="7421106" y="5343266"/>
            <a:ext cx="1284744" cy="1171834"/>
          </a:xfrm>
          <a:prstGeom prst="rect">
            <a:avLst/>
          </a:prstGeom>
        </p:spPr>
      </p:pic>
    </p:spTree>
    <p:extLst>
      <p:ext uri="{BB962C8B-B14F-4D97-AF65-F5344CB8AC3E}">
        <p14:creationId xmlns:p14="http://schemas.microsoft.com/office/powerpoint/2010/main" val="406027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339F8098-F530-49B6-B301-76EE7C50810D}"/>
              </a:ext>
            </a:extLst>
          </p:cNvPr>
          <p:cNvSpPr/>
          <p:nvPr/>
        </p:nvSpPr>
        <p:spPr>
          <a:xfrm>
            <a:off x="136936" y="1083075"/>
            <a:ext cx="1966723" cy="4190262"/>
          </a:xfrm>
          <a:prstGeom prst="roundRect">
            <a:avLst/>
          </a:prstGeom>
          <a:noFill/>
          <a:ln w="381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GB" sz="1100" b="1" dirty="0">
                <a:solidFill>
                  <a:srgbClr val="0D0D0D"/>
                </a:solidFill>
                <a:latin typeface="Dotum" panose="020B0600000101010101" pitchFamily="34" charset="-127"/>
                <a:ea typeface="Calibri" panose="020F0502020204030204" pitchFamily="34" charset="0"/>
                <a:cs typeface="Times New Roman" panose="02020603050405020304" pitchFamily="18" charset="0"/>
              </a:rPr>
              <a:t>Your Entitlement</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You are entitled to a holistic health check every year until your 18th birthday.</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If you have any worries about your health or wellbeing, consult a nurse.</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In your final health check before your 18th birthday you are entitled to an enhanced health assessment.</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This gives you information and advice on how to access health services.</a:t>
            </a:r>
          </a:p>
          <a:p>
            <a:pPr>
              <a:spcAft>
                <a:spcPts val="600"/>
              </a:spcAft>
            </a:pPr>
            <a:r>
              <a:rPr lang="en-GB" sz="1050" dirty="0">
                <a:solidFill>
                  <a:srgbClr val="0D0D0D"/>
                </a:solidFill>
                <a:latin typeface="Dotum" panose="020B0600000101010101" pitchFamily="34" charset="-127"/>
                <a:ea typeface="Calibri" panose="020F0502020204030204" pitchFamily="34" charset="0"/>
                <a:cs typeface="Times New Roman" panose="02020603050405020304" pitchFamily="18" charset="0"/>
              </a:rPr>
              <a:t>You will have a health passport which will have a record of your basic health details.</a:t>
            </a:r>
          </a:p>
          <a:p>
            <a:pPr algn="ctr">
              <a:lnSpc>
                <a:spcPct val="115000"/>
              </a:lnSpc>
              <a:spcAft>
                <a:spcPts val="1000"/>
              </a:spcAft>
            </a:pPr>
            <a:r>
              <a:rPr lang="en-GB" sz="1100" dirty="0">
                <a:solidFill>
                  <a:srgbClr val="0D0D0D"/>
                </a:solidFill>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C86EDFF-A00B-4A00-9BB2-C1DE9121578B}"/>
              </a:ext>
            </a:extLst>
          </p:cNvPr>
          <p:cNvSpPr/>
          <p:nvPr/>
        </p:nvSpPr>
        <p:spPr>
          <a:xfrm>
            <a:off x="7119891" y="1704513"/>
            <a:ext cx="1887174" cy="5007004"/>
          </a:xfrm>
          <a:prstGeom prst="round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GB" sz="110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Emotional Health</a:t>
            </a:r>
          </a:p>
          <a:p>
            <a:pPr algn="just">
              <a:lnSpc>
                <a:spcPct val="115000"/>
              </a:lnSpc>
              <a:spcAft>
                <a:spcPts val="600"/>
              </a:spcAft>
            </a:pPr>
            <a:r>
              <a:rPr lang="en-GB" sz="1050" i="1" dirty="0">
                <a:solidFill>
                  <a:srgbClr val="000000"/>
                </a:solidFill>
                <a:latin typeface="Dotum" panose="020B0600000101010101" pitchFamily="34" charset="-127"/>
                <a:ea typeface="Calibri" panose="020F0502020204030204" pitchFamily="34" charset="0"/>
                <a:cs typeface="Times New Roman" panose="02020603050405020304" pitchFamily="18" charset="0"/>
              </a:rPr>
              <a:t>“If you have any problems or worries, you can talk to your allocated worker and they will work hard to sort them out with you.”</a:t>
            </a:r>
          </a:p>
          <a:p>
            <a:pPr>
              <a:lnSpc>
                <a:spcPct val="115000"/>
              </a:lnSpc>
              <a:spcAft>
                <a:spcPts val="600"/>
              </a:spcAft>
            </a:pPr>
            <a:r>
              <a:rPr lang="en-GB" sz="105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4YP</a:t>
            </a: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 – offers web-based information and support on emotional wellbeing through the ‘Ask the 4YP Expert.’</a:t>
            </a:r>
          </a:p>
          <a:p>
            <a:pPr>
              <a:lnSpc>
                <a:spcPct val="115000"/>
              </a:lnSpc>
              <a:spcAft>
                <a:spcPts val="600"/>
              </a:spcAft>
            </a:pPr>
            <a:r>
              <a:rPr lang="en-GB" sz="105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Suffolk Wellbeing Service </a:t>
            </a: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is available to anyone 16+ in Suffolk for help with anxiety, stress, or low mood. The self-referral is completed either online or by phone. </a:t>
            </a:r>
          </a:p>
          <a:p>
            <a:pPr>
              <a:lnSpc>
                <a:spcPct val="115000"/>
              </a:lnSpc>
              <a:spcAft>
                <a:spcPts val="6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The </a:t>
            </a:r>
            <a:r>
              <a:rPr lang="en-GB" sz="105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Emotional Health and Wellbeing Hub </a:t>
            </a: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is there to support young people up to 25.</a:t>
            </a:r>
          </a:p>
          <a:p>
            <a:pPr>
              <a:lnSpc>
                <a:spcPct val="115000"/>
              </a:lnSpc>
              <a:spcAft>
                <a:spcPts val="600"/>
              </a:spcAft>
            </a:pPr>
            <a:r>
              <a:rPr lang="en-GB" sz="1050" dirty="0">
                <a:solidFill>
                  <a:srgbClr val="000000"/>
                </a:solidFill>
                <a:effectLst/>
                <a:ea typeface="Calibri" panose="020F0502020204030204" pitchFamily="34" charset="0"/>
                <a:cs typeface="Times New Roman" panose="02020603050405020304" pitchFamily="18" charset="0"/>
              </a:rPr>
              <a:t> </a:t>
            </a:r>
            <a:endParaRPr lang="en-GB" sz="1050" dirty="0">
              <a:effectLst/>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B4B40A5A-ED09-40F1-AE3C-992741676F3F}"/>
              </a:ext>
            </a:extLst>
          </p:cNvPr>
          <p:cNvSpPr/>
          <p:nvPr/>
        </p:nvSpPr>
        <p:spPr>
          <a:xfrm>
            <a:off x="2210232" y="1080773"/>
            <a:ext cx="1539435" cy="986950"/>
          </a:xfrm>
          <a:prstGeom prst="roundRect">
            <a:avLst/>
          </a:prstGeom>
          <a:ln w="3810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en-GB" sz="1600" b="1" dirty="0">
                <a:solidFill>
                  <a:srgbClr val="000000"/>
                </a:solidFill>
                <a:latin typeface="Dotum" panose="020B0600000101010101" pitchFamily="34" charset="-127"/>
                <a:cs typeface="Times New Roman" panose="02020603050405020304" pitchFamily="18" charset="0"/>
              </a:rPr>
              <a:t>Emotional</a:t>
            </a:r>
          </a:p>
        </p:txBody>
      </p:sp>
      <p:sp>
        <p:nvSpPr>
          <p:cNvPr id="6" name="Rectangle: Rounded Corners 5">
            <a:extLst>
              <a:ext uri="{FF2B5EF4-FFF2-40B4-BE49-F238E27FC236}">
                <a16:creationId xmlns:a16="http://schemas.microsoft.com/office/drawing/2014/main" id="{60D0B804-1995-4A3F-BA00-D71CC76C0E9D}"/>
              </a:ext>
            </a:extLst>
          </p:cNvPr>
          <p:cNvSpPr/>
          <p:nvPr/>
        </p:nvSpPr>
        <p:spPr>
          <a:xfrm>
            <a:off x="5500906" y="1083075"/>
            <a:ext cx="1553981" cy="984647"/>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600" b="1" dirty="0">
                <a:solidFill>
                  <a:srgbClr val="000000"/>
                </a:solidFill>
                <a:latin typeface="Dotum" panose="020B0600000101010101" pitchFamily="34" charset="-127"/>
                <a:cs typeface="Times New Roman" panose="02020603050405020304" pitchFamily="18" charset="0"/>
              </a:rPr>
              <a:t>Physical</a:t>
            </a:r>
          </a:p>
        </p:txBody>
      </p:sp>
      <p:sp>
        <p:nvSpPr>
          <p:cNvPr id="7" name="Rectangle: Rounded Corners 6">
            <a:extLst>
              <a:ext uri="{FF2B5EF4-FFF2-40B4-BE49-F238E27FC236}">
                <a16:creationId xmlns:a16="http://schemas.microsoft.com/office/drawing/2014/main" id="{86E999A3-0357-42F4-8F65-351B576AA316}"/>
              </a:ext>
            </a:extLst>
          </p:cNvPr>
          <p:cNvSpPr/>
          <p:nvPr/>
        </p:nvSpPr>
        <p:spPr>
          <a:xfrm>
            <a:off x="3841023" y="1080773"/>
            <a:ext cx="1553981" cy="98695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600"/>
              </a:spcAft>
            </a:pPr>
            <a:r>
              <a:rPr lang="en-GB" sz="1600" b="1" dirty="0">
                <a:solidFill>
                  <a:srgbClr val="000000"/>
                </a:solidFill>
                <a:latin typeface="Dotum" panose="020B0600000101010101" pitchFamily="34" charset="-127"/>
                <a:cs typeface="Times New Roman" panose="02020603050405020304" pitchFamily="18" charset="0"/>
              </a:rPr>
              <a:t>&amp;</a:t>
            </a:r>
            <a:endParaRPr lang="en-GB" sz="1600" dirty="0">
              <a:effectLst/>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074CC0EF-5E37-432C-A5BC-89298CE951FA}"/>
              </a:ext>
            </a:extLst>
          </p:cNvPr>
          <p:cNvSpPr/>
          <p:nvPr/>
        </p:nvSpPr>
        <p:spPr>
          <a:xfrm>
            <a:off x="2210233" y="2208638"/>
            <a:ext cx="4817634" cy="3030315"/>
          </a:xfrm>
          <a:prstGeom prst="roundRect">
            <a:avLst/>
          </a:prstGeom>
          <a:ln w="38100">
            <a:solidFill>
              <a:srgbClr val="FFFF00"/>
            </a:solidFill>
          </a:ln>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GB" sz="1100" b="1" dirty="0">
                <a:solidFill>
                  <a:srgbClr val="000000"/>
                </a:solidFill>
                <a:latin typeface="Dotum" panose="020B0600000101010101" pitchFamily="34" charset="-127"/>
                <a:ea typeface="Calibri" panose="020F0502020204030204" pitchFamily="34" charset="0"/>
                <a:cs typeface="Times New Roman" panose="02020603050405020304" pitchFamily="18" charset="0"/>
              </a:rPr>
              <a:t>Who Does What?</a:t>
            </a:r>
          </a:p>
          <a:p>
            <a:pPr algn="just">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Social worker and Personal Advisor – will be responsible for checking that your health checks happen and that you are registered with a GP and dentist.</a:t>
            </a:r>
          </a:p>
          <a:p>
            <a:pPr algn="just">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It is your responsibility to let your worker know when you are unwell.</a:t>
            </a:r>
          </a:p>
          <a:p>
            <a:pPr algn="just">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Looked After Children’s nurse – carry out annual health assessment and ensure your health record is updated. </a:t>
            </a:r>
          </a:p>
          <a:p>
            <a:pPr algn="just">
              <a:spcAft>
                <a:spcPts val="300"/>
              </a:spcAft>
            </a:pPr>
            <a:r>
              <a:rPr lang="en-GB" sz="1050" dirty="0">
                <a:solidFill>
                  <a:srgbClr val="000000"/>
                </a:solidFill>
                <a:latin typeface="Dotum" panose="020B0600000101010101" pitchFamily="34" charset="-127"/>
                <a:ea typeface="Calibri" panose="020F0502020204030204" pitchFamily="34" charset="0"/>
                <a:cs typeface="Times New Roman" panose="02020603050405020304" pitchFamily="18" charset="0"/>
              </a:rPr>
              <a:t>CAMHS now offers extended support for care leavers up to the age of 19 with a clear pathway into community health teams post-18 via Youth Pathway.</a:t>
            </a:r>
          </a:p>
          <a:p>
            <a:pPr algn="just">
              <a:spcAft>
                <a:spcPts val="300"/>
              </a:spcAft>
            </a:pPr>
            <a:r>
              <a:rPr lang="en-GB" sz="1050" dirty="0">
                <a:latin typeface="Dotum" panose="020B0600000101010101" pitchFamily="34" charset="-127"/>
                <a:ea typeface="Dotum" panose="020B0600000101010101" pitchFamily="34" charset="-127"/>
              </a:rPr>
              <a:t>If you become pregnant, it can be a worrying and daunting time. It is not unusual to have mixed emotions. It is important that you discuss this with your PA and/or Social Worker at the earliest opportunity to ensure that they can support you and link you to other services that can help. </a:t>
            </a:r>
          </a:p>
          <a:p>
            <a:pPr>
              <a:spcAft>
                <a:spcPts val="300"/>
              </a:spcAft>
            </a:pPr>
            <a:endParaRPr lang="en-GB" sz="1200" dirty="0">
              <a:effectLst/>
              <a:latin typeface="Dotum" panose="020B0600000101010101" pitchFamily="34" charset="-127"/>
              <a:ea typeface="Dotum" panose="020B0600000101010101" pitchFamily="34" charset="-127"/>
              <a:cs typeface="Times New Roman" panose="02020603050405020304" pitchFamily="18" charset="0"/>
            </a:endParaRPr>
          </a:p>
        </p:txBody>
      </p:sp>
      <p:sp>
        <p:nvSpPr>
          <p:cNvPr id="10" name="Text Box 2">
            <a:extLst>
              <a:ext uri="{FF2B5EF4-FFF2-40B4-BE49-F238E27FC236}">
                <a16:creationId xmlns:a16="http://schemas.microsoft.com/office/drawing/2014/main" id="{8DC007CD-0BE2-4B8F-B2A0-04D86C157DD5}"/>
              </a:ext>
            </a:extLst>
          </p:cNvPr>
          <p:cNvSpPr txBox="1">
            <a:spLocks noChangeArrowheads="1"/>
          </p:cNvSpPr>
          <p:nvPr/>
        </p:nvSpPr>
        <p:spPr bwMode="auto">
          <a:xfrm>
            <a:off x="0" y="16028"/>
            <a:ext cx="9144000" cy="81847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15000"/>
              </a:lnSpc>
              <a:spcAft>
                <a:spcPts val="0"/>
              </a:spcAft>
            </a:pPr>
            <a:r>
              <a:rPr lang="en-GB" sz="3200" dirty="0">
                <a:effectLst/>
                <a:latin typeface="Dotum" panose="020B0600000101010101" pitchFamily="34" charset="-127"/>
                <a:ea typeface="Calibri" panose="020F0502020204030204" pitchFamily="34" charset="0"/>
                <a:cs typeface="Times New Roman" panose="02020603050405020304" pitchFamily="18" charset="0"/>
              </a:rPr>
              <a:t>Our Promise – Health and Emotional Wellbeing</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i="1" dirty="0">
                <a:effectLst/>
                <a:latin typeface="Dotum" panose="020B0600000101010101" pitchFamily="34" charset="-127"/>
                <a:ea typeface="Calibri" panose="020F0502020204030204" pitchFamily="34" charset="0"/>
                <a:cs typeface="Times New Roman" panose="02020603050405020304" pitchFamily="18" charset="0"/>
              </a:rPr>
              <a:t>“We will help you to stay healthy, well and happy as you can be”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1E1C0E25-7DFD-4A0A-87ED-64BAD06372A3}"/>
              </a:ext>
            </a:extLst>
          </p:cNvPr>
          <p:cNvSpPr/>
          <p:nvPr/>
        </p:nvSpPr>
        <p:spPr>
          <a:xfrm>
            <a:off x="2210232" y="5379869"/>
            <a:ext cx="4817635" cy="1314297"/>
          </a:xfrm>
          <a:prstGeom prst="roundRect">
            <a:avLst/>
          </a:prstGeom>
          <a:ln w="38100">
            <a:solidFill>
              <a:srgbClr val="AED395"/>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1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As a Care Leaver, You Make This Work Best for You By:</a:t>
            </a:r>
            <a:endParaRPr lang="en-GB" sz="110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Getting to know where useful sources of information and advice can be obtained.</a:t>
            </a:r>
            <a:endParaRPr lang="en-GB" sz="1100" dirty="0">
              <a:effectLst/>
              <a:ea typeface="Calibri" panose="020F0502020204030204" pitchFamily="34" charset="0"/>
              <a:cs typeface="Times New Roman" panose="02020603050405020304" pitchFamily="18" charset="0"/>
            </a:endParaRPr>
          </a:p>
          <a:p>
            <a:pPr>
              <a:lnSpc>
                <a:spcPct val="115000"/>
              </a:lnSpc>
              <a:spcAft>
                <a:spcPts val="1000"/>
              </a:spcAft>
            </a:pPr>
            <a:r>
              <a:rPr lang="en-GB" sz="110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 good place to start is </a:t>
            </a:r>
            <a:r>
              <a:rPr lang="en-GB" sz="1100" u="sng" dirty="0">
                <a:solidFill>
                  <a:srgbClr val="0000FF"/>
                </a:solidFill>
                <a:effectLst/>
                <a:latin typeface="Dotum" panose="020B0600000101010101" pitchFamily="34" charset="-127"/>
                <a:ea typeface="Calibri" panose="020F0502020204030204" pitchFamily="34" charset="0"/>
                <a:cs typeface="Times New Roman" panose="02020603050405020304" pitchFamily="18" charset="0"/>
                <a:hlinkClick r:id="rId2"/>
              </a:rPr>
              <a:t>www.thesource.me.uk</a:t>
            </a:r>
            <a:endParaRPr lang="en-GB" sz="1100" dirty="0">
              <a:effectLst/>
              <a:ea typeface="Calibri" panose="020F0502020204030204" pitchFamily="34"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C6B03F7B-7128-4828-9950-AE2F9BBB14E2}"/>
              </a:ext>
            </a:extLst>
          </p:cNvPr>
          <p:cNvSpPr/>
          <p:nvPr/>
        </p:nvSpPr>
        <p:spPr>
          <a:xfrm>
            <a:off x="139205" y="5379869"/>
            <a:ext cx="1964454" cy="1314296"/>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GB" sz="1100" b="1"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Disability</a:t>
            </a:r>
            <a:endParaRPr lang="en-GB" sz="1100" dirty="0">
              <a:effectLst/>
              <a:ea typeface="Calibri" panose="020F0502020204030204" pitchFamily="34" charset="0"/>
              <a:cs typeface="Times New Roman" panose="02020603050405020304" pitchFamily="18" charset="0"/>
            </a:endParaRPr>
          </a:p>
          <a:p>
            <a:pPr>
              <a:spcAft>
                <a:spcPts val="600"/>
              </a:spcAft>
            </a:pPr>
            <a:r>
              <a:rPr lang="en-GB" sz="1050" dirty="0">
                <a:solidFill>
                  <a:srgbClr val="0D0D0D"/>
                </a:solidFill>
                <a:effectLst/>
                <a:latin typeface="Dotum" panose="020B0600000101010101" pitchFamily="34" charset="-127"/>
                <a:ea typeface="Calibri" panose="020F0502020204030204" pitchFamily="34" charset="0"/>
                <a:cs typeface="Times New Roman" panose="02020603050405020304" pitchFamily="18" charset="0"/>
              </a:rPr>
              <a:t>A mental capacity assessment may be carried out to identify support needed so the right decisions are made.  </a:t>
            </a:r>
            <a:endParaRPr lang="en-GB" sz="105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ea typeface="Calibri" panose="020F0502020204030204" pitchFamily="34" charset="0"/>
                <a:cs typeface="Times New Roman" panose="02020603050405020304" pitchFamily="18" charset="0"/>
              </a:rPr>
              <a:t> </a:t>
            </a:r>
          </a:p>
        </p:txBody>
      </p:sp>
      <p:pic>
        <p:nvPicPr>
          <p:cNvPr id="14" name="Picture 13">
            <a:extLst>
              <a:ext uri="{FF2B5EF4-FFF2-40B4-BE49-F238E27FC236}">
                <a16:creationId xmlns:a16="http://schemas.microsoft.com/office/drawing/2014/main" id="{917A7D00-CA29-4B91-8A4C-700BAFAD8BA8}"/>
              </a:ext>
            </a:extLst>
          </p:cNvPr>
          <p:cNvPicPr/>
          <p:nvPr/>
        </p:nvPicPr>
        <p:blipFill>
          <a:blip r:embed="rId3">
            <a:extLst>
              <a:ext uri="{28A0092B-C50C-407E-A947-70E740481C1C}">
                <a14:useLocalDpi xmlns:a14="http://schemas.microsoft.com/office/drawing/2010/main" val="0"/>
              </a:ext>
            </a:extLst>
          </a:blip>
          <a:stretch>
            <a:fillRect/>
          </a:stretch>
        </p:blipFill>
        <p:spPr>
          <a:xfrm>
            <a:off x="8084548" y="585518"/>
            <a:ext cx="922516" cy="1061531"/>
          </a:xfrm>
          <a:prstGeom prst="rect">
            <a:avLst/>
          </a:prstGeom>
        </p:spPr>
      </p:pic>
    </p:spTree>
    <p:extLst>
      <p:ext uri="{BB962C8B-B14F-4D97-AF65-F5344CB8AC3E}">
        <p14:creationId xmlns:p14="http://schemas.microsoft.com/office/powerpoint/2010/main" val="19739557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25371</TotalTime>
  <Words>4062</Words>
  <Application>Microsoft Office PowerPoint</Application>
  <PresentationFormat>On-screen Show (4:3)</PresentationFormat>
  <Paragraphs>312</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Dotum</vt:lpstr>
      <vt:lpstr>Arial</vt:lpstr>
      <vt:lpstr>Bradley Hand ITC</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Support Through the Pandemic</vt:lpstr>
      <vt:lpstr>How to contact your local Leaving Care Team: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Rawden</dc:creator>
  <cp:lastModifiedBy>Fran Russo</cp:lastModifiedBy>
  <cp:revision>67</cp:revision>
  <cp:lastPrinted>2018-11-30T09:43:53Z</cp:lastPrinted>
  <dcterms:created xsi:type="dcterms:W3CDTF">2018-11-08T13:53:45Z</dcterms:created>
  <dcterms:modified xsi:type="dcterms:W3CDTF">2022-04-25T16:38:45Z</dcterms:modified>
</cp:coreProperties>
</file>