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3"/>
  </p:notesMasterIdLst>
  <p:sldIdLst>
    <p:sldId id="256" r:id="rId2"/>
    <p:sldId id="257" r:id="rId3"/>
    <p:sldId id="270" r:id="rId4"/>
    <p:sldId id="268" r:id="rId5"/>
    <p:sldId id="263" r:id="rId6"/>
    <p:sldId id="269" r:id="rId7"/>
    <p:sldId id="259" r:id="rId8"/>
    <p:sldId id="266" r:id="rId9"/>
    <p:sldId id="267" r:id="rId10"/>
    <p:sldId id="265" r:id="rId11"/>
    <p:sldId id="26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DC0615-98AF-C73F-3F6C-BF68D3F41D81}" v="6" dt="2022-09-06T14:40:12.7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3" autoAdjust="0"/>
    <p:restoredTop sz="94660"/>
  </p:normalViewPr>
  <p:slideViewPr>
    <p:cSldViewPr snapToGrid="0">
      <p:cViewPr varScale="1">
        <p:scale>
          <a:sx n="78" d="100"/>
          <a:sy n="78" d="100"/>
        </p:scale>
        <p:origin x="1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1BA232-676B-4843-9D96-CD6EFB33301E}"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9AE80093-F0D5-4EC1-8594-796A24AE064F}">
      <dgm:prSet/>
      <dgm:spPr/>
      <dgm:t>
        <a:bodyPr/>
        <a:lstStyle/>
        <a:p>
          <a:r>
            <a:rPr lang="en-GB"/>
            <a:t>Continued rise in exclusion rates and numbers of young people living with ‘chronic adversity’. Many children suffering complex trauma and have increasingly complex needs. Schools often in the position where they are required to support pupil mental health</a:t>
          </a:r>
          <a:endParaRPr lang="en-US"/>
        </a:p>
      </dgm:t>
    </dgm:pt>
    <dgm:pt modelId="{FEBDDAE3-7CC9-492D-BF91-8C4841F28E1F}" type="parTrans" cxnId="{5F36B4BB-0CA2-448A-BB7C-A78276342AC4}">
      <dgm:prSet/>
      <dgm:spPr/>
      <dgm:t>
        <a:bodyPr/>
        <a:lstStyle/>
        <a:p>
          <a:endParaRPr lang="en-US"/>
        </a:p>
      </dgm:t>
    </dgm:pt>
    <dgm:pt modelId="{9838A69B-6211-4856-AAA5-8F8DFE8D7EA5}" type="sibTrans" cxnId="{5F36B4BB-0CA2-448A-BB7C-A78276342AC4}">
      <dgm:prSet/>
      <dgm:spPr/>
      <dgm:t>
        <a:bodyPr/>
        <a:lstStyle/>
        <a:p>
          <a:endParaRPr lang="en-US"/>
        </a:p>
      </dgm:t>
    </dgm:pt>
    <dgm:pt modelId="{5358FDF5-1BDE-4995-87D8-AEA6E5E889A9}">
      <dgm:prSet/>
      <dgm:spPr/>
      <dgm:t>
        <a:bodyPr/>
        <a:lstStyle/>
        <a:p>
          <a:r>
            <a:rPr lang="en-GB"/>
            <a:t>There are many factors that support and protect child wellbeing, these are cemented by positive relationships. This is intensely relational work and therefore it is a very emotionally charged profession.</a:t>
          </a:r>
          <a:endParaRPr lang="en-US"/>
        </a:p>
      </dgm:t>
    </dgm:pt>
    <dgm:pt modelId="{2A8EA8D7-3D89-4A62-B870-6531C4A98297}" type="parTrans" cxnId="{F8DBD3FF-8182-4049-948D-5EFE6E6ADA98}">
      <dgm:prSet/>
      <dgm:spPr/>
      <dgm:t>
        <a:bodyPr/>
        <a:lstStyle/>
        <a:p>
          <a:endParaRPr lang="en-US"/>
        </a:p>
      </dgm:t>
    </dgm:pt>
    <dgm:pt modelId="{7A4EAFCC-0CAF-4BF7-99F7-34B27E66139C}" type="sibTrans" cxnId="{F8DBD3FF-8182-4049-948D-5EFE6E6ADA98}">
      <dgm:prSet/>
      <dgm:spPr/>
      <dgm:t>
        <a:bodyPr/>
        <a:lstStyle/>
        <a:p>
          <a:endParaRPr lang="en-US"/>
        </a:p>
      </dgm:t>
    </dgm:pt>
    <dgm:pt modelId="{539A2E0F-6B5F-4277-B97B-94D91963E336}">
      <dgm:prSet/>
      <dgm:spPr/>
      <dgm:t>
        <a:bodyPr/>
        <a:lstStyle/>
        <a:p>
          <a:r>
            <a:rPr lang="en-GB"/>
            <a:t>Education staff now take on roles that are far beyond that of simply an ‘educator’.</a:t>
          </a:r>
          <a:endParaRPr lang="en-US"/>
        </a:p>
      </dgm:t>
    </dgm:pt>
    <dgm:pt modelId="{C414C055-1598-4159-B540-A11011AF3A54}" type="parTrans" cxnId="{1A6F139A-30D7-4A17-A9E1-097470D165AA}">
      <dgm:prSet/>
      <dgm:spPr/>
      <dgm:t>
        <a:bodyPr/>
        <a:lstStyle/>
        <a:p>
          <a:endParaRPr lang="en-US"/>
        </a:p>
      </dgm:t>
    </dgm:pt>
    <dgm:pt modelId="{77FD7B16-EFB5-4499-9A77-7C2DD42E8BEA}" type="sibTrans" cxnId="{1A6F139A-30D7-4A17-A9E1-097470D165AA}">
      <dgm:prSet/>
      <dgm:spPr/>
      <dgm:t>
        <a:bodyPr/>
        <a:lstStyle/>
        <a:p>
          <a:endParaRPr lang="en-US"/>
        </a:p>
      </dgm:t>
    </dgm:pt>
    <dgm:pt modelId="{C3B12C6B-BD06-4DD6-8C57-96B67FCBC6D2}">
      <dgm:prSet/>
      <dgm:spPr/>
      <dgm:t>
        <a:bodyPr/>
        <a:lstStyle/>
        <a:p>
          <a:r>
            <a:rPr lang="en-GB"/>
            <a:t>Staff wellbeing is pivotal to being able to provide this holistic support.</a:t>
          </a:r>
          <a:endParaRPr lang="en-US"/>
        </a:p>
      </dgm:t>
    </dgm:pt>
    <dgm:pt modelId="{674D7E5B-2ABD-4329-B217-E650981783CE}" type="parTrans" cxnId="{BFE9AF2A-37AB-430C-ACB5-2827B27DC0B7}">
      <dgm:prSet/>
      <dgm:spPr/>
      <dgm:t>
        <a:bodyPr/>
        <a:lstStyle/>
        <a:p>
          <a:endParaRPr lang="en-US"/>
        </a:p>
      </dgm:t>
    </dgm:pt>
    <dgm:pt modelId="{8DEC1027-536A-48F0-BF59-159161EDE795}" type="sibTrans" cxnId="{BFE9AF2A-37AB-430C-ACB5-2827B27DC0B7}">
      <dgm:prSet/>
      <dgm:spPr/>
      <dgm:t>
        <a:bodyPr/>
        <a:lstStyle/>
        <a:p>
          <a:endParaRPr lang="en-US"/>
        </a:p>
      </dgm:t>
    </dgm:pt>
    <dgm:pt modelId="{F75AE009-87D6-4823-9930-DB933695B064}">
      <dgm:prSet/>
      <dgm:spPr/>
      <dgm:t>
        <a:bodyPr/>
        <a:lstStyle/>
        <a:p>
          <a:r>
            <a:rPr lang="en-GB" dirty="0"/>
            <a:t>Schools are the only front-line service that doesn’t get supervision</a:t>
          </a:r>
          <a:endParaRPr lang="en-US" dirty="0"/>
        </a:p>
      </dgm:t>
    </dgm:pt>
    <dgm:pt modelId="{90CFBD97-D743-4FA0-9A9D-6337BCB73FFC}" type="parTrans" cxnId="{D6F80BBA-4921-4504-9C6A-18F0581A3422}">
      <dgm:prSet/>
      <dgm:spPr/>
      <dgm:t>
        <a:bodyPr/>
        <a:lstStyle/>
        <a:p>
          <a:endParaRPr lang="en-US"/>
        </a:p>
      </dgm:t>
    </dgm:pt>
    <dgm:pt modelId="{99524400-83FF-4382-A230-538F0D93F665}" type="sibTrans" cxnId="{D6F80BBA-4921-4504-9C6A-18F0581A3422}">
      <dgm:prSet/>
      <dgm:spPr/>
      <dgm:t>
        <a:bodyPr/>
        <a:lstStyle/>
        <a:p>
          <a:endParaRPr lang="en-US"/>
        </a:p>
      </dgm:t>
    </dgm:pt>
    <dgm:pt modelId="{DA92AEA5-A398-494C-822A-428CFD16057C}">
      <dgm:prSet/>
      <dgm:spPr/>
      <dgm:t>
        <a:bodyPr/>
        <a:lstStyle/>
        <a:p>
          <a:r>
            <a:rPr lang="en-GB"/>
            <a:t>Staff wellbeing is ‘the corner stone’ of whole school support (Sue Roffey, 2019)</a:t>
          </a:r>
          <a:endParaRPr lang="en-US"/>
        </a:p>
      </dgm:t>
    </dgm:pt>
    <dgm:pt modelId="{188FA8F3-067A-4394-B31D-48C47747B651}" type="parTrans" cxnId="{23652D58-6C88-45FC-AA95-FFD2D05B7417}">
      <dgm:prSet/>
      <dgm:spPr/>
      <dgm:t>
        <a:bodyPr/>
        <a:lstStyle/>
        <a:p>
          <a:endParaRPr lang="en-US"/>
        </a:p>
      </dgm:t>
    </dgm:pt>
    <dgm:pt modelId="{5BF603FD-24E5-490C-8EF2-83A04DD8BD61}" type="sibTrans" cxnId="{23652D58-6C88-45FC-AA95-FFD2D05B7417}">
      <dgm:prSet/>
      <dgm:spPr/>
      <dgm:t>
        <a:bodyPr/>
        <a:lstStyle/>
        <a:p>
          <a:endParaRPr lang="en-US"/>
        </a:p>
      </dgm:t>
    </dgm:pt>
    <dgm:pt modelId="{6D7FD9CC-364E-4DF4-B49A-781BBC4A8B20}" type="pres">
      <dgm:prSet presAssocID="{721BA232-676B-4843-9D96-CD6EFB33301E}" presName="diagram" presStyleCnt="0">
        <dgm:presLayoutVars>
          <dgm:dir/>
          <dgm:resizeHandles val="exact"/>
        </dgm:presLayoutVars>
      </dgm:prSet>
      <dgm:spPr/>
    </dgm:pt>
    <dgm:pt modelId="{4CB90FDC-7586-43D5-BE64-8ECEB7C4C8FF}" type="pres">
      <dgm:prSet presAssocID="{9AE80093-F0D5-4EC1-8594-796A24AE064F}" presName="node" presStyleLbl="node1" presStyleIdx="0" presStyleCnt="6">
        <dgm:presLayoutVars>
          <dgm:bulletEnabled val="1"/>
        </dgm:presLayoutVars>
      </dgm:prSet>
      <dgm:spPr/>
    </dgm:pt>
    <dgm:pt modelId="{FE033866-30A4-42C8-8C50-10770CDF58EA}" type="pres">
      <dgm:prSet presAssocID="{9838A69B-6211-4856-AAA5-8F8DFE8D7EA5}" presName="sibTrans" presStyleCnt="0"/>
      <dgm:spPr/>
    </dgm:pt>
    <dgm:pt modelId="{88BF904F-B278-45E3-967C-15876A322A7F}" type="pres">
      <dgm:prSet presAssocID="{5358FDF5-1BDE-4995-87D8-AEA6E5E889A9}" presName="node" presStyleLbl="node1" presStyleIdx="1" presStyleCnt="6">
        <dgm:presLayoutVars>
          <dgm:bulletEnabled val="1"/>
        </dgm:presLayoutVars>
      </dgm:prSet>
      <dgm:spPr/>
    </dgm:pt>
    <dgm:pt modelId="{633257DC-F120-4D97-8F66-86FD62F3D22D}" type="pres">
      <dgm:prSet presAssocID="{7A4EAFCC-0CAF-4BF7-99F7-34B27E66139C}" presName="sibTrans" presStyleCnt="0"/>
      <dgm:spPr/>
    </dgm:pt>
    <dgm:pt modelId="{0AE28DA9-F53D-4DC9-852F-81AD47BF38FF}" type="pres">
      <dgm:prSet presAssocID="{539A2E0F-6B5F-4277-B97B-94D91963E336}" presName="node" presStyleLbl="node1" presStyleIdx="2" presStyleCnt="6">
        <dgm:presLayoutVars>
          <dgm:bulletEnabled val="1"/>
        </dgm:presLayoutVars>
      </dgm:prSet>
      <dgm:spPr/>
    </dgm:pt>
    <dgm:pt modelId="{C285BF5A-D994-4F94-BD70-95F18AC11CF8}" type="pres">
      <dgm:prSet presAssocID="{77FD7B16-EFB5-4499-9A77-7C2DD42E8BEA}" presName="sibTrans" presStyleCnt="0"/>
      <dgm:spPr/>
    </dgm:pt>
    <dgm:pt modelId="{94D9311A-976A-48FA-8676-63C156D9BECF}" type="pres">
      <dgm:prSet presAssocID="{C3B12C6B-BD06-4DD6-8C57-96B67FCBC6D2}" presName="node" presStyleLbl="node1" presStyleIdx="3" presStyleCnt="6">
        <dgm:presLayoutVars>
          <dgm:bulletEnabled val="1"/>
        </dgm:presLayoutVars>
      </dgm:prSet>
      <dgm:spPr/>
    </dgm:pt>
    <dgm:pt modelId="{3ED3D1E4-CC10-4658-AEAE-9FABBCB8B54C}" type="pres">
      <dgm:prSet presAssocID="{8DEC1027-536A-48F0-BF59-159161EDE795}" presName="sibTrans" presStyleCnt="0"/>
      <dgm:spPr/>
    </dgm:pt>
    <dgm:pt modelId="{3644116C-3E72-4063-B560-F8D4653B741D}" type="pres">
      <dgm:prSet presAssocID="{F75AE009-87D6-4823-9930-DB933695B064}" presName="node" presStyleLbl="node1" presStyleIdx="4" presStyleCnt="6">
        <dgm:presLayoutVars>
          <dgm:bulletEnabled val="1"/>
        </dgm:presLayoutVars>
      </dgm:prSet>
      <dgm:spPr/>
    </dgm:pt>
    <dgm:pt modelId="{9D9C337C-D909-469A-AF12-63BECB53CD60}" type="pres">
      <dgm:prSet presAssocID="{99524400-83FF-4382-A230-538F0D93F665}" presName="sibTrans" presStyleCnt="0"/>
      <dgm:spPr/>
    </dgm:pt>
    <dgm:pt modelId="{2CBFE371-8176-4091-8F5C-02EE80CB5DC0}" type="pres">
      <dgm:prSet presAssocID="{DA92AEA5-A398-494C-822A-428CFD16057C}" presName="node" presStyleLbl="node1" presStyleIdx="5" presStyleCnt="6">
        <dgm:presLayoutVars>
          <dgm:bulletEnabled val="1"/>
        </dgm:presLayoutVars>
      </dgm:prSet>
      <dgm:spPr/>
    </dgm:pt>
  </dgm:ptLst>
  <dgm:cxnLst>
    <dgm:cxn modelId="{08899B08-2EEA-44AC-8490-EEE467A5FDAF}" type="presOf" srcId="{9AE80093-F0D5-4EC1-8594-796A24AE064F}" destId="{4CB90FDC-7586-43D5-BE64-8ECEB7C4C8FF}" srcOrd="0" destOrd="0" presId="urn:microsoft.com/office/officeart/2005/8/layout/default"/>
    <dgm:cxn modelId="{634E520D-BCCF-4E76-A0AF-40851D68D149}" type="presOf" srcId="{F75AE009-87D6-4823-9930-DB933695B064}" destId="{3644116C-3E72-4063-B560-F8D4653B741D}" srcOrd="0" destOrd="0" presId="urn:microsoft.com/office/officeart/2005/8/layout/default"/>
    <dgm:cxn modelId="{52BC1A1D-9DC8-4A01-886C-E9AC6AD9B5E9}" type="presOf" srcId="{539A2E0F-6B5F-4277-B97B-94D91963E336}" destId="{0AE28DA9-F53D-4DC9-852F-81AD47BF38FF}" srcOrd="0" destOrd="0" presId="urn:microsoft.com/office/officeart/2005/8/layout/default"/>
    <dgm:cxn modelId="{BFE9AF2A-37AB-430C-ACB5-2827B27DC0B7}" srcId="{721BA232-676B-4843-9D96-CD6EFB33301E}" destId="{C3B12C6B-BD06-4DD6-8C57-96B67FCBC6D2}" srcOrd="3" destOrd="0" parTransId="{674D7E5B-2ABD-4329-B217-E650981783CE}" sibTransId="{8DEC1027-536A-48F0-BF59-159161EDE795}"/>
    <dgm:cxn modelId="{C9507F51-7491-44F9-BC2C-C17F9B9FE656}" type="presOf" srcId="{721BA232-676B-4843-9D96-CD6EFB33301E}" destId="{6D7FD9CC-364E-4DF4-B49A-781BBC4A8B20}" srcOrd="0" destOrd="0" presId="urn:microsoft.com/office/officeart/2005/8/layout/default"/>
    <dgm:cxn modelId="{23652D58-6C88-45FC-AA95-FFD2D05B7417}" srcId="{721BA232-676B-4843-9D96-CD6EFB33301E}" destId="{DA92AEA5-A398-494C-822A-428CFD16057C}" srcOrd="5" destOrd="0" parTransId="{188FA8F3-067A-4394-B31D-48C47747B651}" sibTransId="{5BF603FD-24E5-490C-8EF2-83A04DD8BD61}"/>
    <dgm:cxn modelId="{5F3A297C-64B5-43B2-9D4A-EE8F2D155629}" type="presOf" srcId="{5358FDF5-1BDE-4995-87D8-AEA6E5E889A9}" destId="{88BF904F-B278-45E3-967C-15876A322A7F}" srcOrd="0" destOrd="0" presId="urn:microsoft.com/office/officeart/2005/8/layout/default"/>
    <dgm:cxn modelId="{1A6F139A-30D7-4A17-A9E1-097470D165AA}" srcId="{721BA232-676B-4843-9D96-CD6EFB33301E}" destId="{539A2E0F-6B5F-4277-B97B-94D91963E336}" srcOrd="2" destOrd="0" parTransId="{C414C055-1598-4159-B540-A11011AF3A54}" sibTransId="{77FD7B16-EFB5-4499-9A77-7C2DD42E8BEA}"/>
    <dgm:cxn modelId="{7ACBE6A8-3A77-4221-8958-E387BC87441C}" type="presOf" srcId="{C3B12C6B-BD06-4DD6-8C57-96B67FCBC6D2}" destId="{94D9311A-976A-48FA-8676-63C156D9BECF}" srcOrd="0" destOrd="0" presId="urn:microsoft.com/office/officeart/2005/8/layout/default"/>
    <dgm:cxn modelId="{D6F80BBA-4921-4504-9C6A-18F0581A3422}" srcId="{721BA232-676B-4843-9D96-CD6EFB33301E}" destId="{F75AE009-87D6-4823-9930-DB933695B064}" srcOrd="4" destOrd="0" parTransId="{90CFBD97-D743-4FA0-9A9D-6337BCB73FFC}" sibTransId="{99524400-83FF-4382-A230-538F0D93F665}"/>
    <dgm:cxn modelId="{5F36B4BB-0CA2-448A-BB7C-A78276342AC4}" srcId="{721BA232-676B-4843-9D96-CD6EFB33301E}" destId="{9AE80093-F0D5-4EC1-8594-796A24AE064F}" srcOrd="0" destOrd="0" parTransId="{FEBDDAE3-7CC9-492D-BF91-8C4841F28E1F}" sibTransId="{9838A69B-6211-4856-AAA5-8F8DFE8D7EA5}"/>
    <dgm:cxn modelId="{A8C10BD8-1A97-4655-8E55-47972471847C}" type="presOf" srcId="{DA92AEA5-A398-494C-822A-428CFD16057C}" destId="{2CBFE371-8176-4091-8F5C-02EE80CB5DC0}" srcOrd="0" destOrd="0" presId="urn:microsoft.com/office/officeart/2005/8/layout/default"/>
    <dgm:cxn modelId="{F8DBD3FF-8182-4049-948D-5EFE6E6ADA98}" srcId="{721BA232-676B-4843-9D96-CD6EFB33301E}" destId="{5358FDF5-1BDE-4995-87D8-AEA6E5E889A9}" srcOrd="1" destOrd="0" parTransId="{2A8EA8D7-3D89-4A62-B870-6531C4A98297}" sibTransId="{7A4EAFCC-0CAF-4BF7-99F7-34B27E66139C}"/>
    <dgm:cxn modelId="{1EA509A3-4F93-4549-AB9E-CC7063BBE267}" type="presParOf" srcId="{6D7FD9CC-364E-4DF4-B49A-781BBC4A8B20}" destId="{4CB90FDC-7586-43D5-BE64-8ECEB7C4C8FF}" srcOrd="0" destOrd="0" presId="urn:microsoft.com/office/officeart/2005/8/layout/default"/>
    <dgm:cxn modelId="{7C2C13B9-8338-496D-85AA-AD65ADF1D6C1}" type="presParOf" srcId="{6D7FD9CC-364E-4DF4-B49A-781BBC4A8B20}" destId="{FE033866-30A4-42C8-8C50-10770CDF58EA}" srcOrd="1" destOrd="0" presId="urn:microsoft.com/office/officeart/2005/8/layout/default"/>
    <dgm:cxn modelId="{578118CD-92E5-4BD3-A424-40220F573787}" type="presParOf" srcId="{6D7FD9CC-364E-4DF4-B49A-781BBC4A8B20}" destId="{88BF904F-B278-45E3-967C-15876A322A7F}" srcOrd="2" destOrd="0" presId="urn:microsoft.com/office/officeart/2005/8/layout/default"/>
    <dgm:cxn modelId="{ADBD844F-B1D1-4460-9EF0-921432D4CF30}" type="presParOf" srcId="{6D7FD9CC-364E-4DF4-B49A-781BBC4A8B20}" destId="{633257DC-F120-4D97-8F66-86FD62F3D22D}" srcOrd="3" destOrd="0" presId="urn:microsoft.com/office/officeart/2005/8/layout/default"/>
    <dgm:cxn modelId="{EE0FE30F-3827-4BBA-B425-566452FE4334}" type="presParOf" srcId="{6D7FD9CC-364E-4DF4-B49A-781BBC4A8B20}" destId="{0AE28DA9-F53D-4DC9-852F-81AD47BF38FF}" srcOrd="4" destOrd="0" presId="urn:microsoft.com/office/officeart/2005/8/layout/default"/>
    <dgm:cxn modelId="{C5293322-0E05-47C1-8A98-CC1AC2AC487E}" type="presParOf" srcId="{6D7FD9CC-364E-4DF4-B49A-781BBC4A8B20}" destId="{C285BF5A-D994-4F94-BD70-95F18AC11CF8}" srcOrd="5" destOrd="0" presId="urn:microsoft.com/office/officeart/2005/8/layout/default"/>
    <dgm:cxn modelId="{BA983193-6705-4B63-BC03-FFC2675997FC}" type="presParOf" srcId="{6D7FD9CC-364E-4DF4-B49A-781BBC4A8B20}" destId="{94D9311A-976A-48FA-8676-63C156D9BECF}" srcOrd="6" destOrd="0" presId="urn:microsoft.com/office/officeart/2005/8/layout/default"/>
    <dgm:cxn modelId="{66B392FA-4C62-4745-A96D-412265030C80}" type="presParOf" srcId="{6D7FD9CC-364E-4DF4-B49A-781BBC4A8B20}" destId="{3ED3D1E4-CC10-4658-AEAE-9FABBCB8B54C}" srcOrd="7" destOrd="0" presId="urn:microsoft.com/office/officeart/2005/8/layout/default"/>
    <dgm:cxn modelId="{09003BAE-6FC8-428C-B989-0B98C6134EA2}" type="presParOf" srcId="{6D7FD9CC-364E-4DF4-B49A-781BBC4A8B20}" destId="{3644116C-3E72-4063-B560-F8D4653B741D}" srcOrd="8" destOrd="0" presId="urn:microsoft.com/office/officeart/2005/8/layout/default"/>
    <dgm:cxn modelId="{F590987D-9A6C-4BAD-B539-FA610A336C20}" type="presParOf" srcId="{6D7FD9CC-364E-4DF4-B49A-781BBC4A8B20}" destId="{9D9C337C-D909-469A-AF12-63BECB53CD60}" srcOrd="9" destOrd="0" presId="urn:microsoft.com/office/officeart/2005/8/layout/default"/>
    <dgm:cxn modelId="{A9474370-F976-4273-8D7B-4159B7891220}" type="presParOf" srcId="{6D7FD9CC-364E-4DF4-B49A-781BBC4A8B20}" destId="{2CBFE371-8176-4091-8F5C-02EE80CB5DC0}"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B90FDC-7586-43D5-BE64-8ECEB7C4C8FF}">
      <dsp:nvSpPr>
        <dsp:cNvPr id="0" name=""/>
        <dsp:cNvSpPr/>
      </dsp:nvSpPr>
      <dsp:spPr>
        <a:xfrm>
          <a:off x="0" y="396101"/>
          <a:ext cx="3251413" cy="1950848"/>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a:t>Continued rise in exclusion rates and numbers of young people living with ‘chronic adversity’. Many children suffering complex trauma and have increasingly complex needs. Schools often in the position where they are required to support pupil mental health</a:t>
          </a:r>
          <a:endParaRPr lang="en-US" sz="1500" kern="1200"/>
        </a:p>
      </dsp:txBody>
      <dsp:txXfrm>
        <a:off x="0" y="396101"/>
        <a:ext cx="3251413" cy="1950848"/>
      </dsp:txXfrm>
    </dsp:sp>
    <dsp:sp modelId="{88BF904F-B278-45E3-967C-15876A322A7F}">
      <dsp:nvSpPr>
        <dsp:cNvPr id="0" name=""/>
        <dsp:cNvSpPr/>
      </dsp:nvSpPr>
      <dsp:spPr>
        <a:xfrm>
          <a:off x="3576554" y="396101"/>
          <a:ext cx="3251413" cy="1950848"/>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a:t>There are many factors that support and protect child wellbeing, these are cemented by positive relationships. This is intensely relational work and therefore it is a very emotionally charged profession.</a:t>
          </a:r>
          <a:endParaRPr lang="en-US" sz="1500" kern="1200"/>
        </a:p>
      </dsp:txBody>
      <dsp:txXfrm>
        <a:off x="3576554" y="396101"/>
        <a:ext cx="3251413" cy="1950848"/>
      </dsp:txXfrm>
    </dsp:sp>
    <dsp:sp modelId="{0AE28DA9-F53D-4DC9-852F-81AD47BF38FF}">
      <dsp:nvSpPr>
        <dsp:cNvPr id="0" name=""/>
        <dsp:cNvSpPr/>
      </dsp:nvSpPr>
      <dsp:spPr>
        <a:xfrm>
          <a:off x="7153109" y="396101"/>
          <a:ext cx="3251413" cy="1950848"/>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a:t>Education staff now take on roles that are far beyond that of simply an ‘educator’.</a:t>
          </a:r>
          <a:endParaRPr lang="en-US" sz="1500" kern="1200"/>
        </a:p>
      </dsp:txBody>
      <dsp:txXfrm>
        <a:off x="7153109" y="396101"/>
        <a:ext cx="3251413" cy="1950848"/>
      </dsp:txXfrm>
    </dsp:sp>
    <dsp:sp modelId="{94D9311A-976A-48FA-8676-63C156D9BECF}">
      <dsp:nvSpPr>
        <dsp:cNvPr id="0" name=""/>
        <dsp:cNvSpPr/>
      </dsp:nvSpPr>
      <dsp:spPr>
        <a:xfrm>
          <a:off x="0" y="2672090"/>
          <a:ext cx="3251413" cy="1950848"/>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a:t>Staff wellbeing is pivotal to being able to provide this holistic support.</a:t>
          </a:r>
          <a:endParaRPr lang="en-US" sz="1500" kern="1200"/>
        </a:p>
      </dsp:txBody>
      <dsp:txXfrm>
        <a:off x="0" y="2672090"/>
        <a:ext cx="3251413" cy="1950848"/>
      </dsp:txXfrm>
    </dsp:sp>
    <dsp:sp modelId="{3644116C-3E72-4063-B560-F8D4653B741D}">
      <dsp:nvSpPr>
        <dsp:cNvPr id="0" name=""/>
        <dsp:cNvSpPr/>
      </dsp:nvSpPr>
      <dsp:spPr>
        <a:xfrm>
          <a:off x="3576554" y="2672090"/>
          <a:ext cx="3251413" cy="1950848"/>
        </a:xfrm>
        <a:prstGeom prst="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dirty="0"/>
            <a:t>Schools are the only front-line service that doesn’t get supervision</a:t>
          </a:r>
          <a:endParaRPr lang="en-US" sz="1500" kern="1200" dirty="0"/>
        </a:p>
      </dsp:txBody>
      <dsp:txXfrm>
        <a:off x="3576554" y="2672090"/>
        <a:ext cx="3251413" cy="1950848"/>
      </dsp:txXfrm>
    </dsp:sp>
    <dsp:sp modelId="{2CBFE371-8176-4091-8F5C-02EE80CB5DC0}">
      <dsp:nvSpPr>
        <dsp:cNvPr id="0" name=""/>
        <dsp:cNvSpPr/>
      </dsp:nvSpPr>
      <dsp:spPr>
        <a:xfrm>
          <a:off x="7153109" y="2672090"/>
          <a:ext cx="3251413" cy="1950848"/>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a:t>Staff wellbeing is ‘the corner stone’ of whole school support (Sue Roffey, 2019)</a:t>
          </a:r>
          <a:endParaRPr lang="en-US" sz="1500" kern="1200"/>
        </a:p>
      </dsp:txBody>
      <dsp:txXfrm>
        <a:off x="7153109" y="2672090"/>
        <a:ext cx="3251413" cy="195084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CEA160-1136-468E-AB92-A658F85BD301}" type="datetimeFigureOut">
              <a:rPr lang="en-GB" smtClean="0"/>
              <a:t>06/09/2022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DF31E0-F19C-441F-89A6-863A589046CF}" type="slidenum">
              <a:rPr lang="en-GB" smtClean="0"/>
              <a:t>‹#›</a:t>
            </a:fld>
            <a:endParaRPr lang="en-GB"/>
          </a:p>
        </p:txBody>
      </p:sp>
    </p:spTree>
    <p:extLst>
      <p:ext uri="{BB962C8B-B14F-4D97-AF65-F5344CB8AC3E}">
        <p14:creationId xmlns:p14="http://schemas.microsoft.com/office/powerpoint/2010/main" val="3397938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name but a few comments….</a:t>
            </a:r>
          </a:p>
          <a:p>
            <a:endParaRPr lang="en-GB" dirty="0"/>
          </a:p>
          <a:p>
            <a:r>
              <a:rPr lang="en-GB" dirty="0"/>
              <a:t>Impact this is having on individual wellbeing, school systems, perceptions of wider systems, parent pupil teacher relationships, staff connections</a:t>
            </a:r>
          </a:p>
        </p:txBody>
      </p:sp>
      <p:sp>
        <p:nvSpPr>
          <p:cNvPr id="4" name="Slide Number Placeholder 3"/>
          <p:cNvSpPr>
            <a:spLocks noGrp="1"/>
          </p:cNvSpPr>
          <p:nvPr>
            <p:ph type="sldNum" sz="quarter" idx="5"/>
          </p:nvPr>
        </p:nvSpPr>
        <p:spPr/>
        <p:txBody>
          <a:bodyPr/>
          <a:lstStyle/>
          <a:p>
            <a:fld id="{B40F5276-D172-4583-A26E-81811DFEE212}" type="slidenum">
              <a:rPr lang="en-GB" smtClean="0"/>
              <a:t>5</a:t>
            </a:fld>
            <a:endParaRPr lang="en-GB"/>
          </a:p>
        </p:txBody>
      </p:sp>
    </p:spTree>
    <p:extLst>
      <p:ext uri="{BB962C8B-B14F-4D97-AF65-F5344CB8AC3E}">
        <p14:creationId xmlns:p14="http://schemas.microsoft.com/office/powerpoint/2010/main" val="1773139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6F9CD48-9E26-4733-85DC-97FE52A26154}" type="datetimeFigureOut">
              <a:rPr lang="en-GB" smtClean="0"/>
              <a:t>06/09/2022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9E20-E2CD-4157-AF05-D32EDEFCB233}" type="slidenum">
              <a:rPr lang="en-GB" smtClean="0"/>
              <a:t>‹#›</a:t>
            </a:fld>
            <a:endParaRPr lang="en-GB"/>
          </a:p>
        </p:txBody>
      </p:sp>
    </p:spTree>
    <p:extLst>
      <p:ext uri="{BB962C8B-B14F-4D97-AF65-F5344CB8AC3E}">
        <p14:creationId xmlns:p14="http://schemas.microsoft.com/office/powerpoint/2010/main" val="4989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F9CD48-9E26-4733-85DC-97FE52A26154}" type="datetimeFigureOut">
              <a:rPr lang="en-GB" smtClean="0"/>
              <a:t>06/09/2022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9E20-E2CD-4157-AF05-D32EDEFCB233}" type="slidenum">
              <a:rPr lang="en-GB" smtClean="0"/>
              <a:t>‹#›</a:t>
            </a:fld>
            <a:endParaRPr lang="en-GB"/>
          </a:p>
        </p:txBody>
      </p:sp>
    </p:spTree>
    <p:extLst>
      <p:ext uri="{BB962C8B-B14F-4D97-AF65-F5344CB8AC3E}">
        <p14:creationId xmlns:p14="http://schemas.microsoft.com/office/powerpoint/2010/main" val="1437503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F9CD48-9E26-4733-85DC-97FE52A26154}" type="datetimeFigureOut">
              <a:rPr lang="en-GB" smtClean="0"/>
              <a:t>06/09/2022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9E20-E2CD-4157-AF05-D32EDEFCB233}"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972557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F9CD48-9E26-4733-85DC-97FE52A26154}" type="datetimeFigureOut">
              <a:rPr lang="en-GB" smtClean="0"/>
              <a:t>06/09/2022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9E20-E2CD-4157-AF05-D32EDEFCB233}" type="slidenum">
              <a:rPr lang="en-GB" smtClean="0"/>
              <a:t>‹#›</a:t>
            </a:fld>
            <a:endParaRPr lang="en-GB"/>
          </a:p>
        </p:txBody>
      </p:sp>
    </p:spTree>
    <p:extLst>
      <p:ext uri="{BB962C8B-B14F-4D97-AF65-F5344CB8AC3E}">
        <p14:creationId xmlns:p14="http://schemas.microsoft.com/office/powerpoint/2010/main" val="41557181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F9CD48-9E26-4733-85DC-97FE52A26154}" type="datetimeFigureOut">
              <a:rPr lang="en-GB" smtClean="0"/>
              <a:t>06/09/2022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9E20-E2CD-4157-AF05-D32EDEFCB233}"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713555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F9CD48-9E26-4733-85DC-97FE52A26154}" type="datetimeFigureOut">
              <a:rPr lang="en-GB" smtClean="0"/>
              <a:t>06/09/2022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9E20-E2CD-4157-AF05-D32EDEFCB233}" type="slidenum">
              <a:rPr lang="en-GB" smtClean="0"/>
              <a:t>‹#›</a:t>
            </a:fld>
            <a:endParaRPr lang="en-GB"/>
          </a:p>
        </p:txBody>
      </p:sp>
    </p:spTree>
    <p:extLst>
      <p:ext uri="{BB962C8B-B14F-4D97-AF65-F5344CB8AC3E}">
        <p14:creationId xmlns:p14="http://schemas.microsoft.com/office/powerpoint/2010/main" val="1371624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F9CD48-9E26-4733-85DC-97FE52A26154}" type="datetimeFigureOut">
              <a:rPr lang="en-GB" smtClean="0"/>
              <a:t>06/09/2022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9E20-E2CD-4157-AF05-D32EDEFCB233}" type="slidenum">
              <a:rPr lang="en-GB" smtClean="0"/>
              <a:t>‹#›</a:t>
            </a:fld>
            <a:endParaRPr lang="en-GB"/>
          </a:p>
        </p:txBody>
      </p:sp>
    </p:spTree>
    <p:extLst>
      <p:ext uri="{BB962C8B-B14F-4D97-AF65-F5344CB8AC3E}">
        <p14:creationId xmlns:p14="http://schemas.microsoft.com/office/powerpoint/2010/main" val="8078272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F9CD48-9E26-4733-85DC-97FE52A26154}" type="datetimeFigureOut">
              <a:rPr lang="en-GB" smtClean="0"/>
              <a:t>06/09/2022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9E20-E2CD-4157-AF05-D32EDEFCB233}" type="slidenum">
              <a:rPr lang="en-GB" smtClean="0"/>
              <a:t>‹#›</a:t>
            </a:fld>
            <a:endParaRPr lang="en-GB"/>
          </a:p>
        </p:txBody>
      </p:sp>
    </p:spTree>
    <p:extLst>
      <p:ext uri="{BB962C8B-B14F-4D97-AF65-F5344CB8AC3E}">
        <p14:creationId xmlns:p14="http://schemas.microsoft.com/office/powerpoint/2010/main" val="1805283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F9CD48-9E26-4733-85DC-97FE52A26154}" type="datetimeFigureOut">
              <a:rPr lang="en-GB" smtClean="0"/>
              <a:t>06/09/2022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9E20-E2CD-4157-AF05-D32EDEFCB233}" type="slidenum">
              <a:rPr lang="en-GB" smtClean="0"/>
              <a:t>‹#›</a:t>
            </a:fld>
            <a:endParaRPr lang="en-GB"/>
          </a:p>
        </p:txBody>
      </p:sp>
    </p:spTree>
    <p:extLst>
      <p:ext uri="{BB962C8B-B14F-4D97-AF65-F5344CB8AC3E}">
        <p14:creationId xmlns:p14="http://schemas.microsoft.com/office/powerpoint/2010/main" val="3237839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F9CD48-9E26-4733-85DC-97FE52A26154}" type="datetimeFigureOut">
              <a:rPr lang="en-GB" smtClean="0"/>
              <a:t>06/09/2022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0A9E20-E2CD-4157-AF05-D32EDEFCB233}" type="slidenum">
              <a:rPr lang="en-GB" smtClean="0"/>
              <a:t>‹#›</a:t>
            </a:fld>
            <a:endParaRPr lang="en-GB"/>
          </a:p>
        </p:txBody>
      </p:sp>
    </p:spTree>
    <p:extLst>
      <p:ext uri="{BB962C8B-B14F-4D97-AF65-F5344CB8AC3E}">
        <p14:creationId xmlns:p14="http://schemas.microsoft.com/office/powerpoint/2010/main" val="1846059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6F9CD48-9E26-4733-85DC-97FE52A26154}" type="datetimeFigureOut">
              <a:rPr lang="en-GB" smtClean="0"/>
              <a:t>06/09/2022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0A9E20-E2CD-4157-AF05-D32EDEFCB233}" type="slidenum">
              <a:rPr lang="en-GB" smtClean="0"/>
              <a:t>‹#›</a:t>
            </a:fld>
            <a:endParaRPr lang="en-GB"/>
          </a:p>
        </p:txBody>
      </p:sp>
    </p:spTree>
    <p:extLst>
      <p:ext uri="{BB962C8B-B14F-4D97-AF65-F5344CB8AC3E}">
        <p14:creationId xmlns:p14="http://schemas.microsoft.com/office/powerpoint/2010/main" val="1364098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6F9CD48-9E26-4733-85DC-97FE52A26154}" type="datetimeFigureOut">
              <a:rPr lang="en-GB" smtClean="0"/>
              <a:t>06/09/2022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D0A9E20-E2CD-4157-AF05-D32EDEFCB233}" type="slidenum">
              <a:rPr lang="en-GB" smtClean="0"/>
              <a:t>‹#›</a:t>
            </a:fld>
            <a:endParaRPr lang="en-GB"/>
          </a:p>
        </p:txBody>
      </p:sp>
    </p:spTree>
    <p:extLst>
      <p:ext uri="{BB962C8B-B14F-4D97-AF65-F5344CB8AC3E}">
        <p14:creationId xmlns:p14="http://schemas.microsoft.com/office/powerpoint/2010/main" val="1678227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6F9CD48-9E26-4733-85DC-97FE52A26154}" type="datetimeFigureOut">
              <a:rPr lang="en-GB" smtClean="0"/>
              <a:t>06/09/2022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D0A9E20-E2CD-4157-AF05-D32EDEFCB233}" type="slidenum">
              <a:rPr lang="en-GB" smtClean="0"/>
              <a:t>‹#›</a:t>
            </a:fld>
            <a:endParaRPr lang="en-GB"/>
          </a:p>
        </p:txBody>
      </p:sp>
    </p:spTree>
    <p:extLst>
      <p:ext uri="{BB962C8B-B14F-4D97-AF65-F5344CB8AC3E}">
        <p14:creationId xmlns:p14="http://schemas.microsoft.com/office/powerpoint/2010/main" val="2452697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F9CD48-9E26-4733-85DC-97FE52A26154}" type="datetimeFigureOut">
              <a:rPr lang="en-GB" smtClean="0"/>
              <a:t>06/09/2022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D0A9E20-E2CD-4157-AF05-D32EDEFCB233}" type="slidenum">
              <a:rPr lang="en-GB" smtClean="0"/>
              <a:t>‹#›</a:t>
            </a:fld>
            <a:endParaRPr lang="en-GB"/>
          </a:p>
        </p:txBody>
      </p:sp>
    </p:spTree>
    <p:extLst>
      <p:ext uri="{BB962C8B-B14F-4D97-AF65-F5344CB8AC3E}">
        <p14:creationId xmlns:p14="http://schemas.microsoft.com/office/powerpoint/2010/main" val="2650191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F9CD48-9E26-4733-85DC-97FE52A26154}" type="datetimeFigureOut">
              <a:rPr lang="en-GB" smtClean="0"/>
              <a:t>06/09/2022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0A9E20-E2CD-4157-AF05-D32EDEFCB233}" type="slidenum">
              <a:rPr lang="en-GB" smtClean="0"/>
              <a:t>‹#›</a:t>
            </a:fld>
            <a:endParaRPr lang="en-GB"/>
          </a:p>
        </p:txBody>
      </p:sp>
    </p:spTree>
    <p:extLst>
      <p:ext uri="{BB962C8B-B14F-4D97-AF65-F5344CB8AC3E}">
        <p14:creationId xmlns:p14="http://schemas.microsoft.com/office/powerpoint/2010/main" val="2000195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0A9E20-E2CD-4157-AF05-D32EDEFCB233}" type="slidenum">
              <a:rPr lang="en-GB" smtClean="0"/>
              <a:t>‹#›</a:t>
            </a:fld>
            <a:endParaRPr lang="en-GB"/>
          </a:p>
        </p:txBody>
      </p:sp>
      <p:sp>
        <p:nvSpPr>
          <p:cNvPr id="5" name="Date Placeholder 4"/>
          <p:cNvSpPr>
            <a:spLocks noGrp="1"/>
          </p:cNvSpPr>
          <p:nvPr>
            <p:ph type="dt" sz="half" idx="10"/>
          </p:nvPr>
        </p:nvSpPr>
        <p:spPr/>
        <p:txBody>
          <a:bodyPr/>
          <a:lstStyle/>
          <a:p>
            <a:fld id="{06F9CD48-9E26-4733-85DC-97FE52A26154}" type="datetimeFigureOut">
              <a:rPr lang="en-GB" smtClean="0"/>
              <a:t>06/09/2022</a:t>
            </a:fld>
            <a:endParaRPr lang="en-GB"/>
          </a:p>
        </p:txBody>
      </p:sp>
    </p:spTree>
    <p:extLst>
      <p:ext uri="{BB962C8B-B14F-4D97-AF65-F5344CB8AC3E}">
        <p14:creationId xmlns:p14="http://schemas.microsoft.com/office/powerpoint/2010/main" val="4281610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6F9CD48-9E26-4733-85DC-97FE52A26154}" type="datetimeFigureOut">
              <a:rPr lang="en-GB" smtClean="0"/>
              <a:t>06/09/2022</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D0A9E20-E2CD-4157-AF05-D32EDEFCB233}" type="slidenum">
              <a:rPr lang="en-GB" smtClean="0"/>
              <a:t>‹#›</a:t>
            </a:fld>
            <a:endParaRPr lang="en-GB"/>
          </a:p>
        </p:txBody>
      </p:sp>
    </p:spTree>
    <p:extLst>
      <p:ext uri="{BB962C8B-B14F-4D97-AF65-F5344CB8AC3E}">
        <p14:creationId xmlns:p14="http://schemas.microsoft.com/office/powerpoint/2010/main" val="411524698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olivia.blick@suffolk.gov.uk"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www.suffolk.gov.uk/children-families-and-learning/pts/supervision/"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educationsupport.org.uk/resources/for-organisations/research/teacher-wellbeing-inde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E182E-1DF6-4FB3-863D-CC06C25ED3B4}"/>
              </a:ext>
            </a:extLst>
          </p:cNvPr>
          <p:cNvSpPr>
            <a:spLocks noGrp="1"/>
          </p:cNvSpPr>
          <p:nvPr>
            <p:ph type="ctrTitle"/>
          </p:nvPr>
        </p:nvSpPr>
        <p:spPr>
          <a:xfrm>
            <a:off x="866160" y="674716"/>
            <a:ext cx="4036334" cy="2387600"/>
          </a:xfrm>
        </p:spPr>
        <p:txBody>
          <a:bodyPr anchor="t">
            <a:noAutofit/>
          </a:bodyPr>
          <a:lstStyle/>
          <a:p>
            <a:pPr algn="ctr"/>
            <a:r>
              <a:rPr lang="en-GB" sz="4000" dirty="0">
                <a:solidFill>
                  <a:srgbClr val="002060"/>
                </a:solidFill>
              </a:rPr>
              <a:t>Supervision:</a:t>
            </a:r>
            <a:br>
              <a:rPr lang="en-GB" sz="4000" dirty="0">
                <a:solidFill>
                  <a:srgbClr val="002060"/>
                </a:solidFill>
              </a:rPr>
            </a:br>
            <a:r>
              <a:rPr lang="en-GB" sz="4000" dirty="0">
                <a:solidFill>
                  <a:srgbClr val="002060"/>
                </a:solidFill>
              </a:rPr>
              <a:t>A form of support within schools and education settings</a:t>
            </a:r>
          </a:p>
        </p:txBody>
      </p:sp>
      <p:pic>
        <p:nvPicPr>
          <p:cNvPr id="4" name="Picture 4" descr="PTS logo">
            <a:extLst>
              <a:ext uri="{FF2B5EF4-FFF2-40B4-BE49-F238E27FC236}">
                <a16:creationId xmlns:a16="http://schemas.microsoft.com/office/drawing/2014/main" id="{1F7B0097-6726-49EB-9169-010076DA1A2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931823" y="827080"/>
            <a:ext cx="5536001" cy="520384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C1C69415-8726-4022-93D4-0D42B33FF7E3}"/>
              </a:ext>
            </a:extLst>
          </p:cNvPr>
          <p:cNvSpPr txBox="1"/>
          <p:nvPr/>
        </p:nvSpPr>
        <p:spPr>
          <a:xfrm>
            <a:off x="1000125" y="4610100"/>
            <a:ext cx="4191000" cy="1754326"/>
          </a:xfrm>
          <a:prstGeom prst="rect">
            <a:avLst/>
          </a:prstGeom>
          <a:noFill/>
        </p:spPr>
        <p:txBody>
          <a:bodyPr wrap="square" rtlCol="0">
            <a:spAutoFit/>
          </a:bodyPr>
          <a:lstStyle/>
          <a:p>
            <a:r>
              <a:rPr lang="en-GB" dirty="0">
                <a:solidFill>
                  <a:srgbClr val="002060"/>
                </a:solidFill>
              </a:rPr>
              <a:t>Dr Olivia Blick</a:t>
            </a:r>
          </a:p>
          <a:p>
            <a:r>
              <a:rPr lang="en-GB" dirty="0">
                <a:solidFill>
                  <a:srgbClr val="002060"/>
                </a:solidFill>
                <a:hlinkClick r:id="rId3"/>
              </a:rPr>
              <a:t>olivia.blick@suffolk.gov.uk</a:t>
            </a:r>
            <a:endParaRPr lang="en-GB" dirty="0">
              <a:solidFill>
                <a:srgbClr val="002060"/>
              </a:solidFill>
            </a:endParaRPr>
          </a:p>
          <a:p>
            <a:endParaRPr lang="en-GB" dirty="0">
              <a:solidFill>
                <a:srgbClr val="002060"/>
              </a:solidFill>
            </a:endParaRPr>
          </a:p>
          <a:p>
            <a:r>
              <a:rPr lang="en-GB" dirty="0">
                <a:hlinkClick r:id="rId4"/>
              </a:rPr>
              <a:t>Psychology and Therapeutic Services: Supervision Support | Suffolk County Council</a:t>
            </a:r>
            <a:endParaRPr lang="en-GB" dirty="0">
              <a:solidFill>
                <a:srgbClr val="002060"/>
              </a:solidFill>
            </a:endParaRPr>
          </a:p>
        </p:txBody>
      </p:sp>
    </p:spTree>
    <p:extLst>
      <p:ext uri="{BB962C8B-B14F-4D97-AF65-F5344CB8AC3E}">
        <p14:creationId xmlns:p14="http://schemas.microsoft.com/office/powerpoint/2010/main" val="3779717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9E34B-EB3B-44BB-B988-CA1755FAA965}"/>
              </a:ext>
            </a:extLst>
          </p:cNvPr>
          <p:cNvSpPr>
            <a:spLocks noGrp="1"/>
          </p:cNvSpPr>
          <p:nvPr>
            <p:ph type="title"/>
          </p:nvPr>
        </p:nvSpPr>
        <p:spPr/>
        <p:txBody>
          <a:bodyPr>
            <a:normAutofit/>
          </a:bodyPr>
          <a:lstStyle/>
          <a:p>
            <a:r>
              <a:rPr lang="en-GB" dirty="0"/>
              <a:t>How does this differ from other forms of supervision with line managers?</a:t>
            </a:r>
          </a:p>
        </p:txBody>
      </p:sp>
      <p:sp>
        <p:nvSpPr>
          <p:cNvPr id="3" name="Content Placeholder 2">
            <a:extLst>
              <a:ext uri="{FF2B5EF4-FFF2-40B4-BE49-F238E27FC236}">
                <a16:creationId xmlns:a16="http://schemas.microsoft.com/office/drawing/2014/main" id="{97BA0900-F01A-4402-B8EA-0D55090676A1}"/>
              </a:ext>
            </a:extLst>
          </p:cNvPr>
          <p:cNvSpPr>
            <a:spLocks noGrp="1"/>
          </p:cNvSpPr>
          <p:nvPr>
            <p:ph idx="1"/>
          </p:nvPr>
        </p:nvSpPr>
        <p:spPr/>
        <p:txBody>
          <a:bodyPr>
            <a:noAutofit/>
          </a:bodyPr>
          <a:lstStyle/>
          <a:p>
            <a:r>
              <a:rPr lang="en-GB" b="1" dirty="0"/>
              <a:t>Not</a:t>
            </a:r>
            <a:r>
              <a:rPr lang="en-GB" dirty="0"/>
              <a:t> task orientated</a:t>
            </a:r>
          </a:p>
          <a:p>
            <a:r>
              <a:rPr lang="en-GB" b="1" dirty="0"/>
              <a:t>Not</a:t>
            </a:r>
            <a:r>
              <a:rPr lang="en-GB" dirty="0"/>
              <a:t> associated with performance or delivery</a:t>
            </a:r>
          </a:p>
          <a:p>
            <a:endParaRPr lang="en-GB" dirty="0"/>
          </a:p>
          <a:p>
            <a:pPr lvl="2"/>
            <a:r>
              <a:rPr lang="en-GB" sz="1800" b="1" dirty="0"/>
              <a:t>Supervision is about supporting those involved to become more effective for the child or young person</a:t>
            </a:r>
          </a:p>
          <a:p>
            <a:pPr lvl="3"/>
            <a:r>
              <a:rPr lang="en-GB" sz="1800" dirty="0"/>
              <a:t>More emotional capacity</a:t>
            </a:r>
          </a:p>
          <a:p>
            <a:pPr lvl="3"/>
            <a:r>
              <a:rPr lang="en-GB" sz="1800" dirty="0"/>
              <a:t>Enhanced confidence and a sense of empowerment</a:t>
            </a:r>
          </a:p>
          <a:p>
            <a:pPr lvl="3"/>
            <a:r>
              <a:rPr lang="en-GB" sz="1800" dirty="0"/>
              <a:t>A place to feel safe, respected and heard</a:t>
            </a:r>
          </a:p>
          <a:p>
            <a:pPr marL="914400" lvl="2" indent="0">
              <a:buNone/>
            </a:pPr>
            <a:endParaRPr lang="en-GB" sz="1800" dirty="0"/>
          </a:p>
          <a:p>
            <a:r>
              <a:rPr lang="en-GB" dirty="0"/>
              <a:t>It provides a reflective space</a:t>
            </a:r>
          </a:p>
          <a:p>
            <a:r>
              <a:rPr lang="en-GB" dirty="0"/>
              <a:t>Individual or with a group of peers</a:t>
            </a:r>
          </a:p>
        </p:txBody>
      </p:sp>
      <p:sp>
        <p:nvSpPr>
          <p:cNvPr id="5" name="TextBox 4">
            <a:extLst>
              <a:ext uri="{FF2B5EF4-FFF2-40B4-BE49-F238E27FC236}">
                <a16:creationId xmlns:a16="http://schemas.microsoft.com/office/drawing/2014/main" id="{4112BB47-FC02-4C14-8CB6-383873D36D42}"/>
              </a:ext>
            </a:extLst>
          </p:cNvPr>
          <p:cNvSpPr txBox="1"/>
          <p:nvPr/>
        </p:nvSpPr>
        <p:spPr>
          <a:xfrm>
            <a:off x="6055330" y="5415718"/>
            <a:ext cx="5319395" cy="1200329"/>
          </a:xfrm>
          <a:prstGeom prst="rect">
            <a:avLst/>
          </a:prstGeom>
          <a:solidFill>
            <a:schemeClr val="accent6">
              <a:lumMod val="20000"/>
              <a:lumOff val="80000"/>
            </a:schemeClr>
          </a:solidFill>
        </p:spPr>
        <p:txBody>
          <a:bodyPr wrap="square">
            <a:spAutoFit/>
          </a:bodyPr>
          <a:lstStyle/>
          <a:p>
            <a:r>
              <a:rPr lang="en-GB" b="0" i="1" dirty="0">
                <a:solidFill>
                  <a:srgbClr val="323130"/>
                </a:solidFill>
                <a:effectLst/>
                <a:latin typeface="Segoe UI Web (West European)"/>
              </a:rPr>
              <a:t>Was supervision as you would have expected?..</a:t>
            </a:r>
          </a:p>
          <a:p>
            <a:r>
              <a:rPr lang="en-GB" b="0" i="0" dirty="0">
                <a:solidFill>
                  <a:srgbClr val="323130"/>
                </a:solidFill>
                <a:effectLst/>
                <a:latin typeface="Segoe UI Web (West European)"/>
              </a:rPr>
              <a:t>“Better than expected, for team insight and managing personal wellbeing. I didn't know I needed it until we started having it!”</a:t>
            </a:r>
            <a:endParaRPr lang="en-GB" dirty="0"/>
          </a:p>
        </p:txBody>
      </p:sp>
      <p:pic>
        <p:nvPicPr>
          <p:cNvPr id="6" name="Picture 4" descr="PTS logo">
            <a:extLst>
              <a:ext uri="{FF2B5EF4-FFF2-40B4-BE49-F238E27FC236}">
                <a16:creationId xmlns:a16="http://schemas.microsoft.com/office/drawing/2014/main" id="{1BF879AD-BA99-4B45-914D-D735C990BA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31469" y="5415718"/>
            <a:ext cx="1086513" cy="10213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4929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A06C0-5E90-4EB6-8D75-BB54F3195FC6}"/>
              </a:ext>
            </a:extLst>
          </p:cNvPr>
          <p:cNvSpPr>
            <a:spLocks noGrp="1"/>
          </p:cNvSpPr>
          <p:nvPr>
            <p:ph type="title"/>
          </p:nvPr>
        </p:nvSpPr>
        <p:spPr>
          <a:xfrm>
            <a:off x="677334" y="609600"/>
            <a:ext cx="8596668" cy="1320800"/>
          </a:xfrm>
        </p:spPr>
        <p:txBody>
          <a:bodyPr vert="horz" lIns="91440" tIns="45720" rIns="91440" bIns="45720" rtlCol="0" anchor="t">
            <a:normAutofit/>
          </a:bodyPr>
          <a:lstStyle/>
          <a:p>
            <a:r>
              <a:rPr lang="en-US"/>
              <a:t>How could supervision work in your setting?</a:t>
            </a:r>
          </a:p>
        </p:txBody>
      </p:sp>
      <p:pic>
        <p:nvPicPr>
          <p:cNvPr id="7" name="Picture 4" descr="PTS logo">
            <a:extLst>
              <a:ext uri="{FF2B5EF4-FFF2-40B4-BE49-F238E27FC236}">
                <a16:creationId xmlns:a16="http://schemas.microsoft.com/office/drawing/2014/main" id="{0FBE029F-1750-4160-B1F9-608ECD6AE9D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114437" y="2329805"/>
            <a:ext cx="2915973" cy="2741014"/>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20929702-0E72-4769-8826-E352ED65790A}"/>
              </a:ext>
            </a:extLst>
          </p:cNvPr>
          <p:cNvSpPr/>
          <p:nvPr/>
        </p:nvSpPr>
        <p:spPr>
          <a:xfrm>
            <a:off x="4826000" y="1454295"/>
            <a:ext cx="6548526" cy="45909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Content Placeholder 2">
            <a:extLst>
              <a:ext uri="{FF2B5EF4-FFF2-40B4-BE49-F238E27FC236}">
                <a16:creationId xmlns:a16="http://schemas.microsoft.com/office/drawing/2014/main" id="{B8DF302D-ADBD-4452-930A-306956C9B72B}"/>
              </a:ext>
            </a:extLst>
          </p:cNvPr>
          <p:cNvSpPr txBox="1">
            <a:spLocks/>
          </p:cNvSpPr>
          <p:nvPr/>
        </p:nvSpPr>
        <p:spPr>
          <a:xfrm>
            <a:off x="5122963" y="1589451"/>
            <a:ext cx="5954600" cy="3880773"/>
          </a:xfrm>
          <a:prstGeom prst="rect">
            <a:avLst/>
          </a:prstGeom>
        </p:spPr>
        <p:txBody>
          <a:bodyPr vert="horz" lIns="91440" tIns="45720" rIns="91440" bIns="45720" rtlCol="0" anchor="t">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nSpc>
                <a:spcPct val="90000"/>
              </a:lnSpc>
            </a:pPr>
            <a:r>
              <a:rPr lang="en-US" b="1" dirty="0">
                <a:latin typeface="Satoshi-Regular"/>
              </a:rPr>
              <a:t>What we can offer:</a:t>
            </a:r>
          </a:p>
          <a:p>
            <a:pPr lvl="1">
              <a:lnSpc>
                <a:spcPct val="90000"/>
              </a:lnSpc>
            </a:pPr>
            <a:r>
              <a:rPr lang="en-US" sz="1800" dirty="0">
                <a:solidFill>
                  <a:schemeClr val="tx2"/>
                </a:solidFill>
                <a:latin typeface="Satoshi-Regular"/>
              </a:rPr>
              <a:t>Training and development of school systems to support supervision</a:t>
            </a:r>
          </a:p>
          <a:p>
            <a:pPr lvl="1">
              <a:lnSpc>
                <a:spcPct val="90000"/>
              </a:lnSpc>
            </a:pPr>
            <a:endParaRPr lang="en-US" sz="1800" dirty="0">
              <a:solidFill>
                <a:schemeClr val="tx2"/>
              </a:solidFill>
              <a:latin typeface="Satoshi-Regular"/>
            </a:endParaRPr>
          </a:p>
          <a:p>
            <a:pPr lvl="1">
              <a:lnSpc>
                <a:spcPct val="90000"/>
              </a:lnSpc>
            </a:pPr>
            <a:r>
              <a:rPr lang="en-US" sz="1800" dirty="0">
                <a:solidFill>
                  <a:schemeClr val="tx2"/>
                </a:solidFill>
                <a:latin typeface="Satoshi-Regular"/>
              </a:rPr>
              <a:t>Training for staff in schools to develop as supervisors </a:t>
            </a:r>
          </a:p>
          <a:p>
            <a:pPr lvl="1">
              <a:lnSpc>
                <a:spcPct val="90000"/>
              </a:lnSpc>
            </a:pPr>
            <a:endParaRPr lang="en-US" sz="1800" dirty="0">
              <a:solidFill>
                <a:schemeClr val="tx2"/>
              </a:solidFill>
              <a:latin typeface="Satoshi-Regular"/>
            </a:endParaRPr>
          </a:p>
          <a:p>
            <a:pPr lvl="1">
              <a:lnSpc>
                <a:spcPct val="90000"/>
              </a:lnSpc>
            </a:pPr>
            <a:r>
              <a:rPr lang="en-US" sz="1800" dirty="0">
                <a:solidFill>
                  <a:schemeClr val="tx2"/>
                </a:solidFill>
                <a:latin typeface="Satoshi-Regular"/>
              </a:rPr>
              <a:t>Individual or groups sessions facilitated by an experienced Supervisor within the P&amp;TS</a:t>
            </a:r>
          </a:p>
          <a:p>
            <a:pPr lvl="1">
              <a:lnSpc>
                <a:spcPct val="90000"/>
              </a:lnSpc>
            </a:pPr>
            <a:endParaRPr lang="en-US" sz="1800" dirty="0">
              <a:solidFill>
                <a:schemeClr val="tx2"/>
              </a:solidFill>
              <a:latin typeface="Satoshi-Regular"/>
            </a:endParaRPr>
          </a:p>
          <a:p>
            <a:pPr lvl="1">
              <a:lnSpc>
                <a:spcPct val="90000"/>
              </a:lnSpc>
            </a:pPr>
            <a:r>
              <a:rPr lang="en-US" sz="1800" dirty="0">
                <a:solidFill>
                  <a:schemeClr val="tx2"/>
                </a:solidFill>
                <a:latin typeface="Satoshi-Regular"/>
              </a:rPr>
              <a:t>Bespoke packages tailored to you, your setting and the needs of staff</a:t>
            </a:r>
          </a:p>
          <a:p>
            <a:pPr lvl="1">
              <a:lnSpc>
                <a:spcPct val="90000"/>
              </a:lnSpc>
            </a:pPr>
            <a:r>
              <a:rPr lang="en-US" sz="1800" dirty="0">
                <a:solidFill>
                  <a:schemeClr val="tx2"/>
                </a:solidFill>
                <a:latin typeface="Satoshi-Regular"/>
              </a:rPr>
              <a:t>Tr</a:t>
            </a:r>
            <a:r>
              <a:rPr lang="en-US" sz="1800" dirty="0">
                <a:solidFill>
                  <a:schemeClr val="tx1"/>
                </a:solidFill>
                <a:latin typeface="Satoshi-Regular"/>
              </a:rPr>
              <a:t>auma Informed supervision</a:t>
            </a:r>
          </a:p>
        </p:txBody>
      </p:sp>
    </p:spTree>
    <p:extLst>
      <p:ext uri="{BB962C8B-B14F-4D97-AF65-F5344CB8AC3E}">
        <p14:creationId xmlns:p14="http://schemas.microsoft.com/office/powerpoint/2010/main" val="2877262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57D04-E9F3-462B-BD21-57B3938EE63B}"/>
              </a:ext>
            </a:extLst>
          </p:cNvPr>
          <p:cNvSpPr>
            <a:spLocks noGrp="1"/>
          </p:cNvSpPr>
          <p:nvPr>
            <p:ph type="title"/>
          </p:nvPr>
        </p:nvSpPr>
        <p:spPr/>
        <p:txBody>
          <a:bodyPr/>
          <a:lstStyle/>
          <a:p>
            <a:r>
              <a:rPr lang="en-GB" dirty="0"/>
              <a:t>Aims of this presentation</a:t>
            </a:r>
          </a:p>
        </p:txBody>
      </p:sp>
      <p:sp>
        <p:nvSpPr>
          <p:cNvPr id="3" name="Content Placeholder 2">
            <a:extLst>
              <a:ext uri="{FF2B5EF4-FFF2-40B4-BE49-F238E27FC236}">
                <a16:creationId xmlns:a16="http://schemas.microsoft.com/office/drawing/2014/main" id="{F70107F2-7B1A-4735-A604-59F71488B54A}"/>
              </a:ext>
            </a:extLst>
          </p:cNvPr>
          <p:cNvSpPr>
            <a:spLocks noGrp="1"/>
          </p:cNvSpPr>
          <p:nvPr>
            <p:ph idx="1"/>
          </p:nvPr>
        </p:nvSpPr>
        <p:spPr>
          <a:xfrm>
            <a:off x="838200" y="1825625"/>
            <a:ext cx="10515600" cy="2660650"/>
          </a:xfrm>
        </p:spPr>
        <p:txBody>
          <a:bodyPr>
            <a:normAutofit fontScale="92500" lnSpcReduction="10000"/>
          </a:bodyPr>
          <a:lstStyle/>
          <a:p>
            <a:r>
              <a:rPr lang="en-GB" sz="2800" dirty="0"/>
              <a:t>To develop an understanding of the term supervision</a:t>
            </a:r>
          </a:p>
          <a:p>
            <a:r>
              <a:rPr lang="en-GB" sz="2800" dirty="0"/>
              <a:t>To have knowledge of the different functions and models of supervision </a:t>
            </a:r>
          </a:p>
          <a:p>
            <a:r>
              <a:rPr lang="en-GB" sz="2800" dirty="0"/>
              <a:t>To reflect on how you feel supervision would benefit your practice.</a:t>
            </a:r>
          </a:p>
          <a:p>
            <a:r>
              <a:rPr lang="en-GB" sz="2800" dirty="0"/>
              <a:t>To consider how you feel supervision could be imbedded in your setting</a:t>
            </a:r>
            <a:endParaRPr lang="en-GB" dirty="0"/>
          </a:p>
        </p:txBody>
      </p:sp>
      <p:pic>
        <p:nvPicPr>
          <p:cNvPr id="4" name="Picture 4" descr="PTS logo">
            <a:extLst>
              <a:ext uri="{FF2B5EF4-FFF2-40B4-BE49-F238E27FC236}">
                <a16:creationId xmlns:a16="http://schemas.microsoft.com/office/drawing/2014/main" id="{35FABA3D-4859-46FC-91C9-1A4D81A196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31469" y="5415718"/>
            <a:ext cx="1086513" cy="10213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5130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B71F80-1F92-4074-84D9-16A062B21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CEE91D-2995-4EE4-9BFF-30668A7D0DEC}"/>
              </a:ext>
            </a:extLst>
          </p:cNvPr>
          <p:cNvSpPr>
            <a:spLocks noGrp="1"/>
          </p:cNvSpPr>
          <p:nvPr>
            <p:ph type="title"/>
          </p:nvPr>
        </p:nvSpPr>
        <p:spPr>
          <a:xfrm>
            <a:off x="1286933" y="609600"/>
            <a:ext cx="10197494" cy="1099457"/>
          </a:xfrm>
        </p:spPr>
        <p:txBody>
          <a:bodyPr>
            <a:normAutofit/>
          </a:bodyPr>
          <a:lstStyle/>
          <a:p>
            <a:r>
              <a:rPr lang="en-GB" dirty="0"/>
              <a:t>Staff wellbeing in schools</a:t>
            </a:r>
          </a:p>
        </p:txBody>
      </p:sp>
      <p:sp>
        <p:nvSpPr>
          <p:cNvPr id="11" name="Isosceles Triangle 10">
            <a:extLst>
              <a:ext uri="{FF2B5EF4-FFF2-40B4-BE49-F238E27FC236}">
                <a16:creationId xmlns:a16="http://schemas.microsoft.com/office/drawing/2014/main" id="{7209C9DA-6E0D-46D9-8275-C52222D8CC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3EB57A4D-E0D0-46DA-B339-F24CA46FA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Content Placeholder 2">
            <a:extLst>
              <a:ext uri="{FF2B5EF4-FFF2-40B4-BE49-F238E27FC236}">
                <a16:creationId xmlns:a16="http://schemas.microsoft.com/office/drawing/2014/main" id="{354ACD45-5E39-062F-6C42-AAB8416633DB}"/>
              </a:ext>
            </a:extLst>
          </p:cNvPr>
          <p:cNvGraphicFramePr>
            <a:graphicFrameLocks noGrp="1"/>
          </p:cNvGraphicFramePr>
          <p:nvPr>
            <p:ph idx="1"/>
            <p:extLst>
              <p:ext uri="{D42A27DB-BD31-4B8C-83A1-F6EECF244321}">
                <p14:modId xmlns:p14="http://schemas.microsoft.com/office/powerpoint/2010/main" val="3815994098"/>
              </p:ext>
            </p:extLst>
          </p:nvPr>
        </p:nvGraphicFramePr>
        <p:xfrm>
          <a:off x="842597" y="1432560"/>
          <a:ext cx="10404523" cy="5019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29812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AE9E6-EBDC-4CD4-8B2A-C9D3167CE2CB}"/>
              </a:ext>
            </a:extLst>
          </p:cNvPr>
          <p:cNvSpPr>
            <a:spLocks noGrp="1"/>
          </p:cNvSpPr>
          <p:nvPr>
            <p:ph type="title"/>
          </p:nvPr>
        </p:nvSpPr>
        <p:spPr>
          <a:xfrm>
            <a:off x="677334" y="609600"/>
            <a:ext cx="8596668" cy="697575"/>
          </a:xfrm>
        </p:spPr>
        <p:txBody>
          <a:bodyPr/>
          <a:lstStyle/>
          <a:p>
            <a:r>
              <a:rPr lang="en-GB" dirty="0"/>
              <a:t>Mental Health and Wellbeing in schools</a:t>
            </a:r>
          </a:p>
        </p:txBody>
      </p:sp>
      <p:sp>
        <p:nvSpPr>
          <p:cNvPr id="3" name="Content Placeholder 2">
            <a:extLst>
              <a:ext uri="{FF2B5EF4-FFF2-40B4-BE49-F238E27FC236}">
                <a16:creationId xmlns:a16="http://schemas.microsoft.com/office/drawing/2014/main" id="{9D6044AB-DF61-4A35-9969-ACDC24B34340}"/>
              </a:ext>
            </a:extLst>
          </p:cNvPr>
          <p:cNvSpPr>
            <a:spLocks noGrp="1"/>
          </p:cNvSpPr>
          <p:nvPr>
            <p:ph idx="1"/>
          </p:nvPr>
        </p:nvSpPr>
        <p:spPr>
          <a:xfrm>
            <a:off x="2316682" y="5913470"/>
            <a:ext cx="8596668" cy="697575"/>
          </a:xfrm>
        </p:spPr>
        <p:txBody>
          <a:bodyPr>
            <a:normAutofit/>
          </a:bodyPr>
          <a:lstStyle/>
          <a:p>
            <a:pPr marL="0" indent="0">
              <a:buNone/>
            </a:pPr>
            <a:r>
              <a:rPr lang="en-GB" dirty="0">
                <a:hlinkClick r:id="rId2"/>
              </a:rPr>
              <a:t>Teacher Wellbeing Index: mental health &amp; wellbeing research (educationsupport.org.uk)</a:t>
            </a:r>
            <a:endParaRPr lang="en-GB" dirty="0"/>
          </a:p>
        </p:txBody>
      </p:sp>
      <p:pic>
        <p:nvPicPr>
          <p:cNvPr id="4" name="Picture 4" descr="PTS logo">
            <a:extLst>
              <a:ext uri="{FF2B5EF4-FFF2-40B4-BE49-F238E27FC236}">
                <a16:creationId xmlns:a16="http://schemas.microsoft.com/office/drawing/2014/main" id="{9EBF7EB0-7CE5-47B6-BA3C-1B8C69AE07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31469" y="5415718"/>
            <a:ext cx="1086513" cy="102132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835DA68-78E0-454D-92FA-9C911F7F6F66}"/>
              </a:ext>
            </a:extLst>
          </p:cNvPr>
          <p:cNvSpPr txBox="1"/>
          <p:nvPr/>
        </p:nvSpPr>
        <p:spPr>
          <a:xfrm>
            <a:off x="5935233" y="1194159"/>
            <a:ext cx="5672666" cy="4093428"/>
          </a:xfrm>
          <a:prstGeom prst="rect">
            <a:avLst/>
          </a:prstGeom>
          <a:noFill/>
        </p:spPr>
        <p:txBody>
          <a:bodyPr wrap="square">
            <a:spAutoFit/>
          </a:bodyPr>
          <a:lstStyle/>
          <a:p>
            <a:pPr algn="l"/>
            <a:r>
              <a:rPr lang="en-GB" sz="2000" b="1" i="0" dirty="0">
                <a:solidFill>
                  <a:srgbClr val="002060"/>
                </a:solidFill>
                <a:effectLst/>
                <a:latin typeface="Satoshi-Bold"/>
              </a:rPr>
              <a:t>Over the past five years:</a:t>
            </a:r>
          </a:p>
          <a:p>
            <a:pPr algn="l"/>
            <a:endParaRPr lang="en-GB" sz="2000" b="0" i="0" dirty="0">
              <a:solidFill>
                <a:srgbClr val="002060"/>
              </a:solidFill>
              <a:effectLst/>
              <a:latin typeface="Satoshi-Regular"/>
            </a:endParaRPr>
          </a:p>
          <a:p>
            <a:pPr algn="l">
              <a:buFont typeface="Arial" panose="020B0604020202020204" pitchFamily="34" charset="0"/>
              <a:buChar char="•"/>
            </a:pPr>
            <a:r>
              <a:rPr lang="en-GB" sz="2000" b="0" i="0" dirty="0">
                <a:solidFill>
                  <a:srgbClr val="002060"/>
                </a:solidFill>
                <a:effectLst/>
                <a:latin typeface="Satoshi-Regular"/>
              </a:rPr>
              <a:t>Levels of stress and anxiety remain unsustainably high</a:t>
            </a:r>
          </a:p>
          <a:p>
            <a:pPr algn="l">
              <a:buFont typeface="Arial" panose="020B0604020202020204" pitchFamily="34" charset="0"/>
              <a:buChar char="•"/>
            </a:pPr>
            <a:r>
              <a:rPr lang="en-GB" sz="2000" b="0" i="0" dirty="0">
                <a:solidFill>
                  <a:srgbClr val="002060"/>
                </a:solidFill>
                <a:effectLst/>
                <a:latin typeface="Satoshi-Regular"/>
              </a:rPr>
              <a:t>Excessive workload and lack of work-life balance remain key drivers for poor mental health</a:t>
            </a:r>
          </a:p>
          <a:p>
            <a:pPr algn="l">
              <a:buFont typeface="Arial" panose="020B0604020202020204" pitchFamily="34" charset="0"/>
              <a:buChar char="•"/>
            </a:pPr>
            <a:r>
              <a:rPr lang="en-GB" sz="2000" b="0" i="0" dirty="0">
                <a:solidFill>
                  <a:srgbClr val="002060"/>
                </a:solidFill>
                <a:effectLst/>
                <a:latin typeface="Satoshi-Regular"/>
              </a:rPr>
              <a:t>Covid-19 has had a significant impact on wellbeing</a:t>
            </a:r>
          </a:p>
          <a:p>
            <a:pPr algn="l">
              <a:buFont typeface="Arial" panose="020B0604020202020204" pitchFamily="34" charset="0"/>
              <a:buChar char="•"/>
            </a:pPr>
            <a:r>
              <a:rPr lang="en-GB" sz="2000" b="0" i="0" dirty="0">
                <a:solidFill>
                  <a:srgbClr val="002060"/>
                </a:solidFill>
                <a:effectLst/>
                <a:latin typeface="Satoshi-Regular"/>
              </a:rPr>
              <a:t>A consistently high percentage of staff consider leaving the profession</a:t>
            </a:r>
          </a:p>
          <a:p>
            <a:pPr algn="l">
              <a:buFont typeface="Arial" panose="020B0604020202020204" pitchFamily="34" charset="0"/>
              <a:buChar char="•"/>
            </a:pPr>
            <a:r>
              <a:rPr lang="en-GB" sz="2000" b="0" i="0" dirty="0">
                <a:solidFill>
                  <a:srgbClr val="002060"/>
                </a:solidFill>
                <a:effectLst/>
                <a:latin typeface="Satoshi-Regular"/>
              </a:rPr>
              <a:t>Staff are concerned they will be perceived negatively if seeking support for mental health issues</a:t>
            </a:r>
          </a:p>
          <a:p>
            <a:pPr algn="l">
              <a:buFont typeface="Arial" panose="020B0604020202020204" pitchFamily="34" charset="0"/>
              <a:buChar char="•"/>
            </a:pPr>
            <a:r>
              <a:rPr lang="en-GB" sz="2000" b="0" i="0" dirty="0">
                <a:solidFill>
                  <a:srgbClr val="002060"/>
                </a:solidFill>
                <a:effectLst/>
                <a:latin typeface="Satoshi-Regular"/>
              </a:rPr>
              <a:t>Organisations have improved staff awareness of wellbeing policies, as well as their implementation</a:t>
            </a:r>
          </a:p>
        </p:txBody>
      </p:sp>
      <p:sp>
        <p:nvSpPr>
          <p:cNvPr id="7" name="Title 1">
            <a:extLst>
              <a:ext uri="{FF2B5EF4-FFF2-40B4-BE49-F238E27FC236}">
                <a16:creationId xmlns:a16="http://schemas.microsoft.com/office/drawing/2014/main" id="{7A3FA3D7-609C-4328-BBD2-FD93CC3E9DFD}"/>
              </a:ext>
            </a:extLst>
          </p:cNvPr>
          <p:cNvSpPr txBox="1">
            <a:spLocks/>
          </p:cNvSpPr>
          <p:nvPr/>
        </p:nvSpPr>
        <p:spPr>
          <a:xfrm>
            <a:off x="344882" y="1501157"/>
            <a:ext cx="3943601" cy="869363"/>
          </a:xfrm>
          <a:prstGeom prst="rect">
            <a:avLst/>
          </a:prstGeom>
        </p:spPr>
        <p:txBody>
          <a:bodyPr vert="horz" lIns="91440" tIns="45720" rIns="91440" bIns="45720" rtlCol="0" anchor="t">
            <a:normAutofit fontScale="775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a:solidFill>
                  <a:srgbClr val="002060"/>
                </a:solidFill>
              </a:rPr>
              <a:t>77% </a:t>
            </a:r>
            <a:r>
              <a:rPr lang="en-GB" sz="2000" dirty="0">
                <a:solidFill>
                  <a:schemeClr val="accent1">
                    <a:lumMod val="75000"/>
                  </a:schemeClr>
                </a:solidFill>
              </a:rPr>
              <a:t>of staff have experienced symptoms of poor mental health related to their work</a:t>
            </a:r>
            <a:endParaRPr lang="en-GB" dirty="0">
              <a:solidFill>
                <a:schemeClr val="accent1">
                  <a:lumMod val="75000"/>
                </a:schemeClr>
              </a:solidFill>
            </a:endParaRPr>
          </a:p>
        </p:txBody>
      </p:sp>
      <p:sp>
        <p:nvSpPr>
          <p:cNvPr id="8" name="Title 1">
            <a:extLst>
              <a:ext uri="{FF2B5EF4-FFF2-40B4-BE49-F238E27FC236}">
                <a16:creationId xmlns:a16="http://schemas.microsoft.com/office/drawing/2014/main" id="{5C490C79-A2B4-41E6-8ED0-AE3B30D4F6BA}"/>
              </a:ext>
            </a:extLst>
          </p:cNvPr>
          <p:cNvSpPr txBox="1">
            <a:spLocks/>
          </p:cNvSpPr>
          <p:nvPr/>
        </p:nvSpPr>
        <p:spPr>
          <a:xfrm>
            <a:off x="1148515" y="2470112"/>
            <a:ext cx="3710108" cy="697575"/>
          </a:xfrm>
          <a:prstGeom prst="rect">
            <a:avLst/>
          </a:prstGeom>
        </p:spPr>
        <p:txBody>
          <a:bodyPr vert="horz" lIns="91440" tIns="45720" rIns="91440" bIns="45720" rtlCol="0" anchor="t">
            <a:normAutofit fontScale="850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a:solidFill>
                  <a:schemeClr val="accent2">
                    <a:lumMod val="50000"/>
                  </a:schemeClr>
                </a:solidFill>
              </a:rPr>
              <a:t>72% </a:t>
            </a:r>
            <a:r>
              <a:rPr lang="en-GB" sz="1900" dirty="0">
                <a:solidFill>
                  <a:schemeClr val="accent1">
                    <a:lumMod val="75000"/>
                  </a:schemeClr>
                </a:solidFill>
              </a:rPr>
              <a:t>report feelings of stress (rises to 84% for senior leaders)</a:t>
            </a:r>
            <a:endParaRPr lang="en-GB" sz="1900" dirty="0"/>
          </a:p>
        </p:txBody>
      </p:sp>
      <p:sp>
        <p:nvSpPr>
          <p:cNvPr id="9" name="Title 1">
            <a:extLst>
              <a:ext uri="{FF2B5EF4-FFF2-40B4-BE49-F238E27FC236}">
                <a16:creationId xmlns:a16="http://schemas.microsoft.com/office/drawing/2014/main" id="{7227EC3C-8AB4-46C4-9C3F-869E0DCF74D0}"/>
              </a:ext>
            </a:extLst>
          </p:cNvPr>
          <p:cNvSpPr txBox="1">
            <a:spLocks/>
          </p:cNvSpPr>
          <p:nvPr/>
        </p:nvSpPr>
        <p:spPr>
          <a:xfrm>
            <a:off x="251890" y="3262067"/>
            <a:ext cx="4363051" cy="697575"/>
          </a:xfrm>
          <a:prstGeom prst="rect">
            <a:avLst/>
          </a:prstGeom>
        </p:spPr>
        <p:txBody>
          <a:bodyPr vert="horz" lIns="91440" tIns="45720" rIns="91440" bIns="45720" rtlCol="0" anchor="t">
            <a:normAutofit fontScale="775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a:solidFill>
                  <a:schemeClr val="accent2">
                    <a:lumMod val="50000"/>
                  </a:schemeClr>
                </a:solidFill>
              </a:rPr>
              <a:t>42% </a:t>
            </a:r>
            <a:r>
              <a:rPr lang="en-GB" sz="2100" dirty="0">
                <a:solidFill>
                  <a:schemeClr val="accent1">
                    <a:lumMod val="75000"/>
                  </a:schemeClr>
                </a:solidFill>
              </a:rPr>
              <a:t>think their organisations culture has a negative impact on their wellbeing</a:t>
            </a:r>
            <a:endParaRPr lang="en-GB" dirty="0">
              <a:solidFill>
                <a:schemeClr val="accent1">
                  <a:lumMod val="75000"/>
                </a:schemeClr>
              </a:solidFill>
            </a:endParaRPr>
          </a:p>
        </p:txBody>
      </p:sp>
      <p:sp>
        <p:nvSpPr>
          <p:cNvPr id="10" name="Title 1">
            <a:extLst>
              <a:ext uri="{FF2B5EF4-FFF2-40B4-BE49-F238E27FC236}">
                <a16:creationId xmlns:a16="http://schemas.microsoft.com/office/drawing/2014/main" id="{3CA321DD-299A-471E-8046-D5EE810559E8}"/>
              </a:ext>
            </a:extLst>
          </p:cNvPr>
          <p:cNvSpPr txBox="1">
            <a:spLocks/>
          </p:cNvSpPr>
          <p:nvPr/>
        </p:nvSpPr>
        <p:spPr>
          <a:xfrm>
            <a:off x="896846" y="4010969"/>
            <a:ext cx="4363051" cy="925587"/>
          </a:xfrm>
          <a:prstGeom prst="rect">
            <a:avLst/>
          </a:prstGeom>
        </p:spPr>
        <p:txBody>
          <a:bodyPr vert="horz" lIns="91440" tIns="45720" rIns="91440" bIns="45720" rtlCol="0" anchor="t">
            <a:normAutofit fontScale="850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a:solidFill>
                  <a:schemeClr val="accent2">
                    <a:lumMod val="50000"/>
                  </a:schemeClr>
                </a:solidFill>
              </a:rPr>
              <a:t>54% </a:t>
            </a:r>
            <a:r>
              <a:rPr lang="en-GB" sz="1900" dirty="0">
                <a:solidFill>
                  <a:schemeClr val="accent1">
                    <a:lumMod val="75000"/>
                  </a:schemeClr>
                </a:solidFill>
              </a:rPr>
              <a:t>have considered leaving the sector in the past two years due to pressures on their mental health</a:t>
            </a:r>
            <a:endParaRPr lang="en-GB" dirty="0">
              <a:solidFill>
                <a:schemeClr val="accent2">
                  <a:lumMod val="50000"/>
                </a:schemeClr>
              </a:solidFill>
            </a:endParaRPr>
          </a:p>
        </p:txBody>
      </p:sp>
      <p:sp>
        <p:nvSpPr>
          <p:cNvPr id="12" name="TextBox 11">
            <a:extLst>
              <a:ext uri="{FF2B5EF4-FFF2-40B4-BE49-F238E27FC236}">
                <a16:creationId xmlns:a16="http://schemas.microsoft.com/office/drawing/2014/main" id="{5CA1BD24-0493-4E20-9893-BDDDD282C350}"/>
              </a:ext>
            </a:extLst>
          </p:cNvPr>
          <p:cNvSpPr txBox="1"/>
          <p:nvPr/>
        </p:nvSpPr>
        <p:spPr>
          <a:xfrm>
            <a:off x="221510" y="4936556"/>
            <a:ext cx="4639293" cy="830997"/>
          </a:xfrm>
          <a:prstGeom prst="rect">
            <a:avLst/>
          </a:prstGeom>
          <a:noFill/>
        </p:spPr>
        <p:txBody>
          <a:bodyPr wrap="square">
            <a:spAutoFit/>
          </a:bodyPr>
          <a:lstStyle/>
          <a:p>
            <a:r>
              <a:rPr lang="en-GB" sz="1600" dirty="0">
                <a:solidFill>
                  <a:srgbClr val="002060"/>
                </a:solidFill>
              </a:rPr>
              <a:t>More than half of staff (57%) would not be confident in disclosing unmanageable stress or mental health problems to their employer</a:t>
            </a:r>
          </a:p>
        </p:txBody>
      </p:sp>
    </p:spTree>
    <p:extLst>
      <p:ext uri="{BB962C8B-B14F-4D97-AF65-F5344CB8AC3E}">
        <p14:creationId xmlns:p14="http://schemas.microsoft.com/office/powerpoint/2010/main" val="2096305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PTS logo">
            <a:extLst>
              <a:ext uri="{FF2B5EF4-FFF2-40B4-BE49-F238E27FC236}">
                <a16:creationId xmlns:a16="http://schemas.microsoft.com/office/drawing/2014/main" id="{DA786F6D-F6F4-4279-A3FB-9C3B822F0F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31469" y="5415718"/>
            <a:ext cx="1086513" cy="1021322"/>
          </a:xfrm>
          <a:prstGeom prst="rect">
            <a:avLst/>
          </a:prstGeom>
          <a:noFill/>
          <a:extLst>
            <a:ext uri="{909E8E84-426E-40DD-AFC4-6F175D3DCCD1}">
              <a14:hiddenFill xmlns:a14="http://schemas.microsoft.com/office/drawing/2010/main">
                <a:solidFill>
                  <a:srgbClr val="FFFFFF"/>
                </a:solidFill>
              </a14:hiddenFill>
            </a:ext>
          </a:extLst>
        </p:spPr>
      </p:pic>
      <p:sp>
        <p:nvSpPr>
          <p:cNvPr id="7" name="Oval 6">
            <a:extLst>
              <a:ext uri="{FF2B5EF4-FFF2-40B4-BE49-F238E27FC236}">
                <a16:creationId xmlns:a16="http://schemas.microsoft.com/office/drawing/2014/main" id="{B1B4219F-79D7-4391-A9F5-531A79FA663D}"/>
              </a:ext>
            </a:extLst>
          </p:cNvPr>
          <p:cNvSpPr/>
          <p:nvPr/>
        </p:nvSpPr>
        <p:spPr>
          <a:xfrm>
            <a:off x="97572" y="2345782"/>
            <a:ext cx="4042610" cy="166838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ysClr val="windowText" lastClr="000000"/>
                </a:solidFill>
                <a:latin typeface="+mj-lt"/>
              </a:rPr>
              <a:t>Children presenting with mental health needs – not knowing how best to support them</a:t>
            </a:r>
          </a:p>
        </p:txBody>
      </p:sp>
      <p:grpSp>
        <p:nvGrpSpPr>
          <p:cNvPr id="9" name="Group 8">
            <a:extLst>
              <a:ext uri="{FF2B5EF4-FFF2-40B4-BE49-F238E27FC236}">
                <a16:creationId xmlns:a16="http://schemas.microsoft.com/office/drawing/2014/main" id="{228D5A11-BD24-411A-B47B-DFC9C3FDA754}"/>
              </a:ext>
            </a:extLst>
          </p:cNvPr>
          <p:cNvGrpSpPr/>
          <p:nvPr/>
        </p:nvGrpSpPr>
        <p:grpSpPr>
          <a:xfrm>
            <a:off x="757138" y="4184529"/>
            <a:ext cx="3932120" cy="1966350"/>
            <a:chOff x="217872" y="2757935"/>
            <a:chExt cx="3665574" cy="2721022"/>
          </a:xfrm>
          <a:solidFill>
            <a:schemeClr val="accent1">
              <a:lumMod val="20000"/>
              <a:lumOff val="80000"/>
            </a:schemeClr>
          </a:solidFill>
        </p:grpSpPr>
        <p:sp>
          <p:nvSpPr>
            <p:cNvPr id="11" name="Oval 10">
              <a:extLst>
                <a:ext uri="{FF2B5EF4-FFF2-40B4-BE49-F238E27FC236}">
                  <a16:creationId xmlns:a16="http://schemas.microsoft.com/office/drawing/2014/main" id="{AC0CDDF4-B5A3-473F-B44B-F4C020A56139}"/>
                </a:ext>
              </a:extLst>
            </p:cNvPr>
            <p:cNvSpPr/>
            <p:nvPr/>
          </p:nvSpPr>
          <p:spPr>
            <a:xfrm>
              <a:off x="217872" y="2757935"/>
              <a:ext cx="3665574" cy="2721022"/>
            </a:xfrm>
            <a:prstGeom prst="ellipse">
              <a:avLst/>
            </a:prstGeom>
            <a:grpFill/>
            <a:ln>
              <a:solidFill>
                <a:schemeClr val="accent1"/>
              </a:solidFill>
            </a:ln>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en-GB" dirty="0"/>
            </a:p>
          </p:txBody>
        </p:sp>
        <p:sp>
          <p:nvSpPr>
            <p:cNvPr id="12" name="Oval 4">
              <a:extLst>
                <a:ext uri="{FF2B5EF4-FFF2-40B4-BE49-F238E27FC236}">
                  <a16:creationId xmlns:a16="http://schemas.microsoft.com/office/drawing/2014/main" id="{705ACB0C-9292-4C66-860C-3C0E764443C3}"/>
                </a:ext>
              </a:extLst>
            </p:cNvPr>
            <p:cNvSpPr txBox="1"/>
            <p:nvPr/>
          </p:nvSpPr>
          <p:spPr>
            <a:xfrm>
              <a:off x="754683" y="3156419"/>
              <a:ext cx="2591952" cy="1924054"/>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400" kern="1200" dirty="0"/>
                <a:t>I consider myself to be a fairly resilient character with a good support network and I’m noticing that it’s taking me twice as long to ‘decompress’ at the end of a working day…. What’s it like for more vulnerable HTs?</a:t>
              </a:r>
            </a:p>
          </p:txBody>
        </p:sp>
      </p:grpSp>
      <p:grpSp>
        <p:nvGrpSpPr>
          <p:cNvPr id="13" name="Group 12">
            <a:extLst>
              <a:ext uri="{FF2B5EF4-FFF2-40B4-BE49-F238E27FC236}">
                <a16:creationId xmlns:a16="http://schemas.microsoft.com/office/drawing/2014/main" id="{F5CCCFD1-CDA9-4255-9A3C-FD8CBBBAE231}"/>
              </a:ext>
            </a:extLst>
          </p:cNvPr>
          <p:cNvGrpSpPr/>
          <p:nvPr/>
        </p:nvGrpSpPr>
        <p:grpSpPr>
          <a:xfrm>
            <a:off x="7700939" y="3967271"/>
            <a:ext cx="3845355" cy="1367757"/>
            <a:chOff x="2726798" y="5261641"/>
            <a:chExt cx="3845355" cy="1367757"/>
          </a:xfrm>
          <a:solidFill>
            <a:schemeClr val="accent1">
              <a:lumMod val="20000"/>
              <a:lumOff val="80000"/>
            </a:schemeClr>
          </a:solidFill>
        </p:grpSpPr>
        <p:sp>
          <p:nvSpPr>
            <p:cNvPr id="14" name="Oval 13">
              <a:extLst>
                <a:ext uri="{FF2B5EF4-FFF2-40B4-BE49-F238E27FC236}">
                  <a16:creationId xmlns:a16="http://schemas.microsoft.com/office/drawing/2014/main" id="{BC392298-E88F-4C1F-91E6-FD72F5E69014}"/>
                </a:ext>
              </a:extLst>
            </p:cNvPr>
            <p:cNvSpPr/>
            <p:nvPr/>
          </p:nvSpPr>
          <p:spPr>
            <a:xfrm>
              <a:off x="2726798" y="5261641"/>
              <a:ext cx="3845355" cy="1367757"/>
            </a:xfrm>
            <a:prstGeom prst="ellipse">
              <a:avLst/>
            </a:prstGeom>
            <a:grpFill/>
            <a:ln>
              <a:solidFill>
                <a:schemeClr val="accent1"/>
              </a:solidFill>
            </a:ln>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5" name="Oval 4">
              <a:extLst>
                <a:ext uri="{FF2B5EF4-FFF2-40B4-BE49-F238E27FC236}">
                  <a16:creationId xmlns:a16="http://schemas.microsoft.com/office/drawing/2014/main" id="{75792AF5-9C90-4A58-8C45-24A7F2581971}"/>
                </a:ext>
              </a:extLst>
            </p:cNvPr>
            <p:cNvSpPr txBox="1"/>
            <p:nvPr/>
          </p:nvSpPr>
          <p:spPr>
            <a:xfrm>
              <a:off x="3289937" y="5461944"/>
              <a:ext cx="2719077" cy="967151"/>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400" kern="1200" dirty="0"/>
                <a:t>It feels as though many / most schools are ‘fire fighting’ at the moment, and just about coping…</a:t>
              </a:r>
            </a:p>
          </p:txBody>
        </p:sp>
      </p:grpSp>
      <p:grpSp>
        <p:nvGrpSpPr>
          <p:cNvPr id="16" name="Group 15">
            <a:extLst>
              <a:ext uri="{FF2B5EF4-FFF2-40B4-BE49-F238E27FC236}">
                <a16:creationId xmlns:a16="http://schemas.microsoft.com/office/drawing/2014/main" id="{327EF581-0424-4726-9536-573BA82C1161}"/>
              </a:ext>
            </a:extLst>
          </p:cNvPr>
          <p:cNvGrpSpPr/>
          <p:nvPr/>
        </p:nvGrpSpPr>
        <p:grpSpPr>
          <a:xfrm>
            <a:off x="4748741" y="5167704"/>
            <a:ext cx="3834477" cy="1517349"/>
            <a:chOff x="7883757" y="4666768"/>
            <a:chExt cx="3834477" cy="1517349"/>
          </a:xfrm>
          <a:solidFill>
            <a:schemeClr val="accent1">
              <a:lumMod val="20000"/>
              <a:lumOff val="80000"/>
            </a:schemeClr>
          </a:solidFill>
        </p:grpSpPr>
        <p:sp>
          <p:nvSpPr>
            <p:cNvPr id="17" name="Oval 16">
              <a:extLst>
                <a:ext uri="{FF2B5EF4-FFF2-40B4-BE49-F238E27FC236}">
                  <a16:creationId xmlns:a16="http://schemas.microsoft.com/office/drawing/2014/main" id="{DCD57D79-96C1-4C54-A346-27FCC2CBFAB6}"/>
                </a:ext>
              </a:extLst>
            </p:cNvPr>
            <p:cNvSpPr/>
            <p:nvPr/>
          </p:nvSpPr>
          <p:spPr>
            <a:xfrm>
              <a:off x="7883757" y="4666768"/>
              <a:ext cx="3834477" cy="1517349"/>
            </a:xfrm>
            <a:prstGeom prst="ellipse">
              <a:avLst/>
            </a:prstGeom>
            <a:grpFill/>
            <a:ln>
              <a:solidFill>
                <a:schemeClr val="accent1"/>
              </a:solidFill>
            </a:ln>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8" name="Oval 4">
              <a:extLst>
                <a:ext uri="{FF2B5EF4-FFF2-40B4-BE49-F238E27FC236}">
                  <a16:creationId xmlns:a16="http://schemas.microsoft.com/office/drawing/2014/main" id="{21062FC3-9DFC-4152-9566-CDC36185CF17}"/>
                </a:ext>
              </a:extLst>
            </p:cNvPr>
            <p:cNvSpPr txBox="1"/>
            <p:nvPr/>
          </p:nvSpPr>
          <p:spPr>
            <a:xfrm>
              <a:off x="8445304" y="4888980"/>
              <a:ext cx="2579436" cy="1006000"/>
            </a:xfrm>
            <a:prstGeom prst="rect">
              <a:avLst/>
            </a:prstGeom>
            <a:grp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400" kern="1200" dirty="0"/>
                <a:t>I’m aware of SLT and HTs not wanting to call help-lines even when they need to, because they don’t want to be seen as not coping…</a:t>
              </a:r>
            </a:p>
          </p:txBody>
        </p:sp>
      </p:grpSp>
      <p:sp>
        <p:nvSpPr>
          <p:cNvPr id="19" name="Oval 18">
            <a:extLst>
              <a:ext uri="{FF2B5EF4-FFF2-40B4-BE49-F238E27FC236}">
                <a16:creationId xmlns:a16="http://schemas.microsoft.com/office/drawing/2014/main" id="{2F68A56E-3C14-4325-BB57-2591F8275AC8}"/>
              </a:ext>
            </a:extLst>
          </p:cNvPr>
          <p:cNvSpPr/>
          <p:nvPr/>
        </p:nvSpPr>
        <p:spPr>
          <a:xfrm>
            <a:off x="8647649" y="2419283"/>
            <a:ext cx="3454435" cy="1344843"/>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ysClr val="windowText" lastClr="000000"/>
                </a:solidFill>
              </a:rPr>
              <a:t>Lack of opportunities to spend time with colleagues to share / off-load / support / socialise</a:t>
            </a:r>
          </a:p>
        </p:txBody>
      </p:sp>
      <p:grpSp>
        <p:nvGrpSpPr>
          <p:cNvPr id="20" name="Group 19">
            <a:extLst>
              <a:ext uri="{FF2B5EF4-FFF2-40B4-BE49-F238E27FC236}">
                <a16:creationId xmlns:a16="http://schemas.microsoft.com/office/drawing/2014/main" id="{F42CE6F3-6202-4306-9521-C924E1AFFAB1}"/>
              </a:ext>
            </a:extLst>
          </p:cNvPr>
          <p:cNvGrpSpPr/>
          <p:nvPr/>
        </p:nvGrpSpPr>
        <p:grpSpPr>
          <a:xfrm>
            <a:off x="8859516" y="147305"/>
            <a:ext cx="2708262" cy="1825185"/>
            <a:chOff x="9893049" y="146345"/>
            <a:chExt cx="1825185" cy="1825185"/>
          </a:xfrm>
          <a:solidFill>
            <a:schemeClr val="accent1">
              <a:lumMod val="20000"/>
              <a:lumOff val="80000"/>
            </a:schemeClr>
          </a:solidFill>
        </p:grpSpPr>
        <p:sp>
          <p:nvSpPr>
            <p:cNvPr id="21" name="Oval 20">
              <a:extLst>
                <a:ext uri="{FF2B5EF4-FFF2-40B4-BE49-F238E27FC236}">
                  <a16:creationId xmlns:a16="http://schemas.microsoft.com/office/drawing/2014/main" id="{72213812-A2E9-4570-9B63-1EDD88AC24C8}"/>
                </a:ext>
              </a:extLst>
            </p:cNvPr>
            <p:cNvSpPr/>
            <p:nvPr/>
          </p:nvSpPr>
          <p:spPr>
            <a:xfrm>
              <a:off x="9893049" y="146345"/>
              <a:ext cx="1825185" cy="1825185"/>
            </a:xfrm>
            <a:prstGeom prst="ellipse">
              <a:avLst/>
            </a:prstGeom>
            <a:grpFill/>
            <a:ln>
              <a:solidFill>
                <a:schemeClr val="accent1"/>
              </a:solidFill>
            </a:ln>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2" name="Oval 4">
              <a:extLst>
                <a:ext uri="{FF2B5EF4-FFF2-40B4-BE49-F238E27FC236}">
                  <a16:creationId xmlns:a16="http://schemas.microsoft.com/office/drawing/2014/main" id="{65419ECB-6E52-4C09-8BF4-9A1D4D2157C5}"/>
                </a:ext>
              </a:extLst>
            </p:cNvPr>
            <p:cNvSpPr txBox="1"/>
            <p:nvPr/>
          </p:nvSpPr>
          <p:spPr>
            <a:xfrm>
              <a:off x="10242931" y="413637"/>
              <a:ext cx="1208011" cy="1263667"/>
            </a:xfrm>
            <a:prstGeom prst="rect">
              <a:avLst/>
            </a:prstGeom>
            <a:grp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GB" sz="1300" kern="1200" dirty="0"/>
                <a:t>Alongside EBSA for pupils… I’m also wondering whether this will be evident in some staff?</a:t>
              </a:r>
            </a:p>
          </p:txBody>
        </p:sp>
      </p:grpSp>
      <p:grpSp>
        <p:nvGrpSpPr>
          <p:cNvPr id="23" name="Group 22">
            <a:extLst>
              <a:ext uri="{FF2B5EF4-FFF2-40B4-BE49-F238E27FC236}">
                <a16:creationId xmlns:a16="http://schemas.microsoft.com/office/drawing/2014/main" id="{BD89CDBC-1D69-439B-9927-D94CBC740790}"/>
              </a:ext>
            </a:extLst>
          </p:cNvPr>
          <p:cNvGrpSpPr/>
          <p:nvPr/>
        </p:nvGrpSpPr>
        <p:grpSpPr>
          <a:xfrm>
            <a:off x="5207569" y="285633"/>
            <a:ext cx="3103955" cy="1495580"/>
            <a:chOff x="4430737" y="0"/>
            <a:chExt cx="2581925" cy="1303492"/>
          </a:xfrm>
        </p:grpSpPr>
        <p:sp>
          <p:nvSpPr>
            <p:cNvPr id="24" name="Oval 23">
              <a:extLst>
                <a:ext uri="{FF2B5EF4-FFF2-40B4-BE49-F238E27FC236}">
                  <a16:creationId xmlns:a16="http://schemas.microsoft.com/office/drawing/2014/main" id="{B5674D71-5662-46B1-92CB-9D37548F669A}"/>
                </a:ext>
              </a:extLst>
            </p:cNvPr>
            <p:cNvSpPr/>
            <p:nvPr/>
          </p:nvSpPr>
          <p:spPr>
            <a:xfrm>
              <a:off x="4430737" y="0"/>
              <a:ext cx="2581925" cy="1303492"/>
            </a:xfrm>
            <a:prstGeom prst="ellipse">
              <a:avLst/>
            </a:prstGeom>
            <a:solidFill>
              <a:schemeClr val="accent1">
                <a:lumMod val="20000"/>
                <a:lumOff val="80000"/>
              </a:schemeClr>
            </a:solidFill>
            <a:ln>
              <a:solidFill>
                <a:schemeClr val="accent1"/>
              </a:solidFill>
            </a:ln>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5" name="Oval 4">
              <a:extLst>
                <a:ext uri="{FF2B5EF4-FFF2-40B4-BE49-F238E27FC236}">
                  <a16:creationId xmlns:a16="http://schemas.microsoft.com/office/drawing/2014/main" id="{27FABB58-17B4-4A92-86EE-9D99C77A294F}"/>
                </a:ext>
              </a:extLst>
            </p:cNvPr>
            <p:cNvSpPr txBox="1"/>
            <p:nvPr/>
          </p:nvSpPr>
          <p:spPr>
            <a:xfrm>
              <a:off x="4808851" y="190892"/>
              <a:ext cx="1825697" cy="92170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200" kern="1200" dirty="0"/>
                <a:t>Some staff relationships are suffering as a result of:  blame / resentment / anger…. </a:t>
              </a:r>
            </a:p>
          </p:txBody>
        </p:sp>
      </p:grpSp>
      <p:grpSp>
        <p:nvGrpSpPr>
          <p:cNvPr id="26" name="Group 25">
            <a:extLst>
              <a:ext uri="{FF2B5EF4-FFF2-40B4-BE49-F238E27FC236}">
                <a16:creationId xmlns:a16="http://schemas.microsoft.com/office/drawing/2014/main" id="{3E9546B9-EEF9-400B-B651-2E36453DBC53}"/>
              </a:ext>
            </a:extLst>
          </p:cNvPr>
          <p:cNvGrpSpPr/>
          <p:nvPr/>
        </p:nvGrpSpPr>
        <p:grpSpPr>
          <a:xfrm>
            <a:off x="994539" y="217154"/>
            <a:ext cx="3741922" cy="1945373"/>
            <a:chOff x="0" y="628136"/>
            <a:chExt cx="3741922" cy="1945373"/>
          </a:xfrm>
        </p:grpSpPr>
        <p:sp>
          <p:nvSpPr>
            <p:cNvPr id="27" name="Oval 26">
              <a:extLst>
                <a:ext uri="{FF2B5EF4-FFF2-40B4-BE49-F238E27FC236}">
                  <a16:creationId xmlns:a16="http://schemas.microsoft.com/office/drawing/2014/main" id="{BFF50906-6296-483E-A5F4-2646426D9DD4}"/>
                </a:ext>
              </a:extLst>
            </p:cNvPr>
            <p:cNvSpPr/>
            <p:nvPr/>
          </p:nvSpPr>
          <p:spPr>
            <a:xfrm>
              <a:off x="0" y="628136"/>
              <a:ext cx="3741922" cy="1945373"/>
            </a:xfrm>
            <a:prstGeom prst="ellipse">
              <a:avLst/>
            </a:prstGeom>
            <a:solidFill>
              <a:schemeClr val="accent1">
                <a:lumMod val="20000"/>
                <a:lumOff val="80000"/>
              </a:schemeClr>
            </a:solidFill>
            <a:ln>
              <a:solidFill>
                <a:schemeClr val="accent1"/>
              </a:solidFill>
            </a:ln>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8" name="Oval 4">
              <a:extLst>
                <a:ext uri="{FF2B5EF4-FFF2-40B4-BE49-F238E27FC236}">
                  <a16:creationId xmlns:a16="http://schemas.microsoft.com/office/drawing/2014/main" id="{26755D79-63D1-4CF2-AD61-6A4BF4D25476}"/>
                </a:ext>
              </a:extLst>
            </p:cNvPr>
            <p:cNvSpPr txBox="1"/>
            <p:nvPr/>
          </p:nvSpPr>
          <p:spPr>
            <a:xfrm>
              <a:off x="547992" y="913029"/>
              <a:ext cx="2645938" cy="137558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400" kern="1200" dirty="0"/>
                <a:t>I think the fear that some staff are experiencing has been underestimated… For some it is causing mini panic-attacks several times a day... </a:t>
              </a:r>
            </a:p>
          </p:txBody>
        </p:sp>
      </p:grpSp>
      <p:sp>
        <p:nvSpPr>
          <p:cNvPr id="29" name="Title 1">
            <a:extLst>
              <a:ext uri="{FF2B5EF4-FFF2-40B4-BE49-F238E27FC236}">
                <a16:creationId xmlns:a16="http://schemas.microsoft.com/office/drawing/2014/main" id="{8C213605-3924-4F05-AB15-B728157ED1FD}"/>
              </a:ext>
            </a:extLst>
          </p:cNvPr>
          <p:cNvSpPr>
            <a:spLocks noGrp="1"/>
          </p:cNvSpPr>
          <p:nvPr>
            <p:ph type="title"/>
          </p:nvPr>
        </p:nvSpPr>
        <p:spPr>
          <a:xfrm>
            <a:off x="4236828" y="2413948"/>
            <a:ext cx="4410821" cy="1632241"/>
          </a:xfrm>
        </p:spPr>
        <p:txBody>
          <a:bodyPr>
            <a:normAutofit/>
          </a:bodyPr>
          <a:lstStyle/>
          <a:p>
            <a:pPr algn="ctr"/>
            <a:r>
              <a:rPr lang="en-GB" sz="3200" dirty="0">
                <a:solidFill>
                  <a:srgbClr val="002060"/>
                </a:solidFill>
              </a:rPr>
              <a:t>Quotes from school staff within the current climate</a:t>
            </a:r>
          </a:p>
        </p:txBody>
      </p:sp>
    </p:spTree>
    <p:extLst>
      <p:ext uri="{BB962C8B-B14F-4D97-AF65-F5344CB8AC3E}">
        <p14:creationId xmlns:p14="http://schemas.microsoft.com/office/powerpoint/2010/main" val="2727538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19"/>
                                        </p:tgtEl>
                                        <p:attrNameLst>
                                          <p:attrName>style.visibility</p:attrName>
                                        </p:attrNameLst>
                                      </p:cBhvr>
                                      <p:to>
                                        <p:strVal val="visible"/>
                                      </p:to>
                                    </p:set>
                                    <p:anim calcmode="lin" valueType="num">
                                      <p:cBhvr>
                                        <p:cTn id="14" dur="1000" fill="hold"/>
                                        <p:tgtEl>
                                          <p:spTgt spid="19"/>
                                        </p:tgtEl>
                                        <p:attrNameLst>
                                          <p:attrName>ppt_w</p:attrName>
                                        </p:attrNameLst>
                                      </p:cBhvr>
                                      <p:tavLst>
                                        <p:tav tm="0">
                                          <p:val>
                                            <p:fltVal val="0"/>
                                          </p:val>
                                        </p:tav>
                                        <p:tav tm="100000">
                                          <p:val>
                                            <p:strVal val="#ppt_w"/>
                                          </p:val>
                                        </p:tav>
                                      </p:tavLst>
                                    </p:anim>
                                    <p:anim calcmode="lin" valueType="num">
                                      <p:cBhvr>
                                        <p:cTn id="15" dur="1000" fill="hold"/>
                                        <p:tgtEl>
                                          <p:spTgt spid="19"/>
                                        </p:tgtEl>
                                        <p:attrNameLst>
                                          <p:attrName>ppt_h</p:attrName>
                                        </p:attrNameLst>
                                      </p:cBhvr>
                                      <p:tavLst>
                                        <p:tav tm="0">
                                          <p:val>
                                            <p:fltVal val="0"/>
                                          </p:val>
                                        </p:tav>
                                        <p:tav tm="100000">
                                          <p:val>
                                            <p:strVal val="#ppt_h"/>
                                          </p:val>
                                        </p:tav>
                                      </p:tavLst>
                                    </p:anim>
                                    <p:anim calcmode="lin" valueType="num">
                                      <p:cBhvr>
                                        <p:cTn id="16" dur="1000" fill="hold"/>
                                        <p:tgtEl>
                                          <p:spTgt spid="19"/>
                                        </p:tgtEl>
                                        <p:attrNameLst>
                                          <p:attrName>style.rotation</p:attrName>
                                        </p:attrNameLst>
                                      </p:cBhvr>
                                      <p:tavLst>
                                        <p:tav tm="0">
                                          <p:val>
                                            <p:fltVal val="90"/>
                                          </p:val>
                                        </p:tav>
                                        <p:tav tm="100000">
                                          <p:val>
                                            <p:fltVal val="0"/>
                                          </p:val>
                                        </p:tav>
                                      </p:tavLst>
                                    </p:anim>
                                    <p:animEffect transition="in" filter="fade">
                                      <p:cBhvr>
                                        <p:cTn id="17"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34846-FF71-4091-98AB-0C8A789B416F}"/>
              </a:ext>
            </a:extLst>
          </p:cNvPr>
          <p:cNvSpPr>
            <a:spLocks noGrp="1"/>
          </p:cNvSpPr>
          <p:nvPr>
            <p:ph type="title"/>
          </p:nvPr>
        </p:nvSpPr>
        <p:spPr/>
        <p:txBody>
          <a:bodyPr/>
          <a:lstStyle/>
          <a:p>
            <a:r>
              <a:rPr lang="en-GB" dirty="0"/>
              <a:t>How can we support mental health and wellbeing in schools?</a:t>
            </a:r>
          </a:p>
        </p:txBody>
      </p:sp>
      <p:sp>
        <p:nvSpPr>
          <p:cNvPr id="3" name="Content Placeholder 2">
            <a:extLst>
              <a:ext uri="{FF2B5EF4-FFF2-40B4-BE49-F238E27FC236}">
                <a16:creationId xmlns:a16="http://schemas.microsoft.com/office/drawing/2014/main" id="{2E4CC035-BF39-4526-8D19-520DB12080A2}"/>
              </a:ext>
            </a:extLst>
          </p:cNvPr>
          <p:cNvSpPr>
            <a:spLocks noGrp="1"/>
          </p:cNvSpPr>
          <p:nvPr>
            <p:ph idx="1"/>
          </p:nvPr>
        </p:nvSpPr>
        <p:spPr>
          <a:xfrm>
            <a:off x="392108" y="2054796"/>
            <a:ext cx="4859400" cy="4193604"/>
          </a:xfrm>
        </p:spPr>
        <p:txBody>
          <a:bodyPr>
            <a:normAutofit/>
          </a:bodyPr>
          <a:lstStyle/>
          <a:p>
            <a:pPr marL="0" indent="0">
              <a:buNone/>
            </a:pPr>
            <a:r>
              <a:rPr lang="en-GB" b="1" i="0" dirty="0">
                <a:solidFill>
                  <a:srgbClr val="000000"/>
                </a:solidFill>
                <a:effectLst/>
                <a:latin typeface="Satoshi-Regular"/>
              </a:rPr>
              <a:t>Recommendations from the Teacher Wellbeing Index:</a:t>
            </a:r>
            <a:endParaRPr lang="en-GB" b="0" i="0" dirty="0">
              <a:solidFill>
                <a:srgbClr val="000000"/>
              </a:solidFill>
              <a:effectLst/>
              <a:latin typeface="Satoshi-Regular"/>
            </a:endParaRPr>
          </a:p>
          <a:p>
            <a:pPr>
              <a:buFont typeface="Arial" panose="020B0604020202020204" pitchFamily="34" charset="0"/>
              <a:buChar char="•"/>
            </a:pPr>
            <a:r>
              <a:rPr lang="en-GB" b="0" i="0" dirty="0">
                <a:solidFill>
                  <a:srgbClr val="000000"/>
                </a:solidFill>
                <a:effectLst/>
                <a:latin typeface="Satoshi-Regular"/>
              </a:rPr>
              <a:t>Educator mental health must be at the heart of education recovery and all education policy</a:t>
            </a:r>
          </a:p>
          <a:p>
            <a:pPr algn="l">
              <a:buFont typeface="Arial" panose="020B0604020202020204" pitchFamily="34" charset="0"/>
              <a:buChar char="•"/>
            </a:pPr>
            <a:r>
              <a:rPr lang="en-GB" b="0" i="0" dirty="0">
                <a:solidFill>
                  <a:srgbClr val="000000"/>
                </a:solidFill>
                <a:effectLst/>
                <a:latin typeface="Satoshi-Regular"/>
              </a:rPr>
              <a:t>Prioritise a culture of wellbeing and reduce stigma</a:t>
            </a:r>
          </a:p>
          <a:p>
            <a:pPr algn="l">
              <a:buFont typeface="Arial" panose="020B0604020202020204" pitchFamily="34" charset="0"/>
              <a:buChar char="•"/>
            </a:pPr>
            <a:r>
              <a:rPr lang="en-GB" b="0" i="0" dirty="0">
                <a:solidFill>
                  <a:srgbClr val="000000"/>
                </a:solidFill>
                <a:effectLst/>
                <a:latin typeface="Satoshi-Regular"/>
              </a:rPr>
              <a:t>Look after your leadership</a:t>
            </a:r>
          </a:p>
          <a:p>
            <a:pPr algn="l">
              <a:buFont typeface="Arial" panose="020B0604020202020204" pitchFamily="34" charset="0"/>
              <a:buChar char="•"/>
            </a:pPr>
            <a:r>
              <a:rPr lang="en-GB" b="0" i="0" dirty="0">
                <a:solidFill>
                  <a:srgbClr val="000000"/>
                </a:solidFill>
                <a:effectLst/>
                <a:latin typeface="Satoshi-Regular"/>
              </a:rPr>
              <a:t>Support your staff </a:t>
            </a:r>
          </a:p>
        </p:txBody>
      </p:sp>
      <p:sp>
        <p:nvSpPr>
          <p:cNvPr id="5" name="Rectangle 4">
            <a:extLst>
              <a:ext uri="{FF2B5EF4-FFF2-40B4-BE49-F238E27FC236}">
                <a16:creationId xmlns:a16="http://schemas.microsoft.com/office/drawing/2014/main" id="{FC99EBD5-D6E0-49CB-8312-48039058CBF7}"/>
              </a:ext>
            </a:extLst>
          </p:cNvPr>
          <p:cNvSpPr/>
          <p:nvPr/>
        </p:nvSpPr>
        <p:spPr>
          <a:xfrm>
            <a:off x="5831840" y="2928556"/>
            <a:ext cx="5547360" cy="3505200"/>
          </a:xfrm>
          <a:prstGeom prst="rect">
            <a:avLst/>
          </a:prstGeom>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88F7EE45-CD68-42AE-8353-7C9D6DFB5E77}"/>
              </a:ext>
            </a:extLst>
          </p:cNvPr>
          <p:cNvSpPr txBox="1"/>
          <p:nvPr/>
        </p:nvSpPr>
        <p:spPr>
          <a:xfrm>
            <a:off x="6197600" y="3243516"/>
            <a:ext cx="5299710" cy="3970318"/>
          </a:xfrm>
          <a:prstGeom prst="rect">
            <a:avLst/>
          </a:prstGeom>
          <a:noFill/>
        </p:spPr>
        <p:txBody>
          <a:bodyPr wrap="square" rtlCol="0">
            <a:spAutoFit/>
          </a:bodyPr>
          <a:lstStyle/>
          <a:p>
            <a:r>
              <a:rPr lang="en-GB" b="1" dirty="0">
                <a:latin typeface="Satoshi-Regular"/>
              </a:rPr>
              <a:t>But why supervision?....</a:t>
            </a:r>
          </a:p>
          <a:p>
            <a:endParaRPr lang="en-GB" dirty="0">
              <a:latin typeface="Satoshi-Regular"/>
            </a:endParaRPr>
          </a:p>
          <a:p>
            <a:endParaRPr lang="en-GB" dirty="0">
              <a:latin typeface="Satoshi-Regular"/>
            </a:endParaRPr>
          </a:p>
          <a:p>
            <a:r>
              <a:rPr lang="en-GB" b="0" i="0" dirty="0">
                <a:solidFill>
                  <a:srgbClr val="3A3A3A"/>
                </a:solidFill>
                <a:effectLst/>
                <a:latin typeface="Satoshi-Regular"/>
              </a:rPr>
              <a:t>Supervision provides:</a:t>
            </a:r>
          </a:p>
          <a:p>
            <a:pPr marL="285750" indent="-285750">
              <a:buFont typeface="Arial" panose="020B0604020202020204" pitchFamily="34" charset="0"/>
              <a:buChar char="•"/>
            </a:pPr>
            <a:r>
              <a:rPr lang="en-GB" b="0" i="0" dirty="0">
                <a:solidFill>
                  <a:srgbClr val="3A3A3A"/>
                </a:solidFill>
                <a:effectLst/>
                <a:latin typeface="Satoshi-Regular"/>
              </a:rPr>
              <a:t>a safe and contained space </a:t>
            </a:r>
          </a:p>
          <a:p>
            <a:pPr marL="285750" indent="-285750">
              <a:buFont typeface="Arial" panose="020B0604020202020204" pitchFamily="34" charset="0"/>
              <a:buChar char="•"/>
            </a:pPr>
            <a:r>
              <a:rPr lang="en-GB" dirty="0">
                <a:solidFill>
                  <a:srgbClr val="3A3A3A"/>
                </a:solidFill>
                <a:latin typeface="Satoshi-Regular"/>
              </a:rPr>
              <a:t>o</a:t>
            </a:r>
            <a:r>
              <a:rPr lang="en-GB" b="0" i="0" dirty="0">
                <a:solidFill>
                  <a:srgbClr val="3A3A3A"/>
                </a:solidFill>
                <a:effectLst/>
                <a:latin typeface="Satoshi-Regular"/>
              </a:rPr>
              <a:t>pportunities for reflection about the nature and challenges of experiences</a:t>
            </a:r>
          </a:p>
          <a:p>
            <a:pPr marL="285750" indent="-285750">
              <a:buFont typeface="Arial" panose="020B0604020202020204" pitchFamily="34" charset="0"/>
              <a:buChar char="•"/>
            </a:pPr>
            <a:r>
              <a:rPr lang="en-GB" b="0" i="0" dirty="0">
                <a:solidFill>
                  <a:srgbClr val="3A3A3A"/>
                </a:solidFill>
                <a:effectLst/>
                <a:latin typeface="Satoshi-Regular"/>
              </a:rPr>
              <a:t>consideration of the emotional impact that very often exists for </a:t>
            </a:r>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3576983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A3FD0-039F-468D-B7C5-E7F3417E7AC2}"/>
              </a:ext>
            </a:extLst>
          </p:cNvPr>
          <p:cNvSpPr>
            <a:spLocks noGrp="1"/>
          </p:cNvSpPr>
          <p:nvPr>
            <p:ph type="title"/>
          </p:nvPr>
        </p:nvSpPr>
        <p:spPr>
          <a:xfrm>
            <a:off x="838200" y="365126"/>
            <a:ext cx="10391775" cy="803366"/>
          </a:xfrm>
        </p:spPr>
        <p:txBody>
          <a:bodyPr/>
          <a:lstStyle/>
          <a:p>
            <a:r>
              <a:rPr lang="en-GB" dirty="0"/>
              <a:t>What is supervision? </a:t>
            </a:r>
          </a:p>
        </p:txBody>
      </p:sp>
      <p:sp>
        <p:nvSpPr>
          <p:cNvPr id="4" name="Rectangle: Top Corners Snipped 3">
            <a:extLst>
              <a:ext uri="{FF2B5EF4-FFF2-40B4-BE49-F238E27FC236}">
                <a16:creationId xmlns:a16="http://schemas.microsoft.com/office/drawing/2014/main" id="{95719A40-832D-4531-918B-BEA34AE1D9FA}"/>
              </a:ext>
            </a:extLst>
          </p:cNvPr>
          <p:cNvSpPr/>
          <p:nvPr/>
        </p:nvSpPr>
        <p:spPr>
          <a:xfrm>
            <a:off x="4483572" y="2373531"/>
            <a:ext cx="3382108" cy="1699465"/>
          </a:xfrm>
          <a:prstGeom prst="snip2Same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rPr>
              <a:t>Supervision is a place to feel safe, respected and heard</a:t>
            </a:r>
          </a:p>
        </p:txBody>
      </p:sp>
      <p:sp>
        <p:nvSpPr>
          <p:cNvPr id="5" name="Rectangle: Top Corners Snipped 4">
            <a:extLst>
              <a:ext uri="{FF2B5EF4-FFF2-40B4-BE49-F238E27FC236}">
                <a16:creationId xmlns:a16="http://schemas.microsoft.com/office/drawing/2014/main" id="{30A38158-31BC-4F63-93F3-02DD3AA51552}"/>
              </a:ext>
            </a:extLst>
          </p:cNvPr>
          <p:cNvSpPr/>
          <p:nvPr/>
        </p:nvSpPr>
        <p:spPr>
          <a:xfrm>
            <a:off x="1362658" y="1895407"/>
            <a:ext cx="2166257" cy="803366"/>
          </a:xfrm>
          <a:prstGeom prst="snip2Same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Nourishing</a:t>
            </a:r>
          </a:p>
        </p:txBody>
      </p:sp>
      <p:sp>
        <p:nvSpPr>
          <p:cNvPr id="6" name="Rectangle: Top Corners Snipped 5">
            <a:extLst>
              <a:ext uri="{FF2B5EF4-FFF2-40B4-BE49-F238E27FC236}">
                <a16:creationId xmlns:a16="http://schemas.microsoft.com/office/drawing/2014/main" id="{3B5D8D88-D830-4C04-B6D0-E4C947AA2262}"/>
              </a:ext>
            </a:extLst>
          </p:cNvPr>
          <p:cNvSpPr/>
          <p:nvPr/>
        </p:nvSpPr>
        <p:spPr>
          <a:xfrm>
            <a:off x="5098595" y="1289005"/>
            <a:ext cx="2166257" cy="803366"/>
          </a:xfrm>
          <a:prstGeom prst="snip2Same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Interactive</a:t>
            </a:r>
          </a:p>
        </p:txBody>
      </p:sp>
      <p:sp>
        <p:nvSpPr>
          <p:cNvPr id="7" name="Rectangle: Top Corners Snipped 6">
            <a:extLst>
              <a:ext uri="{FF2B5EF4-FFF2-40B4-BE49-F238E27FC236}">
                <a16:creationId xmlns:a16="http://schemas.microsoft.com/office/drawing/2014/main" id="{5E6CB83F-1F6E-4349-B0D8-D5A7281349B0}"/>
              </a:ext>
            </a:extLst>
          </p:cNvPr>
          <p:cNvSpPr/>
          <p:nvPr/>
        </p:nvSpPr>
        <p:spPr>
          <a:xfrm>
            <a:off x="1362658" y="3429000"/>
            <a:ext cx="2166257" cy="803366"/>
          </a:xfrm>
          <a:prstGeom prst="snip2Same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Creative</a:t>
            </a:r>
          </a:p>
        </p:txBody>
      </p:sp>
      <p:sp>
        <p:nvSpPr>
          <p:cNvPr id="8" name="Rectangle: Top Corners Snipped 7">
            <a:extLst>
              <a:ext uri="{FF2B5EF4-FFF2-40B4-BE49-F238E27FC236}">
                <a16:creationId xmlns:a16="http://schemas.microsoft.com/office/drawing/2014/main" id="{247FD65D-34BC-4B51-807F-7597E275933B}"/>
              </a:ext>
            </a:extLst>
          </p:cNvPr>
          <p:cNvSpPr/>
          <p:nvPr/>
        </p:nvSpPr>
        <p:spPr>
          <a:xfrm>
            <a:off x="5227613" y="4368414"/>
            <a:ext cx="2166257" cy="803366"/>
          </a:xfrm>
          <a:prstGeom prst="snip2Same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Enabling</a:t>
            </a:r>
          </a:p>
        </p:txBody>
      </p:sp>
      <p:sp>
        <p:nvSpPr>
          <p:cNvPr id="9" name="Rectangle: Top Corners Snipped 8">
            <a:extLst>
              <a:ext uri="{FF2B5EF4-FFF2-40B4-BE49-F238E27FC236}">
                <a16:creationId xmlns:a16="http://schemas.microsoft.com/office/drawing/2014/main" id="{109CD764-96B6-4A7B-A7DD-2344071DD744}"/>
              </a:ext>
            </a:extLst>
          </p:cNvPr>
          <p:cNvSpPr/>
          <p:nvPr/>
        </p:nvSpPr>
        <p:spPr>
          <a:xfrm>
            <a:off x="8820337" y="1833486"/>
            <a:ext cx="2166257" cy="803366"/>
          </a:xfrm>
          <a:prstGeom prst="snip2Same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Empowering</a:t>
            </a:r>
          </a:p>
        </p:txBody>
      </p:sp>
      <p:sp>
        <p:nvSpPr>
          <p:cNvPr id="10" name="Rectangle: Top Corners Snipped 9">
            <a:extLst>
              <a:ext uri="{FF2B5EF4-FFF2-40B4-BE49-F238E27FC236}">
                <a16:creationId xmlns:a16="http://schemas.microsoft.com/office/drawing/2014/main" id="{5B1927FB-57D8-4357-BE0E-17BAC302FB91}"/>
              </a:ext>
            </a:extLst>
          </p:cNvPr>
          <p:cNvSpPr/>
          <p:nvPr/>
        </p:nvSpPr>
        <p:spPr>
          <a:xfrm>
            <a:off x="8820336" y="3680156"/>
            <a:ext cx="2166257" cy="803366"/>
          </a:xfrm>
          <a:prstGeom prst="snip2Same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Collaborative</a:t>
            </a:r>
          </a:p>
        </p:txBody>
      </p:sp>
      <p:sp>
        <p:nvSpPr>
          <p:cNvPr id="15" name="TextBox 14">
            <a:extLst>
              <a:ext uri="{FF2B5EF4-FFF2-40B4-BE49-F238E27FC236}">
                <a16:creationId xmlns:a16="http://schemas.microsoft.com/office/drawing/2014/main" id="{A3790B71-508C-4650-A752-C264BF79B1D0}"/>
              </a:ext>
            </a:extLst>
          </p:cNvPr>
          <p:cNvSpPr txBox="1"/>
          <p:nvPr/>
        </p:nvSpPr>
        <p:spPr>
          <a:xfrm>
            <a:off x="2447925" y="5443807"/>
            <a:ext cx="7477125" cy="1200329"/>
          </a:xfrm>
          <a:prstGeom prst="rect">
            <a:avLst/>
          </a:prstGeom>
          <a:solidFill>
            <a:schemeClr val="accent6">
              <a:lumMod val="20000"/>
              <a:lumOff val="80000"/>
            </a:schemeClr>
          </a:solidFill>
        </p:spPr>
        <p:txBody>
          <a:bodyPr wrap="square">
            <a:spAutoFit/>
          </a:bodyPr>
          <a:lstStyle/>
          <a:p>
            <a:pPr algn="ctr"/>
            <a:r>
              <a:rPr lang="en-GB" altLang="en-US" sz="2400" dirty="0">
                <a:cs typeface="Times New Roman" pitchFamily="18" charset="0"/>
              </a:rPr>
              <a:t>“…A place of trust where a healthy relationship gives me a safe place to acknowledge and work with my concerns, stresses, fears and joys as a worker”</a:t>
            </a:r>
          </a:p>
        </p:txBody>
      </p:sp>
      <p:pic>
        <p:nvPicPr>
          <p:cNvPr id="16" name="Picture 4" descr="PTS logo">
            <a:extLst>
              <a:ext uri="{FF2B5EF4-FFF2-40B4-BE49-F238E27FC236}">
                <a16:creationId xmlns:a16="http://schemas.microsoft.com/office/drawing/2014/main" id="{CC380CA8-0A02-4295-ADC9-47D76D98D5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31469" y="5415718"/>
            <a:ext cx="1086513" cy="10213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269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8FD90-C0A4-4F3A-B4C6-4BEFAE5600A2}"/>
              </a:ext>
            </a:extLst>
          </p:cNvPr>
          <p:cNvSpPr>
            <a:spLocks noGrp="1"/>
          </p:cNvSpPr>
          <p:nvPr>
            <p:ph type="title"/>
          </p:nvPr>
        </p:nvSpPr>
        <p:spPr/>
        <p:txBody>
          <a:bodyPr/>
          <a:lstStyle/>
          <a:p>
            <a:r>
              <a:rPr lang="en-GB" dirty="0"/>
              <a:t>What is the aim of supervision?</a:t>
            </a:r>
          </a:p>
        </p:txBody>
      </p:sp>
      <p:sp>
        <p:nvSpPr>
          <p:cNvPr id="4" name="Rectangle: Top Corners Snipped 3">
            <a:extLst>
              <a:ext uri="{FF2B5EF4-FFF2-40B4-BE49-F238E27FC236}">
                <a16:creationId xmlns:a16="http://schemas.microsoft.com/office/drawing/2014/main" id="{253A9C53-5511-431E-A05C-EA7BC80EA03C}"/>
              </a:ext>
            </a:extLst>
          </p:cNvPr>
          <p:cNvSpPr/>
          <p:nvPr/>
        </p:nvSpPr>
        <p:spPr>
          <a:xfrm>
            <a:off x="4404946" y="2828070"/>
            <a:ext cx="3382108" cy="2388973"/>
          </a:xfrm>
          <a:prstGeom prst="snip2Same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ltLang="en-US" sz="2400" dirty="0">
                <a:solidFill>
                  <a:schemeClr val="tx1"/>
                </a:solidFill>
                <a:cs typeface="Times New Roman" pitchFamily="18" charset="0"/>
              </a:rPr>
              <a:t>“…A regular, protected time for facilitated, in-depth reflection on practice”</a:t>
            </a:r>
          </a:p>
          <a:p>
            <a:pPr algn="ctr"/>
            <a:endParaRPr lang="en-GB" sz="2400" b="1" dirty="0">
              <a:solidFill>
                <a:schemeClr val="tx1"/>
              </a:solidFill>
            </a:endParaRPr>
          </a:p>
        </p:txBody>
      </p:sp>
      <p:sp>
        <p:nvSpPr>
          <p:cNvPr id="5" name="Rectangle: Top Corners Snipped 4">
            <a:extLst>
              <a:ext uri="{FF2B5EF4-FFF2-40B4-BE49-F238E27FC236}">
                <a16:creationId xmlns:a16="http://schemas.microsoft.com/office/drawing/2014/main" id="{3AE8CA02-F8B9-47E4-A2A4-A386601BB5DB}"/>
              </a:ext>
            </a:extLst>
          </p:cNvPr>
          <p:cNvSpPr/>
          <p:nvPr/>
        </p:nvSpPr>
        <p:spPr>
          <a:xfrm>
            <a:off x="1858190" y="2024705"/>
            <a:ext cx="2166257" cy="803366"/>
          </a:xfrm>
          <a:prstGeom prst="snip2Same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Emotional support</a:t>
            </a:r>
          </a:p>
        </p:txBody>
      </p:sp>
      <p:sp>
        <p:nvSpPr>
          <p:cNvPr id="6" name="Rectangle: Top Corners Snipped 5">
            <a:extLst>
              <a:ext uri="{FF2B5EF4-FFF2-40B4-BE49-F238E27FC236}">
                <a16:creationId xmlns:a16="http://schemas.microsoft.com/office/drawing/2014/main" id="{B91F1CAC-F206-4943-9A13-26259EA5F7CE}"/>
              </a:ext>
            </a:extLst>
          </p:cNvPr>
          <p:cNvSpPr/>
          <p:nvPr/>
        </p:nvSpPr>
        <p:spPr>
          <a:xfrm>
            <a:off x="1362658" y="3123852"/>
            <a:ext cx="2166257" cy="803366"/>
          </a:xfrm>
          <a:prstGeom prst="snip2Same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More open</a:t>
            </a:r>
          </a:p>
        </p:txBody>
      </p:sp>
      <p:sp>
        <p:nvSpPr>
          <p:cNvPr id="7" name="Rectangle: Top Corners Snipped 6">
            <a:extLst>
              <a:ext uri="{FF2B5EF4-FFF2-40B4-BE49-F238E27FC236}">
                <a16:creationId xmlns:a16="http://schemas.microsoft.com/office/drawing/2014/main" id="{60A6BCF4-CC2D-4C94-97B1-E02328938F7E}"/>
              </a:ext>
            </a:extLst>
          </p:cNvPr>
          <p:cNvSpPr/>
          <p:nvPr/>
        </p:nvSpPr>
        <p:spPr>
          <a:xfrm>
            <a:off x="1800673" y="4428845"/>
            <a:ext cx="2166257" cy="803366"/>
          </a:xfrm>
          <a:prstGeom prst="snip2Same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More available</a:t>
            </a:r>
          </a:p>
        </p:txBody>
      </p:sp>
      <p:sp>
        <p:nvSpPr>
          <p:cNvPr id="8" name="Rectangle: Top Corners Snipped 7">
            <a:extLst>
              <a:ext uri="{FF2B5EF4-FFF2-40B4-BE49-F238E27FC236}">
                <a16:creationId xmlns:a16="http://schemas.microsoft.com/office/drawing/2014/main" id="{5406A65F-680B-498A-80CB-7DF48581395B}"/>
              </a:ext>
            </a:extLst>
          </p:cNvPr>
          <p:cNvSpPr/>
          <p:nvPr/>
        </p:nvSpPr>
        <p:spPr>
          <a:xfrm>
            <a:off x="5012871" y="1690688"/>
            <a:ext cx="2166257" cy="803366"/>
          </a:xfrm>
          <a:prstGeom prst="snip2Same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Reflective practice</a:t>
            </a:r>
          </a:p>
        </p:txBody>
      </p:sp>
      <p:sp>
        <p:nvSpPr>
          <p:cNvPr id="9" name="Rectangle: Top Corners Snipped 8">
            <a:extLst>
              <a:ext uri="{FF2B5EF4-FFF2-40B4-BE49-F238E27FC236}">
                <a16:creationId xmlns:a16="http://schemas.microsoft.com/office/drawing/2014/main" id="{A2DA046F-E7F9-4196-A4B6-3FDF3524CE3D}"/>
              </a:ext>
            </a:extLst>
          </p:cNvPr>
          <p:cNvSpPr/>
          <p:nvPr/>
        </p:nvSpPr>
        <p:spPr>
          <a:xfrm>
            <a:off x="8453848" y="1927720"/>
            <a:ext cx="2166257" cy="803366"/>
          </a:xfrm>
          <a:prstGeom prst="snip2Same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Problem solving</a:t>
            </a:r>
          </a:p>
        </p:txBody>
      </p:sp>
      <p:sp>
        <p:nvSpPr>
          <p:cNvPr id="10" name="Rectangle: Top Corners Snipped 9">
            <a:extLst>
              <a:ext uri="{FF2B5EF4-FFF2-40B4-BE49-F238E27FC236}">
                <a16:creationId xmlns:a16="http://schemas.microsoft.com/office/drawing/2014/main" id="{6496ED24-259F-4EAD-9242-E68D6B5C9D42}"/>
              </a:ext>
            </a:extLst>
          </p:cNvPr>
          <p:cNvSpPr/>
          <p:nvPr/>
        </p:nvSpPr>
        <p:spPr>
          <a:xfrm>
            <a:off x="8791261" y="3170699"/>
            <a:ext cx="2166257" cy="803366"/>
          </a:xfrm>
          <a:prstGeom prst="snip2Same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Sharing practice</a:t>
            </a:r>
          </a:p>
        </p:txBody>
      </p:sp>
      <p:sp>
        <p:nvSpPr>
          <p:cNvPr id="11" name="Rectangle: Top Corners Snipped 10">
            <a:extLst>
              <a:ext uri="{FF2B5EF4-FFF2-40B4-BE49-F238E27FC236}">
                <a16:creationId xmlns:a16="http://schemas.microsoft.com/office/drawing/2014/main" id="{3814CA2D-55AB-4FB6-8554-1A10546B241B}"/>
              </a:ext>
            </a:extLst>
          </p:cNvPr>
          <p:cNvSpPr/>
          <p:nvPr/>
        </p:nvSpPr>
        <p:spPr>
          <a:xfrm>
            <a:off x="8453847" y="4413678"/>
            <a:ext cx="2166257" cy="803366"/>
          </a:xfrm>
          <a:prstGeom prst="snip2Same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Celebrate successes</a:t>
            </a:r>
          </a:p>
        </p:txBody>
      </p:sp>
      <p:sp>
        <p:nvSpPr>
          <p:cNvPr id="13" name="TextBox 12">
            <a:extLst>
              <a:ext uri="{FF2B5EF4-FFF2-40B4-BE49-F238E27FC236}">
                <a16:creationId xmlns:a16="http://schemas.microsoft.com/office/drawing/2014/main" id="{E9BC65FB-0C3D-4F78-9F73-4015A8A29914}"/>
              </a:ext>
            </a:extLst>
          </p:cNvPr>
          <p:cNvSpPr txBox="1"/>
          <p:nvPr/>
        </p:nvSpPr>
        <p:spPr>
          <a:xfrm>
            <a:off x="3267075" y="5651963"/>
            <a:ext cx="6096000" cy="923330"/>
          </a:xfrm>
          <a:prstGeom prst="rect">
            <a:avLst/>
          </a:prstGeom>
          <a:solidFill>
            <a:schemeClr val="accent6">
              <a:lumMod val="20000"/>
              <a:lumOff val="80000"/>
            </a:schemeClr>
          </a:solidFill>
        </p:spPr>
        <p:txBody>
          <a:bodyPr wrap="square">
            <a:spAutoFit/>
          </a:bodyPr>
          <a:lstStyle/>
          <a:p>
            <a:r>
              <a:rPr lang="en-GB" b="0" i="0" dirty="0">
                <a:solidFill>
                  <a:srgbClr val="323130"/>
                </a:solidFill>
                <a:effectLst/>
                <a:latin typeface="Segoe UI Web (West European)"/>
              </a:rPr>
              <a:t>“Enabled clarity of thought and encouraged focus on own wellbeing, which in turn enables me to support young people more effectively”</a:t>
            </a:r>
            <a:endParaRPr lang="en-GB" dirty="0"/>
          </a:p>
        </p:txBody>
      </p:sp>
      <p:pic>
        <p:nvPicPr>
          <p:cNvPr id="14" name="Picture 4" descr="PTS logo">
            <a:extLst>
              <a:ext uri="{FF2B5EF4-FFF2-40B4-BE49-F238E27FC236}">
                <a16:creationId xmlns:a16="http://schemas.microsoft.com/office/drawing/2014/main" id="{0ED63702-C960-4E3D-A1E0-CE3E773305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31469" y="5415718"/>
            <a:ext cx="1086513" cy="10213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9836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ee the source image">
            <a:extLst>
              <a:ext uri="{FF2B5EF4-FFF2-40B4-BE49-F238E27FC236}">
                <a16:creationId xmlns:a16="http://schemas.microsoft.com/office/drawing/2014/main" id="{F5803647-7E2B-4DDD-BA4F-9A307AF46E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7983" y="4932313"/>
            <a:ext cx="3498209" cy="168806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19C308C7-065C-48DC-8ABB-8D1821FD9B28}"/>
              </a:ext>
            </a:extLst>
          </p:cNvPr>
          <p:cNvSpPr>
            <a:spLocks noGrp="1"/>
          </p:cNvSpPr>
          <p:nvPr>
            <p:ph type="title"/>
          </p:nvPr>
        </p:nvSpPr>
        <p:spPr>
          <a:xfrm>
            <a:off x="329218" y="43728"/>
            <a:ext cx="8596668" cy="1320800"/>
          </a:xfrm>
        </p:spPr>
        <p:txBody>
          <a:bodyPr>
            <a:normAutofit fontScale="90000"/>
          </a:bodyPr>
          <a:lstStyle/>
          <a:p>
            <a:pPr algn="ctr"/>
            <a:r>
              <a:rPr lang="en-GB" dirty="0"/>
              <a:t>How supervision has provided support to staff in settings…</a:t>
            </a:r>
            <a:br>
              <a:rPr lang="en-GB" dirty="0"/>
            </a:br>
            <a:r>
              <a:rPr lang="en-GB" sz="1800" dirty="0">
                <a:solidFill>
                  <a:srgbClr val="002060"/>
                </a:solidFill>
              </a:rPr>
              <a:t>Feedback from a range of staff who have been receiving regular supervision from our service</a:t>
            </a:r>
            <a:br>
              <a:rPr lang="en-GB" sz="1800" dirty="0">
                <a:solidFill>
                  <a:srgbClr val="002060"/>
                </a:solidFill>
              </a:rPr>
            </a:br>
            <a:endParaRPr lang="en-GB" dirty="0">
              <a:solidFill>
                <a:srgbClr val="002060"/>
              </a:solidFill>
            </a:endParaRPr>
          </a:p>
        </p:txBody>
      </p:sp>
      <p:sp>
        <p:nvSpPr>
          <p:cNvPr id="4" name="TextBox 3">
            <a:extLst>
              <a:ext uri="{FF2B5EF4-FFF2-40B4-BE49-F238E27FC236}">
                <a16:creationId xmlns:a16="http://schemas.microsoft.com/office/drawing/2014/main" id="{9B2060ED-A73C-40DC-B191-1E4888F05412}"/>
              </a:ext>
            </a:extLst>
          </p:cNvPr>
          <p:cNvSpPr txBox="1"/>
          <p:nvPr/>
        </p:nvSpPr>
        <p:spPr>
          <a:xfrm>
            <a:off x="1065402" y="1637588"/>
            <a:ext cx="2181137" cy="923330"/>
          </a:xfrm>
          <a:prstGeom prst="rect">
            <a:avLst/>
          </a:prstGeom>
          <a:solidFill>
            <a:schemeClr val="accent1">
              <a:lumMod val="20000"/>
              <a:lumOff val="80000"/>
            </a:schemeClr>
          </a:solidFill>
        </p:spPr>
        <p:txBody>
          <a:bodyPr wrap="square" rtlCol="0">
            <a:spAutoFit/>
          </a:bodyPr>
          <a:lstStyle/>
          <a:p>
            <a:r>
              <a:rPr lang="en-GB" b="1" i="0" dirty="0">
                <a:solidFill>
                  <a:srgbClr val="002060"/>
                </a:solidFill>
                <a:effectLst/>
                <a:latin typeface="Segoe UI Web (West European)"/>
              </a:rPr>
              <a:t>Greater emotional resilience </a:t>
            </a:r>
            <a:r>
              <a:rPr lang="en-GB" b="0" i="0" dirty="0">
                <a:solidFill>
                  <a:srgbClr val="002060"/>
                </a:solidFill>
                <a:effectLst/>
                <a:latin typeface="Segoe UI Web (West European)"/>
              </a:rPr>
              <a:t>and </a:t>
            </a:r>
            <a:r>
              <a:rPr lang="en-GB" b="1" i="0" dirty="0">
                <a:solidFill>
                  <a:srgbClr val="002060"/>
                </a:solidFill>
                <a:effectLst/>
                <a:latin typeface="Segoe UI Web (West European)"/>
              </a:rPr>
              <a:t>less burnout</a:t>
            </a:r>
            <a:endParaRPr lang="en-GB" b="1" dirty="0">
              <a:solidFill>
                <a:srgbClr val="002060"/>
              </a:solidFill>
            </a:endParaRPr>
          </a:p>
        </p:txBody>
      </p:sp>
      <p:sp>
        <p:nvSpPr>
          <p:cNvPr id="5" name="TextBox 4">
            <a:extLst>
              <a:ext uri="{FF2B5EF4-FFF2-40B4-BE49-F238E27FC236}">
                <a16:creationId xmlns:a16="http://schemas.microsoft.com/office/drawing/2014/main" id="{A9601671-CD9C-4762-9775-865B4D101E83}"/>
              </a:ext>
            </a:extLst>
          </p:cNvPr>
          <p:cNvSpPr txBox="1"/>
          <p:nvPr/>
        </p:nvSpPr>
        <p:spPr>
          <a:xfrm>
            <a:off x="483067" y="2933564"/>
            <a:ext cx="2109832" cy="646331"/>
          </a:xfrm>
          <a:prstGeom prst="rect">
            <a:avLst/>
          </a:prstGeom>
          <a:solidFill>
            <a:schemeClr val="accent1">
              <a:lumMod val="20000"/>
              <a:lumOff val="80000"/>
            </a:schemeClr>
          </a:solidFill>
        </p:spPr>
        <p:txBody>
          <a:bodyPr wrap="square" rtlCol="0">
            <a:spAutoFit/>
          </a:bodyPr>
          <a:lstStyle/>
          <a:p>
            <a:r>
              <a:rPr lang="en-GB" b="0" i="0" dirty="0">
                <a:solidFill>
                  <a:srgbClr val="002060"/>
                </a:solidFill>
                <a:effectLst/>
                <a:latin typeface="Segoe UI Web (West European)"/>
              </a:rPr>
              <a:t>Enabled </a:t>
            </a:r>
            <a:r>
              <a:rPr lang="en-GB" b="1" dirty="0">
                <a:solidFill>
                  <a:srgbClr val="002060"/>
                </a:solidFill>
                <a:latin typeface="Segoe UI Web (West European)"/>
              </a:rPr>
              <a:t>c</a:t>
            </a:r>
            <a:r>
              <a:rPr lang="en-GB" b="1" i="0" dirty="0">
                <a:solidFill>
                  <a:srgbClr val="002060"/>
                </a:solidFill>
                <a:effectLst/>
                <a:latin typeface="Segoe UI Web (West European)"/>
              </a:rPr>
              <a:t>larity of thought</a:t>
            </a:r>
            <a:endParaRPr lang="en-GB" b="1" dirty="0">
              <a:solidFill>
                <a:srgbClr val="002060"/>
              </a:solidFill>
            </a:endParaRPr>
          </a:p>
        </p:txBody>
      </p:sp>
      <p:sp>
        <p:nvSpPr>
          <p:cNvPr id="9" name="TextBox 8">
            <a:extLst>
              <a:ext uri="{FF2B5EF4-FFF2-40B4-BE49-F238E27FC236}">
                <a16:creationId xmlns:a16="http://schemas.microsoft.com/office/drawing/2014/main" id="{C5D31C4E-C40F-4AFB-93DC-C5DC1344160F}"/>
              </a:ext>
            </a:extLst>
          </p:cNvPr>
          <p:cNvSpPr txBox="1"/>
          <p:nvPr/>
        </p:nvSpPr>
        <p:spPr>
          <a:xfrm>
            <a:off x="1263476" y="4128058"/>
            <a:ext cx="5807356" cy="923330"/>
          </a:xfrm>
          <a:prstGeom prst="rect">
            <a:avLst/>
          </a:prstGeom>
          <a:solidFill>
            <a:schemeClr val="accent1">
              <a:lumMod val="20000"/>
              <a:lumOff val="80000"/>
            </a:schemeClr>
          </a:solidFill>
        </p:spPr>
        <p:txBody>
          <a:bodyPr wrap="square">
            <a:spAutoFit/>
          </a:bodyPr>
          <a:lstStyle/>
          <a:p>
            <a:r>
              <a:rPr lang="en-GB" b="1" dirty="0">
                <a:solidFill>
                  <a:srgbClr val="002060"/>
                </a:solidFill>
                <a:effectLst/>
              </a:rPr>
              <a:t>Solution focused </a:t>
            </a:r>
            <a:r>
              <a:rPr lang="en-GB" dirty="0">
                <a:solidFill>
                  <a:srgbClr val="002060"/>
                </a:solidFill>
                <a:effectLst/>
              </a:rPr>
              <a:t>support and </a:t>
            </a:r>
            <a:r>
              <a:rPr lang="en-GB" b="1" dirty="0">
                <a:solidFill>
                  <a:srgbClr val="002060"/>
                </a:solidFill>
                <a:effectLst/>
              </a:rPr>
              <a:t>problem solving </a:t>
            </a:r>
            <a:r>
              <a:rPr lang="en-GB" dirty="0">
                <a:solidFill>
                  <a:srgbClr val="002060"/>
                </a:solidFill>
                <a:effectLst/>
              </a:rPr>
              <a:t>with a </a:t>
            </a:r>
            <a:r>
              <a:rPr lang="en-GB" b="1" dirty="0">
                <a:solidFill>
                  <a:srgbClr val="002060"/>
                </a:solidFill>
                <a:effectLst/>
              </a:rPr>
              <a:t>determination to go the extra mile </a:t>
            </a:r>
            <a:r>
              <a:rPr lang="en-GB" dirty="0">
                <a:solidFill>
                  <a:srgbClr val="002060"/>
                </a:solidFill>
                <a:effectLst/>
              </a:rPr>
              <a:t>for our children/young people</a:t>
            </a:r>
            <a:endParaRPr lang="en-GB" dirty="0">
              <a:solidFill>
                <a:srgbClr val="002060"/>
              </a:solidFill>
            </a:endParaRPr>
          </a:p>
        </p:txBody>
      </p:sp>
      <p:sp>
        <p:nvSpPr>
          <p:cNvPr id="11" name="TextBox 10">
            <a:extLst>
              <a:ext uri="{FF2B5EF4-FFF2-40B4-BE49-F238E27FC236}">
                <a16:creationId xmlns:a16="http://schemas.microsoft.com/office/drawing/2014/main" id="{B06F0936-F502-4DF2-A3DA-C8E39C3A5F71}"/>
              </a:ext>
            </a:extLst>
          </p:cNvPr>
          <p:cNvSpPr txBox="1"/>
          <p:nvPr/>
        </p:nvSpPr>
        <p:spPr>
          <a:xfrm>
            <a:off x="7420063" y="4512053"/>
            <a:ext cx="4534249" cy="369332"/>
          </a:xfrm>
          <a:prstGeom prst="rect">
            <a:avLst/>
          </a:prstGeom>
          <a:solidFill>
            <a:schemeClr val="accent1">
              <a:lumMod val="20000"/>
              <a:lumOff val="80000"/>
            </a:schemeClr>
          </a:solidFill>
        </p:spPr>
        <p:txBody>
          <a:bodyPr wrap="square">
            <a:spAutoFit/>
          </a:bodyPr>
          <a:lstStyle/>
          <a:p>
            <a:r>
              <a:rPr lang="en-GB" b="1" dirty="0">
                <a:solidFill>
                  <a:srgbClr val="002060"/>
                </a:solidFill>
                <a:effectLst/>
              </a:rPr>
              <a:t>Safety</a:t>
            </a:r>
            <a:r>
              <a:rPr lang="en-GB" dirty="0">
                <a:solidFill>
                  <a:srgbClr val="002060"/>
                </a:solidFill>
                <a:effectLst/>
              </a:rPr>
              <a:t>, </a:t>
            </a:r>
            <a:r>
              <a:rPr lang="en-GB" b="1" dirty="0">
                <a:solidFill>
                  <a:srgbClr val="002060"/>
                </a:solidFill>
                <a:effectLst/>
              </a:rPr>
              <a:t>containment</a:t>
            </a:r>
            <a:r>
              <a:rPr lang="en-GB" dirty="0">
                <a:solidFill>
                  <a:srgbClr val="002060"/>
                </a:solidFill>
                <a:effectLst/>
              </a:rPr>
              <a:t> and </a:t>
            </a:r>
            <a:r>
              <a:rPr lang="en-GB" b="1" dirty="0">
                <a:solidFill>
                  <a:srgbClr val="002060"/>
                </a:solidFill>
                <a:effectLst/>
              </a:rPr>
              <a:t>understanding</a:t>
            </a:r>
            <a:r>
              <a:rPr lang="en-GB" dirty="0">
                <a:solidFill>
                  <a:srgbClr val="002060"/>
                </a:solidFill>
                <a:effectLst/>
              </a:rPr>
              <a:t>. </a:t>
            </a:r>
          </a:p>
        </p:txBody>
      </p:sp>
      <p:sp>
        <p:nvSpPr>
          <p:cNvPr id="13" name="TextBox 12">
            <a:extLst>
              <a:ext uri="{FF2B5EF4-FFF2-40B4-BE49-F238E27FC236}">
                <a16:creationId xmlns:a16="http://schemas.microsoft.com/office/drawing/2014/main" id="{B2BE207E-7F71-44C4-B052-37138070B5F0}"/>
              </a:ext>
            </a:extLst>
          </p:cNvPr>
          <p:cNvSpPr txBox="1"/>
          <p:nvPr/>
        </p:nvSpPr>
        <p:spPr>
          <a:xfrm>
            <a:off x="3699544" y="2960972"/>
            <a:ext cx="5689833" cy="646331"/>
          </a:xfrm>
          <a:prstGeom prst="rect">
            <a:avLst/>
          </a:prstGeom>
          <a:solidFill>
            <a:schemeClr val="accent1">
              <a:lumMod val="20000"/>
              <a:lumOff val="80000"/>
            </a:schemeClr>
          </a:solidFill>
        </p:spPr>
        <p:txBody>
          <a:bodyPr wrap="square">
            <a:spAutoFit/>
          </a:bodyPr>
          <a:lstStyle/>
          <a:p>
            <a:r>
              <a:rPr lang="en-GB" b="1" dirty="0">
                <a:solidFill>
                  <a:srgbClr val="002060"/>
                </a:solidFill>
                <a:effectLst/>
              </a:rPr>
              <a:t>Safe space</a:t>
            </a:r>
            <a:r>
              <a:rPr lang="en-GB" dirty="0">
                <a:solidFill>
                  <a:srgbClr val="002060"/>
                </a:solidFill>
                <a:effectLst/>
              </a:rPr>
              <a:t>, </a:t>
            </a:r>
            <a:r>
              <a:rPr lang="en-GB" b="1" dirty="0">
                <a:solidFill>
                  <a:srgbClr val="002060"/>
                </a:solidFill>
                <a:effectLst/>
              </a:rPr>
              <a:t>emotional support</a:t>
            </a:r>
            <a:r>
              <a:rPr lang="en-GB" dirty="0">
                <a:solidFill>
                  <a:srgbClr val="002060"/>
                </a:solidFill>
                <a:effectLst/>
              </a:rPr>
              <a:t>, </a:t>
            </a:r>
            <a:r>
              <a:rPr lang="en-GB" b="1" dirty="0">
                <a:solidFill>
                  <a:srgbClr val="002060"/>
                </a:solidFill>
                <a:effectLst/>
              </a:rPr>
              <a:t>reflecting as a team</a:t>
            </a:r>
            <a:r>
              <a:rPr lang="en-GB" dirty="0">
                <a:solidFill>
                  <a:srgbClr val="002060"/>
                </a:solidFill>
                <a:effectLst/>
              </a:rPr>
              <a:t>, impartial </a:t>
            </a:r>
            <a:r>
              <a:rPr lang="en-GB" b="1" dirty="0">
                <a:solidFill>
                  <a:srgbClr val="002060"/>
                </a:solidFill>
                <a:effectLst/>
              </a:rPr>
              <a:t>guidance</a:t>
            </a:r>
          </a:p>
        </p:txBody>
      </p:sp>
      <p:sp>
        <p:nvSpPr>
          <p:cNvPr id="15" name="TextBox 14">
            <a:extLst>
              <a:ext uri="{FF2B5EF4-FFF2-40B4-BE49-F238E27FC236}">
                <a16:creationId xmlns:a16="http://schemas.microsoft.com/office/drawing/2014/main" id="{A440E00B-2037-4F2F-A1C4-DB6748B91471}"/>
              </a:ext>
            </a:extLst>
          </p:cNvPr>
          <p:cNvSpPr txBox="1"/>
          <p:nvPr/>
        </p:nvSpPr>
        <p:spPr>
          <a:xfrm>
            <a:off x="5812872" y="5395730"/>
            <a:ext cx="4595768" cy="369332"/>
          </a:xfrm>
          <a:prstGeom prst="rect">
            <a:avLst/>
          </a:prstGeom>
          <a:solidFill>
            <a:schemeClr val="accent1">
              <a:lumMod val="20000"/>
              <a:lumOff val="80000"/>
            </a:schemeClr>
          </a:solidFill>
        </p:spPr>
        <p:txBody>
          <a:bodyPr wrap="square">
            <a:spAutoFit/>
          </a:bodyPr>
          <a:lstStyle/>
          <a:p>
            <a:r>
              <a:rPr lang="en-GB" dirty="0">
                <a:solidFill>
                  <a:srgbClr val="002060"/>
                </a:solidFill>
                <a:effectLst/>
              </a:rPr>
              <a:t>It gives me a </a:t>
            </a:r>
            <a:r>
              <a:rPr lang="en-GB" b="1" dirty="0">
                <a:solidFill>
                  <a:srgbClr val="002060"/>
                </a:solidFill>
                <a:effectLst/>
              </a:rPr>
              <a:t>professional space </a:t>
            </a:r>
            <a:r>
              <a:rPr lang="en-GB" dirty="0">
                <a:solidFill>
                  <a:srgbClr val="002060"/>
                </a:solidFill>
                <a:effectLst/>
              </a:rPr>
              <a:t>to </a:t>
            </a:r>
            <a:r>
              <a:rPr lang="en-GB" b="1" dirty="0">
                <a:solidFill>
                  <a:srgbClr val="002060"/>
                </a:solidFill>
                <a:effectLst/>
              </a:rPr>
              <a:t>reflect</a:t>
            </a:r>
            <a:endParaRPr lang="en-GB" b="1" dirty="0">
              <a:solidFill>
                <a:srgbClr val="002060"/>
              </a:solidFill>
            </a:endParaRPr>
          </a:p>
        </p:txBody>
      </p:sp>
      <p:sp>
        <p:nvSpPr>
          <p:cNvPr id="17" name="TextBox 16">
            <a:extLst>
              <a:ext uri="{FF2B5EF4-FFF2-40B4-BE49-F238E27FC236}">
                <a16:creationId xmlns:a16="http://schemas.microsoft.com/office/drawing/2014/main" id="{5C05CE12-9E6A-44FB-8B5E-D66A1A1B3F57}"/>
              </a:ext>
            </a:extLst>
          </p:cNvPr>
          <p:cNvSpPr txBox="1"/>
          <p:nvPr/>
        </p:nvSpPr>
        <p:spPr>
          <a:xfrm>
            <a:off x="5295550" y="1949188"/>
            <a:ext cx="6111380" cy="646331"/>
          </a:xfrm>
          <a:prstGeom prst="rect">
            <a:avLst/>
          </a:prstGeom>
          <a:solidFill>
            <a:schemeClr val="accent1">
              <a:lumMod val="20000"/>
              <a:lumOff val="80000"/>
            </a:schemeClr>
          </a:solidFill>
        </p:spPr>
        <p:txBody>
          <a:bodyPr wrap="square">
            <a:spAutoFit/>
          </a:bodyPr>
          <a:lstStyle/>
          <a:p>
            <a:r>
              <a:rPr lang="en-GB" dirty="0">
                <a:solidFill>
                  <a:srgbClr val="002060"/>
                </a:solidFill>
                <a:effectLst/>
              </a:rPr>
              <a:t>Ideas for </a:t>
            </a:r>
            <a:r>
              <a:rPr lang="en-GB" b="1" dirty="0">
                <a:solidFill>
                  <a:srgbClr val="002060"/>
                </a:solidFill>
                <a:effectLst/>
              </a:rPr>
              <a:t>support</a:t>
            </a:r>
            <a:r>
              <a:rPr lang="en-GB" dirty="0">
                <a:solidFill>
                  <a:srgbClr val="002060"/>
                </a:solidFill>
                <a:effectLst/>
              </a:rPr>
              <a:t>, </a:t>
            </a:r>
            <a:r>
              <a:rPr lang="en-GB" b="1" dirty="0">
                <a:solidFill>
                  <a:srgbClr val="002060"/>
                </a:solidFill>
                <a:effectLst/>
              </a:rPr>
              <a:t>confidence</a:t>
            </a:r>
            <a:r>
              <a:rPr lang="en-GB" dirty="0">
                <a:solidFill>
                  <a:srgbClr val="002060"/>
                </a:solidFill>
                <a:effectLst/>
              </a:rPr>
              <a:t> in the way I undertake the role and </a:t>
            </a:r>
            <a:r>
              <a:rPr lang="en-GB" b="1" dirty="0">
                <a:solidFill>
                  <a:srgbClr val="002060"/>
                </a:solidFill>
                <a:effectLst/>
              </a:rPr>
              <a:t>re-energised</a:t>
            </a:r>
            <a:r>
              <a:rPr lang="en-GB" dirty="0">
                <a:solidFill>
                  <a:srgbClr val="002060"/>
                </a:solidFill>
                <a:effectLst/>
              </a:rPr>
              <a:t>.</a:t>
            </a:r>
          </a:p>
        </p:txBody>
      </p:sp>
    </p:spTree>
    <p:extLst>
      <p:ext uri="{BB962C8B-B14F-4D97-AF65-F5344CB8AC3E}">
        <p14:creationId xmlns:p14="http://schemas.microsoft.com/office/powerpoint/2010/main" val="358909222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627</TotalTime>
  <Words>1074</Words>
  <Application>Microsoft Office PowerPoint</Application>
  <PresentationFormat>Widescreen</PresentationFormat>
  <Paragraphs>111</Paragraphs>
  <Slides>11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Calibri</vt:lpstr>
      <vt:lpstr>Satoshi-Bold</vt:lpstr>
      <vt:lpstr>Satoshi-Regular</vt:lpstr>
      <vt:lpstr>Segoe UI Web (West European)</vt:lpstr>
      <vt:lpstr>Trebuchet MS</vt:lpstr>
      <vt:lpstr>Wingdings 3</vt:lpstr>
      <vt:lpstr>Facet</vt:lpstr>
      <vt:lpstr>Supervision: A form of support within schools and education settings</vt:lpstr>
      <vt:lpstr>Aims of this presentation</vt:lpstr>
      <vt:lpstr>Staff wellbeing in schools</vt:lpstr>
      <vt:lpstr>Mental Health and Wellbeing in schools</vt:lpstr>
      <vt:lpstr>Quotes from school staff within the current climate</vt:lpstr>
      <vt:lpstr>How can we support mental health and wellbeing in schools?</vt:lpstr>
      <vt:lpstr>What is supervision? </vt:lpstr>
      <vt:lpstr>What is the aim of supervision?</vt:lpstr>
      <vt:lpstr>How supervision has provided support to staff in settings… Feedback from a range of staff who have been receiving regular supervision from our service </vt:lpstr>
      <vt:lpstr>How does this differ from other forms of supervision with line managers?</vt:lpstr>
      <vt:lpstr>How could supervision work in your setting?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Olivia Blick</dc:creator>
  <cp:lastModifiedBy>Alice Clarke</cp:lastModifiedBy>
  <cp:revision>14</cp:revision>
  <dcterms:created xsi:type="dcterms:W3CDTF">2022-02-02T10:36:30Z</dcterms:created>
  <dcterms:modified xsi:type="dcterms:W3CDTF">2022-09-06T14:57:18Z</dcterms:modified>
</cp:coreProperties>
</file>