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6" r:id="rId7"/>
    <p:sldId id="268" r:id="rId8"/>
    <p:sldId id="276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BA8"/>
    <a:srgbClr val="84E2E0"/>
    <a:srgbClr val="33CCCC"/>
    <a:srgbClr val="D23A91"/>
    <a:srgbClr val="9A9ABC"/>
    <a:srgbClr val="666699"/>
    <a:srgbClr val="D4A0BA"/>
    <a:srgbClr val="CCCC00"/>
    <a:srgbClr val="EEEEE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73FDE8-B84D-4B5B-AB40-5B10977AE86E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F8CDC6-538E-4327-9C65-3A466422A274}"/>
              </a:ext>
            </a:extLst>
          </p:cNvPr>
          <p:cNvSpPr/>
          <p:nvPr userDrawn="1"/>
        </p:nvSpPr>
        <p:spPr>
          <a:xfrm>
            <a:off x="0" y="-35586"/>
            <a:ext cx="12192000" cy="60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E87589-6824-49E4-9AD5-998BDFA4F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195" y="-6083"/>
            <a:ext cx="402980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59525-8B44-47FA-A275-41B8CB0E2CF8}"/>
              </a:ext>
            </a:extLst>
          </p:cNvPr>
          <p:cNvSpPr/>
          <p:nvPr userDrawn="1"/>
        </p:nvSpPr>
        <p:spPr>
          <a:xfrm>
            <a:off x="0" y="6188537"/>
            <a:ext cx="12192000" cy="60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EA65F-AD1E-4C49-A981-D0A53F898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4093" y="6188537"/>
            <a:ext cx="402980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18133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20D7E4-DDB8-49F7-9310-85BE12436D04}"/>
              </a:ext>
            </a:extLst>
          </p:cNvPr>
          <p:cNvGrpSpPr/>
          <p:nvPr userDrawn="1"/>
        </p:nvGrpSpPr>
        <p:grpSpPr>
          <a:xfrm>
            <a:off x="838200" y="1445342"/>
            <a:ext cx="10509250" cy="157373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C7D900-5EA3-4D63-8577-B29EE021B68C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840CE9-660E-43A8-9D07-EA1C22599A9C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FCED68-559C-4D13-9245-F8EF4B6A15C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AEFEF-413C-4EE4-A620-616A4F9B0ABA}"/>
              </a:ext>
            </a:extLst>
          </p:cNvPr>
          <p:cNvSpPr/>
          <p:nvPr userDrawn="1"/>
        </p:nvSpPr>
        <p:spPr>
          <a:xfrm>
            <a:off x="0" y="6249327"/>
            <a:ext cx="12192000" cy="60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434791-AD56-4764-8C35-AE5198827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3995" y="6241707"/>
            <a:ext cx="402980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Clr>
          <a:srgbClr val="33CCCC"/>
        </a:buClr>
        <a:buFont typeface="Wingdings" panose="05000000000000000000" pitchFamily="2" charset="2"/>
        <a:buChar char="l"/>
        <a:defRPr sz="1800" kern="1200">
          <a:solidFill>
            <a:srgbClr val="269D9A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goFodFVV8&amp;list=PLSW3VrGq8ZrRY2LHiIqaoiRFAd2V3d-Rg&amp;index=4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hyperlink" Target="https://justentrepreneurs.co.uk/blog/10-young-entrepreneurs-to-watch-in-2020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fanbytes.co.uk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justentrepreneurs.co.uk/blog/10-young-entrepreneurs-to-watch-in-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hyperlink" Target="https://www.ellingtontimepiece.com/about-us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instagram.com/officialteriellington/" TargetMode="Externa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2E0-68B7-4836-9133-DFD82AE65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33CCCC"/>
          </a:solidFill>
        </p:spPr>
        <p:txBody>
          <a:bodyPr bIns="144000">
            <a:normAutofit/>
          </a:bodyPr>
          <a:lstStyle/>
          <a:p>
            <a:r>
              <a:rPr lang="en-GB" sz="4800" dirty="0">
                <a:latin typeface="Ink Free" panose="03080402000500000000" pitchFamily="66" charset="0"/>
              </a:rPr>
              <a:t>Discover Your Future 2021</a:t>
            </a:r>
            <a:br>
              <a:rPr lang="en-GB" sz="4800" dirty="0">
                <a:latin typeface="Ink Free" panose="03080402000500000000" pitchFamily="66" charset="0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nk Free"/>
                <a:ea typeface="+mj-ea"/>
                <a:cs typeface="+mj-cs"/>
              </a:rPr>
              <a:t>Enterprise and Entrepreneurship</a:t>
            </a:r>
            <a:endParaRPr lang="en-GB" sz="4800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DCA6B-BFD7-4740-93B7-5197A988B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Virtual Work Inspiration Suffolk | April – July 2021</a:t>
            </a:r>
          </a:p>
        </p:txBody>
      </p:sp>
    </p:spTree>
    <p:extLst>
      <p:ext uri="{BB962C8B-B14F-4D97-AF65-F5344CB8AC3E}">
        <p14:creationId xmlns:p14="http://schemas.microsoft.com/office/powerpoint/2010/main" val="392350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CC"/>
          </a:solidFill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Enterprise and Entrepreneurship  | AIMS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73093D-56EC-4D97-B5A5-64856953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1" y="2050212"/>
            <a:ext cx="4077929" cy="2757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3695" indent="-35369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Century Gothic"/>
              </a:rPr>
              <a:t>To help you </a:t>
            </a:r>
            <a:r>
              <a:rPr lang="en-GB" b="1" dirty="0">
                <a:latin typeface="Century Gothic"/>
              </a:rPr>
              <a:t>identify the skills and attributes needed </a:t>
            </a:r>
            <a:r>
              <a:rPr lang="en-GB" dirty="0">
                <a:latin typeface="Century Gothic"/>
              </a:rPr>
              <a:t>to be a successful entrepreneur.</a:t>
            </a:r>
          </a:p>
          <a:p>
            <a:pPr marL="353695" indent="-35369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Century Gothic"/>
              </a:rPr>
              <a:t>To help you explore the </a:t>
            </a:r>
            <a:r>
              <a:rPr lang="en-GB" b="1" dirty="0">
                <a:latin typeface="Century Gothic"/>
              </a:rPr>
              <a:t>different roles and responsibilities </a:t>
            </a:r>
            <a:r>
              <a:rPr lang="en-GB" dirty="0">
                <a:latin typeface="Century Gothic"/>
              </a:rPr>
              <a:t>involved in running an enterprise.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0BDF2-F9D4-4676-B466-C2ECADC9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790" y="1795134"/>
            <a:ext cx="6065010" cy="30325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41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42D2B-9B97-4837-B9F6-5391BD38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" r="19743" b="-1"/>
          <a:stretch/>
        </p:blipFill>
        <p:spPr>
          <a:xfrm>
            <a:off x="2074606" y="10"/>
            <a:ext cx="10117392" cy="685799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365125"/>
            <a:ext cx="4424415" cy="1899912"/>
          </a:xfrm>
          <a:solidFill>
            <a:srgbClr val="33CCCC"/>
          </a:solidFill>
        </p:spPr>
        <p:txBody>
          <a:bodyPr>
            <a:norm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j-ea"/>
                <a:cs typeface="+mj-cs"/>
              </a:rPr>
              <a:t>Feedback on Employer session</a:t>
            </a:r>
            <a:endParaRPr lang="en-GB" sz="4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ECCD58-4CF3-42C1-80A2-D357C1B0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2994640"/>
            <a:ext cx="3822189" cy="2236122"/>
          </a:xfrm>
          <a:noFill/>
        </p:spPr>
        <p:txBody>
          <a:bodyPr anchor="ctr" anchorCtr="0">
            <a:normAutofit/>
          </a:bodyPr>
          <a:lstStyle/>
          <a:p>
            <a:pPr marL="354013" indent="-354013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latin typeface="Ink Free"/>
                <a:ea typeface="+mj-ea"/>
                <a:cs typeface="+mj-cs"/>
              </a:rPr>
              <a:t>Did you learn anything new?</a:t>
            </a:r>
          </a:p>
        </p:txBody>
      </p:sp>
    </p:spTree>
    <p:extLst>
      <p:ext uri="{BB962C8B-B14F-4D97-AF65-F5344CB8AC3E}">
        <p14:creationId xmlns:p14="http://schemas.microsoft.com/office/powerpoint/2010/main" val="218092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8732"/>
            <a:ext cx="6568966" cy="24526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GB" sz="3600" dirty="0"/>
              <a:t>Dragon’s Den- Hope Blooms -  student pitch</a:t>
            </a:r>
          </a:p>
        </p:txBody>
      </p:sp>
      <p:pic>
        <p:nvPicPr>
          <p:cNvPr id="4" name="Picture 3" descr="A group of children smiling&#10;&#10;Description automatically generated with low confidence">
            <a:extLst>
              <a:ext uri="{FF2B5EF4-FFF2-40B4-BE49-F238E27FC236}">
                <a16:creationId xmlns:a16="http://schemas.microsoft.com/office/drawing/2014/main" id="{BDD41F18-A02B-4B77-94A4-7421B0B5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b="3707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6DB56D-1151-47C8-B756-67761FB8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14" y="3894066"/>
            <a:ext cx="5276193" cy="2079472"/>
          </a:xfrm>
        </p:spPr>
        <p:txBody>
          <a:bodyPr anchor="ctr">
            <a:normAutofit/>
          </a:bodyPr>
          <a:lstStyle/>
          <a:p>
            <a:pPr marL="452438" indent="-452438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latin typeface="Ink Free" panose="03080402000500000000" pitchFamily="66" charset="0"/>
              </a:rPr>
              <a:t>What do you think of their idea?</a:t>
            </a:r>
          </a:p>
          <a:p>
            <a:pPr marL="452438" indent="-452438"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latin typeface="Ink Free" panose="03080402000500000000" pitchFamily="66" charset="0"/>
              </a:rPr>
              <a:t>What skills do you think they used? </a:t>
            </a:r>
            <a:endParaRPr lang="en-GB" sz="2400" b="1" dirty="0">
              <a:latin typeface="Ink Free" panose="03080402000500000000" pitchFamily="66" charset="0"/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FFA72-1D4F-4F7C-8DEA-40ADCC67C093}"/>
              </a:ext>
            </a:extLst>
          </p:cNvPr>
          <p:cNvSpPr txBox="1"/>
          <p:nvPr/>
        </p:nvSpPr>
        <p:spPr>
          <a:xfrm>
            <a:off x="94193" y="3709400"/>
            <a:ext cx="619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https://www.youtube.com/watch?v=Ix2rPMz-Tz0</a:t>
            </a:r>
          </a:p>
        </p:txBody>
      </p:sp>
    </p:spTree>
    <p:extLst>
      <p:ext uri="{BB962C8B-B14F-4D97-AF65-F5344CB8AC3E}">
        <p14:creationId xmlns:p14="http://schemas.microsoft.com/office/powerpoint/2010/main" val="153258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7A5261-F2F5-4DC9-AF7C-66ED3377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 rot="5400000">
            <a:off x="-590717" y="3108876"/>
            <a:ext cx="4227297" cy="3902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C4EAA-7056-4C8E-BF91-917A96FD00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1058" y="-180356"/>
            <a:ext cx="7284944" cy="6673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53F6D-DBCE-46A2-8528-ED90D58E9A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CC"/>
          </a:solidFill>
        </p:spPr>
        <p:txBody>
          <a:bodyPr/>
          <a:lstStyle/>
          <a:p>
            <a:r>
              <a:rPr lang="en-GB" dirty="0"/>
              <a:t>Enterprise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1AD4-90A4-4AD2-81F5-7B43844E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28"/>
            <a:ext cx="10515600" cy="38646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rgbClr val="D23A91"/>
                </a:solidFill>
                <a:latin typeface="Ink Free" panose="03080402000500000000" pitchFamily="66" charset="0"/>
              </a:rPr>
              <a:t>Come up with an idea for a social enterprise </a:t>
            </a:r>
            <a:br>
              <a:rPr lang="en-GB" sz="2800" b="1" dirty="0">
                <a:solidFill>
                  <a:srgbClr val="D23A91"/>
                </a:solidFill>
                <a:latin typeface="Ink Free" panose="03080402000500000000" pitchFamily="66" charset="0"/>
              </a:rPr>
            </a:br>
            <a:r>
              <a:rPr lang="en-GB" sz="1800" dirty="0"/>
              <a:t>that will make a difference to your community:</a:t>
            </a:r>
            <a:endParaRPr lang="en-GB" dirty="0"/>
          </a:p>
          <a:p>
            <a:pPr marL="8937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23A91"/>
              </a:buClr>
              <a:buFont typeface="Wingdings" panose="05000000000000000000" pitchFamily="2" charset="2"/>
              <a:buChar char=""/>
            </a:pPr>
            <a:r>
              <a:rPr lang="en-GB" b="1" i="1" dirty="0"/>
              <a:t>it could be health, education, environment….</a:t>
            </a:r>
          </a:p>
          <a:p>
            <a:pPr marL="8937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23A91"/>
              </a:buClr>
              <a:buFont typeface="Wingdings" panose="05000000000000000000" pitchFamily="2" charset="2"/>
              <a:buChar char=""/>
            </a:pPr>
            <a:r>
              <a:rPr lang="en-GB" b="1" i="1" dirty="0"/>
              <a:t>A product or a service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>
                <a:solidFill>
                  <a:srgbClr val="D23A91"/>
                </a:solidFill>
                <a:latin typeface="Ink Free" panose="03080402000500000000" pitchFamily="66" charset="0"/>
              </a:rPr>
              <a:t>Then…</a:t>
            </a:r>
          </a:p>
          <a:p>
            <a:pPr marL="893763" lvl="1" indent="-360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23A91"/>
              </a:buClr>
              <a:buFont typeface="Wingdings" panose="05000000000000000000" pitchFamily="2" charset="2"/>
              <a:buChar char=""/>
            </a:pPr>
            <a:r>
              <a:rPr lang="en-GB" sz="2100" b="1" i="1" dirty="0">
                <a:solidFill>
                  <a:schemeClr val="tx2"/>
                </a:solidFill>
              </a:rPr>
              <a:t>Choose your </a:t>
            </a:r>
            <a:r>
              <a:rPr lang="en-GB" sz="2100" b="1" i="1" dirty="0">
                <a:solidFill>
                  <a:srgbClr val="D23A91"/>
                </a:solidFill>
              </a:rPr>
              <a:t>best idea </a:t>
            </a:r>
            <a:r>
              <a:rPr lang="en-GB" sz="2100" b="1" i="1" dirty="0">
                <a:solidFill>
                  <a:schemeClr val="tx2"/>
                </a:solidFill>
              </a:rPr>
              <a:t>to present to the class</a:t>
            </a:r>
          </a:p>
          <a:p>
            <a:pPr marL="893763" lvl="1" indent="-360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23A91"/>
              </a:buClr>
              <a:buFont typeface="Wingdings" panose="05000000000000000000" pitchFamily="2" charset="2"/>
              <a:buChar char=""/>
            </a:pPr>
            <a:r>
              <a:rPr lang="en-GB" sz="2100" b="1" i="1" dirty="0">
                <a:solidFill>
                  <a:srgbClr val="D23A91"/>
                </a:solidFill>
              </a:rPr>
              <a:t>What steps </a:t>
            </a:r>
            <a:r>
              <a:rPr lang="en-GB" sz="2100" b="1" i="1" dirty="0">
                <a:solidFill>
                  <a:schemeClr val="tx2"/>
                </a:solidFill>
              </a:rPr>
              <a:t>will you take to make it happen?</a:t>
            </a:r>
          </a:p>
          <a:p>
            <a:pPr marL="893763" lvl="1" indent="-3603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23A91"/>
              </a:buClr>
              <a:buFont typeface="Wingdings" panose="05000000000000000000" pitchFamily="2" charset="2"/>
              <a:buChar char=""/>
            </a:pPr>
            <a:r>
              <a:rPr lang="en-GB" sz="2100" b="1" i="1" dirty="0">
                <a:solidFill>
                  <a:srgbClr val="D23A91"/>
                </a:solidFill>
              </a:rPr>
              <a:t>What challenges </a:t>
            </a:r>
            <a:r>
              <a:rPr lang="en-GB" sz="1900" b="1" dirty="0">
                <a:solidFill>
                  <a:schemeClr val="tx1"/>
                </a:solidFill>
              </a:rPr>
              <a:t>might you face?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58E70-DBEA-4A05-A367-87F752995412}"/>
              </a:ext>
            </a:extLst>
          </p:cNvPr>
          <p:cNvSpPr txBox="1"/>
          <p:nvPr/>
        </p:nvSpPr>
        <p:spPr>
          <a:xfrm>
            <a:off x="746234" y="1428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small teams 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8E36282-BA27-4C7D-AF20-DA1D84DE69A9}"/>
              </a:ext>
            </a:extLst>
          </p:cNvPr>
          <p:cNvSpPr/>
          <p:nvPr/>
        </p:nvSpPr>
        <p:spPr>
          <a:xfrm>
            <a:off x="9648497" y="4750154"/>
            <a:ext cx="2249214" cy="1318123"/>
          </a:xfrm>
          <a:prstGeom prst="wedgeRoundRectCallout">
            <a:avLst>
              <a:gd name="adj1" fmla="val -105880"/>
              <a:gd name="adj2" fmla="val -48605"/>
              <a:gd name="adj3" fmla="val 16667"/>
            </a:avLst>
          </a:prstGeom>
          <a:gradFill>
            <a:gsLst>
              <a:gs pos="1399">
                <a:srgbClr val="84E2E0"/>
              </a:gs>
              <a:gs pos="46000">
                <a:srgbClr val="33CCCC"/>
              </a:gs>
              <a:gs pos="100000">
                <a:srgbClr val="2AABA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4546A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Ink Free" panose="03080402000500000000" pitchFamily="66" charset="0"/>
              </a:rPr>
              <a:t>The b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</a:rPr>
              <a:t>est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k Free" panose="03080402000500000000" pitchFamily="66" charset="0"/>
              </a:rPr>
              <a:t> idea from each class goes forward for a prize!</a:t>
            </a:r>
          </a:p>
        </p:txBody>
      </p:sp>
    </p:spTree>
    <p:extLst>
      <p:ext uri="{BB962C8B-B14F-4D97-AF65-F5344CB8AC3E}">
        <p14:creationId xmlns:p14="http://schemas.microsoft.com/office/powerpoint/2010/main" val="30399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8B42B3-B5A3-441B-A601-FF2931414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582"/>
          <a:stretch/>
        </p:blipFill>
        <p:spPr>
          <a:xfrm>
            <a:off x="838200" y="969115"/>
            <a:ext cx="10515600" cy="5215375"/>
          </a:xfrm>
          <a:prstGeom prst="rect">
            <a:avLst/>
          </a:prstGeom>
          <a:solidFill>
            <a:srgbClr val="EEEEE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ABA8"/>
          </a:solidFill>
        </p:spPr>
        <p:txBody>
          <a:bodyPr/>
          <a:lstStyle/>
          <a:p>
            <a:r>
              <a:rPr lang="en-GB"/>
              <a:t>Time to reflect…</a:t>
            </a:r>
            <a:endParaRPr lang="en-GB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907D1AD-635D-4D7A-B054-D1A6918C4698}"/>
              </a:ext>
            </a:extLst>
          </p:cNvPr>
          <p:cNvSpPr txBox="1">
            <a:spLocks/>
          </p:cNvSpPr>
          <p:nvPr/>
        </p:nvSpPr>
        <p:spPr>
          <a:xfrm>
            <a:off x="0" y="2686834"/>
            <a:ext cx="4540045" cy="2598523"/>
          </a:xfrm>
          <a:prstGeom prst="rect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CCCC"/>
              </a:buClr>
              <a:buFont typeface="Wingdings" panose="05000000000000000000" pitchFamily="2" charset="2"/>
              <a:buChar char="l"/>
              <a:defRPr sz="1800" kern="1200">
                <a:solidFill>
                  <a:srgbClr val="269D9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457200"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What have I learnt?</a:t>
            </a:r>
          </a:p>
          <a:p>
            <a:pPr marL="228600" indent="-457200">
              <a:buClr>
                <a:schemeClr val="bg1"/>
              </a:buClr>
            </a:pPr>
            <a:endParaRPr lang="en-US" sz="28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93713" indent="-493713"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Add your thoughts to your workbook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161FE-2E00-4FCD-AD18-B9DFAB375D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4287" y="4631452"/>
            <a:ext cx="1213209" cy="11034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412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DFE0C95-8F82-4409-B672-392B2F1E668F}"/>
              </a:ext>
            </a:extLst>
          </p:cNvPr>
          <p:cNvGrpSpPr/>
          <p:nvPr/>
        </p:nvGrpSpPr>
        <p:grpSpPr>
          <a:xfrm>
            <a:off x="360415" y="492066"/>
            <a:ext cx="6701854" cy="5016287"/>
            <a:chOff x="360415" y="492066"/>
            <a:chExt cx="6701854" cy="50162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405053-349B-43B6-80B8-5D1FB8F19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74" r="8866"/>
            <a:stretch/>
          </p:blipFill>
          <p:spPr>
            <a:xfrm>
              <a:off x="363206" y="505232"/>
              <a:ext cx="1976284" cy="14897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F2D5F8-1200-4067-8F5F-F24F8608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910" y="3858049"/>
              <a:ext cx="1687181" cy="16503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AD887A-A4C2-4475-B599-36356C3F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1592" y="3840674"/>
              <a:ext cx="1667678" cy="16676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BC2404-04F9-457F-845F-279C52A77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7639" y="2158084"/>
              <a:ext cx="2188654" cy="15077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ADCEDF-3352-47B2-A91B-00980443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4383" y="2164285"/>
              <a:ext cx="1457886" cy="15077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34112A-CC97-47C3-91FE-43306000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2897" y="493489"/>
              <a:ext cx="1877950" cy="150121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EF5F0D-6F6E-4A3F-A170-0C46A075E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415" y="3840673"/>
              <a:ext cx="1518537" cy="166767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EA505C3-5825-49BD-994D-CF8568F2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brightnessContrast contrast="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81730" y="3858050"/>
              <a:ext cx="1280539" cy="165030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47589C-24F9-45E3-ABC2-13D821618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6198"/>
            <a:stretch/>
          </p:blipFill>
          <p:spPr>
            <a:xfrm>
              <a:off x="4052724" y="2164285"/>
              <a:ext cx="1375227" cy="15077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BACD74-7A17-4529-839A-B3E3FADBD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0415" y="2164285"/>
              <a:ext cx="1150793" cy="148978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02E5AE-D807-4BC3-8B8C-6000E51EA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24254" y="492066"/>
              <a:ext cx="1218370" cy="150121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28E21A-42A4-4135-8858-4D51A6362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b="14057"/>
            <a:stretch/>
          </p:blipFill>
          <p:spPr>
            <a:xfrm>
              <a:off x="5896030" y="506098"/>
              <a:ext cx="1166239" cy="148805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44F1554-14CA-4876-A30D-364D8565DE18}"/>
              </a:ext>
            </a:extLst>
          </p:cNvPr>
          <p:cNvSpPr txBox="1"/>
          <p:nvPr/>
        </p:nvSpPr>
        <p:spPr>
          <a:xfrm>
            <a:off x="7215672" y="765620"/>
            <a:ext cx="4011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Karen Brady, The Apprentice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Richard Branson, Virgin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Teri Elizabeth Ellington, Ellington Timepiece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Mandy Errington, DJV Boutique Ipswich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B93436-EB58-4BFD-8C9F-50859DD8E59D}"/>
              </a:ext>
            </a:extLst>
          </p:cNvPr>
          <p:cNvSpPr txBox="1"/>
          <p:nvPr/>
        </p:nvSpPr>
        <p:spPr>
          <a:xfrm>
            <a:off x="7215672" y="2432022"/>
            <a:ext cx="451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Timothy </a:t>
            </a:r>
            <a:r>
              <a:rPr lang="en-GB" sz="1400" dirty="0" err="1">
                <a:latin typeface="Century Gothic" panose="020B0502020202020204" pitchFamily="34" charset="0"/>
              </a:rPr>
              <a:t>Armoo</a:t>
            </a:r>
            <a:r>
              <a:rPr lang="en-GB" sz="1400" dirty="0">
                <a:latin typeface="Century Gothic" panose="020B0502020202020204" pitchFamily="34" charset="0"/>
              </a:rPr>
              <a:t>, CEO and Co-Founder of </a:t>
            </a:r>
            <a:r>
              <a:rPr lang="en-GB" sz="1400" dirty="0" err="1">
                <a:latin typeface="Century Gothic" panose="020B0502020202020204" pitchFamily="34" charset="0"/>
              </a:rPr>
              <a:t>Fanbytes</a:t>
            </a:r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Steve Jobs, Apple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Grace Beverley, TALA, SHREDDY and B_ND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Elon Musk, Tesla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F31F35-05D3-44CC-80FD-A2358F7B4E0B}"/>
              </a:ext>
            </a:extLst>
          </p:cNvPr>
          <p:cNvSpPr txBox="1"/>
          <p:nvPr/>
        </p:nvSpPr>
        <p:spPr>
          <a:xfrm>
            <a:off x="7215672" y="4197458"/>
            <a:ext cx="451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Jeff Bezos, Amazon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Jamie Oliver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Oprah Winfrey,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Jack Parsons, The Youth Group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4A66FE-2FDA-427C-9B94-9692F7A5983D}"/>
              </a:ext>
            </a:extLst>
          </p:cNvPr>
          <p:cNvSpPr txBox="1"/>
          <p:nvPr/>
        </p:nvSpPr>
        <p:spPr>
          <a:xfrm>
            <a:off x="360415" y="6087512"/>
            <a:ext cx="6701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https://justentrepreneurs.co.uk/blog/10-young-entrepreneurs-to-watch-in-2020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6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C0902C-6CE7-4E4A-8C90-BC4286853E83}"/>
              </a:ext>
            </a:extLst>
          </p:cNvPr>
          <p:cNvSpPr txBox="1"/>
          <p:nvPr/>
        </p:nvSpPr>
        <p:spPr>
          <a:xfrm>
            <a:off x="511027" y="661029"/>
            <a:ext cx="3166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000000"/>
                </a:solidFill>
                <a:effectLst/>
                <a:latin typeface="baskerville-urw"/>
              </a:rPr>
              <a:t>Jack Parsons, 26 - The Youth Group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5E17-4D11-4762-89A9-CBC1961C9059}"/>
              </a:ext>
            </a:extLst>
          </p:cNvPr>
          <p:cNvSpPr txBox="1"/>
          <p:nvPr/>
        </p:nvSpPr>
        <p:spPr>
          <a:xfrm>
            <a:off x="412955" y="153113"/>
            <a:ext cx="545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https://justentrepreneurs.co.uk/blog/10-young-entrepreneurs-to-watch-in-2020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44DCE-D182-4B4C-8873-D9BE24AE9B5E}"/>
              </a:ext>
            </a:extLst>
          </p:cNvPr>
          <p:cNvSpPr txBox="1"/>
          <p:nvPr/>
        </p:nvSpPr>
        <p:spPr>
          <a:xfrm>
            <a:off x="2123533" y="5303057"/>
            <a:ext cx="2399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Ethical and affordable. Those are the two principles that ground Grace Beverley’s business ventures in the fitness industry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51E1AA-E6E0-43E8-A716-E5C46C6E6C52}"/>
              </a:ext>
            </a:extLst>
          </p:cNvPr>
          <p:cNvSpPr txBox="1"/>
          <p:nvPr/>
        </p:nvSpPr>
        <p:spPr>
          <a:xfrm>
            <a:off x="7651267" y="1116975"/>
            <a:ext cx="303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Armoo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co-founder and CEO of social media marketing company </a:t>
            </a:r>
            <a:r>
              <a:rPr lang="en-GB" sz="1200" b="0" i="0" u="none" strike="noStrike" dirty="0" err="1">
                <a:solidFill>
                  <a:srgbClr val="0D4BF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Fanbytes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As a prophet of platform changes, brands approach 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Armoo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when they wish to target content at Gen Z.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DBD633-FC2A-4641-B90C-88996973335A}"/>
              </a:ext>
            </a:extLst>
          </p:cNvPr>
          <p:cNvSpPr txBox="1"/>
          <p:nvPr/>
        </p:nvSpPr>
        <p:spPr>
          <a:xfrm>
            <a:off x="2116594" y="999583"/>
            <a:ext cx="1975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ambassador for young people who lack formal qualifications and feel let down by the system, Jack Parsons sees improving the odds for young people as his mission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B8354-7954-43A4-A5EC-9942750803F4}"/>
              </a:ext>
            </a:extLst>
          </p:cNvPr>
          <p:cNvSpPr txBox="1"/>
          <p:nvPr/>
        </p:nvSpPr>
        <p:spPr>
          <a:xfrm>
            <a:off x="7533037" y="3026258"/>
            <a:ext cx="27685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Mental illness can severely impact a person’s wellbeing and productivity. Let 23 year old </a:t>
            </a:r>
            <a:r>
              <a:rPr lang="en-GB" sz="1200" b="0" i="0" u="none" strike="noStrike" dirty="0">
                <a:solidFill>
                  <a:srgbClr val="0D4BF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Teri Elizabeth Ellington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a shining beacon for all those who struggle. She has found strength and purpose in her unique watch line - </a:t>
            </a:r>
            <a:r>
              <a:rPr lang="en-GB" sz="1200" b="0" i="0" u="none" strike="noStrike" dirty="0">
                <a:solidFill>
                  <a:srgbClr val="0D4BF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Ellington Timepiece Ltd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1C98CC-3079-419C-926D-3D64840EC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99" y="1030361"/>
            <a:ext cx="1508254" cy="1964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8DF4A0-D9B4-498D-A2DB-0DD512CD0CF1}"/>
              </a:ext>
            </a:extLst>
          </p:cNvPr>
          <p:cNvSpPr txBox="1"/>
          <p:nvPr/>
        </p:nvSpPr>
        <p:spPr>
          <a:xfrm>
            <a:off x="511027" y="3863402"/>
            <a:ext cx="4773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000000"/>
                </a:solidFill>
                <a:effectLst/>
                <a:latin typeface="baskerville-urw"/>
              </a:rPr>
              <a:t>Grace Beverley, 23 - TALA, SHREDDY and B_ND</a:t>
            </a:r>
            <a:endParaRPr lang="en-GB" sz="16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967A3C-13CF-4207-9EBB-95032E0C4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04" y="4232734"/>
            <a:ext cx="1530229" cy="19691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A5A6EA-0304-4EF7-8316-5041974FC78E}"/>
              </a:ext>
            </a:extLst>
          </p:cNvPr>
          <p:cNvSpPr txBox="1"/>
          <p:nvPr/>
        </p:nvSpPr>
        <p:spPr>
          <a:xfrm>
            <a:off x="6096000" y="144193"/>
            <a:ext cx="480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000000"/>
                </a:solidFill>
                <a:effectLst/>
                <a:latin typeface="baskerville-urw"/>
              </a:rPr>
              <a:t>Timothy </a:t>
            </a:r>
            <a:r>
              <a:rPr lang="en-GB" sz="1600" b="1" i="0" dirty="0" err="1">
                <a:solidFill>
                  <a:srgbClr val="000000"/>
                </a:solidFill>
                <a:effectLst/>
                <a:latin typeface="baskerville-urw"/>
              </a:rPr>
              <a:t>Armoo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baskerville-urw"/>
              </a:rPr>
              <a:t>, 25 - CEO and Co-Founder of </a:t>
            </a:r>
            <a:r>
              <a:rPr lang="en-GB" sz="1600" b="1" i="0" dirty="0" err="1">
                <a:solidFill>
                  <a:srgbClr val="000000"/>
                </a:solidFill>
                <a:effectLst/>
                <a:latin typeface="baskerville-urw"/>
              </a:rPr>
              <a:t>Fanbytes</a:t>
            </a:r>
            <a:endParaRPr lang="en-GB" sz="1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765355-E304-4400-B32D-4F3704AA3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9685" y="465361"/>
            <a:ext cx="1287897" cy="16672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75A8402-CEFD-4D71-B153-88CC22DDE05D}"/>
              </a:ext>
            </a:extLst>
          </p:cNvPr>
          <p:cNvSpPr txBox="1"/>
          <p:nvPr/>
        </p:nvSpPr>
        <p:spPr>
          <a:xfrm>
            <a:off x="6127675" y="2586238"/>
            <a:ext cx="4272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000000"/>
                </a:solidFill>
                <a:effectLst/>
                <a:latin typeface="baskerville-urw"/>
              </a:rPr>
              <a:t>Teri Elizabeth Ellington, 23 - Ellington Timepiece</a:t>
            </a:r>
            <a:endParaRPr lang="en-GB" sz="1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2FC3D4-6875-413C-8EDB-27A5C3BCF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2174" y="2890021"/>
            <a:ext cx="1270863" cy="15329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FEEAAD-C542-49DE-89E4-06C872DB8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346" y="4750103"/>
            <a:ext cx="1206099" cy="17543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A48F99-3150-4898-A603-871B56708399}"/>
              </a:ext>
            </a:extLst>
          </p:cNvPr>
          <p:cNvSpPr txBox="1"/>
          <p:nvPr/>
        </p:nvSpPr>
        <p:spPr>
          <a:xfrm>
            <a:off x="7454445" y="4726752"/>
            <a:ext cx="24614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Mandy Errington, DJV Boutique Ipswich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My vision from the outset was to provide trend-savvy women in Suffolk somewhere to shop with a distinct difference. My mission is to source and retail ‘individual’ on-trend pieces at an affordable price, to style-conscious women</a:t>
            </a:r>
          </a:p>
        </p:txBody>
      </p:sp>
    </p:spTree>
    <p:extLst>
      <p:ext uri="{BB962C8B-B14F-4D97-AF65-F5344CB8AC3E}">
        <p14:creationId xmlns:p14="http://schemas.microsoft.com/office/powerpoint/2010/main" val="105236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9DAFF39D49E499A500A8914BAA517" ma:contentTypeVersion="9" ma:contentTypeDescription="Create a new document." ma:contentTypeScope="" ma:versionID="8ab71ac5be40eb725f0818d51bcf3ba6">
  <xsd:schema xmlns:xsd="http://www.w3.org/2001/XMLSchema" xmlns:xs="http://www.w3.org/2001/XMLSchema" xmlns:p="http://schemas.microsoft.com/office/2006/metadata/properties" xmlns:ns2="079480d4-747a-445e-9fbc-15d0af2d9287" targetNamespace="http://schemas.microsoft.com/office/2006/metadata/properties" ma:root="true" ma:fieldsID="b5cfbc73a19c9cd8d0f1cb3e124229dc" ns2:_="">
    <xsd:import namespace="079480d4-747a-445e-9fbc-15d0af2d9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480d4-747a-445e-9fbc-15d0af2d9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DBC69-0038-42E2-8EA8-55C78CC7C1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3ED750-1775-412E-84A7-9ACE22153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480d4-747a-445e-9fbc-15d0af2d9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9E6347-C3B3-4DEA-BFEB-A8DDA1300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793</TotalTime>
  <Words>484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baskerville-urw</vt:lpstr>
      <vt:lpstr>Calibri</vt:lpstr>
      <vt:lpstr>Century Gothic</vt:lpstr>
      <vt:lpstr>Ink Free</vt:lpstr>
      <vt:lpstr>Wingdings</vt:lpstr>
      <vt:lpstr>Wingdings 2</vt:lpstr>
      <vt:lpstr>Office Theme</vt:lpstr>
      <vt:lpstr>Discover Your Future 2021 Enterprise and Entrepreneurship</vt:lpstr>
      <vt:lpstr>Enterprise and Entrepreneurship  | AIMS</vt:lpstr>
      <vt:lpstr>Feedback on Employer session</vt:lpstr>
      <vt:lpstr>Dragon’s Den- Hope Blooms -  student pitch</vt:lpstr>
      <vt:lpstr>Enterprise Challenge</vt:lpstr>
      <vt:lpstr>Time to reflect…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Leggoe</dc:creator>
  <cp:lastModifiedBy>Maggie Leggoe</cp:lastModifiedBy>
  <cp:revision>18</cp:revision>
  <dcterms:created xsi:type="dcterms:W3CDTF">2021-03-04T14:52:12Z</dcterms:created>
  <dcterms:modified xsi:type="dcterms:W3CDTF">2021-04-29T12:56:47Z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0x01010066C9DAFF39D49E499A500A8914BAA517</vt:lpwstr>
  </property>
</Properties>
</file>