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72" r:id="rId5"/>
    <p:sldId id="259" r:id="rId6"/>
    <p:sldId id="258" r:id="rId7"/>
    <p:sldId id="275" r:id="rId8"/>
    <p:sldId id="276" r:id="rId9"/>
    <p:sldId id="278" r:id="rId10"/>
    <p:sldId id="262"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56" autoAdjust="0"/>
    <p:restoredTop sz="94720" autoAdjust="0"/>
  </p:normalViewPr>
  <p:slideViewPr>
    <p:cSldViewPr snapToGrid="0">
      <p:cViewPr varScale="1">
        <p:scale>
          <a:sx n="104" d="100"/>
          <a:sy n="104" d="100"/>
        </p:scale>
        <p:origin x="120" y="19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1F775-D36C-DC4E-205B-9CC5170269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A53511-2E93-4FFD-0E0B-C548485DA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5A644B2-940B-7094-35B2-976CBE6EE228}"/>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285DC224-1B3E-B939-F010-7D47A20B17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293AEB-10AC-3F3B-6254-8050F5692E72}"/>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1418727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1703B-596C-A6D2-E419-A1662DF82B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91C80B-6466-9E52-3BE0-D882F58E24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22724C-6765-6E49-1E0D-51A603943F8D}"/>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028C4251-90B8-6435-AB7F-FAB179663B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D6536-68F8-E637-20D3-FF317E315220}"/>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370702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097FE7-22E7-4426-CA0E-BAF31CE8A9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DD15C1-9729-B01A-E498-A812C0951C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91FA9C-87C0-554E-4B22-8BEE402C2BC9}"/>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78C0C3CE-1D50-411F-8329-03EFFFA10D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3FEFBD-74FF-BEC8-4771-1894C65E7452}"/>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235136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D59D-AE44-686C-2E13-95CF7D8183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799733-7A9D-610C-9A8F-7DA121196B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8BC141-45D6-DC7C-4D72-9AE9AE073554}"/>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CC3841DD-09C6-E523-D6BD-5D4D8C8197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C13FBA-34B2-B7AA-2E6D-4D5F8734C03D}"/>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2509269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465D7-6C4A-D2E3-D39B-80887A182F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8AFB9D-8327-B86F-C671-5B97B7E243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F90A6C-5A51-5D9D-E3BB-CBA09B3767AD}"/>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9C195DEE-FC68-428A-A54B-5AE97CEE48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C34ECE-9D59-4F27-85AD-816D2FE3FD5B}"/>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408582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D94B-8446-3909-B303-376196A5CC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351BCE-F029-19F9-CFD1-00881514D3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CEEE796-D90E-515D-A62A-627000320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8D1AF7-DEB7-6481-5626-9F2B5EE46FF8}"/>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6" name="Footer Placeholder 5">
            <a:extLst>
              <a:ext uri="{FF2B5EF4-FFF2-40B4-BE49-F238E27FC236}">
                <a16:creationId xmlns:a16="http://schemas.microsoft.com/office/drawing/2014/main" id="{13F6A495-B71E-2571-23C3-396EBE7862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F962CE-0C56-A92C-21EE-356314847BBC}"/>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2699313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C468B-F58F-8D83-9932-0F42103DD96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782A35-3F15-5070-1E1C-545B90FBA7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6EF7A-B831-741C-BA93-D15A49612C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AD9656-1B27-CDA1-4932-C72A195ACC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5D1001-2FE9-3E67-007E-0FF501CA02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AFB58A6-2A6F-FDD9-3C40-1CA83D9219B9}"/>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8" name="Footer Placeholder 7">
            <a:extLst>
              <a:ext uri="{FF2B5EF4-FFF2-40B4-BE49-F238E27FC236}">
                <a16:creationId xmlns:a16="http://schemas.microsoft.com/office/drawing/2014/main" id="{282CEA3C-06EB-3AD2-92D2-DBCC14B78F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AEE453-4A86-FCD6-C5A4-89E6450AF496}"/>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428959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887B2-2B53-76ED-5A47-EB456A271A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F9F7A3-64B2-4D86-ECA1-6A6642EB5D47}"/>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4" name="Footer Placeholder 3">
            <a:extLst>
              <a:ext uri="{FF2B5EF4-FFF2-40B4-BE49-F238E27FC236}">
                <a16:creationId xmlns:a16="http://schemas.microsoft.com/office/drawing/2014/main" id="{0A1246CB-7FA7-DED6-5B61-59F556934C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1B0F825-FD29-1E4C-D4E1-EC3FF403E923}"/>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298829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4165EA-C41A-355D-8A1C-DC0A77551695}"/>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3" name="Footer Placeholder 2">
            <a:extLst>
              <a:ext uri="{FF2B5EF4-FFF2-40B4-BE49-F238E27FC236}">
                <a16:creationId xmlns:a16="http://schemas.microsoft.com/office/drawing/2014/main" id="{FB075C66-D041-3E28-F6BA-3E7DE72A40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CAB9401-0838-03FC-496C-2CF615E00F0B}"/>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103798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E5779-3A39-779A-BAC6-D575A600D4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7DD60E-4193-BE2A-F03C-983F7DFDB4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B4D674-7093-D4CC-55B7-0307E51E1D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0824F-5345-5A52-E645-9CC770A3DC93}"/>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6" name="Footer Placeholder 5">
            <a:extLst>
              <a:ext uri="{FF2B5EF4-FFF2-40B4-BE49-F238E27FC236}">
                <a16:creationId xmlns:a16="http://schemas.microsoft.com/office/drawing/2014/main" id="{BDB95C5D-EA09-B091-24F2-B402E90161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22D87C-E282-688B-28BD-7F27171039B2}"/>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3848873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FF48F-6347-0514-3045-23B3EAD626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4ED5231-75A3-88E2-67A0-BA6D0CE9F8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3535C8B-9FB0-7462-D62C-29C5FF90E2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AAD6B0-D2B8-32DB-AC13-1CADD22B083D}"/>
              </a:ext>
            </a:extLst>
          </p:cNvPr>
          <p:cNvSpPr>
            <a:spLocks noGrp="1"/>
          </p:cNvSpPr>
          <p:nvPr>
            <p:ph type="dt" sz="half" idx="10"/>
          </p:nvPr>
        </p:nvSpPr>
        <p:spPr/>
        <p:txBody>
          <a:bodyPr/>
          <a:lstStyle/>
          <a:p>
            <a:fld id="{D8A82997-964A-4B37-A673-DA6C37584E46}" type="datetimeFigureOut">
              <a:rPr lang="en-GB" smtClean="0"/>
              <a:t>01/09/2022</a:t>
            </a:fld>
            <a:endParaRPr lang="en-GB"/>
          </a:p>
        </p:txBody>
      </p:sp>
      <p:sp>
        <p:nvSpPr>
          <p:cNvPr id="6" name="Footer Placeholder 5">
            <a:extLst>
              <a:ext uri="{FF2B5EF4-FFF2-40B4-BE49-F238E27FC236}">
                <a16:creationId xmlns:a16="http://schemas.microsoft.com/office/drawing/2014/main" id="{E59C2160-B70D-60C7-F9FA-545BF98D4B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BEEF94-8DE4-28C9-CACD-290BBFF6C70E}"/>
              </a:ext>
            </a:extLst>
          </p:cNvPr>
          <p:cNvSpPr>
            <a:spLocks noGrp="1"/>
          </p:cNvSpPr>
          <p:nvPr>
            <p:ph type="sldNum" sz="quarter" idx="12"/>
          </p:nvPr>
        </p:nvSpPr>
        <p:spPr/>
        <p:txBody>
          <a:bodyPr/>
          <a:lstStyle/>
          <a:p>
            <a:fld id="{BB21320A-7C0D-4F50-9C6F-F3B24A6A9198}" type="slidenum">
              <a:rPr lang="en-GB" smtClean="0"/>
              <a:t>‹#›</a:t>
            </a:fld>
            <a:endParaRPr lang="en-GB"/>
          </a:p>
        </p:txBody>
      </p:sp>
    </p:spTree>
    <p:extLst>
      <p:ext uri="{BB962C8B-B14F-4D97-AF65-F5344CB8AC3E}">
        <p14:creationId xmlns:p14="http://schemas.microsoft.com/office/powerpoint/2010/main" val="384160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24B97D-E169-C0D6-A4B0-ADDD2EAF83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D195D4-BF5C-2833-5350-A78DC5F724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84C2DF-06F8-6BFA-1D9B-3FF79A27A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82997-964A-4B37-A673-DA6C37584E46}" type="datetimeFigureOut">
              <a:rPr lang="en-GB" smtClean="0"/>
              <a:t>01/09/2022</a:t>
            </a:fld>
            <a:endParaRPr lang="en-GB"/>
          </a:p>
        </p:txBody>
      </p:sp>
      <p:sp>
        <p:nvSpPr>
          <p:cNvPr id="5" name="Footer Placeholder 4">
            <a:extLst>
              <a:ext uri="{FF2B5EF4-FFF2-40B4-BE49-F238E27FC236}">
                <a16:creationId xmlns:a16="http://schemas.microsoft.com/office/drawing/2014/main" id="{122DB915-E069-FB43-7A5F-639257E87E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E6FA06-56B3-E5FD-6B7F-9CDD5030F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1320A-7C0D-4F50-9C6F-F3B24A6A9198}" type="slidenum">
              <a:rPr lang="en-GB" smtClean="0"/>
              <a:t>‹#›</a:t>
            </a:fld>
            <a:endParaRPr lang="en-GB"/>
          </a:p>
        </p:txBody>
      </p:sp>
    </p:spTree>
    <p:extLst>
      <p:ext uri="{BB962C8B-B14F-4D97-AF65-F5344CB8AC3E}">
        <p14:creationId xmlns:p14="http://schemas.microsoft.com/office/powerpoint/2010/main" val="2108887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package" Target="../embeddings/Microsoft_Word_Document5.docx"/><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8" Type="http://schemas.openxmlformats.org/officeDocument/2006/relationships/package" Target="../embeddings/Microsoft_Word_Document9.docx"/><Relationship Id="rId3" Type="http://schemas.openxmlformats.org/officeDocument/2006/relationships/image" Target="../media/image8.emf"/><Relationship Id="rId7" Type="http://schemas.openxmlformats.org/officeDocument/2006/relationships/image" Target="../media/image10.emf"/><Relationship Id="rId2" Type="http://schemas.openxmlformats.org/officeDocument/2006/relationships/package" Target="../embeddings/Microsoft_Word_Document6.docx"/><Relationship Id="rId1" Type="http://schemas.openxmlformats.org/officeDocument/2006/relationships/slideLayout" Target="../slideLayouts/slideLayout7.xml"/><Relationship Id="rId6" Type="http://schemas.openxmlformats.org/officeDocument/2006/relationships/package" Target="../embeddings/Microsoft_Word_Document8.docx"/><Relationship Id="rId5" Type="http://schemas.openxmlformats.org/officeDocument/2006/relationships/image" Target="../media/image9.emf"/><Relationship Id="rId4" Type="http://schemas.openxmlformats.org/officeDocument/2006/relationships/package" Target="../embeddings/Microsoft_Word_Document7.docx"/><Relationship Id="rId9" Type="http://schemas.openxmlformats.org/officeDocument/2006/relationships/image" Target="../media/image11.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1.docx"/><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3.docx"/><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F7F8EB0-71C3-695E-CCBB-69D18D60A5AF}"/>
              </a:ext>
            </a:extLst>
          </p:cNvPr>
          <p:cNvSpPr txBox="1"/>
          <p:nvPr/>
        </p:nvSpPr>
        <p:spPr>
          <a:xfrm>
            <a:off x="870011" y="997295"/>
            <a:ext cx="10679837" cy="3539430"/>
          </a:xfrm>
          <a:prstGeom prst="rect">
            <a:avLst/>
          </a:prstGeom>
          <a:noFill/>
        </p:spPr>
        <p:txBody>
          <a:bodyPr wrap="square" rtlCol="0">
            <a:spAutoFit/>
          </a:bodyPr>
          <a:lstStyle/>
          <a:p>
            <a:r>
              <a:rPr lang="en-GB" sz="2800" dirty="0"/>
              <a:t>Suffolk All Age Carers’ Strategy 2022-2027</a:t>
            </a:r>
          </a:p>
          <a:p>
            <a:endParaRPr lang="en-GB" sz="2800" dirty="0"/>
          </a:p>
          <a:p>
            <a:r>
              <a:rPr lang="en-GB" sz="2800" dirty="0"/>
              <a:t>Consultation Report</a:t>
            </a:r>
          </a:p>
          <a:p>
            <a:endParaRPr lang="en-GB" sz="2800" dirty="0"/>
          </a:p>
          <a:p>
            <a:r>
              <a:rPr lang="en-GB" sz="2800" dirty="0"/>
              <a:t>20</a:t>
            </a:r>
            <a:r>
              <a:rPr lang="en-GB" sz="2800" baseline="30000" dirty="0"/>
              <a:t>th</a:t>
            </a:r>
            <a:r>
              <a:rPr lang="en-GB" sz="2800" dirty="0"/>
              <a:t> June 2022 – 15</a:t>
            </a:r>
            <a:r>
              <a:rPr lang="en-GB" sz="2800" baseline="30000" dirty="0"/>
              <a:t>th</a:t>
            </a:r>
            <a:r>
              <a:rPr lang="en-GB" sz="2800" dirty="0"/>
              <a:t> August 2022</a:t>
            </a:r>
          </a:p>
          <a:p>
            <a:endParaRPr lang="en-GB" sz="2800" dirty="0"/>
          </a:p>
          <a:p>
            <a:endParaRPr lang="en-GB" sz="2800" dirty="0"/>
          </a:p>
          <a:p>
            <a:endParaRPr lang="en-GB" sz="2800" dirty="0"/>
          </a:p>
        </p:txBody>
      </p:sp>
    </p:spTree>
    <p:extLst>
      <p:ext uri="{BB962C8B-B14F-4D97-AF65-F5344CB8AC3E}">
        <p14:creationId xmlns:p14="http://schemas.microsoft.com/office/powerpoint/2010/main" val="477991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Map&#10;&#10;Description automatically generated">
            <a:extLst>
              <a:ext uri="{FF2B5EF4-FFF2-40B4-BE49-F238E27FC236}">
                <a16:creationId xmlns:a16="http://schemas.microsoft.com/office/drawing/2014/main" id="{E8C133AE-842D-D7E3-2A0F-58816140FF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873737" y="4655128"/>
            <a:ext cx="2921825" cy="2103714"/>
          </a:xfrm>
          <a:prstGeom prst="rect">
            <a:avLst/>
          </a:prstGeom>
          <a:noFill/>
        </p:spPr>
      </p:pic>
      <p:graphicFrame>
        <p:nvGraphicFramePr>
          <p:cNvPr id="4" name="Object 3">
            <a:extLst>
              <a:ext uri="{FF2B5EF4-FFF2-40B4-BE49-F238E27FC236}">
                <a16:creationId xmlns:a16="http://schemas.microsoft.com/office/drawing/2014/main" id="{D861EB91-D714-91B3-E1FA-785885954575}"/>
              </a:ext>
            </a:extLst>
          </p:cNvPr>
          <p:cNvGraphicFramePr>
            <a:graphicFrameLocks noChangeAspect="1"/>
          </p:cNvGraphicFramePr>
          <p:nvPr>
            <p:extLst>
              <p:ext uri="{D42A27DB-BD31-4B8C-83A1-F6EECF244321}">
                <p14:modId xmlns:p14="http://schemas.microsoft.com/office/powerpoint/2010/main" val="3500110780"/>
              </p:ext>
            </p:extLst>
          </p:nvPr>
        </p:nvGraphicFramePr>
        <p:xfrm>
          <a:off x="6345723" y="1889413"/>
          <a:ext cx="5256868" cy="1733895"/>
        </p:xfrm>
        <a:graphic>
          <a:graphicData uri="http://schemas.openxmlformats.org/presentationml/2006/ole">
            <mc:AlternateContent xmlns:mc="http://schemas.openxmlformats.org/markup-compatibility/2006">
              <mc:Choice xmlns:v="urn:schemas-microsoft-com:vml" Requires="v">
                <p:oleObj name="Document" r:id="rId3" imgW="5746008" imgH="1904913" progId="Word.Document.12">
                  <p:embed/>
                </p:oleObj>
              </mc:Choice>
              <mc:Fallback>
                <p:oleObj name="Document" r:id="rId3" imgW="5746008" imgH="1904913" progId="Word.Document.12">
                  <p:embed/>
                  <p:pic>
                    <p:nvPicPr>
                      <p:cNvPr id="0" name=""/>
                      <p:cNvPicPr/>
                      <p:nvPr/>
                    </p:nvPicPr>
                    <p:blipFill>
                      <a:blip r:embed="rId4"/>
                      <a:stretch>
                        <a:fillRect/>
                      </a:stretch>
                    </p:blipFill>
                    <p:spPr>
                      <a:xfrm>
                        <a:off x="6345723" y="1889413"/>
                        <a:ext cx="5256868" cy="173389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1E22206-5452-4203-8174-97ED4616188B}"/>
              </a:ext>
            </a:extLst>
          </p:cNvPr>
          <p:cNvSpPr txBox="1"/>
          <p:nvPr/>
        </p:nvSpPr>
        <p:spPr>
          <a:xfrm>
            <a:off x="6345723" y="437160"/>
            <a:ext cx="5248950" cy="1015663"/>
          </a:xfrm>
          <a:prstGeom prst="rect">
            <a:avLst/>
          </a:prstGeom>
          <a:noFill/>
        </p:spPr>
        <p:txBody>
          <a:bodyPr wrap="square" rtlCol="0">
            <a:spAutoFit/>
          </a:bodyPr>
          <a:lstStyle/>
          <a:p>
            <a:r>
              <a:rPr lang="en-GB" b="1" dirty="0"/>
              <a:t>7 - Can you please tell us the first four digits of your post code. </a:t>
            </a:r>
          </a:p>
          <a:p>
            <a:r>
              <a:rPr lang="en-GB" sz="1200" dirty="0"/>
              <a:t>Please note you are not required to answer this question however it will help us to understand where we are receiving responses from. </a:t>
            </a:r>
          </a:p>
        </p:txBody>
      </p:sp>
      <p:sp>
        <p:nvSpPr>
          <p:cNvPr id="16" name="TextBox 15">
            <a:extLst>
              <a:ext uri="{FF2B5EF4-FFF2-40B4-BE49-F238E27FC236}">
                <a16:creationId xmlns:a16="http://schemas.microsoft.com/office/drawing/2014/main" id="{0BAB3879-0136-0641-1C73-4530B4AC48A0}"/>
              </a:ext>
            </a:extLst>
          </p:cNvPr>
          <p:cNvSpPr txBox="1"/>
          <p:nvPr/>
        </p:nvSpPr>
        <p:spPr>
          <a:xfrm>
            <a:off x="6345723" y="3467525"/>
            <a:ext cx="5734350" cy="1384995"/>
          </a:xfrm>
          <a:prstGeom prst="rect">
            <a:avLst/>
          </a:prstGeom>
          <a:noFill/>
        </p:spPr>
        <p:txBody>
          <a:bodyPr wrap="square">
            <a:spAutoFit/>
          </a:bodyPr>
          <a:lstStyle/>
          <a:p>
            <a:r>
              <a:rPr lang="en-GB" sz="1200" dirty="0"/>
              <a:t>Of the 135 respondents, 101 provided the first 4 digits of the carers who responded postcodes. The map shows that this resulted in identifying a broad response from across Suffolk. </a:t>
            </a:r>
          </a:p>
          <a:p>
            <a:endParaRPr lang="en-GB" sz="1200" dirty="0"/>
          </a:p>
          <a:p>
            <a:r>
              <a:rPr lang="en-GB" sz="1200" dirty="0"/>
              <a:t>1 carer was identified as out of county, however, it is not unusual for a family carer to live elsewhere and not always with their loved one. Carers may also be caring for more than one person.</a:t>
            </a:r>
          </a:p>
        </p:txBody>
      </p:sp>
      <p:sp>
        <p:nvSpPr>
          <p:cNvPr id="7" name="TextBox 6">
            <a:extLst>
              <a:ext uri="{FF2B5EF4-FFF2-40B4-BE49-F238E27FC236}">
                <a16:creationId xmlns:a16="http://schemas.microsoft.com/office/drawing/2014/main" id="{4422889A-50EA-D0EC-50E6-133C854AAE5E}"/>
              </a:ext>
            </a:extLst>
          </p:cNvPr>
          <p:cNvSpPr txBox="1"/>
          <p:nvPr/>
        </p:nvSpPr>
        <p:spPr>
          <a:xfrm>
            <a:off x="612151" y="437160"/>
            <a:ext cx="4802909" cy="1477328"/>
          </a:xfrm>
          <a:prstGeom prst="rect">
            <a:avLst/>
          </a:prstGeom>
          <a:noFill/>
        </p:spPr>
        <p:txBody>
          <a:bodyPr wrap="square">
            <a:spAutoFit/>
          </a:bodyPr>
          <a:lstStyle/>
          <a:p>
            <a:r>
              <a:rPr lang="en-GB" b="1" dirty="0"/>
              <a:t>Q6 - If you choose not to answer any of these questions, please tick the ‘Prefer not to disclose’ option so that we are aware of your choice. </a:t>
            </a:r>
            <a:endParaRPr lang="en-GB" sz="1200" dirty="0"/>
          </a:p>
          <a:p>
            <a:r>
              <a:rPr lang="en-GB" sz="1200" dirty="0"/>
              <a:t>The data for questions 7-11 is for respondents aged over 18. Feedback from 16 families of Young Carers was also received via Suffolk Family Carers, however, did not include the data below.</a:t>
            </a:r>
          </a:p>
        </p:txBody>
      </p:sp>
      <p:graphicFrame>
        <p:nvGraphicFramePr>
          <p:cNvPr id="8" name="Object 7">
            <a:extLst>
              <a:ext uri="{FF2B5EF4-FFF2-40B4-BE49-F238E27FC236}">
                <a16:creationId xmlns:a16="http://schemas.microsoft.com/office/drawing/2014/main" id="{02CABF76-EB3F-7433-2EA2-8DB215C61EF0}"/>
              </a:ext>
            </a:extLst>
          </p:cNvPr>
          <p:cNvGraphicFramePr>
            <a:graphicFrameLocks noChangeAspect="1"/>
          </p:cNvGraphicFramePr>
          <p:nvPr>
            <p:extLst>
              <p:ext uri="{D42A27DB-BD31-4B8C-83A1-F6EECF244321}">
                <p14:modId xmlns:p14="http://schemas.microsoft.com/office/powerpoint/2010/main" val="3972166008"/>
              </p:ext>
            </p:extLst>
          </p:nvPr>
        </p:nvGraphicFramePr>
        <p:xfrm>
          <a:off x="612151" y="1889413"/>
          <a:ext cx="5256869" cy="1678713"/>
        </p:xfrm>
        <a:graphic>
          <a:graphicData uri="http://schemas.openxmlformats.org/presentationml/2006/ole">
            <mc:AlternateContent xmlns:mc="http://schemas.openxmlformats.org/markup-compatibility/2006">
              <mc:Choice xmlns:v="urn:schemas-microsoft-com:vml" Requires="v">
                <p:oleObj name="Document" r:id="rId5" imgW="5746008" imgH="1838207" progId="Word.Document.12">
                  <p:embed/>
                </p:oleObj>
              </mc:Choice>
              <mc:Fallback>
                <p:oleObj name="Document" r:id="rId5" imgW="5746008" imgH="1838207" progId="Word.Document.12">
                  <p:embed/>
                  <p:pic>
                    <p:nvPicPr>
                      <p:cNvPr id="5" name="Object 4">
                        <a:extLst>
                          <a:ext uri="{FF2B5EF4-FFF2-40B4-BE49-F238E27FC236}">
                            <a16:creationId xmlns:a16="http://schemas.microsoft.com/office/drawing/2014/main" id="{50D07A3D-6CB5-4C50-BCF5-58625CB49AF6}"/>
                          </a:ext>
                        </a:extLst>
                      </p:cNvPr>
                      <p:cNvPicPr/>
                      <p:nvPr/>
                    </p:nvPicPr>
                    <p:blipFill>
                      <a:blip r:embed="rId6"/>
                      <a:stretch>
                        <a:fillRect/>
                      </a:stretch>
                    </p:blipFill>
                    <p:spPr>
                      <a:xfrm>
                        <a:off x="612151" y="1889413"/>
                        <a:ext cx="5256869" cy="1678713"/>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9EC6AC4C-A11E-F24B-D301-44CBAB9D456B}"/>
              </a:ext>
            </a:extLst>
          </p:cNvPr>
          <p:cNvSpPr txBox="1"/>
          <p:nvPr/>
        </p:nvSpPr>
        <p:spPr>
          <a:xfrm>
            <a:off x="375545" y="111445"/>
            <a:ext cx="10733103" cy="369332"/>
          </a:xfrm>
          <a:prstGeom prst="rect">
            <a:avLst/>
          </a:prstGeom>
          <a:noFill/>
        </p:spPr>
        <p:txBody>
          <a:bodyPr wrap="square" rtlCol="0">
            <a:spAutoFit/>
          </a:bodyPr>
          <a:lstStyle/>
          <a:p>
            <a:pPr algn="ctr"/>
            <a:r>
              <a:rPr lang="en-GB" b="1" dirty="0"/>
              <a:t>Equality data</a:t>
            </a:r>
          </a:p>
        </p:txBody>
      </p:sp>
    </p:spTree>
    <p:extLst>
      <p:ext uri="{BB962C8B-B14F-4D97-AF65-F5344CB8AC3E}">
        <p14:creationId xmlns:p14="http://schemas.microsoft.com/office/powerpoint/2010/main" val="153494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4EBD35-5B6C-7E0C-DBBE-C1D75544F9CC}"/>
              </a:ext>
            </a:extLst>
          </p:cNvPr>
          <p:cNvSpPr txBox="1"/>
          <p:nvPr/>
        </p:nvSpPr>
        <p:spPr>
          <a:xfrm>
            <a:off x="440199" y="182433"/>
            <a:ext cx="10733103" cy="369332"/>
          </a:xfrm>
          <a:prstGeom prst="rect">
            <a:avLst/>
          </a:prstGeom>
          <a:noFill/>
        </p:spPr>
        <p:txBody>
          <a:bodyPr wrap="square" rtlCol="0">
            <a:spAutoFit/>
          </a:bodyPr>
          <a:lstStyle/>
          <a:p>
            <a:pPr algn="ctr"/>
            <a:r>
              <a:rPr lang="en-GB" b="1" dirty="0"/>
              <a:t>Equality data</a:t>
            </a:r>
          </a:p>
        </p:txBody>
      </p:sp>
      <p:graphicFrame>
        <p:nvGraphicFramePr>
          <p:cNvPr id="3" name="Object 2">
            <a:extLst>
              <a:ext uri="{FF2B5EF4-FFF2-40B4-BE49-F238E27FC236}">
                <a16:creationId xmlns:a16="http://schemas.microsoft.com/office/drawing/2014/main" id="{A6C49CF0-A647-59BF-9F94-C86F0DC9D26B}"/>
              </a:ext>
            </a:extLst>
          </p:cNvPr>
          <p:cNvGraphicFramePr>
            <a:graphicFrameLocks noChangeAspect="1"/>
          </p:cNvGraphicFramePr>
          <p:nvPr>
            <p:extLst>
              <p:ext uri="{D42A27DB-BD31-4B8C-83A1-F6EECF244321}">
                <p14:modId xmlns:p14="http://schemas.microsoft.com/office/powerpoint/2010/main" val="738498360"/>
              </p:ext>
            </p:extLst>
          </p:nvPr>
        </p:nvGraphicFramePr>
        <p:xfrm>
          <a:off x="440199" y="3456520"/>
          <a:ext cx="5100079" cy="3257288"/>
        </p:xfrm>
        <a:graphic>
          <a:graphicData uri="http://schemas.openxmlformats.org/presentationml/2006/ole">
            <mc:AlternateContent xmlns:mc="http://schemas.openxmlformats.org/markup-compatibility/2006">
              <mc:Choice xmlns:v="urn:schemas-microsoft-com:vml" Requires="v">
                <p:oleObj name="Document" r:id="rId2" imgW="5746008" imgH="3671006" progId="Word.Document.12">
                  <p:embed/>
                </p:oleObj>
              </mc:Choice>
              <mc:Fallback>
                <p:oleObj name="Document" r:id="rId2" imgW="5746008" imgH="3671006" progId="Word.Document.12">
                  <p:embed/>
                  <p:pic>
                    <p:nvPicPr>
                      <p:cNvPr id="0" name=""/>
                      <p:cNvPicPr/>
                      <p:nvPr/>
                    </p:nvPicPr>
                    <p:blipFill>
                      <a:blip r:embed="rId3"/>
                      <a:stretch>
                        <a:fillRect/>
                      </a:stretch>
                    </p:blipFill>
                    <p:spPr>
                      <a:xfrm>
                        <a:off x="440199" y="3456520"/>
                        <a:ext cx="5100079" cy="3257288"/>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B14A80D4-19DC-9904-1958-887F5C749195}"/>
              </a:ext>
            </a:extLst>
          </p:cNvPr>
          <p:cNvGraphicFramePr>
            <a:graphicFrameLocks noChangeAspect="1"/>
          </p:cNvGraphicFramePr>
          <p:nvPr>
            <p:extLst>
              <p:ext uri="{D42A27DB-BD31-4B8C-83A1-F6EECF244321}">
                <p14:modId xmlns:p14="http://schemas.microsoft.com/office/powerpoint/2010/main" val="2876513361"/>
              </p:ext>
            </p:extLst>
          </p:nvPr>
        </p:nvGraphicFramePr>
        <p:xfrm>
          <a:off x="6319838" y="1187501"/>
          <a:ext cx="4937125" cy="2316163"/>
        </p:xfrm>
        <a:graphic>
          <a:graphicData uri="http://schemas.openxmlformats.org/presentationml/2006/ole">
            <mc:AlternateContent xmlns:mc="http://schemas.openxmlformats.org/markup-compatibility/2006">
              <mc:Choice xmlns:v="urn:schemas-microsoft-com:vml" Requires="v">
                <p:oleObj name="Document" r:id="rId4" imgW="5746008" imgH="2694931" progId="Word.Document.12">
                  <p:embed/>
                </p:oleObj>
              </mc:Choice>
              <mc:Fallback>
                <p:oleObj name="Document" r:id="rId4" imgW="5746008" imgH="2694931" progId="Word.Document.12">
                  <p:embed/>
                  <p:pic>
                    <p:nvPicPr>
                      <p:cNvPr id="0" name=""/>
                      <p:cNvPicPr/>
                      <p:nvPr/>
                    </p:nvPicPr>
                    <p:blipFill>
                      <a:blip r:embed="rId5"/>
                      <a:stretch>
                        <a:fillRect/>
                      </a:stretch>
                    </p:blipFill>
                    <p:spPr>
                      <a:xfrm>
                        <a:off x="6319838" y="1187501"/>
                        <a:ext cx="4937125" cy="2316163"/>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E7BB97C-629B-D74D-7BCB-610839E14ECB}"/>
              </a:ext>
            </a:extLst>
          </p:cNvPr>
          <p:cNvGraphicFramePr>
            <a:graphicFrameLocks noChangeAspect="1"/>
          </p:cNvGraphicFramePr>
          <p:nvPr>
            <p:extLst>
              <p:ext uri="{D42A27DB-BD31-4B8C-83A1-F6EECF244321}">
                <p14:modId xmlns:p14="http://schemas.microsoft.com/office/powerpoint/2010/main" val="2083705239"/>
              </p:ext>
            </p:extLst>
          </p:nvPr>
        </p:nvGraphicFramePr>
        <p:xfrm>
          <a:off x="440199" y="1187501"/>
          <a:ext cx="5100079" cy="2241499"/>
        </p:xfrm>
        <a:graphic>
          <a:graphicData uri="http://schemas.openxmlformats.org/presentationml/2006/ole">
            <mc:AlternateContent xmlns:mc="http://schemas.openxmlformats.org/markup-compatibility/2006">
              <mc:Choice xmlns:v="urn:schemas-microsoft-com:vml" Requires="v">
                <p:oleObj name="Document" r:id="rId6" imgW="5746008" imgH="2526183" progId="Word.Document.12">
                  <p:embed/>
                </p:oleObj>
              </mc:Choice>
              <mc:Fallback>
                <p:oleObj name="Document" r:id="rId6" imgW="5746008" imgH="2526183" progId="Word.Document.12">
                  <p:embed/>
                  <p:pic>
                    <p:nvPicPr>
                      <p:cNvPr id="0" name=""/>
                      <p:cNvPicPr/>
                      <p:nvPr/>
                    </p:nvPicPr>
                    <p:blipFill>
                      <a:blip r:embed="rId7"/>
                      <a:stretch>
                        <a:fillRect/>
                      </a:stretch>
                    </p:blipFill>
                    <p:spPr>
                      <a:xfrm>
                        <a:off x="440199" y="1187501"/>
                        <a:ext cx="5100079" cy="2241499"/>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64420E87-C53B-F7F7-3FC3-A97CD1A667DC}"/>
              </a:ext>
            </a:extLst>
          </p:cNvPr>
          <p:cNvGraphicFramePr>
            <a:graphicFrameLocks noChangeAspect="1"/>
          </p:cNvGraphicFramePr>
          <p:nvPr>
            <p:extLst>
              <p:ext uri="{D42A27DB-BD31-4B8C-83A1-F6EECF244321}">
                <p14:modId xmlns:p14="http://schemas.microsoft.com/office/powerpoint/2010/main" val="2123119462"/>
              </p:ext>
            </p:extLst>
          </p:nvPr>
        </p:nvGraphicFramePr>
        <p:xfrm>
          <a:off x="6320277" y="3503664"/>
          <a:ext cx="4936686" cy="3192481"/>
        </p:xfrm>
        <a:graphic>
          <a:graphicData uri="http://schemas.openxmlformats.org/presentationml/2006/ole">
            <mc:AlternateContent xmlns:mc="http://schemas.openxmlformats.org/markup-compatibility/2006">
              <mc:Choice xmlns:v="urn:schemas-microsoft-com:vml" Requires="v">
                <p:oleObj name="Document" r:id="rId8" imgW="5746008" imgH="3716799" progId="Word.Document.12">
                  <p:embed/>
                </p:oleObj>
              </mc:Choice>
              <mc:Fallback>
                <p:oleObj name="Document" r:id="rId8" imgW="5746008" imgH="3716799" progId="Word.Document.12">
                  <p:embed/>
                  <p:pic>
                    <p:nvPicPr>
                      <p:cNvPr id="0" name=""/>
                      <p:cNvPicPr/>
                      <p:nvPr/>
                    </p:nvPicPr>
                    <p:blipFill>
                      <a:blip r:embed="rId9"/>
                      <a:stretch>
                        <a:fillRect/>
                      </a:stretch>
                    </p:blipFill>
                    <p:spPr>
                      <a:xfrm>
                        <a:off x="6320277" y="3503664"/>
                        <a:ext cx="4936686" cy="3192481"/>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1714D6C2-D995-8ACA-0A07-73FDCC9FD486}"/>
              </a:ext>
            </a:extLst>
          </p:cNvPr>
          <p:cNvSpPr txBox="1"/>
          <p:nvPr/>
        </p:nvSpPr>
        <p:spPr>
          <a:xfrm>
            <a:off x="662474" y="542123"/>
            <a:ext cx="11206065" cy="276999"/>
          </a:xfrm>
          <a:prstGeom prst="rect">
            <a:avLst/>
          </a:prstGeom>
          <a:noFill/>
        </p:spPr>
        <p:txBody>
          <a:bodyPr wrap="square" rtlCol="0">
            <a:spAutoFit/>
          </a:bodyPr>
          <a:lstStyle/>
          <a:p>
            <a:r>
              <a:rPr lang="en-GB" sz="1200" dirty="0"/>
              <a:t>The data below is for respondents aged over 18. Feedback from 16 families of Young Carers was also received via Suffolk Family Carers, not included in data below.</a:t>
            </a:r>
          </a:p>
        </p:txBody>
      </p:sp>
    </p:spTree>
    <p:extLst>
      <p:ext uri="{BB962C8B-B14F-4D97-AF65-F5344CB8AC3E}">
        <p14:creationId xmlns:p14="http://schemas.microsoft.com/office/powerpoint/2010/main" val="1245765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6D17F6B-E89D-9E1A-860D-316BCC4D1CDB}"/>
              </a:ext>
            </a:extLst>
          </p:cNvPr>
          <p:cNvSpPr>
            <a:spLocks noGrp="1"/>
          </p:cNvSpPr>
          <p:nvPr>
            <p:ph type="ctrTitle"/>
          </p:nvPr>
        </p:nvSpPr>
        <p:spPr>
          <a:xfrm>
            <a:off x="342898" y="698515"/>
            <a:ext cx="4572000" cy="687788"/>
          </a:xfrm>
        </p:spPr>
        <p:txBody>
          <a:bodyPr>
            <a:noAutofit/>
          </a:bodyPr>
          <a:lstStyle/>
          <a:p>
            <a:r>
              <a:rPr lang="en-GB" sz="2400" b="1" dirty="0"/>
              <a:t>Suffolk All Age Carers’ Strategy</a:t>
            </a:r>
            <a:br>
              <a:rPr lang="en-GB" sz="2400" b="1" dirty="0"/>
            </a:br>
            <a:r>
              <a:rPr lang="en-GB" sz="2400" b="1" dirty="0"/>
              <a:t>Consultation Report</a:t>
            </a:r>
            <a:br>
              <a:rPr lang="en-GB" sz="2400" b="1" dirty="0"/>
            </a:br>
            <a:r>
              <a:rPr lang="en-GB" sz="2400" b="1" dirty="0"/>
              <a:t>20</a:t>
            </a:r>
            <a:r>
              <a:rPr lang="en-GB" sz="2400" b="1" baseline="30000" dirty="0"/>
              <a:t>th</a:t>
            </a:r>
            <a:r>
              <a:rPr lang="en-GB" sz="2400" b="1" dirty="0"/>
              <a:t> June 2022 – 15</a:t>
            </a:r>
            <a:r>
              <a:rPr lang="en-GB" sz="2400" b="1" baseline="30000" dirty="0"/>
              <a:t>th</a:t>
            </a:r>
            <a:r>
              <a:rPr lang="en-GB" sz="2400" b="1" dirty="0"/>
              <a:t> August 2022</a:t>
            </a:r>
          </a:p>
        </p:txBody>
      </p:sp>
      <p:sp>
        <p:nvSpPr>
          <p:cNvPr id="8" name="TextBox 7">
            <a:extLst>
              <a:ext uri="{FF2B5EF4-FFF2-40B4-BE49-F238E27FC236}">
                <a16:creationId xmlns:a16="http://schemas.microsoft.com/office/drawing/2014/main" id="{1346AD8E-4325-BCA5-2E12-F611C1D90A0A}"/>
              </a:ext>
            </a:extLst>
          </p:cNvPr>
          <p:cNvSpPr txBox="1"/>
          <p:nvPr/>
        </p:nvSpPr>
        <p:spPr>
          <a:xfrm>
            <a:off x="324805" y="1752720"/>
            <a:ext cx="6066332" cy="738664"/>
          </a:xfrm>
          <a:prstGeom prst="rect">
            <a:avLst/>
          </a:prstGeom>
          <a:solidFill>
            <a:srgbClr val="FFFF00"/>
          </a:solidFill>
          <a:ln>
            <a:solidFill>
              <a:schemeClr val="tx1"/>
            </a:solidFill>
          </a:ln>
        </p:spPr>
        <p:txBody>
          <a:bodyPr wrap="square" rtlCol="0">
            <a:spAutoFit/>
          </a:bodyPr>
          <a:lstStyle/>
          <a:p>
            <a:r>
              <a:rPr lang="en-GB" sz="1400" dirty="0"/>
              <a:t>135 carers responded to the consultation, 76 via postal surveys (of 167 sent) and 43 via online surveys. 16 responses were also received from families of young carers under 18 (separate to the online surveys).</a:t>
            </a:r>
          </a:p>
        </p:txBody>
      </p:sp>
      <p:graphicFrame>
        <p:nvGraphicFramePr>
          <p:cNvPr id="11" name="Table 10">
            <a:extLst>
              <a:ext uri="{FF2B5EF4-FFF2-40B4-BE49-F238E27FC236}">
                <a16:creationId xmlns:a16="http://schemas.microsoft.com/office/drawing/2014/main" id="{7D7BB8AF-7CD6-0D82-0A2E-1F97145A25EC}"/>
              </a:ext>
            </a:extLst>
          </p:cNvPr>
          <p:cNvGraphicFramePr>
            <a:graphicFrameLocks noGrp="1"/>
          </p:cNvGraphicFramePr>
          <p:nvPr>
            <p:extLst>
              <p:ext uri="{D42A27DB-BD31-4B8C-83A1-F6EECF244321}">
                <p14:modId xmlns:p14="http://schemas.microsoft.com/office/powerpoint/2010/main" val="3665989822"/>
              </p:ext>
            </p:extLst>
          </p:nvPr>
        </p:nvGraphicFramePr>
        <p:xfrm>
          <a:off x="6503915" y="194155"/>
          <a:ext cx="5462114" cy="3265887"/>
        </p:xfrm>
        <a:graphic>
          <a:graphicData uri="http://schemas.openxmlformats.org/drawingml/2006/table">
            <a:tbl>
              <a:tblPr firstRow="1" firstCol="1" bandRow="1">
                <a:tableStyleId>{5C22544A-7EE6-4342-B048-85BDC9FD1C3A}</a:tableStyleId>
              </a:tblPr>
              <a:tblGrid>
                <a:gridCol w="3034506">
                  <a:extLst>
                    <a:ext uri="{9D8B030D-6E8A-4147-A177-3AD203B41FA5}">
                      <a16:colId xmlns:a16="http://schemas.microsoft.com/office/drawing/2014/main" val="2562467408"/>
                    </a:ext>
                  </a:extLst>
                </a:gridCol>
                <a:gridCol w="1213804">
                  <a:extLst>
                    <a:ext uri="{9D8B030D-6E8A-4147-A177-3AD203B41FA5}">
                      <a16:colId xmlns:a16="http://schemas.microsoft.com/office/drawing/2014/main" val="4201523711"/>
                    </a:ext>
                  </a:extLst>
                </a:gridCol>
                <a:gridCol w="1213804">
                  <a:extLst>
                    <a:ext uri="{9D8B030D-6E8A-4147-A177-3AD203B41FA5}">
                      <a16:colId xmlns:a16="http://schemas.microsoft.com/office/drawing/2014/main" val="667669366"/>
                    </a:ext>
                  </a:extLst>
                </a:gridCol>
              </a:tblGrid>
              <a:tr h="205413">
                <a:tc gridSpan="3">
                  <a:txBody>
                    <a:bodyPr/>
                    <a:lstStyle/>
                    <a:p>
                      <a:pPr algn="ctr"/>
                      <a:r>
                        <a:rPr lang="en-GB" sz="1400" dirty="0">
                          <a:effectLst/>
                          <a:latin typeface="Times New Roman" panose="02020603050405020304" pitchFamily="18" charset="0"/>
                          <a:ea typeface="Times New Roman" panose="02020603050405020304" pitchFamily="18" charset="0"/>
                        </a:rPr>
                        <a:t>Feedback on the 5 priorities</a:t>
                      </a: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tc>
                <a:tc hMerge="1">
                  <a:txBody>
                    <a:bodyPr/>
                    <a:lstStyle/>
                    <a:p>
                      <a:pPr algn="ct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tc>
                <a:extLst>
                  <a:ext uri="{0D108BD9-81ED-4DB2-BD59-A6C34878D82A}">
                    <a16:rowId xmlns:a16="http://schemas.microsoft.com/office/drawing/2014/main" val="1877455615"/>
                  </a:ext>
                </a:extLst>
              </a:tr>
              <a:tr h="347427">
                <a:tc>
                  <a:txBody>
                    <a:bodyPr/>
                    <a:lstStyle/>
                    <a:p>
                      <a:r>
                        <a:rPr lang="en-GB" sz="1400" dirty="0">
                          <a:effectLst/>
                        </a:rPr>
                        <a:t>Answer Choices</a:t>
                      </a:r>
                      <a:endParaRPr lang="en-GB" sz="1400" dirty="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Strongly agree</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Agree</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529951"/>
                  </a:ext>
                </a:extLst>
              </a:tr>
              <a:tr h="347427">
                <a:tc>
                  <a:txBody>
                    <a:bodyPr/>
                    <a:lstStyle/>
                    <a:p>
                      <a:r>
                        <a:rPr lang="en-GB" sz="1400">
                          <a:effectLst/>
                        </a:rPr>
                        <a:t>Early identification of carers</a:t>
                      </a:r>
                      <a:endParaRPr lang="en-GB" sz="140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66.38%</a:t>
                      </a:r>
                      <a:br>
                        <a:rPr lang="en-GB" sz="1400">
                          <a:effectLst/>
                        </a:rPr>
                      </a:br>
                      <a:r>
                        <a:rPr lang="en-GB" sz="1400">
                          <a:effectLst/>
                        </a:rPr>
                        <a:t>77</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29.31%</a:t>
                      </a:r>
                      <a:br>
                        <a:rPr lang="en-GB" sz="1400" dirty="0">
                          <a:effectLst/>
                        </a:rPr>
                      </a:br>
                      <a:r>
                        <a:rPr lang="en-GB" sz="1400" dirty="0">
                          <a:effectLst/>
                        </a:rPr>
                        <a:t>34</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153036"/>
                  </a:ext>
                </a:extLst>
              </a:tr>
              <a:tr h="347427">
                <a:tc>
                  <a:txBody>
                    <a:bodyPr/>
                    <a:lstStyle/>
                    <a:p>
                      <a:r>
                        <a:rPr lang="en-GB" sz="1400" dirty="0">
                          <a:effectLst/>
                        </a:rPr>
                        <a:t>Improved information and advice</a:t>
                      </a:r>
                      <a:endParaRPr lang="en-GB" sz="1400" dirty="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68.10%</a:t>
                      </a:r>
                      <a:br>
                        <a:rPr lang="en-GB" sz="1400">
                          <a:effectLst/>
                        </a:rPr>
                      </a:br>
                      <a:r>
                        <a:rPr lang="en-GB" sz="1400">
                          <a:effectLst/>
                        </a:rPr>
                        <a:t>79</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28.45%</a:t>
                      </a:r>
                      <a:br>
                        <a:rPr lang="en-GB" sz="1400">
                          <a:effectLst/>
                        </a:rPr>
                      </a:br>
                      <a:r>
                        <a:rPr lang="en-GB" sz="1400">
                          <a:effectLst/>
                        </a:rPr>
                        <a:t>33</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4111037"/>
                  </a:ext>
                </a:extLst>
              </a:tr>
              <a:tr h="489441">
                <a:tc>
                  <a:txBody>
                    <a:bodyPr/>
                    <a:lstStyle/>
                    <a:p>
                      <a:r>
                        <a:rPr lang="en-GB" sz="1400" dirty="0">
                          <a:effectLst/>
                        </a:rPr>
                        <a:t>Young carers to have the same priority as adult carers</a:t>
                      </a:r>
                      <a:endParaRPr lang="en-GB" sz="1400" dirty="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64.96%</a:t>
                      </a:r>
                      <a:br>
                        <a:rPr lang="en-GB" sz="1400" dirty="0">
                          <a:effectLst/>
                        </a:rPr>
                      </a:br>
                      <a:r>
                        <a:rPr lang="en-GB" sz="1400" dirty="0">
                          <a:effectLst/>
                        </a:rPr>
                        <a:t>76</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28.21%</a:t>
                      </a:r>
                      <a:br>
                        <a:rPr lang="en-GB" sz="1400">
                          <a:effectLst/>
                        </a:rPr>
                      </a:br>
                      <a:r>
                        <a:rPr lang="en-GB" sz="1400">
                          <a:effectLst/>
                        </a:rPr>
                        <a:t>33</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8601908"/>
                  </a:ext>
                </a:extLst>
              </a:tr>
              <a:tr h="347427">
                <a:tc>
                  <a:txBody>
                    <a:bodyPr/>
                    <a:lstStyle/>
                    <a:p>
                      <a:r>
                        <a:rPr lang="en-GB" sz="1400">
                          <a:effectLst/>
                        </a:rPr>
                        <a:t>Systems and services that work for carers</a:t>
                      </a:r>
                      <a:endParaRPr lang="en-GB" sz="140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76.11%</a:t>
                      </a:r>
                      <a:br>
                        <a:rPr lang="en-GB" sz="1400" dirty="0">
                          <a:effectLst/>
                        </a:rPr>
                      </a:br>
                      <a:r>
                        <a:rPr lang="en-GB" sz="1400" dirty="0">
                          <a:effectLst/>
                        </a:rPr>
                        <a:t>86</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19.47%</a:t>
                      </a:r>
                      <a:br>
                        <a:rPr lang="en-GB" sz="1400" dirty="0">
                          <a:effectLst/>
                        </a:rPr>
                      </a:br>
                      <a:r>
                        <a:rPr lang="en-GB" sz="1400" dirty="0">
                          <a:effectLst/>
                        </a:rPr>
                        <a:t>22</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3189128"/>
                  </a:ext>
                </a:extLst>
              </a:tr>
              <a:tr h="347427">
                <a:tc>
                  <a:txBody>
                    <a:bodyPr/>
                    <a:lstStyle/>
                    <a:p>
                      <a:r>
                        <a:rPr lang="en-GB" sz="1400" dirty="0">
                          <a:effectLst/>
                        </a:rPr>
                        <a:t>Improved health and wellbeing for carers</a:t>
                      </a:r>
                      <a:endParaRPr lang="en-GB" sz="1400" dirty="0">
                        <a:effectLst/>
                        <a:latin typeface="Times New Roman" panose="02020603050405020304" pitchFamily="18" charset="0"/>
                        <a:ea typeface="Times New Roman" panose="02020603050405020304" pitchFamily="18" charset="0"/>
                      </a:endParaRPr>
                    </a:p>
                  </a:txBody>
                  <a:tcPr marL="95250"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a:effectLst/>
                        </a:rPr>
                        <a:t>78.45%</a:t>
                      </a:r>
                      <a:br>
                        <a:rPr lang="en-GB" sz="1400">
                          <a:effectLst/>
                        </a:rPr>
                      </a:br>
                      <a:r>
                        <a:rPr lang="en-GB" sz="1400">
                          <a:effectLst/>
                        </a:rPr>
                        <a:t>91</a:t>
                      </a:r>
                      <a:endParaRPr lang="en-GB" sz="140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18.97%</a:t>
                      </a:r>
                      <a:br>
                        <a:rPr lang="en-GB" sz="1400" dirty="0">
                          <a:effectLst/>
                        </a:rPr>
                      </a:br>
                      <a:r>
                        <a:rPr lang="en-GB" sz="1400" dirty="0">
                          <a:effectLst/>
                        </a:rPr>
                        <a:t>22</a:t>
                      </a:r>
                      <a:endParaRPr lang="en-GB" sz="1400" dirty="0">
                        <a:effectLst/>
                        <a:latin typeface="Times New Roman" panose="02020603050405020304" pitchFamily="18" charset="0"/>
                        <a:ea typeface="Times New Roman" panose="02020603050405020304" pitchFamily="18" charset="0"/>
                      </a:endParaRPr>
                    </a:p>
                  </a:txBody>
                  <a:tcPr marL="47625" marR="4762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871820"/>
                  </a:ext>
                </a:extLst>
              </a:tr>
            </a:tbl>
          </a:graphicData>
        </a:graphic>
      </p:graphicFrame>
      <p:pic>
        <p:nvPicPr>
          <p:cNvPr id="14" name="Picture 13" descr="Map&#10;&#10;Description automatically generated">
            <a:extLst>
              <a:ext uri="{FF2B5EF4-FFF2-40B4-BE49-F238E27FC236}">
                <a16:creationId xmlns:a16="http://schemas.microsoft.com/office/drawing/2014/main" id="{07B4D491-1C0A-EE9D-CEF3-399E1A3E4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24805" y="4683279"/>
            <a:ext cx="2857350" cy="2057292"/>
          </a:xfrm>
          <a:prstGeom prst="rect">
            <a:avLst/>
          </a:prstGeom>
          <a:noFill/>
        </p:spPr>
      </p:pic>
      <p:sp>
        <p:nvSpPr>
          <p:cNvPr id="15" name="TextBox 14">
            <a:extLst>
              <a:ext uri="{FF2B5EF4-FFF2-40B4-BE49-F238E27FC236}">
                <a16:creationId xmlns:a16="http://schemas.microsoft.com/office/drawing/2014/main" id="{8C9933B2-899C-32C6-4256-7BE5EA04481D}"/>
              </a:ext>
            </a:extLst>
          </p:cNvPr>
          <p:cNvSpPr txBox="1"/>
          <p:nvPr/>
        </p:nvSpPr>
        <p:spPr>
          <a:xfrm>
            <a:off x="3315173" y="4683938"/>
            <a:ext cx="1021036" cy="2031325"/>
          </a:xfrm>
          <a:prstGeom prst="rect">
            <a:avLst/>
          </a:prstGeom>
          <a:solidFill>
            <a:srgbClr val="00B0F0"/>
          </a:solidFill>
          <a:ln>
            <a:solidFill>
              <a:schemeClr val="tx1"/>
            </a:solidFill>
          </a:ln>
        </p:spPr>
        <p:txBody>
          <a:bodyPr wrap="square" rtlCol="0">
            <a:spAutoFit/>
          </a:bodyPr>
          <a:lstStyle/>
          <a:p>
            <a:r>
              <a:rPr lang="en-GB" sz="1400" dirty="0"/>
              <a:t>Responses were from across Suffolk based on first four characters of postcode</a:t>
            </a:r>
          </a:p>
        </p:txBody>
      </p:sp>
      <p:sp>
        <p:nvSpPr>
          <p:cNvPr id="16" name="TextBox 15">
            <a:extLst>
              <a:ext uri="{FF2B5EF4-FFF2-40B4-BE49-F238E27FC236}">
                <a16:creationId xmlns:a16="http://schemas.microsoft.com/office/drawing/2014/main" id="{001BCC54-3885-49FF-0F84-48126D0B971A}"/>
              </a:ext>
            </a:extLst>
          </p:cNvPr>
          <p:cNvSpPr txBox="1"/>
          <p:nvPr/>
        </p:nvSpPr>
        <p:spPr>
          <a:xfrm>
            <a:off x="315613" y="2894176"/>
            <a:ext cx="4029788" cy="365760"/>
          </a:xfrm>
          <a:prstGeom prst="rect">
            <a:avLst/>
          </a:prstGeom>
          <a:solidFill>
            <a:srgbClr val="FFFF00"/>
          </a:solidFill>
          <a:ln>
            <a:solidFill>
              <a:schemeClr val="tx1"/>
            </a:solidFill>
          </a:ln>
        </p:spPr>
        <p:txBody>
          <a:bodyPr wrap="square" rtlCol="0">
            <a:spAutoFit/>
          </a:bodyPr>
          <a:lstStyle/>
          <a:p>
            <a:r>
              <a:rPr lang="en-GB" sz="1400" dirty="0"/>
              <a:t>74.55% of those who responded were female carers</a:t>
            </a:r>
            <a:r>
              <a:rPr lang="en-GB" dirty="0"/>
              <a:t>.</a:t>
            </a:r>
          </a:p>
        </p:txBody>
      </p:sp>
      <p:sp>
        <p:nvSpPr>
          <p:cNvPr id="17" name="TextBox 16">
            <a:extLst>
              <a:ext uri="{FF2B5EF4-FFF2-40B4-BE49-F238E27FC236}">
                <a16:creationId xmlns:a16="http://schemas.microsoft.com/office/drawing/2014/main" id="{9F073ACF-19D1-66F7-3829-869C61D0FE52}"/>
              </a:ext>
            </a:extLst>
          </p:cNvPr>
          <p:cNvSpPr txBox="1"/>
          <p:nvPr/>
        </p:nvSpPr>
        <p:spPr>
          <a:xfrm>
            <a:off x="297229" y="3683159"/>
            <a:ext cx="4038980" cy="369332"/>
          </a:xfrm>
          <a:prstGeom prst="rect">
            <a:avLst/>
          </a:prstGeom>
          <a:solidFill>
            <a:srgbClr val="FFFF00"/>
          </a:solidFill>
          <a:ln>
            <a:solidFill>
              <a:schemeClr val="tx1"/>
            </a:solidFill>
          </a:ln>
        </p:spPr>
        <p:txBody>
          <a:bodyPr wrap="square" rtlCol="0">
            <a:spAutoFit/>
          </a:bodyPr>
          <a:lstStyle/>
          <a:p>
            <a:r>
              <a:rPr lang="en-GB" sz="1400" dirty="0"/>
              <a:t>32.69% reported they had a disability themselves</a:t>
            </a:r>
            <a:r>
              <a:rPr lang="en-GB" dirty="0"/>
              <a:t>.</a:t>
            </a:r>
          </a:p>
        </p:txBody>
      </p:sp>
      <p:sp>
        <p:nvSpPr>
          <p:cNvPr id="19" name="TextBox 18">
            <a:extLst>
              <a:ext uri="{FF2B5EF4-FFF2-40B4-BE49-F238E27FC236}">
                <a16:creationId xmlns:a16="http://schemas.microsoft.com/office/drawing/2014/main" id="{78804CA0-A11E-A651-BA36-39BADEB62674}"/>
              </a:ext>
            </a:extLst>
          </p:cNvPr>
          <p:cNvSpPr txBox="1"/>
          <p:nvPr/>
        </p:nvSpPr>
        <p:spPr>
          <a:xfrm>
            <a:off x="7993625" y="3537037"/>
            <a:ext cx="3952005" cy="3108543"/>
          </a:xfrm>
          <a:prstGeom prst="rect">
            <a:avLst/>
          </a:prstGeom>
          <a:solidFill>
            <a:srgbClr val="FFFF00"/>
          </a:solidFill>
          <a:ln>
            <a:solidFill>
              <a:schemeClr val="tx1"/>
            </a:solidFill>
          </a:ln>
        </p:spPr>
        <p:txBody>
          <a:bodyPr wrap="square" rtlCol="0">
            <a:spAutoFit/>
          </a:bodyPr>
          <a:lstStyle/>
          <a:p>
            <a:r>
              <a:rPr lang="en-GB" sz="1400" b="1" dirty="0"/>
              <a:t>Free text comments adult carers</a:t>
            </a:r>
          </a:p>
          <a:p>
            <a:pPr marL="285750" indent="-285750">
              <a:buFont typeface="Arial" panose="020B0604020202020204" pitchFamily="34" charset="0"/>
              <a:buChar char="•"/>
            </a:pPr>
            <a:r>
              <a:rPr lang="en-GB" sz="1400" dirty="0"/>
              <a:t>22 said that carers want more respite from caring, particularly at short notice.</a:t>
            </a:r>
          </a:p>
          <a:p>
            <a:pPr marL="285750" indent="-285750">
              <a:buFont typeface="Arial" panose="020B0604020202020204" pitchFamily="34" charset="0"/>
              <a:buChar char="•"/>
            </a:pPr>
            <a:r>
              <a:rPr lang="en-GB" sz="1400" dirty="0"/>
              <a:t>11 said that nothing has been missed.</a:t>
            </a:r>
          </a:p>
          <a:p>
            <a:pPr marL="285750" indent="-285750">
              <a:buFont typeface="Arial" panose="020B0604020202020204" pitchFamily="34" charset="0"/>
              <a:buChar char="•"/>
            </a:pPr>
            <a:r>
              <a:rPr lang="en-GB" sz="1400" dirty="0"/>
              <a:t>9 wanted more financial support for carers.</a:t>
            </a:r>
          </a:p>
          <a:p>
            <a:pPr marL="285750" indent="-285750">
              <a:buFont typeface="Arial" panose="020B0604020202020204" pitchFamily="34" charset="0"/>
              <a:buChar char="•"/>
            </a:pPr>
            <a:r>
              <a:rPr lang="en-GB" sz="1400" dirty="0"/>
              <a:t>3rd most common: There should be more join-up between all the various organisations.</a:t>
            </a:r>
          </a:p>
          <a:p>
            <a:pPr marL="285750" indent="-285750">
              <a:buFont typeface="Arial" panose="020B0604020202020204" pitchFamily="34" charset="0"/>
              <a:buChar char="•"/>
            </a:pPr>
            <a:r>
              <a:rPr lang="en-GB" sz="1400" dirty="0"/>
              <a:t>6 said they had difficulty in accessing support from SCC or the NHS.</a:t>
            </a:r>
          </a:p>
          <a:p>
            <a:pPr marL="285750" indent="-285750">
              <a:buFont typeface="Arial" panose="020B0604020202020204" pitchFamily="34" charset="0"/>
              <a:buChar char="•"/>
            </a:pPr>
            <a:r>
              <a:rPr lang="en-GB" sz="1400" dirty="0"/>
              <a:t>5 said they have either had to reduce their working hours or change jobs as a result of being a carer.</a:t>
            </a:r>
          </a:p>
          <a:p>
            <a:pPr marL="285750" indent="-285750">
              <a:buFont typeface="Arial" panose="020B0604020202020204" pitchFamily="34" charset="0"/>
              <a:buChar char="•"/>
            </a:pPr>
            <a:r>
              <a:rPr lang="en-GB" sz="1400" dirty="0"/>
              <a:t>1 said lack of support in transition planning from children’s to adults’ </a:t>
            </a:r>
            <a:r>
              <a:rPr lang="en-GB" sz="1400"/>
              <a:t>social care.</a:t>
            </a:r>
            <a:endParaRPr lang="en-GB" sz="1400" dirty="0"/>
          </a:p>
        </p:txBody>
      </p:sp>
      <p:sp>
        <p:nvSpPr>
          <p:cNvPr id="22" name="TextBox 21">
            <a:extLst>
              <a:ext uri="{FF2B5EF4-FFF2-40B4-BE49-F238E27FC236}">
                <a16:creationId xmlns:a16="http://schemas.microsoft.com/office/drawing/2014/main" id="{3F9B6735-8301-3F8B-098D-B70CD91648BD}"/>
              </a:ext>
            </a:extLst>
          </p:cNvPr>
          <p:cNvSpPr txBox="1"/>
          <p:nvPr/>
        </p:nvSpPr>
        <p:spPr>
          <a:xfrm>
            <a:off x="4493065" y="3540653"/>
            <a:ext cx="3343704" cy="3108543"/>
          </a:xfrm>
          <a:prstGeom prst="rect">
            <a:avLst/>
          </a:prstGeom>
          <a:solidFill>
            <a:srgbClr val="FFFF00"/>
          </a:solidFill>
          <a:ln>
            <a:solidFill>
              <a:schemeClr val="tx1"/>
            </a:solidFill>
          </a:ln>
        </p:spPr>
        <p:txBody>
          <a:bodyPr wrap="square" rtlCol="0">
            <a:spAutoFit/>
          </a:bodyPr>
          <a:lstStyle/>
          <a:p>
            <a:r>
              <a:rPr lang="en-GB" sz="1400" b="1" dirty="0"/>
              <a:t>Free text comments young carers</a:t>
            </a:r>
          </a:p>
          <a:p>
            <a:pPr marL="285750" indent="-285750">
              <a:buFont typeface="Arial" panose="020B0604020202020204" pitchFamily="34" charset="0"/>
              <a:buChar char="•"/>
            </a:pPr>
            <a:r>
              <a:rPr lang="en-GB" sz="1400" dirty="0"/>
              <a:t>6 said very positive strategy points which should help our young carers’.</a:t>
            </a:r>
          </a:p>
          <a:p>
            <a:pPr marL="285750" indent="-285750">
              <a:buFont typeface="Arial" panose="020B0604020202020204" pitchFamily="34" charset="0"/>
              <a:buChar char="•"/>
            </a:pPr>
            <a:r>
              <a:rPr lang="en-GB" sz="1400" dirty="0"/>
              <a:t>5 highlighted the lack of support in schools for young carers currently, especially around mental health.</a:t>
            </a:r>
          </a:p>
          <a:p>
            <a:pPr marL="285750" indent="-285750">
              <a:buFont typeface="Arial" panose="020B0604020202020204" pitchFamily="34" charset="0"/>
              <a:buChar char="•"/>
            </a:pPr>
            <a:r>
              <a:rPr lang="en-GB" sz="1400" dirty="0"/>
              <a:t>3 comments stated that help/support needs to be made more obvious so that young carers don’t slip through the net.</a:t>
            </a:r>
          </a:p>
          <a:p>
            <a:pPr marL="285750" indent="-285750">
              <a:buFont typeface="Arial" panose="020B0604020202020204" pitchFamily="34" charset="0"/>
              <a:buChar char="•"/>
            </a:pPr>
            <a:r>
              <a:rPr lang="en-GB" sz="1400" dirty="0"/>
              <a:t>1 said more out of school activities for young carers closer to home.</a:t>
            </a:r>
          </a:p>
          <a:p>
            <a:pPr marL="285750" indent="-285750">
              <a:buFont typeface="Arial" panose="020B0604020202020204" pitchFamily="34" charset="0"/>
              <a:buChar char="•"/>
            </a:pPr>
            <a:r>
              <a:rPr lang="en-GB" sz="1400" dirty="0"/>
              <a:t>1 highlighted the fact that young carers who are home-educated miss out on support available via school.</a:t>
            </a:r>
          </a:p>
        </p:txBody>
      </p:sp>
      <p:sp>
        <p:nvSpPr>
          <p:cNvPr id="23" name="TextBox 22">
            <a:extLst>
              <a:ext uri="{FF2B5EF4-FFF2-40B4-BE49-F238E27FC236}">
                <a16:creationId xmlns:a16="http://schemas.microsoft.com/office/drawing/2014/main" id="{E38122EC-56CE-DE18-F055-8B46A84DDDFA}"/>
              </a:ext>
            </a:extLst>
          </p:cNvPr>
          <p:cNvSpPr txBox="1"/>
          <p:nvPr/>
        </p:nvSpPr>
        <p:spPr>
          <a:xfrm>
            <a:off x="315612" y="4101213"/>
            <a:ext cx="4038979" cy="523220"/>
          </a:xfrm>
          <a:prstGeom prst="rect">
            <a:avLst/>
          </a:prstGeom>
          <a:solidFill>
            <a:srgbClr val="FFFF00"/>
          </a:solidFill>
          <a:ln>
            <a:solidFill>
              <a:schemeClr val="tx1"/>
            </a:solidFill>
          </a:ln>
        </p:spPr>
        <p:txBody>
          <a:bodyPr wrap="square" rtlCol="0">
            <a:spAutoFit/>
          </a:bodyPr>
          <a:lstStyle/>
          <a:p>
            <a:r>
              <a:rPr lang="en-GB" sz="1400" dirty="0"/>
              <a:t>28% (31) who responded were age group 55-64.</a:t>
            </a:r>
          </a:p>
          <a:p>
            <a:r>
              <a:rPr lang="en-GB" sz="1400" dirty="0"/>
              <a:t>26% (29) who responded were age group 65-74.</a:t>
            </a:r>
          </a:p>
        </p:txBody>
      </p:sp>
      <p:sp>
        <p:nvSpPr>
          <p:cNvPr id="13" name="TextBox 12">
            <a:extLst>
              <a:ext uri="{FF2B5EF4-FFF2-40B4-BE49-F238E27FC236}">
                <a16:creationId xmlns:a16="http://schemas.microsoft.com/office/drawing/2014/main" id="{5C049085-07E0-4AA7-FDB2-D4113138C88F}"/>
              </a:ext>
            </a:extLst>
          </p:cNvPr>
          <p:cNvSpPr txBox="1"/>
          <p:nvPr/>
        </p:nvSpPr>
        <p:spPr>
          <a:xfrm>
            <a:off x="315612" y="3318782"/>
            <a:ext cx="4038979" cy="307777"/>
          </a:xfrm>
          <a:prstGeom prst="rect">
            <a:avLst/>
          </a:prstGeom>
          <a:solidFill>
            <a:srgbClr val="FFFF00"/>
          </a:solidFill>
          <a:ln>
            <a:solidFill>
              <a:schemeClr val="tx1"/>
            </a:solidFill>
          </a:ln>
        </p:spPr>
        <p:txBody>
          <a:bodyPr wrap="square" rtlCol="0">
            <a:spAutoFit/>
          </a:bodyPr>
          <a:lstStyle/>
          <a:p>
            <a:r>
              <a:rPr lang="en-GB" sz="1400" dirty="0"/>
              <a:t>72.28% said they were White English.</a:t>
            </a:r>
          </a:p>
        </p:txBody>
      </p:sp>
      <p:sp>
        <p:nvSpPr>
          <p:cNvPr id="18" name="TextBox 17">
            <a:extLst>
              <a:ext uri="{FF2B5EF4-FFF2-40B4-BE49-F238E27FC236}">
                <a16:creationId xmlns:a16="http://schemas.microsoft.com/office/drawing/2014/main" id="{59111C8F-5712-1917-151A-E4F24577DC2A}"/>
              </a:ext>
            </a:extLst>
          </p:cNvPr>
          <p:cNvSpPr txBox="1"/>
          <p:nvPr/>
        </p:nvSpPr>
        <p:spPr>
          <a:xfrm>
            <a:off x="324805" y="2542690"/>
            <a:ext cx="4011404" cy="307777"/>
          </a:xfrm>
          <a:prstGeom prst="rect">
            <a:avLst/>
          </a:prstGeom>
          <a:solidFill>
            <a:srgbClr val="FFFF00"/>
          </a:solidFill>
          <a:ln>
            <a:solidFill>
              <a:schemeClr val="tx1"/>
            </a:solidFill>
          </a:ln>
        </p:spPr>
        <p:txBody>
          <a:bodyPr wrap="square" rtlCol="0">
            <a:spAutoFit/>
          </a:bodyPr>
          <a:lstStyle/>
          <a:p>
            <a:r>
              <a:rPr lang="en-GB" sz="1400" dirty="0"/>
              <a:t>90.60% considered themselves to be carers.</a:t>
            </a:r>
          </a:p>
        </p:txBody>
      </p:sp>
    </p:spTree>
    <p:extLst>
      <p:ext uri="{BB962C8B-B14F-4D97-AF65-F5344CB8AC3E}">
        <p14:creationId xmlns:p14="http://schemas.microsoft.com/office/powerpoint/2010/main" val="2129635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3B7CEF-9BA4-C0DE-A971-205E7605E152}"/>
              </a:ext>
            </a:extLst>
          </p:cNvPr>
          <p:cNvSpPr txBox="1"/>
          <p:nvPr/>
        </p:nvSpPr>
        <p:spPr>
          <a:xfrm>
            <a:off x="698619" y="823813"/>
            <a:ext cx="10555549" cy="5386090"/>
          </a:xfrm>
          <a:prstGeom prst="rect">
            <a:avLst/>
          </a:prstGeom>
          <a:noFill/>
        </p:spPr>
        <p:txBody>
          <a:bodyPr wrap="square" rtlCol="0">
            <a:spAutoFit/>
          </a:bodyPr>
          <a:lstStyle/>
          <a:p>
            <a:r>
              <a:rPr lang="en-GB" sz="1800" b="1" kern="1200" dirty="0">
                <a:solidFill>
                  <a:srgbClr val="000000"/>
                </a:solidFill>
                <a:effectLst/>
                <a:latin typeface="Calibri" panose="020F0502020204030204" pitchFamily="34" charset="0"/>
                <a:ea typeface="Times New Roman" panose="02020603050405020304" pitchFamily="18" charset="0"/>
              </a:rPr>
              <a:t>Consultation methodology and engagement approach</a:t>
            </a:r>
          </a:p>
          <a:p>
            <a:endParaRPr lang="en-GB" sz="1800" dirty="0">
              <a:effectLst/>
              <a:latin typeface="Times New Roman" panose="02020603050405020304" pitchFamily="18" charset="0"/>
              <a:ea typeface="Times New Roman" panose="02020603050405020304" pitchFamily="18"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Pre-consultation (February 2022- June 2022), the Carers Development Manager along with partners, progressed development of the strategy using a co-production approach. This included focus groups led by the ‘Signs of Safety’ team, asking ‘What is working well? What are you worried about? What needs to happen?’. 54 young carers and 28 adult carers who have been contacted either face to face, via email, carers groups, </a:t>
            </a:r>
            <a:r>
              <a:rPr lang="en-GB" sz="1400" kern="12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MSTeams</a:t>
            </a:r>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focus groups or questionnaires where involved at this stage, resulting in the 5 priorities and draft All Age Carers Strategy 2022-2027. Adult carers preferred to be contacted via their existing groups and not new specific groups. Young carers also preferred to be contacted via their schools or existing groups, not focus groups or online surveys.</a:t>
            </a:r>
          </a:p>
          <a:p>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Following this, a eight-week consultation was arranged from 20th June 2022 – 15th August 2022.</a:t>
            </a:r>
          </a:p>
          <a:p>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formal consultation page was set up with links to the draft strategy and a survey for young carers under 18 and another survey for adult carers over 18, the surveys were also co-produced. </a:t>
            </a:r>
          </a:p>
          <a:p>
            <a:endParaRPr lang="en-GB"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consultation was promoted via key communication channels, social media, partners and directly to organisations including Integrated Care Boards', GP’s, Voluntary, Community and Social Enterprise and carers groups directly. Suffolk News published an article and prior to the consultation, Cllr Rebecca Hopfensperger (Adult Carers Champion) gave a radio interview. Cllr James Reeder (Young Carers Champion) also met with carers for lived experience.</a:t>
            </a:r>
          </a:p>
          <a:p>
            <a:endParaRPr lang="en-GB"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Wider afield this was promoted by the Eastern association of directors of adult social services (ADASS) carers network and other counties including Cambridge, Norfolk, Essex which surround Suffolk. </a:t>
            </a:r>
          </a:p>
          <a:p>
            <a:endParaRPr lang="en-GB" sz="1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GB" sz="14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Due to an awareness that there are a number of unknown hidden carers, specific organisations were contacted to reach out to minority groups, further work is required in this area. Suffolk Family Carers are also aware of this need and are developing their own plans.</a:t>
            </a:r>
            <a:endParaRPr lang="en-GB" sz="14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324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753BB1-0FA3-7CCB-376D-1F5F3E7B1EFE}"/>
              </a:ext>
            </a:extLst>
          </p:cNvPr>
          <p:cNvSpPr txBox="1"/>
          <p:nvPr/>
        </p:nvSpPr>
        <p:spPr>
          <a:xfrm>
            <a:off x="674703" y="550416"/>
            <a:ext cx="11194742" cy="4678204"/>
          </a:xfrm>
          <a:prstGeom prst="rect">
            <a:avLst/>
          </a:prstGeom>
          <a:noFill/>
        </p:spPr>
        <p:txBody>
          <a:bodyPr wrap="square" rtlCol="0">
            <a:spAutoFit/>
          </a:bodyPr>
          <a:lstStyle/>
          <a:p>
            <a:r>
              <a:rPr lang="en-GB" b="1" dirty="0"/>
              <a:t>Executive Summary</a:t>
            </a:r>
          </a:p>
          <a:p>
            <a:endParaRPr lang="en-GB" sz="1400" dirty="0"/>
          </a:p>
          <a:p>
            <a:r>
              <a:rPr lang="en-GB" sz="1400" dirty="0">
                <a:latin typeface="Calibri" panose="020F0502020204030204" pitchFamily="34" charset="0"/>
                <a:cs typeface="Calibri" panose="020F0502020204030204" pitchFamily="34" charset="0"/>
              </a:rPr>
              <a:t>135 carers responded to the consultation, (76) postal surveys (of 167 sent) and (43) online surveys. 16 responses were also received from families of young carers under 18 via carers groups, not directly through consultation surveys.</a:t>
            </a:r>
          </a:p>
          <a:p>
            <a:endParaRPr lang="en-GB" sz="1400" dirty="0">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Young Carers had the equivalent online consultation to adult carers’ to complete. Each survey had 5 questions regarding the 5 priorities and then two specific questions either for adult carers or young carers. It had been anticipated that Suffolk Family Carers would be cascading the survey to young carers along with other partners. Suffolk Family Carers asked for feedback on priorities 1 and 3 as they decided these were most applicable. 16 additional families of young carers were involved in the consultation. However, did not provide further equality data or use the formal surveys. The information gathered is included on slides 10 and 11. It is important to remember that 54 young carers and 28 adult carers were involved in the development of the strategy.</a:t>
            </a:r>
          </a:p>
          <a:p>
            <a:endParaRPr lang="en-GB" sz="1400" dirty="0">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Leading and interpreting the data from the consultation was completed by Suffolk County Council Consultation Team.</a:t>
            </a:r>
          </a:p>
          <a:p>
            <a:endParaRPr lang="en-GB" sz="1400" b="0" dirty="0">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This report contains a number of slides. Slides 5-8 relate specifically to adult consultation responses, slide 9 relates specifically to young carers responses. Slides 10-11 are equality data, note this is for adult carers only. It is important to remember that through co-production, carers of all ages and other partners were involved before the consultation to develop the draft strategy throughout. Carers had a voice throughout this process.</a:t>
            </a:r>
          </a:p>
          <a:p>
            <a:endParaRPr lang="en-GB" sz="1400" dirty="0">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Free text feedback show that although the respondents overall agreed with the strategy priorities, additional details could be added to the strategy.</a:t>
            </a:r>
          </a:p>
          <a:p>
            <a:endParaRPr lang="en-GB" sz="1400" dirty="0">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The results of the consultation were used to further develop the strategy which will lead to a co-produced action plan.</a:t>
            </a:r>
          </a:p>
        </p:txBody>
      </p:sp>
    </p:spTree>
    <p:extLst>
      <p:ext uri="{BB962C8B-B14F-4D97-AF65-F5344CB8AC3E}">
        <p14:creationId xmlns:p14="http://schemas.microsoft.com/office/powerpoint/2010/main" val="145021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B3BFE3-DBA7-6078-B74A-AE5E61958CCE}"/>
              </a:ext>
            </a:extLst>
          </p:cNvPr>
          <p:cNvSpPr txBox="1"/>
          <p:nvPr/>
        </p:nvSpPr>
        <p:spPr>
          <a:xfrm>
            <a:off x="600722" y="269860"/>
            <a:ext cx="5660930" cy="1107996"/>
          </a:xfrm>
          <a:prstGeom prst="rect">
            <a:avLst/>
          </a:prstGeom>
          <a:noFill/>
        </p:spPr>
        <p:txBody>
          <a:bodyPr wrap="square" rtlCol="0">
            <a:spAutoFit/>
          </a:bodyPr>
          <a:lstStyle/>
          <a:p>
            <a:endParaRPr lang="en-GB" sz="1200" dirty="0"/>
          </a:p>
          <a:p>
            <a:r>
              <a:rPr lang="en-GB" b="1" dirty="0"/>
              <a:t>Q1 - A definition of a carer is provided on page 9 of the draft strategy. </a:t>
            </a:r>
          </a:p>
          <a:p>
            <a:r>
              <a:rPr lang="en-GB" b="1" dirty="0"/>
              <a:t>Do you consider yourself to be a carer?</a:t>
            </a:r>
          </a:p>
        </p:txBody>
      </p:sp>
      <p:graphicFrame>
        <p:nvGraphicFramePr>
          <p:cNvPr id="6" name="Object 5">
            <a:extLst>
              <a:ext uri="{FF2B5EF4-FFF2-40B4-BE49-F238E27FC236}">
                <a16:creationId xmlns:a16="http://schemas.microsoft.com/office/drawing/2014/main" id="{5FA9C978-FDAE-7E6F-FC75-77BF95A14B9D}"/>
              </a:ext>
            </a:extLst>
          </p:cNvPr>
          <p:cNvGraphicFramePr>
            <a:graphicFrameLocks noChangeAspect="1"/>
          </p:cNvGraphicFramePr>
          <p:nvPr>
            <p:extLst>
              <p:ext uri="{D42A27DB-BD31-4B8C-83A1-F6EECF244321}">
                <p14:modId xmlns:p14="http://schemas.microsoft.com/office/powerpoint/2010/main" val="3420194929"/>
              </p:ext>
            </p:extLst>
          </p:nvPr>
        </p:nvGraphicFramePr>
        <p:xfrm>
          <a:off x="600722" y="2063925"/>
          <a:ext cx="5746750" cy="2308225"/>
        </p:xfrm>
        <a:graphic>
          <a:graphicData uri="http://schemas.openxmlformats.org/presentationml/2006/ole">
            <mc:AlternateContent xmlns:mc="http://schemas.openxmlformats.org/markup-compatibility/2006">
              <mc:Choice xmlns:v="urn:schemas-microsoft-com:vml" Requires="v">
                <p:oleObj name="Document" r:id="rId2" imgW="5746008" imgH="2312002" progId="Word.Document.12">
                  <p:embed/>
                </p:oleObj>
              </mc:Choice>
              <mc:Fallback>
                <p:oleObj name="Document" r:id="rId2" imgW="5746008" imgH="2312002" progId="Word.Document.12">
                  <p:embed/>
                  <p:pic>
                    <p:nvPicPr>
                      <p:cNvPr id="0" name=""/>
                      <p:cNvPicPr/>
                      <p:nvPr/>
                    </p:nvPicPr>
                    <p:blipFill>
                      <a:blip r:embed="rId3"/>
                      <a:stretch>
                        <a:fillRect/>
                      </a:stretch>
                    </p:blipFill>
                    <p:spPr>
                      <a:xfrm>
                        <a:off x="600722" y="2063925"/>
                        <a:ext cx="5746750" cy="2308225"/>
                      </a:xfrm>
                      <a:prstGeom prst="rect">
                        <a:avLst/>
                      </a:prstGeom>
                    </p:spPr>
                  </p:pic>
                </p:oleObj>
              </mc:Fallback>
            </mc:AlternateContent>
          </a:graphicData>
        </a:graphic>
      </p:graphicFrame>
      <p:graphicFrame>
        <p:nvGraphicFramePr>
          <p:cNvPr id="3" name="Table 3">
            <a:extLst>
              <a:ext uri="{FF2B5EF4-FFF2-40B4-BE49-F238E27FC236}">
                <a16:creationId xmlns:a16="http://schemas.microsoft.com/office/drawing/2014/main" id="{A5816365-DE62-B9BB-EDD6-B926CF04B906}"/>
              </a:ext>
            </a:extLst>
          </p:cNvPr>
          <p:cNvGraphicFramePr>
            <a:graphicFrameLocks noGrp="1"/>
          </p:cNvGraphicFramePr>
          <p:nvPr>
            <p:extLst>
              <p:ext uri="{D42A27DB-BD31-4B8C-83A1-F6EECF244321}">
                <p14:modId xmlns:p14="http://schemas.microsoft.com/office/powerpoint/2010/main" val="1100817369"/>
              </p:ext>
            </p:extLst>
          </p:nvPr>
        </p:nvGraphicFramePr>
        <p:xfrm>
          <a:off x="600722" y="4372150"/>
          <a:ext cx="5746750" cy="1524000"/>
        </p:xfrm>
        <a:graphic>
          <a:graphicData uri="http://schemas.openxmlformats.org/drawingml/2006/table">
            <a:tbl>
              <a:tblPr firstRow="1" bandRow="1">
                <a:tableStyleId>{5C22544A-7EE6-4342-B048-85BDC9FD1C3A}</a:tableStyleId>
              </a:tblPr>
              <a:tblGrid>
                <a:gridCol w="2873375">
                  <a:extLst>
                    <a:ext uri="{9D8B030D-6E8A-4147-A177-3AD203B41FA5}">
                      <a16:colId xmlns:a16="http://schemas.microsoft.com/office/drawing/2014/main" val="2898881286"/>
                    </a:ext>
                  </a:extLst>
                </a:gridCol>
                <a:gridCol w="2873375">
                  <a:extLst>
                    <a:ext uri="{9D8B030D-6E8A-4147-A177-3AD203B41FA5}">
                      <a16:colId xmlns:a16="http://schemas.microsoft.com/office/drawing/2014/main" val="3929232553"/>
                    </a:ext>
                  </a:extLst>
                </a:gridCol>
              </a:tblGrid>
              <a:tr h="370840">
                <a:tc>
                  <a:txBody>
                    <a:bodyPr/>
                    <a:lstStyle/>
                    <a:p>
                      <a:r>
                        <a:rPr lang="en-GB" sz="1050" dirty="0">
                          <a:solidFill>
                            <a:schemeClr val="bg1"/>
                          </a:solidFill>
                          <a:latin typeface="Arial" panose="020B0604020202020204" pitchFamily="34" charset="0"/>
                          <a:cs typeface="Arial" panose="020B0604020202020204" pitchFamily="34" charset="0"/>
                        </a:rPr>
                        <a:t>10 people completed ‘Other – please specify’: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tc>
                  <a:txBody>
                    <a:bodyPr/>
                    <a:lstStyle/>
                    <a:p>
                      <a:endParaRPr lang="en-GB" sz="105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298950545"/>
                  </a:ext>
                </a:extLst>
              </a:tr>
              <a:tr h="370840">
                <a:tc>
                  <a:txBody>
                    <a:bodyPr/>
                    <a:lstStyle/>
                    <a:p>
                      <a:r>
                        <a:rPr lang="en-GB" sz="1050" dirty="0">
                          <a:latin typeface="Arial" panose="020B0604020202020204" pitchFamily="34" charset="0"/>
                          <a:cs typeface="Arial" panose="020B0604020202020204" pitchFamily="34" charset="0"/>
                        </a:rPr>
                        <a:t>Response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50" dirty="0">
                          <a:latin typeface="Arial" panose="020B0604020202020204" pitchFamily="34" charset="0"/>
                          <a:cs typeface="Arial" panose="020B0604020202020204" pitchFamily="34" charset="0"/>
                        </a:rPr>
                        <a:t>No of responses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10437631"/>
                  </a:ext>
                </a:extLst>
              </a:tr>
              <a:tr h="370840">
                <a:tc>
                  <a:txBody>
                    <a:bodyPr/>
                    <a:lstStyle/>
                    <a:p>
                      <a:r>
                        <a:rPr lang="en-GB" sz="1050" dirty="0">
                          <a:latin typeface="Arial" panose="020B0604020202020204" pitchFamily="34" charset="0"/>
                          <a:cs typeface="Arial" panose="020B0604020202020204" pitchFamily="34" charset="0"/>
                        </a:rPr>
                        <a:t>Previously have been a carer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Arial" panose="020B0604020202020204" pitchFamily="34" charset="0"/>
                          <a:cs typeface="Arial" panose="020B060402020202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6879696"/>
                  </a:ext>
                </a:extLst>
              </a:tr>
              <a:tr h="370840">
                <a:tc>
                  <a:txBody>
                    <a:bodyPr/>
                    <a:lstStyle/>
                    <a:p>
                      <a:r>
                        <a:rPr lang="en-GB" sz="1050" dirty="0">
                          <a:latin typeface="Arial" panose="020B0604020202020204" pitchFamily="34" charset="0"/>
                          <a:cs typeface="Arial" panose="020B0604020202020204" pitchFamily="34" charset="0"/>
                        </a:rPr>
                        <a:t>Unpaid carer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50" dirty="0">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3439480"/>
                  </a:ext>
                </a:extLst>
              </a:tr>
            </a:tbl>
          </a:graphicData>
        </a:graphic>
      </p:graphicFrame>
    </p:spTree>
    <p:extLst>
      <p:ext uri="{BB962C8B-B14F-4D97-AF65-F5344CB8AC3E}">
        <p14:creationId xmlns:p14="http://schemas.microsoft.com/office/powerpoint/2010/main" val="304357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BE19A671-B3CA-31D9-A026-6056F3C5ECF7}"/>
              </a:ext>
            </a:extLst>
          </p:cNvPr>
          <p:cNvGraphicFramePr>
            <a:graphicFrameLocks noChangeAspect="1"/>
          </p:cNvGraphicFramePr>
          <p:nvPr>
            <p:extLst>
              <p:ext uri="{D42A27DB-BD31-4B8C-83A1-F6EECF244321}">
                <p14:modId xmlns:p14="http://schemas.microsoft.com/office/powerpoint/2010/main" val="130140660"/>
              </p:ext>
            </p:extLst>
          </p:nvPr>
        </p:nvGraphicFramePr>
        <p:xfrm>
          <a:off x="230659" y="2026192"/>
          <a:ext cx="5802274" cy="3606386"/>
        </p:xfrm>
        <a:graphic>
          <a:graphicData uri="http://schemas.openxmlformats.org/presentationml/2006/ole">
            <mc:AlternateContent xmlns:mc="http://schemas.openxmlformats.org/markup-compatibility/2006">
              <mc:Choice xmlns:v="urn:schemas-microsoft-com:vml" Requires="v">
                <p:oleObj name="Document" r:id="rId2" imgW="5746008" imgH="3577617" progId="Word.Document.12">
                  <p:embed/>
                </p:oleObj>
              </mc:Choice>
              <mc:Fallback>
                <p:oleObj name="Document" r:id="rId2" imgW="5746008" imgH="3577617" progId="Word.Document.12">
                  <p:embed/>
                  <p:pic>
                    <p:nvPicPr>
                      <p:cNvPr id="4" name="Object 3">
                        <a:extLst>
                          <a:ext uri="{FF2B5EF4-FFF2-40B4-BE49-F238E27FC236}">
                            <a16:creationId xmlns:a16="http://schemas.microsoft.com/office/drawing/2014/main" id="{6FDEA9E1-2B42-816D-5E54-F70CA4EDCA2A}"/>
                          </a:ext>
                        </a:extLst>
                      </p:cNvPr>
                      <p:cNvPicPr/>
                      <p:nvPr/>
                    </p:nvPicPr>
                    <p:blipFill>
                      <a:blip r:embed="rId3"/>
                      <a:stretch>
                        <a:fillRect/>
                      </a:stretch>
                    </p:blipFill>
                    <p:spPr>
                      <a:xfrm>
                        <a:off x="230659" y="2026192"/>
                        <a:ext cx="5802274" cy="360638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3E7AA773-281E-54E4-305B-901339CE09CF}"/>
              </a:ext>
            </a:extLst>
          </p:cNvPr>
          <p:cNvSpPr txBox="1"/>
          <p:nvPr/>
        </p:nvSpPr>
        <p:spPr>
          <a:xfrm>
            <a:off x="6329718" y="3829385"/>
            <a:ext cx="5128055" cy="2123658"/>
          </a:xfrm>
          <a:prstGeom prst="rect">
            <a:avLst/>
          </a:prstGeom>
          <a:noFill/>
        </p:spPr>
        <p:txBody>
          <a:bodyPr wrap="square" rtlCol="0">
            <a:spAutoFit/>
          </a:bodyPr>
          <a:lstStyle/>
          <a:p>
            <a:pPr marL="171450" indent="-171450">
              <a:buFont typeface="Arial" panose="020B0604020202020204" pitchFamily="34" charset="0"/>
              <a:buChar char="•"/>
            </a:pPr>
            <a:r>
              <a:rPr lang="en-GB" sz="1200" dirty="0"/>
              <a:t>Most frequent comment made by 11 people was that nothing has been missed</a:t>
            </a:r>
          </a:p>
          <a:p>
            <a:pPr marL="171450" indent="-171450">
              <a:buFont typeface="Arial" panose="020B0604020202020204" pitchFamily="34" charset="0"/>
              <a:buChar char="•"/>
            </a:pPr>
            <a:r>
              <a:rPr lang="en-GB" sz="1200" dirty="0"/>
              <a:t>However, a further nine wanted more financial support for carers</a:t>
            </a:r>
          </a:p>
          <a:p>
            <a:pPr marL="171450" indent="-171450">
              <a:buFont typeface="Arial" panose="020B0604020202020204" pitchFamily="34" charset="0"/>
              <a:buChar char="•"/>
            </a:pPr>
            <a:r>
              <a:rPr lang="en-GB" sz="1200" dirty="0"/>
              <a:t>Joint third most frequent comments were that there should be more join-up between all the various organisations supporting carers and that the importance of Suffolk Family Carers should be emphasised</a:t>
            </a:r>
          </a:p>
          <a:p>
            <a:endParaRPr lang="en-GB" sz="1200" dirty="0"/>
          </a:p>
          <a:p>
            <a:r>
              <a:rPr lang="en-GB" sz="1200" dirty="0"/>
              <a:t>Of the three responses categorised as ‘Other’ one commented that two of the options in Q2 were too general and could cover anything, while the other simply said ‘talk to the carers’. The final response in this category said ‘Yes’ but gave no further details.</a:t>
            </a:r>
          </a:p>
        </p:txBody>
      </p:sp>
      <p:sp>
        <p:nvSpPr>
          <p:cNvPr id="7" name="TextBox 6">
            <a:extLst>
              <a:ext uri="{FF2B5EF4-FFF2-40B4-BE49-F238E27FC236}">
                <a16:creationId xmlns:a16="http://schemas.microsoft.com/office/drawing/2014/main" id="{1CF5C664-8F59-B599-710A-D33F7BBAC3A6}"/>
              </a:ext>
            </a:extLst>
          </p:cNvPr>
          <p:cNvSpPr txBox="1"/>
          <p:nvPr/>
        </p:nvSpPr>
        <p:spPr>
          <a:xfrm>
            <a:off x="6329717" y="426865"/>
            <a:ext cx="5128055" cy="1371786"/>
          </a:xfrm>
          <a:prstGeom prst="rect">
            <a:avLst/>
          </a:prstGeom>
          <a:noFill/>
        </p:spPr>
        <p:txBody>
          <a:bodyPr wrap="square" rtlCol="0">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Q3 - Have we missed anything in the five strategy priorities?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46 people completed this question and responses have been summarised as follows (note -some made comments covering more than one theme so the total adds up to more than 46):</a:t>
            </a:r>
          </a:p>
        </p:txBody>
      </p:sp>
      <p:graphicFrame>
        <p:nvGraphicFramePr>
          <p:cNvPr id="8" name="Object 7">
            <a:extLst>
              <a:ext uri="{FF2B5EF4-FFF2-40B4-BE49-F238E27FC236}">
                <a16:creationId xmlns:a16="http://schemas.microsoft.com/office/drawing/2014/main" id="{37DE2A58-D553-AB07-34B5-BA3261257F8A}"/>
              </a:ext>
            </a:extLst>
          </p:cNvPr>
          <p:cNvGraphicFramePr>
            <a:graphicFrameLocks noChangeAspect="1"/>
          </p:cNvGraphicFramePr>
          <p:nvPr>
            <p:extLst>
              <p:ext uri="{D42A27DB-BD31-4B8C-83A1-F6EECF244321}">
                <p14:modId xmlns:p14="http://schemas.microsoft.com/office/powerpoint/2010/main" val="2192996462"/>
              </p:ext>
            </p:extLst>
          </p:nvPr>
        </p:nvGraphicFramePr>
        <p:xfrm>
          <a:off x="6329718" y="2035546"/>
          <a:ext cx="5746750" cy="1816100"/>
        </p:xfrm>
        <a:graphic>
          <a:graphicData uri="http://schemas.openxmlformats.org/presentationml/2006/ole">
            <mc:AlternateContent xmlns:mc="http://schemas.openxmlformats.org/markup-compatibility/2006">
              <mc:Choice xmlns:v="urn:schemas-microsoft-com:vml" Requires="v">
                <p:oleObj name="Document" r:id="rId4" imgW="5746008" imgH="1816212" progId="Word.Document.12">
                  <p:embed/>
                </p:oleObj>
              </mc:Choice>
              <mc:Fallback>
                <p:oleObj name="Document" r:id="rId4" imgW="5746008" imgH="1816212" progId="Word.Document.12">
                  <p:embed/>
                  <p:pic>
                    <p:nvPicPr>
                      <p:cNvPr id="0" name=""/>
                      <p:cNvPicPr/>
                      <p:nvPr/>
                    </p:nvPicPr>
                    <p:blipFill>
                      <a:blip r:embed="rId5"/>
                      <a:stretch>
                        <a:fillRect/>
                      </a:stretch>
                    </p:blipFill>
                    <p:spPr>
                      <a:xfrm>
                        <a:off x="6329718" y="2035546"/>
                        <a:ext cx="5746750" cy="18161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78F90630-6352-B520-E7B0-A7A3907575CA}"/>
              </a:ext>
            </a:extLst>
          </p:cNvPr>
          <p:cNvSpPr txBox="1"/>
          <p:nvPr/>
        </p:nvSpPr>
        <p:spPr>
          <a:xfrm>
            <a:off x="345233" y="505989"/>
            <a:ext cx="5687700" cy="1292662"/>
          </a:xfrm>
          <a:prstGeom prst="rect">
            <a:avLst/>
          </a:prstGeom>
          <a:noFill/>
        </p:spPr>
        <p:txBody>
          <a:bodyPr wrap="square" rtlCol="0">
            <a:spAutoFit/>
          </a:bodyPr>
          <a:lstStyle/>
          <a:p>
            <a:r>
              <a:rPr lang="en-GB" b="1" dirty="0">
                <a:effectLst/>
                <a:ea typeface="Times New Roman" panose="02020603050405020304" pitchFamily="18" charset="0"/>
              </a:rPr>
              <a:t>Q2 -  To what extent do you agree or disagree that these are the right areas of focus for our plan for adult carers in Suffolk? </a:t>
            </a:r>
          </a:p>
          <a:p>
            <a:endParaRPr lang="en-GB" sz="1200" b="1" dirty="0"/>
          </a:p>
          <a:p>
            <a:r>
              <a:rPr lang="en-GB" sz="1200" dirty="0"/>
              <a:t>117 people completed this question and responses are in the table below</a:t>
            </a:r>
          </a:p>
        </p:txBody>
      </p:sp>
    </p:spTree>
    <p:extLst>
      <p:ext uri="{BB962C8B-B14F-4D97-AF65-F5344CB8AC3E}">
        <p14:creationId xmlns:p14="http://schemas.microsoft.com/office/powerpoint/2010/main" val="344644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00D459-86F9-5FA9-B5B6-74680CB6A5FB}"/>
              </a:ext>
            </a:extLst>
          </p:cNvPr>
          <p:cNvSpPr txBox="1"/>
          <p:nvPr/>
        </p:nvSpPr>
        <p:spPr>
          <a:xfrm>
            <a:off x="586407" y="612844"/>
            <a:ext cx="5637111" cy="6463308"/>
          </a:xfrm>
          <a:prstGeom prst="rect">
            <a:avLst/>
          </a:prstGeom>
          <a:noFill/>
        </p:spPr>
        <p:txBody>
          <a:bodyPr wrap="square" rtlCol="0">
            <a:spAutoFit/>
          </a:bodyPr>
          <a:lstStyle/>
          <a:p>
            <a:r>
              <a:rPr lang="en-GB" b="1" dirty="0"/>
              <a:t>Q4 - Has looking after someone meant any of the following has happened to you in the past 12 months?</a:t>
            </a:r>
          </a:p>
          <a:p>
            <a:r>
              <a:rPr lang="en-GB" b="1" dirty="0"/>
              <a:t> </a:t>
            </a:r>
          </a:p>
          <a:p>
            <a:r>
              <a:rPr lang="en-GB" dirty="0"/>
              <a:t>63 people completed this part of the question and have been summarised as follows (note - some made comments covering more than one theme so the total adds up to more than 63):</a:t>
            </a:r>
          </a:p>
          <a:p>
            <a:endParaRPr lang="en-GB" dirty="0"/>
          </a:p>
          <a:p>
            <a:pPr marL="171450" indent="-171450">
              <a:buFont typeface="Arial" panose="020B0604020202020204" pitchFamily="34" charset="0"/>
              <a:buChar char="•"/>
            </a:pPr>
            <a:r>
              <a:rPr lang="en-GB" sz="1200" dirty="0"/>
              <a:t>Most frequent comment, with 28 overall, was that carers have to be available to care all the time with little or no opportunities for breaks</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Six people stressed the difficulty in accessing support from SCC or the NHS</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Five explained that they have either had to reduce their working hours or change jobs as a result of being a carer</a:t>
            </a:r>
          </a:p>
          <a:p>
            <a:endParaRPr lang="en-GB" sz="1200" dirty="0"/>
          </a:p>
          <a:p>
            <a:pPr marL="171450" indent="-171450">
              <a:buFont typeface="Arial" panose="020B0604020202020204" pitchFamily="34" charset="0"/>
              <a:buChar char="•"/>
            </a:pPr>
            <a:r>
              <a:rPr lang="en-GB" sz="1200" dirty="0"/>
              <a:t>Nine comments have been categorised as ‘Other’ and are summarised as follows:</a:t>
            </a:r>
          </a:p>
          <a:p>
            <a:pPr marL="171450" indent="-171450">
              <a:buFont typeface="Arial" panose="020B0604020202020204" pitchFamily="34" charset="0"/>
              <a:buChar char="•"/>
            </a:pPr>
            <a:r>
              <a:rPr lang="en-GB" sz="1200" dirty="0"/>
              <a:t>A comment about not knowing if the people being cared for are telling lies or not</a:t>
            </a:r>
          </a:p>
          <a:p>
            <a:pPr marL="171450" indent="-171450">
              <a:buFont typeface="Arial" panose="020B0604020202020204" pitchFamily="34" charset="0"/>
              <a:buChar char="•"/>
            </a:pPr>
            <a:r>
              <a:rPr lang="en-GB" sz="1200" dirty="0"/>
              <a:t>A comment explaining that they are no longer a carer, as their husband is now in a nursing home</a:t>
            </a:r>
          </a:p>
          <a:p>
            <a:pPr marL="171450" indent="-171450">
              <a:buFont typeface="Arial" panose="020B0604020202020204" pitchFamily="34" charset="0"/>
              <a:buChar char="•"/>
            </a:pPr>
            <a:r>
              <a:rPr lang="en-GB" sz="1200" dirty="0"/>
              <a:t>A comment from someone whose relative has four carers a day and who tries to help out in between </a:t>
            </a:r>
          </a:p>
          <a:p>
            <a:pPr marL="171450" indent="-171450">
              <a:buFont typeface="Arial" panose="020B0604020202020204" pitchFamily="34" charset="0"/>
              <a:buChar char="•"/>
            </a:pPr>
            <a:r>
              <a:rPr lang="en-GB" sz="1200" dirty="0"/>
              <a:t>Two comments stating that caring for someone is rewarding/a privilege but hard work</a:t>
            </a:r>
          </a:p>
          <a:p>
            <a:pPr marL="171450" indent="-171450">
              <a:buFont typeface="Arial" panose="020B0604020202020204" pitchFamily="34" charset="0"/>
              <a:buChar char="•"/>
            </a:pPr>
            <a:r>
              <a:rPr lang="en-GB" sz="1200" dirty="0"/>
              <a:t>Two comments explaining the respondents’ domestic situations</a:t>
            </a:r>
          </a:p>
          <a:p>
            <a:pPr marL="171450" indent="-171450">
              <a:buFont typeface="Arial" panose="020B0604020202020204" pitchFamily="34" charset="0"/>
              <a:buChar char="•"/>
            </a:pPr>
            <a:r>
              <a:rPr lang="en-GB" sz="1200" dirty="0"/>
              <a:t>A comment that it is assumed that women of a certain generation will have to act as carers for family members</a:t>
            </a:r>
          </a:p>
          <a:p>
            <a:pPr marL="171450" indent="-171450">
              <a:buFont typeface="Arial" panose="020B0604020202020204" pitchFamily="34" charset="0"/>
              <a:buChar char="•"/>
            </a:pPr>
            <a:r>
              <a:rPr lang="en-GB" sz="1200" dirty="0"/>
              <a:t>A comment highlighting lack of support in transition planning from children’s to adults’ social care</a:t>
            </a:r>
          </a:p>
          <a:p>
            <a:endParaRPr lang="en-GB" dirty="0"/>
          </a:p>
        </p:txBody>
      </p:sp>
      <p:graphicFrame>
        <p:nvGraphicFramePr>
          <p:cNvPr id="3" name="Object 2">
            <a:extLst>
              <a:ext uri="{FF2B5EF4-FFF2-40B4-BE49-F238E27FC236}">
                <a16:creationId xmlns:a16="http://schemas.microsoft.com/office/drawing/2014/main" id="{7A027A54-B8E0-78E2-B739-C6F45AC076AC}"/>
              </a:ext>
            </a:extLst>
          </p:cNvPr>
          <p:cNvGraphicFramePr>
            <a:graphicFrameLocks noChangeAspect="1"/>
          </p:cNvGraphicFramePr>
          <p:nvPr>
            <p:extLst>
              <p:ext uri="{D42A27DB-BD31-4B8C-83A1-F6EECF244321}">
                <p14:modId xmlns:p14="http://schemas.microsoft.com/office/powerpoint/2010/main" val="871120301"/>
              </p:ext>
            </p:extLst>
          </p:nvPr>
        </p:nvGraphicFramePr>
        <p:xfrm>
          <a:off x="6314506" y="185737"/>
          <a:ext cx="5746750" cy="6672263"/>
        </p:xfrm>
        <a:graphic>
          <a:graphicData uri="http://schemas.openxmlformats.org/presentationml/2006/ole">
            <mc:AlternateContent xmlns:mc="http://schemas.openxmlformats.org/markup-compatibility/2006">
              <mc:Choice xmlns:v="urn:schemas-microsoft-com:vml" Requires="v">
                <p:oleObj name="Document" r:id="rId2" imgW="5746008" imgH="6672064" progId="Word.Document.12">
                  <p:embed/>
                </p:oleObj>
              </mc:Choice>
              <mc:Fallback>
                <p:oleObj name="Document" r:id="rId2" imgW="5746008" imgH="6672064" progId="Word.Document.12">
                  <p:embed/>
                  <p:pic>
                    <p:nvPicPr>
                      <p:cNvPr id="2" name="Object 1">
                        <a:extLst>
                          <a:ext uri="{FF2B5EF4-FFF2-40B4-BE49-F238E27FC236}">
                            <a16:creationId xmlns:a16="http://schemas.microsoft.com/office/drawing/2014/main" id="{051B6990-E12F-7FBC-871A-83937D6903F9}"/>
                          </a:ext>
                        </a:extLst>
                      </p:cNvPr>
                      <p:cNvPicPr/>
                      <p:nvPr/>
                    </p:nvPicPr>
                    <p:blipFill>
                      <a:blip r:embed="rId3"/>
                      <a:stretch>
                        <a:fillRect/>
                      </a:stretch>
                    </p:blipFill>
                    <p:spPr>
                      <a:xfrm>
                        <a:off x="6314506" y="185737"/>
                        <a:ext cx="5746750" cy="6672263"/>
                      </a:xfrm>
                      <a:prstGeom prst="rect">
                        <a:avLst/>
                      </a:prstGeom>
                    </p:spPr>
                  </p:pic>
                </p:oleObj>
              </mc:Fallback>
            </mc:AlternateContent>
          </a:graphicData>
        </a:graphic>
      </p:graphicFrame>
    </p:spTree>
    <p:extLst>
      <p:ext uri="{BB962C8B-B14F-4D97-AF65-F5344CB8AC3E}">
        <p14:creationId xmlns:p14="http://schemas.microsoft.com/office/powerpoint/2010/main" val="373539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F9CFBE-A907-2E3F-1267-309DAEF266FE}"/>
              </a:ext>
            </a:extLst>
          </p:cNvPr>
          <p:cNvSpPr txBox="1"/>
          <p:nvPr/>
        </p:nvSpPr>
        <p:spPr>
          <a:xfrm>
            <a:off x="516835" y="744432"/>
            <a:ext cx="3896545" cy="4578882"/>
          </a:xfrm>
          <a:prstGeom prst="rect">
            <a:avLst/>
          </a:prstGeom>
          <a:noFill/>
        </p:spPr>
        <p:txBody>
          <a:bodyPr wrap="square" rtlCol="0">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Q5 - What one thing would help you most as an adult carer?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96 people completed this question and responses have been summarised as follows (note -some made comments covering more than one theme so the total adds up to more than 96):</a:t>
            </a:r>
          </a:p>
          <a:p>
            <a:pPr>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The highest number of comments, 22 overall, were that carers want more respite from caring, particularly at short notice, and did not want to have to come back to, for example, piles of washing up or other tasks that had been left in their absence</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14 people wanted regular support from someone, the same individual, who would check in on them to see what they need</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Third most common comment (also tying in with the two most common comments) was the need to be able to access help or support more quickly, with having a consistency in the social worker dealing with them</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630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1C5882C-9C55-AC55-97DB-A8F69E7D185A}"/>
              </a:ext>
            </a:extLst>
          </p:cNvPr>
          <p:cNvGraphicFramePr>
            <a:graphicFrameLocks noGrp="1"/>
          </p:cNvGraphicFramePr>
          <p:nvPr>
            <p:extLst>
              <p:ext uri="{D42A27DB-BD31-4B8C-83A1-F6EECF244321}">
                <p14:modId xmlns:p14="http://schemas.microsoft.com/office/powerpoint/2010/main" val="2841218446"/>
              </p:ext>
            </p:extLst>
          </p:nvPr>
        </p:nvGraphicFramePr>
        <p:xfrm>
          <a:off x="554740" y="2520141"/>
          <a:ext cx="5171806" cy="1719460"/>
        </p:xfrm>
        <a:graphic>
          <a:graphicData uri="http://schemas.openxmlformats.org/drawingml/2006/table">
            <a:tbl>
              <a:tblPr firstRow="1" firstCol="1" bandRow="1"/>
              <a:tblGrid>
                <a:gridCol w="4461417">
                  <a:extLst>
                    <a:ext uri="{9D8B030D-6E8A-4147-A177-3AD203B41FA5}">
                      <a16:colId xmlns:a16="http://schemas.microsoft.com/office/drawing/2014/main" val="4237839118"/>
                    </a:ext>
                  </a:extLst>
                </a:gridCol>
                <a:gridCol w="710389">
                  <a:extLst>
                    <a:ext uri="{9D8B030D-6E8A-4147-A177-3AD203B41FA5}">
                      <a16:colId xmlns:a16="http://schemas.microsoft.com/office/drawing/2014/main" val="3313778168"/>
                    </a:ext>
                  </a:extLst>
                </a:gridCol>
              </a:tblGrid>
              <a:tr h="309096">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Comment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No. of comments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3287226"/>
                  </a:ext>
                </a:extLst>
              </a:tr>
              <a:tr h="153830">
                <a:tc>
                  <a: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Positive feedback -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eg</a:t>
                      </a:r>
                      <a:r>
                        <a:rPr lang="en-GB" sz="1200" dirty="0">
                          <a:effectLst/>
                          <a:latin typeface="Calibri" panose="020F0502020204030204" pitchFamily="34" charset="0"/>
                          <a:ea typeface="Calibri" panose="020F0502020204030204" pitchFamily="34" charset="0"/>
                          <a:cs typeface="Times New Roman" panose="02020603050405020304" pitchFamily="18" charset="0"/>
                        </a:rPr>
                        <a:t> sounds good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6670293"/>
                  </a:ext>
                </a:extLst>
              </a:tr>
              <a:tr h="153830">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Lack of support at young carer's school/current lack of understanding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0957677"/>
                  </a:ext>
                </a:extLst>
              </a:tr>
              <a:tr h="153830">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Always someone available to talk to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5411466"/>
                  </a:ext>
                </a:extLst>
              </a:tr>
              <a:tr h="153830">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Suggestions for raising awareness  of young carers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271161"/>
                  </a:ext>
                </a:extLst>
              </a:tr>
              <a:tr h="153830">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Young carers need support outside school hours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2902076"/>
                  </a:ext>
                </a:extLst>
              </a:tr>
              <a:tr h="205620">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Total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16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994497"/>
                  </a:ext>
                </a:extLst>
              </a:tr>
            </a:tbl>
          </a:graphicData>
        </a:graphic>
      </p:graphicFrame>
      <p:sp>
        <p:nvSpPr>
          <p:cNvPr id="3" name="Rectangle 1">
            <a:extLst>
              <a:ext uri="{FF2B5EF4-FFF2-40B4-BE49-F238E27FC236}">
                <a16:creationId xmlns:a16="http://schemas.microsoft.com/office/drawing/2014/main" id="{ED7C4B23-DB67-2F15-44C4-69A661C3D041}"/>
              </a:ext>
            </a:extLst>
          </p:cNvPr>
          <p:cNvSpPr>
            <a:spLocks noChangeArrowheads="1"/>
          </p:cNvSpPr>
          <p:nvPr/>
        </p:nvSpPr>
        <p:spPr bwMode="auto">
          <a:xfrm>
            <a:off x="436207" y="985684"/>
            <a:ext cx="5290339"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Priority 1: Early identification of carers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are your comments on what the strategy says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will happen?</a:t>
            </a:r>
            <a:endParaRPr kumimoji="0" lang="en-GB"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16 comments were made on this priority and have been summarised as follows: </a:t>
            </a:r>
            <a:endParaRPr kumimoji="0" lang="en-GB" altLang="en-US" sz="1200" b="0" i="0" u="none" strike="noStrike" cap="none" normalizeH="0" baseline="0" dirty="0">
              <a:ln>
                <a:noFill/>
              </a:ln>
              <a:solidFill>
                <a:schemeClr val="tx1"/>
              </a:solidFill>
              <a:effectLst/>
              <a:latin typeface="+mn-lt"/>
            </a:endParaRPr>
          </a:p>
        </p:txBody>
      </p:sp>
      <p:sp>
        <p:nvSpPr>
          <p:cNvPr id="4" name="TextBox 3">
            <a:extLst>
              <a:ext uri="{FF2B5EF4-FFF2-40B4-BE49-F238E27FC236}">
                <a16:creationId xmlns:a16="http://schemas.microsoft.com/office/drawing/2014/main" id="{224A32AB-3403-6512-C938-B4E6D4CE7D90}"/>
              </a:ext>
            </a:extLst>
          </p:cNvPr>
          <p:cNvSpPr txBox="1"/>
          <p:nvPr/>
        </p:nvSpPr>
        <p:spPr>
          <a:xfrm>
            <a:off x="436207" y="4337859"/>
            <a:ext cx="5290339" cy="2308324"/>
          </a:xfrm>
          <a:prstGeom prst="rect">
            <a:avLst/>
          </a:prstGeom>
          <a:noFill/>
        </p:spPr>
        <p:txBody>
          <a:bodyPr wrap="square" rtlCol="0">
            <a:spAutoFit/>
          </a:bodyPr>
          <a:lstStyle/>
          <a:p>
            <a:pPr marL="171450" indent="-171450">
              <a:buFont typeface="Arial" panose="020B0604020202020204" pitchFamily="34" charset="0"/>
              <a:buChar char="•"/>
            </a:pPr>
            <a:r>
              <a:rPr lang="en-GB" sz="1200" dirty="0"/>
              <a:t>Joint most common comments (6 for each) were either general positive feedback  (for example: ‘Very positive strategy points which should help our young carers’ ) or comments highlighting the current lack of support and understanding in schools, including one comment that those who are home-educated don’t have access to support at school </a:t>
            </a:r>
          </a:p>
          <a:p>
            <a:pPr marL="171450" indent="-171450">
              <a:buFont typeface="Arial" panose="020B0604020202020204" pitchFamily="34" charset="0"/>
              <a:buChar char="•"/>
            </a:pPr>
            <a:r>
              <a:rPr lang="en-GB" sz="1200" dirty="0"/>
              <a:t>2 commented that the young carer they were speaking on behalf of had always received the help and support they needed</a:t>
            </a:r>
          </a:p>
          <a:p>
            <a:pPr marL="171450" indent="-171450">
              <a:buFont typeface="Arial" panose="020B0604020202020204" pitchFamily="34" charset="0"/>
              <a:buChar char="•"/>
            </a:pPr>
            <a:r>
              <a:rPr lang="en-GB" sz="1200" dirty="0"/>
              <a:t>1 comment suggested ways that young carers could be contacted/informed about support (‘more advertising like flyers through school or on parent mail’)</a:t>
            </a:r>
          </a:p>
          <a:p>
            <a:pPr marL="171450" indent="-171450">
              <a:buFont typeface="Arial" panose="020B0604020202020204" pitchFamily="34" charset="0"/>
              <a:buChar char="•"/>
            </a:pPr>
            <a:r>
              <a:rPr lang="en-GB" sz="1200" dirty="0"/>
              <a:t>1 comment was about lack of support outside school and how what the young carer has to deal with in their caring role can impact their attendance and performance at school</a:t>
            </a:r>
          </a:p>
        </p:txBody>
      </p:sp>
      <p:sp>
        <p:nvSpPr>
          <p:cNvPr id="6" name="TextBox 5">
            <a:extLst>
              <a:ext uri="{FF2B5EF4-FFF2-40B4-BE49-F238E27FC236}">
                <a16:creationId xmlns:a16="http://schemas.microsoft.com/office/drawing/2014/main" id="{FBE39302-FFD4-D878-B2C0-2173F139F6D6}"/>
              </a:ext>
            </a:extLst>
          </p:cNvPr>
          <p:cNvSpPr txBox="1"/>
          <p:nvPr/>
        </p:nvSpPr>
        <p:spPr>
          <a:xfrm>
            <a:off x="436207" y="178613"/>
            <a:ext cx="11618944" cy="680186"/>
          </a:xfrm>
          <a:prstGeom prst="rect">
            <a:avLst/>
          </a:prstGeom>
          <a:noFill/>
        </p:spPr>
        <p:txBody>
          <a:bodyPr wrap="square">
            <a:spAutoFit/>
          </a:bodyPr>
          <a:lstStyle/>
          <a:p>
            <a:pPr>
              <a:lnSpc>
                <a:spcPct val="107000"/>
              </a:lnSpc>
              <a:spcAft>
                <a:spcPts val="8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Feedback from families of Young Carers received via Suffolk Family Carers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Suffolk Family Carers only asked for feedback on priorities 1 and 3 as they decided these were most applicable.</a:t>
            </a:r>
          </a:p>
        </p:txBody>
      </p:sp>
      <p:sp>
        <p:nvSpPr>
          <p:cNvPr id="7" name="Rectangle 1">
            <a:extLst>
              <a:ext uri="{FF2B5EF4-FFF2-40B4-BE49-F238E27FC236}">
                <a16:creationId xmlns:a16="http://schemas.microsoft.com/office/drawing/2014/main" id="{77651095-B05C-7A78-D4C5-6A4594A6DADC}"/>
              </a:ext>
            </a:extLst>
          </p:cNvPr>
          <p:cNvSpPr>
            <a:spLocks noChangeArrowheads="1"/>
          </p:cNvSpPr>
          <p:nvPr/>
        </p:nvSpPr>
        <p:spPr bwMode="auto">
          <a:xfrm>
            <a:off x="6169891" y="985684"/>
            <a:ext cx="566189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Priority 3: Young carers to have the same priority as adult carers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What are your comments on what the strategy says will happen?</a:t>
            </a:r>
            <a:endParaRPr kumimoji="0" lang="en-GB" altLang="en-US"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mn-lt"/>
                <a:ea typeface="Calibri" panose="020F0502020204030204" pitchFamily="34" charset="0"/>
                <a:cs typeface="Times New Roman" panose="02020603050405020304" pitchFamily="18" charset="0"/>
              </a:rPr>
              <a:t>14 comments were made on this priority and have been summarised as follows:</a:t>
            </a:r>
            <a:endParaRPr kumimoji="0" lang="en-GB" altLang="en-US" sz="1200" b="0" i="0" u="none" strike="noStrike" cap="none" normalizeH="0" baseline="0" dirty="0">
              <a:ln>
                <a:noFill/>
              </a:ln>
              <a:solidFill>
                <a:schemeClr val="tx1"/>
              </a:solidFill>
              <a:effectLst/>
              <a:latin typeface="+mn-lt"/>
            </a:endParaRPr>
          </a:p>
        </p:txBody>
      </p:sp>
      <p:graphicFrame>
        <p:nvGraphicFramePr>
          <p:cNvPr id="8" name="Table 7">
            <a:extLst>
              <a:ext uri="{FF2B5EF4-FFF2-40B4-BE49-F238E27FC236}">
                <a16:creationId xmlns:a16="http://schemas.microsoft.com/office/drawing/2014/main" id="{B69E0FAF-0D68-0C1A-7C5A-58B6CEF1073F}"/>
              </a:ext>
            </a:extLst>
          </p:cNvPr>
          <p:cNvGraphicFramePr>
            <a:graphicFrameLocks noGrp="1"/>
          </p:cNvGraphicFramePr>
          <p:nvPr>
            <p:extLst>
              <p:ext uri="{D42A27DB-BD31-4B8C-83A1-F6EECF244321}">
                <p14:modId xmlns:p14="http://schemas.microsoft.com/office/powerpoint/2010/main" val="492734546"/>
              </p:ext>
            </p:extLst>
          </p:nvPr>
        </p:nvGraphicFramePr>
        <p:xfrm>
          <a:off x="6245678" y="2520141"/>
          <a:ext cx="5391581" cy="1505204"/>
        </p:xfrm>
        <a:graphic>
          <a:graphicData uri="http://schemas.openxmlformats.org/drawingml/2006/table">
            <a:tbl>
              <a:tblPr firstRow="1" firstCol="1" bandRow="1"/>
              <a:tblGrid>
                <a:gridCol w="4475271">
                  <a:extLst>
                    <a:ext uri="{9D8B030D-6E8A-4147-A177-3AD203B41FA5}">
                      <a16:colId xmlns:a16="http://schemas.microsoft.com/office/drawing/2014/main" val="566216652"/>
                    </a:ext>
                  </a:extLst>
                </a:gridCol>
                <a:gridCol w="916310">
                  <a:extLst>
                    <a:ext uri="{9D8B030D-6E8A-4147-A177-3AD203B41FA5}">
                      <a16:colId xmlns:a16="http://schemas.microsoft.com/office/drawing/2014/main" val="33859943"/>
                    </a:ext>
                  </a:extLst>
                </a:gridCol>
              </a:tblGrid>
              <a:tr h="301327">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Comment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No. of comments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6691436"/>
                  </a:ext>
                </a:extLst>
              </a:tr>
              <a:tr h="100442">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Not enough support in schools (especially not for mental health)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628521"/>
                  </a:ext>
                </a:extLst>
              </a:tr>
              <a:tr h="100442">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Need to make help available more easily/obviously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0831171"/>
                  </a:ext>
                </a:extLst>
              </a:tr>
              <a:tr h="100442">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Positive comment on aims of priority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951572"/>
                  </a:ext>
                </a:extLst>
              </a:tr>
              <a:tr h="100442">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Don't know/no comment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944983"/>
                  </a:ext>
                </a:extLst>
              </a:tr>
              <a:tr h="100442">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More activities needed outside school hours and closer to home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721670"/>
                  </a:ext>
                </a:extLst>
              </a:tr>
              <a:tr h="127897">
                <a:tc>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Total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14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3807"/>
                  </a:ext>
                </a:extLst>
              </a:tr>
            </a:tbl>
          </a:graphicData>
        </a:graphic>
      </p:graphicFrame>
      <p:sp>
        <p:nvSpPr>
          <p:cNvPr id="10" name="TextBox 9">
            <a:extLst>
              <a:ext uri="{FF2B5EF4-FFF2-40B4-BE49-F238E27FC236}">
                <a16:creationId xmlns:a16="http://schemas.microsoft.com/office/drawing/2014/main" id="{6F138EDE-9547-9E99-1600-D7433D83CE07}"/>
              </a:ext>
            </a:extLst>
          </p:cNvPr>
          <p:cNvSpPr txBox="1"/>
          <p:nvPr/>
        </p:nvSpPr>
        <p:spPr>
          <a:xfrm>
            <a:off x="6169891" y="4337859"/>
            <a:ext cx="5467368" cy="1938992"/>
          </a:xfrm>
          <a:prstGeom prst="rect">
            <a:avLst/>
          </a:prstGeom>
          <a:noFill/>
        </p:spPr>
        <p:txBody>
          <a:bodyPr wrap="square">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most common comment (5 in total) highlighted the lack of support in schools for young carers currently, especially around mental health</a:t>
            </a:r>
            <a:endParaRPr lang="en-GB" altLang="en-US" sz="1200" dirty="0">
              <a:solidFill>
                <a:prstClr val="black"/>
              </a:solidFill>
              <a:latin typeface="Calibri" panose="020F0502020204030204"/>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 comments stated that help/support needs to be made more obvious so that young carers don’t slip through the net (one comment highlighted the fact that young carers who are home-educated miss out on support available via school)</a:t>
            </a:r>
            <a:endParaRPr lang="en-GB" altLang="en-US" sz="1200" dirty="0">
              <a:solidFill>
                <a:prstClr val="black"/>
              </a:solidFill>
              <a:latin typeface="Calibri" panose="020F0502020204030204"/>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Another 3 comments were positive about the Priority (for example: ‘good to see the gaps being acknowledged and worked on’)</a:t>
            </a:r>
            <a:endParaRPr lang="en-GB" altLang="en-US" sz="1200" dirty="0">
              <a:solidFill>
                <a:prstClr val="black"/>
              </a:solidFill>
              <a:latin typeface="Calibri" panose="020F0502020204030204"/>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 people simply said ‘don’t know’ or ‘no comment’</a:t>
            </a:r>
            <a:endParaRPr lang="en-GB" altLang="en-US" sz="1200" dirty="0">
              <a:solidFill>
                <a:prstClr val="black"/>
              </a:solidFill>
              <a:latin typeface="Calibri" panose="020F0502020204030204"/>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GB" altLang="en-US"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1 comment said that there should be more out of school activities for young carers, parents and guardians and closer to home</a:t>
            </a:r>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30670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970</TotalTime>
  <Words>2437</Words>
  <Application>Microsoft Office PowerPoint</Application>
  <PresentationFormat>Widescreen</PresentationFormat>
  <Paragraphs>174</Paragraphs>
  <Slides>11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Office Theme</vt:lpstr>
      <vt:lpstr>Document</vt:lpstr>
      <vt:lpstr>PowerPoint Presentation</vt:lpstr>
      <vt:lpstr>Suffolk All Age Carers’ Strategy Consultation Report 20th June 2022 – 15th August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Forder</dc:creator>
  <cp:lastModifiedBy>Robert Forder</cp:lastModifiedBy>
  <cp:revision>23</cp:revision>
  <dcterms:created xsi:type="dcterms:W3CDTF">2022-08-16T09:12:33Z</dcterms:created>
  <dcterms:modified xsi:type="dcterms:W3CDTF">2022-09-01T15:54:43Z</dcterms:modified>
</cp:coreProperties>
</file>