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36"/>
  </p:notesMasterIdLst>
  <p:handoutMasterIdLst>
    <p:handoutMasterId r:id="rId37"/>
  </p:handoutMasterIdLst>
  <p:sldIdLst>
    <p:sldId id="1911" r:id="rId6"/>
    <p:sldId id="1541" r:id="rId7"/>
    <p:sldId id="1299" r:id="rId8"/>
    <p:sldId id="1912" r:id="rId9"/>
    <p:sldId id="1550" r:id="rId10"/>
    <p:sldId id="1343" r:id="rId11"/>
    <p:sldId id="1545" r:id="rId12"/>
    <p:sldId id="1888" r:id="rId13"/>
    <p:sldId id="362" r:id="rId14"/>
    <p:sldId id="259" r:id="rId15"/>
    <p:sldId id="321" r:id="rId16"/>
    <p:sldId id="295" r:id="rId17"/>
    <p:sldId id="1519" r:id="rId18"/>
    <p:sldId id="1908" r:id="rId19"/>
    <p:sldId id="1590" r:id="rId20"/>
    <p:sldId id="1612" r:id="rId21"/>
    <p:sldId id="1589" r:id="rId22"/>
    <p:sldId id="318" r:id="rId23"/>
    <p:sldId id="630" r:id="rId24"/>
    <p:sldId id="1592" r:id="rId25"/>
    <p:sldId id="1610" r:id="rId26"/>
    <p:sldId id="1611" r:id="rId27"/>
    <p:sldId id="324" r:id="rId28"/>
    <p:sldId id="1910" r:id="rId29"/>
    <p:sldId id="328" r:id="rId30"/>
    <p:sldId id="332" r:id="rId31"/>
    <p:sldId id="329" r:id="rId32"/>
    <p:sldId id="330" r:id="rId33"/>
    <p:sldId id="1548" r:id="rId34"/>
    <p:sldId id="190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62AA9-ED1E-4A0E-85B1-63EF2C665598}" v="59" dt="2023-10-19T07:27:02.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4483" autoAdjust="0"/>
  </p:normalViewPr>
  <p:slideViewPr>
    <p:cSldViewPr snapToGrid="0">
      <p:cViewPr varScale="1">
        <p:scale>
          <a:sx n="66" d="100"/>
          <a:sy n="66" d="100"/>
        </p:scale>
        <p:origin x="1180" y="46"/>
      </p:cViewPr>
      <p:guideLst/>
    </p:cSldViewPr>
  </p:slideViewPr>
  <p:outlineViewPr>
    <p:cViewPr>
      <p:scale>
        <a:sx n="33" d="100"/>
        <a:sy n="33" d="100"/>
      </p:scale>
      <p:origin x="0" y="-207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4" d="100"/>
          <a:sy n="54" d="100"/>
        </p:scale>
        <p:origin x="186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_rels/data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5E137-E14F-4D06-B167-B2297CA76550}"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825A34FC-9465-43BB-B9DC-66F121DA9FD5}">
      <dgm:prSet custT="1"/>
      <dgm:spPr>
        <a:solidFill>
          <a:srgbClr val="00B0F0"/>
        </a:solidFill>
      </dgm:spPr>
      <dgm:t>
        <a:bodyPr/>
        <a:lstStyle/>
        <a:p>
          <a:r>
            <a:rPr lang="en-GB" sz="1400" dirty="0">
              <a:solidFill>
                <a:schemeClr val="bg1"/>
              </a:solidFill>
            </a:rPr>
            <a:t>"I lost my virginity to rape at the age of 14. I was ashamed and disgusted with myself and couldn't tell anyone. I felt so dirty…It affected my relationships for years and I found sex frightening at times, even when it shouldn't have been. Still now, decades later, it can affect me."</a:t>
          </a:r>
          <a:endParaRPr lang="en-US" sz="1400" dirty="0"/>
        </a:p>
      </dgm:t>
    </dgm:pt>
    <dgm:pt modelId="{1460C66E-FE3E-4BA2-A1F8-3F235BACC8D0}" type="parTrans" cxnId="{A0D5F52F-3606-4092-9D4B-80ED52DF6208}">
      <dgm:prSet/>
      <dgm:spPr/>
      <dgm:t>
        <a:bodyPr/>
        <a:lstStyle/>
        <a:p>
          <a:endParaRPr lang="en-US"/>
        </a:p>
      </dgm:t>
    </dgm:pt>
    <dgm:pt modelId="{6E64B18C-5FB0-48CA-AD10-A9CCDD755A70}" type="sibTrans" cxnId="{A0D5F52F-3606-4092-9D4B-80ED52DF6208}">
      <dgm:prSet/>
      <dgm:spPr/>
      <dgm:t>
        <a:bodyPr/>
        <a:lstStyle/>
        <a:p>
          <a:endParaRPr lang="en-US"/>
        </a:p>
      </dgm:t>
    </dgm:pt>
    <dgm:pt modelId="{15CCC4D1-A5E6-475D-9576-A86359565767}">
      <dgm:prSet custT="1"/>
      <dgm:spPr>
        <a:solidFill>
          <a:schemeClr val="tx2"/>
        </a:solidFill>
      </dgm:spPr>
      <dgm:t>
        <a:bodyPr/>
        <a:lstStyle/>
        <a:p>
          <a:r>
            <a:rPr lang="en-GB" sz="1400" dirty="0">
              <a:solidFill>
                <a:schemeClr val="bg1"/>
              </a:solidFill>
            </a:rPr>
            <a:t>“It's not just the pain at the time. It's the damage done over a lifetime”</a:t>
          </a:r>
          <a:endParaRPr lang="en-US" sz="1400" dirty="0"/>
        </a:p>
      </dgm:t>
    </dgm:pt>
    <dgm:pt modelId="{FAF7CE50-FF33-41B8-8C2F-8D94367BF9B0}" type="parTrans" cxnId="{1B89A022-D10B-46FD-9423-8AB2205D4067}">
      <dgm:prSet/>
      <dgm:spPr/>
      <dgm:t>
        <a:bodyPr/>
        <a:lstStyle/>
        <a:p>
          <a:endParaRPr lang="en-US"/>
        </a:p>
      </dgm:t>
    </dgm:pt>
    <dgm:pt modelId="{E04568CA-B8BB-4B1B-87B3-E0C71995ABA3}" type="sibTrans" cxnId="{1B89A022-D10B-46FD-9423-8AB2205D4067}">
      <dgm:prSet/>
      <dgm:spPr/>
      <dgm:t>
        <a:bodyPr/>
        <a:lstStyle/>
        <a:p>
          <a:endParaRPr lang="en-US"/>
        </a:p>
      </dgm:t>
    </dgm:pt>
    <dgm:pt modelId="{DA9EA878-6A21-4C82-93B7-B7C9EF2E7634}">
      <dgm:prSet custT="1"/>
      <dgm:spPr>
        <a:solidFill>
          <a:srgbClr val="FF0000"/>
        </a:solidFill>
      </dgm:spPr>
      <dgm:t>
        <a:bodyPr/>
        <a:lstStyle/>
        <a:p>
          <a:r>
            <a:rPr lang="en-GB" sz="1400" dirty="0">
              <a:solidFill>
                <a:srgbClr val="FFFFFF"/>
              </a:solidFill>
            </a:rPr>
            <a:t>“</a:t>
          </a:r>
          <a:r>
            <a:rPr lang="en-GB" sz="1200" dirty="0">
              <a:solidFill>
                <a:srgbClr val="FFFFFF"/>
              </a:solidFill>
            </a:rPr>
            <a:t>My behaviour as a teenager had been very self destructive, and this led to my friends thinking (and telling other people) that this was typical of me, that I was a slut and would sleep with anyone. The fact that even my close friends assumed I had probably 'led her poor brother on' just increased my feelings of low self worth.”</a:t>
          </a:r>
          <a:endParaRPr lang="en-US" sz="1200" dirty="0"/>
        </a:p>
      </dgm:t>
    </dgm:pt>
    <dgm:pt modelId="{3C011BE1-B121-4BC1-9EEA-EDE75731C08C}" type="parTrans" cxnId="{D7C85CCD-89C8-4162-BDA4-9BF4F3666C73}">
      <dgm:prSet/>
      <dgm:spPr/>
      <dgm:t>
        <a:bodyPr/>
        <a:lstStyle/>
        <a:p>
          <a:endParaRPr lang="en-US"/>
        </a:p>
      </dgm:t>
    </dgm:pt>
    <dgm:pt modelId="{A348EB5D-6946-40B5-8853-01FF78D65837}" type="sibTrans" cxnId="{D7C85CCD-89C8-4162-BDA4-9BF4F3666C73}">
      <dgm:prSet/>
      <dgm:spPr/>
      <dgm:t>
        <a:bodyPr/>
        <a:lstStyle/>
        <a:p>
          <a:endParaRPr lang="en-US"/>
        </a:p>
      </dgm:t>
    </dgm:pt>
    <dgm:pt modelId="{F4E937CE-D20A-42E7-B4F0-535F21D8385B}">
      <dgm:prSet/>
      <dgm:spPr>
        <a:solidFill>
          <a:srgbClr val="7030A0"/>
        </a:solidFill>
      </dgm:spPr>
      <dgm:t>
        <a:bodyPr/>
        <a:lstStyle/>
        <a:p>
          <a:r>
            <a:rPr lang="en-GB" dirty="0">
              <a:solidFill>
                <a:schemeClr val="bg1"/>
              </a:solidFill>
            </a:rPr>
            <a:t>“I didn't realise at the time - but I had - and still have PTSD and disassociation issues from this original experience and am unable to attend class reunions or be in a formal class situation as a result.”</a:t>
          </a:r>
          <a:endParaRPr lang="en-US" dirty="0"/>
        </a:p>
      </dgm:t>
    </dgm:pt>
    <dgm:pt modelId="{E20B8308-2F7D-42EB-9CA7-880163616CCB}" type="parTrans" cxnId="{C468A12D-C7AB-49E0-AF31-369718460AA2}">
      <dgm:prSet/>
      <dgm:spPr/>
      <dgm:t>
        <a:bodyPr/>
        <a:lstStyle/>
        <a:p>
          <a:endParaRPr lang="en-GB"/>
        </a:p>
      </dgm:t>
    </dgm:pt>
    <dgm:pt modelId="{450A7779-A037-40A2-8C9C-29E52D0AAAEA}" type="sibTrans" cxnId="{C468A12D-C7AB-49E0-AF31-369718460AA2}">
      <dgm:prSet/>
      <dgm:spPr/>
      <dgm:t>
        <a:bodyPr/>
        <a:lstStyle/>
        <a:p>
          <a:endParaRPr lang="en-GB"/>
        </a:p>
      </dgm:t>
    </dgm:pt>
    <dgm:pt modelId="{4B0D2CFD-0EFB-4BF5-AE78-61F330080B50}">
      <dgm:prSet/>
      <dgm:spPr>
        <a:solidFill>
          <a:srgbClr val="FFFF00"/>
        </a:solidFill>
      </dgm:spPr>
      <dgm:t>
        <a:bodyPr/>
        <a:lstStyle/>
        <a:p>
          <a:r>
            <a:rPr lang="en-GB" dirty="0">
              <a:solidFill>
                <a:schemeClr val="tx1"/>
              </a:solidFill>
            </a:rPr>
            <a:t>I'm in my early 20s now and still experience trauma from my time at school."</a:t>
          </a:r>
          <a:endParaRPr lang="en-US" dirty="0">
            <a:solidFill>
              <a:schemeClr val="tx1"/>
            </a:solidFill>
          </a:endParaRPr>
        </a:p>
      </dgm:t>
    </dgm:pt>
    <dgm:pt modelId="{E9CC7B96-72CD-44CA-9B0C-5A10A05FE1C7}" type="parTrans" cxnId="{229D80FC-A2C6-40C9-91D8-1C8A41643F9C}">
      <dgm:prSet/>
      <dgm:spPr/>
      <dgm:t>
        <a:bodyPr/>
        <a:lstStyle/>
        <a:p>
          <a:endParaRPr lang="en-GB"/>
        </a:p>
      </dgm:t>
    </dgm:pt>
    <dgm:pt modelId="{D02C8F26-2C42-4896-A6EB-487FE0BC5E34}" type="sibTrans" cxnId="{229D80FC-A2C6-40C9-91D8-1C8A41643F9C}">
      <dgm:prSet/>
      <dgm:spPr/>
      <dgm:t>
        <a:bodyPr/>
        <a:lstStyle/>
        <a:p>
          <a:endParaRPr lang="en-GB"/>
        </a:p>
      </dgm:t>
    </dgm:pt>
    <dgm:pt modelId="{0E8892A6-099B-4D3D-8343-B0BA2C460B10}">
      <dgm:prSet/>
      <dgm:spPr>
        <a:solidFill>
          <a:srgbClr val="C45AC1"/>
        </a:solidFill>
      </dgm:spPr>
      <dgm:t>
        <a:bodyPr/>
        <a:lstStyle/>
        <a:p>
          <a:r>
            <a:rPr lang="en-GB" dirty="0">
              <a:solidFill>
                <a:srgbClr val="FFFFFF"/>
              </a:solidFill>
            </a:rPr>
            <a:t>But I still feel ashamed when I think about the fact I froze and didn’t stop her physically from doing it, all I did was say no. I am a rugby lad how couldn’t I stop a girl who weighs about half of me doing that."</a:t>
          </a:r>
          <a:endParaRPr lang="en-US" dirty="0"/>
        </a:p>
      </dgm:t>
    </dgm:pt>
    <dgm:pt modelId="{F97FF60C-DC6A-461C-B92A-874AAD2380E6}" type="parTrans" cxnId="{E066DFDC-16D3-4118-A9C4-9D3BD3F1EF14}">
      <dgm:prSet/>
      <dgm:spPr/>
      <dgm:t>
        <a:bodyPr/>
        <a:lstStyle/>
        <a:p>
          <a:endParaRPr lang="en-GB"/>
        </a:p>
      </dgm:t>
    </dgm:pt>
    <dgm:pt modelId="{D436BD61-3631-4577-A6D9-0F0678AF35C2}" type="sibTrans" cxnId="{E066DFDC-16D3-4118-A9C4-9D3BD3F1EF14}">
      <dgm:prSet/>
      <dgm:spPr/>
      <dgm:t>
        <a:bodyPr/>
        <a:lstStyle/>
        <a:p>
          <a:endParaRPr lang="en-GB"/>
        </a:p>
      </dgm:t>
    </dgm:pt>
    <dgm:pt modelId="{F4D0862F-20E3-4CCC-A5DC-67682954AA12}">
      <dgm:prSet/>
      <dgm:spPr>
        <a:solidFill>
          <a:schemeClr val="accent1"/>
        </a:solidFill>
      </dgm:spPr>
      <dgm:t>
        <a:bodyPr/>
        <a:lstStyle/>
        <a:p>
          <a:r>
            <a:rPr lang="en-GB" dirty="0">
              <a:solidFill>
                <a:schemeClr val="bg1"/>
              </a:solidFill>
            </a:rPr>
            <a:t>“I felt so ashamed of myself for not looking perfect, and still have issues over my appearance.”</a:t>
          </a:r>
          <a:endParaRPr lang="en-US" dirty="0"/>
        </a:p>
      </dgm:t>
    </dgm:pt>
    <dgm:pt modelId="{0113702F-3671-4D88-87E0-BEE494D88F3D}" type="parTrans" cxnId="{CCCEF2F4-A400-433D-9142-B183CE05F700}">
      <dgm:prSet/>
      <dgm:spPr/>
      <dgm:t>
        <a:bodyPr/>
        <a:lstStyle/>
        <a:p>
          <a:endParaRPr lang="en-GB"/>
        </a:p>
      </dgm:t>
    </dgm:pt>
    <dgm:pt modelId="{6A39BCEE-C879-40BD-80D7-4E56E924FDB1}" type="sibTrans" cxnId="{CCCEF2F4-A400-433D-9142-B183CE05F700}">
      <dgm:prSet/>
      <dgm:spPr/>
      <dgm:t>
        <a:bodyPr/>
        <a:lstStyle/>
        <a:p>
          <a:endParaRPr lang="en-GB"/>
        </a:p>
      </dgm:t>
    </dgm:pt>
    <dgm:pt modelId="{AE389B9E-B948-4344-AB47-FE5D32A01744}" type="pres">
      <dgm:prSet presAssocID="{3605E137-E14F-4D06-B167-B2297CA76550}" presName="diagram" presStyleCnt="0">
        <dgm:presLayoutVars>
          <dgm:dir/>
          <dgm:resizeHandles val="exact"/>
        </dgm:presLayoutVars>
      </dgm:prSet>
      <dgm:spPr/>
    </dgm:pt>
    <dgm:pt modelId="{EE1C7F66-6998-45CE-8981-5E40F21A3F9F}" type="pres">
      <dgm:prSet presAssocID="{825A34FC-9465-43BB-B9DC-66F121DA9FD5}" presName="node" presStyleLbl="node1" presStyleIdx="0" presStyleCnt="7" custScaleX="427555" custScaleY="398079" custLinFactX="-1395" custLinFactNeighborX="-100000" custLinFactNeighborY="96731">
        <dgm:presLayoutVars>
          <dgm:bulletEnabled val="1"/>
        </dgm:presLayoutVars>
      </dgm:prSet>
      <dgm:spPr>
        <a:prstGeom prst="wedgeEllipseCallout">
          <a:avLst/>
        </a:prstGeom>
      </dgm:spPr>
    </dgm:pt>
    <dgm:pt modelId="{6FEAAF62-B29D-4E2D-9F4A-83666505AAC6}" type="pres">
      <dgm:prSet presAssocID="{6E64B18C-5FB0-48CA-AD10-A9CCDD755A70}" presName="sibTrans" presStyleCnt="0"/>
      <dgm:spPr/>
    </dgm:pt>
    <dgm:pt modelId="{948E9F16-8BF6-4015-AC37-9C5412108DA9}" type="pres">
      <dgm:prSet presAssocID="{15CCC4D1-A5E6-475D-9576-A86359565767}" presName="node" presStyleLbl="node1" presStyleIdx="1" presStyleCnt="7" custScaleX="304862" custScaleY="432370" custLinFactNeighborX="-3963" custLinFactNeighborY="21999">
        <dgm:presLayoutVars>
          <dgm:bulletEnabled val="1"/>
        </dgm:presLayoutVars>
      </dgm:prSet>
      <dgm:spPr>
        <a:prstGeom prst="wedgeEllipseCallout">
          <a:avLst/>
        </a:prstGeom>
      </dgm:spPr>
    </dgm:pt>
    <dgm:pt modelId="{8C2947F3-F2CD-4F21-87F2-19DD4332E9F7}" type="pres">
      <dgm:prSet presAssocID="{E04568CA-B8BB-4B1B-87B3-E0C71995ABA3}" presName="sibTrans" presStyleCnt="0"/>
      <dgm:spPr/>
    </dgm:pt>
    <dgm:pt modelId="{6124BF4A-C553-4268-97AA-C3215D110978}" type="pres">
      <dgm:prSet presAssocID="{DA9EA878-6A21-4C82-93B7-B7C9EF2E7634}" presName="node" presStyleLbl="node1" presStyleIdx="2" presStyleCnt="7" custScaleX="330810" custScaleY="451386" custLinFactNeighborX="74569" custLinFactNeighborY="22619">
        <dgm:presLayoutVars>
          <dgm:bulletEnabled val="1"/>
        </dgm:presLayoutVars>
      </dgm:prSet>
      <dgm:spPr>
        <a:prstGeom prst="wedgeEllipseCallout">
          <a:avLst/>
        </a:prstGeom>
      </dgm:spPr>
    </dgm:pt>
    <dgm:pt modelId="{3433E896-5F2A-4B32-A274-782B0B350264}" type="pres">
      <dgm:prSet presAssocID="{A348EB5D-6946-40B5-8853-01FF78D65837}" presName="sibTrans" presStyleCnt="0"/>
      <dgm:spPr/>
    </dgm:pt>
    <dgm:pt modelId="{50EA0FA1-139B-4E2C-80AB-88D8277AE7F5}" type="pres">
      <dgm:prSet presAssocID="{F4E937CE-D20A-42E7-B4F0-535F21D8385B}" presName="node" presStyleLbl="node1" presStyleIdx="3" presStyleCnt="7" custScaleX="272214" custScaleY="300111" custLinFactNeighborX="-58100" custLinFactNeighborY="67279">
        <dgm:presLayoutVars>
          <dgm:bulletEnabled val="1"/>
        </dgm:presLayoutVars>
      </dgm:prSet>
      <dgm:spPr>
        <a:prstGeom prst="wedgeEllipseCallout">
          <a:avLst/>
        </a:prstGeom>
      </dgm:spPr>
    </dgm:pt>
    <dgm:pt modelId="{8A5F026A-00BD-488B-B81E-E30A0973BB90}" type="pres">
      <dgm:prSet presAssocID="{450A7779-A037-40A2-8C9C-29E52D0AAAEA}" presName="sibTrans" presStyleCnt="0"/>
      <dgm:spPr/>
    </dgm:pt>
    <dgm:pt modelId="{FDA46E95-35B8-495B-ADAC-8E9F09DF11B8}" type="pres">
      <dgm:prSet presAssocID="{4B0D2CFD-0EFB-4BF5-AE78-61F330080B50}" presName="node" presStyleLbl="node1" presStyleIdx="4" presStyleCnt="7" custScaleX="186792" custScaleY="263286" custLinFactNeighborX="-17001" custLinFactNeighborY="-13168">
        <dgm:presLayoutVars>
          <dgm:bulletEnabled val="1"/>
        </dgm:presLayoutVars>
      </dgm:prSet>
      <dgm:spPr>
        <a:prstGeom prst="wedgeEllipseCallout">
          <a:avLst/>
        </a:prstGeom>
      </dgm:spPr>
    </dgm:pt>
    <dgm:pt modelId="{D2C56234-6C86-47EA-8E7D-C40A74636998}" type="pres">
      <dgm:prSet presAssocID="{D02C8F26-2C42-4896-A6EB-487FE0BC5E34}" presName="sibTrans" presStyleCnt="0"/>
      <dgm:spPr/>
    </dgm:pt>
    <dgm:pt modelId="{EA34FF07-4DA5-49CF-BBC0-01390CC15F14}" type="pres">
      <dgm:prSet presAssocID="{0E8892A6-099B-4D3D-8343-B0BA2C460B10}" presName="node" presStyleLbl="node1" presStyleIdx="5" presStyleCnt="7" custScaleX="320653" custScaleY="448675" custLinFactNeighborX="4933" custLinFactNeighborY="6551">
        <dgm:presLayoutVars>
          <dgm:bulletEnabled val="1"/>
        </dgm:presLayoutVars>
      </dgm:prSet>
      <dgm:spPr>
        <a:prstGeom prst="wedgeEllipseCallout">
          <a:avLst/>
        </a:prstGeom>
      </dgm:spPr>
    </dgm:pt>
    <dgm:pt modelId="{BBA1D06F-B19A-4B4E-BBD8-F6B117BD0AC6}" type="pres">
      <dgm:prSet presAssocID="{D436BD61-3631-4577-A6D9-0F0678AF35C2}" presName="sibTrans" presStyleCnt="0"/>
      <dgm:spPr/>
    </dgm:pt>
    <dgm:pt modelId="{94359ECE-AEFD-4E09-8258-2043FD8A84ED}" type="pres">
      <dgm:prSet presAssocID="{F4D0862F-20E3-4CCC-A5DC-67682954AA12}" presName="node" presStyleLbl="node1" presStyleIdx="6" presStyleCnt="7" custScaleX="269361" custScaleY="386606" custLinFactY="48296" custLinFactNeighborX="72786" custLinFactNeighborY="100000">
        <dgm:presLayoutVars>
          <dgm:bulletEnabled val="1"/>
        </dgm:presLayoutVars>
      </dgm:prSet>
      <dgm:spPr>
        <a:prstGeom prst="wedgeEllipseCallout">
          <a:avLst/>
        </a:prstGeom>
      </dgm:spPr>
    </dgm:pt>
  </dgm:ptLst>
  <dgm:cxnLst>
    <dgm:cxn modelId="{A9DF0406-872E-488D-A798-8B4B0E8D3C43}" type="presOf" srcId="{15CCC4D1-A5E6-475D-9576-A86359565767}" destId="{948E9F16-8BF6-4015-AC37-9C5412108DA9}" srcOrd="0" destOrd="0" presId="urn:microsoft.com/office/officeart/2005/8/layout/default"/>
    <dgm:cxn modelId="{6595691E-E954-4F87-B499-D10136F20B6C}" type="presOf" srcId="{4B0D2CFD-0EFB-4BF5-AE78-61F330080B50}" destId="{FDA46E95-35B8-495B-ADAC-8E9F09DF11B8}" srcOrd="0" destOrd="0" presId="urn:microsoft.com/office/officeart/2005/8/layout/default"/>
    <dgm:cxn modelId="{1B89A022-D10B-46FD-9423-8AB2205D4067}" srcId="{3605E137-E14F-4D06-B167-B2297CA76550}" destId="{15CCC4D1-A5E6-475D-9576-A86359565767}" srcOrd="1" destOrd="0" parTransId="{FAF7CE50-FF33-41B8-8C2F-8D94367BF9B0}" sibTransId="{E04568CA-B8BB-4B1B-87B3-E0C71995ABA3}"/>
    <dgm:cxn modelId="{C468A12D-C7AB-49E0-AF31-369718460AA2}" srcId="{3605E137-E14F-4D06-B167-B2297CA76550}" destId="{F4E937CE-D20A-42E7-B4F0-535F21D8385B}" srcOrd="3" destOrd="0" parTransId="{E20B8308-2F7D-42EB-9CA7-880163616CCB}" sibTransId="{450A7779-A037-40A2-8C9C-29E52D0AAAEA}"/>
    <dgm:cxn modelId="{A0D5F52F-3606-4092-9D4B-80ED52DF6208}" srcId="{3605E137-E14F-4D06-B167-B2297CA76550}" destId="{825A34FC-9465-43BB-B9DC-66F121DA9FD5}" srcOrd="0" destOrd="0" parTransId="{1460C66E-FE3E-4BA2-A1F8-3F235BACC8D0}" sibTransId="{6E64B18C-5FB0-48CA-AD10-A9CCDD755A70}"/>
    <dgm:cxn modelId="{B2950A3E-39F5-4025-A2CA-D7981C347CA8}" type="presOf" srcId="{0E8892A6-099B-4D3D-8343-B0BA2C460B10}" destId="{EA34FF07-4DA5-49CF-BBC0-01390CC15F14}" srcOrd="0" destOrd="0" presId="urn:microsoft.com/office/officeart/2005/8/layout/default"/>
    <dgm:cxn modelId="{4F74FD46-7DF6-4311-8BC9-4B265FA7CA71}" type="presOf" srcId="{F4E937CE-D20A-42E7-B4F0-535F21D8385B}" destId="{50EA0FA1-139B-4E2C-80AB-88D8277AE7F5}" srcOrd="0" destOrd="0" presId="urn:microsoft.com/office/officeart/2005/8/layout/default"/>
    <dgm:cxn modelId="{81B40C85-4B36-4744-9158-7515C8DEEA58}" type="presOf" srcId="{DA9EA878-6A21-4C82-93B7-B7C9EF2E7634}" destId="{6124BF4A-C553-4268-97AA-C3215D110978}" srcOrd="0" destOrd="0" presId="urn:microsoft.com/office/officeart/2005/8/layout/default"/>
    <dgm:cxn modelId="{048E4897-BD78-4078-A7B8-D3696FFCBBF9}" type="presOf" srcId="{825A34FC-9465-43BB-B9DC-66F121DA9FD5}" destId="{EE1C7F66-6998-45CE-8981-5E40F21A3F9F}" srcOrd="0" destOrd="0" presId="urn:microsoft.com/office/officeart/2005/8/layout/default"/>
    <dgm:cxn modelId="{81879CC1-E0B1-4E9A-92CB-B2782DA911F5}" type="presOf" srcId="{F4D0862F-20E3-4CCC-A5DC-67682954AA12}" destId="{94359ECE-AEFD-4E09-8258-2043FD8A84ED}" srcOrd="0" destOrd="0" presId="urn:microsoft.com/office/officeart/2005/8/layout/default"/>
    <dgm:cxn modelId="{D7C85CCD-89C8-4162-BDA4-9BF4F3666C73}" srcId="{3605E137-E14F-4D06-B167-B2297CA76550}" destId="{DA9EA878-6A21-4C82-93B7-B7C9EF2E7634}" srcOrd="2" destOrd="0" parTransId="{3C011BE1-B121-4BC1-9EEA-EDE75731C08C}" sibTransId="{A348EB5D-6946-40B5-8853-01FF78D65837}"/>
    <dgm:cxn modelId="{0F6EB9CE-F10F-4463-8965-FEF7A274D2CE}" type="presOf" srcId="{3605E137-E14F-4D06-B167-B2297CA76550}" destId="{AE389B9E-B948-4344-AB47-FE5D32A01744}" srcOrd="0" destOrd="0" presId="urn:microsoft.com/office/officeart/2005/8/layout/default"/>
    <dgm:cxn modelId="{E066DFDC-16D3-4118-A9C4-9D3BD3F1EF14}" srcId="{3605E137-E14F-4D06-B167-B2297CA76550}" destId="{0E8892A6-099B-4D3D-8343-B0BA2C460B10}" srcOrd="5" destOrd="0" parTransId="{F97FF60C-DC6A-461C-B92A-874AAD2380E6}" sibTransId="{D436BD61-3631-4577-A6D9-0F0678AF35C2}"/>
    <dgm:cxn modelId="{CCCEF2F4-A400-433D-9142-B183CE05F700}" srcId="{3605E137-E14F-4D06-B167-B2297CA76550}" destId="{F4D0862F-20E3-4CCC-A5DC-67682954AA12}" srcOrd="6" destOrd="0" parTransId="{0113702F-3671-4D88-87E0-BEE494D88F3D}" sibTransId="{6A39BCEE-C879-40BD-80D7-4E56E924FDB1}"/>
    <dgm:cxn modelId="{229D80FC-A2C6-40C9-91D8-1C8A41643F9C}" srcId="{3605E137-E14F-4D06-B167-B2297CA76550}" destId="{4B0D2CFD-0EFB-4BF5-AE78-61F330080B50}" srcOrd="4" destOrd="0" parTransId="{E9CC7B96-72CD-44CA-9B0C-5A10A05FE1C7}" sibTransId="{D02C8F26-2C42-4896-A6EB-487FE0BC5E34}"/>
    <dgm:cxn modelId="{808A8713-CE3F-4804-BEC9-2462A7CA335D}" type="presParOf" srcId="{AE389B9E-B948-4344-AB47-FE5D32A01744}" destId="{EE1C7F66-6998-45CE-8981-5E40F21A3F9F}" srcOrd="0" destOrd="0" presId="urn:microsoft.com/office/officeart/2005/8/layout/default"/>
    <dgm:cxn modelId="{AD3104BB-4442-47CA-98C0-6C7B256EC753}" type="presParOf" srcId="{AE389B9E-B948-4344-AB47-FE5D32A01744}" destId="{6FEAAF62-B29D-4E2D-9F4A-83666505AAC6}" srcOrd="1" destOrd="0" presId="urn:microsoft.com/office/officeart/2005/8/layout/default"/>
    <dgm:cxn modelId="{B95DBD0B-3371-41B2-93AE-4CF5666D3ACC}" type="presParOf" srcId="{AE389B9E-B948-4344-AB47-FE5D32A01744}" destId="{948E9F16-8BF6-4015-AC37-9C5412108DA9}" srcOrd="2" destOrd="0" presId="urn:microsoft.com/office/officeart/2005/8/layout/default"/>
    <dgm:cxn modelId="{2CEC7202-847A-42AF-8A47-E424824C206D}" type="presParOf" srcId="{AE389B9E-B948-4344-AB47-FE5D32A01744}" destId="{8C2947F3-F2CD-4F21-87F2-19DD4332E9F7}" srcOrd="3" destOrd="0" presId="urn:microsoft.com/office/officeart/2005/8/layout/default"/>
    <dgm:cxn modelId="{C8DEFD6C-40A0-4A70-96BF-18EC04599511}" type="presParOf" srcId="{AE389B9E-B948-4344-AB47-FE5D32A01744}" destId="{6124BF4A-C553-4268-97AA-C3215D110978}" srcOrd="4" destOrd="0" presId="urn:microsoft.com/office/officeart/2005/8/layout/default"/>
    <dgm:cxn modelId="{1137095C-A35A-4B01-B205-16C32DA01752}" type="presParOf" srcId="{AE389B9E-B948-4344-AB47-FE5D32A01744}" destId="{3433E896-5F2A-4B32-A274-782B0B350264}" srcOrd="5" destOrd="0" presId="urn:microsoft.com/office/officeart/2005/8/layout/default"/>
    <dgm:cxn modelId="{648E1B4D-721A-497E-8EA9-C1E007DD1FB7}" type="presParOf" srcId="{AE389B9E-B948-4344-AB47-FE5D32A01744}" destId="{50EA0FA1-139B-4E2C-80AB-88D8277AE7F5}" srcOrd="6" destOrd="0" presId="urn:microsoft.com/office/officeart/2005/8/layout/default"/>
    <dgm:cxn modelId="{64A132AF-D56A-481F-B712-CD262ACFD808}" type="presParOf" srcId="{AE389B9E-B948-4344-AB47-FE5D32A01744}" destId="{8A5F026A-00BD-488B-B81E-E30A0973BB90}" srcOrd="7" destOrd="0" presId="urn:microsoft.com/office/officeart/2005/8/layout/default"/>
    <dgm:cxn modelId="{7224E60C-9878-4F2A-A628-9C1B2EC9F95C}" type="presParOf" srcId="{AE389B9E-B948-4344-AB47-FE5D32A01744}" destId="{FDA46E95-35B8-495B-ADAC-8E9F09DF11B8}" srcOrd="8" destOrd="0" presId="urn:microsoft.com/office/officeart/2005/8/layout/default"/>
    <dgm:cxn modelId="{25F8E49D-4FB5-4C2C-B79B-5CCCA33F212F}" type="presParOf" srcId="{AE389B9E-B948-4344-AB47-FE5D32A01744}" destId="{D2C56234-6C86-47EA-8E7D-C40A74636998}" srcOrd="9" destOrd="0" presId="urn:microsoft.com/office/officeart/2005/8/layout/default"/>
    <dgm:cxn modelId="{A753C1C7-5FF6-48FF-B349-CCE839F6C7E0}" type="presParOf" srcId="{AE389B9E-B948-4344-AB47-FE5D32A01744}" destId="{EA34FF07-4DA5-49CF-BBC0-01390CC15F14}" srcOrd="10" destOrd="0" presId="urn:microsoft.com/office/officeart/2005/8/layout/default"/>
    <dgm:cxn modelId="{67DE7A1F-316C-422C-AA1E-80B4C2825358}" type="presParOf" srcId="{AE389B9E-B948-4344-AB47-FE5D32A01744}" destId="{BBA1D06F-B19A-4B4E-BBD8-F6B117BD0AC6}" srcOrd="11" destOrd="0" presId="urn:microsoft.com/office/officeart/2005/8/layout/default"/>
    <dgm:cxn modelId="{39D7F1D6-762F-4B55-8700-4A8C9E2C60FA}" type="presParOf" srcId="{AE389B9E-B948-4344-AB47-FE5D32A01744}" destId="{94359ECE-AEFD-4E09-8258-2043FD8A84ED}"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0F201F-F55E-4C51-8630-3FDDE7AE3A2F}" type="doc">
      <dgm:prSet loTypeId="urn:microsoft.com/office/officeart/2005/8/layout/hierarchy1" loCatId="hierarchy" qsTypeId="urn:microsoft.com/office/officeart/2005/8/quickstyle/simple1" qsCatId="simple" csTypeId="urn:microsoft.com/office/officeart/2005/8/colors/accent3_2" csCatId="accent3"/>
      <dgm:spPr/>
      <dgm:t>
        <a:bodyPr/>
        <a:lstStyle/>
        <a:p>
          <a:endParaRPr lang="en-US"/>
        </a:p>
      </dgm:t>
    </dgm:pt>
    <dgm:pt modelId="{4429E113-E75A-42DB-B21C-CD405D03FACF}">
      <dgm:prSet/>
      <dgm:spPr/>
      <dgm:t>
        <a:bodyPr/>
        <a:lstStyle/>
        <a:p>
          <a:r>
            <a:rPr lang="en-GB" b="1"/>
            <a:t>The person who has harmed</a:t>
          </a:r>
          <a:endParaRPr lang="en-US" b="1"/>
        </a:p>
      </dgm:t>
    </dgm:pt>
    <dgm:pt modelId="{254B212B-DF17-4376-BABD-2739A65EA562}" type="parTrans" cxnId="{4DEBFFB7-D247-4C02-AA2E-FD7047F091EA}">
      <dgm:prSet/>
      <dgm:spPr/>
      <dgm:t>
        <a:bodyPr/>
        <a:lstStyle/>
        <a:p>
          <a:endParaRPr lang="en-US"/>
        </a:p>
      </dgm:t>
    </dgm:pt>
    <dgm:pt modelId="{FA6287F7-E246-4691-87E3-894EB4444628}" type="sibTrans" cxnId="{4DEBFFB7-D247-4C02-AA2E-FD7047F091EA}">
      <dgm:prSet/>
      <dgm:spPr/>
      <dgm:t>
        <a:bodyPr/>
        <a:lstStyle/>
        <a:p>
          <a:endParaRPr lang="en-US"/>
        </a:p>
      </dgm:t>
    </dgm:pt>
    <dgm:pt modelId="{FD39A7A1-D841-4505-B565-7EFA79AD44EB}">
      <dgm:prSet/>
      <dgm:spPr/>
      <dgm:t>
        <a:bodyPr/>
        <a:lstStyle/>
        <a:p>
          <a:r>
            <a:rPr lang="en-GB" b="1"/>
            <a:t>The person who has been harmed </a:t>
          </a:r>
          <a:endParaRPr lang="en-US" b="1"/>
        </a:p>
      </dgm:t>
    </dgm:pt>
    <dgm:pt modelId="{D9310DD6-9E41-4B5C-B73E-5246BFED50C0}" type="parTrans" cxnId="{3CE2E255-E50E-4FEA-8399-003F399DAA58}">
      <dgm:prSet/>
      <dgm:spPr/>
      <dgm:t>
        <a:bodyPr/>
        <a:lstStyle/>
        <a:p>
          <a:endParaRPr lang="en-US"/>
        </a:p>
      </dgm:t>
    </dgm:pt>
    <dgm:pt modelId="{EEB65094-DB5C-49B4-A1BC-2617AE8FEE68}" type="sibTrans" cxnId="{3CE2E255-E50E-4FEA-8399-003F399DAA58}">
      <dgm:prSet/>
      <dgm:spPr/>
      <dgm:t>
        <a:bodyPr/>
        <a:lstStyle/>
        <a:p>
          <a:endParaRPr lang="en-US"/>
        </a:p>
      </dgm:t>
    </dgm:pt>
    <dgm:pt modelId="{0AB3FDD5-7F3D-4D12-94F5-F67B87F535C6}" type="pres">
      <dgm:prSet presAssocID="{DF0F201F-F55E-4C51-8630-3FDDE7AE3A2F}" presName="hierChild1" presStyleCnt="0">
        <dgm:presLayoutVars>
          <dgm:chPref val="1"/>
          <dgm:dir/>
          <dgm:animOne val="branch"/>
          <dgm:animLvl val="lvl"/>
          <dgm:resizeHandles/>
        </dgm:presLayoutVars>
      </dgm:prSet>
      <dgm:spPr/>
    </dgm:pt>
    <dgm:pt modelId="{A3A6B259-EFF5-47EA-A281-5562F046BB7E}" type="pres">
      <dgm:prSet presAssocID="{4429E113-E75A-42DB-B21C-CD405D03FACF}" presName="hierRoot1" presStyleCnt="0"/>
      <dgm:spPr/>
    </dgm:pt>
    <dgm:pt modelId="{D553F5AA-76E0-4F3B-9126-AB7816D4C4B4}" type="pres">
      <dgm:prSet presAssocID="{4429E113-E75A-42DB-B21C-CD405D03FACF}" presName="composite" presStyleCnt="0"/>
      <dgm:spPr/>
    </dgm:pt>
    <dgm:pt modelId="{E06DD2D5-F045-4316-855B-1CE7B4380DEE}" type="pres">
      <dgm:prSet presAssocID="{4429E113-E75A-42DB-B21C-CD405D03FACF}" presName="background" presStyleLbl="node0" presStyleIdx="0" presStyleCnt="2"/>
      <dgm:spPr>
        <a:solidFill>
          <a:srgbClr val="002060"/>
        </a:solidFill>
      </dgm:spPr>
    </dgm:pt>
    <dgm:pt modelId="{5C79A34A-FE70-4D17-A511-083C3F667957}" type="pres">
      <dgm:prSet presAssocID="{4429E113-E75A-42DB-B21C-CD405D03FACF}" presName="text" presStyleLbl="fgAcc0" presStyleIdx="0" presStyleCnt="2">
        <dgm:presLayoutVars>
          <dgm:chPref val="3"/>
        </dgm:presLayoutVars>
      </dgm:prSet>
      <dgm:spPr/>
    </dgm:pt>
    <dgm:pt modelId="{C831EA04-D38B-4FE7-9228-DD8C7947876F}" type="pres">
      <dgm:prSet presAssocID="{4429E113-E75A-42DB-B21C-CD405D03FACF}" presName="hierChild2" presStyleCnt="0"/>
      <dgm:spPr/>
    </dgm:pt>
    <dgm:pt modelId="{ED7F19D9-AD3C-4982-9060-AF9788063214}" type="pres">
      <dgm:prSet presAssocID="{FD39A7A1-D841-4505-B565-7EFA79AD44EB}" presName="hierRoot1" presStyleCnt="0"/>
      <dgm:spPr/>
    </dgm:pt>
    <dgm:pt modelId="{00AB8E69-A18E-4DDB-937D-9BD68628CBEF}" type="pres">
      <dgm:prSet presAssocID="{FD39A7A1-D841-4505-B565-7EFA79AD44EB}" presName="composite" presStyleCnt="0"/>
      <dgm:spPr/>
    </dgm:pt>
    <dgm:pt modelId="{D71C611D-7856-48D6-8D9A-D90F7C3D1146}" type="pres">
      <dgm:prSet presAssocID="{FD39A7A1-D841-4505-B565-7EFA79AD44EB}" presName="background" presStyleLbl="node0" presStyleIdx="1" presStyleCnt="2"/>
      <dgm:spPr>
        <a:solidFill>
          <a:srgbClr val="002060"/>
        </a:solidFill>
      </dgm:spPr>
    </dgm:pt>
    <dgm:pt modelId="{5CA55C89-EDFB-456A-904B-2F2F8F9F4F27}" type="pres">
      <dgm:prSet presAssocID="{FD39A7A1-D841-4505-B565-7EFA79AD44EB}" presName="text" presStyleLbl="fgAcc0" presStyleIdx="1" presStyleCnt="2" custLinFactNeighborX="255">
        <dgm:presLayoutVars>
          <dgm:chPref val="3"/>
        </dgm:presLayoutVars>
      </dgm:prSet>
      <dgm:spPr/>
    </dgm:pt>
    <dgm:pt modelId="{A27F888C-AD8A-4F59-8C7C-273B70C2538C}" type="pres">
      <dgm:prSet presAssocID="{FD39A7A1-D841-4505-B565-7EFA79AD44EB}" presName="hierChild2" presStyleCnt="0"/>
      <dgm:spPr/>
    </dgm:pt>
  </dgm:ptLst>
  <dgm:cxnLst>
    <dgm:cxn modelId="{9BB1940D-4A97-46ED-9F2B-D11FB491C13B}" type="presOf" srcId="{DF0F201F-F55E-4C51-8630-3FDDE7AE3A2F}" destId="{0AB3FDD5-7F3D-4D12-94F5-F67B87F535C6}" srcOrd="0" destOrd="0" presId="urn:microsoft.com/office/officeart/2005/8/layout/hierarchy1"/>
    <dgm:cxn modelId="{6321884C-98E4-4055-B7DB-F93B520ACEA0}" type="presOf" srcId="{4429E113-E75A-42DB-B21C-CD405D03FACF}" destId="{5C79A34A-FE70-4D17-A511-083C3F667957}" srcOrd="0" destOrd="0" presId="urn:microsoft.com/office/officeart/2005/8/layout/hierarchy1"/>
    <dgm:cxn modelId="{BEE4E04F-CF64-4D8A-9D18-AC32EEB4FE66}" type="presOf" srcId="{FD39A7A1-D841-4505-B565-7EFA79AD44EB}" destId="{5CA55C89-EDFB-456A-904B-2F2F8F9F4F27}" srcOrd="0" destOrd="0" presId="urn:microsoft.com/office/officeart/2005/8/layout/hierarchy1"/>
    <dgm:cxn modelId="{3CE2E255-E50E-4FEA-8399-003F399DAA58}" srcId="{DF0F201F-F55E-4C51-8630-3FDDE7AE3A2F}" destId="{FD39A7A1-D841-4505-B565-7EFA79AD44EB}" srcOrd="1" destOrd="0" parTransId="{D9310DD6-9E41-4B5C-B73E-5246BFED50C0}" sibTransId="{EEB65094-DB5C-49B4-A1BC-2617AE8FEE68}"/>
    <dgm:cxn modelId="{4DEBFFB7-D247-4C02-AA2E-FD7047F091EA}" srcId="{DF0F201F-F55E-4C51-8630-3FDDE7AE3A2F}" destId="{4429E113-E75A-42DB-B21C-CD405D03FACF}" srcOrd="0" destOrd="0" parTransId="{254B212B-DF17-4376-BABD-2739A65EA562}" sibTransId="{FA6287F7-E246-4691-87E3-894EB4444628}"/>
    <dgm:cxn modelId="{097AF222-EC2C-43CD-93FC-B4315A323E58}" type="presParOf" srcId="{0AB3FDD5-7F3D-4D12-94F5-F67B87F535C6}" destId="{A3A6B259-EFF5-47EA-A281-5562F046BB7E}" srcOrd="0" destOrd="0" presId="urn:microsoft.com/office/officeart/2005/8/layout/hierarchy1"/>
    <dgm:cxn modelId="{3E77688F-A08F-4A5F-9CB6-0438E11F6630}" type="presParOf" srcId="{A3A6B259-EFF5-47EA-A281-5562F046BB7E}" destId="{D553F5AA-76E0-4F3B-9126-AB7816D4C4B4}" srcOrd="0" destOrd="0" presId="urn:microsoft.com/office/officeart/2005/8/layout/hierarchy1"/>
    <dgm:cxn modelId="{C8F1B3BB-09E3-4BF3-83E9-28B9BAA2ED07}" type="presParOf" srcId="{D553F5AA-76E0-4F3B-9126-AB7816D4C4B4}" destId="{E06DD2D5-F045-4316-855B-1CE7B4380DEE}" srcOrd="0" destOrd="0" presId="urn:microsoft.com/office/officeart/2005/8/layout/hierarchy1"/>
    <dgm:cxn modelId="{8B526E82-FD58-4EA7-BD92-DF3BDD3D6225}" type="presParOf" srcId="{D553F5AA-76E0-4F3B-9126-AB7816D4C4B4}" destId="{5C79A34A-FE70-4D17-A511-083C3F667957}" srcOrd="1" destOrd="0" presId="urn:microsoft.com/office/officeart/2005/8/layout/hierarchy1"/>
    <dgm:cxn modelId="{CD913740-71E4-48EF-8F6B-579DD55A2FE1}" type="presParOf" srcId="{A3A6B259-EFF5-47EA-A281-5562F046BB7E}" destId="{C831EA04-D38B-4FE7-9228-DD8C7947876F}" srcOrd="1" destOrd="0" presId="urn:microsoft.com/office/officeart/2005/8/layout/hierarchy1"/>
    <dgm:cxn modelId="{1AAA8C7E-6B97-4101-B66F-49A9ACAFD0D3}" type="presParOf" srcId="{0AB3FDD5-7F3D-4D12-94F5-F67B87F535C6}" destId="{ED7F19D9-AD3C-4982-9060-AF9788063214}" srcOrd="1" destOrd="0" presId="urn:microsoft.com/office/officeart/2005/8/layout/hierarchy1"/>
    <dgm:cxn modelId="{4ABEE51B-1964-426B-9CB5-665F8F3D6D79}" type="presParOf" srcId="{ED7F19D9-AD3C-4982-9060-AF9788063214}" destId="{00AB8E69-A18E-4DDB-937D-9BD68628CBEF}" srcOrd="0" destOrd="0" presId="urn:microsoft.com/office/officeart/2005/8/layout/hierarchy1"/>
    <dgm:cxn modelId="{7DB42405-4DE6-467B-A543-2B2D8282C020}" type="presParOf" srcId="{00AB8E69-A18E-4DDB-937D-9BD68628CBEF}" destId="{D71C611D-7856-48D6-8D9A-D90F7C3D1146}" srcOrd="0" destOrd="0" presId="urn:microsoft.com/office/officeart/2005/8/layout/hierarchy1"/>
    <dgm:cxn modelId="{CD3FAEC9-1B73-4D4F-9FAF-C51C810F77A0}" type="presParOf" srcId="{00AB8E69-A18E-4DDB-937D-9BD68628CBEF}" destId="{5CA55C89-EDFB-456A-904B-2F2F8F9F4F27}" srcOrd="1" destOrd="0" presId="urn:microsoft.com/office/officeart/2005/8/layout/hierarchy1"/>
    <dgm:cxn modelId="{AA1328A2-94FD-43B2-B48D-86DFF8B401A9}" type="presParOf" srcId="{ED7F19D9-AD3C-4982-9060-AF9788063214}" destId="{A27F888C-AD8A-4F59-8C7C-273B70C2538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FF35FC-F602-4D03-AE0E-AFF5E6A969E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92AD7EC9-E427-4350-A4E3-F9DDCD144ADF}">
      <dgm:prSet phldrT="[Text]" custT="1"/>
      <dgm:spPr>
        <a:xfrm rot="16200000">
          <a:off x="-1249911" y="1254716"/>
          <a:ext cx="4195762" cy="1686328"/>
        </a:xfrm>
        <a:prstGeom prst="flowChartManualOperation">
          <a:avLst/>
        </a:prstGeom>
        <a:solidFill>
          <a:srgbClr val="33CC33"/>
        </a:solidFill>
        <a:ln w="25400" cap="flat" cmpd="sng" algn="ctr">
          <a:solidFill>
            <a:sysClr val="window" lastClr="FFFFFF">
              <a:hueOff val="0"/>
              <a:satOff val="0"/>
              <a:lumOff val="0"/>
              <a:alphaOff val="0"/>
            </a:sysClr>
          </a:solidFill>
          <a:prstDash val="solid"/>
        </a:ln>
        <a:effectLst/>
      </dgm:spPr>
      <dgm:t>
        <a:bodyPr/>
        <a:lstStyle/>
        <a:p>
          <a:pPr>
            <a:buNone/>
          </a:pPr>
          <a:r>
            <a:rPr lang="en-GB" sz="1500" b="1" dirty="0">
              <a:solidFill>
                <a:sysClr val="window" lastClr="FFFFFF"/>
              </a:solidFill>
              <a:latin typeface="Arial"/>
              <a:ea typeface="+mn-ea"/>
              <a:cs typeface="+mn-cs"/>
            </a:rPr>
            <a:t>Normal</a:t>
          </a:r>
        </a:p>
      </dgm:t>
    </dgm:pt>
    <dgm:pt modelId="{0A815F42-5AC6-459E-9E87-D74E57B0BC6D}" type="parTrans" cxnId="{6691D706-206C-4454-870A-420A56ADEAAD}">
      <dgm:prSet/>
      <dgm:spPr/>
      <dgm:t>
        <a:bodyPr/>
        <a:lstStyle/>
        <a:p>
          <a:endParaRPr lang="en-GB"/>
        </a:p>
      </dgm:t>
    </dgm:pt>
    <dgm:pt modelId="{8B47E8EF-AF8A-4B91-8E2C-0FCA7999D509}" type="sibTrans" cxnId="{6691D706-206C-4454-870A-420A56ADEAAD}">
      <dgm:prSet/>
      <dgm:spPr/>
      <dgm:t>
        <a:bodyPr/>
        <a:lstStyle/>
        <a:p>
          <a:endParaRPr lang="en-GB"/>
        </a:p>
      </dgm:t>
    </dgm:pt>
    <dgm:pt modelId="{7FBE980E-C02D-4926-92C5-A642A5725FFF}">
      <dgm:prSet phldrT="[Text]" custT="1"/>
      <dgm:spPr>
        <a:xfrm rot="16200000">
          <a:off x="-1249911" y="1254716"/>
          <a:ext cx="4195762" cy="1686328"/>
        </a:xfrm>
        <a:prstGeom prst="flowChartManualOperation">
          <a:avLst/>
        </a:prstGeom>
        <a:solidFill>
          <a:srgbClr val="33CC33"/>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Developmentally expected</a:t>
          </a:r>
        </a:p>
      </dgm:t>
    </dgm:pt>
    <dgm:pt modelId="{BD78F913-F74B-44B4-B671-E8A0054B6864}" type="parTrans" cxnId="{A9ECD53B-E577-429B-AC1A-37EC8C159E43}">
      <dgm:prSet/>
      <dgm:spPr/>
      <dgm:t>
        <a:bodyPr/>
        <a:lstStyle/>
        <a:p>
          <a:endParaRPr lang="en-GB"/>
        </a:p>
      </dgm:t>
    </dgm:pt>
    <dgm:pt modelId="{DDCDFE24-3228-4F44-A33A-02EEED038433}" type="sibTrans" cxnId="{A9ECD53B-E577-429B-AC1A-37EC8C159E43}">
      <dgm:prSet/>
      <dgm:spPr/>
      <dgm:t>
        <a:bodyPr/>
        <a:lstStyle/>
        <a:p>
          <a:endParaRPr lang="en-GB"/>
        </a:p>
      </dgm:t>
    </dgm:pt>
    <dgm:pt modelId="{FBF8FE0D-452E-412C-842F-BED876490138}">
      <dgm:prSet phldrT="[Text]" custT="1"/>
      <dgm:spPr>
        <a:xfrm rot="16200000">
          <a:off x="-1249911" y="1254716"/>
          <a:ext cx="4195762" cy="1686328"/>
        </a:xfrm>
        <a:prstGeom prst="flowChartManualOperation">
          <a:avLst/>
        </a:prstGeom>
        <a:solidFill>
          <a:srgbClr val="33CC33"/>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Socially acceptable</a:t>
          </a:r>
        </a:p>
      </dgm:t>
    </dgm:pt>
    <dgm:pt modelId="{B5E9A080-C58C-4271-9B83-1E3FCBE1A3F0}" type="parTrans" cxnId="{FE77303D-7615-408F-A1E8-C8494668E690}">
      <dgm:prSet/>
      <dgm:spPr/>
      <dgm:t>
        <a:bodyPr/>
        <a:lstStyle/>
        <a:p>
          <a:endParaRPr lang="en-GB"/>
        </a:p>
      </dgm:t>
    </dgm:pt>
    <dgm:pt modelId="{1AA94FA2-718A-48BB-A4C3-6AF1C77FE235}" type="sibTrans" cxnId="{FE77303D-7615-408F-A1E8-C8494668E690}">
      <dgm:prSet/>
      <dgm:spPr/>
      <dgm:t>
        <a:bodyPr/>
        <a:lstStyle/>
        <a:p>
          <a:endParaRPr lang="en-GB"/>
        </a:p>
      </dgm:t>
    </dgm:pt>
    <dgm:pt modelId="{B2A48EAF-71A3-4E25-B1F7-E40AEA77AD90}">
      <dgm:prSet phldrT="[Text]" custT="1"/>
      <dgm:spPr>
        <a:xfrm rot="16200000">
          <a:off x="562891" y="1254716"/>
          <a:ext cx="4195762" cy="1686328"/>
        </a:xfrm>
        <a:prstGeom prst="flowChartManualOperation">
          <a:avLst/>
        </a:prstGeom>
        <a:solidFill>
          <a:srgbClr val="0099CC"/>
        </a:solidFill>
        <a:ln w="25400" cap="flat" cmpd="sng" algn="ctr">
          <a:solidFill>
            <a:sysClr val="window" lastClr="FFFFFF">
              <a:hueOff val="0"/>
              <a:satOff val="0"/>
              <a:lumOff val="0"/>
              <a:alphaOff val="0"/>
            </a:sysClr>
          </a:solidFill>
          <a:prstDash val="solid"/>
        </a:ln>
        <a:effectLst/>
      </dgm:spPr>
      <dgm:t>
        <a:bodyPr/>
        <a:lstStyle/>
        <a:p>
          <a:pPr>
            <a:buNone/>
          </a:pPr>
          <a:r>
            <a:rPr lang="en-GB" sz="1500" b="1" dirty="0">
              <a:solidFill>
                <a:sysClr val="window" lastClr="FFFFFF"/>
              </a:solidFill>
              <a:latin typeface="Arial"/>
              <a:ea typeface="+mn-ea"/>
              <a:cs typeface="+mn-cs"/>
            </a:rPr>
            <a:t>Inappropriate</a:t>
          </a:r>
        </a:p>
      </dgm:t>
    </dgm:pt>
    <dgm:pt modelId="{BE227960-D454-4DFB-93F6-540AD9383B63}" type="parTrans" cxnId="{1737C683-4CE2-423F-8B03-24D81EBDF1CE}">
      <dgm:prSet/>
      <dgm:spPr/>
      <dgm:t>
        <a:bodyPr/>
        <a:lstStyle/>
        <a:p>
          <a:endParaRPr lang="en-GB"/>
        </a:p>
      </dgm:t>
    </dgm:pt>
    <dgm:pt modelId="{6AB082C7-6A55-4411-977F-F5051CDF696D}" type="sibTrans" cxnId="{1737C683-4CE2-423F-8B03-24D81EBDF1CE}">
      <dgm:prSet/>
      <dgm:spPr/>
      <dgm:t>
        <a:bodyPr/>
        <a:lstStyle/>
        <a:p>
          <a:endParaRPr lang="en-GB"/>
        </a:p>
      </dgm:t>
    </dgm:pt>
    <dgm:pt modelId="{0E2112E3-523D-4463-9336-FB8BB65ADB5E}">
      <dgm:prSet phldrT="[Text]" custT="1"/>
      <dgm:spPr>
        <a:xfrm rot="16200000">
          <a:off x="562891" y="1254716"/>
          <a:ext cx="4195762" cy="1686328"/>
        </a:xfrm>
        <a:prstGeom prst="flowChartManualOperation">
          <a:avLst/>
        </a:prstGeom>
        <a:solidFill>
          <a:srgbClr val="0099CC"/>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Single instances of inappropriate behaviour</a:t>
          </a:r>
        </a:p>
      </dgm:t>
    </dgm:pt>
    <dgm:pt modelId="{EC1DECC1-6705-4F88-B1A6-D14B822E6B64}" type="parTrans" cxnId="{930346B8-CCD8-4294-9B2E-901F8BC1ABEA}">
      <dgm:prSet/>
      <dgm:spPr/>
      <dgm:t>
        <a:bodyPr/>
        <a:lstStyle/>
        <a:p>
          <a:endParaRPr lang="en-GB"/>
        </a:p>
      </dgm:t>
    </dgm:pt>
    <dgm:pt modelId="{9A67C1A6-060B-404A-B651-DEA6EB1235B5}" type="sibTrans" cxnId="{930346B8-CCD8-4294-9B2E-901F8BC1ABEA}">
      <dgm:prSet/>
      <dgm:spPr/>
      <dgm:t>
        <a:bodyPr/>
        <a:lstStyle/>
        <a:p>
          <a:endParaRPr lang="en-GB"/>
        </a:p>
      </dgm:t>
    </dgm:pt>
    <dgm:pt modelId="{B2A127FA-7CE5-4215-8901-FE6BA32D7BDA}">
      <dgm:prSet phldrT="[Text]" custT="1"/>
      <dgm:spPr>
        <a:xfrm rot="16200000">
          <a:off x="562891" y="1254716"/>
          <a:ext cx="4195762" cy="1686328"/>
        </a:xfrm>
        <a:prstGeom prst="flowChartManualOperation">
          <a:avLst/>
        </a:prstGeom>
        <a:solidFill>
          <a:srgbClr val="0099CC"/>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Socially acceptable within peer group</a:t>
          </a:r>
        </a:p>
      </dgm:t>
    </dgm:pt>
    <dgm:pt modelId="{F2B99961-88E5-4FEB-A107-83E3589EB50D}" type="parTrans" cxnId="{8B02F4A2-489D-47B0-BF60-756C68DD95EB}">
      <dgm:prSet/>
      <dgm:spPr/>
      <dgm:t>
        <a:bodyPr/>
        <a:lstStyle/>
        <a:p>
          <a:endParaRPr lang="en-GB"/>
        </a:p>
      </dgm:t>
    </dgm:pt>
    <dgm:pt modelId="{B997FC69-B672-423C-A4DD-231B4604E54E}" type="sibTrans" cxnId="{8B02F4A2-489D-47B0-BF60-756C68DD95EB}">
      <dgm:prSet/>
      <dgm:spPr/>
      <dgm:t>
        <a:bodyPr/>
        <a:lstStyle/>
        <a:p>
          <a:endParaRPr lang="en-GB"/>
        </a:p>
      </dgm:t>
    </dgm:pt>
    <dgm:pt modelId="{BC724A08-958B-4492-AE70-9A0D1ABD7424}">
      <dgm:prSet phldrT="[Text]" custT="1"/>
      <dgm:spPr>
        <a:xfrm rot="16200000">
          <a:off x="2375693" y="1254716"/>
          <a:ext cx="4195762" cy="1686328"/>
        </a:xfrm>
        <a:prstGeom prst="flowChartManualOperation">
          <a:avLst/>
        </a:prstGeom>
        <a:solidFill>
          <a:srgbClr val="FFFF00"/>
        </a:solidFill>
        <a:ln w="25400" cap="flat" cmpd="sng" algn="ctr">
          <a:solidFill>
            <a:sysClr val="window" lastClr="FFFFFF">
              <a:hueOff val="0"/>
              <a:satOff val="0"/>
              <a:lumOff val="0"/>
              <a:alphaOff val="0"/>
            </a:sysClr>
          </a:solidFill>
          <a:prstDash val="solid"/>
        </a:ln>
        <a:effectLst/>
      </dgm:spPr>
      <dgm:t>
        <a:bodyPr/>
        <a:lstStyle/>
        <a:p>
          <a:pPr>
            <a:buNone/>
          </a:pPr>
          <a:r>
            <a:rPr lang="en-GB" sz="1500" b="1" dirty="0">
              <a:solidFill>
                <a:schemeClr val="tx1"/>
              </a:solidFill>
              <a:latin typeface="Arial"/>
              <a:ea typeface="+mn-ea"/>
              <a:cs typeface="+mn-cs"/>
            </a:rPr>
            <a:t>Problematic</a:t>
          </a:r>
        </a:p>
      </dgm:t>
    </dgm:pt>
    <dgm:pt modelId="{A5F2BD11-EB40-4E8A-B8A7-1D05C61A6D6B}" type="parTrans" cxnId="{16B6BD25-7FAC-4CA8-96BB-CFCB64503620}">
      <dgm:prSet/>
      <dgm:spPr/>
      <dgm:t>
        <a:bodyPr/>
        <a:lstStyle/>
        <a:p>
          <a:endParaRPr lang="en-GB"/>
        </a:p>
      </dgm:t>
    </dgm:pt>
    <dgm:pt modelId="{9CF7D789-50C1-4FF2-9F07-968AF3F40800}" type="sibTrans" cxnId="{16B6BD25-7FAC-4CA8-96BB-CFCB64503620}">
      <dgm:prSet/>
      <dgm:spPr/>
      <dgm:t>
        <a:bodyPr/>
        <a:lstStyle/>
        <a:p>
          <a:endParaRPr lang="en-GB"/>
        </a:p>
      </dgm:t>
    </dgm:pt>
    <dgm:pt modelId="{A114E353-5600-45A3-8849-F4F2C1255BA1}">
      <dgm:prSet phldrT="[Text]" custT="1"/>
      <dgm:spPr>
        <a:xfrm rot="16200000">
          <a:off x="2375693" y="1254716"/>
          <a:ext cx="4195762" cy="1686328"/>
        </a:xfrm>
        <a:prstGeom prst="flowChartManualOperation">
          <a:avLst/>
        </a:prstGeom>
        <a:solidFill>
          <a:srgbClr val="FFFF00"/>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chemeClr val="tx1"/>
              </a:solidFill>
              <a:latin typeface="Arial"/>
              <a:ea typeface="+mn-ea"/>
              <a:cs typeface="+mn-cs"/>
            </a:rPr>
            <a:t>Problematic or concerning behaviours</a:t>
          </a:r>
        </a:p>
      </dgm:t>
    </dgm:pt>
    <dgm:pt modelId="{7ABFD227-865D-47CF-AE14-450D8955E6AE}" type="parTrans" cxnId="{55294DA2-991C-4445-9574-03E7DBE8A6D9}">
      <dgm:prSet/>
      <dgm:spPr/>
      <dgm:t>
        <a:bodyPr/>
        <a:lstStyle/>
        <a:p>
          <a:endParaRPr lang="en-GB"/>
        </a:p>
      </dgm:t>
    </dgm:pt>
    <dgm:pt modelId="{08CA53FE-63C3-4521-97AE-3DC180B2CA56}" type="sibTrans" cxnId="{55294DA2-991C-4445-9574-03E7DBE8A6D9}">
      <dgm:prSet/>
      <dgm:spPr/>
      <dgm:t>
        <a:bodyPr/>
        <a:lstStyle/>
        <a:p>
          <a:endParaRPr lang="en-GB"/>
        </a:p>
      </dgm:t>
    </dgm:pt>
    <dgm:pt modelId="{E28E8FA9-1E91-47B8-BEBE-13C2C51A4A04}">
      <dgm:prSet phldrT="[Text]" custT="1"/>
      <dgm:spPr>
        <a:xfrm rot="16200000">
          <a:off x="2375693" y="1254716"/>
          <a:ext cx="4195762" cy="1686328"/>
        </a:xfrm>
        <a:prstGeom prst="flowChartManualOperation">
          <a:avLst/>
        </a:prstGeom>
        <a:solidFill>
          <a:srgbClr val="FFFF00"/>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chemeClr val="tx1"/>
              </a:solidFill>
              <a:latin typeface="Arial"/>
              <a:ea typeface="+mn-ea"/>
              <a:cs typeface="+mn-cs"/>
            </a:rPr>
            <a:t>Consent unclear</a:t>
          </a:r>
        </a:p>
      </dgm:t>
    </dgm:pt>
    <dgm:pt modelId="{E823E13B-1F6E-41B1-800C-27C65A6E3A1A}" type="parTrans" cxnId="{05727D48-3379-4A29-BCDC-01A1824B23D0}">
      <dgm:prSet/>
      <dgm:spPr/>
      <dgm:t>
        <a:bodyPr/>
        <a:lstStyle/>
        <a:p>
          <a:endParaRPr lang="en-GB"/>
        </a:p>
      </dgm:t>
    </dgm:pt>
    <dgm:pt modelId="{01E45F74-FD62-47EC-9463-94EFEFAF8BB4}" type="sibTrans" cxnId="{05727D48-3379-4A29-BCDC-01A1824B23D0}">
      <dgm:prSet/>
      <dgm:spPr/>
      <dgm:t>
        <a:bodyPr/>
        <a:lstStyle/>
        <a:p>
          <a:endParaRPr lang="en-GB"/>
        </a:p>
      </dgm:t>
    </dgm:pt>
    <dgm:pt modelId="{AAAD399D-7B72-484A-9FEA-F3242CBF1B7E}">
      <dgm:prSet custT="1"/>
      <dgm:spPr>
        <a:xfrm rot="16200000">
          <a:off x="4188496" y="1254716"/>
          <a:ext cx="4195762" cy="1686328"/>
        </a:xfrm>
        <a:prstGeom prst="flowChartManualOperation">
          <a:avLst/>
        </a:prstGeom>
        <a:solidFill>
          <a:srgbClr val="FF6600"/>
        </a:solidFill>
        <a:ln w="25400" cap="flat" cmpd="sng" algn="ctr">
          <a:solidFill>
            <a:sysClr val="window" lastClr="FFFFFF">
              <a:hueOff val="0"/>
              <a:satOff val="0"/>
              <a:lumOff val="0"/>
              <a:alphaOff val="0"/>
            </a:sysClr>
          </a:solidFill>
          <a:prstDash val="solid"/>
        </a:ln>
        <a:effectLst/>
      </dgm:spPr>
      <dgm:t>
        <a:bodyPr/>
        <a:lstStyle/>
        <a:p>
          <a:pPr>
            <a:buNone/>
          </a:pPr>
          <a:r>
            <a:rPr lang="en-GB" sz="1500" b="1" dirty="0">
              <a:solidFill>
                <a:sysClr val="window" lastClr="FFFFFF"/>
              </a:solidFill>
              <a:latin typeface="Arial"/>
              <a:ea typeface="+mn-ea"/>
              <a:cs typeface="+mn-cs"/>
            </a:rPr>
            <a:t>Abusive</a:t>
          </a:r>
        </a:p>
      </dgm:t>
    </dgm:pt>
    <dgm:pt modelId="{8363FA7C-B322-4805-8415-8869F8FD2E23}" type="parTrans" cxnId="{FAB56633-CAC0-405A-84F9-BDED5A83D953}">
      <dgm:prSet/>
      <dgm:spPr/>
      <dgm:t>
        <a:bodyPr/>
        <a:lstStyle/>
        <a:p>
          <a:endParaRPr lang="en-GB"/>
        </a:p>
      </dgm:t>
    </dgm:pt>
    <dgm:pt modelId="{D661022C-1814-4FD1-AAB6-3441E8F09E6B}" type="sibTrans" cxnId="{FAB56633-CAC0-405A-84F9-BDED5A83D953}">
      <dgm:prSet/>
      <dgm:spPr/>
      <dgm:t>
        <a:bodyPr/>
        <a:lstStyle/>
        <a:p>
          <a:endParaRPr lang="en-GB"/>
        </a:p>
      </dgm:t>
    </dgm:pt>
    <dgm:pt modelId="{CDE37744-D0EB-441A-A1CB-C3E636D84178}">
      <dgm:prSet custT="1"/>
      <dgm:spPr>
        <a:xfrm rot="16200000">
          <a:off x="4188496" y="1254716"/>
          <a:ext cx="4195762" cy="1686328"/>
        </a:xfrm>
        <a:prstGeom prst="flowChartManualOperation">
          <a:avLst/>
        </a:prstGeom>
        <a:solidFill>
          <a:srgbClr val="FF6600"/>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Victimising intent/outcome</a:t>
          </a:r>
        </a:p>
      </dgm:t>
    </dgm:pt>
    <dgm:pt modelId="{D847BBD5-7FF9-4F12-8A95-0E9A531F77F6}" type="parTrans" cxnId="{093113E8-00AE-40CC-B6AA-E8667D979CB7}">
      <dgm:prSet/>
      <dgm:spPr/>
      <dgm:t>
        <a:bodyPr/>
        <a:lstStyle/>
        <a:p>
          <a:endParaRPr lang="en-GB"/>
        </a:p>
      </dgm:t>
    </dgm:pt>
    <dgm:pt modelId="{13546A2A-8EE3-414B-9712-CEC33D2AF8C6}" type="sibTrans" cxnId="{093113E8-00AE-40CC-B6AA-E8667D979CB7}">
      <dgm:prSet/>
      <dgm:spPr/>
      <dgm:t>
        <a:bodyPr/>
        <a:lstStyle/>
        <a:p>
          <a:endParaRPr lang="en-GB"/>
        </a:p>
      </dgm:t>
    </dgm:pt>
    <dgm:pt modelId="{105842FE-C3CA-425B-B38A-6BD3D5603F52}">
      <dgm:prSet custT="1"/>
      <dgm:spPr>
        <a:xfrm rot="16200000">
          <a:off x="6001299" y="1254716"/>
          <a:ext cx="4195762" cy="1686328"/>
        </a:xfrm>
        <a:prstGeom prst="flowChartManualOperation">
          <a:avLst/>
        </a:prstGeom>
        <a:solidFill>
          <a:srgbClr val="FF0000"/>
        </a:solidFill>
        <a:ln w="25400" cap="flat" cmpd="sng" algn="ctr">
          <a:solidFill>
            <a:sysClr val="window" lastClr="FFFFFF">
              <a:hueOff val="0"/>
              <a:satOff val="0"/>
              <a:lumOff val="0"/>
              <a:alphaOff val="0"/>
            </a:sysClr>
          </a:solidFill>
          <a:prstDash val="solid"/>
        </a:ln>
        <a:effectLst/>
      </dgm:spPr>
      <dgm:t>
        <a:bodyPr/>
        <a:lstStyle/>
        <a:p>
          <a:pPr>
            <a:buNone/>
          </a:pPr>
          <a:r>
            <a:rPr lang="en-GB" sz="1500" b="1" dirty="0">
              <a:solidFill>
                <a:sysClr val="window" lastClr="FFFFFF"/>
              </a:solidFill>
              <a:latin typeface="Arial"/>
              <a:ea typeface="+mn-ea"/>
              <a:cs typeface="+mn-cs"/>
            </a:rPr>
            <a:t>Violent</a:t>
          </a:r>
        </a:p>
      </dgm:t>
    </dgm:pt>
    <dgm:pt modelId="{45F58332-E9CA-4334-A6CA-3E511C2672CC}" type="parTrans" cxnId="{03349853-85D5-4CA3-9666-CEF54EABE555}">
      <dgm:prSet/>
      <dgm:spPr/>
      <dgm:t>
        <a:bodyPr/>
        <a:lstStyle/>
        <a:p>
          <a:endParaRPr lang="en-GB"/>
        </a:p>
      </dgm:t>
    </dgm:pt>
    <dgm:pt modelId="{1002055F-7914-456E-BB0D-35831E16B020}" type="sibTrans" cxnId="{03349853-85D5-4CA3-9666-CEF54EABE555}">
      <dgm:prSet/>
      <dgm:spPr/>
      <dgm:t>
        <a:bodyPr/>
        <a:lstStyle/>
        <a:p>
          <a:endParaRPr lang="en-GB"/>
        </a:p>
      </dgm:t>
    </dgm:pt>
    <dgm:pt modelId="{9079CB50-AD96-46F7-9AEF-93AF91F61053}">
      <dgm:prSet custT="1"/>
      <dgm:spPr>
        <a:xfrm rot="16200000">
          <a:off x="6001299" y="1254716"/>
          <a:ext cx="4195762" cy="1686328"/>
        </a:xfrm>
        <a:prstGeom prst="flowChartManualOperation">
          <a:avLst/>
        </a:prstGeom>
        <a:solidFill>
          <a:srgbClr val="FF0000"/>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Physically violent sexual abuse</a:t>
          </a:r>
        </a:p>
      </dgm:t>
    </dgm:pt>
    <dgm:pt modelId="{1626DFBF-1A83-4A4F-8B59-541692E8A2B3}" type="parTrans" cxnId="{42F416B2-26A1-4875-A16E-BBEEBD51D9BE}">
      <dgm:prSet/>
      <dgm:spPr/>
      <dgm:t>
        <a:bodyPr/>
        <a:lstStyle/>
        <a:p>
          <a:endParaRPr lang="en-GB"/>
        </a:p>
      </dgm:t>
    </dgm:pt>
    <dgm:pt modelId="{C49B729A-11D0-48AD-8335-79918AA547DE}" type="sibTrans" cxnId="{42F416B2-26A1-4875-A16E-BBEEBD51D9BE}">
      <dgm:prSet/>
      <dgm:spPr/>
      <dgm:t>
        <a:bodyPr/>
        <a:lstStyle/>
        <a:p>
          <a:endParaRPr lang="en-GB"/>
        </a:p>
      </dgm:t>
    </dgm:pt>
    <dgm:pt modelId="{940B54A7-28B9-4CE0-AB2B-3E29BB6E9CFE}">
      <dgm:prSet custT="1"/>
      <dgm:spPr>
        <a:xfrm rot="16200000">
          <a:off x="6001299" y="1254716"/>
          <a:ext cx="4195762" cy="1686328"/>
        </a:xfrm>
        <a:prstGeom prst="flowChartManualOperation">
          <a:avLst/>
        </a:prstGeom>
        <a:solidFill>
          <a:srgbClr val="FF0000"/>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Highly Intrusive</a:t>
          </a:r>
        </a:p>
      </dgm:t>
    </dgm:pt>
    <dgm:pt modelId="{D85B216B-D875-491A-B75C-B20901400F58}" type="parTrans" cxnId="{0235A27C-9E68-46A8-A553-B4CE2AACA0E5}">
      <dgm:prSet/>
      <dgm:spPr/>
      <dgm:t>
        <a:bodyPr/>
        <a:lstStyle/>
        <a:p>
          <a:endParaRPr lang="en-GB"/>
        </a:p>
      </dgm:t>
    </dgm:pt>
    <dgm:pt modelId="{C67CEE8A-A571-4801-A9D8-96EC9A0554A3}" type="sibTrans" cxnId="{0235A27C-9E68-46A8-A553-B4CE2AACA0E5}">
      <dgm:prSet/>
      <dgm:spPr/>
      <dgm:t>
        <a:bodyPr/>
        <a:lstStyle/>
        <a:p>
          <a:endParaRPr lang="en-GB"/>
        </a:p>
      </dgm:t>
    </dgm:pt>
    <dgm:pt modelId="{0CB54280-83EF-44F7-8D25-D9E5E3C3BDC4}">
      <dgm:prSet custT="1"/>
      <dgm:spPr>
        <a:xfrm rot="16200000">
          <a:off x="6001299" y="1254716"/>
          <a:ext cx="4195762" cy="1686328"/>
        </a:xfrm>
        <a:prstGeom prst="flowChartManualOperation">
          <a:avLst/>
        </a:prstGeom>
        <a:solidFill>
          <a:srgbClr val="FF0000"/>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Instrumental violence which is physiologically/sexually arousing for the perpetrator</a:t>
          </a:r>
        </a:p>
      </dgm:t>
    </dgm:pt>
    <dgm:pt modelId="{E5CA43D9-E2DA-41BD-A30E-EBD4A0BE1A49}" type="parTrans" cxnId="{C6964229-5D47-4B1A-9169-4C031B69E95B}">
      <dgm:prSet/>
      <dgm:spPr/>
      <dgm:t>
        <a:bodyPr/>
        <a:lstStyle/>
        <a:p>
          <a:endParaRPr lang="en-GB"/>
        </a:p>
      </dgm:t>
    </dgm:pt>
    <dgm:pt modelId="{C22CE912-D3D5-431F-AEB7-269E5ACF6527}" type="sibTrans" cxnId="{C6964229-5D47-4B1A-9169-4C031B69E95B}">
      <dgm:prSet/>
      <dgm:spPr/>
      <dgm:t>
        <a:bodyPr/>
        <a:lstStyle/>
        <a:p>
          <a:endParaRPr lang="en-GB"/>
        </a:p>
      </dgm:t>
    </dgm:pt>
    <dgm:pt modelId="{7DEE7ABB-39CF-40F4-A61C-2878DA17A9A7}">
      <dgm:prSet custT="1"/>
      <dgm:spPr>
        <a:xfrm rot="16200000">
          <a:off x="6001299" y="1254716"/>
          <a:ext cx="4195762" cy="1686328"/>
        </a:xfrm>
        <a:prstGeom prst="flowChartManualOperation">
          <a:avLst/>
        </a:prstGeom>
        <a:solidFill>
          <a:srgbClr val="FF0000"/>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Sadism</a:t>
          </a:r>
        </a:p>
      </dgm:t>
    </dgm:pt>
    <dgm:pt modelId="{9D1CE0DC-3BF8-4F15-9F47-08047A6FCDE8}" type="parTrans" cxnId="{EE41197F-0A29-4969-A6A1-85D74D456853}">
      <dgm:prSet/>
      <dgm:spPr/>
      <dgm:t>
        <a:bodyPr/>
        <a:lstStyle/>
        <a:p>
          <a:endParaRPr lang="en-GB"/>
        </a:p>
      </dgm:t>
    </dgm:pt>
    <dgm:pt modelId="{3B9C6B71-29DA-4208-A01A-DD973B14736F}" type="sibTrans" cxnId="{EE41197F-0A29-4969-A6A1-85D74D456853}">
      <dgm:prSet/>
      <dgm:spPr/>
      <dgm:t>
        <a:bodyPr/>
        <a:lstStyle/>
        <a:p>
          <a:endParaRPr lang="en-GB"/>
        </a:p>
      </dgm:t>
    </dgm:pt>
    <dgm:pt modelId="{964084F0-2B8B-4219-AC7D-ACAD5600B66E}">
      <dgm:prSet custT="1"/>
      <dgm:spPr>
        <a:xfrm rot="16200000">
          <a:off x="4188496" y="1254716"/>
          <a:ext cx="4195762" cy="1686328"/>
        </a:xfrm>
        <a:prstGeom prst="flowChartManualOperation">
          <a:avLst/>
        </a:prstGeom>
        <a:solidFill>
          <a:srgbClr val="FF6600"/>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Misuse of power</a:t>
          </a:r>
        </a:p>
      </dgm:t>
    </dgm:pt>
    <dgm:pt modelId="{349C7FC3-98C9-43A9-B4F8-8AD9E0CB204C}" type="parTrans" cxnId="{59FD0BA9-CE24-4743-8BE1-7800878F7773}">
      <dgm:prSet/>
      <dgm:spPr/>
      <dgm:t>
        <a:bodyPr/>
        <a:lstStyle/>
        <a:p>
          <a:endParaRPr lang="en-GB"/>
        </a:p>
      </dgm:t>
    </dgm:pt>
    <dgm:pt modelId="{FAEB6D8E-5CE3-4161-9C37-2341AD52978C}" type="sibTrans" cxnId="{59FD0BA9-CE24-4743-8BE1-7800878F7773}">
      <dgm:prSet/>
      <dgm:spPr/>
      <dgm:t>
        <a:bodyPr/>
        <a:lstStyle/>
        <a:p>
          <a:endParaRPr lang="en-GB"/>
        </a:p>
      </dgm:t>
    </dgm:pt>
    <dgm:pt modelId="{93F7A9A3-7BB0-44AF-B36F-553351B618FD}">
      <dgm:prSet custT="1"/>
      <dgm:spPr>
        <a:xfrm rot="16200000">
          <a:off x="4188496" y="1254716"/>
          <a:ext cx="4195762" cy="1686328"/>
        </a:xfrm>
        <a:prstGeom prst="flowChartManualOperation">
          <a:avLst/>
        </a:prstGeom>
        <a:solidFill>
          <a:srgbClr val="FF6600"/>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Coercion/force to ensure victim compliance</a:t>
          </a:r>
        </a:p>
      </dgm:t>
    </dgm:pt>
    <dgm:pt modelId="{43FFEE41-E8CF-47A3-8DE3-FD1624287BB5}" type="parTrans" cxnId="{3209D267-B594-47A7-BFDF-8874E0B9E078}">
      <dgm:prSet/>
      <dgm:spPr/>
      <dgm:t>
        <a:bodyPr/>
        <a:lstStyle/>
        <a:p>
          <a:endParaRPr lang="en-GB"/>
        </a:p>
      </dgm:t>
    </dgm:pt>
    <dgm:pt modelId="{7C967E8B-E411-4073-B16E-AAD56324352E}" type="sibTrans" cxnId="{3209D267-B594-47A7-BFDF-8874E0B9E078}">
      <dgm:prSet/>
      <dgm:spPr/>
      <dgm:t>
        <a:bodyPr/>
        <a:lstStyle/>
        <a:p>
          <a:endParaRPr lang="en-GB"/>
        </a:p>
      </dgm:t>
    </dgm:pt>
    <dgm:pt modelId="{400D57DE-2F2A-4DD3-BC7B-1F277E3D9067}">
      <dgm:prSet custT="1"/>
      <dgm:spPr>
        <a:xfrm rot="16200000">
          <a:off x="4188496" y="1254716"/>
          <a:ext cx="4195762" cy="1686328"/>
        </a:xfrm>
        <a:prstGeom prst="flowChartManualOperation">
          <a:avLst/>
        </a:prstGeom>
        <a:solidFill>
          <a:srgbClr val="FF6600"/>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Intrusive</a:t>
          </a:r>
        </a:p>
      </dgm:t>
    </dgm:pt>
    <dgm:pt modelId="{77C0BD28-6A25-4A84-AB2D-31DF16DCA8D7}" type="parTrans" cxnId="{821E9418-1BC1-49AF-926C-CAAA80540989}">
      <dgm:prSet/>
      <dgm:spPr/>
      <dgm:t>
        <a:bodyPr/>
        <a:lstStyle/>
        <a:p>
          <a:endParaRPr lang="en-GB"/>
        </a:p>
      </dgm:t>
    </dgm:pt>
    <dgm:pt modelId="{A3AF3478-FACD-4E33-BE56-87E0D95B02CE}" type="sibTrans" cxnId="{821E9418-1BC1-49AF-926C-CAAA80540989}">
      <dgm:prSet/>
      <dgm:spPr/>
      <dgm:t>
        <a:bodyPr/>
        <a:lstStyle/>
        <a:p>
          <a:endParaRPr lang="en-GB"/>
        </a:p>
      </dgm:t>
    </dgm:pt>
    <dgm:pt modelId="{B5081712-D823-4CF8-822D-C7D64643CB92}">
      <dgm:prSet custT="1"/>
      <dgm:spPr>
        <a:xfrm rot="16200000">
          <a:off x="4188496" y="1254716"/>
          <a:ext cx="4195762" cy="1686328"/>
        </a:xfrm>
        <a:prstGeom prst="flowChartManualOperation">
          <a:avLst/>
        </a:prstGeom>
        <a:solidFill>
          <a:srgbClr val="FF6600"/>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Lacking informed consent or not able to be freely given</a:t>
          </a:r>
        </a:p>
      </dgm:t>
    </dgm:pt>
    <dgm:pt modelId="{AB1C4D92-7AA9-461F-842D-53198E590844}" type="parTrans" cxnId="{DF60A508-81EA-4B41-87A1-850ECB99EE0F}">
      <dgm:prSet/>
      <dgm:spPr/>
      <dgm:t>
        <a:bodyPr/>
        <a:lstStyle/>
        <a:p>
          <a:endParaRPr lang="en-GB"/>
        </a:p>
      </dgm:t>
    </dgm:pt>
    <dgm:pt modelId="{D9ECCC07-D228-4850-933D-21F313F38900}" type="sibTrans" cxnId="{DF60A508-81EA-4B41-87A1-850ECB99EE0F}">
      <dgm:prSet/>
      <dgm:spPr/>
      <dgm:t>
        <a:bodyPr/>
        <a:lstStyle/>
        <a:p>
          <a:endParaRPr lang="en-GB"/>
        </a:p>
      </dgm:t>
    </dgm:pt>
    <dgm:pt modelId="{4A966195-EE97-4BF1-9341-656AE9C102FF}">
      <dgm:prSet phldrT="[Text]" custT="1"/>
      <dgm:spPr>
        <a:xfrm rot="16200000">
          <a:off x="2375693" y="1254716"/>
          <a:ext cx="4195762" cy="1686328"/>
        </a:xfrm>
        <a:prstGeom prst="flowChartManualOperation">
          <a:avLst/>
        </a:prstGeom>
        <a:solidFill>
          <a:srgbClr val="FFFF00"/>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chemeClr val="tx1"/>
              </a:solidFill>
              <a:latin typeface="Arial"/>
              <a:ea typeface="+mn-ea"/>
              <a:cs typeface="+mn-cs"/>
            </a:rPr>
            <a:t>Developmentally unusual or socially unexpected</a:t>
          </a:r>
        </a:p>
      </dgm:t>
    </dgm:pt>
    <dgm:pt modelId="{ACD0F13C-9530-4966-BD82-82243EB33790}" type="parTrans" cxnId="{60B94100-E0F9-45B4-A0C4-5EB36B8679C8}">
      <dgm:prSet/>
      <dgm:spPr/>
      <dgm:t>
        <a:bodyPr/>
        <a:lstStyle/>
        <a:p>
          <a:endParaRPr lang="en-GB"/>
        </a:p>
      </dgm:t>
    </dgm:pt>
    <dgm:pt modelId="{1150A19A-1826-460D-A30F-4CF60256B1DD}" type="sibTrans" cxnId="{60B94100-E0F9-45B4-A0C4-5EB36B8679C8}">
      <dgm:prSet/>
      <dgm:spPr/>
      <dgm:t>
        <a:bodyPr/>
        <a:lstStyle/>
        <a:p>
          <a:endParaRPr lang="en-GB"/>
        </a:p>
      </dgm:t>
    </dgm:pt>
    <dgm:pt modelId="{AF3475A5-993E-446D-8115-240EF65A5649}">
      <dgm:prSet phldrT="[Text]" custT="1"/>
      <dgm:spPr>
        <a:xfrm rot="16200000">
          <a:off x="2375693" y="1254716"/>
          <a:ext cx="4195762" cy="1686328"/>
        </a:xfrm>
        <a:prstGeom prst="flowChartManualOperation">
          <a:avLst/>
        </a:prstGeom>
        <a:solidFill>
          <a:srgbClr val="FFFF00"/>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chemeClr val="tx1"/>
              </a:solidFill>
              <a:latin typeface="Arial"/>
              <a:ea typeface="+mn-ea"/>
              <a:cs typeface="+mn-cs"/>
            </a:rPr>
            <a:t>Lacking reciprocity or equal power</a:t>
          </a:r>
        </a:p>
      </dgm:t>
    </dgm:pt>
    <dgm:pt modelId="{166BDDF5-03C1-4E43-8DDB-0DB994FF313A}" type="parTrans" cxnId="{0DA0B4AD-ED3B-40F7-95BB-EE61D7E68ECC}">
      <dgm:prSet/>
      <dgm:spPr/>
      <dgm:t>
        <a:bodyPr/>
        <a:lstStyle/>
        <a:p>
          <a:endParaRPr lang="en-GB"/>
        </a:p>
      </dgm:t>
    </dgm:pt>
    <dgm:pt modelId="{A77AED62-AA83-4ABB-A29E-2850DA114B69}" type="sibTrans" cxnId="{0DA0B4AD-ED3B-40F7-95BB-EE61D7E68ECC}">
      <dgm:prSet/>
      <dgm:spPr/>
      <dgm:t>
        <a:bodyPr/>
        <a:lstStyle/>
        <a:p>
          <a:endParaRPr lang="en-GB"/>
        </a:p>
      </dgm:t>
    </dgm:pt>
    <dgm:pt modelId="{EB288F7E-F75A-4CC7-AA5D-0FF51797AC13}">
      <dgm:prSet phldrT="[Text]" custT="1"/>
      <dgm:spPr>
        <a:xfrm rot="16200000">
          <a:off x="2375693" y="1254716"/>
          <a:ext cx="4195762" cy="1686328"/>
        </a:xfrm>
        <a:prstGeom prst="flowChartManualOperation">
          <a:avLst/>
        </a:prstGeom>
        <a:solidFill>
          <a:srgbClr val="FFFF00"/>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chemeClr val="tx1"/>
              </a:solidFill>
              <a:latin typeface="Arial"/>
              <a:ea typeface="+mn-ea"/>
              <a:cs typeface="+mn-cs"/>
            </a:rPr>
            <a:t>May include compulsivity</a:t>
          </a:r>
        </a:p>
      </dgm:t>
    </dgm:pt>
    <dgm:pt modelId="{38291060-0680-49D9-A0F8-EA636407ADD2}" type="parTrans" cxnId="{DCE7580B-885C-466D-B2AD-ECE724C1AE58}">
      <dgm:prSet/>
      <dgm:spPr/>
      <dgm:t>
        <a:bodyPr/>
        <a:lstStyle/>
        <a:p>
          <a:endParaRPr lang="en-GB"/>
        </a:p>
      </dgm:t>
    </dgm:pt>
    <dgm:pt modelId="{5C5354D3-8CB9-4687-9F93-EC6D2931CBCE}" type="sibTrans" cxnId="{DCE7580B-885C-466D-B2AD-ECE724C1AE58}">
      <dgm:prSet/>
      <dgm:spPr/>
      <dgm:t>
        <a:bodyPr/>
        <a:lstStyle/>
        <a:p>
          <a:endParaRPr lang="en-GB"/>
        </a:p>
      </dgm:t>
    </dgm:pt>
    <dgm:pt modelId="{3516755F-A730-47C7-87CF-38084623C90B}">
      <dgm:prSet phldrT="[Text]" custT="1"/>
      <dgm:spPr>
        <a:xfrm rot="16200000">
          <a:off x="562891" y="1254716"/>
          <a:ext cx="4195762" cy="1686328"/>
        </a:xfrm>
        <a:prstGeom prst="flowChartManualOperation">
          <a:avLst/>
        </a:prstGeom>
        <a:solidFill>
          <a:srgbClr val="0099CC"/>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Context may be inappropriate</a:t>
          </a:r>
        </a:p>
      </dgm:t>
    </dgm:pt>
    <dgm:pt modelId="{FE4FF8B3-A17F-4F97-827E-3C9172F651E3}" type="parTrans" cxnId="{B78A457D-600E-463D-8F60-B0206CFC35AA}">
      <dgm:prSet/>
      <dgm:spPr/>
      <dgm:t>
        <a:bodyPr/>
        <a:lstStyle/>
        <a:p>
          <a:endParaRPr lang="en-GB"/>
        </a:p>
      </dgm:t>
    </dgm:pt>
    <dgm:pt modelId="{DBA9111A-5680-464B-933D-9C0D9029DA3B}" type="sibTrans" cxnId="{B78A457D-600E-463D-8F60-B0206CFC35AA}">
      <dgm:prSet/>
      <dgm:spPr/>
      <dgm:t>
        <a:bodyPr/>
        <a:lstStyle/>
        <a:p>
          <a:endParaRPr lang="en-GB"/>
        </a:p>
      </dgm:t>
    </dgm:pt>
    <dgm:pt modelId="{6156606E-6F23-4974-9AAC-82A67095AB63}">
      <dgm:prSet phldrT="[Text]" custT="1"/>
      <dgm:spPr>
        <a:xfrm rot="16200000">
          <a:off x="562891" y="1254716"/>
          <a:ext cx="4195762" cy="1686328"/>
        </a:xfrm>
        <a:prstGeom prst="flowChartManualOperation">
          <a:avLst/>
        </a:prstGeom>
        <a:solidFill>
          <a:srgbClr val="0099CC"/>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Generally consensual or reciprocal</a:t>
          </a:r>
        </a:p>
      </dgm:t>
    </dgm:pt>
    <dgm:pt modelId="{4D7EF64F-9C66-4DF1-9014-5C09AB3BF2D9}" type="parTrans" cxnId="{00F0FFD5-1C2E-431E-B940-DCC385586597}">
      <dgm:prSet/>
      <dgm:spPr/>
      <dgm:t>
        <a:bodyPr/>
        <a:lstStyle/>
        <a:p>
          <a:endParaRPr lang="en-GB"/>
        </a:p>
      </dgm:t>
    </dgm:pt>
    <dgm:pt modelId="{A9C63570-E471-4889-BB13-F3D694FD1132}" type="sibTrans" cxnId="{00F0FFD5-1C2E-431E-B940-DCC385586597}">
      <dgm:prSet/>
      <dgm:spPr/>
      <dgm:t>
        <a:bodyPr/>
        <a:lstStyle/>
        <a:p>
          <a:endParaRPr lang="en-GB"/>
        </a:p>
      </dgm:t>
    </dgm:pt>
    <dgm:pt modelId="{52D279BD-FE52-414D-9CD2-30C0B1B87D00}">
      <dgm:prSet phldrT="[Text]" custT="1"/>
      <dgm:spPr>
        <a:xfrm rot="16200000">
          <a:off x="-1249911" y="1254716"/>
          <a:ext cx="4195762" cy="1686328"/>
        </a:xfrm>
        <a:prstGeom prst="flowChartManualOperation">
          <a:avLst/>
        </a:prstGeom>
        <a:solidFill>
          <a:srgbClr val="33CC33"/>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Consensual, mutual, reciprocal</a:t>
          </a:r>
        </a:p>
      </dgm:t>
    </dgm:pt>
    <dgm:pt modelId="{C6C681B4-3856-4C08-8A18-6E1DCB8B6785}" type="parTrans" cxnId="{23B6218B-4743-4DFC-A114-1C734418B4C4}">
      <dgm:prSet/>
      <dgm:spPr/>
      <dgm:t>
        <a:bodyPr/>
        <a:lstStyle/>
        <a:p>
          <a:endParaRPr lang="en-GB"/>
        </a:p>
      </dgm:t>
    </dgm:pt>
    <dgm:pt modelId="{23A2B91F-65E8-4C9E-AAA0-4FE18426549F}" type="sibTrans" cxnId="{23B6218B-4743-4DFC-A114-1C734418B4C4}">
      <dgm:prSet/>
      <dgm:spPr/>
      <dgm:t>
        <a:bodyPr/>
        <a:lstStyle/>
        <a:p>
          <a:endParaRPr lang="en-GB"/>
        </a:p>
      </dgm:t>
    </dgm:pt>
    <dgm:pt modelId="{D0594871-1489-4EBC-9267-CB04F3371770}">
      <dgm:prSet phldrT="[Text]" custT="1"/>
      <dgm:spPr>
        <a:xfrm rot="16200000">
          <a:off x="-1249911" y="1254716"/>
          <a:ext cx="4195762" cy="1686328"/>
        </a:xfrm>
        <a:prstGeom prst="flowChartManualOperation">
          <a:avLst/>
        </a:prstGeom>
        <a:solidFill>
          <a:srgbClr val="33CC33"/>
        </a:solidFill>
        <a:ln w="25400" cap="flat" cmpd="sng" algn="ctr">
          <a:solidFill>
            <a:sysClr val="window" lastClr="FFFFFF">
              <a:hueOff val="0"/>
              <a:satOff val="0"/>
              <a:lumOff val="0"/>
              <a:alphaOff val="0"/>
            </a:sysClr>
          </a:solidFill>
          <a:prstDash val="solid"/>
        </a:ln>
        <a:effectLst/>
      </dgm:spPr>
      <dgm:t>
        <a:bodyPr/>
        <a:lstStyle/>
        <a:p>
          <a:pPr>
            <a:buChar char="•"/>
          </a:pPr>
          <a:r>
            <a:rPr lang="en-GB" sz="1300" dirty="0">
              <a:solidFill>
                <a:sysClr val="window" lastClr="FFFFFF"/>
              </a:solidFill>
              <a:latin typeface="Arial"/>
              <a:ea typeface="+mn-ea"/>
              <a:cs typeface="+mn-cs"/>
            </a:rPr>
            <a:t>Shared decision making </a:t>
          </a:r>
        </a:p>
      </dgm:t>
    </dgm:pt>
    <dgm:pt modelId="{D9D0322B-5A3D-4BB1-BE90-A58BBF97740D}" type="parTrans" cxnId="{EEFF0FF7-17B7-419E-AD41-F9763B25427D}">
      <dgm:prSet/>
      <dgm:spPr/>
      <dgm:t>
        <a:bodyPr/>
        <a:lstStyle/>
        <a:p>
          <a:endParaRPr lang="en-GB"/>
        </a:p>
      </dgm:t>
    </dgm:pt>
    <dgm:pt modelId="{5BCD64C4-6D4E-4924-98D0-A40C8202867D}" type="sibTrans" cxnId="{EEFF0FF7-17B7-419E-AD41-F9763B25427D}">
      <dgm:prSet/>
      <dgm:spPr/>
      <dgm:t>
        <a:bodyPr/>
        <a:lstStyle/>
        <a:p>
          <a:endParaRPr lang="en-GB"/>
        </a:p>
      </dgm:t>
    </dgm:pt>
    <dgm:pt modelId="{FBAB7905-6AC5-4D59-8743-100DD78C456B}" type="pres">
      <dgm:prSet presAssocID="{EDFF35FC-F602-4D03-AE0E-AFF5E6A969ED}" presName="Name0" presStyleCnt="0">
        <dgm:presLayoutVars>
          <dgm:dir/>
          <dgm:resizeHandles val="exact"/>
        </dgm:presLayoutVars>
      </dgm:prSet>
      <dgm:spPr/>
    </dgm:pt>
    <dgm:pt modelId="{71989EC6-5A13-45BB-A81B-1AC9BED93EFE}" type="pres">
      <dgm:prSet presAssocID="{92AD7EC9-E427-4350-A4E3-F9DDCD144ADF}" presName="node" presStyleLbl="node1" presStyleIdx="0" presStyleCnt="5" custLinFactNeighborX="60378" custLinFactNeighborY="19717">
        <dgm:presLayoutVars>
          <dgm:bulletEnabled val="1"/>
        </dgm:presLayoutVars>
      </dgm:prSet>
      <dgm:spPr/>
    </dgm:pt>
    <dgm:pt modelId="{9244DF37-0173-4076-AC87-448F0B81D244}" type="pres">
      <dgm:prSet presAssocID="{8B47E8EF-AF8A-4B91-8E2C-0FCA7999D509}" presName="sibTrans" presStyleCnt="0"/>
      <dgm:spPr/>
    </dgm:pt>
    <dgm:pt modelId="{3ED278F6-0C40-4DC9-8F1F-FC5975734B2B}" type="pres">
      <dgm:prSet presAssocID="{B2A48EAF-71A3-4E25-B1F7-E40AEA77AD90}" presName="node" presStyleLbl="node1" presStyleIdx="1" presStyleCnt="5">
        <dgm:presLayoutVars>
          <dgm:bulletEnabled val="1"/>
        </dgm:presLayoutVars>
      </dgm:prSet>
      <dgm:spPr/>
    </dgm:pt>
    <dgm:pt modelId="{E6EA484D-FF34-47C6-9803-F7B1E93AB5C1}" type="pres">
      <dgm:prSet presAssocID="{6AB082C7-6A55-4411-977F-F5051CDF696D}" presName="sibTrans" presStyleCnt="0"/>
      <dgm:spPr/>
    </dgm:pt>
    <dgm:pt modelId="{E7FB7758-3703-4F60-90C9-F3CA068F8346}" type="pres">
      <dgm:prSet presAssocID="{BC724A08-958B-4492-AE70-9A0D1ABD7424}" presName="node" presStyleLbl="node1" presStyleIdx="2" presStyleCnt="5">
        <dgm:presLayoutVars>
          <dgm:bulletEnabled val="1"/>
        </dgm:presLayoutVars>
      </dgm:prSet>
      <dgm:spPr/>
    </dgm:pt>
    <dgm:pt modelId="{1C9DBA66-7029-4964-BB29-01769785559C}" type="pres">
      <dgm:prSet presAssocID="{9CF7D789-50C1-4FF2-9F07-968AF3F40800}" presName="sibTrans" presStyleCnt="0"/>
      <dgm:spPr/>
    </dgm:pt>
    <dgm:pt modelId="{72975C91-C330-484C-8E30-B6A22487F6E8}" type="pres">
      <dgm:prSet presAssocID="{AAAD399D-7B72-484A-9FEA-F3242CBF1B7E}" presName="node" presStyleLbl="node1" presStyleIdx="3" presStyleCnt="5">
        <dgm:presLayoutVars>
          <dgm:bulletEnabled val="1"/>
        </dgm:presLayoutVars>
      </dgm:prSet>
      <dgm:spPr/>
    </dgm:pt>
    <dgm:pt modelId="{1F8CF03D-F392-45D1-BDA1-D83E26CB09DA}" type="pres">
      <dgm:prSet presAssocID="{D661022C-1814-4FD1-AAB6-3441E8F09E6B}" presName="sibTrans" presStyleCnt="0"/>
      <dgm:spPr/>
    </dgm:pt>
    <dgm:pt modelId="{8B651499-34B9-4CE5-9573-551CCD0C3560}" type="pres">
      <dgm:prSet presAssocID="{105842FE-C3CA-425B-B38A-6BD3D5603F52}" presName="node" presStyleLbl="node1" presStyleIdx="4" presStyleCnt="5">
        <dgm:presLayoutVars>
          <dgm:bulletEnabled val="1"/>
        </dgm:presLayoutVars>
      </dgm:prSet>
      <dgm:spPr/>
    </dgm:pt>
  </dgm:ptLst>
  <dgm:cxnLst>
    <dgm:cxn modelId="{040E2C00-692A-4E61-985C-1AB82A366A87}" type="presOf" srcId="{6156606E-6F23-4974-9AAC-82A67095AB63}" destId="{3ED278F6-0C40-4DC9-8F1F-FC5975734B2B}" srcOrd="0" destOrd="4" presId="urn:microsoft.com/office/officeart/2005/8/layout/hList6"/>
    <dgm:cxn modelId="{60B94100-E0F9-45B4-A0C4-5EB36B8679C8}" srcId="{BC724A08-958B-4492-AE70-9A0D1ABD7424}" destId="{4A966195-EE97-4BF1-9341-656AE9C102FF}" srcOrd="1" destOrd="0" parTransId="{ACD0F13C-9530-4966-BD82-82243EB33790}" sibTransId="{1150A19A-1826-460D-A30F-4CF60256B1DD}"/>
    <dgm:cxn modelId="{6691D706-206C-4454-870A-420A56ADEAAD}" srcId="{EDFF35FC-F602-4D03-AE0E-AFF5E6A969ED}" destId="{92AD7EC9-E427-4350-A4E3-F9DDCD144ADF}" srcOrd="0" destOrd="0" parTransId="{0A815F42-5AC6-459E-9E87-D74E57B0BC6D}" sibTransId="{8B47E8EF-AF8A-4B91-8E2C-0FCA7999D509}"/>
    <dgm:cxn modelId="{DF60A508-81EA-4B41-87A1-850ECB99EE0F}" srcId="{AAAD399D-7B72-484A-9FEA-F3242CBF1B7E}" destId="{B5081712-D823-4CF8-822D-C7D64643CB92}" srcOrd="4" destOrd="0" parTransId="{AB1C4D92-7AA9-461F-842D-53198E590844}" sibTransId="{D9ECCC07-D228-4850-933D-21F313F38900}"/>
    <dgm:cxn modelId="{DCE7580B-885C-466D-B2AD-ECE724C1AE58}" srcId="{BC724A08-958B-4492-AE70-9A0D1ABD7424}" destId="{EB288F7E-F75A-4CC7-AA5D-0FF51797AC13}" srcOrd="4" destOrd="0" parTransId="{38291060-0680-49D9-A0F8-EA636407ADD2}" sibTransId="{5C5354D3-8CB9-4687-9F93-EC6D2931CBCE}"/>
    <dgm:cxn modelId="{821E9418-1BC1-49AF-926C-CAAA80540989}" srcId="{AAAD399D-7B72-484A-9FEA-F3242CBF1B7E}" destId="{400D57DE-2F2A-4DD3-BC7B-1F277E3D9067}" srcOrd="3" destOrd="0" parTransId="{77C0BD28-6A25-4A84-AB2D-31DF16DCA8D7}" sibTransId="{A3AF3478-FACD-4E33-BE56-87E0D95B02CE}"/>
    <dgm:cxn modelId="{E0515A1B-A54E-444C-B426-2A4081D05796}" type="presOf" srcId="{52D279BD-FE52-414D-9CD2-30C0B1B87D00}" destId="{71989EC6-5A13-45BB-A81B-1AC9BED93EFE}" srcOrd="0" destOrd="3" presId="urn:microsoft.com/office/officeart/2005/8/layout/hList6"/>
    <dgm:cxn modelId="{043FA61E-1E8D-4789-9D37-580A51939FD1}" type="presOf" srcId="{EDFF35FC-F602-4D03-AE0E-AFF5E6A969ED}" destId="{FBAB7905-6AC5-4D59-8743-100DD78C456B}" srcOrd="0" destOrd="0" presId="urn:microsoft.com/office/officeart/2005/8/layout/hList6"/>
    <dgm:cxn modelId="{16B6BD25-7FAC-4CA8-96BB-CFCB64503620}" srcId="{EDFF35FC-F602-4D03-AE0E-AFF5E6A969ED}" destId="{BC724A08-958B-4492-AE70-9A0D1ABD7424}" srcOrd="2" destOrd="0" parTransId="{A5F2BD11-EB40-4E8A-B8A7-1D05C61A6D6B}" sibTransId="{9CF7D789-50C1-4FF2-9F07-968AF3F40800}"/>
    <dgm:cxn modelId="{7C17E326-1D9B-4774-937F-88AA3B5D5E5D}" type="presOf" srcId="{7DEE7ABB-39CF-40F4-A61C-2878DA17A9A7}" destId="{8B651499-34B9-4CE5-9573-551CCD0C3560}" srcOrd="0" destOrd="4" presId="urn:microsoft.com/office/officeart/2005/8/layout/hList6"/>
    <dgm:cxn modelId="{C6964229-5D47-4B1A-9169-4C031B69E95B}" srcId="{105842FE-C3CA-425B-B38A-6BD3D5603F52}" destId="{0CB54280-83EF-44F7-8D25-D9E5E3C3BDC4}" srcOrd="2" destOrd="0" parTransId="{E5CA43D9-E2DA-41BD-A30E-EBD4A0BE1A49}" sibTransId="{C22CE912-D3D5-431F-AEB7-269E5ACF6527}"/>
    <dgm:cxn modelId="{A4645530-9187-4325-98C9-F992831EA6E0}" type="presOf" srcId="{3516755F-A730-47C7-87CF-38084623C90B}" destId="{3ED278F6-0C40-4DC9-8F1F-FC5975734B2B}" srcOrd="0" destOrd="3" presId="urn:microsoft.com/office/officeart/2005/8/layout/hList6"/>
    <dgm:cxn modelId="{8478A431-18EC-408B-A70E-74E53C5AAB94}" type="presOf" srcId="{400D57DE-2F2A-4DD3-BC7B-1F277E3D9067}" destId="{72975C91-C330-484C-8E30-B6A22487F6E8}" srcOrd="0" destOrd="4" presId="urn:microsoft.com/office/officeart/2005/8/layout/hList6"/>
    <dgm:cxn modelId="{FAB56633-CAC0-405A-84F9-BDED5A83D953}" srcId="{EDFF35FC-F602-4D03-AE0E-AFF5E6A969ED}" destId="{AAAD399D-7B72-484A-9FEA-F3242CBF1B7E}" srcOrd="3" destOrd="0" parTransId="{8363FA7C-B322-4805-8415-8869F8FD2E23}" sibTransId="{D661022C-1814-4FD1-AAB6-3441E8F09E6B}"/>
    <dgm:cxn modelId="{24768335-2A99-4F0F-84F6-2B0157BED8ED}" type="presOf" srcId="{CDE37744-D0EB-441A-A1CB-C3E636D84178}" destId="{72975C91-C330-484C-8E30-B6A22487F6E8}" srcOrd="0" destOrd="1" presId="urn:microsoft.com/office/officeart/2005/8/layout/hList6"/>
    <dgm:cxn modelId="{A9ECD53B-E577-429B-AC1A-37EC8C159E43}" srcId="{92AD7EC9-E427-4350-A4E3-F9DDCD144ADF}" destId="{7FBE980E-C02D-4926-92C5-A642A5725FFF}" srcOrd="0" destOrd="0" parTransId="{BD78F913-F74B-44B4-B671-E8A0054B6864}" sibTransId="{DDCDFE24-3228-4F44-A33A-02EEED038433}"/>
    <dgm:cxn modelId="{FE77303D-7615-408F-A1E8-C8494668E690}" srcId="{92AD7EC9-E427-4350-A4E3-F9DDCD144ADF}" destId="{FBF8FE0D-452E-412C-842F-BED876490138}" srcOrd="1" destOrd="0" parTransId="{B5E9A080-C58C-4271-9B83-1E3FCBE1A3F0}" sibTransId="{1AA94FA2-718A-48BB-A4C3-6AF1C77FE235}"/>
    <dgm:cxn modelId="{B295F53E-3D03-4C04-898D-1C296352E0CA}" type="presOf" srcId="{92AD7EC9-E427-4350-A4E3-F9DDCD144ADF}" destId="{71989EC6-5A13-45BB-A81B-1AC9BED93EFE}" srcOrd="0" destOrd="0" presId="urn:microsoft.com/office/officeart/2005/8/layout/hList6"/>
    <dgm:cxn modelId="{3209D267-B594-47A7-BFDF-8874E0B9E078}" srcId="{AAAD399D-7B72-484A-9FEA-F3242CBF1B7E}" destId="{93F7A9A3-7BB0-44AF-B36F-553351B618FD}" srcOrd="2" destOrd="0" parTransId="{43FFEE41-E8CF-47A3-8DE3-FD1624287BB5}" sibTransId="{7C967E8B-E411-4073-B16E-AAD56324352E}"/>
    <dgm:cxn modelId="{05727D48-3379-4A29-BCDC-01A1824B23D0}" srcId="{BC724A08-958B-4492-AE70-9A0D1ABD7424}" destId="{E28E8FA9-1E91-47B8-BEBE-13C2C51A4A04}" srcOrd="2" destOrd="0" parTransId="{E823E13B-1F6E-41B1-800C-27C65A6E3A1A}" sibTransId="{01E45F74-FD62-47EC-9463-94EFEFAF8BB4}"/>
    <dgm:cxn modelId="{CB65284D-C5C9-4AEF-9D2D-0A5F1BCD1E5E}" type="presOf" srcId="{AAAD399D-7B72-484A-9FEA-F3242CBF1B7E}" destId="{72975C91-C330-484C-8E30-B6A22487F6E8}" srcOrd="0" destOrd="0" presId="urn:microsoft.com/office/officeart/2005/8/layout/hList6"/>
    <dgm:cxn modelId="{C260D970-6A20-40A1-8C32-C8545221DC26}" type="presOf" srcId="{105842FE-C3CA-425B-B38A-6BD3D5603F52}" destId="{8B651499-34B9-4CE5-9573-551CCD0C3560}" srcOrd="0" destOrd="0" presId="urn:microsoft.com/office/officeart/2005/8/layout/hList6"/>
    <dgm:cxn modelId="{A1B81D52-9C85-44E5-8781-A0F7F12B8483}" type="presOf" srcId="{E28E8FA9-1E91-47B8-BEBE-13C2C51A4A04}" destId="{E7FB7758-3703-4F60-90C9-F3CA068F8346}" srcOrd="0" destOrd="3" presId="urn:microsoft.com/office/officeart/2005/8/layout/hList6"/>
    <dgm:cxn modelId="{B63BFC72-977F-4478-AD3C-A52354662C2B}" type="presOf" srcId="{AF3475A5-993E-446D-8115-240EF65A5649}" destId="{E7FB7758-3703-4F60-90C9-F3CA068F8346}" srcOrd="0" destOrd="4" presId="urn:microsoft.com/office/officeart/2005/8/layout/hList6"/>
    <dgm:cxn modelId="{0A854053-C979-4377-BD52-6A0465AC6E29}" type="presOf" srcId="{9079CB50-AD96-46F7-9AEF-93AF91F61053}" destId="{8B651499-34B9-4CE5-9573-551CCD0C3560}" srcOrd="0" destOrd="1" presId="urn:microsoft.com/office/officeart/2005/8/layout/hList6"/>
    <dgm:cxn modelId="{03349853-85D5-4CA3-9666-CEF54EABE555}" srcId="{EDFF35FC-F602-4D03-AE0E-AFF5E6A969ED}" destId="{105842FE-C3CA-425B-B38A-6BD3D5603F52}" srcOrd="4" destOrd="0" parTransId="{45F58332-E9CA-4334-A6CA-3E511C2672CC}" sibTransId="{1002055F-7914-456E-BB0D-35831E16B020}"/>
    <dgm:cxn modelId="{0235A27C-9E68-46A8-A553-B4CE2AACA0E5}" srcId="{105842FE-C3CA-425B-B38A-6BD3D5603F52}" destId="{940B54A7-28B9-4CE0-AB2B-3E29BB6E9CFE}" srcOrd="1" destOrd="0" parTransId="{D85B216B-D875-491A-B75C-B20901400F58}" sibTransId="{C67CEE8A-A571-4801-A9D8-96EC9A0554A3}"/>
    <dgm:cxn modelId="{B78A457D-600E-463D-8F60-B0206CFC35AA}" srcId="{B2A48EAF-71A3-4E25-B1F7-E40AEA77AD90}" destId="{3516755F-A730-47C7-87CF-38084623C90B}" srcOrd="2" destOrd="0" parTransId="{FE4FF8B3-A17F-4F97-827E-3C9172F651E3}" sibTransId="{DBA9111A-5680-464B-933D-9C0D9029DA3B}"/>
    <dgm:cxn modelId="{EE41197F-0A29-4969-A6A1-85D74D456853}" srcId="{105842FE-C3CA-425B-B38A-6BD3D5603F52}" destId="{7DEE7ABB-39CF-40F4-A61C-2878DA17A9A7}" srcOrd="3" destOrd="0" parTransId="{9D1CE0DC-3BF8-4F15-9F47-08047A6FCDE8}" sibTransId="{3B9C6B71-29DA-4208-A01A-DD973B14736F}"/>
    <dgm:cxn modelId="{1737C683-4CE2-423F-8B03-24D81EBDF1CE}" srcId="{EDFF35FC-F602-4D03-AE0E-AFF5E6A969ED}" destId="{B2A48EAF-71A3-4E25-B1F7-E40AEA77AD90}" srcOrd="1" destOrd="0" parTransId="{BE227960-D454-4DFB-93F6-540AD9383B63}" sibTransId="{6AB082C7-6A55-4411-977F-F5051CDF696D}"/>
    <dgm:cxn modelId="{08ACFC84-98F4-44DD-A90C-B1226B53330D}" type="presOf" srcId="{BC724A08-958B-4492-AE70-9A0D1ABD7424}" destId="{E7FB7758-3703-4F60-90C9-F3CA068F8346}" srcOrd="0" destOrd="0" presId="urn:microsoft.com/office/officeart/2005/8/layout/hList6"/>
    <dgm:cxn modelId="{23B6218B-4743-4DFC-A114-1C734418B4C4}" srcId="{92AD7EC9-E427-4350-A4E3-F9DDCD144ADF}" destId="{52D279BD-FE52-414D-9CD2-30C0B1B87D00}" srcOrd="2" destOrd="0" parTransId="{C6C681B4-3856-4C08-8A18-6E1DCB8B6785}" sibTransId="{23A2B91F-65E8-4C9E-AAA0-4FE18426549F}"/>
    <dgm:cxn modelId="{D23AE098-62AE-4B1D-B625-E2BE5523BB38}" type="presOf" srcId="{B2A48EAF-71A3-4E25-B1F7-E40AEA77AD90}" destId="{3ED278F6-0C40-4DC9-8F1F-FC5975734B2B}" srcOrd="0" destOrd="0" presId="urn:microsoft.com/office/officeart/2005/8/layout/hList6"/>
    <dgm:cxn modelId="{14B23C9B-2119-4FF0-9939-C1EDB773A001}" type="presOf" srcId="{0CB54280-83EF-44F7-8D25-D9E5E3C3BDC4}" destId="{8B651499-34B9-4CE5-9573-551CCD0C3560}" srcOrd="0" destOrd="3" presId="urn:microsoft.com/office/officeart/2005/8/layout/hList6"/>
    <dgm:cxn modelId="{55294DA2-991C-4445-9574-03E7DBE8A6D9}" srcId="{BC724A08-958B-4492-AE70-9A0D1ABD7424}" destId="{A114E353-5600-45A3-8849-F4F2C1255BA1}" srcOrd="0" destOrd="0" parTransId="{7ABFD227-865D-47CF-AE14-450D8955E6AE}" sibTransId="{08CA53FE-63C3-4521-97AE-3DC180B2CA56}"/>
    <dgm:cxn modelId="{8B02F4A2-489D-47B0-BF60-756C68DD95EB}" srcId="{B2A48EAF-71A3-4E25-B1F7-E40AEA77AD90}" destId="{B2A127FA-7CE5-4215-8901-FE6BA32D7BDA}" srcOrd="1" destOrd="0" parTransId="{F2B99961-88E5-4FEB-A107-83E3589EB50D}" sibTransId="{B997FC69-B672-423C-A4DD-231B4604E54E}"/>
    <dgm:cxn modelId="{CDB4EDA7-1C55-417D-BB72-6D732E5C73ED}" type="presOf" srcId="{FBF8FE0D-452E-412C-842F-BED876490138}" destId="{71989EC6-5A13-45BB-A81B-1AC9BED93EFE}" srcOrd="0" destOrd="2" presId="urn:microsoft.com/office/officeart/2005/8/layout/hList6"/>
    <dgm:cxn modelId="{59FD0BA9-CE24-4743-8BE1-7800878F7773}" srcId="{AAAD399D-7B72-484A-9FEA-F3242CBF1B7E}" destId="{964084F0-2B8B-4219-AC7D-ACAD5600B66E}" srcOrd="1" destOrd="0" parTransId="{349C7FC3-98C9-43A9-B4F8-8AD9E0CB204C}" sibTransId="{FAEB6D8E-5CE3-4161-9C37-2341AD52978C}"/>
    <dgm:cxn modelId="{EE2C0BAD-E496-47E2-8778-66CBAAD2B920}" type="presOf" srcId="{940B54A7-28B9-4CE0-AB2B-3E29BB6E9CFE}" destId="{8B651499-34B9-4CE5-9573-551CCD0C3560}" srcOrd="0" destOrd="2" presId="urn:microsoft.com/office/officeart/2005/8/layout/hList6"/>
    <dgm:cxn modelId="{0DA0B4AD-ED3B-40F7-95BB-EE61D7E68ECC}" srcId="{BC724A08-958B-4492-AE70-9A0D1ABD7424}" destId="{AF3475A5-993E-446D-8115-240EF65A5649}" srcOrd="3" destOrd="0" parTransId="{166BDDF5-03C1-4E43-8DDB-0DB994FF313A}" sibTransId="{A77AED62-AA83-4ABB-A29E-2850DA114B69}"/>
    <dgm:cxn modelId="{42F416B2-26A1-4875-A16E-BBEEBD51D9BE}" srcId="{105842FE-C3CA-425B-B38A-6BD3D5603F52}" destId="{9079CB50-AD96-46F7-9AEF-93AF91F61053}" srcOrd="0" destOrd="0" parTransId="{1626DFBF-1A83-4A4F-8B59-541692E8A2B3}" sibTransId="{C49B729A-11D0-48AD-8335-79918AA547DE}"/>
    <dgm:cxn modelId="{3568A5B3-D59A-451F-9677-A5156AB4E24C}" type="presOf" srcId="{93F7A9A3-7BB0-44AF-B36F-553351B618FD}" destId="{72975C91-C330-484C-8E30-B6A22487F6E8}" srcOrd="0" destOrd="3" presId="urn:microsoft.com/office/officeart/2005/8/layout/hList6"/>
    <dgm:cxn modelId="{930346B8-CCD8-4294-9B2E-901F8BC1ABEA}" srcId="{B2A48EAF-71A3-4E25-B1F7-E40AEA77AD90}" destId="{0E2112E3-523D-4463-9336-FB8BB65ADB5E}" srcOrd="0" destOrd="0" parTransId="{EC1DECC1-6705-4F88-B1A6-D14B822E6B64}" sibTransId="{9A67C1A6-060B-404A-B651-DEA6EB1235B5}"/>
    <dgm:cxn modelId="{A1501EBE-D7DF-4791-B930-4FD45108FBB3}" type="presOf" srcId="{7FBE980E-C02D-4926-92C5-A642A5725FFF}" destId="{71989EC6-5A13-45BB-A81B-1AC9BED93EFE}" srcOrd="0" destOrd="1" presId="urn:microsoft.com/office/officeart/2005/8/layout/hList6"/>
    <dgm:cxn modelId="{C5F60BC5-3323-4E7C-A9C2-A811A21228C5}" type="presOf" srcId="{964084F0-2B8B-4219-AC7D-ACAD5600B66E}" destId="{72975C91-C330-484C-8E30-B6A22487F6E8}" srcOrd="0" destOrd="2" presId="urn:microsoft.com/office/officeart/2005/8/layout/hList6"/>
    <dgm:cxn modelId="{62FBEDCA-BAEE-4F53-9098-D0051239367E}" type="presOf" srcId="{EB288F7E-F75A-4CC7-AA5D-0FF51797AC13}" destId="{E7FB7758-3703-4F60-90C9-F3CA068F8346}" srcOrd="0" destOrd="5" presId="urn:microsoft.com/office/officeart/2005/8/layout/hList6"/>
    <dgm:cxn modelId="{00F0FFD5-1C2E-431E-B940-DCC385586597}" srcId="{B2A48EAF-71A3-4E25-B1F7-E40AEA77AD90}" destId="{6156606E-6F23-4974-9AAC-82A67095AB63}" srcOrd="3" destOrd="0" parTransId="{4D7EF64F-9C66-4DF1-9014-5C09AB3BF2D9}" sibTransId="{A9C63570-E471-4889-BB13-F3D694FD1132}"/>
    <dgm:cxn modelId="{2BEBA5E1-F6B3-48D8-B3BA-A02034034AB8}" type="presOf" srcId="{0E2112E3-523D-4463-9336-FB8BB65ADB5E}" destId="{3ED278F6-0C40-4DC9-8F1F-FC5975734B2B}" srcOrd="0" destOrd="1" presId="urn:microsoft.com/office/officeart/2005/8/layout/hList6"/>
    <dgm:cxn modelId="{093113E8-00AE-40CC-B6AA-E8667D979CB7}" srcId="{AAAD399D-7B72-484A-9FEA-F3242CBF1B7E}" destId="{CDE37744-D0EB-441A-A1CB-C3E636D84178}" srcOrd="0" destOrd="0" parTransId="{D847BBD5-7FF9-4F12-8A95-0E9A531F77F6}" sibTransId="{13546A2A-8EE3-414B-9712-CEC33D2AF8C6}"/>
    <dgm:cxn modelId="{1D52CFED-91AD-4256-9CA7-0A8088478FB1}" type="presOf" srcId="{4A966195-EE97-4BF1-9341-656AE9C102FF}" destId="{E7FB7758-3703-4F60-90C9-F3CA068F8346}" srcOrd="0" destOrd="2" presId="urn:microsoft.com/office/officeart/2005/8/layout/hList6"/>
    <dgm:cxn modelId="{63DA78EE-CE7D-4D48-B055-9DF507B14DE8}" type="presOf" srcId="{A114E353-5600-45A3-8849-F4F2C1255BA1}" destId="{E7FB7758-3703-4F60-90C9-F3CA068F8346}" srcOrd="0" destOrd="1" presId="urn:microsoft.com/office/officeart/2005/8/layout/hList6"/>
    <dgm:cxn modelId="{8CB649EF-1D8A-4DCB-BEA7-11DAD4C10BE8}" type="presOf" srcId="{B2A127FA-7CE5-4215-8901-FE6BA32D7BDA}" destId="{3ED278F6-0C40-4DC9-8F1F-FC5975734B2B}" srcOrd="0" destOrd="2" presId="urn:microsoft.com/office/officeart/2005/8/layout/hList6"/>
    <dgm:cxn modelId="{2331F6F1-DF59-4B24-8367-7DE616D68814}" type="presOf" srcId="{D0594871-1489-4EBC-9267-CB04F3371770}" destId="{71989EC6-5A13-45BB-A81B-1AC9BED93EFE}" srcOrd="0" destOrd="4" presId="urn:microsoft.com/office/officeart/2005/8/layout/hList6"/>
    <dgm:cxn modelId="{EEFF0FF7-17B7-419E-AD41-F9763B25427D}" srcId="{92AD7EC9-E427-4350-A4E3-F9DDCD144ADF}" destId="{D0594871-1489-4EBC-9267-CB04F3371770}" srcOrd="3" destOrd="0" parTransId="{D9D0322B-5A3D-4BB1-BE90-A58BBF97740D}" sibTransId="{5BCD64C4-6D4E-4924-98D0-A40C8202867D}"/>
    <dgm:cxn modelId="{0D93D2FC-AB28-4F89-985E-FAC779306216}" type="presOf" srcId="{B5081712-D823-4CF8-822D-C7D64643CB92}" destId="{72975C91-C330-484C-8E30-B6A22487F6E8}" srcOrd="0" destOrd="5" presId="urn:microsoft.com/office/officeart/2005/8/layout/hList6"/>
    <dgm:cxn modelId="{26B54799-E44A-4AA9-9B67-6CC3BD96C306}" type="presParOf" srcId="{FBAB7905-6AC5-4D59-8743-100DD78C456B}" destId="{71989EC6-5A13-45BB-A81B-1AC9BED93EFE}" srcOrd="0" destOrd="0" presId="urn:microsoft.com/office/officeart/2005/8/layout/hList6"/>
    <dgm:cxn modelId="{642A2B08-E3E2-46C6-BD2D-7FBE7B2F4FFB}" type="presParOf" srcId="{FBAB7905-6AC5-4D59-8743-100DD78C456B}" destId="{9244DF37-0173-4076-AC87-448F0B81D244}" srcOrd="1" destOrd="0" presId="urn:microsoft.com/office/officeart/2005/8/layout/hList6"/>
    <dgm:cxn modelId="{8AA53BD1-8B3E-4A6B-905F-6A4AA55FFD6D}" type="presParOf" srcId="{FBAB7905-6AC5-4D59-8743-100DD78C456B}" destId="{3ED278F6-0C40-4DC9-8F1F-FC5975734B2B}" srcOrd="2" destOrd="0" presId="urn:microsoft.com/office/officeart/2005/8/layout/hList6"/>
    <dgm:cxn modelId="{0F83D1E4-3FD4-47FB-B7A9-780BA077EC8D}" type="presParOf" srcId="{FBAB7905-6AC5-4D59-8743-100DD78C456B}" destId="{E6EA484D-FF34-47C6-9803-F7B1E93AB5C1}" srcOrd="3" destOrd="0" presId="urn:microsoft.com/office/officeart/2005/8/layout/hList6"/>
    <dgm:cxn modelId="{A96B8A2E-A241-4921-96E6-3EF975C59CA3}" type="presParOf" srcId="{FBAB7905-6AC5-4D59-8743-100DD78C456B}" destId="{E7FB7758-3703-4F60-90C9-F3CA068F8346}" srcOrd="4" destOrd="0" presId="urn:microsoft.com/office/officeart/2005/8/layout/hList6"/>
    <dgm:cxn modelId="{1242FC25-684E-429D-8814-1F0A674479F8}" type="presParOf" srcId="{FBAB7905-6AC5-4D59-8743-100DD78C456B}" destId="{1C9DBA66-7029-4964-BB29-01769785559C}" srcOrd="5" destOrd="0" presId="urn:microsoft.com/office/officeart/2005/8/layout/hList6"/>
    <dgm:cxn modelId="{4CAFCE2B-6A6F-4B70-9623-73F1F2EE1E2F}" type="presParOf" srcId="{FBAB7905-6AC5-4D59-8743-100DD78C456B}" destId="{72975C91-C330-484C-8E30-B6A22487F6E8}" srcOrd="6" destOrd="0" presId="urn:microsoft.com/office/officeart/2005/8/layout/hList6"/>
    <dgm:cxn modelId="{264665C7-6814-4A1B-BC1A-52F4508709DD}" type="presParOf" srcId="{FBAB7905-6AC5-4D59-8743-100DD78C456B}" destId="{1F8CF03D-F392-45D1-BDA1-D83E26CB09DA}" srcOrd="7" destOrd="0" presId="urn:microsoft.com/office/officeart/2005/8/layout/hList6"/>
    <dgm:cxn modelId="{DC2F50C1-F4F0-4EBF-B950-1880D2543D2A}" type="presParOf" srcId="{FBAB7905-6AC5-4D59-8743-100DD78C456B}" destId="{8B651499-34B9-4CE5-9573-551CCD0C3560}"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260FDD-7440-4142-B68A-A338DEDE101A}"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069F4BCD-1AB9-4714-908E-B22F9C7527DF}">
      <dgm:prSet phldrT="[Text]" custT="1"/>
      <dgm:spPr>
        <a:gradFill flip="none" rotWithShape="1">
          <a:gsLst>
            <a:gs pos="17000">
              <a:srgbClr val="FDC703"/>
            </a:gs>
            <a:gs pos="100000">
              <a:srgbClr val="FFFF66"/>
            </a:gs>
            <a:gs pos="100000">
              <a:schemeClr val="bg1">
                <a:shade val="70000"/>
                <a:satMod val="130000"/>
              </a:schemeClr>
            </a:gs>
          </a:gsLst>
          <a:lin ang="5400000" scaled="1"/>
          <a:tileRect/>
        </a:gradFill>
      </dgm:spPr>
      <dgm:t>
        <a:bodyPr/>
        <a:lstStyle/>
        <a:p>
          <a:r>
            <a:rPr lang="en-US" sz="3200" b="1" dirty="0">
              <a:solidFill>
                <a:schemeClr val="bg1"/>
              </a:solidFill>
            </a:rPr>
            <a:t>Secondary</a:t>
          </a:r>
        </a:p>
        <a:p>
          <a:r>
            <a:rPr lang="en-US" sz="2600" dirty="0">
              <a:solidFill>
                <a:schemeClr val="bg1"/>
              </a:solidFill>
            </a:rPr>
            <a:t>(Problematic)</a:t>
          </a:r>
        </a:p>
      </dgm:t>
    </dgm:pt>
    <dgm:pt modelId="{C5DE7CCC-C342-4D06-B233-1F2DF0B12308}" type="parTrans" cxnId="{78F2EEDC-9231-45B0-A72B-22DA7E614A36}">
      <dgm:prSet/>
      <dgm:spPr/>
      <dgm:t>
        <a:bodyPr/>
        <a:lstStyle/>
        <a:p>
          <a:endParaRPr lang="en-US"/>
        </a:p>
      </dgm:t>
    </dgm:pt>
    <dgm:pt modelId="{B0F669FB-91A7-42E4-B754-13748FDF7DA7}" type="sibTrans" cxnId="{78F2EEDC-9231-45B0-A72B-22DA7E614A36}">
      <dgm:prSet/>
      <dgm:spPr/>
      <dgm:t>
        <a:bodyPr/>
        <a:lstStyle/>
        <a:p>
          <a:endParaRPr lang="en-US"/>
        </a:p>
      </dgm:t>
    </dgm:pt>
    <dgm:pt modelId="{3360C16D-C913-4AD8-AE2B-FD1157C9DCAD}">
      <dgm:prSet phldrT="[Text]" custT="1"/>
      <dgm:spPr>
        <a:solidFill>
          <a:srgbClr val="00B050"/>
        </a:solidFill>
      </dgm:spPr>
      <dgm:t>
        <a:bodyPr/>
        <a:lstStyle/>
        <a:p>
          <a:r>
            <a:rPr lang="en-US" sz="3600" b="1" dirty="0">
              <a:solidFill>
                <a:schemeClr val="bg1"/>
              </a:solidFill>
            </a:rPr>
            <a:t>Primary</a:t>
          </a:r>
        </a:p>
        <a:p>
          <a:r>
            <a:rPr lang="en-US" sz="2800" dirty="0">
              <a:solidFill>
                <a:schemeClr val="bg1"/>
              </a:solidFill>
            </a:rPr>
            <a:t>(Inappropriate)</a:t>
          </a:r>
        </a:p>
      </dgm:t>
    </dgm:pt>
    <dgm:pt modelId="{236D6209-C13B-43B5-96C0-8FDF5D3289E2}" type="parTrans" cxnId="{434EC665-5B6D-43F3-8701-2C500E7B7E8A}">
      <dgm:prSet/>
      <dgm:spPr/>
      <dgm:t>
        <a:bodyPr/>
        <a:lstStyle/>
        <a:p>
          <a:endParaRPr lang="en-US"/>
        </a:p>
      </dgm:t>
    </dgm:pt>
    <dgm:pt modelId="{A234BB5F-02BB-4846-A290-1D32B0467574}" type="sibTrans" cxnId="{434EC665-5B6D-43F3-8701-2C500E7B7E8A}">
      <dgm:prSet/>
      <dgm:spPr/>
      <dgm:t>
        <a:bodyPr/>
        <a:lstStyle/>
        <a:p>
          <a:endParaRPr lang="en-US"/>
        </a:p>
      </dgm:t>
    </dgm:pt>
    <dgm:pt modelId="{61AD0173-A3E7-4672-BE95-4F89D4FC714F}">
      <dgm:prSet phldrT="[Text]" custT="1"/>
      <dgm:spPr>
        <a:noFill/>
      </dgm:spPr>
      <dgm:t>
        <a:bodyPr/>
        <a:lstStyle/>
        <a:p>
          <a:r>
            <a:rPr lang="en-US" sz="2000" dirty="0">
              <a:solidFill>
                <a:schemeClr val="tx1"/>
              </a:solidFill>
            </a:rPr>
            <a:t>Specialist – e.g. SYJS, CAMHS</a:t>
          </a:r>
        </a:p>
      </dgm:t>
    </dgm:pt>
    <dgm:pt modelId="{737279C0-1252-4D56-A882-BA10D9694036}" type="parTrans" cxnId="{F74BFB39-F80E-4944-A6EC-D47ABD8FAEF7}">
      <dgm:prSet/>
      <dgm:spPr/>
      <dgm:t>
        <a:bodyPr/>
        <a:lstStyle/>
        <a:p>
          <a:endParaRPr lang="en-US"/>
        </a:p>
      </dgm:t>
    </dgm:pt>
    <dgm:pt modelId="{E36A82FB-B892-4FF0-AF41-A294B9EDA5D2}" type="sibTrans" cxnId="{F74BFB39-F80E-4944-A6EC-D47ABD8FAEF7}">
      <dgm:prSet/>
      <dgm:spPr/>
      <dgm:t>
        <a:bodyPr/>
        <a:lstStyle/>
        <a:p>
          <a:endParaRPr lang="en-US"/>
        </a:p>
      </dgm:t>
    </dgm:pt>
    <dgm:pt modelId="{98B40703-1F39-48D1-BFF8-EF6085A0AA90}">
      <dgm:prSet phldrT="[Text]" custT="1"/>
      <dgm:spPr>
        <a:noFill/>
      </dgm:spPr>
      <dgm:t>
        <a:bodyPr/>
        <a:lstStyle/>
        <a:p>
          <a:r>
            <a:rPr lang="en-US" sz="2000" dirty="0">
              <a:solidFill>
                <a:schemeClr val="tx1"/>
              </a:solidFill>
            </a:rPr>
            <a:t>Intervention – e.g. EH, CYPS, SW Qualified</a:t>
          </a:r>
        </a:p>
      </dgm:t>
    </dgm:pt>
    <dgm:pt modelId="{01A19AEA-3ABC-4291-82A3-4019FA04D563}" type="parTrans" cxnId="{12C2D785-4B80-46F9-8E6E-B1DAC6957CA9}">
      <dgm:prSet/>
      <dgm:spPr/>
      <dgm:t>
        <a:bodyPr/>
        <a:lstStyle/>
        <a:p>
          <a:endParaRPr lang="en-US"/>
        </a:p>
      </dgm:t>
    </dgm:pt>
    <dgm:pt modelId="{0F8D297B-9BDB-4423-9F16-DEE109B0952E}" type="sibTrans" cxnId="{12C2D785-4B80-46F9-8E6E-B1DAC6957CA9}">
      <dgm:prSet/>
      <dgm:spPr/>
      <dgm:t>
        <a:bodyPr/>
        <a:lstStyle/>
        <a:p>
          <a:endParaRPr lang="en-US"/>
        </a:p>
      </dgm:t>
    </dgm:pt>
    <dgm:pt modelId="{612BDA24-784B-4861-9E7E-61E3644D9557}">
      <dgm:prSet phldrT="[Text]" custT="1"/>
      <dgm:spPr>
        <a:noFill/>
      </dgm:spPr>
      <dgm:t>
        <a:bodyPr/>
        <a:lstStyle/>
        <a:p>
          <a:r>
            <a:rPr lang="en-US" sz="2000" dirty="0">
              <a:solidFill>
                <a:schemeClr val="tx1"/>
              </a:solidFill>
            </a:rPr>
            <a:t>Education </a:t>
          </a:r>
          <a:r>
            <a:rPr lang="en-US" sz="2000">
              <a:solidFill>
                <a:schemeClr val="tx1"/>
              </a:solidFill>
            </a:rPr>
            <a:t>– e.g. EH </a:t>
          </a:r>
          <a:r>
            <a:rPr lang="en-US" sz="2000" dirty="0">
              <a:solidFill>
                <a:schemeClr val="tx1"/>
              </a:solidFill>
            </a:rPr>
            <a:t>FSP’s, Schools, nurses</a:t>
          </a:r>
        </a:p>
      </dgm:t>
    </dgm:pt>
    <dgm:pt modelId="{1951CBB1-703B-40F5-A2A6-880D593D33CA}" type="parTrans" cxnId="{869A6DCB-A1E4-4063-A8DC-94F6845D0BBF}">
      <dgm:prSet/>
      <dgm:spPr/>
      <dgm:t>
        <a:bodyPr/>
        <a:lstStyle/>
        <a:p>
          <a:endParaRPr lang="en-US"/>
        </a:p>
      </dgm:t>
    </dgm:pt>
    <dgm:pt modelId="{6B938830-235A-4080-91B8-700175873D71}" type="sibTrans" cxnId="{869A6DCB-A1E4-4063-A8DC-94F6845D0BBF}">
      <dgm:prSet/>
      <dgm:spPr/>
      <dgm:t>
        <a:bodyPr/>
        <a:lstStyle/>
        <a:p>
          <a:endParaRPr lang="en-US"/>
        </a:p>
      </dgm:t>
    </dgm:pt>
    <dgm:pt modelId="{75ED7FFE-F86C-4B89-A975-A9D12E79E62E}">
      <dgm:prSet phldrT="[Text]" custT="1"/>
      <dgm:spPr>
        <a:solidFill>
          <a:srgbClr val="FF0000"/>
        </a:solidFill>
      </dgm:spPr>
      <dgm:t>
        <a:bodyPr/>
        <a:lstStyle/>
        <a:p>
          <a:endParaRPr lang="en-US" sz="1800" dirty="0"/>
        </a:p>
        <a:p>
          <a:endParaRPr lang="en-US" sz="1800" dirty="0"/>
        </a:p>
        <a:p>
          <a:r>
            <a:rPr lang="en-US" sz="2000" b="1" dirty="0">
              <a:solidFill>
                <a:schemeClr val="bg1"/>
              </a:solidFill>
            </a:rPr>
            <a:t>Tertiary</a:t>
          </a:r>
          <a:r>
            <a:rPr lang="en-US" sz="2000" dirty="0">
              <a:solidFill>
                <a:schemeClr val="bg1"/>
              </a:solidFill>
            </a:rPr>
            <a:t> </a:t>
          </a:r>
        </a:p>
        <a:p>
          <a:r>
            <a:rPr lang="en-US" sz="2000" dirty="0">
              <a:solidFill>
                <a:schemeClr val="bg1"/>
              </a:solidFill>
            </a:rPr>
            <a:t>(Abusive)</a:t>
          </a:r>
        </a:p>
      </dgm:t>
    </dgm:pt>
    <dgm:pt modelId="{B6D91464-DC2D-4811-8FE2-BC050168201F}" type="parTrans" cxnId="{CB961640-62E0-43F5-9317-1C6F71F367F4}">
      <dgm:prSet/>
      <dgm:spPr/>
      <dgm:t>
        <a:bodyPr/>
        <a:lstStyle/>
        <a:p>
          <a:endParaRPr lang="en-US"/>
        </a:p>
      </dgm:t>
    </dgm:pt>
    <dgm:pt modelId="{12E7FDA5-EF98-4F33-A9DE-AFC1091DEAF2}" type="sibTrans" cxnId="{CB961640-62E0-43F5-9317-1C6F71F367F4}">
      <dgm:prSet/>
      <dgm:spPr/>
      <dgm:t>
        <a:bodyPr/>
        <a:lstStyle/>
        <a:p>
          <a:endParaRPr lang="en-US"/>
        </a:p>
      </dgm:t>
    </dgm:pt>
    <dgm:pt modelId="{2C6E4F7D-122B-4D22-8807-D10DE77F4105}" type="pres">
      <dgm:prSet presAssocID="{F5260FDD-7440-4142-B68A-A338DEDE101A}" presName="Name0" presStyleCnt="0">
        <dgm:presLayoutVars>
          <dgm:dir/>
          <dgm:animLvl val="lvl"/>
          <dgm:resizeHandles val="exact"/>
        </dgm:presLayoutVars>
      </dgm:prSet>
      <dgm:spPr/>
    </dgm:pt>
    <dgm:pt modelId="{F64CAF61-5432-455E-A5A4-AB7C19D3FDCF}" type="pres">
      <dgm:prSet presAssocID="{75ED7FFE-F86C-4B89-A975-A9D12E79E62E}" presName="Name8" presStyleCnt="0"/>
      <dgm:spPr/>
    </dgm:pt>
    <dgm:pt modelId="{03B6181F-35C2-465C-AD35-4C1C3A80FD2C}" type="pres">
      <dgm:prSet presAssocID="{75ED7FFE-F86C-4B89-A975-A9D12E79E62E}" presName="acctBkgd" presStyleLbl="alignAcc1" presStyleIdx="0" presStyleCnt="3"/>
      <dgm:spPr/>
    </dgm:pt>
    <dgm:pt modelId="{0EE2DEE0-98D8-4390-89F3-9FD68E7BFB51}" type="pres">
      <dgm:prSet presAssocID="{75ED7FFE-F86C-4B89-A975-A9D12E79E62E}" presName="acctTx" presStyleLbl="alignAcc1" presStyleIdx="0" presStyleCnt="3">
        <dgm:presLayoutVars>
          <dgm:bulletEnabled val="1"/>
        </dgm:presLayoutVars>
      </dgm:prSet>
      <dgm:spPr/>
    </dgm:pt>
    <dgm:pt modelId="{E53DC985-235E-42F8-95DC-53AC19DCF93B}" type="pres">
      <dgm:prSet presAssocID="{75ED7FFE-F86C-4B89-A975-A9D12E79E62E}" presName="level" presStyleLbl="node1" presStyleIdx="0" presStyleCnt="3">
        <dgm:presLayoutVars>
          <dgm:chMax val="1"/>
          <dgm:bulletEnabled val="1"/>
        </dgm:presLayoutVars>
      </dgm:prSet>
      <dgm:spPr/>
    </dgm:pt>
    <dgm:pt modelId="{EF123F9B-B5D3-438B-B919-0FC9E4E99C75}" type="pres">
      <dgm:prSet presAssocID="{75ED7FFE-F86C-4B89-A975-A9D12E79E62E}" presName="levelTx" presStyleLbl="revTx" presStyleIdx="0" presStyleCnt="0">
        <dgm:presLayoutVars>
          <dgm:chMax val="1"/>
          <dgm:bulletEnabled val="1"/>
        </dgm:presLayoutVars>
      </dgm:prSet>
      <dgm:spPr/>
    </dgm:pt>
    <dgm:pt modelId="{A9AF9171-45F8-4836-B66F-D1483BD71841}" type="pres">
      <dgm:prSet presAssocID="{069F4BCD-1AB9-4714-908E-B22F9C7527DF}" presName="Name8" presStyleCnt="0"/>
      <dgm:spPr/>
    </dgm:pt>
    <dgm:pt modelId="{D53CB9F2-B8BB-4252-BAB4-97FE60DE74E4}" type="pres">
      <dgm:prSet presAssocID="{069F4BCD-1AB9-4714-908E-B22F9C7527DF}" presName="acctBkgd" presStyleLbl="alignAcc1" presStyleIdx="1" presStyleCnt="3"/>
      <dgm:spPr/>
    </dgm:pt>
    <dgm:pt modelId="{503AE43E-B2B9-4FFC-B6F6-BA6514FBBC64}" type="pres">
      <dgm:prSet presAssocID="{069F4BCD-1AB9-4714-908E-B22F9C7527DF}" presName="acctTx" presStyleLbl="alignAcc1" presStyleIdx="1" presStyleCnt="3">
        <dgm:presLayoutVars>
          <dgm:bulletEnabled val="1"/>
        </dgm:presLayoutVars>
      </dgm:prSet>
      <dgm:spPr/>
    </dgm:pt>
    <dgm:pt modelId="{9C67F4DD-E65B-44AA-B457-CF0860827B9B}" type="pres">
      <dgm:prSet presAssocID="{069F4BCD-1AB9-4714-908E-B22F9C7527DF}" presName="level" presStyleLbl="node1" presStyleIdx="1" presStyleCnt="3">
        <dgm:presLayoutVars>
          <dgm:chMax val="1"/>
          <dgm:bulletEnabled val="1"/>
        </dgm:presLayoutVars>
      </dgm:prSet>
      <dgm:spPr/>
    </dgm:pt>
    <dgm:pt modelId="{0EE9366B-A70F-490E-B7C5-5F1793E6105E}" type="pres">
      <dgm:prSet presAssocID="{069F4BCD-1AB9-4714-908E-B22F9C7527DF}" presName="levelTx" presStyleLbl="revTx" presStyleIdx="0" presStyleCnt="0">
        <dgm:presLayoutVars>
          <dgm:chMax val="1"/>
          <dgm:bulletEnabled val="1"/>
        </dgm:presLayoutVars>
      </dgm:prSet>
      <dgm:spPr/>
    </dgm:pt>
    <dgm:pt modelId="{6F59FB39-C033-4AA8-AC48-F0BC7AB7BFFF}" type="pres">
      <dgm:prSet presAssocID="{3360C16D-C913-4AD8-AE2B-FD1157C9DCAD}" presName="Name8" presStyleCnt="0"/>
      <dgm:spPr/>
    </dgm:pt>
    <dgm:pt modelId="{01B3217C-0F66-4873-892D-C0B7EC564058}" type="pres">
      <dgm:prSet presAssocID="{3360C16D-C913-4AD8-AE2B-FD1157C9DCAD}" presName="acctBkgd" presStyleLbl="alignAcc1" presStyleIdx="2" presStyleCnt="3"/>
      <dgm:spPr/>
    </dgm:pt>
    <dgm:pt modelId="{B6AD5DFD-36E3-4F90-966B-CD11704503AE}" type="pres">
      <dgm:prSet presAssocID="{3360C16D-C913-4AD8-AE2B-FD1157C9DCAD}" presName="acctTx" presStyleLbl="alignAcc1" presStyleIdx="2" presStyleCnt="3">
        <dgm:presLayoutVars>
          <dgm:bulletEnabled val="1"/>
        </dgm:presLayoutVars>
      </dgm:prSet>
      <dgm:spPr/>
    </dgm:pt>
    <dgm:pt modelId="{845C32B2-5712-48AA-9830-2A401568B97F}" type="pres">
      <dgm:prSet presAssocID="{3360C16D-C913-4AD8-AE2B-FD1157C9DCAD}" presName="level" presStyleLbl="node1" presStyleIdx="2" presStyleCnt="3">
        <dgm:presLayoutVars>
          <dgm:chMax val="1"/>
          <dgm:bulletEnabled val="1"/>
        </dgm:presLayoutVars>
      </dgm:prSet>
      <dgm:spPr/>
    </dgm:pt>
    <dgm:pt modelId="{EB800422-09E0-47B4-A1F8-B97A7E56F6D0}" type="pres">
      <dgm:prSet presAssocID="{3360C16D-C913-4AD8-AE2B-FD1157C9DCAD}" presName="levelTx" presStyleLbl="revTx" presStyleIdx="0" presStyleCnt="0">
        <dgm:presLayoutVars>
          <dgm:chMax val="1"/>
          <dgm:bulletEnabled val="1"/>
        </dgm:presLayoutVars>
      </dgm:prSet>
      <dgm:spPr/>
    </dgm:pt>
  </dgm:ptLst>
  <dgm:cxnLst>
    <dgm:cxn modelId="{8A3FBA20-0882-45E2-9E3F-D100B277A29C}" type="presOf" srcId="{F5260FDD-7440-4142-B68A-A338DEDE101A}" destId="{2C6E4F7D-122B-4D22-8807-D10DE77F4105}" srcOrd="0" destOrd="0" presId="urn:microsoft.com/office/officeart/2005/8/layout/pyramid1"/>
    <dgm:cxn modelId="{89E57F21-87E8-4884-BBB3-FC45ABE88C5F}" type="presOf" srcId="{61AD0173-A3E7-4672-BE95-4F89D4FC714F}" destId="{0EE2DEE0-98D8-4390-89F3-9FD68E7BFB51}" srcOrd="1" destOrd="0" presId="urn:microsoft.com/office/officeart/2005/8/layout/pyramid1"/>
    <dgm:cxn modelId="{E9F2FC26-2465-477D-B93D-39B767EBADCB}" type="presOf" srcId="{069F4BCD-1AB9-4714-908E-B22F9C7527DF}" destId="{0EE9366B-A70F-490E-B7C5-5F1793E6105E}" srcOrd="1" destOrd="0" presId="urn:microsoft.com/office/officeart/2005/8/layout/pyramid1"/>
    <dgm:cxn modelId="{0E9D6527-44CD-400D-8B2C-839E39168A54}" type="presOf" srcId="{612BDA24-784B-4861-9E7E-61E3644D9557}" destId="{B6AD5DFD-36E3-4F90-966B-CD11704503AE}" srcOrd="1" destOrd="0" presId="urn:microsoft.com/office/officeart/2005/8/layout/pyramid1"/>
    <dgm:cxn modelId="{17CBAC2D-3CC6-4C68-875F-17C47BA8DC57}" type="presOf" srcId="{98B40703-1F39-48D1-BFF8-EF6085A0AA90}" destId="{503AE43E-B2B9-4FFC-B6F6-BA6514FBBC64}" srcOrd="1" destOrd="0" presId="urn:microsoft.com/office/officeart/2005/8/layout/pyramid1"/>
    <dgm:cxn modelId="{489D5938-81DB-40F7-B606-B2864A06738E}" type="presOf" srcId="{61AD0173-A3E7-4672-BE95-4F89D4FC714F}" destId="{03B6181F-35C2-465C-AD35-4C1C3A80FD2C}" srcOrd="0" destOrd="0" presId="urn:microsoft.com/office/officeart/2005/8/layout/pyramid1"/>
    <dgm:cxn modelId="{F74BFB39-F80E-4944-A6EC-D47ABD8FAEF7}" srcId="{75ED7FFE-F86C-4B89-A975-A9D12E79E62E}" destId="{61AD0173-A3E7-4672-BE95-4F89D4FC714F}" srcOrd="0" destOrd="0" parTransId="{737279C0-1252-4D56-A882-BA10D9694036}" sibTransId="{E36A82FB-B892-4FF0-AF41-A294B9EDA5D2}"/>
    <dgm:cxn modelId="{7498883B-869E-4891-87A1-6549FBEE66EA}" type="presOf" srcId="{612BDA24-784B-4861-9E7E-61E3644D9557}" destId="{01B3217C-0F66-4873-892D-C0B7EC564058}" srcOrd="0" destOrd="0" presId="urn:microsoft.com/office/officeart/2005/8/layout/pyramid1"/>
    <dgm:cxn modelId="{CB961640-62E0-43F5-9317-1C6F71F367F4}" srcId="{F5260FDD-7440-4142-B68A-A338DEDE101A}" destId="{75ED7FFE-F86C-4B89-A975-A9D12E79E62E}" srcOrd="0" destOrd="0" parTransId="{B6D91464-DC2D-4811-8FE2-BC050168201F}" sibTransId="{12E7FDA5-EF98-4F33-A9DE-AFC1091DEAF2}"/>
    <dgm:cxn modelId="{6F5BF363-9A54-4519-9E0C-114F9280FCC0}" type="presOf" srcId="{3360C16D-C913-4AD8-AE2B-FD1157C9DCAD}" destId="{EB800422-09E0-47B4-A1F8-B97A7E56F6D0}" srcOrd="1" destOrd="0" presId="urn:microsoft.com/office/officeart/2005/8/layout/pyramid1"/>
    <dgm:cxn modelId="{434EC665-5B6D-43F3-8701-2C500E7B7E8A}" srcId="{F5260FDD-7440-4142-B68A-A338DEDE101A}" destId="{3360C16D-C913-4AD8-AE2B-FD1157C9DCAD}" srcOrd="2" destOrd="0" parTransId="{236D6209-C13B-43B5-96C0-8FDF5D3289E2}" sibTransId="{A234BB5F-02BB-4846-A290-1D32B0467574}"/>
    <dgm:cxn modelId="{E2561452-B606-4554-9B65-85CA90EEE283}" type="presOf" srcId="{98B40703-1F39-48D1-BFF8-EF6085A0AA90}" destId="{D53CB9F2-B8BB-4252-BAB4-97FE60DE74E4}" srcOrd="0" destOrd="0" presId="urn:microsoft.com/office/officeart/2005/8/layout/pyramid1"/>
    <dgm:cxn modelId="{39726856-B71B-40F7-BF6A-FBAD2B8E67A0}" type="presOf" srcId="{069F4BCD-1AB9-4714-908E-B22F9C7527DF}" destId="{9C67F4DD-E65B-44AA-B457-CF0860827B9B}" srcOrd="0" destOrd="0" presId="urn:microsoft.com/office/officeart/2005/8/layout/pyramid1"/>
    <dgm:cxn modelId="{12C2D785-4B80-46F9-8E6E-B1DAC6957CA9}" srcId="{069F4BCD-1AB9-4714-908E-B22F9C7527DF}" destId="{98B40703-1F39-48D1-BFF8-EF6085A0AA90}" srcOrd="0" destOrd="0" parTransId="{01A19AEA-3ABC-4291-82A3-4019FA04D563}" sibTransId="{0F8D297B-9BDB-4423-9F16-DEE109B0952E}"/>
    <dgm:cxn modelId="{869A6DCB-A1E4-4063-A8DC-94F6845D0BBF}" srcId="{3360C16D-C913-4AD8-AE2B-FD1157C9DCAD}" destId="{612BDA24-784B-4861-9E7E-61E3644D9557}" srcOrd="0" destOrd="0" parTransId="{1951CBB1-703B-40F5-A2A6-880D593D33CA}" sibTransId="{6B938830-235A-4080-91B8-700175873D71}"/>
    <dgm:cxn modelId="{F1E78BCD-BED1-49B4-BD05-E42FC8A655B4}" type="presOf" srcId="{3360C16D-C913-4AD8-AE2B-FD1157C9DCAD}" destId="{845C32B2-5712-48AA-9830-2A401568B97F}" srcOrd="0" destOrd="0" presId="urn:microsoft.com/office/officeart/2005/8/layout/pyramid1"/>
    <dgm:cxn modelId="{78F2EEDC-9231-45B0-A72B-22DA7E614A36}" srcId="{F5260FDD-7440-4142-B68A-A338DEDE101A}" destId="{069F4BCD-1AB9-4714-908E-B22F9C7527DF}" srcOrd="1" destOrd="0" parTransId="{C5DE7CCC-C342-4D06-B233-1F2DF0B12308}" sibTransId="{B0F669FB-91A7-42E4-B754-13748FDF7DA7}"/>
    <dgm:cxn modelId="{0DABDBE8-9C43-4D56-A337-1BFA4255A051}" type="presOf" srcId="{75ED7FFE-F86C-4B89-A975-A9D12E79E62E}" destId="{EF123F9B-B5D3-438B-B919-0FC9E4E99C75}" srcOrd="1" destOrd="0" presId="urn:microsoft.com/office/officeart/2005/8/layout/pyramid1"/>
    <dgm:cxn modelId="{CB522AE9-C77C-4C41-8EE0-1FFC6746DCE7}" type="presOf" srcId="{75ED7FFE-F86C-4B89-A975-A9D12E79E62E}" destId="{E53DC985-235E-42F8-95DC-53AC19DCF93B}" srcOrd="0" destOrd="0" presId="urn:microsoft.com/office/officeart/2005/8/layout/pyramid1"/>
    <dgm:cxn modelId="{B4BFDDC6-F90E-499D-9B05-898C13441A5F}" type="presParOf" srcId="{2C6E4F7D-122B-4D22-8807-D10DE77F4105}" destId="{F64CAF61-5432-455E-A5A4-AB7C19D3FDCF}" srcOrd="0" destOrd="0" presId="urn:microsoft.com/office/officeart/2005/8/layout/pyramid1"/>
    <dgm:cxn modelId="{5A37C08E-490F-48BC-A0DB-E9E043991448}" type="presParOf" srcId="{F64CAF61-5432-455E-A5A4-AB7C19D3FDCF}" destId="{03B6181F-35C2-465C-AD35-4C1C3A80FD2C}" srcOrd="0" destOrd="0" presId="urn:microsoft.com/office/officeart/2005/8/layout/pyramid1"/>
    <dgm:cxn modelId="{876F5E84-23CC-4C32-8885-6908D5485DF1}" type="presParOf" srcId="{F64CAF61-5432-455E-A5A4-AB7C19D3FDCF}" destId="{0EE2DEE0-98D8-4390-89F3-9FD68E7BFB51}" srcOrd="1" destOrd="0" presId="urn:microsoft.com/office/officeart/2005/8/layout/pyramid1"/>
    <dgm:cxn modelId="{C77D8D56-4ED7-4DA5-98B3-092DE18C30CA}" type="presParOf" srcId="{F64CAF61-5432-455E-A5A4-AB7C19D3FDCF}" destId="{E53DC985-235E-42F8-95DC-53AC19DCF93B}" srcOrd="2" destOrd="0" presId="urn:microsoft.com/office/officeart/2005/8/layout/pyramid1"/>
    <dgm:cxn modelId="{97445F7A-0ACB-48F3-ADF9-E4C14FC9090B}" type="presParOf" srcId="{F64CAF61-5432-455E-A5A4-AB7C19D3FDCF}" destId="{EF123F9B-B5D3-438B-B919-0FC9E4E99C75}" srcOrd="3" destOrd="0" presId="urn:microsoft.com/office/officeart/2005/8/layout/pyramid1"/>
    <dgm:cxn modelId="{F19BEF4F-7F02-47D7-80DE-70C065E69A92}" type="presParOf" srcId="{2C6E4F7D-122B-4D22-8807-D10DE77F4105}" destId="{A9AF9171-45F8-4836-B66F-D1483BD71841}" srcOrd="1" destOrd="0" presId="urn:microsoft.com/office/officeart/2005/8/layout/pyramid1"/>
    <dgm:cxn modelId="{F05E644E-43B8-460B-B1A3-9884BBDC02A4}" type="presParOf" srcId="{A9AF9171-45F8-4836-B66F-D1483BD71841}" destId="{D53CB9F2-B8BB-4252-BAB4-97FE60DE74E4}" srcOrd="0" destOrd="0" presId="urn:microsoft.com/office/officeart/2005/8/layout/pyramid1"/>
    <dgm:cxn modelId="{B82364C3-8D27-4EC1-89C1-6192B4BCC9A9}" type="presParOf" srcId="{A9AF9171-45F8-4836-B66F-D1483BD71841}" destId="{503AE43E-B2B9-4FFC-B6F6-BA6514FBBC64}" srcOrd="1" destOrd="0" presId="urn:microsoft.com/office/officeart/2005/8/layout/pyramid1"/>
    <dgm:cxn modelId="{DA9AD98D-32FE-4191-8E40-D7F61C8C1105}" type="presParOf" srcId="{A9AF9171-45F8-4836-B66F-D1483BD71841}" destId="{9C67F4DD-E65B-44AA-B457-CF0860827B9B}" srcOrd="2" destOrd="0" presId="urn:microsoft.com/office/officeart/2005/8/layout/pyramid1"/>
    <dgm:cxn modelId="{1D5AE976-2684-441B-96BF-D6FB441C630A}" type="presParOf" srcId="{A9AF9171-45F8-4836-B66F-D1483BD71841}" destId="{0EE9366B-A70F-490E-B7C5-5F1793E6105E}" srcOrd="3" destOrd="0" presId="urn:microsoft.com/office/officeart/2005/8/layout/pyramid1"/>
    <dgm:cxn modelId="{3B6F50A4-137D-468C-B056-99500A74E943}" type="presParOf" srcId="{2C6E4F7D-122B-4D22-8807-D10DE77F4105}" destId="{6F59FB39-C033-4AA8-AC48-F0BC7AB7BFFF}" srcOrd="2" destOrd="0" presId="urn:microsoft.com/office/officeart/2005/8/layout/pyramid1"/>
    <dgm:cxn modelId="{EE93F51D-31B1-4645-A624-F584F92E165B}" type="presParOf" srcId="{6F59FB39-C033-4AA8-AC48-F0BC7AB7BFFF}" destId="{01B3217C-0F66-4873-892D-C0B7EC564058}" srcOrd="0" destOrd="0" presId="urn:microsoft.com/office/officeart/2005/8/layout/pyramid1"/>
    <dgm:cxn modelId="{D4144F54-5CA0-4A8D-ACB0-CF01BD4385D0}" type="presParOf" srcId="{6F59FB39-C033-4AA8-AC48-F0BC7AB7BFFF}" destId="{B6AD5DFD-36E3-4F90-966B-CD11704503AE}" srcOrd="1" destOrd="0" presId="urn:microsoft.com/office/officeart/2005/8/layout/pyramid1"/>
    <dgm:cxn modelId="{BFEDBE9A-D5EA-4626-A461-A9FACB67C64E}" type="presParOf" srcId="{6F59FB39-C033-4AA8-AC48-F0BC7AB7BFFF}" destId="{845C32B2-5712-48AA-9830-2A401568B97F}" srcOrd="2" destOrd="0" presId="urn:microsoft.com/office/officeart/2005/8/layout/pyramid1"/>
    <dgm:cxn modelId="{2318CE90-EDA5-492F-894A-3A347D3BC249}" type="presParOf" srcId="{6F59FB39-C033-4AA8-AC48-F0BC7AB7BFFF}" destId="{EB800422-09E0-47B4-A1F8-B97A7E56F6D0}"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A403B6-0287-42DA-9F92-7CB311D43197}"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GB"/>
        </a:p>
      </dgm:t>
    </dgm:pt>
    <dgm:pt modelId="{843EA6F3-D34D-4C77-9BE3-FD2D70859248}">
      <dgm:prSet phldrT="[Text]"/>
      <dgm:spPr>
        <a:xfrm>
          <a:off x="3508893" y="3174"/>
          <a:ext cx="973554" cy="632810"/>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b="1" dirty="0">
              <a:solidFill>
                <a:sysClr val="windowText" lastClr="000000"/>
              </a:solidFill>
              <a:latin typeface="Calibri"/>
              <a:ea typeface="+mn-ea"/>
              <a:cs typeface="+mn-cs"/>
            </a:rPr>
            <a:t>Having Fun</a:t>
          </a:r>
        </a:p>
      </dgm:t>
    </dgm:pt>
    <dgm:pt modelId="{3374ECD4-D4B1-498C-BFAD-A5B7D9DBE7CE}" type="parTrans" cxnId="{97E7D4DF-06F6-41FC-B2AF-6D92C7776919}">
      <dgm:prSet/>
      <dgm:spPr/>
      <dgm:t>
        <a:bodyPr/>
        <a:lstStyle/>
        <a:p>
          <a:endParaRPr lang="en-GB"/>
        </a:p>
      </dgm:t>
    </dgm:pt>
    <dgm:pt modelId="{253CC652-75B6-49B7-9245-BF7F353A3E9F}" type="sibTrans" cxnId="{97E7D4DF-06F6-41FC-B2AF-6D92C7776919}">
      <dgm:prSet/>
      <dgm:spPr>
        <a:xfrm>
          <a:off x="1799520" y="319579"/>
          <a:ext cx="4392300" cy="4392300"/>
        </a:xfrm>
        <a:custGeom>
          <a:avLst/>
          <a:gdLst/>
          <a:ahLst/>
          <a:cxnLst/>
          <a:rect l="0" t="0" r="0" b="0"/>
          <a:pathLst>
            <a:path>
              <a:moveTo>
                <a:pt x="2689939" y="56232"/>
              </a:moveTo>
              <a:arcTo wR="2196150" hR="2196150" stAng="16979620" swAng="1108708"/>
            </a:path>
          </a:pathLst>
        </a:custGeom>
        <a:noFill/>
        <a:ln w="9525" cap="flat" cmpd="sng" algn="ctr">
          <a:solidFill>
            <a:srgbClr val="4BACC6">
              <a:hueOff val="0"/>
              <a:satOff val="0"/>
              <a:lumOff val="0"/>
              <a:alphaOff val="0"/>
            </a:srgbClr>
          </a:solidFill>
          <a:prstDash val="solid"/>
        </a:ln>
        <a:effectLst/>
      </dgm:spPr>
      <dgm:t>
        <a:bodyPr/>
        <a:lstStyle/>
        <a:p>
          <a:endParaRPr lang="en-GB" b="1">
            <a:solidFill>
              <a:schemeClr val="tx1"/>
            </a:solidFill>
          </a:endParaRPr>
        </a:p>
      </dgm:t>
    </dgm:pt>
    <dgm:pt modelId="{DA8E4C56-A215-4972-9DCD-C1DC7D234BC0}">
      <dgm:prSet phldrT="[Text]"/>
      <dgm:spPr>
        <a:xfrm>
          <a:off x="5061805" y="646412"/>
          <a:ext cx="973554" cy="632810"/>
        </a:xfrm>
        <a:prstGeom prst="roundRect">
          <a:avLst/>
        </a:prstGeom>
        <a:solidFill>
          <a:srgbClr val="4BACC6">
            <a:hueOff val="-1419125"/>
            <a:satOff val="5687"/>
            <a:lumOff val="1233"/>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b="1" dirty="0">
              <a:solidFill>
                <a:sysClr val="windowText" lastClr="000000"/>
              </a:solidFill>
              <a:latin typeface="Calibri"/>
              <a:ea typeface="+mn-ea"/>
              <a:cs typeface="+mn-cs"/>
            </a:rPr>
            <a:t>Achieving</a:t>
          </a:r>
        </a:p>
      </dgm:t>
    </dgm:pt>
    <dgm:pt modelId="{9911C9EC-6E15-434F-A8DD-F11D774F6375}" type="parTrans" cxnId="{82AF3D02-B8C7-479F-A9B5-4A39F33A3928}">
      <dgm:prSet/>
      <dgm:spPr/>
      <dgm:t>
        <a:bodyPr/>
        <a:lstStyle/>
        <a:p>
          <a:endParaRPr lang="en-GB"/>
        </a:p>
      </dgm:t>
    </dgm:pt>
    <dgm:pt modelId="{C2A1EFE4-8A77-4693-97CD-79B2ED8B6956}" type="sibTrans" cxnId="{82AF3D02-B8C7-479F-A9B5-4A39F33A3928}">
      <dgm:prSet/>
      <dgm:spPr>
        <a:xfrm>
          <a:off x="1799520" y="319579"/>
          <a:ext cx="4392300" cy="4392300"/>
        </a:xfrm>
        <a:custGeom>
          <a:avLst/>
          <a:gdLst/>
          <a:ahLst/>
          <a:cxnLst/>
          <a:rect l="0" t="0" r="0" b="0"/>
          <a:pathLst>
            <a:path>
              <a:moveTo>
                <a:pt x="4016663" y="967815"/>
              </a:moveTo>
              <a:arcTo wR="2196150" hR="2196150" stAng="19559503" swAng="1528026"/>
            </a:path>
          </a:pathLst>
        </a:custGeom>
        <a:noFill/>
        <a:ln w="9525" cap="flat" cmpd="sng" algn="ctr">
          <a:solidFill>
            <a:srgbClr val="4BACC6">
              <a:hueOff val="-1419125"/>
              <a:satOff val="5687"/>
              <a:lumOff val="1233"/>
              <a:alphaOff val="0"/>
            </a:srgbClr>
          </a:solidFill>
          <a:prstDash val="solid"/>
        </a:ln>
        <a:effectLst/>
      </dgm:spPr>
      <dgm:t>
        <a:bodyPr/>
        <a:lstStyle/>
        <a:p>
          <a:endParaRPr lang="en-GB" b="1">
            <a:solidFill>
              <a:schemeClr val="tx1"/>
            </a:solidFill>
          </a:endParaRPr>
        </a:p>
      </dgm:t>
    </dgm:pt>
    <dgm:pt modelId="{B831C72A-CBE6-4D35-9122-063DDFEB051F}">
      <dgm:prSet phldrT="[Text]" custT="1"/>
      <dgm:spPr>
        <a:xfrm>
          <a:off x="1955980" y="3752237"/>
          <a:ext cx="973554" cy="632810"/>
        </a:xfrm>
        <a:prstGeom prst="roundRect">
          <a:avLst/>
        </a:prstGeom>
        <a:solidFill>
          <a:srgbClr val="4BACC6">
            <a:hueOff val="-7095626"/>
            <a:satOff val="28436"/>
            <a:lumOff val="6163"/>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Text" lastClr="000000"/>
              </a:solidFill>
              <a:latin typeface="Calibri"/>
              <a:ea typeface="+mn-ea"/>
              <a:cs typeface="+mn-cs"/>
            </a:rPr>
            <a:t>Emotional health</a:t>
          </a:r>
        </a:p>
      </dgm:t>
    </dgm:pt>
    <dgm:pt modelId="{E18E1EC2-23FA-4224-AE1F-6A7BE2763E7E}" type="parTrans" cxnId="{E2593604-D242-4422-BC33-38311C247AC8}">
      <dgm:prSet/>
      <dgm:spPr/>
      <dgm:t>
        <a:bodyPr/>
        <a:lstStyle/>
        <a:p>
          <a:endParaRPr lang="en-GB"/>
        </a:p>
      </dgm:t>
    </dgm:pt>
    <dgm:pt modelId="{1856B9CB-E3BD-4DE9-9BA1-8E1F93246541}" type="sibTrans" cxnId="{E2593604-D242-4422-BC33-38311C247AC8}">
      <dgm:prSet/>
      <dgm:spPr>
        <a:xfrm>
          <a:off x="1799520" y="319579"/>
          <a:ext cx="4392300" cy="4392300"/>
        </a:xfrm>
        <a:custGeom>
          <a:avLst/>
          <a:gdLst/>
          <a:ahLst/>
          <a:cxnLst/>
          <a:rect l="0" t="0" r="0" b="0"/>
          <a:pathLst>
            <a:path>
              <a:moveTo>
                <a:pt x="375636" y="3424485"/>
              </a:moveTo>
              <a:arcTo wR="2196150" hR="2196150" stAng="8759503" swAng="1528026"/>
            </a:path>
          </a:pathLst>
        </a:custGeom>
        <a:noFill/>
        <a:ln w="9525" cap="flat" cmpd="sng" algn="ctr">
          <a:solidFill>
            <a:srgbClr val="4BACC6">
              <a:hueOff val="-7095626"/>
              <a:satOff val="28436"/>
              <a:lumOff val="6163"/>
              <a:alphaOff val="0"/>
            </a:srgbClr>
          </a:solidFill>
          <a:prstDash val="solid"/>
        </a:ln>
        <a:effectLst/>
      </dgm:spPr>
      <dgm:t>
        <a:bodyPr/>
        <a:lstStyle/>
        <a:p>
          <a:endParaRPr lang="en-GB" b="1">
            <a:solidFill>
              <a:schemeClr val="tx1"/>
            </a:solidFill>
          </a:endParaRPr>
        </a:p>
      </dgm:t>
    </dgm:pt>
    <dgm:pt modelId="{0F3F11DB-C51D-41FD-915D-07F987A44F83}">
      <dgm:prSet phldrT="[Text]" custT="1"/>
      <dgm:spPr>
        <a:xfrm>
          <a:off x="1312743" y="2199324"/>
          <a:ext cx="973554" cy="632810"/>
        </a:xfrm>
        <a:prstGeom prst="roundRect">
          <a:avLst/>
        </a:prstGeom>
        <a:solidFill>
          <a:srgbClr val="4BACC6">
            <a:hueOff val="-8514751"/>
            <a:satOff val="34124"/>
            <a:lumOff val="739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600" b="1" dirty="0">
              <a:solidFill>
                <a:sysClr val="windowText" lastClr="000000"/>
              </a:solidFill>
              <a:latin typeface="Calibri"/>
              <a:ea typeface="+mn-ea"/>
              <a:cs typeface="+mn-cs"/>
            </a:rPr>
            <a:t>Sexual Heath</a:t>
          </a:r>
        </a:p>
      </dgm:t>
    </dgm:pt>
    <dgm:pt modelId="{31F037B8-07F3-4284-A40F-89CFAD8E0E0E}" type="parTrans" cxnId="{374B9ED7-4194-4053-A4BB-D8E055593A87}">
      <dgm:prSet/>
      <dgm:spPr/>
      <dgm:t>
        <a:bodyPr/>
        <a:lstStyle/>
        <a:p>
          <a:endParaRPr lang="en-GB"/>
        </a:p>
      </dgm:t>
    </dgm:pt>
    <dgm:pt modelId="{6D5E2A03-2A4F-4EAC-A98B-BA5E8E6141CC}" type="sibTrans" cxnId="{374B9ED7-4194-4053-A4BB-D8E055593A87}">
      <dgm:prSet/>
      <dgm:spPr>
        <a:xfrm>
          <a:off x="1799520" y="319579"/>
          <a:ext cx="4392300" cy="4392300"/>
        </a:xfrm>
        <a:custGeom>
          <a:avLst/>
          <a:gdLst/>
          <a:ahLst/>
          <a:cxnLst/>
          <a:rect l="0" t="0" r="0" b="0"/>
          <a:pathLst>
            <a:path>
              <a:moveTo>
                <a:pt x="24356" y="1869977"/>
              </a:moveTo>
              <a:arcTo wR="2196150" hR="2196150" stAng="11312471" swAng="1528026"/>
            </a:path>
          </a:pathLst>
        </a:custGeom>
        <a:noFill/>
        <a:ln w="9525" cap="flat" cmpd="sng" algn="ctr">
          <a:solidFill>
            <a:srgbClr val="4BACC6">
              <a:hueOff val="-8514751"/>
              <a:satOff val="34124"/>
              <a:lumOff val="7395"/>
              <a:alphaOff val="0"/>
            </a:srgbClr>
          </a:solidFill>
          <a:prstDash val="solid"/>
        </a:ln>
        <a:effectLst/>
      </dgm:spPr>
      <dgm:t>
        <a:bodyPr/>
        <a:lstStyle/>
        <a:p>
          <a:endParaRPr lang="en-GB" b="1">
            <a:solidFill>
              <a:schemeClr val="tx1"/>
            </a:solidFill>
          </a:endParaRPr>
        </a:p>
      </dgm:t>
    </dgm:pt>
    <dgm:pt modelId="{69EDBA0E-EE52-4D9A-8BCA-76E568D7C272}">
      <dgm:prSet phldrT="[Text]" custT="1"/>
      <dgm:spPr>
        <a:xfrm>
          <a:off x="1955980" y="646412"/>
          <a:ext cx="973554" cy="632810"/>
        </a:xfrm>
        <a:prstGeom prst="roundRect">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Text" lastClr="000000"/>
              </a:solidFill>
              <a:latin typeface="Calibri"/>
              <a:ea typeface="+mn-ea"/>
              <a:cs typeface="+mn-cs"/>
            </a:rPr>
            <a:t>Being Healthy</a:t>
          </a:r>
        </a:p>
      </dgm:t>
    </dgm:pt>
    <dgm:pt modelId="{9D602E29-5278-4283-831E-AB46434FC0C3}" type="parTrans" cxnId="{7BBDBF67-3519-453A-A123-7482F8A9BFCA}">
      <dgm:prSet/>
      <dgm:spPr/>
      <dgm:t>
        <a:bodyPr/>
        <a:lstStyle/>
        <a:p>
          <a:endParaRPr lang="en-GB"/>
        </a:p>
      </dgm:t>
    </dgm:pt>
    <dgm:pt modelId="{037D7F64-7285-4A9F-9F36-B89933A688B0}" type="sibTrans" cxnId="{7BBDBF67-3519-453A-A123-7482F8A9BFCA}">
      <dgm:prSet/>
      <dgm:spPr>
        <a:xfrm>
          <a:off x="1799520" y="319579"/>
          <a:ext cx="4392300" cy="4392300"/>
        </a:xfrm>
        <a:custGeom>
          <a:avLst/>
          <a:gdLst/>
          <a:ahLst/>
          <a:cxnLst/>
          <a:rect l="0" t="0" r="0" b="0"/>
          <a:pathLst>
            <a:path>
              <a:moveTo>
                <a:pt x="1049575" y="323066"/>
              </a:moveTo>
              <a:arcTo wR="2196150" hR="2196150" stAng="14311672" swAng="1108708"/>
            </a:path>
          </a:pathLst>
        </a:custGeom>
        <a:noFill/>
        <a:ln w="9525" cap="flat" cmpd="sng" algn="ctr">
          <a:solidFill>
            <a:srgbClr val="4BACC6">
              <a:hueOff val="-9933876"/>
              <a:satOff val="39811"/>
              <a:lumOff val="8628"/>
              <a:alphaOff val="0"/>
            </a:srgbClr>
          </a:solidFill>
          <a:prstDash val="solid"/>
        </a:ln>
        <a:effectLst/>
      </dgm:spPr>
      <dgm:t>
        <a:bodyPr/>
        <a:lstStyle/>
        <a:p>
          <a:endParaRPr lang="en-GB" b="1">
            <a:solidFill>
              <a:schemeClr val="tx1"/>
            </a:solidFill>
          </a:endParaRPr>
        </a:p>
      </dgm:t>
    </dgm:pt>
    <dgm:pt modelId="{01A438C6-3518-411A-B505-460F895CDF6C}">
      <dgm:prSet custT="1"/>
      <dgm:spPr>
        <a:xfrm>
          <a:off x="5061805" y="3752237"/>
          <a:ext cx="973554" cy="632810"/>
        </a:xfrm>
        <a:prstGeom prst="roundRect">
          <a:avLst/>
        </a:prstGeom>
        <a:solidFill>
          <a:srgbClr val="4BACC6">
            <a:hueOff val="-4257376"/>
            <a:satOff val="17062"/>
            <a:lumOff val="369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600" b="1" dirty="0">
              <a:solidFill>
                <a:sysClr val="windowText" lastClr="000000"/>
              </a:solidFill>
              <a:latin typeface="Calibri"/>
              <a:ea typeface="+mn-ea"/>
              <a:cs typeface="+mn-cs"/>
            </a:rPr>
            <a:t>Having people in my life</a:t>
          </a:r>
        </a:p>
      </dgm:t>
    </dgm:pt>
    <dgm:pt modelId="{74D4CF0D-A631-44C3-A2B3-49772A8E627F}" type="parTrans" cxnId="{31FBB5DC-E381-45DF-A76B-2A2444AA4604}">
      <dgm:prSet/>
      <dgm:spPr/>
      <dgm:t>
        <a:bodyPr/>
        <a:lstStyle/>
        <a:p>
          <a:endParaRPr lang="en-GB"/>
        </a:p>
      </dgm:t>
    </dgm:pt>
    <dgm:pt modelId="{306C1B38-81C2-4E11-9E60-57051060B581}" type="sibTrans" cxnId="{31FBB5DC-E381-45DF-A76B-2A2444AA4604}">
      <dgm:prSet/>
      <dgm:spPr>
        <a:xfrm>
          <a:off x="1799520" y="319579"/>
          <a:ext cx="4392300" cy="4392300"/>
        </a:xfrm>
        <a:custGeom>
          <a:avLst/>
          <a:gdLst/>
          <a:ahLst/>
          <a:cxnLst/>
          <a:rect l="0" t="0" r="0" b="0"/>
          <a:pathLst>
            <a:path>
              <a:moveTo>
                <a:pt x="3342724" y="4069234"/>
              </a:moveTo>
              <a:arcTo wR="2196150" hR="2196150" stAng="3511672" swAng="1108708"/>
            </a:path>
          </a:pathLst>
        </a:custGeom>
        <a:noFill/>
        <a:ln w="9525" cap="flat" cmpd="sng" algn="ctr">
          <a:solidFill>
            <a:srgbClr val="4BACC6">
              <a:hueOff val="-4257376"/>
              <a:satOff val="17062"/>
              <a:lumOff val="3698"/>
              <a:alphaOff val="0"/>
            </a:srgbClr>
          </a:solidFill>
          <a:prstDash val="solid"/>
        </a:ln>
        <a:effectLst/>
      </dgm:spPr>
      <dgm:t>
        <a:bodyPr/>
        <a:lstStyle/>
        <a:p>
          <a:endParaRPr lang="en-GB" b="1">
            <a:solidFill>
              <a:schemeClr val="tx1"/>
            </a:solidFill>
          </a:endParaRPr>
        </a:p>
      </dgm:t>
    </dgm:pt>
    <dgm:pt modelId="{C3879EC5-466D-4BBA-BDFD-B18203F02C59}">
      <dgm:prSet custT="1"/>
      <dgm:spPr>
        <a:xfrm>
          <a:off x="3508893" y="4395474"/>
          <a:ext cx="973554" cy="632810"/>
        </a:xfrm>
        <a:prstGeom prst="roundRect">
          <a:avLst/>
        </a:prstGeom>
        <a:solidFill>
          <a:srgbClr val="4BACC6">
            <a:hueOff val="-5676501"/>
            <a:satOff val="22749"/>
            <a:lumOff val="493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sz="1400" b="1" dirty="0">
              <a:solidFill>
                <a:sysClr val="windowText" lastClr="000000"/>
              </a:solidFill>
              <a:latin typeface="Calibri"/>
              <a:ea typeface="+mn-ea"/>
              <a:cs typeface="+mn-cs"/>
            </a:rPr>
            <a:t>Having purpose and making a difference</a:t>
          </a:r>
        </a:p>
      </dgm:t>
    </dgm:pt>
    <dgm:pt modelId="{86B31455-A13C-45B9-9D83-9D1FFE7CFE1D}" type="parTrans" cxnId="{EC48BAE3-3AFE-480D-A728-DACCBB7E0398}">
      <dgm:prSet/>
      <dgm:spPr/>
      <dgm:t>
        <a:bodyPr/>
        <a:lstStyle/>
        <a:p>
          <a:endParaRPr lang="en-GB"/>
        </a:p>
      </dgm:t>
    </dgm:pt>
    <dgm:pt modelId="{CCF8A06E-A4BE-4EDB-A745-8998012BED1D}" type="sibTrans" cxnId="{EC48BAE3-3AFE-480D-A728-DACCBB7E0398}">
      <dgm:prSet/>
      <dgm:spPr>
        <a:xfrm>
          <a:off x="1799520" y="319579"/>
          <a:ext cx="4392300" cy="4392300"/>
        </a:xfrm>
        <a:custGeom>
          <a:avLst/>
          <a:gdLst/>
          <a:ahLst/>
          <a:cxnLst/>
          <a:rect l="0" t="0" r="0" b="0"/>
          <a:pathLst>
            <a:path>
              <a:moveTo>
                <a:pt x="1702360" y="4336067"/>
              </a:moveTo>
              <a:arcTo wR="2196150" hR="2196150" stAng="6179620" swAng="1108708"/>
            </a:path>
          </a:pathLst>
        </a:custGeom>
        <a:noFill/>
        <a:ln w="9525" cap="flat" cmpd="sng" algn="ctr">
          <a:solidFill>
            <a:srgbClr val="4BACC6">
              <a:hueOff val="-5676501"/>
              <a:satOff val="22749"/>
              <a:lumOff val="4930"/>
              <a:alphaOff val="0"/>
            </a:srgbClr>
          </a:solidFill>
          <a:prstDash val="solid"/>
        </a:ln>
        <a:effectLst/>
      </dgm:spPr>
      <dgm:t>
        <a:bodyPr/>
        <a:lstStyle/>
        <a:p>
          <a:endParaRPr lang="en-GB" b="1">
            <a:solidFill>
              <a:schemeClr val="tx1"/>
            </a:solidFill>
          </a:endParaRPr>
        </a:p>
      </dgm:t>
    </dgm:pt>
    <dgm:pt modelId="{D983BF25-6797-425E-A8D5-A1AE206CDD0F}">
      <dgm:prSet/>
      <dgm:spPr>
        <a:xfrm>
          <a:off x="5705043" y="2199324"/>
          <a:ext cx="973554" cy="632810"/>
        </a:xfrm>
        <a:prstGeom prst="roundRect">
          <a:avLst/>
        </a:prstGeom>
        <a:solidFill>
          <a:srgbClr val="4BACC6">
            <a:hueOff val="-2838251"/>
            <a:satOff val="11375"/>
            <a:lumOff val="246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b="1" dirty="0">
              <a:solidFill>
                <a:sysClr val="windowText" lastClr="000000"/>
              </a:solidFill>
              <a:latin typeface="Calibri"/>
              <a:ea typeface="+mn-ea"/>
              <a:cs typeface="+mn-cs"/>
            </a:rPr>
            <a:t>Being my own person</a:t>
          </a:r>
        </a:p>
      </dgm:t>
    </dgm:pt>
    <dgm:pt modelId="{FAE379EA-9398-42CE-A917-CAE4CD801962}" type="parTrans" cxnId="{A90AB095-39B6-4721-93CD-4D4D354B4436}">
      <dgm:prSet/>
      <dgm:spPr/>
      <dgm:t>
        <a:bodyPr/>
        <a:lstStyle/>
        <a:p>
          <a:endParaRPr lang="en-GB"/>
        </a:p>
      </dgm:t>
    </dgm:pt>
    <dgm:pt modelId="{4D365404-BE04-49BE-BDF1-10CC18640892}" type="sibTrans" cxnId="{A90AB095-39B6-4721-93CD-4D4D354B4436}">
      <dgm:prSet/>
      <dgm:spPr>
        <a:xfrm>
          <a:off x="1799520" y="319579"/>
          <a:ext cx="4392300" cy="4392300"/>
        </a:xfrm>
        <a:custGeom>
          <a:avLst/>
          <a:gdLst/>
          <a:ahLst/>
          <a:cxnLst/>
          <a:rect l="0" t="0" r="0" b="0"/>
          <a:pathLst>
            <a:path>
              <a:moveTo>
                <a:pt x="4367943" y="2522323"/>
              </a:moveTo>
              <a:arcTo wR="2196150" hR="2196150" stAng="512471" swAng="1528026"/>
            </a:path>
          </a:pathLst>
        </a:custGeom>
        <a:noFill/>
        <a:ln w="9525" cap="flat" cmpd="sng" algn="ctr">
          <a:solidFill>
            <a:srgbClr val="4BACC6">
              <a:hueOff val="-2838251"/>
              <a:satOff val="11375"/>
              <a:lumOff val="2465"/>
              <a:alphaOff val="0"/>
            </a:srgbClr>
          </a:solidFill>
          <a:prstDash val="solid"/>
        </a:ln>
        <a:effectLst/>
      </dgm:spPr>
      <dgm:t>
        <a:bodyPr/>
        <a:lstStyle/>
        <a:p>
          <a:endParaRPr lang="en-GB" b="1">
            <a:solidFill>
              <a:schemeClr val="tx1"/>
            </a:solidFill>
          </a:endParaRPr>
        </a:p>
      </dgm:t>
    </dgm:pt>
    <dgm:pt modelId="{9EA92F2D-6749-44D1-84A3-B0454DAF5AC9}" type="pres">
      <dgm:prSet presAssocID="{7BA403B6-0287-42DA-9F92-7CB311D43197}" presName="cycle" presStyleCnt="0">
        <dgm:presLayoutVars>
          <dgm:dir/>
          <dgm:resizeHandles val="exact"/>
        </dgm:presLayoutVars>
      </dgm:prSet>
      <dgm:spPr/>
    </dgm:pt>
    <dgm:pt modelId="{3A1B9CB4-1E30-4DC7-ADED-5802DF0495C4}" type="pres">
      <dgm:prSet presAssocID="{843EA6F3-D34D-4C77-9BE3-FD2D70859248}" presName="node" presStyleLbl="node1" presStyleIdx="0" presStyleCnt="8" custScaleY="162980" custRadScaleRad="109720" custRadScaleInc="-916">
        <dgm:presLayoutVars>
          <dgm:bulletEnabled val="1"/>
        </dgm:presLayoutVars>
      </dgm:prSet>
      <dgm:spPr/>
    </dgm:pt>
    <dgm:pt modelId="{77F25D7C-52DE-4050-AD21-6266AE9CADCE}" type="pres">
      <dgm:prSet presAssocID="{843EA6F3-D34D-4C77-9BE3-FD2D70859248}" presName="spNode" presStyleCnt="0"/>
      <dgm:spPr/>
    </dgm:pt>
    <dgm:pt modelId="{C9AF2F3E-CAB4-4CD8-86E7-C9693DD1152D}" type="pres">
      <dgm:prSet presAssocID="{253CC652-75B6-49B7-9245-BF7F353A3E9F}" presName="sibTrans" presStyleLbl="sibTrans1D1" presStyleIdx="0" presStyleCnt="8"/>
      <dgm:spPr/>
    </dgm:pt>
    <dgm:pt modelId="{3EE4728C-5B03-450F-B605-773745827BC0}" type="pres">
      <dgm:prSet presAssocID="{DA8E4C56-A215-4972-9DCD-C1DC7D234BC0}" presName="node" presStyleLbl="node1" presStyleIdx="1" presStyleCnt="8" custScaleY="175114">
        <dgm:presLayoutVars>
          <dgm:bulletEnabled val="1"/>
        </dgm:presLayoutVars>
      </dgm:prSet>
      <dgm:spPr/>
    </dgm:pt>
    <dgm:pt modelId="{A1B729B7-534C-4C9B-AD26-BF08DC91F914}" type="pres">
      <dgm:prSet presAssocID="{DA8E4C56-A215-4972-9DCD-C1DC7D234BC0}" presName="spNode" presStyleCnt="0"/>
      <dgm:spPr/>
    </dgm:pt>
    <dgm:pt modelId="{651F2EAA-15A3-4C4C-9B16-BEC11965A937}" type="pres">
      <dgm:prSet presAssocID="{C2A1EFE4-8A77-4693-97CD-79B2ED8B6956}" presName="sibTrans" presStyleLbl="sibTrans1D1" presStyleIdx="1" presStyleCnt="8"/>
      <dgm:spPr/>
    </dgm:pt>
    <dgm:pt modelId="{DA3111C2-09CD-4615-8B40-8BF399188B8C}" type="pres">
      <dgm:prSet presAssocID="{D983BF25-6797-425E-A8D5-A1AE206CDD0F}" presName="node" presStyleLbl="node1" presStyleIdx="2" presStyleCnt="8" custScaleY="157423">
        <dgm:presLayoutVars>
          <dgm:bulletEnabled val="1"/>
        </dgm:presLayoutVars>
      </dgm:prSet>
      <dgm:spPr/>
    </dgm:pt>
    <dgm:pt modelId="{153FE563-CF72-4C73-9401-F19EA89DD1F8}" type="pres">
      <dgm:prSet presAssocID="{D983BF25-6797-425E-A8D5-A1AE206CDD0F}" presName="spNode" presStyleCnt="0"/>
      <dgm:spPr/>
    </dgm:pt>
    <dgm:pt modelId="{910EFD88-E51B-4881-96BD-322ED08AFC67}" type="pres">
      <dgm:prSet presAssocID="{4D365404-BE04-49BE-BDF1-10CC18640892}" presName="sibTrans" presStyleLbl="sibTrans1D1" presStyleIdx="2" presStyleCnt="8"/>
      <dgm:spPr/>
    </dgm:pt>
    <dgm:pt modelId="{443ECDD9-B3A5-49BD-8503-70B0B0A52F69}" type="pres">
      <dgm:prSet presAssocID="{01A438C6-3518-411A-B505-460F895CDF6C}" presName="node" presStyleLbl="node1" presStyleIdx="3" presStyleCnt="8" custScaleY="179834">
        <dgm:presLayoutVars>
          <dgm:bulletEnabled val="1"/>
        </dgm:presLayoutVars>
      </dgm:prSet>
      <dgm:spPr/>
    </dgm:pt>
    <dgm:pt modelId="{199D1234-99C4-4D8E-8BE8-5207094C011E}" type="pres">
      <dgm:prSet presAssocID="{01A438C6-3518-411A-B505-460F895CDF6C}" presName="spNode" presStyleCnt="0"/>
      <dgm:spPr/>
    </dgm:pt>
    <dgm:pt modelId="{406236F7-3BBD-4CB0-82DF-685E391D6309}" type="pres">
      <dgm:prSet presAssocID="{306C1B38-81C2-4E11-9E60-57051060B581}" presName="sibTrans" presStyleLbl="sibTrans1D1" presStyleIdx="3" presStyleCnt="8"/>
      <dgm:spPr/>
    </dgm:pt>
    <dgm:pt modelId="{D4836F4E-A87F-432A-ADCE-A66B4E18CDBF}" type="pres">
      <dgm:prSet presAssocID="{C3879EC5-466D-4BBA-BDFD-B18203F02C59}" presName="node" presStyleLbl="node1" presStyleIdx="4" presStyleCnt="8" custScaleY="172019" custRadScaleRad="115194" custRadScaleInc="615">
        <dgm:presLayoutVars>
          <dgm:bulletEnabled val="1"/>
        </dgm:presLayoutVars>
      </dgm:prSet>
      <dgm:spPr/>
    </dgm:pt>
    <dgm:pt modelId="{B5C0CF17-4D85-4775-9D43-A35AEE0F0E58}" type="pres">
      <dgm:prSet presAssocID="{C3879EC5-466D-4BBA-BDFD-B18203F02C59}" presName="spNode" presStyleCnt="0"/>
      <dgm:spPr/>
    </dgm:pt>
    <dgm:pt modelId="{23429AB7-6B1B-464D-8E61-866A8C77F81D}" type="pres">
      <dgm:prSet presAssocID="{CCF8A06E-A4BE-4EDB-A745-8998012BED1D}" presName="sibTrans" presStyleLbl="sibTrans1D1" presStyleIdx="4" presStyleCnt="8"/>
      <dgm:spPr/>
    </dgm:pt>
    <dgm:pt modelId="{E9FA2585-BA9E-40AE-A440-2ED8E8201AE0}" type="pres">
      <dgm:prSet presAssocID="{B831C72A-CBE6-4D35-9122-063DDFEB051F}" presName="node" presStyleLbl="node1" presStyleIdx="5" presStyleCnt="8" custScaleY="171531">
        <dgm:presLayoutVars>
          <dgm:bulletEnabled val="1"/>
        </dgm:presLayoutVars>
      </dgm:prSet>
      <dgm:spPr/>
    </dgm:pt>
    <dgm:pt modelId="{961C4E55-B02A-421D-8338-2D523D6515D2}" type="pres">
      <dgm:prSet presAssocID="{B831C72A-CBE6-4D35-9122-063DDFEB051F}" presName="spNode" presStyleCnt="0"/>
      <dgm:spPr/>
    </dgm:pt>
    <dgm:pt modelId="{B4C0CA4D-9A90-468C-B002-003B0E5EAD63}" type="pres">
      <dgm:prSet presAssocID="{1856B9CB-E3BD-4DE9-9BA1-8E1F93246541}" presName="sibTrans" presStyleLbl="sibTrans1D1" presStyleIdx="5" presStyleCnt="8"/>
      <dgm:spPr/>
    </dgm:pt>
    <dgm:pt modelId="{FDD3461F-7396-49DA-B782-B402DFD05E3F}" type="pres">
      <dgm:prSet presAssocID="{0F3F11DB-C51D-41FD-915D-07F987A44F83}" presName="node" presStyleLbl="node1" presStyleIdx="6" presStyleCnt="8" custScaleY="157423">
        <dgm:presLayoutVars>
          <dgm:bulletEnabled val="1"/>
        </dgm:presLayoutVars>
      </dgm:prSet>
      <dgm:spPr/>
    </dgm:pt>
    <dgm:pt modelId="{5925FDD6-9702-4A47-A6D5-7E88818AED26}" type="pres">
      <dgm:prSet presAssocID="{0F3F11DB-C51D-41FD-915D-07F987A44F83}" presName="spNode" presStyleCnt="0"/>
      <dgm:spPr/>
    </dgm:pt>
    <dgm:pt modelId="{2708B9BB-FDD5-4104-9605-D1F23A37287F}" type="pres">
      <dgm:prSet presAssocID="{6D5E2A03-2A4F-4EAC-A98B-BA5E8E6141CC}" presName="sibTrans" presStyleLbl="sibTrans1D1" presStyleIdx="6" presStyleCnt="8"/>
      <dgm:spPr/>
    </dgm:pt>
    <dgm:pt modelId="{BD502CA6-139D-4DCA-8E49-31FD93671C76}" type="pres">
      <dgm:prSet presAssocID="{69EDBA0E-EE52-4D9A-8BCA-76E568D7C272}" presName="node" presStyleLbl="node1" presStyleIdx="7" presStyleCnt="8" custScaleY="175114">
        <dgm:presLayoutVars>
          <dgm:bulletEnabled val="1"/>
        </dgm:presLayoutVars>
      </dgm:prSet>
      <dgm:spPr/>
    </dgm:pt>
    <dgm:pt modelId="{DABBB3B4-9523-4BBD-AE24-6B6E71E1B376}" type="pres">
      <dgm:prSet presAssocID="{69EDBA0E-EE52-4D9A-8BCA-76E568D7C272}" presName="spNode" presStyleCnt="0"/>
      <dgm:spPr/>
    </dgm:pt>
    <dgm:pt modelId="{ECBC06A8-074B-4883-97A0-C0BCF360C225}" type="pres">
      <dgm:prSet presAssocID="{037D7F64-7285-4A9F-9F36-B89933A688B0}" presName="sibTrans" presStyleLbl="sibTrans1D1" presStyleIdx="7" presStyleCnt="8"/>
      <dgm:spPr/>
    </dgm:pt>
  </dgm:ptLst>
  <dgm:cxnLst>
    <dgm:cxn modelId="{82AF3D02-B8C7-479F-A9B5-4A39F33A3928}" srcId="{7BA403B6-0287-42DA-9F92-7CB311D43197}" destId="{DA8E4C56-A215-4972-9DCD-C1DC7D234BC0}" srcOrd="1" destOrd="0" parTransId="{9911C9EC-6E15-434F-A8DD-F11D774F6375}" sibTransId="{C2A1EFE4-8A77-4693-97CD-79B2ED8B6956}"/>
    <dgm:cxn modelId="{E2593604-D242-4422-BC33-38311C247AC8}" srcId="{7BA403B6-0287-42DA-9F92-7CB311D43197}" destId="{B831C72A-CBE6-4D35-9122-063DDFEB051F}" srcOrd="5" destOrd="0" parTransId="{E18E1EC2-23FA-4224-AE1F-6A7BE2763E7E}" sibTransId="{1856B9CB-E3BD-4DE9-9BA1-8E1F93246541}"/>
    <dgm:cxn modelId="{0675BA09-64BC-4D43-B013-63855FFF8811}" type="presOf" srcId="{C3879EC5-466D-4BBA-BDFD-B18203F02C59}" destId="{D4836F4E-A87F-432A-ADCE-A66B4E18CDBF}" srcOrd="0" destOrd="0" presId="urn:microsoft.com/office/officeart/2005/8/layout/cycle6"/>
    <dgm:cxn modelId="{4FA74D2B-9B59-4684-B5F1-C17ED8319296}" type="presOf" srcId="{037D7F64-7285-4A9F-9F36-B89933A688B0}" destId="{ECBC06A8-074B-4883-97A0-C0BCF360C225}" srcOrd="0" destOrd="0" presId="urn:microsoft.com/office/officeart/2005/8/layout/cycle6"/>
    <dgm:cxn modelId="{2445FB2D-2744-4598-9D09-D06D8C4873E0}" type="presOf" srcId="{6D5E2A03-2A4F-4EAC-A98B-BA5E8E6141CC}" destId="{2708B9BB-FDD5-4104-9605-D1F23A37287F}" srcOrd="0" destOrd="0" presId="urn:microsoft.com/office/officeart/2005/8/layout/cycle6"/>
    <dgm:cxn modelId="{9625CA34-FD2F-48B0-BF1C-8BC45BC9FD81}" type="presOf" srcId="{7BA403B6-0287-42DA-9F92-7CB311D43197}" destId="{9EA92F2D-6749-44D1-84A3-B0454DAF5AC9}" srcOrd="0" destOrd="0" presId="urn:microsoft.com/office/officeart/2005/8/layout/cycle6"/>
    <dgm:cxn modelId="{B086FF3D-708B-4A99-BCD2-AABB066C8F5D}" type="presOf" srcId="{C2A1EFE4-8A77-4693-97CD-79B2ED8B6956}" destId="{651F2EAA-15A3-4C4C-9B16-BEC11965A937}" srcOrd="0" destOrd="0" presId="urn:microsoft.com/office/officeart/2005/8/layout/cycle6"/>
    <dgm:cxn modelId="{3599D45D-E89F-4EDE-93FC-F61E175A4242}" type="presOf" srcId="{306C1B38-81C2-4E11-9E60-57051060B581}" destId="{406236F7-3BBD-4CB0-82DF-685E391D6309}" srcOrd="0" destOrd="0" presId="urn:microsoft.com/office/officeart/2005/8/layout/cycle6"/>
    <dgm:cxn modelId="{08857D5E-D911-49B9-9E1E-01FE9C5AE22B}" type="presOf" srcId="{4D365404-BE04-49BE-BDF1-10CC18640892}" destId="{910EFD88-E51B-4881-96BD-322ED08AFC67}" srcOrd="0" destOrd="0" presId="urn:microsoft.com/office/officeart/2005/8/layout/cycle6"/>
    <dgm:cxn modelId="{7BBDBF67-3519-453A-A123-7482F8A9BFCA}" srcId="{7BA403B6-0287-42DA-9F92-7CB311D43197}" destId="{69EDBA0E-EE52-4D9A-8BCA-76E568D7C272}" srcOrd="7" destOrd="0" parTransId="{9D602E29-5278-4283-831E-AB46434FC0C3}" sibTransId="{037D7F64-7285-4A9F-9F36-B89933A688B0}"/>
    <dgm:cxn modelId="{9697E84C-4FF5-4DA7-AB6C-31AD88591FE7}" type="presOf" srcId="{843EA6F3-D34D-4C77-9BE3-FD2D70859248}" destId="{3A1B9CB4-1E30-4DC7-ADED-5802DF0495C4}" srcOrd="0" destOrd="0" presId="urn:microsoft.com/office/officeart/2005/8/layout/cycle6"/>
    <dgm:cxn modelId="{755A3F79-5DDC-4EB0-85A2-F8188383ABBE}" type="presOf" srcId="{0F3F11DB-C51D-41FD-915D-07F987A44F83}" destId="{FDD3461F-7396-49DA-B782-B402DFD05E3F}" srcOrd="0" destOrd="0" presId="urn:microsoft.com/office/officeart/2005/8/layout/cycle6"/>
    <dgm:cxn modelId="{ED5EEE88-26FB-4D48-8A7C-87532D13365A}" type="presOf" srcId="{01A438C6-3518-411A-B505-460F895CDF6C}" destId="{443ECDD9-B3A5-49BD-8503-70B0B0A52F69}" srcOrd="0" destOrd="0" presId="urn:microsoft.com/office/officeart/2005/8/layout/cycle6"/>
    <dgm:cxn modelId="{66F8A38A-FD68-49E0-ADF1-63C2E257DB71}" type="presOf" srcId="{B831C72A-CBE6-4D35-9122-063DDFEB051F}" destId="{E9FA2585-BA9E-40AE-A440-2ED8E8201AE0}" srcOrd="0" destOrd="0" presId="urn:microsoft.com/office/officeart/2005/8/layout/cycle6"/>
    <dgm:cxn modelId="{A90AB095-39B6-4721-93CD-4D4D354B4436}" srcId="{7BA403B6-0287-42DA-9F92-7CB311D43197}" destId="{D983BF25-6797-425E-A8D5-A1AE206CDD0F}" srcOrd="2" destOrd="0" parTransId="{FAE379EA-9398-42CE-A917-CAE4CD801962}" sibTransId="{4D365404-BE04-49BE-BDF1-10CC18640892}"/>
    <dgm:cxn modelId="{70E73DA3-91FC-41DF-B77A-837FCC4FE96B}" type="presOf" srcId="{69EDBA0E-EE52-4D9A-8BCA-76E568D7C272}" destId="{BD502CA6-139D-4DCA-8E49-31FD93671C76}" srcOrd="0" destOrd="0" presId="urn:microsoft.com/office/officeart/2005/8/layout/cycle6"/>
    <dgm:cxn modelId="{60F7B5AA-A4AE-4F62-AB03-9E65D1A35CE5}" type="presOf" srcId="{DA8E4C56-A215-4972-9DCD-C1DC7D234BC0}" destId="{3EE4728C-5B03-450F-B605-773745827BC0}" srcOrd="0" destOrd="0" presId="urn:microsoft.com/office/officeart/2005/8/layout/cycle6"/>
    <dgm:cxn modelId="{61ACC3AD-A87E-45FE-8449-4E90DB2C0880}" type="presOf" srcId="{253CC652-75B6-49B7-9245-BF7F353A3E9F}" destId="{C9AF2F3E-CAB4-4CD8-86E7-C9693DD1152D}" srcOrd="0" destOrd="0" presId="urn:microsoft.com/office/officeart/2005/8/layout/cycle6"/>
    <dgm:cxn modelId="{374B9ED7-4194-4053-A4BB-D8E055593A87}" srcId="{7BA403B6-0287-42DA-9F92-7CB311D43197}" destId="{0F3F11DB-C51D-41FD-915D-07F987A44F83}" srcOrd="6" destOrd="0" parTransId="{31F037B8-07F3-4284-A40F-89CFAD8E0E0E}" sibTransId="{6D5E2A03-2A4F-4EAC-A98B-BA5E8E6141CC}"/>
    <dgm:cxn modelId="{31FBB5DC-E381-45DF-A76B-2A2444AA4604}" srcId="{7BA403B6-0287-42DA-9F92-7CB311D43197}" destId="{01A438C6-3518-411A-B505-460F895CDF6C}" srcOrd="3" destOrd="0" parTransId="{74D4CF0D-A631-44C3-A2B3-49772A8E627F}" sibTransId="{306C1B38-81C2-4E11-9E60-57051060B581}"/>
    <dgm:cxn modelId="{E502CCDD-DE0C-4FB2-8898-856E417E8A77}" type="presOf" srcId="{CCF8A06E-A4BE-4EDB-A745-8998012BED1D}" destId="{23429AB7-6B1B-464D-8E61-866A8C77F81D}" srcOrd="0" destOrd="0" presId="urn:microsoft.com/office/officeart/2005/8/layout/cycle6"/>
    <dgm:cxn modelId="{97E7D4DF-06F6-41FC-B2AF-6D92C7776919}" srcId="{7BA403B6-0287-42DA-9F92-7CB311D43197}" destId="{843EA6F3-D34D-4C77-9BE3-FD2D70859248}" srcOrd="0" destOrd="0" parTransId="{3374ECD4-D4B1-498C-BFAD-A5B7D9DBE7CE}" sibTransId="{253CC652-75B6-49B7-9245-BF7F353A3E9F}"/>
    <dgm:cxn modelId="{EC48BAE3-3AFE-480D-A728-DACCBB7E0398}" srcId="{7BA403B6-0287-42DA-9F92-7CB311D43197}" destId="{C3879EC5-466D-4BBA-BDFD-B18203F02C59}" srcOrd="4" destOrd="0" parTransId="{86B31455-A13C-45B9-9D83-9D1FFE7CFE1D}" sibTransId="{CCF8A06E-A4BE-4EDB-A745-8998012BED1D}"/>
    <dgm:cxn modelId="{650AE0E5-0DAA-4ADE-AF0B-65EC89B8BC49}" type="presOf" srcId="{1856B9CB-E3BD-4DE9-9BA1-8E1F93246541}" destId="{B4C0CA4D-9A90-468C-B002-003B0E5EAD63}" srcOrd="0" destOrd="0" presId="urn:microsoft.com/office/officeart/2005/8/layout/cycle6"/>
    <dgm:cxn modelId="{FC4649FA-500C-4726-A689-217B615E0C80}" type="presOf" srcId="{D983BF25-6797-425E-A8D5-A1AE206CDD0F}" destId="{DA3111C2-09CD-4615-8B40-8BF399188B8C}" srcOrd="0" destOrd="0" presId="urn:microsoft.com/office/officeart/2005/8/layout/cycle6"/>
    <dgm:cxn modelId="{3C252900-A02C-4F01-BA14-59A25ACAD033}" type="presParOf" srcId="{9EA92F2D-6749-44D1-84A3-B0454DAF5AC9}" destId="{3A1B9CB4-1E30-4DC7-ADED-5802DF0495C4}" srcOrd="0" destOrd="0" presId="urn:microsoft.com/office/officeart/2005/8/layout/cycle6"/>
    <dgm:cxn modelId="{57D8B0A0-8B8E-42AD-8307-E42F050FEC39}" type="presParOf" srcId="{9EA92F2D-6749-44D1-84A3-B0454DAF5AC9}" destId="{77F25D7C-52DE-4050-AD21-6266AE9CADCE}" srcOrd="1" destOrd="0" presId="urn:microsoft.com/office/officeart/2005/8/layout/cycle6"/>
    <dgm:cxn modelId="{932487B2-996F-4768-A86F-40FD56D85F81}" type="presParOf" srcId="{9EA92F2D-6749-44D1-84A3-B0454DAF5AC9}" destId="{C9AF2F3E-CAB4-4CD8-86E7-C9693DD1152D}" srcOrd="2" destOrd="0" presId="urn:microsoft.com/office/officeart/2005/8/layout/cycle6"/>
    <dgm:cxn modelId="{674023F4-B23E-45CE-975C-EE7296E83864}" type="presParOf" srcId="{9EA92F2D-6749-44D1-84A3-B0454DAF5AC9}" destId="{3EE4728C-5B03-450F-B605-773745827BC0}" srcOrd="3" destOrd="0" presId="urn:microsoft.com/office/officeart/2005/8/layout/cycle6"/>
    <dgm:cxn modelId="{59891825-21E8-4577-9A39-664E7ED56924}" type="presParOf" srcId="{9EA92F2D-6749-44D1-84A3-B0454DAF5AC9}" destId="{A1B729B7-534C-4C9B-AD26-BF08DC91F914}" srcOrd="4" destOrd="0" presId="urn:microsoft.com/office/officeart/2005/8/layout/cycle6"/>
    <dgm:cxn modelId="{21D5E895-E2B7-4AB4-8ED9-4EEA56111B0B}" type="presParOf" srcId="{9EA92F2D-6749-44D1-84A3-B0454DAF5AC9}" destId="{651F2EAA-15A3-4C4C-9B16-BEC11965A937}" srcOrd="5" destOrd="0" presId="urn:microsoft.com/office/officeart/2005/8/layout/cycle6"/>
    <dgm:cxn modelId="{F943DE07-89A7-489C-8516-7BB3B268E839}" type="presParOf" srcId="{9EA92F2D-6749-44D1-84A3-B0454DAF5AC9}" destId="{DA3111C2-09CD-4615-8B40-8BF399188B8C}" srcOrd="6" destOrd="0" presId="urn:microsoft.com/office/officeart/2005/8/layout/cycle6"/>
    <dgm:cxn modelId="{61F9A708-E6B1-4031-886E-6C3288861A4F}" type="presParOf" srcId="{9EA92F2D-6749-44D1-84A3-B0454DAF5AC9}" destId="{153FE563-CF72-4C73-9401-F19EA89DD1F8}" srcOrd="7" destOrd="0" presId="urn:microsoft.com/office/officeart/2005/8/layout/cycle6"/>
    <dgm:cxn modelId="{35608BC9-7FD5-4C6C-97C0-AC29284FD03F}" type="presParOf" srcId="{9EA92F2D-6749-44D1-84A3-B0454DAF5AC9}" destId="{910EFD88-E51B-4881-96BD-322ED08AFC67}" srcOrd="8" destOrd="0" presId="urn:microsoft.com/office/officeart/2005/8/layout/cycle6"/>
    <dgm:cxn modelId="{9C12283A-4DB2-4BBA-B899-23DFDEE97AD2}" type="presParOf" srcId="{9EA92F2D-6749-44D1-84A3-B0454DAF5AC9}" destId="{443ECDD9-B3A5-49BD-8503-70B0B0A52F69}" srcOrd="9" destOrd="0" presId="urn:microsoft.com/office/officeart/2005/8/layout/cycle6"/>
    <dgm:cxn modelId="{8A49AF9D-A1B2-47E0-AFF0-FC1C81A9038C}" type="presParOf" srcId="{9EA92F2D-6749-44D1-84A3-B0454DAF5AC9}" destId="{199D1234-99C4-4D8E-8BE8-5207094C011E}" srcOrd="10" destOrd="0" presId="urn:microsoft.com/office/officeart/2005/8/layout/cycle6"/>
    <dgm:cxn modelId="{A43E6C8B-385A-4ABB-B7BA-985E2402311F}" type="presParOf" srcId="{9EA92F2D-6749-44D1-84A3-B0454DAF5AC9}" destId="{406236F7-3BBD-4CB0-82DF-685E391D6309}" srcOrd="11" destOrd="0" presId="urn:microsoft.com/office/officeart/2005/8/layout/cycle6"/>
    <dgm:cxn modelId="{F26F5059-D931-4962-B863-3E98FF7A75F7}" type="presParOf" srcId="{9EA92F2D-6749-44D1-84A3-B0454DAF5AC9}" destId="{D4836F4E-A87F-432A-ADCE-A66B4E18CDBF}" srcOrd="12" destOrd="0" presId="urn:microsoft.com/office/officeart/2005/8/layout/cycle6"/>
    <dgm:cxn modelId="{2E71B1C3-83A7-4329-A473-3D952A610BB8}" type="presParOf" srcId="{9EA92F2D-6749-44D1-84A3-B0454DAF5AC9}" destId="{B5C0CF17-4D85-4775-9D43-A35AEE0F0E58}" srcOrd="13" destOrd="0" presId="urn:microsoft.com/office/officeart/2005/8/layout/cycle6"/>
    <dgm:cxn modelId="{FCCDF763-D11E-4AE0-919B-EAE037DA89DD}" type="presParOf" srcId="{9EA92F2D-6749-44D1-84A3-B0454DAF5AC9}" destId="{23429AB7-6B1B-464D-8E61-866A8C77F81D}" srcOrd="14" destOrd="0" presId="urn:microsoft.com/office/officeart/2005/8/layout/cycle6"/>
    <dgm:cxn modelId="{9297D0BF-9387-45A1-B831-223D3810149A}" type="presParOf" srcId="{9EA92F2D-6749-44D1-84A3-B0454DAF5AC9}" destId="{E9FA2585-BA9E-40AE-A440-2ED8E8201AE0}" srcOrd="15" destOrd="0" presId="urn:microsoft.com/office/officeart/2005/8/layout/cycle6"/>
    <dgm:cxn modelId="{321CFF7C-4600-4AF9-9BD1-0C60D1269BD7}" type="presParOf" srcId="{9EA92F2D-6749-44D1-84A3-B0454DAF5AC9}" destId="{961C4E55-B02A-421D-8338-2D523D6515D2}" srcOrd="16" destOrd="0" presId="urn:microsoft.com/office/officeart/2005/8/layout/cycle6"/>
    <dgm:cxn modelId="{5005DF6E-CA8E-4C0A-8277-E8814408C889}" type="presParOf" srcId="{9EA92F2D-6749-44D1-84A3-B0454DAF5AC9}" destId="{B4C0CA4D-9A90-468C-B002-003B0E5EAD63}" srcOrd="17" destOrd="0" presId="urn:microsoft.com/office/officeart/2005/8/layout/cycle6"/>
    <dgm:cxn modelId="{DEE14D9E-7EE3-4527-84C0-4DE354D97FE8}" type="presParOf" srcId="{9EA92F2D-6749-44D1-84A3-B0454DAF5AC9}" destId="{FDD3461F-7396-49DA-B782-B402DFD05E3F}" srcOrd="18" destOrd="0" presId="urn:microsoft.com/office/officeart/2005/8/layout/cycle6"/>
    <dgm:cxn modelId="{134E27BE-A6FE-4FF1-9129-FBBECB9BC207}" type="presParOf" srcId="{9EA92F2D-6749-44D1-84A3-B0454DAF5AC9}" destId="{5925FDD6-9702-4A47-A6D5-7E88818AED26}" srcOrd="19" destOrd="0" presId="urn:microsoft.com/office/officeart/2005/8/layout/cycle6"/>
    <dgm:cxn modelId="{F63B3C37-77AC-4F54-8BFE-07AA4C8491BB}" type="presParOf" srcId="{9EA92F2D-6749-44D1-84A3-B0454DAF5AC9}" destId="{2708B9BB-FDD5-4104-9605-D1F23A37287F}" srcOrd="20" destOrd="0" presId="urn:microsoft.com/office/officeart/2005/8/layout/cycle6"/>
    <dgm:cxn modelId="{25B3A718-9F6E-4EDF-9558-963C6D9A6848}" type="presParOf" srcId="{9EA92F2D-6749-44D1-84A3-B0454DAF5AC9}" destId="{BD502CA6-139D-4DCA-8E49-31FD93671C76}" srcOrd="21" destOrd="0" presId="urn:microsoft.com/office/officeart/2005/8/layout/cycle6"/>
    <dgm:cxn modelId="{23725CC4-B621-4368-BE28-455ED4CABDB5}" type="presParOf" srcId="{9EA92F2D-6749-44D1-84A3-B0454DAF5AC9}" destId="{DABBB3B4-9523-4BBD-AE24-6B6E71E1B376}" srcOrd="22" destOrd="0" presId="urn:microsoft.com/office/officeart/2005/8/layout/cycle6"/>
    <dgm:cxn modelId="{CD929C5F-E5BD-4642-A766-6C3D588D5AC2}" type="presParOf" srcId="{9EA92F2D-6749-44D1-84A3-B0454DAF5AC9}" destId="{ECBC06A8-074B-4883-97A0-C0BCF360C225}"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0F8047-34D1-4BA1-9C77-93785C2A970D}"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GB"/>
        </a:p>
      </dgm:t>
    </dgm:pt>
    <dgm:pt modelId="{E6035669-6CF0-4F3C-BC2E-C4A92B09D07C}">
      <dgm:prSet phldrT="[Text]"/>
      <dgm:spPr>
        <a:noFill/>
      </dgm:spPr>
      <dgm:t>
        <a:bodyPr/>
        <a:lstStyle/>
        <a:p>
          <a:r>
            <a:rPr lang="en-GB" dirty="0"/>
            <a:t>Neglect</a:t>
          </a:r>
        </a:p>
      </dgm:t>
    </dgm:pt>
    <dgm:pt modelId="{BB777045-1FC9-4150-8715-FA5309C3A942}" type="parTrans" cxnId="{27341D2A-6A20-481D-8090-D2560C915C7B}">
      <dgm:prSet/>
      <dgm:spPr/>
      <dgm:t>
        <a:bodyPr/>
        <a:lstStyle/>
        <a:p>
          <a:endParaRPr lang="en-GB"/>
        </a:p>
      </dgm:t>
    </dgm:pt>
    <dgm:pt modelId="{83D3BF9A-91BC-4E7C-A7E2-D863BD0D0C13}" type="sibTrans" cxnId="{27341D2A-6A20-481D-8090-D2560C915C7B}">
      <dgm:prSet/>
      <dgm:spPr/>
      <dgm:t>
        <a:bodyPr/>
        <a:lstStyle/>
        <a:p>
          <a:endParaRPr lang="en-GB"/>
        </a:p>
      </dgm:t>
    </dgm:pt>
    <dgm:pt modelId="{B6ACB5EE-C739-4153-8BBF-25A2E1C5C31E}">
      <dgm:prSet phldrT="[Text]"/>
      <dgm:spPr>
        <a:noFill/>
      </dgm:spPr>
      <dgm:t>
        <a:bodyPr/>
        <a:lstStyle/>
        <a:p>
          <a:r>
            <a:rPr lang="en-GB" dirty="0"/>
            <a:t>Own experiences of sexual abuse</a:t>
          </a:r>
        </a:p>
      </dgm:t>
    </dgm:pt>
    <dgm:pt modelId="{19CA5DEF-F434-41B9-9818-A72A9198163A}" type="parTrans" cxnId="{E1E8CA24-39B6-4E89-9A54-FAB5583B263D}">
      <dgm:prSet/>
      <dgm:spPr/>
      <dgm:t>
        <a:bodyPr/>
        <a:lstStyle/>
        <a:p>
          <a:endParaRPr lang="en-GB"/>
        </a:p>
      </dgm:t>
    </dgm:pt>
    <dgm:pt modelId="{5BFA77DB-E280-453B-AF42-F7BD44D9BA34}" type="sibTrans" cxnId="{E1E8CA24-39B6-4E89-9A54-FAB5583B263D}">
      <dgm:prSet/>
      <dgm:spPr/>
      <dgm:t>
        <a:bodyPr/>
        <a:lstStyle/>
        <a:p>
          <a:endParaRPr lang="en-GB"/>
        </a:p>
      </dgm:t>
    </dgm:pt>
    <dgm:pt modelId="{11A58937-83EC-4DF0-9333-710B0780FA24}">
      <dgm:prSet phldrT="[Text]"/>
      <dgm:spPr>
        <a:noFill/>
      </dgm:spPr>
      <dgm:t>
        <a:bodyPr/>
        <a:lstStyle/>
        <a:p>
          <a:r>
            <a:rPr lang="en-GB" dirty="0"/>
            <a:t>Inappropriate boundaries at home</a:t>
          </a:r>
        </a:p>
      </dgm:t>
    </dgm:pt>
    <dgm:pt modelId="{330761CD-CA78-477D-9B84-F71F80473A53}" type="parTrans" cxnId="{99D5EDCB-D508-4434-98CA-74A0557459E6}">
      <dgm:prSet/>
      <dgm:spPr/>
      <dgm:t>
        <a:bodyPr/>
        <a:lstStyle/>
        <a:p>
          <a:endParaRPr lang="en-GB"/>
        </a:p>
      </dgm:t>
    </dgm:pt>
    <dgm:pt modelId="{02CC2A61-8B39-44A5-A627-43170FCED4B4}" type="sibTrans" cxnId="{99D5EDCB-D508-4434-98CA-74A0557459E6}">
      <dgm:prSet/>
      <dgm:spPr/>
      <dgm:t>
        <a:bodyPr/>
        <a:lstStyle/>
        <a:p>
          <a:endParaRPr lang="en-GB"/>
        </a:p>
      </dgm:t>
    </dgm:pt>
    <dgm:pt modelId="{0C568775-A6E1-4A25-B478-9D956795B1C2}">
      <dgm:prSet phldrT="[Text]"/>
      <dgm:spPr>
        <a:noFill/>
      </dgm:spPr>
      <dgm:t>
        <a:bodyPr/>
        <a:lstStyle/>
        <a:p>
          <a:r>
            <a:rPr lang="en-GB" dirty="0"/>
            <a:t>Part of wider disruptive behaviour</a:t>
          </a:r>
        </a:p>
      </dgm:t>
    </dgm:pt>
    <dgm:pt modelId="{37E13B60-7FF8-4155-A6F4-DAAFBDDA68EE}" type="parTrans" cxnId="{E4CB7F0C-10C1-45C2-B5F7-564CB3F5612F}">
      <dgm:prSet/>
      <dgm:spPr/>
      <dgm:t>
        <a:bodyPr/>
        <a:lstStyle/>
        <a:p>
          <a:endParaRPr lang="en-GB"/>
        </a:p>
      </dgm:t>
    </dgm:pt>
    <dgm:pt modelId="{E1F30786-5F31-44E3-8BC5-861EC7C88336}" type="sibTrans" cxnId="{E4CB7F0C-10C1-45C2-B5F7-564CB3F5612F}">
      <dgm:prSet/>
      <dgm:spPr/>
      <dgm:t>
        <a:bodyPr/>
        <a:lstStyle/>
        <a:p>
          <a:endParaRPr lang="en-GB"/>
        </a:p>
      </dgm:t>
    </dgm:pt>
    <dgm:pt modelId="{4EBF4833-D034-4F93-8666-5A64948874CC}">
      <dgm:prSet phldrT="[Text]"/>
      <dgm:spPr>
        <a:noFill/>
      </dgm:spPr>
      <dgm:t>
        <a:bodyPr/>
        <a:lstStyle/>
        <a:p>
          <a:r>
            <a:rPr lang="en-GB" dirty="0"/>
            <a:t>Witnessing domestic violence </a:t>
          </a:r>
        </a:p>
      </dgm:t>
    </dgm:pt>
    <dgm:pt modelId="{FE95B4B4-524E-4515-8E01-DD11230D3F87}" type="parTrans" cxnId="{8EDD9D0F-475A-4B1C-90AB-5029641300D2}">
      <dgm:prSet/>
      <dgm:spPr/>
      <dgm:t>
        <a:bodyPr/>
        <a:lstStyle/>
        <a:p>
          <a:endParaRPr lang="en-GB"/>
        </a:p>
      </dgm:t>
    </dgm:pt>
    <dgm:pt modelId="{D80FBF13-1449-46EC-8E07-3DFDBEDD810E}" type="sibTrans" cxnId="{8EDD9D0F-475A-4B1C-90AB-5029641300D2}">
      <dgm:prSet/>
      <dgm:spPr/>
      <dgm:t>
        <a:bodyPr/>
        <a:lstStyle/>
        <a:p>
          <a:endParaRPr lang="en-GB"/>
        </a:p>
      </dgm:t>
    </dgm:pt>
    <dgm:pt modelId="{34FA32E5-0869-4090-B84D-41477A035E35}">
      <dgm:prSet/>
      <dgm:spPr>
        <a:noFill/>
      </dgm:spPr>
      <dgm:t>
        <a:bodyPr/>
        <a:lstStyle/>
        <a:p>
          <a:r>
            <a:rPr lang="en-GB"/>
            <a:t>Parental experience of sexual abuse</a:t>
          </a:r>
          <a:endParaRPr lang="en-GB" dirty="0"/>
        </a:p>
      </dgm:t>
    </dgm:pt>
    <dgm:pt modelId="{1A520CEA-D424-4A6C-B696-0B28A4647AFA}" type="parTrans" cxnId="{832AEFBD-3A55-4F6A-8023-77CA09B076A3}">
      <dgm:prSet/>
      <dgm:spPr/>
      <dgm:t>
        <a:bodyPr/>
        <a:lstStyle/>
        <a:p>
          <a:endParaRPr lang="en-GB"/>
        </a:p>
      </dgm:t>
    </dgm:pt>
    <dgm:pt modelId="{E0E4EA48-8ACB-4BC7-B099-531EEE24C958}" type="sibTrans" cxnId="{832AEFBD-3A55-4F6A-8023-77CA09B076A3}">
      <dgm:prSet/>
      <dgm:spPr/>
      <dgm:t>
        <a:bodyPr/>
        <a:lstStyle/>
        <a:p>
          <a:endParaRPr lang="en-GB"/>
        </a:p>
      </dgm:t>
    </dgm:pt>
    <dgm:pt modelId="{5C3F5126-5969-4AFB-9C5D-284F80089251}">
      <dgm:prSet/>
      <dgm:spPr>
        <a:noFill/>
      </dgm:spPr>
      <dgm:t>
        <a:bodyPr/>
        <a:lstStyle/>
        <a:p>
          <a:r>
            <a:rPr lang="en-GB" dirty="0"/>
            <a:t>Learning disability</a:t>
          </a:r>
        </a:p>
      </dgm:t>
    </dgm:pt>
    <dgm:pt modelId="{2360592E-5242-4C85-BFC3-B551C522ECB4}" type="parTrans" cxnId="{F9FB6FBC-EB10-4A83-8154-1B23B8434F73}">
      <dgm:prSet/>
      <dgm:spPr/>
      <dgm:t>
        <a:bodyPr/>
        <a:lstStyle/>
        <a:p>
          <a:endParaRPr lang="en-GB"/>
        </a:p>
      </dgm:t>
    </dgm:pt>
    <dgm:pt modelId="{5ED195DD-3C33-43CB-BAA6-AB732B71C72A}" type="sibTrans" cxnId="{F9FB6FBC-EB10-4A83-8154-1B23B8434F73}">
      <dgm:prSet/>
      <dgm:spPr/>
      <dgm:t>
        <a:bodyPr/>
        <a:lstStyle/>
        <a:p>
          <a:endParaRPr lang="en-GB"/>
        </a:p>
      </dgm:t>
    </dgm:pt>
    <dgm:pt modelId="{A569E213-91C1-44C9-AB2A-C88A1CEF37F9}">
      <dgm:prSet/>
      <dgm:spPr>
        <a:noFill/>
      </dgm:spPr>
      <dgm:t>
        <a:bodyPr/>
        <a:lstStyle/>
        <a:p>
          <a:r>
            <a:rPr lang="en-GB" dirty="0"/>
            <a:t>Discontinuity of care</a:t>
          </a:r>
        </a:p>
      </dgm:t>
    </dgm:pt>
    <dgm:pt modelId="{B4E37D23-1427-48D7-B8E3-D6FE31BF3D0E}" type="parTrans" cxnId="{27A9F6A1-C501-44F3-BF09-BB95C4153C81}">
      <dgm:prSet/>
      <dgm:spPr/>
      <dgm:t>
        <a:bodyPr/>
        <a:lstStyle/>
        <a:p>
          <a:endParaRPr lang="en-GB"/>
        </a:p>
      </dgm:t>
    </dgm:pt>
    <dgm:pt modelId="{F30098D7-2A0D-45F8-B63B-0C1DA20E4C29}" type="sibTrans" cxnId="{27A9F6A1-C501-44F3-BF09-BB95C4153C81}">
      <dgm:prSet/>
      <dgm:spPr/>
      <dgm:t>
        <a:bodyPr/>
        <a:lstStyle/>
        <a:p>
          <a:endParaRPr lang="en-GB"/>
        </a:p>
      </dgm:t>
    </dgm:pt>
    <dgm:pt modelId="{B253F9B3-DCED-4FF3-911B-528BE524E9DD}">
      <dgm:prSet/>
      <dgm:spPr>
        <a:noFill/>
      </dgm:spPr>
      <dgm:t>
        <a:bodyPr/>
        <a:lstStyle/>
        <a:p>
          <a:r>
            <a:rPr lang="en-GB" dirty="0"/>
            <a:t>Jealousy of siblings</a:t>
          </a:r>
        </a:p>
      </dgm:t>
    </dgm:pt>
    <dgm:pt modelId="{95F660C8-04C0-4688-AB8A-7A4A0FE0E62F}" type="parTrans" cxnId="{EFED34DB-D302-4D84-AE2E-D2000C1EC0E0}">
      <dgm:prSet/>
      <dgm:spPr/>
      <dgm:t>
        <a:bodyPr/>
        <a:lstStyle/>
        <a:p>
          <a:endParaRPr lang="en-GB"/>
        </a:p>
      </dgm:t>
    </dgm:pt>
    <dgm:pt modelId="{839A93D3-182E-4ADD-BC94-B2257E4710B9}" type="sibTrans" cxnId="{EFED34DB-D302-4D84-AE2E-D2000C1EC0E0}">
      <dgm:prSet/>
      <dgm:spPr/>
      <dgm:t>
        <a:bodyPr/>
        <a:lstStyle/>
        <a:p>
          <a:endParaRPr lang="en-GB"/>
        </a:p>
      </dgm:t>
    </dgm:pt>
    <dgm:pt modelId="{1DA3D1F9-3897-4567-9A90-D4CF503B2F61}" type="pres">
      <dgm:prSet presAssocID="{540F8047-34D1-4BA1-9C77-93785C2A970D}" presName="diagram" presStyleCnt="0">
        <dgm:presLayoutVars>
          <dgm:dir/>
          <dgm:resizeHandles val="exact"/>
        </dgm:presLayoutVars>
      </dgm:prSet>
      <dgm:spPr/>
    </dgm:pt>
    <dgm:pt modelId="{08CA2835-90A1-4C77-9D1E-1E53B89F5F66}" type="pres">
      <dgm:prSet presAssocID="{E6035669-6CF0-4F3C-BC2E-C4A92B09D07C}" presName="node" presStyleLbl="node1" presStyleIdx="0" presStyleCnt="9" custLinFactX="10000" custLinFactNeighborX="100000" custLinFactNeighborY="1367">
        <dgm:presLayoutVars>
          <dgm:bulletEnabled val="1"/>
        </dgm:presLayoutVars>
      </dgm:prSet>
      <dgm:spPr/>
    </dgm:pt>
    <dgm:pt modelId="{E62B6D45-7548-4EDF-AD72-37520BB495B5}" type="pres">
      <dgm:prSet presAssocID="{83D3BF9A-91BC-4E7C-A7E2-D863BD0D0C13}" presName="sibTrans" presStyleCnt="0"/>
      <dgm:spPr/>
    </dgm:pt>
    <dgm:pt modelId="{11D1473A-C280-4BF5-A329-9032B1D1C35D}" type="pres">
      <dgm:prSet presAssocID="{B6ACB5EE-C739-4153-8BBF-25A2E1C5C31E}" presName="node" presStyleLbl="node1" presStyleIdx="1" presStyleCnt="9" custLinFactX="-10000" custLinFactNeighborX="-100000" custLinFactNeighborY="1367">
        <dgm:presLayoutVars>
          <dgm:bulletEnabled val="1"/>
        </dgm:presLayoutVars>
      </dgm:prSet>
      <dgm:spPr/>
    </dgm:pt>
    <dgm:pt modelId="{ECBFBEB8-B2C6-476D-95D1-442358CC3646}" type="pres">
      <dgm:prSet presAssocID="{5BFA77DB-E280-453B-AF42-F7BD44D9BA34}" presName="sibTrans" presStyleCnt="0"/>
      <dgm:spPr/>
    </dgm:pt>
    <dgm:pt modelId="{C16AEA18-2FD4-42BD-ADF7-154A7F910A41}" type="pres">
      <dgm:prSet presAssocID="{34FA32E5-0869-4090-B84D-41477A035E35}" presName="node" presStyleLbl="node1" presStyleIdx="2" presStyleCnt="9">
        <dgm:presLayoutVars>
          <dgm:bulletEnabled val="1"/>
        </dgm:presLayoutVars>
      </dgm:prSet>
      <dgm:spPr/>
    </dgm:pt>
    <dgm:pt modelId="{12ED829D-AC43-42CD-9427-0FE365C13FD4}" type="pres">
      <dgm:prSet presAssocID="{E0E4EA48-8ACB-4BC7-B099-531EEE24C958}" presName="sibTrans" presStyleCnt="0"/>
      <dgm:spPr/>
    </dgm:pt>
    <dgm:pt modelId="{A31F8981-A307-4B49-8907-379B97E2E42F}" type="pres">
      <dgm:prSet presAssocID="{11A58937-83EC-4DF0-9333-710B0780FA24}" presName="node" presStyleLbl="node1" presStyleIdx="3" presStyleCnt="9">
        <dgm:presLayoutVars>
          <dgm:bulletEnabled val="1"/>
        </dgm:presLayoutVars>
      </dgm:prSet>
      <dgm:spPr/>
    </dgm:pt>
    <dgm:pt modelId="{B85BD49C-63E7-446B-9EC5-ED83A3334472}" type="pres">
      <dgm:prSet presAssocID="{02CC2A61-8B39-44A5-A627-43170FCED4B4}" presName="sibTrans" presStyleCnt="0"/>
      <dgm:spPr/>
    </dgm:pt>
    <dgm:pt modelId="{DEDCEAAF-CFCD-425B-8579-C325972A1BE1}" type="pres">
      <dgm:prSet presAssocID="{0C568775-A6E1-4A25-B478-9D956795B1C2}" presName="node" presStyleLbl="node1" presStyleIdx="4" presStyleCnt="9">
        <dgm:presLayoutVars>
          <dgm:bulletEnabled val="1"/>
        </dgm:presLayoutVars>
      </dgm:prSet>
      <dgm:spPr/>
    </dgm:pt>
    <dgm:pt modelId="{AB5EE02C-3EE5-4474-A5FF-4ED899E3C38C}" type="pres">
      <dgm:prSet presAssocID="{E1F30786-5F31-44E3-8BC5-861EC7C88336}" presName="sibTrans" presStyleCnt="0"/>
      <dgm:spPr/>
    </dgm:pt>
    <dgm:pt modelId="{C68A008F-B652-4603-B6B7-20B5FCB79E7D}" type="pres">
      <dgm:prSet presAssocID="{4EBF4833-D034-4F93-8666-5A64948874CC}" presName="node" presStyleLbl="node1" presStyleIdx="5" presStyleCnt="9">
        <dgm:presLayoutVars>
          <dgm:bulletEnabled val="1"/>
        </dgm:presLayoutVars>
      </dgm:prSet>
      <dgm:spPr/>
    </dgm:pt>
    <dgm:pt modelId="{DA8D73BE-379B-4C9A-8448-B7305634C682}" type="pres">
      <dgm:prSet presAssocID="{D80FBF13-1449-46EC-8E07-3DFDBEDD810E}" presName="sibTrans" presStyleCnt="0"/>
      <dgm:spPr/>
    </dgm:pt>
    <dgm:pt modelId="{D9419240-6FA6-47F4-8E1D-071720C19B08}" type="pres">
      <dgm:prSet presAssocID="{A569E213-91C1-44C9-AB2A-C88A1CEF37F9}" presName="node" presStyleLbl="node1" presStyleIdx="6" presStyleCnt="9">
        <dgm:presLayoutVars>
          <dgm:bulletEnabled val="1"/>
        </dgm:presLayoutVars>
      </dgm:prSet>
      <dgm:spPr/>
    </dgm:pt>
    <dgm:pt modelId="{435DED5B-607E-4CB2-A278-6015309F7DAC}" type="pres">
      <dgm:prSet presAssocID="{F30098D7-2A0D-45F8-B63B-0C1DA20E4C29}" presName="sibTrans" presStyleCnt="0"/>
      <dgm:spPr/>
    </dgm:pt>
    <dgm:pt modelId="{AEE23E54-B6C0-4EAE-BF6D-976081858E32}" type="pres">
      <dgm:prSet presAssocID="{5C3F5126-5969-4AFB-9C5D-284F80089251}" presName="node" presStyleLbl="node1" presStyleIdx="7" presStyleCnt="9">
        <dgm:presLayoutVars>
          <dgm:bulletEnabled val="1"/>
        </dgm:presLayoutVars>
      </dgm:prSet>
      <dgm:spPr/>
    </dgm:pt>
    <dgm:pt modelId="{FCC3855C-B5D7-4C96-BA64-652E623A1A40}" type="pres">
      <dgm:prSet presAssocID="{5ED195DD-3C33-43CB-BAA6-AB732B71C72A}" presName="sibTrans" presStyleCnt="0"/>
      <dgm:spPr/>
    </dgm:pt>
    <dgm:pt modelId="{7AD1F16A-6E97-4729-839A-7E22D7B4B658}" type="pres">
      <dgm:prSet presAssocID="{B253F9B3-DCED-4FF3-911B-528BE524E9DD}" presName="node" presStyleLbl="node1" presStyleIdx="8" presStyleCnt="9">
        <dgm:presLayoutVars>
          <dgm:bulletEnabled val="1"/>
        </dgm:presLayoutVars>
      </dgm:prSet>
      <dgm:spPr/>
    </dgm:pt>
  </dgm:ptLst>
  <dgm:cxnLst>
    <dgm:cxn modelId="{08AAC606-F8BF-4F95-9510-50B0B25C142B}" type="presOf" srcId="{B253F9B3-DCED-4FF3-911B-528BE524E9DD}" destId="{7AD1F16A-6E97-4729-839A-7E22D7B4B658}" srcOrd="0" destOrd="0" presId="urn:microsoft.com/office/officeart/2005/8/layout/default"/>
    <dgm:cxn modelId="{E4CB7F0C-10C1-45C2-B5F7-564CB3F5612F}" srcId="{540F8047-34D1-4BA1-9C77-93785C2A970D}" destId="{0C568775-A6E1-4A25-B478-9D956795B1C2}" srcOrd="4" destOrd="0" parTransId="{37E13B60-7FF8-4155-A6F4-DAAFBDDA68EE}" sibTransId="{E1F30786-5F31-44E3-8BC5-861EC7C88336}"/>
    <dgm:cxn modelId="{8EDD9D0F-475A-4B1C-90AB-5029641300D2}" srcId="{540F8047-34D1-4BA1-9C77-93785C2A970D}" destId="{4EBF4833-D034-4F93-8666-5A64948874CC}" srcOrd="5" destOrd="0" parTransId="{FE95B4B4-524E-4515-8E01-DD11230D3F87}" sibTransId="{D80FBF13-1449-46EC-8E07-3DFDBEDD810E}"/>
    <dgm:cxn modelId="{ED07421F-863D-49AA-A04A-0D0458B08507}" type="presOf" srcId="{34FA32E5-0869-4090-B84D-41477A035E35}" destId="{C16AEA18-2FD4-42BD-ADF7-154A7F910A41}" srcOrd="0" destOrd="0" presId="urn:microsoft.com/office/officeart/2005/8/layout/default"/>
    <dgm:cxn modelId="{E1E8CA24-39B6-4E89-9A54-FAB5583B263D}" srcId="{540F8047-34D1-4BA1-9C77-93785C2A970D}" destId="{B6ACB5EE-C739-4153-8BBF-25A2E1C5C31E}" srcOrd="1" destOrd="0" parTransId="{19CA5DEF-F434-41B9-9818-A72A9198163A}" sibTransId="{5BFA77DB-E280-453B-AF42-F7BD44D9BA34}"/>
    <dgm:cxn modelId="{27341D2A-6A20-481D-8090-D2560C915C7B}" srcId="{540F8047-34D1-4BA1-9C77-93785C2A970D}" destId="{E6035669-6CF0-4F3C-BC2E-C4A92B09D07C}" srcOrd="0" destOrd="0" parTransId="{BB777045-1FC9-4150-8715-FA5309C3A942}" sibTransId="{83D3BF9A-91BC-4E7C-A7E2-D863BD0D0C13}"/>
    <dgm:cxn modelId="{A901DC30-EE85-48BE-9AA5-A7F3473FA657}" type="presOf" srcId="{540F8047-34D1-4BA1-9C77-93785C2A970D}" destId="{1DA3D1F9-3897-4567-9A90-D4CF503B2F61}" srcOrd="0" destOrd="0" presId="urn:microsoft.com/office/officeart/2005/8/layout/default"/>
    <dgm:cxn modelId="{8B7D4266-2A3B-4B22-9F38-9E5F23E75C0B}" type="presOf" srcId="{A569E213-91C1-44C9-AB2A-C88A1CEF37F9}" destId="{D9419240-6FA6-47F4-8E1D-071720C19B08}" srcOrd="0" destOrd="0" presId="urn:microsoft.com/office/officeart/2005/8/layout/default"/>
    <dgm:cxn modelId="{EB1CFD48-41CA-4593-87FA-1AE8DB3480FA}" type="presOf" srcId="{B6ACB5EE-C739-4153-8BBF-25A2E1C5C31E}" destId="{11D1473A-C280-4BF5-A329-9032B1D1C35D}" srcOrd="0" destOrd="0" presId="urn:microsoft.com/office/officeart/2005/8/layout/default"/>
    <dgm:cxn modelId="{3C77894F-B221-454A-82F2-C42437181BB8}" type="presOf" srcId="{E6035669-6CF0-4F3C-BC2E-C4A92B09D07C}" destId="{08CA2835-90A1-4C77-9D1E-1E53B89F5F66}" srcOrd="0" destOrd="0" presId="urn:microsoft.com/office/officeart/2005/8/layout/default"/>
    <dgm:cxn modelId="{8F41DE54-C8C0-47BD-BD44-BF3C93A60861}" type="presOf" srcId="{4EBF4833-D034-4F93-8666-5A64948874CC}" destId="{C68A008F-B652-4603-B6B7-20B5FCB79E7D}" srcOrd="0" destOrd="0" presId="urn:microsoft.com/office/officeart/2005/8/layout/default"/>
    <dgm:cxn modelId="{9AD7E174-C485-438F-B3A6-7F6436C9494A}" type="presOf" srcId="{11A58937-83EC-4DF0-9333-710B0780FA24}" destId="{A31F8981-A307-4B49-8907-379B97E2E42F}" srcOrd="0" destOrd="0" presId="urn:microsoft.com/office/officeart/2005/8/layout/default"/>
    <dgm:cxn modelId="{27A9F6A1-C501-44F3-BF09-BB95C4153C81}" srcId="{540F8047-34D1-4BA1-9C77-93785C2A970D}" destId="{A569E213-91C1-44C9-AB2A-C88A1CEF37F9}" srcOrd="6" destOrd="0" parTransId="{B4E37D23-1427-48D7-B8E3-D6FE31BF3D0E}" sibTransId="{F30098D7-2A0D-45F8-B63B-0C1DA20E4C29}"/>
    <dgm:cxn modelId="{8BDF92A5-0DCB-4DC5-ACCE-D0B7A506FCBA}" type="presOf" srcId="{0C568775-A6E1-4A25-B478-9D956795B1C2}" destId="{DEDCEAAF-CFCD-425B-8579-C325972A1BE1}" srcOrd="0" destOrd="0" presId="urn:microsoft.com/office/officeart/2005/8/layout/default"/>
    <dgm:cxn modelId="{E3CEC2BB-B5C3-4CD5-BCF1-E4493B05B698}" type="presOf" srcId="{5C3F5126-5969-4AFB-9C5D-284F80089251}" destId="{AEE23E54-B6C0-4EAE-BF6D-976081858E32}" srcOrd="0" destOrd="0" presId="urn:microsoft.com/office/officeart/2005/8/layout/default"/>
    <dgm:cxn modelId="{F9FB6FBC-EB10-4A83-8154-1B23B8434F73}" srcId="{540F8047-34D1-4BA1-9C77-93785C2A970D}" destId="{5C3F5126-5969-4AFB-9C5D-284F80089251}" srcOrd="7" destOrd="0" parTransId="{2360592E-5242-4C85-BFC3-B551C522ECB4}" sibTransId="{5ED195DD-3C33-43CB-BAA6-AB732B71C72A}"/>
    <dgm:cxn modelId="{832AEFBD-3A55-4F6A-8023-77CA09B076A3}" srcId="{540F8047-34D1-4BA1-9C77-93785C2A970D}" destId="{34FA32E5-0869-4090-B84D-41477A035E35}" srcOrd="2" destOrd="0" parTransId="{1A520CEA-D424-4A6C-B696-0B28A4647AFA}" sibTransId="{E0E4EA48-8ACB-4BC7-B099-531EEE24C958}"/>
    <dgm:cxn modelId="{99D5EDCB-D508-4434-98CA-74A0557459E6}" srcId="{540F8047-34D1-4BA1-9C77-93785C2A970D}" destId="{11A58937-83EC-4DF0-9333-710B0780FA24}" srcOrd="3" destOrd="0" parTransId="{330761CD-CA78-477D-9B84-F71F80473A53}" sibTransId="{02CC2A61-8B39-44A5-A627-43170FCED4B4}"/>
    <dgm:cxn modelId="{EFED34DB-D302-4D84-AE2E-D2000C1EC0E0}" srcId="{540F8047-34D1-4BA1-9C77-93785C2A970D}" destId="{B253F9B3-DCED-4FF3-911B-528BE524E9DD}" srcOrd="8" destOrd="0" parTransId="{95F660C8-04C0-4688-AB8A-7A4A0FE0E62F}" sibTransId="{839A93D3-182E-4ADD-BC94-B2257E4710B9}"/>
    <dgm:cxn modelId="{327CD7D0-EC9A-4A5B-9D86-18FC2A61EC42}" type="presParOf" srcId="{1DA3D1F9-3897-4567-9A90-D4CF503B2F61}" destId="{08CA2835-90A1-4C77-9D1E-1E53B89F5F66}" srcOrd="0" destOrd="0" presId="urn:microsoft.com/office/officeart/2005/8/layout/default"/>
    <dgm:cxn modelId="{B80806BA-D0BC-475A-BD1C-B07A3D5D1315}" type="presParOf" srcId="{1DA3D1F9-3897-4567-9A90-D4CF503B2F61}" destId="{E62B6D45-7548-4EDF-AD72-37520BB495B5}" srcOrd="1" destOrd="0" presId="urn:microsoft.com/office/officeart/2005/8/layout/default"/>
    <dgm:cxn modelId="{9F000985-6EEB-48E1-B730-CAAE160E65EE}" type="presParOf" srcId="{1DA3D1F9-3897-4567-9A90-D4CF503B2F61}" destId="{11D1473A-C280-4BF5-A329-9032B1D1C35D}" srcOrd="2" destOrd="0" presId="urn:microsoft.com/office/officeart/2005/8/layout/default"/>
    <dgm:cxn modelId="{354815F3-AC72-4292-BEB1-B5FC42B8497B}" type="presParOf" srcId="{1DA3D1F9-3897-4567-9A90-D4CF503B2F61}" destId="{ECBFBEB8-B2C6-476D-95D1-442358CC3646}" srcOrd="3" destOrd="0" presId="urn:microsoft.com/office/officeart/2005/8/layout/default"/>
    <dgm:cxn modelId="{A7C206A3-31A0-4A40-A215-7FC0D6144B9F}" type="presParOf" srcId="{1DA3D1F9-3897-4567-9A90-D4CF503B2F61}" destId="{C16AEA18-2FD4-42BD-ADF7-154A7F910A41}" srcOrd="4" destOrd="0" presId="urn:microsoft.com/office/officeart/2005/8/layout/default"/>
    <dgm:cxn modelId="{368A7564-9E7B-4AFC-90D0-F54F688CF34F}" type="presParOf" srcId="{1DA3D1F9-3897-4567-9A90-D4CF503B2F61}" destId="{12ED829D-AC43-42CD-9427-0FE365C13FD4}" srcOrd="5" destOrd="0" presId="urn:microsoft.com/office/officeart/2005/8/layout/default"/>
    <dgm:cxn modelId="{6DA70FF0-2742-4FB5-98B4-C1E851127263}" type="presParOf" srcId="{1DA3D1F9-3897-4567-9A90-D4CF503B2F61}" destId="{A31F8981-A307-4B49-8907-379B97E2E42F}" srcOrd="6" destOrd="0" presId="urn:microsoft.com/office/officeart/2005/8/layout/default"/>
    <dgm:cxn modelId="{19AE5B44-6450-4EE3-8058-3A88F712C39A}" type="presParOf" srcId="{1DA3D1F9-3897-4567-9A90-D4CF503B2F61}" destId="{B85BD49C-63E7-446B-9EC5-ED83A3334472}" srcOrd="7" destOrd="0" presId="urn:microsoft.com/office/officeart/2005/8/layout/default"/>
    <dgm:cxn modelId="{E8ED6BC3-07EF-4D99-ADE7-35067A45B06A}" type="presParOf" srcId="{1DA3D1F9-3897-4567-9A90-D4CF503B2F61}" destId="{DEDCEAAF-CFCD-425B-8579-C325972A1BE1}" srcOrd="8" destOrd="0" presId="urn:microsoft.com/office/officeart/2005/8/layout/default"/>
    <dgm:cxn modelId="{9547BBDE-D0F8-48E5-A5BB-FE4B6C37B55A}" type="presParOf" srcId="{1DA3D1F9-3897-4567-9A90-D4CF503B2F61}" destId="{AB5EE02C-3EE5-4474-A5FF-4ED899E3C38C}" srcOrd="9" destOrd="0" presId="urn:microsoft.com/office/officeart/2005/8/layout/default"/>
    <dgm:cxn modelId="{87C2D5DD-7856-4C61-A2F0-DE3EAEE792EA}" type="presParOf" srcId="{1DA3D1F9-3897-4567-9A90-D4CF503B2F61}" destId="{C68A008F-B652-4603-B6B7-20B5FCB79E7D}" srcOrd="10" destOrd="0" presId="urn:microsoft.com/office/officeart/2005/8/layout/default"/>
    <dgm:cxn modelId="{C53B27EA-9BFD-4124-9965-13F41C5C7BAC}" type="presParOf" srcId="{1DA3D1F9-3897-4567-9A90-D4CF503B2F61}" destId="{DA8D73BE-379B-4C9A-8448-B7305634C682}" srcOrd="11" destOrd="0" presId="urn:microsoft.com/office/officeart/2005/8/layout/default"/>
    <dgm:cxn modelId="{E6EEA935-6C47-4344-A73F-BE36924C4CD5}" type="presParOf" srcId="{1DA3D1F9-3897-4567-9A90-D4CF503B2F61}" destId="{D9419240-6FA6-47F4-8E1D-071720C19B08}" srcOrd="12" destOrd="0" presId="urn:microsoft.com/office/officeart/2005/8/layout/default"/>
    <dgm:cxn modelId="{3F71F152-C607-4BF6-9745-8028EDDDF9E0}" type="presParOf" srcId="{1DA3D1F9-3897-4567-9A90-D4CF503B2F61}" destId="{435DED5B-607E-4CB2-A278-6015309F7DAC}" srcOrd="13" destOrd="0" presId="urn:microsoft.com/office/officeart/2005/8/layout/default"/>
    <dgm:cxn modelId="{115BD92E-B00D-4217-BA7B-772EB23C27B3}" type="presParOf" srcId="{1DA3D1F9-3897-4567-9A90-D4CF503B2F61}" destId="{AEE23E54-B6C0-4EAE-BF6D-976081858E32}" srcOrd="14" destOrd="0" presId="urn:microsoft.com/office/officeart/2005/8/layout/default"/>
    <dgm:cxn modelId="{B7F5D808-96FB-4268-B366-8FA2ADEF67B5}" type="presParOf" srcId="{1DA3D1F9-3897-4567-9A90-D4CF503B2F61}" destId="{FCC3855C-B5D7-4C96-BA64-652E623A1A40}" srcOrd="15" destOrd="0" presId="urn:microsoft.com/office/officeart/2005/8/layout/default"/>
    <dgm:cxn modelId="{C2D6B390-64F9-4273-ADD8-D9E2E012CE4B}" type="presParOf" srcId="{1DA3D1F9-3897-4567-9A90-D4CF503B2F61}" destId="{7AD1F16A-6E97-4729-839A-7E22D7B4B658}" srcOrd="1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66BD18-1925-4A07-8F1C-B6013C291EFE}" type="doc">
      <dgm:prSet loTypeId="urn:microsoft.com/office/officeart/2005/8/layout/pList2" loCatId="list" qsTypeId="urn:microsoft.com/office/officeart/2005/8/quickstyle/simple1" qsCatId="simple" csTypeId="urn:microsoft.com/office/officeart/2005/8/colors/accent3_2" csCatId="accent3" phldr="1"/>
      <dgm:spPr/>
      <dgm:t>
        <a:bodyPr/>
        <a:lstStyle/>
        <a:p>
          <a:endParaRPr lang="en-US"/>
        </a:p>
      </dgm:t>
    </dgm:pt>
    <dgm:pt modelId="{04A9241B-C846-474C-8D19-998D39266BDE}">
      <dgm:prSet custT="1"/>
      <dgm:spPr/>
      <dgm:t>
        <a:bodyPr/>
        <a:lstStyle/>
        <a:p>
          <a:r>
            <a:rPr lang="en-GB" sz="1400" dirty="0"/>
            <a:t>Peer Grouping. Relevant staff to be made aware of key issues and mindful of who the child is grouped with and where in the room the group are placed.</a:t>
          </a:r>
          <a:endParaRPr lang="en-US" sz="1400" dirty="0"/>
        </a:p>
      </dgm:t>
    </dgm:pt>
    <dgm:pt modelId="{EC194C47-5E26-48FF-B17C-0BCE4BFE8F2A}" type="parTrans" cxnId="{0708F331-180B-418F-9D85-9A62041168C9}">
      <dgm:prSet/>
      <dgm:spPr/>
      <dgm:t>
        <a:bodyPr/>
        <a:lstStyle/>
        <a:p>
          <a:endParaRPr lang="en-US"/>
        </a:p>
      </dgm:t>
    </dgm:pt>
    <dgm:pt modelId="{2AA12D67-8F88-4343-B5DE-2B18A9146926}" type="sibTrans" cxnId="{0708F331-180B-418F-9D85-9A62041168C9}">
      <dgm:prSet/>
      <dgm:spPr/>
      <dgm:t>
        <a:bodyPr/>
        <a:lstStyle/>
        <a:p>
          <a:endParaRPr lang="en-US"/>
        </a:p>
      </dgm:t>
    </dgm:pt>
    <dgm:pt modelId="{940392C8-1035-4E7F-8EE9-54E5C7E4C161}">
      <dgm:prSet custT="1"/>
      <dgm:spPr/>
      <dgm:t>
        <a:bodyPr/>
        <a:lstStyle/>
        <a:p>
          <a:r>
            <a:rPr lang="en-GB" sz="1400"/>
            <a:t>Changing for PE - staff will be notified to be mindful of changing room concerns and where necessary provide information to the child (in a way they understand) about what/ how to change.</a:t>
          </a:r>
          <a:endParaRPr lang="en-US" sz="1400"/>
        </a:p>
      </dgm:t>
    </dgm:pt>
    <dgm:pt modelId="{FA80861F-3895-412F-9BEB-661EF5DB23D3}" type="parTrans" cxnId="{12DCD7DA-662B-481F-97C0-D113F6DC99F5}">
      <dgm:prSet/>
      <dgm:spPr/>
      <dgm:t>
        <a:bodyPr/>
        <a:lstStyle/>
        <a:p>
          <a:endParaRPr lang="en-US"/>
        </a:p>
      </dgm:t>
    </dgm:pt>
    <dgm:pt modelId="{1C1FF046-77E7-487E-8704-D2125F157621}" type="sibTrans" cxnId="{12DCD7DA-662B-481F-97C0-D113F6DC99F5}">
      <dgm:prSet/>
      <dgm:spPr/>
      <dgm:t>
        <a:bodyPr/>
        <a:lstStyle/>
        <a:p>
          <a:endParaRPr lang="en-US"/>
        </a:p>
      </dgm:t>
    </dgm:pt>
    <dgm:pt modelId="{14208A4E-42FA-42C8-B428-C5020009EFD8}">
      <dgm:prSet custT="1"/>
      <dgm:spPr/>
      <dgm:t>
        <a:bodyPr/>
        <a:lstStyle/>
        <a:p>
          <a:r>
            <a:rPr lang="en-GB" sz="1400"/>
            <a:t>Child to receive regular feedback about what they are doing well and to be provided with examples, persons to model in regards to areas where they need support</a:t>
          </a:r>
          <a:endParaRPr lang="en-US" sz="1400"/>
        </a:p>
      </dgm:t>
    </dgm:pt>
    <dgm:pt modelId="{815CD654-2E4D-43F1-A70C-F3BF064A709B}" type="parTrans" cxnId="{31C0B2CD-AE6D-4B06-BA0D-9627078C195E}">
      <dgm:prSet/>
      <dgm:spPr/>
      <dgm:t>
        <a:bodyPr/>
        <a:lstStyle/>
        <a:p>
          <a:endParaRPr lang="en-US"/>
        </a:p>
      </dgm:t>
    </dgm:pt>
    <dgm:pt modelId="{9D4A3732-D2CB-4307-9B34-E4C47FC07521}" type="sibTrans" cxnId="{31C0B2CD-AE6D-4B06-BA0D-9627078C195E}">
      <dgm:prSet/>
      <dgm:spPr/>
      <dgm:t>
        <a:bodyPr/>
        <a:lstStyle/>
        <a:p>
          <a:endParaRPr lang="en-US"/>
        </a:p>
      </dgm:t>
    </dgm:pt>
    <dgm:pt modelId="{9377418E-A02F-4792-8D05-376D6CA798B5}" type="pres">
      <dgm:prSet presAssocID="{B866BD18-1925-4A07-8F1C-B6013C291EFE}" presName="Name0" presStyleCnt="0">
        <dgm:presLayoutVars>
          <dgm:dir/>
          <dgm:resizeHandles val="exact"/>
        </dgm:presLayoutVars>
      </dgm:prSet>
      <dgm:spPr/>
    </dgm:pt>
    <dgm:pt modelId="{1C3093CD-17C5-4BF6-BB62-5296B956C41D}" type="pres">
      <dgm:prSet presAssocID="{B866BD18-1925-4A07-8F1C-B6013C291EFE}" presName="bkgdShp" presStyleLbl="alignAccFollowNode1" presStyleIdx="0" presStyleCnt="1"/>
      <dgm:spPr/>
    </dgm:pt>
    <dgm:pt modelId="{81F6E3B3-9349-47D8-8C2D-7646AE860FCF}" type="pres">
      <dgm:prSet presAssocID="{B866BD18-1925-4A07-8F1C-B6013C291EFE}" presName="linComp" presStyleCnt="0"/>
      <dgm:spPr/>
    </dgm:pt>
    <dgm:pt modelId="{FFA10F0D-73CA-4822-8354-8083A1196D7D}" type="pres">
      <dgm:prSet presAssocID="{04A9241B-C846-474C-8D19-998D39266BDE}" presName="compNode" presStyleCnt="0"/>
      <dgm:spPr/>
    </dgm:pt>
    <dgm:pt modelId="{4A15F7E3-0EB5-4143-84F0-BB78926D2C99}" type="pres">
      <dgm:prSet presAssocID="{04A9241B-C846-474C-8D19-998D39266BDE}" presName="node" presStyleLbl="node1" presStyleIdx="0" presStyleCnt="3">
        <dgm:presLayoutVars>
          <dgm:bulletEnabled val="1"/>
        </dgm:presLayoutVars>
      </dgm:prSet>
      <dgm:spPr/>
    </dgm:pt>
    <dgm:pt modelId="{C98825A8-BE93-4A19-822E-4C923D9F0633}" type="pres">
      <dgm:prSet presAssocID="{04A9241B-C846-474C-8D19-998D39266BDE}" presName="invisiNode" presStyleLbl="node1" presStyleIdx="0" presStyleCnt="3"/>
      <dgm:spPr/>
    </dgm:pt>
    <dgm:pt modelId="{0245174A-07A4-4626-8415-07A85DABAA5E}" type="pres">
      <dgm:prSet presAssocID="{04A9241B-C846-474C-8D19-998D39266BDE}" presName="imagNode" presStyleLbl="fgImgPlace1" presStyleIdx="0" presStyleCnt="3"/>
      <dgm:spPr>
        <a:blipFill>
          <a:blip xmlns:r="http://schemas.openxmlformats.org/officeDocument/2006/relationships" r:embed="rId1"/>
          <a:srcRect/>
          <a:stretch>
            <a:fillRect t="-12000" b="-12000"/>
          </a:stretch>
        </a:blipFill>
      </dgm:spPr>
    </dgm:pt>
    <dgm:pt modelId="{06042147-8AF6-4746-877C-89EC15D6A393}" type="pres">
      <dgm:prSet presAssocID="{2AA12D67-8F88-4343-B5DE-2B18A9146926}" presName="sibTrans" presStyleLbl="sibTrans2D1" presStyleIdx="0" presStyleCnt="0"/>
      <dgm:spPr/>
    </dgm:pt>
    <dgm:pt modelId="{AF7B875C-0897-4453-9ED4-C9ED7522E40C}" type="pres">
      <dgm:prSet presAssocID="{940392C8-1035-4E7F-8EE9-54E5C7E4C161}" presName="compNode" presStyleCnt="0"/>
      <dgm:spPr/>
    </dgm:pt>
    <dgm:pt modelId="{79D6B20E-1061-44F0-B57C-045C00C187B6}" type="pres">
      <dgm:prSet presAssocID="{940392C8-1035-4E7F-8EE9-54E5C7E4C161}" presName="node" presStyleLbl="node1" presStyleIdx="1" presStyleCnt="3">
        <dgm:presLayoutVars>
          <dgm:bulletEnabled val="1"/>
        </dgm:presLayoutVars>
      </dgm:prSet>
      <dgm:spPr/>
    </dgm:pt>
    <dgm:pt modelId="{962A50E7-9ED3-4593-9F7C-85A1B2AB8B4F}" type="pres">
      <dgm:prSet presAssocID="{940392C8-1035-4E7F-8EE9-54E5C7E4C161}" presName="invisiNode" presStyleLbl="node1" presStyleIdx="1" presStyleCnt="3"/>
      <dgm:spPr/>
    </dgm:pt>
    <dgm:pt modelId="{22EF185A-EF87-488A-850B-9CAB97E8FD92}" type="pres">
      <dgm:prSet presAssocID="{940392C8-1035-4E7F-8EE9-54E5C7E4C161}"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dgm:spPr>
    </dgm:pt>
    <dgm:pt modelId="{770EB576-09CF-4CC3-8070-AAFC3E656383}" type="pres">
      <dgm:prSet presAssocID="{1C1FF046-77E7-487E-8704-D2125F157621}" presName="sibTrans" presStyleLbl="sibTrans2D1" presStyleIdx="0" presStyleCnt="0"/>
      <dgm:spPr/>
    </dgm:pt>
    <dgm:pt modelId="{283A4430-408E-431C-9220-BFFF7C5F9F64}" type="pres">
      <dgm:prSet presAssocID="{14208A4E-42FA-42C8-B428-C5020009EFD8}" presName="compNode" presStyleCnt="0"/>
      <dgm:spPr/>
    </dgm:pt>
    <dgm:pt modelId="{22CED1C8-C6AB-4DBC-8694-BF1BB3A46B50}" type="pres">
      <dgm:prSet presAssocID="{14208A4E-42FA-42C8-B428-C5020009EFD8}" presName="node" presStyleLbl="node1" presStyleIdx="2" presStyleCnt="3">
        <dgm:presLayoutVars>
          <dgm:bulletEnabled val="1"/>
        </dgm:presLayoutVars>
      </dgm:prSet>
      <dgm:spPr/>
    </dgm:pt>
    <dgm:pt modelId="{8D5A2B58-05F3-4F08-9B78-082AA58472F1}" type="pres">
      <dgm:prSet presAssocID="{14208A4E-42FA-42C8-B428-C5020009EFD8}" presName="invisiNode" presStyleLbl="node1" presStyleIdx="2" presStyleCnt="3"/>
      <dgm:spPr/>
    </dgm:pt>
    <dgm:pt modelId="{C1ED68AD-3CF9-4C90-B6C4-2D62A8627556}" type="pres">
      <dgm:prSet presAssocID="{14208A4E-42FA-42C8-B428-C5020009EFD8}" presName="imagNode" presStyleLbl="fgImgPlace1" presStyleIdx="2" presStyleCnt="3"/>
      <dgm:spPr>
        <a:blipFill>
          <a:blip xmlns:r="http://schemas.openxmlformats.org/officeDocument/2006/relationships" r:embed="rId3"/>
          <a:srcRect/>
          <a:stretch>
            <a:fillRect t="-6000" b="-6000"/>
          </a:stretch>
        </a:blipFill>
      </dgm:spPr>
    </dgm:pt>
  </dgm:ptLst>
  <dgm:cxnLst>
    <dgm:cxn modelId="{8323921F-F101-4384-9476-C0093E42F414}" type="presOf" srcId="{2AA12D67-8F88-4343-B5DE-2B18A9146926}" destId="{06042147-8AF6-4746-877C-89EC15D6A393}" srcOrd="0" destOrd="0" presId="urn:microsoft.com/office/officeart/2005/8/layout/pList2"/>
    <dgm:cxn modelId="{0708F331-180B-418F-9D85-9A62041168C9}" srcId="{B866BD18-1925-4A07-8F1C-B6013C291EFE}" destId="{04A9241B-C846-474C-8D19-998D39266BDE}" srcOrd="0" destOrd="0" parTransId="{EC194C47-5E26-48FF-B17C-0BCE4BFE8F2A}" sibTransId="{2AA12D67-8F88-4343-B5DE-2B18A9146926}"/>
    <dgm:cxn modelId="{B0EB5F66-A159-4D71-ADAD-354856CDD2E6}" type="presOf" srcId="{14208A4E-42FA-42C8-B428-C5020009EFD8}" destId="{22CED1C8-C6AB-4DBC-8694-BF1BB3A46B50}" srcOrd="0" destOrd="0" presId="urn:microsoft.com/office/officeart/2005/8/layout/pList2"/>
    <dgm:cxn modelId="{7F48C971-D76B-4AD3-A81A-3DFB920C291F}" type="presOf" srcId="{1C1FF046-77E7-487E-8704-D2125F157621}" destId="{770EB576-09CF-4CC3-8070-AAFC3E656383}" srcOrd="0" destOrd="0" presId="urn:microsoft.com/office/officeart/2005/8/layout/pList2"/>
    <dgm:cxn modelId="{4F55CF83-8E91-4C46-B081-05A152F0704D}" type="presOf" srcId="{940392C8-1035-4E7F-8EE9-54E5C7E4C161}" destId="{79D6B20E-1061-44F0-B57C-045C00C187B6}" srcOrd="0" destOrd="0" presId="urn:microsoft.com/office/officeart/2005/8/layout/pList2"/>
    <dgm:cxn modelId="{31C0B2CD-AE6D-4B06-BA0D-9627078C195E}" srcId="{B866BD18-1925-4A07-8F1C-B6013C291EFE}" destId="{14208A4E-42FA-42C8-B428-C5020009EFD8}" srcOrd="2" destOrd="0" parTransId="{815CD654-2E4D-43F1-A70C-F3BF064A709B}" sibTransId="{9D4A3732-D2CB-4307-9B34-E4C47FC07521}"/>
    <dgm:cxn modelId="{12DCD7DA-662B-481F-97C0-D113F6DC99F5}" srcId="{B866BD18-1925-4A07-8F1C-B6013C291EFE}" destId="{940392C8-1035-4E7F-8EE9-54E5C7E4C161}" srcOrd="1" destOrd="0" parTransId="{FA80861F-3895-412F-9BEB-661EF5DB23D3}" sibTransId="{1C1FF046-77E7-487E-8704-D2125F157621}"/>
    <dgm:cxn modelId="{25C5A8DF-F0EF-4C90-AF7D-20FFB23A41E1}" type="presOf" srcId="{04A9241B-C846-474C-8D19-998D39266BDE}" destId="{4A15F7E3-0EB5-4143-84F0-BB78926D2C99}" srcOrd="0" destOrd="0" presId="urn:microsoft.com/office/officeart/2005/8/layout/pList2"/>
    <dgm:cxn modelId="{057D42F4-A2E5-4B6C-9DA3-605C9A23C612}" type="presOf" srcId="{B866BD18-1925-4A07-8F1C-B6013C291EFE}" destId="{9377418E-A02F-4792-8D05-376D6CA798B5}" srcOrd="0" destOrd="0" presId="urn:microsoft.com/office/officeart/2005/8/layout/pList2"/>
    <dgm:cxn modelId="{CCD41EEA-4539-4BE7-92B9-A3E038EA41D1}" type="presParOf" srcId="{9377418E-A02F-4792-8D05-376D6CA798B5}" destId="{1C3093CD-17C5-4BF6-BB62-5296B956C41D}" srcOrd="0" destOrd="0" presId="urn:microsoft.com/office/officeart/2005/8/layout/pList2"/>
    <dgm:cxn modelId="{641220A5-4EA6-491A-854B-95C85B94EBAF}" type="presParOf" srcId="{9377418E-A02F-4792-8D05-376D6CA798B5}" destId="{81F6E3B3-9349-47D8-8C2D-7646AE860FCF}" srcOrd="1" destOrd="0" presId="urn:microsoft.com/office/officeart/2005/8/layout/pList2"/>
    <dgm:cxn modelId="{63821D08-92D4-4172-97DF-B8A5F54AC9B9}" type="presParOf" srcId="{81F6E3B3-9349-47D8-8C2D-7646AE860FCF}" destId="{FFA10F0D-73CA-4822-8354-8083A1196D7D}" srcOrd="0" destOrd="0" presId="urn:microsoft.com/office/officeart/2005/8/layout/pList2"/>
    <dgm:cxn modelId="{CF2CF521-6C38-4854-AF4F-B9B2F8191693}" type="presParOf" srcId="{FFA10F0D-73CA-4822-8354-8083A1196D7D}" destId="{4A15F7E3-0EB5-4143-84F0-BB78926D2C99}" srcOrd="0" destOrd="0" presId="urn:microsoft.com/office/officeart/2005/8/layout/pList2"/>
    <dgm:cxn modelId="{0AFDDA90-3DEA-421E-8179-681CCBE0C84D}" type="presParOf" srcId="{FFA10F0D-73CA-4822-8354-8083A1196D7D}" destId="{C98825A8-BE93-4A19-822E-4C923D9F0633}" srcOrd="1" destOrd="0" presId="urn:microsoft.com/office/officeart/2005/8/layout/pList2"/>
    <dgm:cxn modelId="{61403D6B-27D6-4374-8E47-F0537A8D6767}" type="presParOf" srcId="{FFA10F0D-73CA-4822-8354-8083A1196D7D}" destId="{0245174A-07A4-4626-8415-07A85DABAA5E}" srcOrd="2" destOrd="0" presId="urn:microsoft.com/office/officeart/2005/8/layout/pList2"/>
    <dgm:cxn modelId="{46510719-BA62-477A-997C-A80166A81098}" type="presParOf" srcId="{81F6E3B3-9349-47D8-8C2D-7646AE860FCF}" destId="{06042147-8AF6-4746-877C-89EC15D6A393}" srcOrd="1" destOrd="0" presId="urn:microsoft.com/office/officeart/2005/8/layout/pList2"/>
    <dgm:cxn modelId="{62A8B1AF-337A-460E-A0FA-D62D80439BF7}" type="presParOf" srcId="{81F6E3B3-9349-47D8-8C2D-7646AE860FCF}" destId="{AF7B875C-0897-4453-9ED4-C9ED7522E40C}" srcOrd="2" destOrd="0" presId="urn:microsoft.com/office/officeart/2005/8/layout/pList2"/>
    <dgm:cxn modelId="{61807163-FCB0-4A9C-B918-4CF2F4F494F1}" type="presParOf" srcId="{AF7B875C-0897-4453-9ED4-C9ED7522E40C}" destId="{79D6B20E-1061-44F0-B57C-045C00C187B6}" srcOrd="0" destOrd="0" presId="urn:microsoft.com/office/officeart/2005/8/layout/pList2"/>
    <dgm:cxn modelId="{8DD035E6-A730-469B-9CB7-BBF818B36BE2}" type="presParOf" srcId="{AF7B875C-0897-4453-9ED4-C9ED7522E40C}" destId="{962A50E7-9ED3-4593-9F7C-85A1B2AB8B4F}" srcOrd="1" destOrd="0" presId="urn:microsoft.com/office/officeart/2005/8/layout/pList2"/>
    <dgm:cxn modelId="{C9B84668-629E-4009-A063-C86349539DD8}" type="presParOf" srcId="{AF7B875C-0897-4453-9ED4-C9ED7522E40C}" destId="{22EF185A-EF87-488A-850B-9CAB97E8FD92}" srcOrd="2" destOrd="0" presId="urn:microsoft.com/office/officeart/2005/8/layout/pList2"/>
    <dgm:cxn modelId="{8B320701-50C7-474E-9647-B078539BFE41}" type="presParOf" srcId="{81F6E3B3-9349-47D8-8C2D-7646AE860FCF}" destId="{770EB576-09CF-4CC3-8070-AAFC3E656383}" srcOrd="3" destOrd="0" presId="urn:microsoft.com/office/officeart/2005/8/layout/pList2"/>
    <dgm:cxn modelId="{34F83781-B813-4F05-9E7A-1600DEA40284}" type="presParOf" srcId="{81F6E3B3-9349-47D8-8C2D-7646AE860FCF}" destId="{283A4430-408E-431C-9220-BFFF7C5F9F64}" srcOrd="4" destOrd="0" presId="urn:microsoft.com/office/officeart/2005/8/layout/pList2"/>
    <dgm:cxn modelId="{614BC6CA-DC0D-4D12-84C9-2705AEDAD4A7}" type="presParOf" srcId="{283A4430-408E-431C-9220-BFFF7C5F9F64}" destId="{22CED1C8-C6AB-4DBC-8694-BF1BB3A46B50}" srcOrd="0" destOrd="0" presId="urn:microsoft.com/office/officeart/2005/8/layout/pList2"/>
    <dgm:cxn modelId="{22EF8737-F0D4-4298-8026-F75EAFE3E455}" type="presParOf" srcId="{283A4430-408E-431C-9220-BFFF7C5F9F64}" destId="{8D5A2B58-05F3-4F08-9B78-082AA58472F1}" srcOrd="1" destOrd="0" presId="urn:microsoft.com/office/officeart/2005/8/layout/pList2"/>
    <dgm:cxn modelId="{86C3F472-10CF-4713-A586-33C3D06430C7}" type="presParOf" srcId="{283A4430-408E-431C-9220-BFFF7C5F9F64}" destId="{C1ED68AD-3CF9-4C90-B6C4-2D62A8627556}"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02C6B3-6900-41F8-8336-87E19381924D}" type="doc">
      <dgm:prSet loTypeId="urn:microsoft.com/office/officeart/2005/8/layout/hierarchy1" loCatId="hierarchy" qsTypeId="urn:microsoft.com/office/officeart/2005/8/quickstyle/simple5" qsCatId="simple" csTypeId="urn:microsoft.com/office/officeart/2005/8/colors/accent1_2" csCatId="accent1"/>
      <dgm:spPr/>
      <dgm:t>
        <a:bodyPr/>
        <a:lstStyle/>
        <a:p>
          <a:endParaRPr lang="en-US"/>
        </a:p>
      </dgm:t>
    </dgm:pt>
    <dgm:pt modelId="{E47B6D92-6DB4-4AD7-97AA-F055C882086C}">
      <dgm:prSet/>
      <dgm:spPr/>
      <dgm:t>
        <a:bodyPr/>
        <a:lstStyle/>
        <a:p>
          <a:r>
            <a:rPr lang="en-GB" b="1"/>
            <a:t>Consultancy Service </a:t>
          </a:r>
          <a:r>
            <a:rPr lang="en-GB"/>
            <a:t>– advice and guidance to any professional with concerns about CSA</a:t>
          </a:r>
          <a:endParaRPr lang="en-US"/>
        </a:p>
      </dgm:t>
    </dgm:pt>
    <dgm:pt modelId="{01076B33-BB6F-467D-AC3C-C02B3991DBD1}" type="parTrans" cxnId="{4667D11E-1D57-4E38-89A2-693BF07A818E}">
      <dgm:prSet/>
      <dgm:spPr/>
      <dgm:t>
        <a:bodyPr/>
        <a:lstStyle/>
        <a:p>
          <a:endParaRPr lang="en-US"/>
        </a:p>
      </dgm:t>
    </dgm:pt>
    <dgm:pt modelId="{E155A07E-021C-43BF-8B92-3F9FCC950F40}" type="sibTrans" cxnId="{4667D11E-1D57-4E38-89A2-693BF07A818E}">
      <dgm:prSet/>
      <dgm:spPr/>
      <dgm:t>
        <a:bodyPr/>
        <a:lstStyle/>
        <a:p>
          <a:endParaRPr lang="en-US"/>
        </a:p>
      </dgm:t>
    </dgm:pt>
    <dgm:pt modelId="{411ED062-93F0-49EF-8A1B-7DBB1BE756C3}">
      <dgm:prSet/>
      <dgm:spPr/>
      <dgm:t>
        <a:bodyPr/>
        <a:lstStyle/>
        <a:p>
          <a:r>
            <a:rPr lang="en-GB" b="1"/>
            <a:t>Direct work </a:t>
          </a:r>
          <a:r>
            <a:rPr lang="en-GB"/>
            <a:t>– Assessment and intervention to children, young people and families jointly with partner safeguarding service</a:t>
          </a:r>
          <a:endParaRPr lang="en-US"/>
        </a:p>
      </dgm:t>
    </dgm:pt>
    <dgm:pt modelId="{D74AA396-A897-4F52-9F37-472DE36E2EF5}" type="parTrans" cxnId="{0AE39133-4CCC-4DB5-8D05-6DCE7713D32F}">
      <dgm:prSet/>
      <dgm:spPr/>
      <dgm:t>
        <a:bodyPr/>
        <a:lstStyle/>
        <a:p>
          <a:endParaRPr lang="en-US"/>
        </a:p>
      </dgm:t>
    </dgm:pt>
    <dgm:pt modelId="{E3B0F02F-3C23-499D-A982-EAAF7B48BF88}" type="sibTrans" cxnId="{0AE39133-4CCC-4DB5-8D05-6DCE7713D32F}">
      <dgm:prSet/>
      <dgm:spPr/>
      <dgm:t>
        <a:bodyPr/>
        <a:lstStyle/>
        <a:p>
          <a:endParaRPr lang="en-US"/>
        </a:p>
      </dgm:t>
    </dgm:pt>
    <dgm:pt modelId="{11F18551-B126-4510-B2E4-E19200C49F76}" type="pres">
      <dgm:prSet presAssocID="{9F02C6B3-6900-41F8-8336-87E19381924D}" presName="hierChild1" presStyleCnt="0">
        <dgm:presLayoutVars>
          <dgm:chPref val="1"/>
          <dgm:dir/>
          <dgm:animOne val="branch"/>
          <dgm:animLvl val="lvl"/>
          <dgm:resizeHandles/>
        </dgm:presLayoutVars>
      </dgm:prSet>
      <dgm:spPr/>
    </dgm:pt>
    <dgm:pt modelId="{5514544F-8DB5-4620-BD75-1FE3CD97DFDB}" type="pres">
      <dgm:prSet presAssocID="{E47B6D92-6DB4-4AD7-97AA-F055C882086C}" presName="hierRoot1" presStyleCnt="0"/>
      <dgm:spPr/>
    </dgm:pt>
    <dgm:pt modelId="{E222D79B-9182-47A4-9A63-EAA1E176E1DA}" type="pres">
      <dgm:prSet presAssocID="{E47B6D92-6DB4-4AD7-97AA-F055C882086C}" presName="composite" presStyleCnt="0"/>
      <dgm:spPr/>
    </dgm:pt>
    <dgm:pt modelId="{BC4D0EA5-2CA3-4CAB-BF95-B41777812735}" type="pres">
      <dgm:prSet presAssocID="{E47B6D92-6DB4-4AD7-97AA-F055C882086C}" presName="background" presStyleLbl="node0" presStyleIdx="0" presStyleCnt="2"/>
      <dgm:spPr/>
    </dgm:pt>
    <dgm:pt modelId="{3B5B8907-74D2-4692-9DC5-17CC000AB4F7}" type="pres">
      <dgm:prSet presAssocID="{E47B6D92-6DB4-4AD7-97AA-F055C882086C}" presName="text" presStyleLbl="fgAcc0" presStyleIdx="0" presStyleCnt="2">
        <dgm:presLayoutVars>
          <dgm:chPref val="3"/>
        </dgm:presLayoutVars>
      </dgm:prSet>
      <dgm:spPr/>
    </dgm:pt>
    <dgm:pt modelId="{630EBFBB-17A8-454E-88FB-5A8B0C7B07B9}" type="pres">
      <dgm:prSet presAssocID="{E47B6D92-6DB4-4AD7-97AA-F055C882086C}" presName="hierChild2" presStyleCnt="0"/>
      <dgm:spPr/>
    </dgm:pt>
    <dgm:pt modelId="{7E700716-ACFA-43B9-83A4-DD1B52F44841}" type="pres">
      <dgm:prSet presAssocID="{411ED062-93F0-49EF-8A1B-7DBB1BE756C3}" presName="hierRoot1" presStyleCnt="0"/>
      <dgm:spPr/>
    </dgm:pt>
    <dgm:pt modelId="{86B851DA-1018-47A2-B0A3-99939E75060B}" type="pres">
      <dgm:prSet presAssocID="{411ED062-93F0-49EF-8A1B-7DBB1BE756C3}" presName="composite" presStyleCnt="0"/>
      <dgm:spPr/>
    </dgm:pt>
    <dgm:pt modelId="{ABB75794-97C2-425C-B7E1-23DB405D525C}" type="pres">
      <dgm:prSet presAssocID="{411ED062-93F0-49EF-8A1B-7DBB1BE756C3}" presName="background" presStyleLbl="node0" presStyleIdx="1" presStyleCnt="2"/>
      <dgm:spPr/>
    </dgm:pt>
    <dgm:pt modelId="{40B484D8-B1B4-4B8B-890F-12A6B53BE2D7}" type="pres">
      <dgm:prSet presAssocID="{411ED062-93F0-49EF-8A1B-7DBB1BE756C3}" presName="text" presStyleLbl="fgAcc0" presStyleIdx="1" presStyleCnt="2">
        <dgm:presLayoutVars>
          <dgm:chPref val="3"/>
        </dgm:presLayoutVars>
      </dgm:prSet>
      <dgm:spPr/>
    </dgm:pt>
    <dgm:pt modelId="{86EEB700-561E-4F09-8BFD-99307B60454A}" type="pres">
      <dgm:prSet presAssocID="{411ED062-93F0-49EF-8A1B-7DBB1BE756C3}" presName="hierChild2" presStyleCnt="0"/>
      <dgm:spPr/>
    </dgm:pt>
  </dgm:ptLst>
  <dgm:cxnLst>
    <dgm:cxn modelId="{4667D11E-1D57-4E38-89A2-693BF07A818E}" srcId="{9F02C6B3-6900-41F8-8336-87E19381924D}" destId="{E47B6D92-6DB4-4AD7-97AA-F055C882086C}" srcOrd="0" destOrd="0" parTransId="{01076B33-BB6F-467D-AC3C-C02B3991DBD1}" sibTransId="{E155A07E-021C-43BF-8B92-3F9FCC950F40}"/>
    <dgm:cxn modelId="{002DC41F-F28A-4573-A928-0E67C61A87E8}" type="presOf" srcId="{411ED062-93F0-49EF-8A1B-7DBB1BE756C3}" destId="{40B484D8-B1B4-4B8B-890F-12A6B53BE2D7}" srcOrd="0" destOrd="0" presId="urn:microsoft.com/office/officeart/2005/8/layout/hierarchy1"/>
    <dgm:cxn modelId="{0AE39133-4CCC-4DB5-8D05-6DCE7713D32F}" srcId="{9F02C6B3-6900-41F8-8336-87E19381924D}" destId="{411ED062-93F0-49EF-8A1B-7DBB1BE756C3}" srcOrd="1" destOrd="0" parTransId="{D74AA396-A897-4F52-9F37-472DE36E2EF5}" sibTransId="{E3B0F02F-3C23-499D-A982-EAAF7B48BF88}"/>
    <dgm:cxn modelId="{4ADA0768-5B10-4E02-9A46-04BCC221DC20}" type="presOf" srcId="{9F02C6B3-6900-41F8-8336-87E19381924D}" destId="{11F18551-B126-4510-B2E4-E19200C49F76}" srcOrd="0" destOrd="0" presId="urn:microsoft.com/office/officeart/2005/8/layout/hierarchy1"/>
    <dgm:cxn modelId="{9D4BF3CB-3B72-4ABA-B834-B5512EB4C493}" type="presOf" srcId="{E47B6D92-6DB4-4AD7-97AA-F055C882086C}" destId="{3B5B8907-74D2-4692-9DC5-17CC000AB4F7}" srcOrd="0" destOrd="0" presId="urn:microsoft.com/office/officeart/2005/8/layout/hierarchy1"/>
    <dgm:cxn modelId="{1AA99434-4B08-4472-B3AA-4363EBC7A3E1}" type="presParOf" srcId="{11F18551-B126-4510-B2E4-E19200C49F76}" destId="{5514544F-8DB5-4620-BD75-1FE3CD97DFDB}" srcOrd="0" destOrd="0" presId="urn:microsoft.com/office/officeart/2005/8/layout/hierarchy1"/>
    <dgm:cxn modelId="{1F3FF030-7C2C-439D-A6E6-D6F25B0D5F77}" type="presParOf" srcId="{5514544F-8DB5-4620-BD75-1FE3CD97DFDB}" destId="{E222D79B-9182-47A4-9A63-EAA1E176E1DA}" srcOrd="0" destOrd="0" presId="urn:microsoft.com/office/officeart/2005/8/layout/hierarchy1"/>
    <dgm:cxn modelId="{3553AED3-E7CA-4EF2-9F39-AFA115CA43C1}" type="presParOf" srcId="{E222D79B-9182-47A4-9A63-EAA1E176E1DA}" destId="{BC4D0EA5-2CA3-4CAB-BF95-B41777812735}" srcOrd="0" destOrd="0" presId="urn:microsoft.com/office/officeart/2005/8/layout/hierarchy1"/>
    <dgm:cxn modelId="{0E3B5BF6-11B4-4E2E-8A0F-E4945926E27D}" type="presParOf" srcId="{E222D79B-9182-47A4-9A63-EAA1E176E1DA}" destId="{3B5B8907-74D2-4692-9DC5-17CC000AB4F7}" srcOrd="1" destOrd="0" presId="urn:microsoft.com/office/officeart/2005/8/layout/hierarchy1"/>
    <dgm:cxn modelId="{D272F7A3-4998-4C76-92B3-565268FBF3A4}" type="presParOf" srcId="{5514544F-8DB5-4620-BD75-1FE3CD97DFDB}" destId="{630EBFBB-17A8-454E-88FB-5A8B0C7B07B9}" srcOrd="1" destOrd="0" presId="urn:microsoft.com/office/officeart/2005/8/layout/hierarchy1"/>
    <dgm:cxn modelId="{172BEC02-A823-4B80-AEB4-62829440D75B}" type="presParOf" srcId="{11F18551-B126-4510-B2E4-E19200C49F76}" destId="{7E700716-ACFA-43B9-83A4-DD1B52F44841}" srcOrd="1" destOrd="0" presId="urn:microsoft.com/office/officeart/2005/8/layout/hierarchy1"/>
    <dgm:cxn modelId="{689DC9B9-32BA-40BE-A9D7-BCB166B3308E}" type="presParOf" srcId="{7E700716-ACFA-43B9-83A4-DD1B52F44841}" destId="{86B851DA-1018-47A2-B0A3-99939E75060B}" srcOrd="0" destOrd="0" presId="urn:microsoft.com/office/officeart/2005/8/layout/hierarchy1"/>
    <dgm:cxn modelId="{D5DD9343-9A2B-4365-8DEC-1F1E11E4DF97}" type="presParOf" srcId="{86B851DA-1018-47A2-B0A3-99939E75060B}" destId="{ABB75794-97C2-425C-B7E1-23DB405D525C}" srcOrd="0" destOrd="0" presId="urn:microsoft.com/office/officeart/2005/8/layout/hierarchy1"/>
    <dgm:cxn modelId="{EA9FB4EF-CC21-492C-9A15-488B913C4245}" type="presParOf" srcId="{86B851DA-1018-47A2-B0A3-99939E75060B}" destId="{40B484D8-B1B4-4B8B-890F-12A6B53BE2D7}" srcOrd="1" destOrd="0" presId="urn:microsoft.com/office/officeart/2005/8/layout/hierarchy1"/>
    <dgm:cxn modelId="{EB0EC344-C803-40DB-82F6-580ED664E5B5}" type="presParOf" srcId="{7E700716-ACFA-43B9-83A4-DD1B52F44841}" destId="{86EEB700-561E-4F09-8BFD-99307B6045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C7F66-6998-45CE-8981-5E40F21A3F9F}">
      <dsp:nvSpPr>
        <dsp:cNvPr id="0" name=""/>
        <dsp:cNvSpPr/>
      </dsp:nvSpPr>
      <dsp:spPr>
        <a:xfrm>
          <a:off x="0" y="767460"/>
          <a:ext cx="4426948" cy="2473050"/>
        </a:xfrm>
        <a:prstGeom prst="wedgeEllipseCallou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rPr>
            <a:t>"I lost my virginity to rape at the age of 14. I was ashamed and disgusted with myself and couldn't tell anyone. I felt so dirty…It affected my relationships for years and I found sex frightening at times, even when it shouldn't have been. Still now, decades later, it can affect me."</a:t>
          </a:r>
          <a:endParaRPr lang="en-US" sz="1400" kern="1200" dirty="0"/>
        </a:p>
      </dsp:txBody>
      <dsp:txXfrm>
        <a:off x="648312" y="1129630"/>
        <a:ext cx="3130324" cy="1748710"/>
      </dsp:txXfrm>
    </dsp:sp>
    <dsp:sp modelId="{948E9F16-8BF6-4015-AC37-9C5412108DA9}">
      <dsp:nvSpPr>
        <dsp:cNvPr id="0" name=""/>
        <dsp:cNvSpPr/>
      </dsp:nvSpPr>
      <dsp:spPr>
        <a:xfrm>
          <a:off x="4566575" y="196674"/>
          <a:ext cx="3156572" cy="2686082"/>
        </a:xfrm>
        <a:prstGeom prst="wedgeEllipseCallou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rPr>
            <a:t>“It's not just the pain at the time. It's the damage done over a lifetime”</a:t>
          </a:r>
          <a:endParaRPr lang="en-US" sz="1400" kern="1200" dirty="0"/>
        </a:p>
      </dsp:txBody>
      <dsp:txXfrm>
        <a:off x="5028844" y="590042"/>
        <a:ext cx="2232034" cy="1899346"/>
      </dsp:txXfrm>
    </dsp:sp>
    <dsp:sp modelId="{6124BF4A-C553-4268-97AA-C3215D110978}">
      <dsp:nvSpPr>
        <dsp:cNvPr id="0" name=""/>
        <dsp:cNvSpPr/>
      </dsp:nvSpPr>
      <dsp:spPr>
        <a:xfrm>
          <a:off x="7944841" y="141458"/>
          <a:ext cx="3425241" cy="2804218"/>
        </a:xfrm>
        <a:prstGeom prst="wedgeEllipseCallou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FFFFFF"/>
              </a:solidFill>
            </a:rPr>
            <a:t>“</a:t>
          </a:r>
          <a:r>
            <a:rPr lang="en-GB" sz="1200" kern="1200" dirty="0">
              <a:solidFill>
                <a:srgbClr val="FFFFFF"/>
              </a:solidFill>
            </a:rPr>
            <a:t>My behaviour as a teenager had been very self destructive, and this led to my friends thinking (and telling other people) that this was typical of me, that I was a slut and would sleep with anyone. The fact that even my close friends assumed I had probably 'led her poor brother on' just increased my feelings of low self worth.”</a:t>
          </a:r>
          <a:endParaRPr lang="en-US" sz="1200" kern="1200" dirty="0"/>
        </a:p>
      </dsp:txBody>
      <dsp:txXfrm>
        <a:off x="8446456" y="552126"/>
        <a:ext cx="2422011" cy="1982882"/>
      </dsp:txXfrm>
    </dsp:sp>
    <dsp:sp modelId="{50EA0FA1-139B-4E2C-80AB-88D8277AE7F5}">
      <dsp:nvSpPr>
        <dsp:cNvPr id="0" name=""/>
        <dsp:cNvSpPr/>
      </dsp:nvSpPr>
      <dsp:spPr>
        <a:xfrm>
          <a:off x="0" y="3788140"/>
          <a:ext cx="2818532" cy="1864428"/>
        </a:xfrm>
        <a:prstGeom prst="wedgeEllipseCallou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“I didn't realise at the time - but I had - and still have PTSD and disassociation issues from this original experience and am unable to attend class reunions or be in a formal class situation as a result.”</a:t>
          </a:r>
          <a:endParaRPr lang="en-US" sz="1200" kern="1200" dirty="0"/>
        </a:p>
      </dsp:txBody>
      <dsp:txXfrm>
        <a:off x="412764" y="4061179"/>
        <a:ext cx="1993004" cy="1318350"/>
      </dsp:txXfrm>
    </dsp:sp>
    <dsp:sp modelId="{FDA46E95-35B8-495B-ADAC-8E9F09DF11B8}">
      <dsp:nvSpPr>
        <dsp:cNvPr id="0" name=""/>
        <dsp:cNvSpPr/>
      </dsp:nvSpPr>
      <dsp:spPr>
        <a:xfrm>
          <a:off x="2844941" y="3402753"/>
          <a:ext cx="1934063" cy="1635654"/>
        </a:xfrm>
        <a:prstGeom prst="wedgeEllipseCallout">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I'm in my early 20s now and still experience trauma from my time at school."</a:t>
          </a:r>
          <a:endParaRPr lang="en-US" sz="1200" kern="1200" dirty="0">
            <a:solidFill>
              <a:schemeClr val="tx1"/>
            </a:solidFill>
          </a:endParaRPr>
        </a:p>
      </dsp:txBody>
      <dsp:txXfrm>
        <a:off x="3128178" y="3642289"/>
        <a:ext cx="1367589" cy="1156582"/>
      </dsp:txXfrm>
    </dsp:sp>
    <dsp:sp modelId="{EA34FF07-4DA5-49CF-BBC0-01390CC15F14}">
      <dsp:nvSpPr>
        <dsp:cNvPr id="0" name=""/>
        <dsp:cNvSpPr/>
      </dsp:nvSpPr>
      <dsp:spPr>
        <a:xfrm>
          <a:off x="5109653" y="2909636"/>
          <a:ext cx="3320074" cy="2787376"/>
        </a:xfrm>
        <a:prstGeom prst="wedgeEllipseCallout">
          <a:avLst/>
        </a:prstGeom>
        <a:solidFill>
          <a:srgbClr val="C45AC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FFFFFF"/>
              </a:solidFill>
            </a:rPr>
            <a:t>But I still feel ashamed when I think about the fact I froze and didn’t stop her physically from doing it, all I did was say no. I am a rugby lad how couldn’t I stop a girl who weighs about half of me doing that."</a:t>
          </a:r>
          <a:endParaRPr lang="en-US" sz="1200" kern="1200" dirty="0"/>
        </a:p>
      </dsp:txBody>
      <dsp:txXfrm>
        <a:off x="5595867" y="3317838"/>
        <a:ext cx="2347646" cy="1970972"/>
      </dsp:txXfrm>
    </dsp:sp>
    <dsp:sp modelId="{94359ECE-AEFD-4E09-8258-2043FD8A84ED}">
      <dsp:nvSpPr>
        <dsp:cNvPr id="0" name=""/>
        <dsp:cNvSpPr/>
      </dsp:nvSpPr>
      <dsp:spPr>
        <a:xfrm>
          <a:off x="8581091" y="3295237"/>
          <a:ext cx="2788991" cy="2401775"/>
        </a:xfrm>
        <a:prstGeom prst="wedgeEllipseCallou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“I felt so ashamed of myself for not looking perfect, and still have issues over my appearance.”</a:t>
          </a:r>
          <a:endParaRPr lang="en-US" sz="1200" kern="1200" dirty="0"/>
        </a:p>
      </dsp:txBody>
      <dsp:txXfrm>
        <a:off x="8989529" y="3646969"/>
        <a:ext cx="1972115" cy="1698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DD2D5-F045-4316-855B-1CE7B4380DEE}">
      <dsp:nvSpPr>
        <dsp:cNvPr id="0" name=""/>
        <dsp:cNvSpPr/>
      </dsp:nvSpPr>
      <dsp:spPr>
        <a:xfrm>
          <a:off x="1283" y="507953"/>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9A34A-FE70-4D17-A511-083C3F667957}">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GB" sz="5400" b="1" kern="1200"/>
            <a:t>The person who has harmed</a:t>
          </a:r>
          <a:endParaRPr lang="en-US" sz="5400" b="1" kern="1200"/>
        </a:p>
      </dsp:txBody>
      <dsp:txXfrm>
        <a:off x="585701" y="1067340"/>
        <a:ext cx="4337991" cy="2693452"/>
      </dsp:txXfrm>
    </dsp:sp>
    <dsp:sp modelId="{D71C611D-7856-48D6-8D9A-D90F7C3D1146}">
      <dsp:nvSpPr>
        <dsp:cNvPr id="0" name=""/>
        <dsp:cNvSpPr/>
      </dsp:nvSpPr>
      <dsp:spPr>
        <a:xfrm>
          <a:off x="5509393" y="507953"/>
          <a:ext cx="4505585" cy="2861046"/>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55C89-EDFB-456A-904B-2F2F8F9F4F27}">
      <dsp:nvSpPr>
        <dsp:cNvPr id="0" name=""/>
        <dsp:cNvSpPr/>
      </dsp:nvSpPr>
      <dsp:spPr>
        <a:xfrm>
          <a:off x="6010014"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GB" sz="5400" b="1" kern="1200"/>
            <a:t>The person who has been harmed </a:t>
          </a:r>
          <a:endParaRPr lang="en-US" sz="5400" b="1" kern="1200"/>
        </a:p>
      </dsp:txBody>
      <dsp:txXfrm>
        <a:off x="6093811" y="1067340"/>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89EC6-5A13-45BB-A81B-1AC9BED93EFE}">
      <dsp:nvSpPr>
        <dsp:cNvPr id="0" name=""/>
        <dsp:cNvSpPr/>
      </dsp:nvSpPr>
      <dsp:spPr>
        <a:xfrm rot="16200000">
          <a:off x="-1259636" y="1333454"/>
          <a:ext cx="4200525" cy="1533615"/>
        </a:xfrm>
        <a:prstGeom prst="flowChartManualOperation">
          <a:avLst/>
        </a:prstGeom>
        <a:solidFill>
          <a:srgbClr val="33CC33"/>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t" anchorCtr="0">
          <a:noAutofit/>
        </a:bodyPr>
        <a:lstStyle/>
        <a:p>
          <a:pPr marL="0" lvl="0" indent="0" algn="l" defTabSz="666750">
            <a:lnSpc>
              <a:spcPct val="90000"/>
            </a:lnSpc>
            <a:spcBef>
              <a:spcPct val="0"/>
            </a:spcBef>
            <a:spcAft>
              <a:spcPct val="35000"/>
            </a:spcAft>
            <a:buNone/>
          </a:pPr>
          <a:r>
            <a:rPr lang="en-GB" sz="1500" b="1" kern="1200" dirty="0">
              <a:solidFill>
                <a:sysClr val="window" lastClr="FFFFFF"/>
              </a:solidFill>
              <a:latin typeface="Arial"/>
              <a:ea typeface="+mn-ea"/>
              <a:cs typeface="+mn-cs"/>
            </a:rPr>
            <a:t>Normal</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Developmentally expected</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Socially acceptable</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Consensual, mutual, reciprocal</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Shared decision making </a:t>
          </a:r>
        </a:p>
      </dsp:txBody>
      <dsp:txXfrm rot="5400000">
        <a:off x="73819" y="840104"/>
        <a:ext cx="1533615" cy="2520315"/>
      </dsp:txXfrm>
    </dsp:sp>
    <dsp:sp modelId="{3ED278F6-0C40-4DC9-8F1F-FC5975734B2B}">
      <dsp:nvSpPr>
        <dsp:cNvPr id="0" name=""/>
        <dsp:cNvSpPr/>
      </dsp:nvSpPr>
      <dsp:spPr>
        <a:xfrm rot="16200000">
          <a:off x="319552" y="1333454"/>
          <a:ext cx="4200525" cy="1533615"/>
        </a:xfrm>
        <a:prstGeom prst="flowChartManualOperation">
          <a:avLst/>
        </a:prstGeom>
        <a:solidFill>
          <a:srgbClr val="0099CC"/>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t" anchorCtr="0">
          <a:noAutofit/>
        </a:bodyPr>
        <a:lstStyle/>
        <a:p>
          <a:pPr marL="0" lvl="0" indent="0" algn="l" defTabSz="666750">
            <a:lnSpc>
              <a:spcPct val="90000"/>
            </a:lnSpc>
            <a:spcBef>
              <a:spcPct val="0"/>
            </a:spcBef>
            <a:spcAft>
              <a:spcPct val="35000"/>
            </a:spcAft>
            <a:buNone/>
          </a:pPr>
          <a:r>
            <a:rPr lang="en-GB" sz="1500" b="1" kern="1200" dirty="0">
              <a:solidFill>
                <a:sysClr val="window" lastClr="FFFFFF"/>
              </a:solidFill>
              <a:latin typeface="Arial"/>
              <a:ea typeface="+mn-ea"/>
              <a:cs typeface="+mn-cs"/>
            </a:rPr>
            <a:t>Inappropriate</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Single instances of inappropriate behaviour</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Socially acceptable within peer group</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Context may be inappropriate</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Generally consensual or reciprocal</a:t>
          </a:r>
        </a:p>
      </dsp:txBody>
      <dsp:txXfrm rot="5400000">
        <a:off x="1653007" y="840104"/>
        <a:ext cx="1533615" cy="2520315"/>
      </dsp:txXfrm>
    </dsp:sp>
    <dsp:sp modelId="{E7FB7758-3703-4F60-90C9-F3CA068F8346}">
      <dsp:nvSpPr>
        <dsp:cNvPr id="0" name=""/>
        <dsp:cNvSpPr/>
      </dsp:nvSpPr>
      <dsp:spPr>
        <a:xfrm rot="16200000">
          <a:off x="1968189" y="1333454"/>
          <a:ext cx="4200525" cy="1533615"/>
        </a:xfrm>
        <a:prstGeom prst="flowChartManualOperation">
          <a:avLst/>
        </a:prstGeom>
        <a:solidFill>
          <a:srgbClr val="FFFF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t" anchorCtr="0">
          <a:noAutofit/>
        </a:bodyPr>
        <a:lstStyle/>
        <a:p>
          <a:pPr marL="0" lvl="0" indent="0" algn="l" defTabSz="666750">
            <a:lnSpc>
              <a:spcPct val="90000"/>
            </a:lnSpc>
            <a:spcBef>
              <a:spcPct val="0"/>
            </a:spcBef>
            <a:spcAft>
              <a:spcPct val="35000"/>
            </a:spcAft>
            <a:buNone/>
          </a:pPr>
          <a:r>
            <a:rPr lang="en-GB" sz="1500" b="1" kern="1200" dirty="0">
              <a:solidFill>
                <a:schemeClr val="tx1"/>
              </a:solidFill>
              <a:latin typeface="Arial"/>
              <a:ea typeface="+mn-ea"/>
              <a:cs typeface="+mn-cs"/>
            </a:rPr>
            <a:t>Problematic</a:t>
          </a:r>
        </a:p>
        <a:p>
          <a:pPr marL="114300" lvl="1" indent="-114300" algn="l" defTabSz="577850">
            <a:lnSpc>
              <a:spcPct val="90000"/>
            </a:lnSpc>
            <a:spcBef>
              <a:spcPct val="0"/>
            </a:spcBef>
            <a:spcAft>
              <a:spcPct val="15000"/>
            </a:spcAft>
            <a:buChar char="•"/>
          </a:pPr>
          <a:r>
            <a:rPr lang="en-GB" sz="1300" kern="1200" dirty="0">
              <a:solidFill>
                <a:schemeClr val="tx1"/>
              </a:solidFill>
              <a:latin typeface="Arial"/>
              <a:ea typeface="+mn-ea"/>
              <a:cs typeface="+mn-cs"/>
            </a:rPr>
            <a:t>Problematic or concerning behaviours</a:t>
          </a:r>
        </a:p>
        <a:p>
          <a:pPr marL="114300" lvl="1" indent="-114300" algn="l" defTabSz="577850">
            <a:lnSpc>
              <a:spcPct val="90000"/>
            </a:lnSpc>
            <a:spcBef>
              <a:spcPct val="0"/>
            </a:spcBef>
            <a:spcAft>
              <a:spcPct val="15000"/>
            </a:spcAft>
            <a:buChar char="•"/>
          </a:pPr>
          <a:r>
            <a:rPr lang="en-GB" sz="1300" kern="1200" dirty="0">
              <a:solidFill>
                <a:schemeClr val="tx1"/>
              </a:solidFill>
              <a:latin typeface="Arial"/>
              <a:ea typeface="+mn-ea"/>
              <a:cs typeface="+mn-cs"/>
            </a:rPr>
            <a:t>Developmentally unusual or socially unexpected</a:t>
          </a:r>
        </a:p>
        <a:p>
          <a:pPr marL="114300" lvl="1" indent="-114300" algn="l" defTabSz="577850">
            <a:lnSpc>
              <a:spcPct val="90000"/>
            </a:lnSpc>
            <a:spcBef>
              <a:spcPct val="0"/>
            </a:spcBef>
            <a:spcAft>
              <a:spcPct val="15000"/>
            </a:spcAft>
            <a:buChar char="•"/>
          </a:pPr>
          <a:r>
            <a:rPr lang="en-GB" sz="1300" kern="1200" dirty="0">
              <a:solidFill>
                <a:schemeClr val="tx1"/>
              </a:solidFill>
              <a:latin typeface="Arial"/>
              <a:ea typeface="+mn-ea"/>
              <a:cs typeface="+mn-cs"/>
            </a:rPr>
            <a:t>Consent unclear</a:t>
          </a:r>
        </a:p>
        <a:p>
          <a:pPr marL="114300" lvl="1" indent="-114300" algn="l" defTabSz="577850">
            <a:lnSpc>
              <a:spcPct val="90000"/>
            </a:lnSpc>
            <a:spcBef>
              <a:spcPct val="0"/>
            </a:spcBef>
            <a:spcAft>
              <a:spcPct val="15000"/>
            </a:spcAft>
            <a:buChar char="•"/>
          </a:pPr>
          <a:r>
            <a:rPr lang="en-GB" sz="1300" kern="1200" dirty="0">
              <a:solidFill>
                <a:schemeClr val="tx1"/>
              </a:solidFill>
              <a:latin typeface="Arial"/>
              <a:ea typeface="+mn-ea"/>
              <a:cs typeface="+mn-cs"/>
            </a:rPr>
            <a:t>Lacking reciprocity or equal power</a:t>
          </a:r>
        </a:p>
        <a:p>
          <a:pPr marL="114300" lvl="1" indent="-114300" algn="l" defTabSz="577850">
            <a:lnSpc>
              <a:spcPct val="90000"/>
            </a:lnSpc>
            <a:spcBef>
              <a:spcPct val="0"/>
            </a:spcBef>
            <a:spcAft>
              <a:spcPct val="15000"/>
            </a:spcAft>
            <a:buChar char="•"/>
          </a:pPr>
          <a:r>
            <a:rPr lang="en-GB" sz="1300" kern="1200" dirty="0">
              <a:solidFill>
                <a:schemeClr val="tx1"/>
              </a:solidFill>
              <a:latin typeface="Arial"/>
              <a:ea typeface="+mn-ea"/>
              <a:cs typeface="+mn-cs"/>
            </a:rPr>
            <a:t>May include compulsivity</a:t>
          </a:r>
        </a:p>
      </dsp:txBody>
      <dsp:txXfrm rot="5400000">
        <a:off x="3301644" y="840104"/>
        <a:ext cx="1533615" cy="2520315"/>
      </dsp:txXfrm>
    </dsp:sp>
    <dsp:sp modelId="{72975C91-C330-484C-8E30-B6A22487F6E8}">
      <dsp:nvSpPr>
        <dsp:cNvPr id="0" name=""/>
        <dsp:cNvSpPr/>
      </dsp:nvSpPr>
      <dsp:spPr>
        <a:xfrm rot="16200000">
          <a:off x="3616826" y="1333454"/>
          <a:ext cx="4200525" cy="1533615"/>
        </a:xfrm>
        <a:prstGeom prst="flowChartManualOperation">
          <a:avLst/>
        </a:prstGeom>
        <a:solidFill>
          <a:srgbClr val="FF66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t" anchorCtr="0">
          <a:noAutofit/>
        </a:bodyPr>
        <a:lstStyle/>
        <a:p>
          <a:pPr marL="0" lvl="0" indent="0" algn="l" defTabSz="666750">
            <a:lnSpc>
              <a:spcPct val="90000"/>
            </a:lnSpc>
            <a:spcBef>
              <a:spcPct val="0"/>
            </a:spcBef>
            <a:spcAft>
              <a:spcPct val="35000"/>
            </a:spcAft>
            <a:buNone/>
          </a:pPr>
          <a:r>
            <a:rPr lang="en-GB" sz="1500" b="1" kern="1200" dirty="0">
              <a:solidFill>
                <a:sysClr val="window" lastClr="FFFFFF"/>
              </a:solidFill>
              <a:latin typeface="Arial"/>
              <a:ea typeface="+mn-ea"/>
              <a:cs typeface="+mn-cs"/>
            </a:rPr>
            <a:t>Abusive</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Victimising intent/outcome</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Misuse of power</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Coercion/force to ensure victim compliance</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Intrusive</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Lacking informed consent or not able to be freely given</a:t>
          </a:r>
        </a:p>
      </dsp:txBody>
      <dsp:txXfrm rot="5400000">
        <a:off x="4950281" y="840104"/>
        <a:ext cx="1533615" cy="2520315"/>
      </dsp:txXfrm>
    </dsp:sp>
    <dsp:sp modelId="{8B651499-34B9-4CE5-9573-551CCD0C3560}">
      <dsp:nvSpPr>
        <dsp:cNvPr id="0" name=""/>
        <dsp:cNvSpPr/>
      </dsp:nvSpPr>
      <dsp:spPr>
        <a:xfrm rot="16200000">
          <a:off x="5265463" y="1333454"/>
          <a:ext cx="4200525" cy="1533615"/>
        </a:xfrm>
        <a:prstGeom prst="flowChartManualOperation">
          <a:avLst/>
        </a:prstGeom>
        <a:solidFill>
          <a:srgbClr val="FF0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5250" bIns="0" numCol="1" spcCol="1270" anchor="t" anchorCtr="0">
          <a:noAutofit/>
        </a:bodyPr>
        <a:lstStyle/>
        <a:p>
          <a:pPr marL="0" lvl="0" indent="0" algn="l" defTabSz="666750">
            <a:lnSpc>
              <a:spcPct val="90000"/>
            </a:lnSpc>
            <a:spcBef>
              <a:spcPct val="0"/>
            </a:spcBef>
            <a:spcAft>
              <a:spcPct val="35000"/>
            </a:spcAft>
            <a:buNone/>
          </a:pPr>
          <a:r>
            <a:rPr lang="en-GB" sz="1500" b="1" kern="1200" dirty="0">
              <a:solidFill>
                <a:sysClr val="window" lastClr="FFFFFF"/>
              </a:solidFill>
              <a:latin typeface="Arial"/>
              <a:ea typeface="+mn-ea"/>
              <a:cs typeface="+mn-cs"/>
            </a:rPr>
            <a:t>Violent</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Physically violent sexual abuse</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Highly Intrusive</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Instrumental violence which is physiologically/sexually arousing for the perpetrator</a:t>
          </a:r>
        </a:p>
        <a:p>
          <a:pPr marL="114300" lvl="1" indent="-114300" algn="l" defTabSz="577850">
            <a:lnSpc>
              <a:spcPct val="90000"/>
            </a:lnSpc>
            <a:spcBef>
              <a:spcPct val="0"/>
            </a:spcBef>
            <a:spcAft>
              <a:spcPct val="15000"/>
            </a:spcAft>
            <a:buChar char="•"/>
          </a:pPr>
          <a:r>
            <a:rPr lang="en-GB" sz="1300" kern="1200" dirty="0">
              <a:solidFill>
                <a:sysClr val="window" lastClr="FFFFFF"/>
              </a:solidFill>
              <a:latin typeface="Arial"/>
              <a:ea typeface="+mn-ea"/>
              <a:cs typeface="+mn-cs"/>
            </a:rPr>
            <a:t>Sadism</a:t>
          </a:r>
        </a:p>
      </dsp:txBody>
      <dsp:txXfrm rot="5400000">
        <a:off x="6598918" y="840104"/>
        <a:ext cx="1533615" cy="2520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6181F-35C2-465C-AD35-4C1C3A80FD2C}">
      <dsp:nvSpPr>
        <dsp:cNvPr id="0" name=""/>
        <dsp:cNvSpPr/>
      </dsp:nvSpPr>
      <dsp:spPr>
        <a:xfrm rot="10800000">
          <a:off x="2590800" y="0"/>
          <a:ext cx="5029199" cy="1415796"/>
        </a:xfrm>
        <a:prstGeom prst="nonIsoscelesTrapezoid">
          <a:avLst>
            <a:gd name="adj1" fmla="val 0"/>
            <a:gd name="adj2" fmla="val 60997"/>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Specialist – e.g. SYJS, CAMHS</a:t>
          </a:r>
        </a:p>
      </dsp:txBody>
      <dsp:txXfrm rot="10800000">
        <a:off x="3454400" y="0"/>
        <a:ext cx="4165599" cy="1415796"/>
      </dsp:txXfrm>
    </dsp:sp>
    <dsp:sp modelId="{E53DC985-235E-42F8-95DC-53AC19DCF93B}">
      <dsp:nvSpPr>
        <dsp:cNvPr id="0" name=""/>
        <dsp:cNvSpPr/>
      </dsp:nvSpPr>
      <dsp:spPr>
        <a:xfrm>
          <a:off x="1727200" y="0"/>
          <a:ext cx="1727200" cy="1415796"/>
        </a:xfrm>
        <a:prstGeom prst="trapezoid">
          <a:avLst>
            <a:gd name="adj" fmla="val 60997"/>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2000" b="1" kern="1200" dirty="0">
              <a:solidFill>
                <a:schemeClr val="bg1"/>
              </a:solidFill>
            </a:rPr>
            <a:t>Tertiary</a:t>
          </a:r>
          <a:r>
            <a:rPr lang="en-US" sz="2000" kern="1200" dirty="0">
              <a:solidFill>
                <a:schemeClr val="bg1"/>
              </a:solidFill>
            </a:rPr>
            <a:t> </a:t>
          </a:r>
        </a:p>
        <a:p>
          <a:pPr marL="0" lvl="0" indent="0" algn="ctr" defTabSz="800100">
            <a:lnSpc>
              <a:spcPct val="90000"/>
            </a:lnSpc>
            <a:spcBef>
              <a:spcPct val="0"/>
            </a:spcBef>
            <a:spcAft>
              <a:spcPct val="35000"/>
            </a:spcAft>
            <a:buNone/>
          </a:pPr>
          <a:r>
            <a:rPr lang="en-US" sz="2000" kern="1200" dirty="0">
              <a:solidFill>
                <a:schemeClr val="bg1"/>
              </a:solidFill>
            </a:rPr>
            <a:t>(Abusive)</a:t>
          </a:r>
        </a:p>
      </dsp:txBody>
      <dsp:txXfrm>
        <a:off x="1727200" y="0"/>
        <a:ext cx="1727200" cy="1415796"/>
      </dsp:txXfrm>
    </dsp:sp>
    <dsp:sp modelId="{D53CB9F2-B8BB-4252-BAB4-97FE60DE74E4}">
      <dsp:nvSpPr>
        <dsp:cNvPr id="0" name=""/>
        <dsp:cNvSpPr/>
      </dsp:nvSpPr>
      <dsp:spPr>
        <a:xfrm rot="10800000">
          <a:off x="3454400" y="1415796"/>
          <a:ext cx="4165599" cy="1415796"/>
        </a:xfrm>
        <a:prstGeom prst="nonIsoscelesTrapezoid">
          <a:avLst>
            <a:gd name="adj1" fmla="val 0"/>
            <a:gd name="adj2" fmla="val 60997"/>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Intervention – e.g. EH, CYPS, SW Qualified</a:t>
          </a:r>
        </a:p>
      </dsp:txBody>
      <dsp:txXfrm rot="10800000">
        <a:off x="4318000" y="1415796"/>
        <a:ext cx="3301999" cy="1415796"/>
      </dsp:txXfrm>
    </dsp:sp>
    <dsp:sp modelId="{9C67F4DD-E65B-44AA-B457-CF0860827B9B}">
      <dsp:nvSpPr>
        <dsp:cNvPr id="0" name=""/>
        <dsp:cNvSpPr/>
      </dsp:nvSpPr>
      <dsp:spPr>
        <a:xfrm>
          <a:off x="863600" y="1415796"/>
          <a:ext cx="3454400" cy="1415796"/>
        </a:xfrm>
        <a:prstGeom prst="trapezoid">
          <a:avLst>
            <a:gd name="adj" fmla="val 60997"/>
          </a:avLst>
        </a:prstGeom>
        <a:gradFill flip="none" rotWithShape="1">
          <a:gsLst>
            <a:gs pos="17000">
              <a:srgbClr val="FDC703"/>
            </a:gs>
            <a:gs pos="100000">
              <a:srgbClr val="FFFF66"/>
            </a:gs>
            <a:gs pos="100000">
              <a:schemeClr val="bg1">
                <a:shade val="70000"/>
                <a:satMod val="130000"/>
              </a:schemeClr>
            </a:gs>
          </a:gsLst>
          <a:lin ang="54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Secondary</a:t>
          </a:r>
        </a:p>
        <a:p>
          <a:pPr marL="0" lvl="0" indent="0" algn="ctr" defTabSz="1422400">
            <a:lnSpc>
              <a:spcPct val="90000"/>
            </a:lnSpc>
            <a:spcBef>
              <a:spcPct val="0"/>
            </a:spcBef>
            <a:spcAft>
              <a:spcPct val="35000"/>
            </a:spcAft>
            <a:buNone/>
          </a:pPr>
          <a:r>
            <a:rPr lang="en-US" sz="2600" kern="1200" dirty="0">
              <a:solidFill>
                <a:schemeClr val="bg1"/>
              </a:solidFill>
            </a:rPr>
            <a:t>(Problematic)</a:t>
          </a:r>
        </a:p>
      </dsp:txBody>
      <dsp:txXfrm>
        <a:off x="1468119" y="1415796"/>
        <a:ext cx="2245360" cy="1415796"/>
      </dsp:txXfrm>
    </dsp:sp>
    <dsp:sp modelId="{01B3217C-0F66-4873-892D-C0B7EC564058}">
      <dsp:nvSpPr>
        <dsp:cNvPr id="0" name=""/>
        <dsp:cNvSpPr/>
      </dsp:nvSpPr>
      <dsp:spPr>
        <a:xfrm rot="10800000">
          <a:off x="4317999" y="2831592"/>
          <a:ext cx="3301999" cy="1415796"/>
        </a:xfrm>
        <a:prstGeom prst="nonIsoscelesTrapezoid">
          <a:avLst>
            <a:gd name="adj1" fmla="val 0"/>
            <a:gd name="adj2" fmla="val 60997"/>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Education </a:t>
          </a:r>
          <a:r>
            <a:rPr lang="en-US" sz="2000" kern="1200">
              <a:solidFill>
                <a:schemeClr val="tx1"/>
              </a:solidFill>
            </a:rPr>
            <a:t>– e.g. EH </a:t>
          </a:r>
          <a:r>
            <a:rPr lang="en-US" sz="2000" kern="1200" dirty="0">
              <a:solidFill>
                <a:schemeClr val="tx1"/>
              </a:solidFill>
            </a:rPr>
            <a:t>FSP’s, Schools, nurses</a:t>
          </a:r>
        </a:p>
      </dsp:txBody>
      <dsp:txXfrm rot="10800000">
        <a:off x="5181600" y="2831592"/>
        <a:ext cx="2438399" cy="1415796"/>
      </dsp:txXfrm>
    </dsp:sp>
    <dsp:sp modelId="{845C32B2-5712-48AA-9830-2A401568B97F}">
      <dsp:nvSpPr>
        <dsp:cNvPr id="0" name=""/>
        <dsp:cNvSpPr/>
      </dsp:nvSpPr>
      <dsp:spPr>
        <a:xfrm>
          <a:off x="0" y="2831592"/>
          <a:ext cx="5181600" cy="1415796"/>
        </a:xfrm>
        <a:prstGeom prst="trapezoid">
          <a:avLst>
            <a:gd name="adj" fmla="val 60997"/>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Primary</a:t>
          </a:r>
        </a:p>
        <a:p>
          <a:pPr marL="0" lvl="0" indent="0" algn="ctr" defTabSz="1600200">
            <a:lnSpc>
              <a:spcPct val="90000"/>
            </a:lnSpc>
            <a:spcBef>
              <a:spcPct val="0"/>
            </a:spcBef>
            <a:spcAft>
              <a:spcPct val="35000"/>
            </a:spcAft>
            <a:buNone/>
          </a:pPr>
          <a:r>
            <a:rPr lang="en-US" sz="2800" kern="1200" dirty="0">
              <a:solidFill>
                <a:schemeClr val="bg1"/>
              </a:solidFill>
            </a:rPr>
            <a:t>(Inappropriate)</a:t>
          </a:r>
        </a:p>
      </dsp:txBody>
      <dsp:txXfrm>
        <a:off x="906779" y="2831592"/>
        <a:ext cx="3368040" cy="14157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B9CB4-1E30-4DC7-ADED-5802DF0495C4}">
      <dsp:nvSpPr>
        <dsp:cNvPr id="0" name=""/>
        <dsp:cNvSpPr/>
      </dsp:nvSpPr>
      <dsp:spPr>
        <a:xfrm>
          <a:off x="4276162" y="-215626"/>
          <a:ext cx="996700" cy="1055874"/>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ysClr val="windowText" lastClr="000000"/>
              </a:solidFill>
              <a:latin typeface="Calibri"/>
              <a:ea typeface="+mn-ea"/>
              <a:cs typeface="+mn-cs"/>
            </a:rPr>
            <a:t>Having Fun</a:t>
          </a:r>
        </a:p>
      </dsp:txBody>
      <dsp:txXfrm>
        <a:off x="4324817" y="-166971"/>
        <a:ext cx="899390" cy="958564"/>
      </dsp:txXfrm>
    </dsp:sp>
    <dsp:sp modelId="{C9AF2F3E-CAB4-4CD8-86E7-C9693DD1152D}">
      <dsp:nvSpPr>
        <dsp:cNvPr id="0" name=""/>
        <dsp:cNvSpPr/>
      </dsp:nvSpPr>
      <dsp:spPr>
        <a:xfrm>
          <a:off x="2532242" y="312297"/>
          <a:ext cx="4496322" cy="4496322"/>
        </a:xfrm>
        <a:custGeom>
          <a:avLst/>
          <a:gdLst/>
          <a:ahLst/>
          <a:cxnLst/>
          <a:rect l="0" t="0" r="0" b="0"/>
          <a:pathLst>
            <a:path>
              <a:moveTo>
                <a:pt x="2689939" y="56232"/>
              </a:moveTo>
              <a:arcTo wR="2196150" hR="2196150" stAng="16979620" swAng="1108708"/>
            </a:path>
          </a:pathLst>
        </a:custGeom>
        <a:noFill/>
        <a:ln w="9525" cap="flat" cmpd="sng" algn="ctr">
          <a:solidFill>
            <a:srgbClr val="4BACC6">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3EE4728C-5B03-450F-B605-773745827BC0}">
      <dsp:nvSpPr>
        <dsp:cNvPr id="0" name=""/>
        <dsp:cNvSpPr/>
      </dsp:nvSpPr>
      <dsp:spPr>
        <a:xfrm>
          <a:off x="5871768" y="403539"/>
          <a:ext cx="996700" cy="1134485"/>
        </a:xfrm>
        <a:prstGeom prst="roundRect">
          <a:avLst/>
        </a:prstGeom>
        <a:solidFill>
          <a:srgbClr val="4BACC6">
            <a:hueOff val="-1419125"/>
            <a:satOff val="5687"/>
            <a:lumOff val="1233"/>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ysClr val="windowText" lastClr="000000"/>
              </a:solidFill>
              <a:latin typeface="Calibri"/>
              <a:ea typeface="+mn-ea"/>
              <a:cs typeface="+mn-cs"/>
            </a:rPr>
            <a:t>Achieving</a:t>
          </a:r>
        </a:p>
      </dsp:txBody>
      <dsp:txXfrm>
        <a:off x="5920423" y="452194"/>
        <a:ext cx="899390" cy="1037175"/>
      </dsp:txXfrm>
    </dsp:sp>
    <dsp:sp modelId="{651F2EAA-15A3-4C4C-9B16-BEC11965A937}">
      <dsp:nvSpPr>
        <dsp:cNvPr id="0" name=""/>
        <dsp:cNvSpPr/>
      </dsp:nvSpPr>
      <dsp:spPr>
        <a:xfrm>
          <a:off x="2532267" y="312310"/>
          <a:ext cx="4496322" cy="4496322"/>
        </a:xfrm>
        <a:custGeom>
          <a:avLst/>
          <a:gdLst/>
          <a:ahLst/>
          <a:cxnLst/>
          <a:rect l="0" t="0" r="0" b="0"/>
          <a:pathLst>
            <a:path>
              <a:moveTo>
                <a:pt x="4016663" y="967815"/>
              </a:moveTo>
              <a:arcTo wR="2196150" hR="2196150" stAng="19559503" swAng="1528026"/>
            </a:path>
          </a:pathLst>
        </a:custGeom>
        <a:noFill/>
        <a:ln w="9525" cap="flat" cmpd="sng" algn="ctr">
          <a:solidFill>
            <a:srgbClr val="4BACC6">
              <a:hueOff val="-1419125"/>
              <a:satOff val="5687"/>
              <a:lumOff val="1233"/>
              <a:alphaOff val="0"/>
            </a:srgbClr>
          </a:solidFill>
          <a:prstDash val="solid"/>
          <a:miter lim="800000"/>
        </a:ln>
        <a:effectLst/>
      </dsp:spPr>
      <dsp:style>
        <a:lnRef idx="1">
          <a:scrgbClr r="0" g="0" b="0"/>
        </a:lnRef>
        <a:fillRef idx="0">
          <a:scrgbClr r="0" g="0" b="0"/>
        </a:fillRef>
        <a:effectRef idx="0">
          <a:scrgbClr r="0" g="0" b="0"/>
        </a:effectRef>
        <a:fontRef idx="minor"/>
      </dsp:style>
    </dsp:sp>
    <dsp:sp modelId="{DA3111C2-09CD-4615-8B40-8BF399188B8C}">
      <dsp:nvSpPr>
        <dsp:cNvPr id="0" name=""/>
        <dsp:cNvSpPr/>
      </dsp:nvSpPr>
      <dsp:spPr>
        <a:xfrm>
          <a:off x="6530239" y="2050535"/>
          <a:ext cx="996700" cy="1019873"/>
        </a:xfrm>
        <a:prstGeom prst="roundRect">
          <a:avLst/>
        </a:prstGeom>
        <a:solidFill>
          <a:srgbClr val="4BACC6">
            <a:hueOff val="-2838251"/>
            <a:satOff val="11375"/>
            <a:lumOff val="246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ysClr val="windowText" lastClr="000000"/>
              </a:solidFill>
              <a:latin typeface="Calibri"/>
              <a:ea typeface="+mn-ea"/>
              <a:cs typeface="+mn-cs"/>
            </a:rPr>
            <a:t>Being my own person</a:t>
          </a:r>
        </a:p>
      </dsp:txBody>
      <dsp:txXfrm>
        <a:off x="6578894" y="2099190"/>
        <a:ext cx="899390" cy="922563"/>
      </dsp:txXfrm>
    </dsp:sp>
    <dsp:sp modelId="{910EFD88-E51B-4881-96BD-322ED08AFC67}">
      <dsp:nvSpPr>
        <dsp:cNvPr id="0" name=""/>
        <dsp:cNvSpPr/>
      </dsp:nvSpPr>
      <dsp:spPr>
        <a:xfrm>
          <a:off x="2532267" y="312310"/>
          <a:ext cx="4496322" cy="4496322"/>
        </a:xfrm>
        <a:custGeom>
          <a:avLst/>
          <a:gdLst/>
          <a:ahLst/>
          <a:cxnLst/>
          <a:rect l="0" t="0" r="0" b="0"/>
          <a:pathLst>
            <a:path>
              <a:moveTo>
                <a:pt x="4367943" y="2522323"/>
              </a:moveTo>
              <a:arcTo wR="2196150" hR="2196150" stAng="512471" swAng="1528026"/>
            </a:path>
          </a:pathLst>
        </a:custGeom>
        <a:noFill/>
        <a:ln w="9525" cap="flat" cmpd="sng" algn="ctr">
          <a:solidFill>
            <a:srgbClr val="4BACC6">
              <a:hueOff val="-2838251"/>
              <a:satOff val="11375"/>
              <a:lumOff val="2465"/>
              <a:alphaOff val="0"/>
            </a:srgbClr>
          </a:solidFill>
          <a:prstDash val="solid"/>
          <a:miter lim="800000"/>
        </a:ln>
        <a:effectLst/>
      </dsp:spPr>
      <dsp:style>
        <a:lnRef idx="1">
          <a:scrgbClr r="0" g="0" b="0"/>
        </a:lnRef>
        <a:fillRef idx="0">
          <a:scrgbClr r="0" g="0" b="0"/>
        </a:fillRef>
        <a:effectRef idx="0">
          <a:scrgbClr r="0" g="0" b="0"/>
        </a:effectRef>
        <a:fontRef idx="minor"/>
      </dsp:style>
    </dsp:sp>
    <dsp:sp modelId="{443ECDD9-B3A5-49BD-8503-70B0B0A52F69}">
      <dsp:nvSpPr>
        <dsp:cNvPr id="0" name=""/>
        <dsp:cNvSpPr/>
      </dsp:nvSpPr>
      <dsp:spPr>
        <a:xfrm>
          <a:off x="5871768" y="3567630"/>
          <a:ext cx="996700" cy="1165064"/>
        </a:xfrm>
        <a:prstGeom prst="roundRect">
          <a:avLst/>
        </a:prstGeom>
        <a:solidFill>
          <a:srgbClr val="4BACC6">
            <a:hueOff val="-4257376"/>
            <a:satOff val="17062"/>
            <a:lumOff val="3698"/>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ysClr val="windowText" lastClr="000000"/>
              </a:solidFill>
              <a:latin typeface="Calibri"/>
              <a:ea typeface="+mn-ea"/>
              <a:cs typeface="+mn-cs"/>
            </a:rPr>
            <a:t>Having people in my life</a:t>
          </a:r>
        </a:p>
      </dsp:txBody>
      <dsp:txXfrm>
        <a:off x="5920423" y="3616285"/>
        <a:ext cx="899390" cy="1067754"/>
      </dsp:txXfrm>
    </dsp:sp>
    <dsp:sp modelId="{406236F7-3BBD-4CB0-82DF-685E391D6309}">
      <dsp:nvSpPr>
        <dsp:cNvPr id="0" name=""/>
        <dsp:cNvSpPr/>
      </dsp:nvSpPr>
      <dsp:spPr>
        <a:xfrm>
          <a:off x="2532255" y="312317"/>
          <a:ext cx="4496322" cy="4496322"/>
        </a:xfrm>
        <a:custGeom>
          <a:avLst/>
          <a:gdLst/>
          <a:ahLst/>
          <a:cxnLst/>
          <a:rect l="0" t="0" r="0" b="0"/>
          <a:pathLst>
            <a:path>
              <a:moveTo>
                <a:pt x="3342724" y="4069234"/>
              </a:moveTo>
              <a:arcTo wR="2196150" hR="2196150" stAng="3511672" swAng="1108708"/>
            </a:path>
          </a:pathLst>
        </a:custGeom>
        <a:noFill/>
        <a:ln w="9525" cap="flat" cmpd="sng" algn="ctr">
          <a:solidFill>
            <a:srgbClr val="4BACC6">
              <a:hueOff val="-4257376"/>
              <a:satOff val="17062"/>
              <a:lumOff val="3698"/>
              <a:alphaOff val="0"/>
            </a:srgbClr>
          </a:solidFill>
          <a:prstDash val="solid"/>
          <a:miter lim="800000"/>
        </a:ln>
        <a:effectLst/>
      </dsp:spPr>
      <dsp:style>
        <a:lnRef idx="1">
          <a:scrgbClr r="0" g="0" b="0"/>
        </a:lnRef>
        <a:fillRef idx="0">
          <a:scrgbClr r="0" g="0" b="0"/>
        </a:fillRef>
        <a:effectRef idx="0">
          <a:scrgbClr r="0" g="0" b="0"/>
        </a:effectRef>
        <a:fontRef idx="minor"/>
      </dsp:style>
    </dsp:sp>
    <dsp:sp modelId="{D4836F4E-A87F-432A-ADCE-A66B4E18CDBF}">
      <dsp:nvSpPr>
        <dsp:cNvPr id="0" name=""/>
        <dsp:cNvSpPr/>
      </dsp:nvSpPr>
      <dsp:spPr>
        <a:xfrm>
          <a:off x="4277908" y="4251416"/>
          <a:ext cx="996700" cy="1114434"/>
        </a:xfrm>
        <a:prstGeom prst="roundRect">
          <a:avLst/>
        </a:prstGeom>
        <a:solidFill>
          <a:srgbClr val="4BACC6">
            <a:hueOff val="-5676501"/>
            <a:satOff val="22749"/>
            <a:lumOff val="493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latin typeface="Calibri"/>
              <a:ea typeface="+mn-ea"/>
              <a:cs typeface="+mn-cs"/>
            </a:rPr>
            <a:t>Having purpose and making a difference</a:t>
          </a:r>
        </a:p>
      </dsp:txBody>
      <dsp:txXfrm>
        <a:off x="4326563" y="4300071"/>
        <a:ext cx="899390" cy="1017124"/>
      </dsp:txXfrm>
    </dsp:sp>
    <dsp:sp modelId="{23429AB7-6B1B-464D-8E61-866A8C77F81D}">
      <dsp:nvSpPr>
        <dsp:cNvPr id="0" name=""/>
        <dsp:cNvSpPr/>
      </dsp:nvSpPr>
      <dsp:spPr>
        <a:xfrm>
          <a:off x="2532279" y="312317"/>
          <a:ext cx="4496322" cy="4496322"/>
        </a:xfrm>
        <a:custGeom>
          <a:avLst/>
          <a:gdLst/>
          <a:ahLst/>
          <a:cxnLst/>
          <a:rect l="0" t="0" r="0" b="0"/>
          <a:pathLst>
            <a:path>
              <a:moveTo>
                <a:pt x="1702360" y="4336067"/>
              </a:moveTo>
              <a:arcTo wR="2196150" hR="2196150" stAng="6179620" swAng="1108708"/>
            </a:path>
          </a:pathLst>
        </a:custGeom>
        <a:noFill/>
        <a:ln w="9525" cap="flat" cmpd="sng" algn="ctr">
          <a:solidFill>
            <a:srgbClr val="4BACC6">
              <a:hueOff val="-5676501"/>
              <a:satOff val="22749"/>
              <a:lumOff val="4930"/>
              <a:alphaOff val="0"/>
            </a:srgbClr>
          </a:solidFill>
          <a:prstDash val="solid"/>
          <a:miter lim="800000"/>
        </a:ln>
        <a:effectLst/>
      </dsp:spPr>
      <dsp:style>
        <a:lnRef idx="1">
          <a:scrgbClr r="0" g="0" b="0"/>
        </a:lnRef>
        <a:fillRef idx="0">
          <a:scrgbClr r="0" g="0" b="0"/>
        </a:fillRef>
        <a:effectRef idx="0">
          <a:scrgbClr r="0" g="0" b="0"/>
        </a:effectRef>
        <a:fontRef idx="minor"/>
      </dsp:style>
    </dsp:sp>
    <dsp:sp modelId="{E9FA2585-BA9E-40AE-A440-2ED8E8201AE0}">
      <dsp:nvSpPr>
        <dsp:cNvPr id="0" name=""/>
        <dsp:cNvSpPr/>
      </dsp:nvSpPr>
      <dsp:spPr>
        <a:xfrm>
          <a:off x="2692387" y="3594525"/>
          <a:ext cx="996700" cy="1111272"/>
        </a:xfrm>
        <a:prstGeom prst="roundRect">
          <a:avLst/>
        </a:prstGeom>
        <a:solidFill>
          <a:srgbClr val="4BACC6">
            <a:hueOff val="-7095626"/>
            <a:satOff val="28436"/>
            <a:lumOff val="6163"/>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latin typeface="Calibri"/>
              <a:ea typeface="+mn-ea"/>
              <a:cs typeface="+mn-cs"/>
            </a:rPr>
            <a:t>Emotional health</a:t>
          </a:r>
        </a:p>
      </dsp:txBody>
      <dsp:txXfrm>
        <a:off x="2741042" y="3643180"/>
        <a:ext cx="899390" cy="1013962"/>
      </dsp:txXfrm>
    </dsp:sp>
    <dsp:sp modelId="{B4C0CA4D-9A90-468C-B002-003B0E5EAD63}">
      <dsp:nvSpPr>
        <dsp:cNvPr id="0" name=""/>
        <dsp:cNvSpPr/>
      </dsp:nvSpPr>
      <dsp:spPr>
        <a:xfrm>
          <a:off x="2532267" y="312310"/>
          <a:ext cx="4496322" cy="4496322"/>
        </a:xfrm>
        <a:custGeom>
          <a:avLst/>
          <a:gdLst/>
          <a:ahLst/>
          <a:cxnLst/>
          <a:rect l="0" t="0" r="0" b="0"/>
          <a:pathLst>
            <a:path>
              <a:moveTo>
                <a:pt x="375636" y="3424485"/>
              </a:moveTo>
              <a:arcTo wR="2196150" hR="2196150" stAng="8759503" swAng="1528026"/>
            </a:path>
          </a:pathLst>
        </a:custGeom>
        <a:noFill/>
        <a:ln w="9525" cap="flat" cmpd="sng" algn="ctr">
          <a:solidFill>
            <a:srgbClr val="4BACC6">
              <a:hueOff val="-7095626"/>
              <a:satOff val="28436"/>
              <a:lumOff val="6163"/>
              <a:alphaOff val="0"/>
            </a:srgbClr>
          </a:solidFill>
          <a:prstDash val="solid"/>
          <a:miter lim="800000"/>
        </a:ln>
        <a:effectLst/>
      </dsp:spPr>
      <dsp:style>
        <a:lnRef idx="1">
          <a:scrgbClr r="0" g="0" b="0"/>
        </a:lnRef>
        <a:fillRef idx="0">
          <a:scrgbClr r="0" g="0" b="0"/>
        </a:fillRef>
        <a:effectRef idx="0">
          <a:scrgbClr r="0" g="0" b="0"/>
        </a:effectRef>
        <a:fontRef idx="minor"/>
      </dsp:style>
    </dsp:sp>
    <dsp:sp modelId="{FDD3461F-7396-49DA-B782-B402DFD05E3F}">
      <dsp:nvSpPr>
        <dsp:cNvPr id="0" name=""/>
        <dsp:cNvSpPr/>
      </dsp:nvSpPr>
      <dsp:spPr>
        <a:xfrm>
          <a:off x="2033916" y="2050535"/>
          <a:ext cx="996700" cy="1019873"/>
        </a:xfrm>
        <a:prstGeom prst="roundRect">
          <a:avLst/>
        </a:prstGeom>
        <a:solidFill>
          <a:srgbClr val="4BACC6">
            <a:hueOff val="-8514751"/>
            <a:satOff val="34124"/>
            <a:lumOff val="739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ysClr val="windowText" lastClr="000000"/>
              </a:solidFill>
              <a:latin typeface="Calibri"/>
              <a:ea typeface="+mn-ea"/>
              <a:cs typeface="+mn-cs"/>
            </a:rPr>
            <a:t>Sexual Heath</a:t>
          </a:r>
        </a:p>
      </dsp:txBody>
      <dsp:txXfrm>
        <a:off x="2082571" y="2099190"/>
        <a:ext cx="899390" cy="922563"/>
      </dsp:txXfrm>
    </dsp:sp>
    <dsp:sp modelId="{2708B9BB-FDD5-4104-9605-D1F23A37287F}">
      <dsp:nvSpPr>
        <dsp:cNvPr id="0" name=""/>
        <dsp:cNvSpPr/>
      </dsp:nvSpPr>
      <dsp:spPr>
        <a:xfrm>
          <a:off x="2532267" y="312310"/>
          <a:ext cx="4496322" cy="4496322"/>
        </a:xfrm>
        <a:custGeom>
          <a:avLst/>
          <a:gdLst/>
          <a:ahLst/>
          <a:cxnLst/>
          <a:rect l="0" t="0" r="0" b="0"/>
          <a:pathLst>
            <a:path>
              <a:moveTo>
                <a:pt x="24356" y="1869977"/>
              </a:moveTo>
              <a:arcTo wR="2196150" hR="2196150" stAng="11312471" swAng="1528026"/>
            </a:path>
          </a:pathLst>
        </a:custGeom>
        <a:noFill/>
        <a:ln w="9525" cap="flat" cmpd="sng" algn="ctr">
          <a:solidFill>
            <a:srgbClr val="4BACC6">
              <a:hueOff val="-8514751"/>
              <a:satOff val="34124"/>
              <a:lumOff val="7395"/>
              <a:alphaOff val="0"/>
            </a:srgbClr>
          </a:solidFill>
          <a:prstDash val="solid"/>
          <a:miter lim="800000"/>
        </a:ln>
        <a:effectLst/>
      </dsp:spPr>
      <dsp:style>
        <a:lnRef idx="1">
          <a:scrgbClr r="0" g="0" b="0"/>
        </a:lnRef>
        <a:fillRef idx="0">
          <a:scrgbClr r="0" g="0" b="0"/>
        </a:fillRef>
        <a:effectRef idx="0">
          <a:scrgbClr r="0" g="0" b="0"/>
        </a:effectRef>
        <a:fontRef idx="minor"/>
      </dsp:style>
    </dsp:sp>
    <dsp:sp modelId="{BD502CA6-139D-4DCA-8E49-31FD93671C76}">
      <dsp:nvSpPr>
        <dsp:cNvPr id="0" name=""/>
        <dsp:cNvSpPr/>
      </dsp:nvSpPr>
      <dsp:spPr>
        <a:xfrm>
          <a:off x="2692387" y="403539"/>
          <a:ext cx="996700" cy="1134485"/>
        </a:xfrm>
        <a:prstGeom prst="roundRect">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ysClr val="windowText" lastClr="000000"/>
              </a:solidFill>
              <a:latin typeface="Calibri"/>
              <a:ea typeface="+mn-ea"/>
              <a:cs typeface="+mn-cs"/>
            </a:rPr>
            <a:t>Being Healthy</a:t>
          </a:r>
        </a:p>
      </dsp:txBody>
      <dsp:txXfrm>
        <a:off x="2741042" y="452194"/>
        <a:ext cx="899390" cy="1037175"/>
      </dsp:txXfrm>
    </dsp:sp>
    <dsp:sp modelId="{ECBC06A8-074B-4883-97A0-C0BCF360C225}">
      <dsp:nvSpPr>
        <dsp:cNvPr id="0" name=""/>
        <dsp:cNvSpPr/>
      </dsp:nvSpPr>
      <dsp:spPr>
        <a:xfrm>
          <a:off x="2532291" y="312297"/>
          <a:ext cx="4496322" cy="4496322"/>
        </a:xfrm>
        <a:custGeom>
          <a:avLst/>
          <a:gdLst/>
          <a:ahLst/>
          <a:cxnLst/>
          <a:rect l="0" t="0" r="0" b="0"/>
          <a:pathLst>
            <a:path>
              <a:moveTo>
                <a:pt x="1049575" y="323066"/>
              </a:moveTo>
              <a:arcTo wR="2196150" hR="2196150" stAng="14311672" swAng="1108708"/>
            </a:path>
          </a:pathLst>
        </a:custGeom>
        <a:noFill/>
        <a:ln w="9525" cap="flat" cmpd="sng" algn="ctr">
          <a:solidFill>
            <a:srgbClr val="4BACC6">
              <a:hueOff val="-9933876"/>
              <a:satOff val="39811"/>
              <a:lumOff val="8628"/>
              <a:alphaOff val="0"/>
            </a:srgb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A2835-90A1-4C77-9D1E-1E53B89F5F66}">
      <dsp:nvSpPr>
        <dsp:cNvPr id="0" name=""/>
        <dsp:cNvSpPr/>
      </dsp:nvSpPr>
      <dsp:spPr>
        <a:xfrm>
          <a:off x="3042046" y="17896"/>
          <a:ext cx="2043906" cy="1226343"/>
        </a:xfrm>
        <a:prstGeom prst="rect">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Neglect</a:t>
          </a:r>
        </a:p>
      </dsp:txBody>
      <dsp:txXfrm>
        <a:off x="3042046" y="17896"/>
        <a:ext cx="2043906" cy="1226343"/>
      </dsp:txXfrm>
    </dsp:sp>
    <dsp:sp modelId="{11D1473A-C280-4BF5-A329-9032B1D1C35D}">
      <dsp:nvSpPr>
        <dsp:cNvPr id="0" name=""/>
        <dsp:cNvSpPr/>
      </dsp:nvSpPr>
      <dsp:spPr>
        <a:xfrm>
          <a:off x="793750" y="17896"/>
          <a:ext cx="2043906" cy="1226343"/>
        </a:xfrm>
        <a:prstGeom prst="rect">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Own experiences of sexual abuse</a:t>
          </a:r>
        </a:p>
      </dsp:txBody>
      <dsp:txXfrm>
        <a:off x="793750" y="17896"/>
        <a:ext cx="2043906" cy="1226343"/>
      </dsp:txXfrm>
    </dsp:sp>
    <dsp:sp modelId="{C16AEA18-2FD4-42BD-ADF7-154A7F910A41}">
      <dsp:nvSpPr>
        <dsp:cNvPr id="0" name=""/>
        <dsp:cNvSpPr/>
      </dsp:nvSpPr>
      <dsp:spPr>
        <a:xfrm>
          <a:off x="5290343" y="1132"/>
          <a:ext cx="2043906" cy="1226343"/>
        </a:xfrm>
        <a:prstGeom prst="rect">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Parental experience of sexual abuse</a:t>
          </a:r>
          <a:endParaRPr lang="en-GB" sz="2400" kern="1200" dirty="0"/>
        </a:p>
      </dsp:txBody>
      <dsp:txXfrm>
        <a:off x="5290343" y="1132"/>
        <a:ext cx="2043906" cy="1226343"/>
      </dsp:txXfrm>
    </dsp:sp>
    <dsp:sp modelId="{A31F8981-A307-4B49-8907-379B97E2E42F}">
      <dsp:nvSpPr>
        <dsp:cNvPr id="0" name=""/>
        <dsp:cNvSpPr/>
      </dsp:nvSpPr>
      <dsp:spPr>
        <a:xfrm>
          <a:off x="793750" y="1431866"/>
          <a:ext cx="2043906" cy="1226343"/>
        </a:xfrm>
        <a:prstGeom prst="rect">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Inappropriate boundaries at home</a:t>
          </a:r>
        </a:p>
      </dsp:txBody>
      <dsp:txXfrm>
        <a:off x="793750" y="1431866"/>
        <a:ext cx="2043906" cy="1226343"/>
      </dsp:txXfrm>
    </dsp:sp>
    <dsp:sp modelId="{DEDCEAAF-CFCD-425B-8579-C325972A1BE1}">
      <dsp:nvSpPr>
        <dsp:cNvPr id="0" name=""/>
        <dsp:cNvSpPr/>
      </dsp:nvSpPr>
      <dsp:spPr>
        <a:xfrm>
          <a:off x="3042046" y="1431866"/>
          <a:ext cx="2043906" cy="1226343"/>
        </a:xfrm>
        <a:prstGeom prst="rect">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Part of wider disruptive behaviour</a:t>
          </a:r>
        </a:p>
      </dsp:txBody>
      <dsp:txXfrm>
        <a:off x="3042046" y="1431866"/>
        <a:ext cx="2043906" cy="1226343"/>
      </dsp:txXfrm>
    </dsp:sp>
    <dsp:sp modelId="{C68A008F-B652-4603-B6B7-20B5FCB79E7D}">
      <dsp:nvSpPr>
        <dsp:cNvPr id="0" name=""/>
        <dsp:cNvSpPr/>
      </dsp:nvSpPr>
      <dsp:spPr>
        <a:xfrm>
          <a:off x="5290343" y="1431866"/>
          <a:ext cx="2043906" cy="1226343"/>
        </a:xfrm>
        <a:prstGeom prst="rect">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Witnessing domestic violence </a:t>
          </a:r>
        </a:p>
      </dsp:txBody>
      <dsp:txXfrm>
        <a:off x="5290343" y="1431866"/>
        <a:ext cx="2043906" cy="1226343"/>
      </dsp:txXfrm>
    </dsp:sp>
    <dsp:sp modelId="{D9419240-6FA6-47F4-8E1D-071720C19B08}">
      <dsp:nvSpPr>
        <dsp:cNvPr id="0" name=""/>
        <dsp:cNvSpPr/>
      </dsp:nvSpPr>
      <dsp:spPr>
        <a:xfrm>
          <a:off x="793750" y="2862601"/>
          <a:ext cx="2043906" cy="1226343"/>
        </a:xfrm>
        <a:prstGeom prst="rect">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Discontinuity of care</a:t>
          </a:r>
        </a:p>
      </dsp:txBody>
      <dsp:txXfrm>
        <a:off x="793750" y="2862601"/>
        <a:ext cx="2043906" cy="1226343"/>
      </dsp:txXfrm>
    </dsp:sp>
    <dsp:sp modelId="{AEE23E54-B6C0-4EAE-BF6D-976081858E32}">
      <dsp:nvSpPr>
        <dsp:cNvPr id="0" name=""/>
        <dsp:cNvSpPr/>
      </dsp:nvSpPr>
      <dsp:spPr>
        <a:xfrm>
          <a:off x="3042046" y="2862601"/>
          <a:ext cx="2043906" cy="1226343"/>
        </a:xfrm>
        <a:prstGeom prst="rect">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Learning disability</a:t>
          </a:r>
        </a:p>
      </dsp:txBody>
      <dsp:txXfrm>
        <a:off x="3042046" y="2862601"/>
        <a:ext cx="2043906" cy="1226343"/>
      </dsp:txXfrm>
    </dsp:sp>
    <dsp:sp modelId="{7AD1F16A-6E97-4729-839A-7E22D7B4B658}">
      <dsp:nvSpPr>
        <dsp:cNvPr id="0" name=""/>
        <dsp:cNvSpPr/>
      </dsp:nvSpPr>
      <dsp:spPr>
        <a:xfrm>
          <a:off x="5290343" y="2862601"/>
          <a:ext cx="2043906" cy="1226343"/>
        </a:xfrm>
        <a:prstGeom prst="rect">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Jealousy of siblings</a:t>
          </a:r>
        </a:p>
      </dsp:txBody>
      <dsp:txXfrm>
        <a:off x="5290343" y="2862601"/>
        <a:ext cx="2043906" cy="12263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093CD-17C5-4BF6-BB62-5296B956C41D}">
      <dsp:nvSpPr>
        <dsp:cNvPr id="0" name=""/>
        <dsp:cNvSpPr/>
      </dsp:nvSpPr>
      <dsp:spPr>
        <a:xfrm>
          <a:off x="0" y="0"/>
          <a:ext cx="10515600" cy="2122169"/>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45174A-07A4-4626-8415-07A85DABAA5E}">
      <dsp:nvSpPr>
        <dsp:cNvPr id="0" name=""/>
        <dsp:cNvSpPr/>
      </dsp:nvSpPr>
      <dsp:spPr>
        <a:xfrm>
          <a:off x="315468" y="282955"/>
          <a:ext cx="3088957" cy="1556257"/>
        </a:xfrm>
        <a:prstGeom prst="roundRect">
          <a:avLst>
            <a:gd name="adj" fmla="val 10000"/>
          </a:avLst>
        </a:prstGeom>
        <a:blipFill>
          <a:blip xmlns:r="http://schemas.openxmlformats.org/officeDocument/2006/relationships" r:embed="rId1"/>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15F7E3-0EB5-4143-84F0-BB78926D2C99}">
      <dsp:nvSpPr>
        <dsp:cNvPr id="0" name=""/>
        <dsp:cNvSpPr/>
      </dsp:nvSpPr>
      <dsp:spPr>
        <a:xfrm rot="10800000">
          <a:off x="315468" y="2122169"/>
          <a:ext cx="3088957" cy="2593763"/>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kern="1200" dirty="0"/>
            <a:t>Peer Grouping. Relevant staff to be made aware of key issues and mindful of who the child is grouped with and where in the room the group are placed.</a:t>
          </a:r>
          <a:endParaRPr lang="en-US" sz="1400" kern="1200" dirty="0"/>
        </a:p>
      </dsp:txBody>
      <dsp:txXfrm rot="10800000">
        <a:off x="395235" y="2122169"/>
        <a:ext cx="2929423" cy="2513996"/>
      </dsp:txXfrm>
    </dsp:sp>
    <dsp:sp modelId="{22EF185A-EF87-488A-850B-9CAB97E8FD92}">
      <dsp:nvSpPr>
        <dsp:cNvPr id="0" name=""/>
        <dsp:cNvSpPr/>
      </dsp:nvSpPr>
      <dsp:spPr>
        <a:xfrm>
          <a:off x="3713321" y="282955"/>
          <a:ext cx="3088957" cy="155625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D6B20E-1061-44F0-B57C-045C00C187B6}">
      <dsp:nvSpPr>
        <dsp:cNvPr id="0" name=""/>
        <dsp:cNvSpPr/>
      </dsp:nvSpPr>
      <dsp:spPr>
        <a:xfrm rot="10800000">
          <a:off x="3713321" y="2122169"/>
          <a:ext cx="3088957" cy="2593763"/>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kern="1200"/>
            <a:t>Changing for PE - staff will be notified to be mindful of changing room concerns and where necessary provide information to the child (in a way they understand) about what/ how to change.</a:t>
          </a:r>
          <a:endParaRPr lang="en-US" sz="1400" kern="1200"/>
        </a:p>
      </dsp:txBody>
      <dsp:txXfrm rot="10800000">
        <a:off x="3793088" y="2122169"/>
        <a:ext cx="2929423" cy="2513996"/>
      </dsp:txXfrm>
    </dsp:sp>
    <dsp:sp modelId="{C1ED68AD-3CF9-4C90-B6C4-2D62A8627556}">
      <dsp:nvSpPr>
        <dsp:cNvPr id="0" name=""/>
        <dsp:cNvSpPr/>
      </dsp:nvSpPr>
      <dsp:spPr>
        <a:xfrm>
          <a:off x="7111174" y="282955"/>
          <a:ext cx="3088957" cy="1556257"/>
        </a:xfrm>
        <a:prstGeom prst="roundRect">
          <a:avLst>
            <a:gd name="adj" fmla="val 10000"/>
          </a:avLst>
        </a:prstGeom>
        <a:blipFill>
          <a:blip xmlns:r="http://schemas.openxmlformats.org/officeDocument/2006/relationships" r:embed="rId3"/>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CED1C8-C6AB-4DBC-8694-BF1BB3A46B50}">
      <dsp:nvSpPr>
        <dsp:cNvPr id="0" name=""/>
        <dsp:cNvSpPr/>
      </dsp:nvSpPr>
      <dsp:spPr>
        <a:xfrm rot="10800000">
          <a:off x="7111174" y="2122169"/>
          <a:ext cx="3088957" cy="2593763"/>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kern="1200"/>
            <a:t>Child to receive regular feedback about what they are doing well and to be provided with examples, persons to model in regards to areas where they need support</a:t>
          </a:r>
          <a:endParaRPr lang="en-US" sz="1400" kern="1200"/>
        </a:p>
      </dsp:txBody>
      <dsp:txXfrm rot="10800000">
        <a:off x="7190941" y="2122169"/>
        <a:ext cx="2929423" cy="25139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D0EA5-2CA3-4CAB-BF95-B41777812735}">
      <dsp:nvSpPr>
        <dsp:cNvPr id="0" name=""/>
        <dsp:cNvSpPr/>
      </dsp:nvSpPr>
      <dsp:spPr>
        <a:xfrm>
          <a:off x="1227" y="415897"/>
          <a:ext cx="4309690" cy="273665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B5B8907-74D2-4692-9DC5-17CC000AB4F7}">
      <dsp:nvSpPr>
        <dsp:cNvPr id="0" name=""/>
        <dsp:cNvSpPr/>
      </dsp:nvSpPr>
      <dsp:spPr>
        <a:xfrm>
          <a:off x="480082" y="870809"/>
          <a:ext cx="4309690" cy="273665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Consultancy Service </a:t>
          </a:r>
          <a:r>
            <a:rPr lang="en-GB" sz="2800" kern="1200"/>
            <a:t>– advice and guidance to any professional with concerns about CSA</a:t>
          </a:r>
          <a:endParaRPr lang="en-US" sz="2800" kern="1200"/>
        </a:p>
      </dsp:txBody>
      <dsp:txXfrm>
        <a:off x="560236" y="950963"/>
        <a:ext cx="4149382" cy="2576345"/>
      </dsp:txXfrm>
    </dsp:sp>
    <dsp:sp modelId="{ABB75794-97C2-425C-B7E1-23DB405D525C}">
      <dsp:nvSpPr>
        <dsp:cNvPr id="0" name=""/>
        <dsp:cNvSpPr/>
      </dsp:nvSpPr>
      <dsp:spPr>
        <a:xfrm>
          <a:off x="5268627" y="415897"/>
          <a:ext cx="4309690" cy="273665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0B484D8-B1B4-4B8B-890F-12A6B53BE2D7}">
      <dsp:nvSpPr>
        <dsp:cNvPr id="0" name=""/>
        <dsp:cNvSpPr/>
      </dsp:nvSpPr>
      <dsp:spPr>
        <a:xfrm>
          <a:off x="5747481" y="870809"/>
          <a:ext cx="4309690" cy="273665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a:t>Direct work </a:t>
          </a:r>
          <a:r>
            <a:rPr lang="en-GB" sz="2800" kern="1200"/>
            <a:t>– Assessment and intervention to children, young people and families jointly with partner safeguarding service</a:t>
          </a:r>
          <a:endParaRPr lang="en-US" sz="2800" kern="1200"/>
        </a:p>
      </dsp:txBody>
      <dsp:txXfrm>
        <a:off x="5827635" y="950963"/>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1B7EF4-1ADF-F754-AFDE-A3B329243E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D1FE738-85BD-4FB9-658A-8D0985BBB5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E8850-B820-474B-AC00-42A7A8ADDCC2}" type="datetimeFigureOut">
              <a:rPr lang="en-GB" smtClean="0"/>
              <a:t>01/11/2023</a:t>
            </a:fld>
            <a:endParaRPr lang="en-GB"/>
          </a:p>
        </p:txBody>
      </p:sp>
      <p:sp>
        <p:nvSpPr>
          <p:cNvPr id="4" name="Footer Placeholder 3">
            <a:extLst>
              <a:ext uri="{FF2B5EF4-FFF2-40B4-BE49-F238E27FC236}">
                <a16:creationId xmlns:a16="http://schemas.microsoft.com/office/drawing/2014/main" id="{BBD59B50-659F-52A2-D6A2-0CDE52D9B6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8FE5DE6-C8B9-1DB8-3475-5FD9B19FA5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02B923-B949-4178-8294-EBB720221C20}" type="slidenum">
              <a:rPr lang="en-GB" smtClean="0"/>
              <a:t>‹#›</a:t>
            </a:fld>
            <a:endParaRPr lang="en-GB"/>
          </a:p>
        </p:txBody>
      </p:sp>
    </p:spTree>
    <p:extLst>
      <p:ext uri="{BB962C8B-B14F-4D97-AF65-F5344CB8AC3E}">
        <p14:creationId xmlns:p14="http://schemas.microsoft.com/office/powerpoint/2010/main" val="78528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70623-91E3-41BD-B7DE-6CD29D3C43C4}" type="datetimeFigureOut">
              <a:rPr lang="en-GB" smtClean="0"/>
              <a:t>01/11/2023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BD9A7-955D-47A1-A5E0-6458F266044B}" type="slidenum">
              <a:rPr lang="en-GB" smtClean="0"/>
              <a:t>‹#›</a:t>
            </a:fld>
            <a:endParaRPr lang="en-GB"/>
          </a:p>
        </p:txBody>
      </p:sp>
    </p:spTree>
    <p:extLst>
      <p:ext uri="{BB962C8B-B14F-4D97-AF65-F5344CB8AC3E}">
        <p14:creationId xmlns:p14="http://schemas.microsoft.com/office/powerpoint/2010/main" val="165670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ov.wales/sites/default/files/publications/2020-10/guidance-for-education-settings-on-peer-sexual-abuse-exploitation-and-harmful-sexual-behaviour.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veryonesinvited.u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1CBD9A7-955D-47A1-A5E0-6458F266044B}" type="slidenum">
              <a:rPr lang="en-GB" smtClean="0"/>
              <a:t>1</a:t>
            </a:fld>
            <a:endParaRPr lang="en-GB"/>
          </a:p>
        </p:txBody>
      </p:sp>
    </p:spTree>
    <p:extLst>
      <p:ext uri="{BB962C8B-B14F-4D97-AF65-F5344CB8AC3E}">
        <p14:creationId xmlns:p14="http://schemas.microsoft.com/office/powerpoint/2010/main" val="344108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Janet</a:t>
            </a:r>
          </a:p>
          <a:p>
            <a:endParaRPr lang="en-GB" dirty="0"/>
          </a:p>
          <a:p>
            <a:r>
              <a:rPr lang="en-GB" dirty="0"/>
              <a:t>Not just a continuum of behaviour but also of response.</a:t>
            </a:r>
          </a:p>
          <a:p>
            <a:endParaRPr lang="en-GB" dirty="0"/>
          </a:p>
          <a:p>
            <a:r>
              <a:rPr lang="en-GB" dirty="0"/>
              <a:t>Once identified we can then follow the appropriate intervention pathway</a:t>
            </a:r>
          </a:p>
          <a:p>
            <a:endParaRPr lang="en-GB" dirty="0"/>
          </a:p>
          <a:p>
            <a:r>
              <a:rPr lang="en-GB" dirty="0"/>
              <a:t>Specialist – us</a:t>
            </a:r>
          </a:p>
          <a:p>
            <a:r>
              <a:rPr lang="en-GB" dirty="0"/>
              <a:t>Secondary – </a:t>
            </a:r>
          </a:p>
          <a:p>
            <a:r>
              <a:rPr lang="en-GB" dirty="0"/>
              <a:t>Primary – sex ed schools</a:t>
            </a:r>
          </a:p>
          <a:p>
            <a:endParaRPr lang="en-GB" dirty="0"/>
          </a:p>
          <a:p>
            <a:endParaRPr lang="en-GB" dirty="0"/>
          </a:p>
        </p:txBody>
      </p:sp>
      <p:sp>
        <p:nvSpPr>
          <p:cNvPr id="4" name="Slide Number Placeholder 3"/>
          <p:cNvSpPr>
            <a:spLocks noGrp="1"/>
          </p:cNvSpPr>
          <p:nvPr>
            <p:ph type="sldNum" sz="quarter" idx="5"/>
          </p:nvPr>
        </p:nvSpPr>
        <p:spPr/>
        <p:txBody>
          <a:bodyPr/>
          <a:lstStyle/>
          <a:p>
            <a:fld id="{E57D4C21-ABCA-4D16-8DC2-E688276ED59A}" type="slidenum">
              <a:rPr lang="en-GB" smtClean="0"/>
              <a:t>10</a:t>
            </a:fld>
            <a:endParaRPr lang="en-GB"/>
          </a:p>
        </p:txBody>
      </p:sp>
    </p:spTree>
    <p:extLst>
      <p:ext uri="{BB962C8B-B14F-4D97-AF65-F5344CB8AC3E}">
        <p14:creationId xmlns:p14="http://schemas.microsoft.com/office/powerpoint/2010/main" val="332665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we all have needs and we all behave in ways to meet our needs either positively or negatively</a:t>
            </a:r>
          </a:p>
          <a:p>
            <a:endParaRPr lang="en-GB" dirty="0"/>
          </a:p>
          <a:p>
            <a:r>
              <a:rPr lang="en-GB" dirty="0"/>
              <a:t>Start from achieving and go clockwise</a:t>
            </a:r>
          </a:p>
          <a:p>
            <a:endParaRPr lang="en-GB" dirty="0"/>
          </a:p>
          <a:p>
            <a:r>
              <a:rPr lang="en-GB" dirty="0"/>
              <a:t> having a drink -positive but example how it could become negative and no longer meet the same needs</a:t>
            </a:r>
          </a:p>
          <a:p>
            <a:endParaRPr lang="en-GB" dirty="0"/>
          </a:p>
          <a:p>
            <a:endParaRPr lang="en-GB" dirty="0"/>
          </a:p>
          <a:p>
            <a:r>
              <a:rPr lang="en-GB" dirty="0"/>
              <a:t>WHAT WOULD HAPPEN IF YOU COULD NOT DO THAT ACTIVITY ANYMORE? </a:t>
            </a:r>
            <a:r>
              <a:rPr lang="en-GB" dirty="0" err="1"/>
              <a:t>i.e</a:t>
            </a:r>
            <a:r>
              <a:rPr lang="en-GB" dirty="0"/>
              <a:t> replace running with swimming- doesn’t meet all those needs</a:t>
            </a:r>
          </a:p>
          <a:p>
            <a:endParaRPr lang="en-GB" dirty="0"/>
          </a:p>
          <a:p>
            <a:r>
              <a:rPr lang="en-GB" dirty="0"/>
              <a:t>DON’T ASUME NEED THAT IS BEING MET</a:t>
            </a:r>
          </a:p>
        </p:txBody>
      </p:sp>
      <p:sp>
        <p:nvSpPr>
          <p:cNvPr id="4" name="Slide Number Placeholder 3"/>
          <p:cNvSpPr>
            <a:spLocks noGrp="1"/>
          </p:cNvSpPr>
          <p:nvPr>
            <p:ph type="sldNum" sz="quarter" idx="5"/>
          </p:nvPr>
        </p:nvSpPr>
        <p:spPr/>
        <p:txBody>
          <a:bodyPr/>
          <a:lstStyle/>
          <a:p>
            <a:fld id="{817E8630-A06C-4B44-820F-F39CFA66294F}" type="slidenum">
              <a:rPr lang="en-GB" smtClean="0"/>
              <a:t>11</a:t>
            </a:fld>
            <a:endParaRPr lang="en-GB"/>
          </a:p>
        </p:txBody>
      </p:sp>
    </p:spTree>
    <p:extLst>
      <p:ext uri="{BB962C8B-B14F-4D97-AF65-F5344CB8AC3E}">
        <p14:creationId xmlns:p14="http://schemas.microsoft.com/office/powerpoint/2010/main" val="159321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ACEs adverse childhood experiences</a:t>
            </a:r>
          </a:p>
          <a:p>
            <a:r>
              <a:rPr lang="en-GB" dirty="0"/>
              <a:t>Hackett (2013) 2/3rds experience at least one form of abuse or trauma physical emotional sexual severe neglect parental rejection family breakdown and conflict, DV and parental substance abuse</a:t>
            </a:r>
          </a:p>
          <a:p>
            <a:endParaRPr lang="en-GB" dirty="0"/>
          </a:p>
          <a:p>
            <a:r>
              <a:rPr lang="en-GB" dirty="0"/>
              <a:t>Vizard (2007) – 92% experienced some form of abuse</a:t>
            </a:r>
          </a:p>
          <a:p>
            <a:endParaRPr lang="en-GB" dirty="0"/>
          </a:p>
          <a:p>
            <a:r>
              <a:rPr lang="en-GB" dirty="0" err="1"/>
              <a:t>Creeden</a:t>
            </a:r>
            <a:r>
              <a:rPr lang="en-GB" dirty="0"/>
              <a:t> (2013) – persistent exposure to trauma and stresses impacts on neurobiology which can lead to development damage.</a:t>
            </a:r>
          </a:p>
          <a:p>
            <a:r>
              <a:rPr lang="en-GB" dirty="0"/>
              <a:t>Those with greatest level of concern are those who have experienced sig levels of abuse neglect or DV</a:t>
            </a:r>
          </a:p>
          <a:p>
            <a:endParaRPr lang="en-GB" dirty="0"/>
          </a:p>
          <a:p>
            <a:r>
              <a:rPr lang="en-GB" dirty="0" err="1"/>
              <a:t>Veneziano</a:t>
            </a:r>
            <a:r>
              <a:rPr lang="en-GB" dirty="0"/>
              <a:t> (2000) – element of replication of own sexual abuse</a:t>
            </a:r>
          </a:p>
          <a:p>
            <a:r>
              <a:rPr lang="en-GB" dirty="0"/>
              <a:t>Males abused under 5 twice as likely to select victims under 5 years</a:t>
            </a:r>
          </a:p>
          <a:p>
            <a:r>
              <a:rPr lang="en-GB" dirty="0"/>
              <a:t>Those abused by males twice as likely to abuse males</a:t>
            </a:r>
          </a:p>
          <a:p>
            <a:r>
              <a:rPr lang="en-GB" dirty="0"/>
              <a:t>Correlation between victimisation experience and abusive behaviour </a:t>
            </a:r>
          </a:p>
          <a:p>
            <a:endParaRPr lang="en-GB" dirty="0"/>
          </a:p>
          <a:p>
            <a:r>
              <a:rPr lang="en-GB" dirty="0"/>
              <a:t>Conclude – not all YP who engage in HSB have been sexually abused  and even if have its not necessarily the </a:t>
            </a:r>
            <a:r>
              <a:rPr lang="en-GB" dirty="0" err="1"/>
              <a:t>signifcant</a:t>
            </a:r>
            <a:r>
              <a:rPr lang="en-GB" dirty="0"/>
              <a:t> factor that has led to their offending </a:t>
            </a:r>
          </a:p>
          <a:p>
            <a:endParaRPr lang="en-GB" dirty="0"/>
          </a:p>
        </p:txBody>
      </p:sp>
      <p:sp>
        <p:nvSpPr>
          <p:cNvPr id="4" name="Slide Number Placeholder 3"/>
          <p:cNvSpPr>
            <a:spLocks noGrp="1"/>
          </p:cNvSpPr>
          <p:nvPr>
            <p:ph type="sldNum" sz="quarter" idx="5"/>
          </p:nvPr>
        </p:nvSpPr>
        <p:spPr/>
        <p:txBody>
          <a:bodyPr/>
          <a:lstStyle/>
          <a:p>
            <a:fld id="{817E8630-A06C-4B44-820F-F39CFA66294F}" type="slidenum">
              <a:rPr lang="en-GB" smtClean="0"/>
              <a:t>12</a:t>
            </a:fld>
            <a:endParaRPr lang="en-GB"/>
          </a:p>
        </p:txBody>
      </p:sp>
    </p:spTree>
    <p:extLst>
      <p:ext uri="{BB962C8B-B14F-4D97-AF65-F5344CB8AC3E}">
        <p14:creationId xmlns:p14="http://schemas.microsoft.com/office/powerpoint/2010/main" val="32189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a:latin typeface="Trebuchet MS" pitchFamily="34" charset="0"/>
              </a:rPr>
              <a:t>Trainer note - </a:t>
            </a:r>
            <a:r>
              <a:rPr lang="en-GB" altLang="en-US" dirty="0">
                <a:latin typeface="Trebuchet MS" pitchFamily="34" charset="0"/>
              </a:rPr>
              <a:t>The purpose of this slide is to identify that when we are thinking about the child’s family we need to think about what factors may have contributed to the development of the harmful behaviour. </a:t>
            </a:r>
          </a:p>
          <a:p>
            <a:pPr eaLnBrk="1" hangingPunct="1"/>
            <a:endParaRPr lang="en-GB" altLang="en-US" dirty="0">
              <a:latin typeface="Trebuchet MS" pitchFamily="34" charset="0"/>
            </a:endParaRP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13</a:t>
            </a:fld>
            <a:endParaRPr lang="en-US"/>
          </a:p>
        </p:txBody>
      </p:sp>
    </p:spTree>
    <p:extLst>
      <p:ext uri="{BB962C8B-B14F-4D97-AF65-F5344CB8AC3E}">
        <p14:creationId xmlns:p14="http://schemas.microsoft.com/office/powerpoint/2010/main" val="1305617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 was asked to talk to you today, I decided to have a look at what you all do with young people already, and I was struck by how this list that came up when I googled ELSA, contains exactly the areas we would be suggesting we focus on to help manage change.</a:t>
            </a:r>
          </a:p>
          <a:p>
            <a:endParaRPr lang="en-GB" dirty="0"/>
          </a:p>
          <a:p>
            <a:endParaRPr lang="en-GB" dirty="0"/>
          </a:p>
        </p:txBody>
      </p:sp>
      <p:sp>
        <p:nvSpPr>
          <p:cNvPr id="4" name="Slide Number Placeholder 3"/>
          <p:cNvSpPr>
            <a:spLocks noGrp="1"/>
          </p:cNvSpPr>
          <p:nvPr>
            <p:ph type="sldNum" sz="quarter" idx="5"/>
          </p:nvPr>
        </p:nvSpPr>
        <p:spPr/>
        <p:txBody>
          <a:bodyPr/>
          <a:lstStyle/>
          <a:p>
            <a:fld id="{51CBD9A7-955D-47A1-A5E0-6458F266044B}" type="slidenum">
              <a:rPr lang="en-GB" smtClean="0"/>
              <a:t>14</a:t>
            </a:fld>
            <a:endParaRPr lang="en-GB"/>
          </a:p>
        </p:txBody>
      </p:sp>
    </p:spTree>
    <p:extLst>
      <p:ext uri="{BB962C8B-B14F-4D97-AF65-F5344CB8AC3E}">
        <p14:creationId xmlns:p14="http://schemas.microsoft.com/office/powerpoint/2010/main" val="2594364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 point is something I personally believe is very important. We need to keep our children safe and this is something I worry about within the family home.</a:t>
            </a:r>
          </a:p>
          <a:p>
            <a:r>
              <a:rPr lang="en-GB" dirty="0"/>
              <a:t>Parents are responsible for safeguarding their children, but I do not know how many times I have heard that children who are displaying harmful sexual behaviours or who are vulnerable to exploitation are left in their rooms with all number of phones, </a:t>
            </a:r>
            <a:r>
              <a:rPr lang="en-GB" dirty="0" err="1"/>
              <a:t>Ipads</a:t>
            </a:r>
            <a:r>
              <a:rPr lang="en-GB" dirty="0"/>
              <a:t>. laptops and gaming systems with no restrictions or checks being carried out. if they had a child who was a fire setter they would not allow them to go into their bedroom with a box of matches,</a:t>
            </a:r>
          </a:p>
        </p:txBody>
      </p:sp>
      <p:sp>
        <p:nvSpPr>
          <p:cNvPr id="4" name="Slide Number Placeholder 3"/>
          <p:cNvSpPr>
            <a:spLocks noGrp="1"/>
          </p:cNvSpPr>
          <p:nvPr>
            <p:ph type="sldNum" sz="quarter" idx="5"/>
          </p:nvPr>
        </p:nvSpPr>
        <p:spPr/>
        <p:txBody>
          <a:bodyPr/>
          <a:lstStyle/>
          <a:p>
            <a:fld id="{903D5A04-0BD2-4C4F-B397-B46A5D3B32E9}" type="slidenum">
              <a:rPr lang="en-US" smtClean="0"/>
              <a:t>15</a:t>
            </a:fld>
            <a:endParaRPr lang="en-US"/>
          </a:p>
        </p:txBody>
      </p:sp>
    </p:spTree>
    <p:extLst>
      <p:ext uri="{BB962C8B-B14F-4D97-AF65-F5344CB8AC3E}">
        <p14:creationId xmlns:p14="http://schemas.microsoft.com/office/powerpoint/2010/main" val="1681737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Inquisitive conversation,</a:t>
            </a:r>
          </a:p>
          <a:p>
            <a:endParaRPr lang="en-GB" dirty="0"/>
          </a:p>
          <a:p>
            <a:r>
              <a:rPr lang="en-GB" dirty="0"/>
              <a:t>Sometimes especially with younger ones it can be helpful to play a little dumb </a:t>
            </a:r>
            <a:r>
              <a:rPr lang="en-GB" dirty="0" err="1"/>
              <a:t>i.e</a:t>
            </a:r>
            <a:r>
              <a:rPr lang="en-GB" dirty="0"/>
              <a:t>  “I heard you use this word/phrase I don’t know what that means can you tell me?)</a:t>
            </a:r>
          </a:p>
          <a:p>
            <a:endParaRPr lang="en-GB" dirty="0"/>
          </a:p>
          <a:p>
            <a:r>
              <a:rPr lang="en-GB" dirty="0"/>
              <a:t>Nothing to make them feel good than to be telling an adult or teacher something they do not know, this is good to get an understanding if the child is using words/phrases in context and understand themselves but also encourages further conversations to try and elicit where they have heard, seen or experienced themselves</a:t>
            </a:r>
          </a:p>
        </p:txBody>
      </p:sp>
      <p:sp>
        <p:nvSpPr>
          <p:cNvPr id="4" name="Slide Number Placeholder 3"/>
          <p:cNvSpPr>
            <a:spLocks noGrp="1"/>
          </p:cNvSpPr>
          <p:nvPr>
            <p:ph type="sldNum" sz="quarter" idx="5"/>
          </p:nvPr>
        </p:nvSpPr>
        <p:spPr/>
        <p:txBody>
          <a:bodyPr/>
          <a:lstStyle/>
          <a:p>
            <a:fld id="{903D5A04-0BD2-4C4F-B397-B46A5D3B32E9}" type="slidenum">
              <a:rPr lang="en-US" smtClean="0"/>
              <a:t>16</a:t>
            </a:fld>
            <a:endParaRPr lang="en-US" dirty="0"/>
          </a:p>
        </p:txBody>
      </p:sp>
    </p:spTree>
    <p:extLst>
      <p:ext uri="{BB962C8B-B14F-4D97-AF65-F5344CB8AC3E}">
        <p14:creationId xmlns:p14="http://schemas.microsoft.com/office/powerpoint/2010/main" val="694011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of slide</a:t>
            </a:r>
          </a:p>
        </p:txBody>
      </p:sp>
      <p:sp>
        <p:nvSpPr>
          <p:cNvPr id="4" name="Slide Number Placeholder 3"/>
          <p:cNvSpPr>
            <a:spLocks noGrp="1"/>
          </p:cNvSpPr>
          <p:nvPr>
            <p:ph type="sldNum" sz="quarter" idx="5"/>
          </p:nvPr>
        </p:nvSpPr>
        <p:spPr/>
        <p:txBody>
          <a:bodyPr/>
          <a:lstStyle/>
          <a:p>
            <a:fld id="{903D5A04-0BD2-4C4F-B397-B46A5D3B32E9}" type="slidenum">
              <a:rPr lang="en-US" smtClean="0"/>
              <a:t>17</a:t>
            </a:fld>
            <a:endParaRPr lang="en-US" dirty="0"/>
          </a:p>
        </p:txBody>
      </p:sp>
    </p:spTree>
    <p:extLst>
      <p:ext uri="{BB962C8B-B14F-4D97-AF65-F5344CB8AC3E}">
        <p14:creationId xmlns:p14="http://schemas.microsoft.com/office/powerpoint/2010/main" val="378089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-CAN BE USED IN ALL CASES WE AND OTHER PROFESSIONALS WORK, and not just for HSB</a:t>
            </a:r>
          </a:p>
          <a:p>
            <a:endParaRPr lang="en-GB" dirty="0"/>
          </a:p>
          <a:p>
            <a:r>
              <a:rPr lang="en-GB" dirty="0"/>
              <a:t>Can be informative at where to pitch work, understand the behaviours better, </a:t>
            </a:r>
            <a:r>
              <a:rPr lang="en-GB" dirty="0" err="1"/>
              <a:t>i.e</a:t>
            </a:r>
            <a:r>
              <a:rPr lang="en-GB" dirty="0"/>
              <a:t> do we have a child who has developed very early physically, had an early puberty, but is </a:t>
            </a:r>
            <a:r>
              <a:rPr lang="en-GB" dirty="0" err="1"/>
              <a:t>chronologicaly</a:t>
            </a:r>
            <a:r>
              <a:rPr lang="en-GB" dirty="0"/>
              <a:t> and </a:t>
            </a:r>
            <a:r>
              <a:rPr lang="en-GB" dirty="0" err="1"/>
              <a:t>emmotionally</a:t>
            </a:r>
            <a:r>
              <a:rPr lang="en-GB" dirty="0"/>
              <a:t> much younger. </a:t>
            </a:r>
          </a:p>
          <a:p>
            <a:endParaRPr lang="en-GB" dirty="0"/>
          </a:p>
          <a:p>
            <a:r>
              <a:rPr lang="en-GB" dirty="0"/>
              <a:t>Parents? 14 year old parenting 14 year old!</a:t>
            </a:r>
          </a:p>
        </p:txBody>
      </p:sp>
      <p:sp>
        <p:nvSpPr>
          <p:cNvPr id="4" name="Slide Number Placeholder 3"/>
          <p:cNvSpPr>
            <a:spLocks noGrp="1"/>
          </p:cNvSpPr>
          <p:nvPr>
            <p:ph type="sldNum" sz="quarter" idx="5"/>
          </p:nvPr>
        </p:nvSpPr>
        <p:spPr/>
        <p:txBody>
          <a:bodyPr/>
          <a:lstStyle/>
          <a:p>
            <a:fld id="{817E8630-A06C-4B44-820F-F39CFA66294F}" type="slidenum">
              <a:rPr lang="en-GB" smtClean="0"/>
              <a:t>18</a:t>
            </a:fld>
            <a:endParaRPr lang="en-GB"/>
          </a:p>
        </p:txBody>
      </p:sp>
    </p:spTree>
    <p:extLst>
      <p:ext uri="{BB962C8B-B14F-4D97-AF65-F5344CB8AC3E}">
        <p14:creationId xmlns:p14="http://schemas.microsoft.com/office/powerpoint/2010/main" val="2018460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kern="1200" dirty="0">
                <a:solidFill>
                  <a:schemeClr val="tx1"/>
                </a:solidFill>
                <a:effectLst/>
                <a:latin typeface="+mn-lt"/>
                <a:ea typeface="+mn-ea"/>
                <a:cs typeface="+mn-cs"/>
              </a:rPr>
              <a:t>Conversations about their Behaviour.</a:t>
            </a:r>
            <a:endParaRPr lang="en-GB" sz="1200" u="non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Simple read through of slide.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AF0FE8C-6199-4943-ADE3-20E6BF9512E0}" type="slidenum">
              <a:rPr lang="en-GB" smtClean="0"/>
              <a:t>19</a:t>
            </a:fld>
            <a:endParaRPr lang="en-GB"/>
          </a:p>
        </p:txBody>
      </p:sp>
    </p:spTree>
    <p:extLst>
      <p:ext uri="{BB962C8B-B14F-4D97-AF65-F5344CB8AC3E}">
        <p14:creationId xmlns:p14="http://schemas.microsoft.com/office/powerpoint/2010/main" val="59408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one we use for any presentation and although we are not going into any real specific case details today, I have left this in as I think it is important to remember this point at all times when you are dealing with any situations of harmful sexual behaviours. This may be in regard to yourselves, your staff, parents, and all the children involved, and the most important thing to remember is it can impact differently and at different times. Some people can deal well with very difficult incidents, where others may be really significantly impacted by what may be seen as lower level incidents.</a:t>
            </a:r>
          </a:p>
        </p:txBody>
      </p:sp>
      <p:sp>
        <p:nvSpPr>
          <p:cNvPr id="4" name="Slide Number Placeholder 3"/>
          <p:cNvSpPr>
            <a:spLocks noGrp="1"/>
          </p:cNvSpPr>
          <p:nvPr>
            <p:ph type="sldNum" sz="quarter" idx="5"/>
          </p:nvPr>
        </p:nvSpPr>
        <p:spPr/>
        <p:txBody>
          <a:bodyPr/>
          <a:lstStyle/>
          <a:p>
            <a:fld id="{388F46FB-C528-45C9-9957-D3DD70401E4A}" type="slidenum">
              <a:rPr lang="en-GB" smtClean="0"/>
              <a:t>2</a:t>
            </a:fld>
            <a:endParaRPr lang="en-GB"/>
          </a:p>
        </p:txBody>
      </p:sp>
    </p:spTree>
    <p:extLst>
      <p:ext uri="{BB962C8B-B14F-4D97-AF65-F5344CB8AC3E}">
        <p14:creationId xmlns:p14="http://schemas.microsoft.com/office/powerpoint/2010/main" val="2410390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Adapted from </a:t>
            </a:r>
            <a:r>
              <a:rPr lang="en-GB" dirty="0">
                <a:hlinkClick r:id="rId3"/>
              </a:rPr>
              <a:t>guidance-for-education-settings-on-peer-sexual-abuse-exploitation-and-harmful-sexual-behaviour.pdf (</a:t>
            </a:r>
            <a:r>
              <a:rPr lang="en-GB" dirty="0" err="1">
                <a:hlinkClick r:id="rId3"/>
              </a:rPr>
              <a:t>gov.wales</a:t>
            </a:r>
            <a:r>
              <a:rPr lang="en-GB" dirty="0">
                <a:hlinkClick r:id="rId3"/>
              </a:rPr>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i.e. somewhere accessible for staff to monitor and near the door as the child may need to exit at short notice</a:t>
            </a:r>
            <a:endParaRPr lang="en-GB" dirty="0"/>
          </a:p>
          <a:p>
            <a:endParaRPr lang="en-GB" dirty="0">
              <a:hlinkClick r:id="rId3"/>
            </a:endParaRPr>
          </a:p>
        </p:txBody>
      </p:sp>
      <p:sp>
        <p:nvSpPr>
          <p:cNvPr id="4" name="Slide Number Placeholder 3"/>
          <p:cNvSpPr>
            <a:spLocks noGrp="1"/>
          </p:cNvSpPr>
          <p:nvPr>
            <p:ph type="sldNum" sz="quarter" idx="5"/>
          </p:nvPr>
        </p:nvSpPr>
        <p:spPr/>
        <p:txBody>
          <a:bodyPr/>
          <a:lstStyle/>
          <a:p>
            <a:fld id="{903D5A04-0BD2-4C4F-B397-B46A5D3B32E9}" type="slidenum">
              <a:rPr lang="en-US" smtClean="0"/>
              <a:t>20</a:t>
            </a:fld>
            <a:endParaRPr lang="en-US"/>
          </a:p>
        </p:txBody>
      </p:sp>
    </p:spTree>
    <p:extLst>
      <p:ext uri="{BB962C8B-B14F-4D97-AF65-F5344CB8AC3E}">
        <p14:creationId xmlns:p14="http://schemas.microsoft.com/office/powerpoint/2010/main" val="2889989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5A04-0BD2-4C4F-B397-B46A5D3B32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575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22</a:t>
            </a:fld>
            <a:endParaRPr lang="en-US" dirty="0"/>
          </a:p>
        </p:txBody>
      </p:sp>
    </p:spTree>
    <p:extLst>
      <p:ext uri="{BB962C8B-B14F-4D97-AF65-F5344CB8AC3E}">
        <p14:creationId xmlns:p14="http://schemas.microsoft.com/office/powerpoint/2010/main" val="3438410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7E8630-A06C-4B44-820F-F39CFA66294F}" type="slidenum">
              <a:rPr lang="en-GB" smtClean="0"/>
              <a:t>23</a:t>
            </a:fld>
            <a:endParaRPr lang="en-GB"/>
          </a:p>
        </p:txBody>
      </p:sp>
    </p:spTree>
    <p:extLst>
      <p:ext uri="{BB962C8B-B14F-4D97-AF65-F5344CB8AC3E}">
        <p14:creationId xmlns:p14="http://schemas.microsoft.com/office/powerpoint/2010/main" val="4247373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7E8630-A06C-4B44-820F-F39CFA66294F}" type="slidenum">
              <a:rPr lang="en-GB" smtClean="0"/>
              <a:t>24</a:t>
            </a:fld>
            <a:endParaRPr lang="en-GB"/>
          </a:p>
        </p:txBody>
      </p:sp>
    </p:spTree>
    <p:extLst>
      <p:ext uri="{BB962C8B-B14F-4D97-AF65-F5344CB8AC3E}">
        <p14:creationId xmlns:p14="http://schemas.microsoft.com/office/powerpoint/2010/main" val="178803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7E8630-A06C-4B44-820F-F39CFA66294F}" type="slidenum">
              <a:rPr lang="en-GB" smtClean="0"/>
              <a:t>25</a:t>
            </a:fld>
            <a:endParaRPr lang="en-GB"/>
          </a:p>
        </p:txBody>
      </p:sp>
    </p:spTree>
    <p:extLst>
      <p:ext uri="{BB962C8B-B14F-4D97-AF65-F5344CB8AC3E}">
        <p14:creationId xmlns:p14="http://schemas.microsoft.com/office/powerpoint/2010/main" val="1334783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EASILY AVAILABLE </a:t>
            </a:r>
          </a:p>
          <a:p>
            <a:endParaRPr lang="en-GB" dirty="0"/>
          </a:p>
          <a:p>
            <a:r>
              <a:rPr lang="en-GB" dirty="0"/>
              <a:t>Brain development – impacted on by early exposure to porn</a:t>
            </a:r>
          </a:p>
          <a:p>
            <a:endParaRPr lang="en-GB" dirty="0"/>
          </a:p>
          <a:p>
            <a:pPr lvl="0"/>
            <a:r>
              <a:rPr lang="en-GB" sz="1200" kern="1200" dirty="0">
                <a:solidFill>
                  <a:schemeClr val="tx1"/>
                </a:solidFill>
                <a:effectLst/>
                <a:latin typeface="+mn-lt"/>
                <a:ea typeface="+mn-ea"/>
                <a:cs typeface="+mn-cs"/>
              </a:rPr>
              <a:t>30% of all internet traffic is porn related (Anthony, 2012)</a:t>
            </a:r>
            <a:endParaRPr lang="en-GB" sz="8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2017 the worlds biggest porn site ‘Pornhub’ reported</a:t>
            </a:r>
            <a:endParaRPr lang="en-GB" sz="8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24.7 billion searches. (Million seconds 11 days, billion seconds approx. 32 years)</a:t>
            </a:r>
            <a:endParaRPr lang="en-GB" sz="9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81 million viewers everyday</a:t>
            </a:r>
            <a:endParaRPr lang="en-GB" sz="9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Pornhub is the 23</a:t>
            </a:r>
            <a:r>
              <a:rPr lang="en-GB" sz="1200" kern="1200" baseline="30000" dirty="0">
                <a:solidFill>
                  <a:schemeClr val="tx1"/>
                </a:solidFill>
                <a:effectLst/>
                <a:latin typeface="+mn-lt"/>
                <a:ea typeface="+mn-ea"/>
                <a:cs typeface="+mn-cs"/>
              </a:rPr>
              <a:t>rd</a:t>
            </a:r>
            <a:r>
              <a:rPr lang="en-GB" sz="1200" kern="1200" dirty="0">
                <a:solidFill>
                  <a:schemeClr val="tx1"/>
                </a:solidFill>
                <a:effectLst/>
                <a:latin typeface="+mn-lt"/>
                <a:ea typeface="+mn-ea"/>
                <a:cs typeface="+mn-cs"/>
              </a:rPr>
              <a:t> most popular website in the world </a:t>
            </a:r>
            <a:endParaRPr lang="en-GB" sz="9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75% of traffic is from a mobile device</a:t>
            </a:r>
            <a:endParaRPr lang="en-GB" sz="9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More than 56% of boys have seen online porn</a:t>
            </a:r>
            <a:endParaRPr lang="en-GB" sz="8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More than 40% of girls have seen online porn</a:t>
            </a:r>
            <a:endParaRPr lang="en-GB" sz="8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Exposure can be intentional or accidental</a:t>
            </a:r>
            <a:endParaRPr lang="en-GB" sz="8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Martellozzo</a:t>
            </a:r>
            <a:r>
              <a:rPr lang="en-GB" sz="1200" kern="1200" dirty="0">
                <a:solidFill>
                  <a:schemeClr val="tx1"/>
                </a:solidFill>
                <a:effectLst/>
                <a:latin typeface="+mn-lt"/>
                <a:ea typeface="+mn-ea"/>
                <a:cs typeface="+mn-cs"/>
              </a:rPr>
              <a:t> et al, 2016) age 11-16</a:t>
            </a:r>
            <a:endParaRPr lang="en-GB" sz="8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More than 90% of boys have seen online porn</a:t>
            </a:r>
            <a:endParaRPr lang="en-GB" sz="8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More than 60% of girls have seen online porn</a:t>
            </a:r>
            <a:endParaRPr lang="en-GB" sz="8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Exposure can be intentional or accidental</a:t>
            </a:r>
            <a:endParaRPr lang="en-GB" sz="8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17E8630-A06C-4B44-820F-F39CFA66294F}" type="slidenum">
              <a:rPr lang="en-GB" smtClean="0"/>
              <a:t>26</a:t>
            </a:fld>
            <a:endParaRPr lang="en-GB"/>
          </a:p>
        </p:txBody>
      </p:sp>
    </p:spTree>
    <p:extLst>
      <p:ext uri="{BB962C8B-B14F-4D97-AF65-F5344CB8AC3E}">
        <p14:creationId xmlns:p14="http://schemas.microsoft.com/office/powerpoint/2010/main" val="2663338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7E8630-A06C-4B44-820F-F39CFA66294F}" type="slidenum">
              <a:rPr lang="en-GB" smtClean="0"/>
              <a:t>27</a:t>
            </a:fld>
            <a:endParaRPr lang="en-GB"/>
          </a:p>
        </p:txBody>
      </p:sp>
    </p:spTree>
    <p:extLst>
      <p:ext uri="{BB962C8B-B14F-4D97-AF65-F5344CB8AC3E}">
        <p14:creationId xmlns:p14="http://schemas.microsoft.com/office/powerpoint/2010/main" val="4094884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Be clear by what we mean re: engagement</a:t>
            </a:r>
          </a:p>
          <a:p>
            <a:endParaRPr lang="en-GB" dirty="0"/>
          </a:p>
          <a:p>
            <a:r>
              <a:rPr lang="en-GB" dirty="0"/>
              <a:t>Positive change in beliefs and attitudes – Andrew Tate! </a:t>
            </a:r>
          </a:p>
          <a:p>
            <a:endParaRPr lang="en-GB" dirty="0"/>
          </a:p>
          <a:p>
            <a:r>
              <a:rPr lang="en-GB" dirty="0"/>
              <a:t>Not just about stopping behaviour</a:t>
            </a:r>
          </a:p>
        </p:txBody>
      </p:sp>
      <p:sp>
        <p:nvSpPr>
          <p:cNvPr id="4" name="Slide Number Placeholder 3"/>
          <p:cNvSpPr>
            <a:spLocks noGrp="1"/>
          </p:cNvSpPr>
          <p:nvPr>
            <p:ph type="sldNum" sz="quarter" idx="5"/>
          </p:nvPr>
        </p:nvSpPr>
        <p:spPr/>
        <p:txBody>
          <a:bodyPr/>
          <a:lstStyle/>
          <a:p>
            <a:fld id="{817E8630-A06C-4B44-820F-F39CFA66294F}" type="slidenum">
              <a:rPr lang="en-GB" smtClean="0"/>
              <a:t>28</a:t>
            </a:fld>
            <a:endParaRPr lang="en-GB"/>
          </a:p>
        </p:txBody>
      </p:sp>
    </p:spTree>
    <p:extLst>
      <p:ext uri="{BB962C8B-B14F-4D97-AF65-F5344CB8AC3E}">
        <p14:creationId xmlns:p14="http://schemas.microsoft.com/office/powerpoint/2010/main" val="4113561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Consultations </a:t>
            </a:r>
            <a:r>
              <a:rPr lang="en-GB" dirty="0" err="1"/>
              <a:t>consultations</a:t>
            </a:r>
            <a:r>
              <a:rPr lang="en-GB" dirty="0"/>
              <a:t> </a:t>
            </a:r>
            <a:r>
              <a:rPr lang="en-GB" dirty="0" err="1"/>
              <a:t>consultations</a:t>
            </a:r>
            <a:r>
              <a:rPr lang="en-GB" dirty="0"/>
              <a:t>. Support for you using skills already in place, relationships already formed, trauma informed practice works best when positive relationships have been formed</a:t>
            </a:r>
          </a:p>
          <a:p>
            <a:endParaRPr lang="en-GB" dirty="0"/>
          </a:p>
          <a:p>
            <a:r>
              <a:rPr lang="en-GB" dirty="0"/>
              <a:t>If concerns are at those upper levels of the continuum we will often get referrals directly from police and likely will need a full AIM3 assessment (explain that this is strengths based assessment tool) work delivered by </a:t>
            </a:r>
            <a:r>
              <a:rPr lang="en-GB" dirty="0" err="1"/>
              <a:t>hsb</a:t>
            </a:r>
            <a:r>
              <a:rPr lang="en-GB" dirty="0"/>
              <a:t> trained practitioners. Majority of concerns fall on lower levels and we can support with advice and guidance and resources.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8F46FB-C528-45C9-9957-D3DD70401E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58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Quotes taken from Everyone’s invited</a:t>
            </a:r>
          </a:p>
          <a:p>
            <a:endParaRPr lang="en-GB" dirty="0"/>
          </a:p>
          <a:p>
            <a:r>
              <a:rPr lang="en-GB" dirty="0"/>
              <a:t>Set up due to founders initial online posting about Rape culture and concerns about the prevalence of this communities and in educational facilities in particular.</a:t>
            </a:r>
          </a:p>
          <a:p>
            <a:endParaRPr lang="en-GB" dirty="0"/>
          </a:p>
          <a:p>
            <a:r>
              <a:rPr lang="en-GB" dirty="0"/>
              <a:t>As of 26</a:t>
            </a:r>
            <a:r>
              <a:rPr lang="en-GB" baseline="30000" dirty="0"/>
              <a:t>th</a:t>
            </a:r>
            <a:r>
              <a:rPr lang="en-GB" dirty="0"/>
              <a:t> July 2021 there were </a:t>
            </a:r>
            <a:r>
              <a:rPr lang="en-GB" b="1" i="0" dirty="0">
                <a:solidFill>
                  <a:srgbClr val="0F143E"/>
                </a:solidFill>
                <a:effectLst/>
                <a:latin typeface="Poppins"/>
              </a:rPr>
              <a:t>51,060 </a:t>
            </a:r>
            <a:r>
              <a:rPr lang="en-GB" b="0" i="0" dirty="0">
                <a:solidFill>
                  <a:srgbClr val="0F143E"/>
                </a:solidFill>
                <a:effectLst/>
                <a:latin typeface="Poppins"/>
              </a:rPr>
              <a:t>testimonials </a:t>
            </a:r>
          </a:p>
          <a:p>
            <a:endParaRPr lang="en-GB" b="0" i="0" dirty="0">
              <a:solidFill>
                <a:srgbClr val="0F143E"/>
              </a:solidFill>
              <a:effectLst/>
              <a:latin typeface="Poppins"/>
            </a:endParaRPr>
          </a:p>
          <a:p>
            <a:r>
              <a:rPr lang="en-GB" dirty="0">
                <a:hlinkClick r:id="rId3"/>
              </a:rPr>
              <a:t>Welcome - Everyone's Invited (everyonesinvited.uk)</a:t>
            </a:r>
            <a:r>
              <a:rPr lang="en-GB" dirty="0"/>
              <a:t> Not sure if you have been on this site but I would recommend doing so. It really is an eye opener. </a:t>
            </a:r>
          </a:p>
          <a:p>
            <a:r>
              <a:rPr lang="en-GB" dirty="0"/>
              <a:t>As well as the testimonies there is a list of schools and colleges where incidents that have led to testimonies have occurred. From Primary schools to Colleges and if you think that the school you work at or the school in your local area would not be on the list, I would say think again as the likelihood is that it will. I want to add that this is not about naming and shaming schools and colleges, it is about demonstrating that this is such a widespread issue and from reading many of the testimonies something that has not only been under the radar for a long time but has left those who have shared their experiences with traumatic memories and emotional problems in their adult lives.</a:t>
            </a:r>
          </a:p>
          <a:p>
            <a:endParaRPr lang="en-GB" dirty="0"/>
          </a:p>
        </p:txBody>
      </p:sp>
      <p:sp>
        <p:nvSpPr>
          <p:cNvPr id="4" name="Slide Number Placeholder 3"/>
          <p:cNvSpPr>
            <a:spLocks noGrp="1"/>
          </p:cNvSpPr>
          <p:nvPr>
            <p:ph type="sldNum" sz="quarter" idx="10"/>
          </p:nvPr>
        </p:nvSpPr>
        <p:spPr/>
        <p:txBody>
          <a:bodyPr/>
          <a:lstStyle/>
          <a:p>
            <a:pPr marL="0" marR="0" lvl="0" indent="0" algn="r" defTabSz="1021226" rtl="0" eaLnBrk="1" fontAlgn="auto" latinLnBrk="0" hangingPunct="1">
              <a:lnSpc>
                <a:spcPct val="100000"/>
              </a:lnSpc>
              <a:spcBef>
                <a:spcPts val="0"/>
              </a:spcBef>
              <a:spcAft>
                <a:spcPts val="0"/>
              </a:spcAft>
              <a:buClrTx/>
              <a:buSzTx/>
              <a:buFontTx/>
              <a:buNone/>
              <a:tabLst/>
              <a:defRPr/>
            </a:pPr>
            <a:fld id="{903D5A04-0BD2-4C4F-B397-B46A5D3B32E9}" type="slidenum">
              <a:rPr kumimoji="0" lang="en-US" sz="1500" b="0" i="0" u="none" strike="noStrike" kern="1200" cap="none" spc="0" normalizeH="0" baseline="0" noProof="0">
                <a:ln>
                  <a:noFill/>
                </a:ln>
                <a:solidFill>
                  <a:prstClr val="black"/>
                </a:solidFill>
                <a:effectLst/>
                <a:uLnTx/>
                <a:uFillTx/>
                <a:latin typeface="Calibri"/>
                <a:ea typeface="+mn-ea"/>
                <a:cs typeface="+mn-cs"/>
              </a:rPr>
              <a:pPr marL="0" marR="0" lvl="0" indent="0" algn="r" defTabSz="1021226" rtl="0" eaLnBrk="1" fontAlgn="auto" latinLnBrk="0" hangingPunct="1">
                <a:lnSpc>
                  <a:spcPct val="100000"/>
                </a:lnSpc>
                <a:spcBef>
                  <a:spcPts val="0"/>
                </a:spcBef>
                <a:spcAft>
                  <a:spcPts val="0"/>
                </a:spcAft>
                <a:buClrTx/>
                <a:buSzTx/>
                <a:buFontTx/>
                <a:buNone/>
                <a:tabLst/>
                <a:defRPr/>
              </a:pPr>
              <a:t>3</a:t>
            </a:fld>
            <a:endParaRPr kumimoji="0" lang="en-US" sz="15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5772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use consultation service, normally may say use it or lose it but may well be the case it is going to be lost anyway! But it is in place currently at least until end March…</a:t>
            </a:r>
          </a:p>
        </p:txBody>
      </p:sp>
      <p:sp>
        <p:nvSpPr>
          <p:cNvPr id="4" name="Slide Number Placeholder 3"/>
          <p:cNvSpPr>
            <a:spLocks noGrp="1"/>
          </p:cNvSpPr>
          <p:nvPr>
            <p:ph type="sldNum" sz="quarter" idx="5"/>
          </p:nvPr>
        </p:nvSpPr>
        <p:spPr/>
        <p:txBody>
          <a:bodyPr/>
          <a:lstStyle/>
          <a:p>
            <a:fld id="{51CBD9A7-955D-47A1-A5E0-6458F266044B}" type="slidenum">
              <a:rPr lang="en-GB" smtClean="0"/>
              <a:t>30</a:t>
            </a:fld>
            <a:endParaRPr lang="en-GB"/>
          </a:p>
        </p:txBody>
      </p:sp>
    </p:spTree>
    <p:extLst>
      <p:ext uri="{BB962C8B-B14F-4D97-AF65-F5344CB8AC3E}">
        <p14:creationId xmlns:p14="http://schemas.microsoft.com/office/powerpoint/2010/main" val="340773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8F46FB-C528-45C9-9957-D3DD70401E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46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think about normal sexuality and how it is expressed as well as components of sexual desire and what excites each person is very individual but influenced by fantasy, experience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need to have a clear understanding of what is developmentally appropriate.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for the age and stage of the young person we are talking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Another important point to draw out from the definition is about harm to self, so if we have a young person looking at indecent images of children being abused by adults, we know this is illegal but we must also understand the harm this causes the viewer. We can also consider a young person who may be excessively masturbating, if this is causing either physical harm or impacting on their daily life and interactions then we should be thinking about this in terms of harm to 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Also highlight the importance of language and how unhelpful ‘jargon’ and generalised terms such as ‘</a:t>
            </a:r>
            <a:r>
              <a:rPr lang="en-GB" sz="1200" kern="1200" dirty="0" err="1">
                <a:solidFill>
                  <a:schemeClr val="tx1"/>
                </a:solidFill>
                <a:effectLst/>
                <a:latin typeface="+mn-lt"/>
                <a:ea typeface="+mn-ea"/>
                <a:cs typeface="+mn-cs"/>
              </a:rPr>
              <a:t>innappropriate</a:t>
            </a:r>
            <a:r>
              <a:rPr lang="en-GB" sz="1200" kern="1200" dirty="0">
                <a:solidFill>
                  <a:schemeClr val="tx1"/>
                </a:solidFill>
                <a:effectLst/>
                <a:latin typeface="+mn-lt"/>
                <a:ea typeface="+mn-ea"/>
                <a:cs typeface="+mn-cs"/>
              </a:rPr>
              <a:t> sexual behaviour’ or touching ‘in a sexual way’. Need to be absolutely clear what we are talking about.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00530-BAD5-8946-91E1-D01E71F7C2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89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will not be referring to ‘victim’ or ‘perpetrator’ but will instead be moving to language which best describes the problem without labelling those who are involved</a:t>
            </a:r>
          </a:p>
          <a:p>
            <a:endParaRPr lang="en-GB" dirty="0"/>
          </a:p>
          <a:p>
            <a:r>
              <a:rPr lang="en-GB" dirty="0"/>
              <a:t>When we are referring to children we can replace ‘person’ with ‘child’</a:t>
            </a:r>
          </a:p>
        </p:txBody>
      </p:sp>
      <p:sp>
        <p:nvSpPr>
          <p:cNvPr id="4" name="Slide Number Placeholder 3"/>
          <p:cNvSpPr>
            <a:spLocks noGrp="1"/>
          </p:cNvSpPr>
          <p:nvPr>
            <p:ph type="sldNum" sz="quarter" idx="5"/>
          </p:nvPr>
        </p:nvSpPr>
        <p:spPr/>
        <p:txBody>
          <a:bodyPr/>
          <a:lstStyle/>
          <a:p>
            <a:fld id="{903D5A04-0BD2-4C4F-B397-B46A5D3B32E9}" type="slidenum">
              <a:rPr lang="en-US" smtClean="0"/>
              <a:t>6</a:t>
            </a:fld>
            <a:endParaRPr lang="en-US"/>
          </a:p>
        </p:txBody>
      </p:sp>
    </p:spTree>
    <p:extLst>
      <p:ext uri="{BB962C8B-B14F-4D97-AF65-F5344CB8AC3E}">
        <p14:creationId xmlns:p14="http://schemas.microsoft.com/office/powerpoint/2010/main" val="296574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17 year old applying to YMCA was initially turned down as police check showed incident concerning indecent images of children.</a:t>
            </a:r>
          </a:p>
          <a:p>
            <a:endParaRPr lang="en-GB" dirty="0"/>
          </a:p>
          <a:p>
            <a:r>
              <a:rPr lang="en-GB" dirty="0"/>
              <a:t>At age 12he  had sent a pic of penis to girlfriend, which was reported and investigated as her parent had seen.</a:t>
            </a:r>
          </a:p>
          <a:p>
            <a:endParaRPr lang="en-GB" dirty="0"/>
          </a:p>
          <a:p>
            <a:r>
              <a:rPr lang="en-GB" dirty="0"/>
              <a:t>Luckily they contacted us to check on context.</a:t>
            </a:r>
          </a:p>
          <a:p>
            <a:endParaRPr lang="en-GB" dirty="0"/>
          </a:p>
          <a:p>
            <a:r>
              <a:rPr lang="en-GB" dirty="0"/>
              <a:t>Impact of court order and registration as sex offender very damaging for children as can impact on ability to socialise and build relationships with peers for may years (registration usually 5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8F46FB-C528-45C9-9957-D3DD70401E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416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9200"/>
          </a:xfrm>
        </p:spPr>
      </p:sp>
      <p:sp>
        <p:nvSpPr>
          <p:cNvPr id="3" name="Notes Placeholder 2"/>
          <p:cNvSpPr>
            <a:spLocks noGrp="1"/>
          </p:cNvSpPr>
          <p:nvPr>
            <p:ph type="body" idx="1"/>
          </p:nvPr>
        </p:nvSpPr>
        <p:spPr/>
        <p:txBody>
          <a:bodyPr/>
          <a:lstStyle/>
          <a:p>
            <a:r>
              <a:rPr lang="en-GB" dirty="0"/>
              <a:t>A busy slide to summarise all the different obstacles, barriers and challenges.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7FF36-C8A9-44DA-BC3F-2904EF68030F}"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305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What we do know is that there is a continuum of behaviours</a:t>
            </a:r>
          </a:p>
          <a:p>
            <a:endParaRPr lang="en-GB" dirty="0"/>
          </a:p>
          <a:p>
            <a:r>
              <a:rPr lang="en-GB" dirty="0"/>
              <a:t>To work with HSB appropriately we need to identify it appropriately</a:t>
            </a:r>
          </a:p>
          <a:p>
            <a:endParaRPr lang="en-GB" dirty="0"/>
          </a:p>
          <a:p>
            <a:r>
              <a:rPr lang="en-GB" dirty="0"/>
              <a:t>Get participants to think about healthy sexuality and development, important to know this to know when something is no longer developmentally healthy/normal</a:t>
            </a:r>
          </a:p>
          <a:p>
            <a:endParaRPr lang="en-GB" dirty="0"/>
          </a:p>
          <a:p>
            <a:r>
              <a:rPr lang="en-GB" dirty="0"/>
              <a:t>We are all sexual beings from birth and develop sexually, babies self soothing comforting</a:t>
            </a:r>
          </a:p>
          <a:p>
            <a:endParaRPr lang="en-GB" dirty="0"/>
          </a:p>
          <a:p>
            <a:r>
              <a:rPr lang="en-GB" dirty="0"/>
              <a:t>NORMAL – what is normal for a 5 year old little boy? (touching penis)</a:t>
            </a:r>
          </a:p>
          <a:p>
            <a:endParaRPr lang="en-GB" dirty="0"/>
          </a:p>
          <a:p>
            <a:r>
              <a:rPr lang="en-GB" dirty="0"/>
              <a:t>What would cause this to be inappropriate? (demonstrating masturbation)</a:t>
            </a:r>
          </a:p>
          <a:p>
            <a:endParaRPr lang="en-GB" dirty="0"/>
          </a:p>
          <a:p>
            <a:r>
              <a:rPr lang="en-GB" dirty="0"/>
              <a:t>NORMAL – 14 year old boy (masturbation)</a:t>
            </a:r>
          </a:p>
          <a:p>
            <a:endParaRPr lang="en-GB" dirty="0"/>
          </a:p>
          <a:p>
            <a:r>
              <a:rPr lang="en-GB" dirty="0"/>
              <a:t>What would cause this to be inappropriate? ( having to leave lessons to go to toilet regularly to masturbate, doing it so others could see)</a:t>
            </a:r>
          </a:p>
          <a:p>
            <a:endParaRPr lang="en-GB" dirty="0"/>
          </a:p>
          <a:p>
            <a:r>
              <a:rPr lang="en-GB" dirty="0"/>
              <a:t>Inappropriate </a:t>
            </a:r>
            <a:r>
              <a:rPr lang="en-GB" dirty="0" err="1"/>
              <a:t>i.e</a:t>
            </a:r>
            <a:r>
              <a:rPr lang="en-GB" dirty="0"/>
              <a:t> sexting can be socially acceptable but is concerning, and can develop into problematic </a:t>
            </a:r>
            <a:r>
              <a:rPr lang="en-GB" dirty="0" err="1"/>
              <a:t>i.e</a:t>
            </a:r>
            <a:r>
              <a:rPr lang="en-GB" dirty="0"/>
              <a:t> sharing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D4C21-ABCA-4D16-8DC2-E688276ED59A}"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818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5A28-7CB2-26A4-FAE9-132DB44A65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B1F3CC4-EB1B-83E7-89B7-E02188C981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2DC1F5-1543-9B78-8542-3E7AEF342F60}"/>
              </a:ext>
            </a:extLst>
          </p:cNvPr>
          <p:cNvSpPr>
            <a:spLocks noGrp="1"/>
          </p:cNvSpPr>
          <p:nvPr>
            <p:ph type="dt" sz="half" idx="10"/>
          </p:nvPr>
        </p:nvSpPr>
        <p:spPr/>
        <p:txBody>
          <a:bodyPr/>
          <a:lstStyle/>
          <a:p>
            <a:fld id="{A2C7C715-88F3-4015-9223-A03A63149E87}" type="datetimeFigureOut">
              <a:rPr lang="en-GB" smtClean="0"/>
              <a:t>01/11/2023</a:t>
            </a:fld>
            <a:endParaRPr lang="en-GB"/>
          </a:p>
        </p:txBody>
      </p:sp>
      <p:sp>
        <p:nvSpPr>
          <p:cNvPr id="5" name="Footer Placeholder 4">
            <a:extLst>
              <a:ext uri="{FF2B5EF4-FFF2-40B4-BE49-F238E27FC236}">
                <a16:creationId xmlns:a16="http://schemas.microsoft.com/office/drawing/2014/main" id="{234E4B87-C21D-2FC0-CA57-D81B3A2D15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52D491-8AB7-769E-101C-5EF7B9D7C6A5}"/>
              </a:ext>
            </a:extLst>
          </p:cNvPr>
          <p:cNvSpPr>
            <a:spLocks noGrp="1"/>
          </p:cNvSpPr>
          <p:nvPr>
            <p:ph type="sldNum" sz="quarter" idx="12"/>
          </p:nvPr>
        </p:nvSpPr>
        <p:spPr/>
        <p:txBody>
          <a:bodyPr/>
          <a:lstStyle/>
          <a:p>
            <a:fld id="{5AFAB36C-C9A4-447F-AD52-E2901FCCC2EF}" type="slidenum">
              <a:rPr lang="en-GB" smtClean="0"/>
              <a:t>‹#›</a:t>
            </a:fld>
            <a:endParaRPr lang="en-GB"/>
          </a:p>
        </p:txBody>
      </p:sp>
    </p:spTree>
    <p:extLst>
      <p:ext uri="{BB962C8B-B14F-4D97-AF65-F5344CB8AC3E}">
        <p14:creationId xmlns:p14="http://schemas.microsoft.com/office/powerpoint/2010/main" val="109100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4FF76-67FC-54E6-A9A7-CFF2CFEB84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A46F6C-4A85-5E8B-E2BD-079371C238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388917-B59E-E340-9C91-98044C31931C}"/>
              </a:ext>
            </a:extLst>
          </p:cNvPr>
          <p:cNvSpPr>
            <a:spLocks noGrp="1"/>
          </p:cNvSpPr>
          <p:nvPr>
            <p:ph type="dt" sz="half" idx="10"/>
          </p:nvPr>
        </p:nvSpPr>
        <p:spPr/>
        <p:txBody>
          <a:bodyPr/>
          <a:lstStyle/>
          <a:p>
            <a:fld id="{A2C7C715-88F3-4015-9223-A03A63149E87}" type="datetimeFigureOut">
              <a:rPr lang="en-GB" smtClean="0"/>
              <a:t>01/11/2023</a:t>
            </a:fld>
            <a:endParaRPr lang="en-GB"/>
          </a:p>
        </p:txBody>
      </p:sp>
      <p:sp>
        <p:nvSpPr>
          <p:cNvPr id="5" name="Footer Placeholder 4">
            <a:extLst>
              <a:ext uri="{FF2B5EF4-FFF2-40B4-BE49-F238E27FC236}">
                <a16:creationId xmlns:a16="http://schemas.microsoft.com/office/drawing/2014/main" id="{97B3E216-C3C6-8FED-E034-1589B24F9E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552F77-6D5B-B233-02EC-A8628E15423A}"/>
              </a:ext>
            </a:extLst>
          </p:cNvPr>
          <p:cNvSpPr>
            <a:spLocks noGrp="1"/>
          </p:cNvSpPr>
          <p:nvPr>
            <p:ph type="sldNum" sz="quarter" idx="12"/>
          </p:nvPr>
        </p:nvSpPr>
        <p:spPr/>
        <p:txBody>
          <a:bodyPr/>
          <a:lstStyle/>
          <a:p>
            <a:fld id="{5AFAB36C-C9A4-447F-AD52-E2901FCCC2EF}" type="slidenum">
              <a:rPr lang="en-GB" smtClean="0"/>
              <a:t>‹#›</a:t>
            </a:fld>
            <a:endParaRPr lang="en-GB"/>
          </a:p>
        </p:txBody>
      </p:sp>
    </p:spTree>
    <p:extLst>
      <p:ext uri="{BB962C8B-B14F-4D97-AF65-F5344CB8AC3E}">
        <p14:creationId xmlns:p14="http://schemas.microsoft.com/office/powerpoint/2010/main" val="1365675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6C5A12-1D0F-5BBE-BE71-6C6FEB3F1D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332800-F0B4-8DE4-479D-47656201A1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22698F-DA07-B8F6-8713-60794B0FE1D0}"/>
              </a:ext>
            </a:extLst>
          </p:cNvPr>
          <p:cNvSpPr>
            <a:spLocks noGrp="1"/>
          </p:cNvSpPr>
          <p:nvPr>
            <p:ph type="dt" sz="half" idx="10"/>
          </p:nvPr>
        </p:nvSpPr>
        <p:spPr/>
        <p:txBody>
          <a:bodyPr/>
          <a:lstStyle/>
          <a:p>
            <a:fld id="{A2C7C715-88F3-4015-9223-A03A63149E87}" type="datetimeFigureOut">
              <a:rPr lang="en-GB" smtClean="0"/>
              <a:t>01/11/2023</a:t>
            </a:fld>
            <a:endParaRPr lang="en-GB"/>
          </a:p>
        </p:txBody>
      </p:sp>
      <p:sp>
        <p:nvSpPr>
          <p:cNvPr id="5" name="Footer Placeholder 4">
            <a:extLst>
              <a:ext uri="{FF2B5EF4-FFF2-40B4-BE49-F238E27FC236}">
                <a16:creationId xmlns:a16="http://schemas.microsoft.com/office/drawing/2014/main" id="{FE13B201-F07E-B5AA-5A05-C83994D66A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3B90D0-7AAE-D14F-42ED-B047BD37D26F}"/>
              </a:ext>
            </a:extLst>
          </p:cNvPr>
          <p:cNvSpPr>
            <a:spLocks noGrp="1"/>
          </p:cNvSpPr>
          <p:nvPr>
            <p:ph type="sldNum" sz="quarter" idx="12"/>
          </p:nvPr>
        </p:nvSpPr>
        <p:spPr/>
        <p:txBody>
          <a:bodyPr/>
          <a:lstStyle/>
          <a:p>
            <a:fld id="{5AFAB36C-C9A4-447F-AD52-E2901FCCC2EF}" type="slidenum">
              <a:rPr lang="en-GB" smtClean="0"/>
              <a:t>‹#›</a:t>
            </a:fld>
            <a:endParaRPr lang="en-GB"/>
          </a:p>
        </p:txBody>
      </p:sp>
    </p:spTree>
    <p:extLst>
      <p:ext uri="{BB962C8B-B14F-4D97-AF65-F5344CB8AC3E}">
        <p14:creationId xmlns:p14="http://schemas.microsoft.com/office/powerpoint/2010/main" val="821271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rt &amp; diagr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512AD5A-2C28-1D42-B971-4292A709C8F6}" type="slidenum">
              <a:rPr lang="en-US" smtClean="0"/>
              <a:t>‹#›</a:t>
            </a:fld>
            <a:endParaRPr lang="en-US"/>
          </a:p>
        </p:txBody>
      </p:sp>
      <p:sp>
        <p:nvSpPr>
          <p:cNvPr id="7" name="TextBox 6">
            <a:extLst>
              <a:ext uri="{FF2B5EF4-FFF2-40B4-BE49-F238E27FC236}">
                <a16:creationId xmlns:a16="http://schemas.microsoft.com/office/drawing/2014/main" id="{521F4ADD-9203-8A41-8628-E841BA5FD0E4}"/>
              </a:ext>
            </a:extLst>
          </p:cNvPr>
          <p:cNvSpPr txBox="1"/>
          <p:nvPr/>
        </p:nvSpPr>
        <p:spPr>
          <a:xfrm>
            <a:off x="838202" y="6229321"/>
            <a:ext cx="2178804"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
        <p:nvSpPr>
          <p:cNvPr id="9" name="Content Placeholder 2">
            <a:extLst>
              <a:ext uri="{FF2B5EF4-FFF2-40B4-BE49-F238E27FC236}">
                <a16:creationId xmlns:a16="http://schemas.microsoft.com/office/drawing/2014/main" id="{E7292226-EC88-AC48-BEC5-3D29C7647384}"/>
              </a:ext>
            </a:extLst>
          </p:cNvPr>
          <p:cNvSpPr>
            <a:spLocks noGrp="1"/>
          </p:cNvSpPr>
          <p:nvPr>
            <p:ph idx="13"/>
          </p:nvPr>
        </p:nvSpPr>
        <p:spPr>
          <a:xfrm>
            <a:off x="838202" y="1461478"/>
            <a:ext cx="10515599" cy="4487767"/>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p:txBody>
      </p:sp>
      <p:sp>
        <p:nvSpPr>
          <p:cNvPr id="6" name="TextBox 5">
            <a:extLst>
              <a:ext uri="{FF2B5EF4-FFF2-40B4-BE49-F238E27FC236}">
                <a16:creationId xmlns:a16="http://schemas.microsoft.com/office/drawing/2014/main" id="{833E60FA-16C1-F741-ABA5-287A0F0189E0}"/>
              </a:ext>
            </a:extLst>
          </p:cNvPr>
          <p:cNvSpPr txBox="1"/>
          <p:nvPr userDrawn="1"/>
        </p:nvSpPr>
        <p:spPr>
          <a:xfrm>
            <a:off x="838207" y="6229323"/>
            <a:ext cx="2178804" cy="4308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Tree>
    <p:extLst>
      <p:ext uri="{BB962C8B-B14F-4D97-AF65-F5344CB8AC3E}">
        <p14:creationId xmlns:p14="http://schemas.microsoft.com/office/powerpoint/2010/main" val="4240079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C11CBED-4DDC-AC4E-9915-6DA92D84706F}"/>
              </a:ext>
            </a:extLst>
          </p:cNvPr>
          <p:cNvSpPr>
            <a:spLocks noGrp="1"/>
          </p:cNvSpPr>
          <p:nvPr>
            <p:ph sz="half" idx="14"/>
          </p:nvPr>
        </p:nvSpPr>
        <p:spPr>
          <a:xfrm>
            <a:off x="6181608"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0" name="TextBox 9">
            <a:extLst>
              <a:ext uri="{FF2B5EF4-FFF2-40B4-BE49-F238E27FC236}">
                <a16:creationId xmlns:a16="http://schemas.microsoft.com/office/drawing/2014/main" id="{3D0203ED-4535-8D48-8BF1-BD081B081106}"/>
              </a:ext>
            </a:extLst>
          </p:cNvPr>
          <p:cNvSpPr txBox="1"/>
          <p:nvPr/>
        </p:nvSpPr>
        <p:spPr>
          <a:xfrm>
            <a:off x="838202" y="6229321"/>
            <a:ext cx="2178804"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
        <p:nvSpPr>
          <p:cNvPr id="9" name="TextBox 8">
            <a:extLst>
              <a:ext uri="{FF2B5EF4-FFF2-40B4-BE49-F238E27FC236}">
                <a16:creationId xmlns:a16="http://schemas.microsoft.com/office/drawing/2014/main" id="{CA27B72E-16E2-AF4B-98AA-257736C98E02}"/>
              </a:ext>
            </a:extLst>
          </p:cNvPr>
          <p:cNvSpPr txBox="1"/>
          <p:nvPr userDrawn="1"/>
        </p:nvSpPr>
        <p:spPr>
          <a:xfrm>
            <a:off x="838207" y="6229323"/>
            <a:ext cx="2178804" cy="4308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Tree>
    <p:extLst>
      <p:ext uri="{BB962C8B-B14F-4D97-AF65-F5344CB8AC3E}">
        <p14:creationId xmlns:p14="http://schemas.microsoft.com/office/powerpoint/2010/main" val="2389502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C11CBED-4DDC-AC4E-9915-6DA92D84706F}"/>
              </a:ext>
            </a:extLst>
          </p:cNvPr>
          <p:cNvSpPr>
            <a:spLocks noGrp="1"/>
          </p:cNvSpPr>
          <p:nvPr>
            <p:ph sz="half" idx="14"/>
          </p:nvPr>
        </p:nvSpPr>
        <p:spPr>
          <a:xfrm>
            <a:off x="6181608"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0" name="TextBox 9">
            <a:extLst>
              <a:ext uri="{FF2B5EF4-FFF2-40B4-BE49-F238E27FC236}">
                <a16:creationId xmlns:a16="http://schemas.microsoft.com/office/drawing/2014/main" id="{3D0203ED-4535-8D48-8BF1-BD081B081106}"/>
              </a:ext>
            </a:extLst>
          </p:cNvPr>
          <p:cNvSpPr txBox="1"/>
          <p:nvPr/>
        </p:nvSpPr>
        <p:spPr>
          <a:xfrm>
            <a:off x="838202" y="6229321"/>
            <a:ext cx="2178804"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
        <p:nvSpPr>
          <p:cNvPr id="9" name="TextBox 8">
            <a:extLst>
              <a:ext uri="{FF2B5EF4-FFF2-40B4-BE49-F238E27FC236}">
                <a16:creationId xmlns:a16="http://schemas.microsoft.com/office/drawing/2014/main" id="{CA27B72E-16E2-AF4B-98AA-257736C98E02}"/>
              </a:ext>
            </a:extLst>
          </p:cNvPr>
          <p:cNvSpPr txBox="1"/>
          <p:nvPr userDrawn="1"/>
        </p:nvSpPr>
        <p:spPr>
          <a:xfrm>
            <a:off x="838207" y="6229323"/>
            <a:ext cx="2178804" cy="4308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Tree>
    <p:extLst>
      <p:ext uri="{BB962C8B-B14F-4D97-AF65-F5344CB8AC3E}">
        <p14:creationId xmlns:p14="http://schemas.microsoft.com/office/powerpoint/2010/main" val="1076777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C11CBED-4DDC-AC4E-9915-6DA92D84706F}"/>
              </a:ext>
            </a:extLst>
          </p:cNvPr>
          <p:cNvSpPr>
            <a:spLocks noGrp="1"/>
          </p:cNvSpPr>
          <p:nvPr>
            <p:ph sz="half" idx="14"/>
          </p:nvPr>
        </p:nvSpPr>
        <p:spPr>
          <a:xfrm>
            <a:off x="6181608"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0" name="TextBox 9">
            <a:extLst>
              <a:ext uri="{FF2B5EF4-FFF2-40B4-BE49-F238E27FC236}">
                <a16:creationId xmlns:a16="http://schemas.microsoft.com/office/drawing/2014/main" id="{3D0203ED-4535-8D48-8BF1-BD081B081106}"/>
              </a:ext>
            </a:extLst>
          </p:cNvPr>
          <p:cNvSpPr txBox="1"/>
          <p:nvPr/>
        </p:nvSpPr>
        <p:spPr>
          <a:xfrm>
            <a:off x="838202" y="6229321"/>
            <a:ext cx="2178804"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
        <p:nvSpPr>
          <p:cNvPr id="9" name="TextBox 8">
            <a:extLst>
              <a:ext uri="{FF2B5EF4-FFF2-40B4-BE49-F238E27FC236}">
                <a16:creationId xmlns:a16="http://schemas.microsoft.com/office/drawing/2014/main" id="{CA27B72E-16E2-AF4B-98AA-257736C98E02}"/>
              </a:ext>
            </a:extLst>
          </p:cNvPr>
          <p:cNvSpPr txBox="1"/>
          <p:nvPr userDrawn="1"/>
        </p:nvSpPr>
        <p:spPr>
          <a:xfrm>
            <a:off x="838207" y="6229323"/>
            <a:ext cx="2178804" cy="4308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Tree>
    <p:extLst>
      <p:ext uri="{BB962C8B-B14F-4D97-AF65-F5344CB8AC3E}">
        <p14:creationId xmlns:p14="http://schemas.microsoft.com/office/powerpoint/2010/main" val="1161215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87E168-5850-40F8-BA84-7DADE51FEC2C}" type="datetime1">
              <a:rPr lang="en-GB" smtClean="0"/>
              <a:t>01/11/2023</a:t>
            </a:fld>
            <a:endParaRPr lang="en-US"/>
          </a:p>
        </p:txBody>
      </p:sp>
      <p:sp>
        <p:nvSpPr>
          <p:cNvPr id="5" name="Footer Placeholder 4"/>
          <p:cNvSpPr>
            <a:spLocks noGrp="1"/>
          </p:cNvSpPr>
          <p:nvPr>
            <p:ph type="ftr" sz="quarter" idx="11"/>
          </p:nvPr>
        </p:nvSpPr>
        <p:spPr/>
        <p:txBody>
          <a:bodyPr/>
          <a:lstStyle/>
          <a:p>
            <a:r>
              <a:rPr lang="en-US"/>
              <a:t>© The AIM Project 2020</a:t>
            </a:r>
          </a:p>
        </p:txBody>
      </p:sp>
      <p:sp>
        <p:nvSpPr>
          <p:cNvPr id="6" name="Slide Number Placeholder 5"/>
          <p:cNvSpPr>
            <a:spLocks noGrp="1"/>
          </p:cNvSpPr>
          <p:nvPr>
            <p:ph type="sldNum" sz="quarter" idx="12"/>
          </p:nvPr>
        </p:nvSpPr>
        <p:spPr/>
        <p:txBody>
          <a:bodyPr/>
          <a:lstStyle/>
          <a:p>
            <a:fld id="{B17C6C79-B628-8B4F-8E1D-4C94F1C4B21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920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599242-6C48-46DC-BA4D-9511278406EA}" type="datetime1">
              <a:rPr lang="en-GB" smtClean="0"/>
              <a:t>01/11/2023</a:t>
            </a:fld>
            <a:endParaRPr lang="en-US"/>
          </a:p>
        </p:txBody>
      </p:sp>
      <p:sp>
        <p:nvSpPr>
          <p:cNvPr id="5" name="Footer Placeholder 4"/>
          <p:cNvSpPr>
            <a:spLocks noGrp="1"/>
          </p:cNvSpPr>
          <p:nvPr>
            <p:ph type="ftr" sz="quarter" idx="11"/>
          </p:nvPr>
        </p:nvSpPr>
        <p:spPr/>
        <p:txBody>
          <a:bodyPr/>
          <a:lstStyle/>
          <a:p>
            <a:r>
              <a:rPr lang="en-US"/>
              <a:t>© The AIM Project 2020</a:t>
            </a:r>
          </a:p>
        </p:txBody>
      </p:sp>
      <p:sp>
        <p:nvSpPr>
          <p:cNvPr id="6" name="Slide Number Placeholder 5"/>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2426612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26FEA8-1E79-46D9-AAD5-12A0B47A7562}" type="datetime1">
              <a:rPr lang="en-GB" smtClean="0"/>
              <a:t>01/11/2023</a:t>
            </a:fld>
            <a:endParaRPr lang="en-US"/>
          </a:p>
        </p:txBody>
      </p:sp>
      <p:sp>
        <p:nvSpPr>
          <p:cNvPr id="5" name="Footer Placeholder 4"/>
          <p:cNvSpPr>
            <a:spLocks noGrp="1"/>
          </p:cNvSpPr>
          <p:nvPr>
            <p:ph type="ftr" sz="quarter" idx="11"/>
          </p:nvPr>
        </p:nvSpPr>
        <p:spPr/>
        <p:txBody>
          <a:bodyPr/>
          <a:lstStyle/>
          <a:p>
            <a:r>
              <a:rPr lang="en-US"/>
              <a:t>© The AIM Project 2020</a:t>
            </a:r>
          </a:p>
        </p:txBody>
      </p:sp>
      <p:sp>
        <p:nvSpPr>
          <p:cNvPr id="6" name="Slide Number Placeholder 5"/>
          <p:cNvSpPr>
            <a:spLocks noGrp="1"/>
          </p:cNvSpPr>
          <p:nvPr>
            <p:ph type="sldNum" sz="quarter" idx="12"/>
          </p:nvPr>
        </p:nvSpPr>
        <p:spPr/>
        <p:txBody>
          <a:bodyPr/>
          <a:lstStyle/>
          <a:p>
            <a:fld id="{B17C6C79-B628-8B4F-8E1D-4C94F1C4B21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218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4655F-1F2F-458A-BBDF-FAEF4439E578}" type="datetime1">
              <a:rPr lang="en-GB" smtClean="0"/>
              <a:t>01/11/2023</a:t>
            </a:fld>
            <a:endParaRPr lang="en-US"/>
          </a:p>
        </p:txBody>
      </p:sp>
      <p:sp>
        <p:nvSpPr>
          <p:cNvPr id="6" name="Footer Placeholder 5"/>
          <p:cNvSpPr>
            <a:spLocks noGrp="1"/>
          </p:cNvSpPr>
          <p:nvPr>
            <p:ph type="ftr" sz="quarter" idx="11"/>
          </p:nvPr>
        </p:nvSpPr>
        <p:spPr/>
        <p:txBody>
          <a:bodyPr/>
          <a:lstStyle/>
          <a:p>
            <a:r>
              <a:rPr lang="en-US"/>
              <a:t>© The AIM Project 2020</a:t>
            </a:r>
          </a:p>
        </p:txBody>
      </p:sp>
      <p:sp>
        <p:nvSpPr>
          <p:cNvPr id="7" name="Slide Number Placeholder 6"/>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121612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4359-0665-EC12-A30E-26DBDCAA5E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43C6D6-8116-A20E-BD1C-93A7ABEDA9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1775E4-2BA9-AC0D-8E38-E0E616C3ECA9}"/>
              </a:ext>
            </a:extLst>
          </p:cNvPr>
          <p:cNvSpPr>
            <a:spLocks noGrp="1"/>
          </p:cNvSpPr>
          <p:nvPr>
            <p:ph type="dt" sz="half" idx="10"/>
          </p:nvPr>
        </p:nvSpPr>
        <p:spPr/>
        <p:txBody>
          <a:bodyPr/>
          <a:lstStyle/>
          <a:p>
            <a:fld id="{A2C7C715-88F3-4015-9223-A03A63149E87}" type="datetimeFigureOut">
              <a:rPr lang="en-GB" smtClean="0"/>
              <a:t>01/11/2023</a:t>
            </a:fld>
            <a:endParaRPr lang="en-GB"/>
          </a:p>
        </p:txBody>
      </p:sp>
      <p:sp>
        <p:nvSpPr>
          <p:cNvPr id="5" name="Footer Placeholder 4">
            <a:extLst>
              <a:ext uri="{FF2B5EF4-FFF2-40B4-BE49-F238E27FC236}">
                <a16:creationId xmlns:a16="http://schemas.microsoft.com/office/drawing/2014/main" id="{05B22BCB-C29A-74E7-3117-5C3754F62A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157098-F0CA-5922-9F3E-6BDB298D9FD2}"/>
              </a:ext>
            </a:extLst>
          </p:cNvPr>
          <p:cNvSpPr>
            <a:spLocks noGrp="1"/>
          </p:cNvSpPr>
          <p:nvPr>
            <p:ph type="sldNum" sz="quarter" idx="12"/>
          </p:nvPr>
        </p:nvSpPr>
        <p:spPr/>
        <p:txBody>
          <a:bodyPr/>
          <a:lstStyle/>
          <a:p>
            <a:fld id="{5AFAB36C-C9A4-447F-AD52-E2901FCCC2EF}" type="slidenum">
              <a:rPr lang="en-GB" smtClean="0"/>
              <a:t>‹#›</a:t>
            </a:fld>
            <a:endParaRPr lang="en-GB"/>
          </a:p>
        </p:txBody>
      </p:sp>
    </p:spTree>
    <p:extLst>
      <p:ext uri="{BB962C8B-B14F-4D97-AF65-F5344CB8AC3E}">
        <p14:creationId xmlns:p14="http://schemas.microsoft.com/office/powerpoint/2010/main" val="301736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4CEEA-4F4D-458D-A5EF-368CDAB162BB}" type="datetime1">
              <a:rPr lang="en-GB" smtClean="0"/>
              <a:t>01/11/2023</a:t>
            </a:fld>
            <a:endParaRPr lang="en-US"/>
          </a:p>
        </p:txBody>
      </p:sp>
      <p:sp>
        <p:nvSpPr>
          <p:cNvPr id="8" name="Footer Placeholder 7"/>
          <p:cNvSpPr>
            <a:spLocks noGrp="1"/>
          </p:cNvSpPr>
          <p:nvPr>
            <p:ph type="ftr" sz="quarter" idx="11"/>
          </p:nvPr>
        </p:nvSpPr>
        <p:spPr/>
        <p:txBody>
          <a:bodyPr/>
          <a:lstStyle/>
          <a:p>
            <a:r>
              <a:rPr lang="en-US"/>
              <a:t>© The AIM Project 2020</a:t>
            </a:r>
          </a:p>
        </p:txBody>
      </p:sp>
      <p:sp>
        <p:nvSpPr>
          <p:cNvPr id="9" name="Slide Number Placeholder 8"/>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18272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8497F4-2700-4070-92CD-5C42A29F4C4A}" type="datetime1">
              <a:rPr lang="en-GB" smtClean="0"/>
              <a:t>01/11/2023</a:t>
            </a:fld>
            <a:endParaRPr lang="en-US"/>
          </a:p>
        </p:txBody>
      </p:sp>
      <p:sp>
        <p:nvSpPr>
          <p:cNvPr id="4" name="Footer Placeholder 3"/>
          <p:cNvSpPr>
            <a:spLocks noGrp="1"/>
          </p:cNvSpPr>
          <p:nvPr>
            <p:ph type="ftr" sz="quarter" idx="11"/>
          </p:nvPr>
        </p:nvSpPr>
        <p:spPr/>
        <p:txBody>
          <a:bodyPr/>
          <a:lstStyle/>
          <a:p>
            <a:r>
              <a:rPr lang="en-US"/>
              <a:t>© The AIM Project 2020</a:t>
            </a:r>
          </a:p>
        </p:txBody>
      </p:sp>
      <p:sp>
        <p:nvSpPr>
          <p:cNvPr id="5" name="Slide Number Placeholder 4"/>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4124102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B3638E9-8BBD-4701-98CB-FA7574C1648C}" type="datetime1">
              <a:rPr lang="en-GB" smtClean="0"/>
              <a:t>01/11/2023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The AIM Project 2020</a:t>
            </a:r>
          </a:p>
        </p:txBody>
      </p:sp>
      <p:sp>
        <p:nvSpPr>
          <p:cNvPr id="9" name="Slide Number Placeholder 8"/>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1199486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3695EFA-46DB-4CDD-B76E-512913B5FBC2}" type="datetime1">
              <a:rPr lang="en-GB" smtClean="0"/>
              <a:t>01/11/2023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 The AIM Project 2020</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7C6C79-B628-8B4F-8E1D-4C94F1C4B219}" type="slidenum">
              <a:rPr lang="en-US" smtClean="0"/>
              <a:t>‹#›</a:t>
            </a:fld>
            <a:endParaRPr lang="en-US"/>
          </a:p>
        </p:txBody>
      </p:sp>
    </p:spTree>
    <p:extLst>
      <p:ext uri="{BB962C8B-B14F-4D97-AF65-F5344CB8AC3E}">
        <p14:creationId xmlns:p14="http://schemas.microsoft.com/office/powerpoint/2010/main" val="2053151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960D28-010E-425C-AA04-377350FBCD65}" type="datetime1">
              <a:rPr lang="en-GB" smtClean="0"/>
              <a:t>01/11/2023</a:t>
            </a:fld>
            <a:endParaRPr lang="en-US"/>
          </a:p>
        </p:txBody>
      </p:sp>
      <p:sp>
        <p:nvSpPr>
          <p:cNvPr id="6" name="Footer Placeholder 5"/>
          <p:cNvSpPr>
            <a:spLocks noGrp="1"/>
          </p:cNvSpPr>
          <p:nvPr>
            <p:ph type="ftr" sz="quarter" idx="11"/>
          </p:nvPr>
        </p:nvSpPr>
        <p:spPr/>
        <p:txBody>
          <a:bodyPr/>
          <a:lstStyle/>
          <a:p>
            <a:r>
              <a:rPr lang="en-US"/>
              <a:t>© The AIM Project 2020</a:t>
            </a:r>
          </a:p>
        </p:txBody>
      </p:sp>
      <p:sp>
        <p:nvSpPr>
          <p:cNvPr id="7" name="Slide Number Placeholder 6"/>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2997973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EF144D-37CA-469A-8B09-54815B678CCE}" type="datetime1">
              <a:rPr lang="en-GB" smtClean="0"/>
              <a:t>01/11/2023</a:t>
            </a:fld>
            <a:endParaRPr lang="en-US"/>
          </a:p>
        </p:txBody>
      </p:sp>
      <p:sp>
        <p:nvSpPr>
          <p:cNvPr id="5" name="Footer Placeholder 4"/>
          <p:cNvSpPr>
            <a:spLocks noGrp="1"/>
          </p:cNvSpPr>
          <p:nvPr>
            <p:ph type="ftr" sz="quarter" idx="11"/>
          </p:nvPr>
        </p:nvSpPr>
        <p:spPr/>
        <p:txBody>
          <a:bodyPr/>
          <a:lstStyle/>
          <a:p>
            <a:r>
              <a:rPr lang="en-US"/>
              <a:t>© The AIM Project 2020</a:t>
            </a:r>
          </a:p>
        </p:txBody>
      </p:sp>
      <p:sp>
        <p:nvSpPr>
          <p:cNvPr id="6" name="Slide Number Placeholder 5"/>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1776901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72F112-7CF9-467E-A780-6FDB2FE49C9E}" type="datetime1">
              <a:rPr lang="en-GB" smtClean="0"/>
              <a:t>01/11/2023</a:t>
            </a:fld>
            <a:endParaRPr lang="en-US"/>
          </a:p>
        </p:txBody>
      </p:sp>
      <p:sp>
        <p:nvSpPr>
          <p:cNvPr id="5" name="Footer Placeholder 4"/>
          <p:cNvSpPr>
            <a:spLocks noGrp="1"/>
          </p:cNvSpPr>
          <p:nvPr>
            <p:ph type="ftr" sz="quarter" idx="11"/>
          </p:nvPr>
        </p:nvSpPr>
        <p:spPr/>
        <p:txBody>
          <a:bodyPr/>
          <a:lstStyle/>
          <a:p>
            <a:r>
              <a:rPr lang="en-US"/>
              <a:t>© The AIM Project 2020</a:t>
            </a:r>
          </a:p>
        </p:txBody>
      </p:sp>
      <p:sp>
        <p:nvSpPr>
          <p:cNvPr id="6" name="Slide Number Placeholder 5"/>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3438663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981200"/>
            <a:ext cx="5384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4000500"/>
            <a:ext cx="53848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2"/>
          <p:cNvSpPr>
            <a:spLocks noGrp="1" noChangeArrowheads="1"/>
          </p:cNvSpPr>
          <p:nvPr>
            <p:ph type="ftr" sz="quarter" idx="10"/>
          </p:nvPr>
        </p:nvSpPr>
        <p:spPr/>
        <p:txBody>
          <a:bodyPr/>
          <a:lstStyle>
            <a:lvl1pPr>
              <a:defRPr/>
            </a:lvl1pPr>
          </a:lstStyle>
          <a:p>
            <a:pPr>
              <a:defRPr/>
            </a:pPr>
            <a:r>
              <a:rPr lang="en-GB"/>
              <a:t>© The AIM Project 2020</a:t>
            </a:r>
          </a:p>
        </p:txBody>
      </p:sp>
      <p:sp>
        <p:nvSpPr>
          <p:cNvPr id="7" name="Rectangle 3"/>
          <p:cNvSpPr>
            <a:spLocks noGrp="1" noChangeArrowheads="1"/>
          </p:cNvSpPr>
          <p:nvPr>
            <p:ph type="sldNum" sz="quarter" idx="11"/>
          </p:nvPr>
        </p:nvSpPr>
        <p:spPr/>
        <p:txBody>
          <a:bodyPr/>
          <a:lstStyle>
            <a:lvl1pPr>
              <a:defRPr/>
            </a:lvl1pPr>
          </a:lstStyle>
          <a:p>
            <a:pPr>
              <a:defRPr/>
            </a:pPr>
            <a:fld id="{A20A7200-035C-4C49-B575-79E81D0B4005}" type="slidenum">
              <a:rPr lang="en-GB"/>
              <a:pPr>
                <a:defRPr/>
              </a:pPr>
              <a:t>‹#›</a:t>
            </a:fld>
            <a:endParaRPr lang="en-GB"/>
          </a:p>
        </p:txBody>
      </p:sp>
      <p:sp>
        <p:nvSpPr>
          <p:cNvPr id="8" name="Rectangle 16"/>
          <p:cNvSpPr>
            <a:spLocks noGrp="1" noChangeArrowheads="1"/>
          </p:cNvSpPr>
          <p:nvPr>
            <p:ph type="dt" sz="half" idx="12"/>
          </p:nvPr>
        </p:nvSpPr>
        <p:spPr/>
        <p:txBody>
          <a:bodyPr/>
          <a:lstStyle>
            <a:lvl1pPr>
              <a:defRPr/>
            </a:lvl1pPr>
          </a:lstStyle>
          <a:p>
            <a:pPr>
              <a:defRPr/>
            </a:pPr>
            <a:fld id="{AF0AD8F3-252F-4C72-9E1D-A38E99B67B7B}" type="datetime1">
              <a:rPr lang="en-GB" smtClean="0"/>
              <a:t>01/11/2023</a:t>
            </a:fld>
            <a:endParaRPr lang="en-GB"/>
          </a:p>
        </p:txBody>
      </p:sp>
    </p:spTree>
    <p:extLst>
      <p:ext uri="{BB962C8B-B14F-4D97-AF65-F5344CB8AC3E}">
        <p14:creationId xmlns:p14="http://schemas.microsoft.com/office/powerpoint/2010/main" val="465939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C11CBED-4DDC-AC4E-9915-6DA92D84706F}"/>
              </a:ext>
            </a:extLst>
          </p:cNvPr>
          <p:cNvSpPr>
            <a:spLocks noGrp="1"/>
          </p:cNvSpPr>
          <p:nvPr>
            <p:ph sz="half" idx="14"/>
          </p:nvPr>
        </p:nvSpPr>
        <p:spPr>
          <a:xfrm>
            <a:off x="6181608"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0" name="TextBox 9">
            <a:extLst>
              <a:ext uri="{FF2B5EF4-FFF2-40B4-BE49-F238E27FC236}">
                <a16:creationId xmlns:a16="http://schemas.microsoft.com/office/drawing/2014/main" id="{3D0203ED-4535-8D48-8BF1-BD081B081106}"/>
              </a:ext>
            </a:extLst>
          </p:cNvPr>
          <p:cNvSpPr txBox="1"/>
          <p:nvPr/>
        </p:nvSpPr>
        <p:spPr>
          <a:xfrm>
            <a:off x="838202" y="6229321"/>
            <a:ext cx="2178804"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
        <p:nvSpPr>
          <p:cNvPr id="9" name="TextBox 8">
            <a:extLst>
              <a:ext uri="{FF2B5EF4-FFF2-40B4-BE49-F238E27FC236}">
                <a16:creationId xmlns:a16="http://schemas.microsoft.com/office/drawing/2014/main" id="{CA27B72E-16E2-AF4B-98AA-257736C98E02}"/>
              </a:ext>
            </a:extLst>
          </p:cNvPr>
          <p:cNvSpPr txBox="1"/>
          <p:nvPr userDrawn="1"/>
        </p:nvSpPr>
        <p:spPr>
          <a:xfrm>
            <a:off x="838207" y="6229323"/>
            <a:ext cx="2178804" cy="4308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Tree>
    <p:extLst>
      <p:ext uri="{BB962C8B-B14F-4D97-AF65-F5344CB8AC3E}">
        <p14:creationId xmlns:p14="http://schemas.microsoft.com/office/powerpoint/2010/main" val="2167862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C11CBED-4DDC-AC4E-9915-6DA92D84706F}"/>
              </a:ext>
            </a:extLst>
          </p:cNvPr>
          <p:cNvSpPr>
            <a:spLocks noGrp="1"/>
          </p:cNvSpPr>
          <p:nvPr>
            <p:ph sz="half" idx="14"/>
          </p:nvPr>
        </p:nvSpPr>
        <p:spPr>
          <a:xfrm>
            <a:off x="6181608"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0" name="TextBox 9">
            <a:extLst>
              <a:ext uri="{FF2B5EF4-FFF2-40B4-BE49-F238E27FC236}">
                <a16:creationId xmlns:a16="http://schemas.microsoft.com/office/drawing/2014/main" id="{3D0203ED-4535-8D48-8BF1-BD081B081106}"/>
              </a:ext>
            </a:extLst>
          </p:cNvPr>
          <p:cNvSpPr txBox="1"/>
          <p:nvPr/>
        </p:nvSpPr>
        <p:spPr>
          <a:xfrm>
            <a:off x="838202" y="6229321"/>
            <a:ext cx="2178804"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
        <p:nvSpPr>
          <p:cNvPr id="9" name="TextBox 8">
            <a:extLst>
              <a:ext uri="{FF2B5EF4-FFF2-40B4-BE49-F238E27FC236}">
                <a16:creationId xmlns:a16="http://schemas.microsoft.com/office/drawing/2014/main" id="{CA27B72E-16E2-AF4B-98AA-257736C98E02}"/>
              </a:ext>
            </a:extLst>
          </p:cNvPr>
          <p:cNvSpPr txBox="1"/>
          <p:nvPr userDrawn="1"/>
        </p:nvSpPr>
        <p:spPr>
          <a:xfrm>
            <a:off x="838207" y="6229323"/>
            <a:ext cx="2178804" cy="4308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Tree>
    <p:extLst>
      <p:ext uri="{BB962C8B-B14F-4D97-AF65-F5344CB8AC3E}">
        <p14:creationId xmlns:p14="http://schemas.microsoft.com/office/powerpoint/2010/main" val="23853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01EC-52DB-8E47-2117-C6107EC27E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682722-C9B4-DC49-8AA9-BD420FAC85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6197F8-DA11-E20F-656A-F4BDF1034D4E}"/>
              </a:ext>
            </a:extLst>
          </p:cNvPr>
          <p:cNvSpPr>
            <a:spLocks noGrp="1"/>
          </p:cNvSpPr>
          <p:nvPr>
            <p:ph type="dt" sz="half" idx="10"/>
          </p:nvPr>
        </p:nvSpPr>
        <p:spPr/>
        <p:txBody>
          <a:bodyPr/>
          <a:lstStyle/>
          <a:p>
            <a:fld id="{A2C7C715-88F3-4015-9223-A03A63149E87}" type="datetimeFigureOut">
              <a:rPr lang="en-GB" smtClean="0"/>
              <a:t>01/11/2023</a:t>
            </a:fld>
            <a:endParaRPr lang="en-GB"/>
          </a:p>
        </p:txBody>
      </p:sp>
      <p:sp>
        <p:nvSpPr>
          <p:cNvPr id="5" name="Footer Placeholder 4">
            <a:extLst>
              <a:ext uri="{FF2B5EF4-FFF2-40B4-BE49-F238E27FC236}">
                <a16:creationId xmlns:a16="http://schemas.microsoft.com/office/drawing/2014/main" id="{CB1052F2-491B-6148-6E45-EDFC269DBD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7CCCBA-B50D-041D-84AC-A336FE899357}"/>
              </a:ext>
            </a:extLst>
          </p:cNvPr>
          <p:cNvSpPr>
            <a:spLocks noGrp="1"/>
          </p:cNvSpPr>
          <p:nvPr>
            <p:ph type="sldNum" sz="quarter" idx="12"/>
          </p:nvPr>
        </p:nvSpPr>
        <p:spPr/>
        <p:txBody>
          <a:bodyPr/>
          <a:lstStyle/>
          <a:p>
            <a:fld id="{5AFAB36C-C9A4-447F-AD52-E2901FCCC2EF}" type="slidenum">
              <a:rPr lang="en-GB" smtClean="0"/>
              <a:t>‹#›</a:t>
            </a:fld>
            <a:endParaRPr lang="en-GB"/>
          </a:p>
        </p:txBody>
      </p:sp>
    </p:spTree>
    <p:extLst>
      <p:ext uri="{BB962C8B-B14F-4D97-AF65-F5344CB8AC3E}">
        <p14:creationId xmlns:p14="http://schemas.microsoft.com/office/powerpoint/2010/main" val="1137047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C11CBED-4DDC-AC4E-9915-6DA92D84706F}"/>
              </a:ext>
            </a:extLst>
          </p:cNvPr>
          <p:cNvSpPr>
            <a:spLocks noGrp="1"/>
          </p:cNvSpPr>
          <p:nvPr>
            <p:ph sz="half" idx="14"/>
          </p:nvPr>
        </p:nvSpPr>
        <p:spPr>
          <a:xfrm>
            <a:off x="6181608"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0" name="TextBox 9">
            <a:extLst>
              <a:ext uri="{FF2B5EF4-FFF2-40B4-BE49-F238E27FC236}">
                <a16:creationId xmlns:a16="http://schemas.microsoft.com/office/drawing/2014/main" id="{3D0203ED-4535-8D48-8BF1-BD081B081106}"/>
              </a:ext>
            </a:extLst>
          </p:cNvPr>
          <p:cNvSpPr txBox="1"/>
          <p:nvPr/>
        </p:nvSpPr>
        <p:spPr>
          <a:xfrm>
            <a:off x="838202" y="6229321"/>
            <a:ext cx="2178804"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
        <p:nvSpPr>
          <p:cNvPr id="9" name="TextBox 8">
            <a:extLst>
              <a:ext uri="{FF2B5EF4-FFF2-40B4-BE49-F238E27FC236}">
                <a16:creationId xmlns:a16="http://schemas.microsoft.com/office/drawing/2014/main" id="{CA27B72E-16E2-AF4B-98AA-257736C98E02}"/>
              </a:ext>
            </a:extLst>
          </p:cNvPr>
          <p:cNvSpPr txBox="1"/>
          <p:nvPr userDrawn="1"/>
        </p:nvSpPr>
        <p:spPr>
          <a:xfrm>
            <a:off x="838207" y="6229323"/>
            <a:ext cx="2178804" cy="4308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Tree>
    <p:extLst>
      <p:ext uri="{BB962C8B-B14F-4D97-AF65-F5344CB8AC3E}">
        <p14:creationId xmlns:p14="http://schemas.microsoft.com/office/powerpoint/2010/main" val="2486361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C11CBED-4DDC-AC4E-9915-6DA92D84706F}"/>
              </a:ext>
            </a:extLst>
          </p:cNvPr>
          <p:cNvSpPr>
            <a:spLocks noGrp="1"/>
          </p:cNvSpPr>
          <p:nvPr>
            <p:ph sz="half" idx="14"/>
          </p:nvPr>
        </p:nvSpPr>
        <p:spPr>
          <a:xfrm>
            <a:off x="6181608" y="1461477"/>
            <a:ext cx="5181600" cy="4351338"/>
          </a:xfrm>
        </p:spPr>
        <p:txBody>
          <a:bodyPr>
            <a:normAutofit/>
          </a:bodyPr>
          <a:lstStyle>
            <a:lvl1pPr>
              <a:defRPr sz="1600"/>
            </a:lvl1pPr>
            <a:lvl2pPr marL="212400" indent="-212400">
              <a:defRPr sz="1600"/>
            </a:lvl2pPr>
            <a:lvl3pPr marL="572400" indent="-212400">
              <a:defRPr sz="1600"/>
            </a:lvl3pPr>
            <a:lvl4pPr marL="932400" indent="-212400">
              <a:defRPr sz="1600"/>
            </a:lvl4pPr>
            <a:lvl5pPr marL="1292400" indent="-212400">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461477"/>
            <a:ext cx="5181600" cy="4351338"/>
          </a:xfrm>
        </p:spPr>
        <p:txBody>
          <a:bodyPr>
            <a:normAutofit/>
          </a:bodyPr>
          <a:lstStyle>
            <a:lvl1pPr>
              <a:defRPr sz="1600"/>
            </a:lvl1pPr>
            <a:lvl2pPr marL="212400" indent="-212400">
              <a:defRPr sz="1600"/>
            </a:lvl2pPr>
            <a:lvl3pPr marL="572400" indent="-212400">
              <a:defRPr sz="1600"/>
            </a:lvl3pPr>
            <a:lvl4pPr marL="932400" indent="-212400">
              <a:defRPr sz="1600"/>
            </a:lvl4pPr>
            <a:lvl5pPr marL="1292400" indent="-212400">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512AD5A-2C28-1D42-B971-4292A709C8F6}" type="slidenum">
              <a:rPr lang="en-US" smtClean="0">
                <a:solidFill>
                  <a:srgbClr val="555859"/>
                </a:solidFill>
              </a:rPr>
              <a:pPr/>
              <a:t>‹#›</a:t>
            </a:fld>
            <a:endParaRPr lang="en-US" dirty="0">
              <a:solidFill>
                <a:srgbClr val="555859"/>
              </a:solidFill>
            </a:endParaRPr>
          </a:p>
        </p:txBody>
      </p:sp>
      <p:sp>
        <p:nvSpPr>
          <p:cNvPr id="10" name="TextBox 9">
            <a:extLst>
              <a:ext uri="{FF2B5EF4-FFF2-40B4-BE49-F238E27FC236}">
                <a16:creationId xmlns:a16="http://schemas.microsoft.com/office/drawing/2014/main" id="{3D0203ED-4535-8D48-8BF1-BD081B081106}"/>
              </a:ext>
            </a:extLst>
          </p:cNvPr>
          <p:cNvSpPr txBox="1"/>
          <p:nvPr userDrawn="1"/>
        </p:nvSpPr>
        <p:spPr>
          <a:xfrm>
            <a:off x="838201" y="6229321"/>
            <a:ext cx="2178804" cy="430887"/>
          </a:xfrm>
          <a:prstGeom prst="rect">
            <a:avLst/>
          </a:prstGeom>
          <a:noFill/>
        </p:spPr>
        <p:txBody>
          <a:bodyPr wrap="square" rtlCol="0">
            <a:spAutoFit/>
          </a:bodyPr>
          <a:lstStyle/>
          <a:p>
            <a:pPr>
              <a:defRPr/>
            </a:pPr>
            <a:r>
              <a:rPr lang="en-GB" sz="1100" b="1" dirty="0">
                <a:solidFill>
                  <a:srgbClr val="702474"/>
                </a:solidFill>
              </a:rPr>
              <a:t>Centre of expertise</a:t>
            </a:r>
            <a:br>
              <a:rPr lang="en-GB" sz="1100" dirty="0">
                <a:solidFill>
                  <a:srgbClr val="702474"/>
                </a:solidFill>
              </a:rPr>
            </a:br>
            <a:r>
              <a:rPr lang="en-GB" sz="1100" dirty="0">
                <a:solidFill>
                  <a:srgbClr val="702474"/>
                </a:solidFill>
              </a:rPr>
              <a:t>on child sexual abuse</a:t>
            </a:r>
          </a:p>
        </p:txBody>
      </p:sp>
    </p:spTree>
    <p:extLst>
      <p:ext uri="{BB962C8B-B14F-4D97-AF65-F5344CB8AC3E}">
        <p14:creationId xmlns:p14="http://schemas.microsoft.com/office/powerpoint/2010/main" val="2919025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ext plus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461477"/>
            <a:ext cx="5181600" cy="4351339"/>
          </a:xfrm>
        </p:spPr>
        <p:txBody>
          <a:bodyPr>
            <a:normAutofit/>
          </a:bodyPr>
          <a:lstStyle>
            <a:lvl1pPr>
              <a:defRPr sz="1600"/>
            </a:lvl1pPr>
            <a:lvl2pPr marL="212395" indent="-212395">
              <a:defRPr sz="1600"/>
            </a:lvl2pPr>
            <a:lvl3pPr marL="572386" indent="-212395">
              <a:defRPr sz="1600"/>
            </a:lvl3pPr>
            <a:lvl4pPr marL="932377" indent="-212395">
              <a:defRPr sz="1600"/>
            </a:lvl4pPr>
            <a:lvl5pPr marL="1292368" indent="-212395">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0" name="TextBox 9">
            <a:extLst>
              <a:ext uri="{FF2B5EF4-FFF2-40B4-BE49-F238E27FC236}">
                <a16:creationId xmlns:a16="http://schemas.microsoft.com/office/drawing/2014/main" id="{3D0203ED-4535-8D48-8BF1-BD081B081106}"/>
              </a:ext>
            </a:extLst>
          </p:cNvPr>
          <p:cNvSpPr txBox="1"/>
          <p:nvPr/>
        </p:nvSpPr>
        <p:spPr>
          <a:xfrm>
            <a:off x="838202" y="6229321"/>
            <a:ext cx="2178804"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
        <p:nvSpPr>
          <p:cNvPr id="12" name="Picture Placeholder 11">
            <a:extLst>
              <a:ext uri="{FF2B5EF4-FFF2-40B4-BE49-F238E27FC236}">
                <a16:creationId xmlns:a16="http://schemas.microsoft.com/office/drawing/2014/main" id="{20C87A7F-1995-784B-8073-50A91DE6CFEF}"/>
              </a:ext>
            </a:extLst>
          </p:cNvPr>
          <p:cNvSpPr>
            <a:spLocks noGrp="1"/>
          </p:cNvSpPr>
          <p:nvPr>
            <p:ph type="pic" sz="quarter" idx="13"/>
          </p:nvPr>
        </p:nvSpPr>
        <p:spPr>
          <a:xfrm>
            <a:off x="6172200" y="1529211"/>
            <a:ext cx="5181600" cy="3888000"/>
          </a:xfrm>
        </p:spPr>
        <p:txBody>
          <a:bodyPr/>
          <a:lstStyle/>
          <a:p>
            <a:r>
              <a:rPr lang="en-US"/>
              <a:t>Click icon to add picture</a:t>
            </a:r>
            <a:endParaRPr lang="en-US" dirty="0"/>
          </a:p>
        </p:txBody>
      </p:sp>
      <p:sp>
        <p:nvSpPr>
          <p:cNvPr id="8" name="TextBox 7">
            <a:extLst>
              <a:ext uri="{FF2B5EF4-FFF2-40B4-BE49-F238E27FC236}">
                <a16:creationId xmlns:a16="http://schemas.microsoft.com/office/drawing/2014/main" id="{8BD648E6-6016-BC43-8CA3-C328B5FF1A07}"/>
              </a:ext>
            </a:extLst>
          </p:cNvPr>
          <p:cNvSpPr txBox="1"/>
          <p:nvPr userDrawn="1"/>
        </p:nvSpPr>
        <p:spPr>
          <a:xfrm>
            <a:off x="838207" y="6229323"/>
            <a:ext cx="2178804" cy="4308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Tree>
    <p:extLst>
      <p:ext uri="{BB962C8B-B14F-4D97-AF65-F5344CB8AC3E}">
        <p14:creationId xmlns:p14="http://schemas.microsoft.com/office/powerpoint/2010/main" val="9169798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hart &amp; diagr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512AD5A-2C28-1D42-B971-4292A709C8F6}" type="slidenum">
              <a:rPr lang="en-US" smtClean="0"/>
              <a:t>‹#›</a:t>
            </a:fld>
            <a:endParaRPr lang="en-US"/>
          </a:p>
        </p:txBody>
      </p:sp>
      <p:sp>
        <p:nvSpPr>
          <p:cNvPr id="7" name="TextBox 6">
            <a:extLst>
              <a:ext uri="{FF2B5EF4-FFF2-40B4-BE49-F238E27FC236}">
                <a16:creationId xmlns:a16="http://schemas.microsoft.com/office/drawing/2014/main" id="{521F4ADD-9203-8A41-8628-E841BA5FD0E4}"/>
              </a:ext>
            </a:extLst>
          </p:cNvPr>
          <p:cNvSpPr txBox="1"/>
          <p:nvPr/>
        </p:nvSpPr>
        <p:spPr>
          <a:xfrm>
            <a:off x="838202" y="6229321"/>
            <a:ext cx="2178804" cy="43088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
        <p:nvSpPr>
          <p:cNvPr id="9" name="Content Placeholder 2">
            <a:extLst>
              <a:ext uri="{FF2B5EF4-FFF2-40B4-BE49-F238E27FC236}">
                <a16:creationId xmlns:a16="http://schemas.microsoft.com/office/drawing/2014/main" id="{E7292226-EC88-AC48-BEC5-3D29C7647384}"/>
              </a:ext>
            </a:extLst>
          </p:cNvPr>
          <p:cNvSpPr>
            <a:spLocks noGrp="1"/>
          </p:cNvSpPr>
          <p:nvPr>
            <p:ph idx="13"/>
          </p:nvPr>
        </p:nvSpPr>
        <p:spPr>
          <a:xfrm>
            <a:off x="838202" y="1461478"/>
            <a:ext cx="10515599" cy="4487767"/>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p:txBody>
      </p:sp>
      <p:sp>
        <p:nvSpPr>
          <p:cNvPr id="6" name="TextBox 5">
            <a:extLst>
              <a:ext uri="{FF2B5EF4-FFF2-40B4-BE49-F238E27FC236}">
                <a16:creationId xmlns:a16="http://schemas.microsoft.com/office/drawing/2014/main" id="{833E60FA-16C1-F741-ABA5-287A0F0189E0}"/>
              </a:ext>
            </a:extLst>
          </p:cNvPr>
          <p:cNvSpPr txBox="1"/>
          <p:nvPr userDrawn="1"/>
        </p:nvSpPr>
        <p:spPr>
          <a:xfrm>
            <a:off x="838207" y="6229323"/>
            <a:ext cx="2178804" cy="430887"/>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100" b="1" dirty="0">
                <a:solidFill>
                  <a:schemeClr val="tx2"/>
                </a:solidFill>
              </a:rPr>
              <a:t>Centre of expertise</a:t>
            </a:r>
            <a:br>
              <a:rPr lang="en-GB" sz="1100" dirty="0">
                <a:solidFill>
                  <a:schemeClr val="tx2"/>
                </a:solidFill>
              </a:rPr>
            </a:br>
            <a:r>
              <a:rPr lang="en-GB" sz="1100" dirty="0">
                <a:solidFill>
                  <a:schemeClr val="tx2"/>
                </a:solidFill>
              </a:rPr>
              <a:t>on child sexual abuse</a:t>
            </a:r>
          </a:p>
        </p:txBody>
      </p:sp>
    </p:spTree>
    <p:extLst>
      <p:ext uri="{BB962C8B-B14F-4D97-AF65-F5344CB8AC3E}">
        <p14:creationId xmlns:p14="http://schemas.microsoft.com/office/powerpoint/2010/main" val="859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83BF-FEEF-1BCD-463E-933E249BB3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7F8978-D2FC-2C4D-6B44-D9D42A84F5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934A01-566D-E943-0C80-338B67FC01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3A6D6C-D5E9-711F-CECD-91865E11ABD2}"/>
              </a:ext>
            </a:extLst>
          </p:cNvPr>
          <p:cNvSpPr>
            <a:spLocks noGrp="1"/>
          </p:cNvSpPr>
          <p:nvPr>
            <p:ph type="dt" sz="half" idx="10"/>
          </p:nvPr>
        </p:nvSpPr>
        <p:spPr/>
        <p:txBody>
          <a:bodyPr/>
          <a:lstStyle/>
          <a:p>
            <a:fld id="{A2C7C715-88F3-4015-9223-A03A63149E87}" type="datetimeFigureOut">
              <a:rPr lang="en-GB" smtClean="0"/>
              <a:t>01/11/2023</a:t>
            </a:fld>
            <a:endParaRPr lang="en-GB"/>
          </a:p>
        </p:txBody>
      </p:sp>
      <p:sp>
        <p:nvSpPr>
          <p:cNvPr id="6" name="Footer Placeholder 5">
            <a:extLst>
              <a:ext uri="{FF2B5EF4-FFF2-40B4-BE49-F238E27FC236}">
                <a16:creationId xmlns:a16="http://schemas.microsoft.com/office/drawing/2014/main" id="{A1E35CDD-DC29-9951-6A5A-0879B54800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6634DF-0BC6-3D29-C360-ACFCA5CC6544}"/>
              </a:ext>
            </a:extLst>
          </p:cNvPr>
          <p:cNvSpPr>
            <a:spLocks noGrp="1"/>
          </p:cNvSpPr>
          <p:nvPr>
            <p:ph type="sldNum" sz="quarter" idx="12"/>
          </p:nvPr>
        </p:nvSpPr>
        <p:spPr/>
        <p:txBody>
          <a:bodyPr/>
          <a:lstStyle/>
          <a:p>
            <a:fld id="{5AFAB36C-C9A4-447F-AD52-E2901FCCC2EF}" type="slidenum">
              <a:rPr lang="en-GB" smtClean="0"/>
              <a:t>‹#›</a:t>
            </a:fld>
            <a:endParaRPr lang="en-GB"/>
          </a:p>
        </p:txBody>
      </p:sp>
    </p:spTree>
    <p:extLst>
      <p:ext uri="{BB962C8B-B14F-4D97-AF65-F5344CB8AC3E}">
        <p14:creationId xmlns:p14="http://schemas.microsoft.com/office/powerpoint/2010/main" val="107347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4746-0E9B-E68D-3E00-C847E6FD51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958B0F-B73F-0439-A417-505BB62338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21B3CF-0FC0-BCCB-F119-BAB629EA50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5B9BCC-703E-CF68-9231-78A0FDAFE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4DB379-E248-5C3E-29CD-283B28664A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39F6F9-9DEA-DE30-7757-8B7DB91573FA}"/>
              </a:ext>
            </a:extLst>
          </p:cNvPr>
          <p:cNvSpPr>
            <a:spLocks noGrp="1"/>
          </p:cNvSpPr>
          <p:nvPr>
            <p:ph type="dt" sz="half" idx="10"/>
          </p:nvPr>
        </p:nvSpPr>
        <p:spPr/>
        <p:txBody>
          <a:bodyPr/>
          <a:lstStyle/>
          <a:p>
            <a:fld id="{A2C7C715-88F3-4015-9223-A03A63149E87}" type="datetimeFigureOut">
              <a:rPr lang="en-GB" smtClean="0"/>
              <a:t>01/11/2023</a:t>
            </a:fld>
            <a:endParaRPr lang="en-GB"/>
          </a:p>
        </p:txBody>
      </p:sp>
      <p:sp>
        <p:nvSpPr>
          <p:cNvPr id="8" name="Footer Placeholder 7">
            <a:extLst>
              <a:ext uri="{FF2B5EF4-FFF2-40B4-BE49-F238E27FC236}">
                <a16:creationId xmlns:a16="http://schemas.microsoft.com/office/drawing/2014/main" id="{10960EFF-237D-FC53-6D16-40B1FE05E2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679958-412A-0843-307C-654187DF9402}"/>
              </a:ext>
            </a:extLst>
          </p:cNvPr>
          <p:cNvSpPr>
            <a:spLocks noGrp="1"/>
          </p:cNvSpPr>
          <p:nvPr>
            <p:ph type="sldNum" sz="quarter" idx="12"/>
          </p:nvPr>
        </p:nvSpPr>
        <p:spPr/>
        <p:txBody>
          <a:bodyPr/>
          <a:lstStyle/>
          <a:p>
            <a:fld id="{5AFAB36C-C9A4-447F-AD52-E2901FCCC2EF}" type="slidenum">
              <a:rPr lang="en-GB" smtClean="0"/>
              <a:t>‹#›</a:t>
            </a:fld>
            <a:endParaRPr lang="en-GB"/>
          </a:p>
        </p:txBody>
      </p:sp>
    </p:spTree>
    <p:extLst>
      <p:ext uri="{BB962C8B-B14F-4D97-AF65-F5344CB8AC3E}">
        <p14:creationId xmlns:p14="http://schemas.microsoft.com/office/powerpoint/2010/main" val="347146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4CF2-7518-858C-1CF1-F6164B1204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8D892-A06C-36C8-EF47-0E050A986FC6}"/>
              </a:ext>
            </a:extLst>
          </p:cNvPr>
          <p:cNvSpPr>
            <a:spLocks noGrp="1"/>
          </p:cNvSpPr>
          <p:nvPr>
            <p:ph type="dt" sz="half" idx="10"/>
          </p:nvPr>
        </p:nvSpPr>
        <p:spPr/>
        <p:txBody>
          <a:bodyPr/>
          <a:lstStyle/>
          <a:p>
            <a:fld id="{A2C7C715-88F3-4015-9223-A03A63149E87}" type="datetimeFigureOut">
              <a:rPr lang="en-GB" smtClean="0"/>
              <a:t>01/11/2023</a:t>
            </a:fld>
            <a:endParaRPr lang="en-GB"/>
          </a:p>
        </p:txBody>
      </p:sp>
      <p:sp>
        <p:nvSpPr>
          <p:cNvPr id="4" name="Footer Placeholder 3">
            <a:extLst>
              <a:ext uri="{FF2B5EF4-FFF2-40B4-BE49-F238E27FC236}">
                <a16:creationId xmlns:a16="http://schemas.microsoft.com/office/drawing/2014/main" id="{5B109BB0-544F-865F-2EB3-C77641227A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AB4014-66ED-7359-0DCB-A819B930EE01}"/>
              </a:ext>
            </a:extLst>
          </p:cNvPr>
          <p:cNvSpPr>
            <a:spLocks noGrp="1"/>
          </p:cNvSpPr>
          <p:nvPr>
            <p:ph type="sldNum" sz="quarter" idx="12"/>
          </p:nvPr>
        </p:nvSpPr>
        <p:spPr/>
        <p:txBody>
          <a:bodyPr/>
          <a:lstStyle/>
          <a:p>
            <a:fld id="{5AFAB36C-C9A4-447F-AD52-E2901FCCC2EF}" type="slidenum">
              <a:rPr lang="en-GB" smtClean="0"/>
              <a:t>‹#›</a:t>
            </a:fld>
            <a:endParaRPr lang="en-GB"/>
          </a:p>
        </p:txBody>
      </p:sp>
    </p:spTree>
    <p:extLst>
      <p:ext uri="{BB962C8B-B14F-4D97-AF65-F5344CB8AC3E}">
        <p14:creationId xmlns:p14="http://schemas.microsoft.com/office/powerpoint/2010/main" val="345255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042A25-83E5-190E-5127-2842FAA1C930}"/>
              </a:ext>
            </a:extLst>
          </p:cNvPr>
          <p:cNvSpPr>
            <a:spLocks noGrp="1"/>
          </p:cNvSpPr>
          <p:nvPr>
            <p:ph type="dt" sz="half" idx="10"/>
          </p:nvPr>
        </p:nvSpPr>
        <p:spPr/>
        <p:txBody>
          <a:bodyPr/>
          <a:lstStyle/>
          <a:p>
            <a:fld id="{A2C7C715-88F3-4015-9223-A03A63149E87}" type="datetimeFigureOut">
              <a:rPr lang="en-GB" smtClean="0"/>
              <a:t>01/11/2023</a:t>
            </a:fld>
            <a:endParaRPr lang="en-GB"/>
          </a:p>
        </p:txBody>
      </p:sp>
      <p:sp>
        <p:nvSpPr>
          <p:cNvPr id="3" name="Footer Placeholder 2">
            <a:extLst>
              <a:ext uri="{FF2B5EF4-FFF2-40B4-BE49-F238E27FC236}">
                <a16:creationId xmlns:a16="http://schemas.microsoft.com/office/drawing/2014/main" id="{448F1A25-B071-7C3F-5BB8-4E8A3C51E1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37A2D5-9D8D-E851-F6B7-92773998E52A}"/>
              </a:ext>
            </a:extLst>
          </p:cNvPr>
          <p:cNvSpPr>
            <a:spLocks noGrp="1"/>
          </p:cNvSpPr>
          <p:nvPr>
            <p:ph type="sldNum" sz="quarter" idx="12"/>
          </p:nvPr>
        </p:nvSpPr>
        <p:spPr/>
        <p:txBody>
          <a:bodyPr/>
          <a:lstStyle/>
          <a:p>
            <a:fld id="{5AFAB36C-C9A4-447F-AD52-E2901FCCC2EF}" type="slidenum">
              <a:rPr lang="en-GB" smtClean="0"/>
              <a:t>‹#›</a:t>
            </a:fld>
            <a:endParaRPr lang="en-GB"/>
          </a:p>
        </p:txBody>
      </p:sp>
    </p:spTree>
    <p:extLst>
      <p:ext uri="{BB962C8B-B14F-4D97-AF65-F5344CB8AC3E}">
        <p14:creationId xmlns:p14="http://schemas.microsoft.com/office/powerpoint/2010/main" val="409020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7CA8-A767-2492-7AB8-150B66CF8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BD1772-CB2B-B52C-DCB7-F41055B9A3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6D4218-881A-F921-4AE1-68EE1881F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B77E31-A22B-95EA-6C1F-2F8097F4C825}"/>
              </a:ext>
            </a:extLst>
          </p:cNvPr>
          <p:cNvSpPr>
            <a:spLocks noGrp="1"/>
          </p:cNvSpPr>
          <p:nvPr>
            <p:ph type="dt" sz="half" idx="10"/>
          </p:nvPr>
        </p:nvSpPr>
        <p:spPr/>
        <p:txBody>
          <a:bodyPr/>
          <a:lstStyle/>
          <a:p>
            <a:fld id="{A2C7C715-88F3-4015-9223-A03A63149E87}" type="datetimeFigureOut">
              <a:rPr lang="en-GB" smtClean="0"/>
              <a:t>01/11/2023</a:t>
            </a:fld>
            <a:endParaRPr lang="en-GB"/>
          </a:p>
        </p:txBody>
      </p:sp>
      <p:sp>
        <p:nvSpPr>
          <p:cNvPr id="6" name="Footer Placeholder 5">
            <a:extLst>
              <a:ext uri="{FF2B5EF4-FFF2-40B4-BE49-F238E27FC236}">
                <a16:creationId xmlns:a16="http://schemas.microsoft.com/office/drawing/2014/main" id="{7D88B4D8-B9FB-CFD1-2776-DFA39A7C22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6CE05D-6519-650E-0321-D26C1019889C}"/>
              </a:ext>
            </a:extLst>
          </p:cNvPr>
          <p:cNvSpPr>
            <a:spLocks noGrp="1"/>
          </p:cNvSpPr>
          <p:nvPr>
            <p:ph type="sldNum" sz="quarter" idx="12"/>
          </p:nvPr>
        </p:nvSpPr>
        <p:spPr/>
        <p:txBody>
          <a:bodyPr/>
          <a:lstStyle/>
          <a:p>
            <a:fld id="{5AFAB36C-C9A4-447F-AD52-E2901FCCC2EF}" type="slidenum">
              <a:rPr lang="en-GB" smtClean="0"/>
              <a:t>‹#›</a:t>
            </a:fld>
            <a:endParaRPr lang="en-GB"/>
          </a:p>
        </p:txBody>
      </p:sp>
    </p:spTree>
    <p:extLst>
      <p:ext uri="{BB962C8B-B14F-4D97-AF65-F5344CB8AC3E}">
        <p14:creationId xmlns:p14="http://schemas.microsoft.com/office/powerpoint/2010/main" val="162333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B29B8-99FD-B8E3-5D49-4276808B8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7611C5-C16E-206D-09A6-0B38BE872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ECEBE0-F60D-9CDC-5246-A80476640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9B453D-4DB1-06A2-7848-B3BC1EB1EA7B}"/>
              </a:ext>
            </a:extLst>
          </p:cNvPr>
          <p:cNvSpPr>
            <a:spLocks noGrp="1"/>
          </p:cNvSpPr>
          <p:nvPr>
            <p:ph type="dt" sz="half" idx="10"/>
          </p:nvPr>
        </p:nvSpPr>
        <p:spPr/>
        <p:txBody>
          <a:bodyPr/>
          <a:lstStyle/>
          <a:p>
            <a:fld id="{A2C7C715-88F3-4015-9223-A03A63149E87}" type="datetimeFigureOut">
              <a:rPr lang="en-GB" smtClean="0"/>
              <a:t>01/11/2023</a:t>
            </a:fld>
            <a:endParaRPr lang="en-GB"/>
          </a:p>
        </p:txBody>
      </p:sp>
      <p:sp>
        <p:nvSpPr>
          <p:cNvPr id="6" name="Footer Placeholder 5">
            <a:extLst>
              <a:ext uri="{FF2B5EF4-FFF2-40B4-BE49-F238E27FC236}">
                <a16:creationId xmlns:a16="http://schemas.microsoft.com/office/drawing/2014/main" id="{9E0F6D1F-9D6A-2C7A-FA62-F9B05C2BDF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69802A-7E97-CC2D-4E46-62C08DAC7441}"/>
              </a:ext>
            </a:extLst>
          </p:cNvPr>
          <p:cNvSpPr>
            <a:spLocks noGrp="1"/>
          </p:cNvSpPr>
          <p:nvPr>
            <p:ph type="sldNum" sz="quarter" idx="12"/>
          </p:nvPr>
        </p:nvSpPr>
        <p:spPr/>
        <p:txBody>
          <a:bodyPr/>
          <a:lstStyle/>
          <a:p>
            <a:fld id="{5AFAB36C-C9A4-447F-AD52-E2901FCCC2EF}" type="slidenum">
              <a:rPr lang="en-GB" smtClean="0"/>
              <a:t>‹#›</a:t>
            </a:fld>
            <a:endParaRPr lang="en-GB"/>
          </a:p>
        </p:txBody>
      </p:sp>
    </p:spTree>
    <p:extLst>
      <p:ext uri="{BB962C8B-B14F-4D97-AF65-F5344CB8AC3E}">
        <p14:creationId xmlns:p14="http://schemas.microsoft.com/office/powerpoint/2010/main" val="272179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CDAA50-DE7D-0290-5AD4-A8673238B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FFE462-5101-4E48-36ED-917684F1A3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578468-D109-7655-7B48-EFF91494EB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7C715-88F3-4015-9223-A03A63149E87}" type="datetimeFigureOut">
              <a:rPr lang="en-GB" smtClean="0"/>
              <a:t>01/11/2023</a:t>
            </a:fld>
            <a:endParaRPr lang="en-GB"/>
          </a:p>
        </p:txBody>
      </p:sp>
      <p:sp>
        <p:nvSpPr>
          <p:cNvPr id="5" name="Footer Placeholder 4">
            <a:extLst>
              <a:ext uri="{FF2B5EF4-FFF2-40B4-BE49-F238E27FC236}">
                <a16:creationId xmlns:a16="http://schemas.microsoft.com/office/drawing/2014/main" id="{0E0A2E49-32B2-6E57-4B4D-816A17D61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7944376-492D-5367-DDE2-6D50403D72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AB36C-C9A4-447F-AD52-E2901FCCC2EF}" type="slidenum">
              <a:rPr lang="en-GB" smtClean="0"/>
              <a:t>‹#›</a:t>
            </a:fld>
            <a:endParaRPr lang="en-GB"/>
          </a:p>
        </p:txBody>
      </p:sp>
    </p:spTree>
    <p:extLst>
      <p:ext uri="{BB962C8B-B14F-4D97-AF65-F5344CB8AC3E}">
        <p14:creationId xmlns:p14="http://schemas.microsoft.com/office/powerpoint/2010/main" val="4136855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9C474B2-860D-4BE1-B507-99CF74DD2063}" type="datetime1">
              <a:rPr lang="en-GB" smtClean="0"/>
              <a:t>01/11/2023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 The AIM Project 2020</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7C6C79-B628-8B4F-8E1D-4C94F1C4B21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80817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uffolkyouthjustice.co.uk/hsb"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review-of-sexual-abuse-in-schools-and-colleg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AE3A-DDBF-5341-946F-EA7D449EE7B2}"/>
              </a:ext>
            </a:extLst>
          </p:cNvPr>
          <p:cNvSpPr>
            <a:spLocks noGrp="1"/>
          </p:cNvSpPr>
          <p:nvPr>
            <p:ph type="title"/>
          </p:nvPr>
        </p:nvSpPr>
        <p:spPr>
          <a:xfrm>
            <a:off x="744682" y="375516"/>
            <a:ext cx="10515600" cy="1325563"/>
          </a:xfrm>
        </p:spPr>
        <p:txBody>
          <a:bodyPr/>
          <a:lstStyle/>
          <a:p>
            <a:r>
              <a:rPr lang="en-GB" dirty="0"/>
              <a:t>HSB- Harmful Sexual Behaviour</a:t>
            </a:r>
          </a:p>
        </p:txBody>
      </p:sp>
      <p:sp>
        <p:nvSpPr>
          <p:cNvPr id="3" name="Content Placeholder 2">
            <a:extLst>
              <a:ext uri="{FF2B5EF4-FFF2-40B4-BE49-F238E27FC236}">
                <a16:creationId xmlns:a16="http://schemas.microsoft.com/office/drawing/2014/main" id="{7B9F826E-0A02-9F2A-F912-CAAE81705C34}"/>
              </a:ext>
            </a:extLst>
          </p:cNvPr>
          <p:cNvSpPr>
            <a:spLocks noGrp="1"/>
          </p:cNvSpPr>
          <p:nvPr>
            <p:ph idx="1"/>
          </p:nvPr>
        </p:nvSpPr>
        <p:spPr/>
        <p:txBody>
          <a:bodyPr/>
          <a:lstStyle/>
          <a:p>
            <a:endParaRPr lang="en-GB" dirty="0"/>
          </a:p>
          <a:p>
            <a:endParaRPr lang="en-GB" dirty="0"/>
          </a:p>
          <a:p>
            <a:pPr marL="0" indent="0">
              <a:buNone/>
            </a:pPr>
            <a:r>
              <a:rPr lang="en-GB" dirty="0"/>
              <a:t>Janet Mulvihill</a:t>
            </a:r>
          </a:p>
        </p:txBody>
      </p:sp>
    </p:spTree>
    <p:extLst>
      <p:ext uri="{BB962C8B-B14F-4D97-AF65-F5344CB8AC3E}">
        <p14:creationId xmlns:p14="http://schemas.microsoft.com/office/powerpoint/2010/main" val="2279663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a:t>Continuum of Response</a:t>
            </a:r>
            <a:br>
              <a:rPr lang="en-GB" dirty="0">
                <a:solidFill>
                  <a:srgbClr val="0070C0"/>
                </a:solidFill>
              </a:rPr>
            </a:br>
            <a:endParaRPr lang="en-GB" dirty="0">
              <a:solidFill>
                <a:srgbClr val="0070C0"/>
              </a:solidFill>
            </a:endParaRPr>
          </a:p>
        </p:txBody>
      </p:sp>
      <p:graphicFrame>
        <p:nvGraphicFramePr>
          <p:cNvPr id="5" name="Content Placeholder 5">
            <a:extLst>
              <a:ext uri="{FF2B5EF4-FFF2-40B4-BE49-F238E27FC236}">
                <a16:creationId xmlns:a16="http://schemas.microsoft.com/office/drawing/2014/main" id="{76E3F97A-880C-495F-9ED4-BB33FBA03B13}"/>
              </a:ext>
            </a:extLst>
          </p:cNvPr>
          <p:cNvGraphicFramePr>
            <a:graphicFrameLocks noGrp="1"/>
          </p:cNvGraphicFramePr>
          <p:nvPr>
            <p:ph idx="1"/>
          </p:nvPr>
        </p:nvGraphicFramePr>
        <p:xfrm>
          <a:off x="1981200" y="2153412"/>
          <a:ext cx="7620000" cy="424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046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A060B4B2-67B5-47A8-A605-F17495A67F14}"/>
              </a:ext>
            </a:extLst>
          </p:cNvPr>
          <p:cNvGraphicFramePr>
            <a:graphicFrameLocks/>
          </p:cNvGraphicFramePr>
          <p:nvPr/>
        </p:nvGraphicFramePr>
        <p:xfrm>
          <a:off x="1062319" y="510988"/>
          <a:ext cx="9560857" cy="5150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Left 1">
            <a:extLst>
              <a:ext uri="{FF2B5EF4-FFF2-40B4-BE49-F238E27FC236}">
                <a16:creationId xmlns:a16="http://schemas.microsoft.com/office/drawing/2014/main" id="{5F2F9D30-5DDB-47C8-87FE-631B650637E8}"/>
              </a:ext>
            </a:extLst>
          </p:cNvPr>
          <p:cNvSpPr/>
          <p:nvPr/>
        </p:nvSpPr>
        <p:spPr>
          <a:xfrm>
            <a:off x="7987551" y="937262"/>
            <a:ext cx="2850777" cy="1046448"/>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a:t>Status, knowledge, reputation, confidence</a:t>
            </a:r>
          </a:p>
        </p:txBody>
      </p:sp>
      <p:sp>
        <p:nvSpPr>
          <p:cNvPr id="3" name="Arrow: Left 2">
            <a:extLst>
              <a:ext uri="{FF2B5EF4-FFF2-40B4-BE49-F238E27FC236}">
                <a16:creationId xmlns:a16="http://schemas.microsoft.com/office/drawing/2014/main" id="{7A125685-E2DF-4AD4-A99E-246AE4BF3087}"/>
              </a:ext>
            </a:extLst>
          </p:cNvPr>
          <p:cNvSpPr/>
          <p:nvPr/>
        </p:nvSpPr>
        <p:spPr>
          <a:xfrm>
            <a:off x="8727140" y="2171969"/>
            <a:ext cx="3334872" cy="145873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Self directedness, Life skills, Autonomy, Self control, Self actualisation, Empowerment</a:t>
            </a:r>
          </a:p>
        </p:txBody>
      </p:sp>
      <p:sp>
        <p:nvSpPr>
          <p:cNvPr id="4" name="Arrow: Left 3">
            <a:extLst>
              <a:ext uri="{FF2B5EF4-FFF2-40B4-BE49-F238E27FC236}">
                <a16:creationId xmlns:a16="http://schemas.microsoft.com/office/drawing/2014/main" id="{759CD78F-FC48-4A4E-86FE-081E3F8E91B2}"/>
              </a:ext>
            </a:extLst>
          </p:cNvPr>
          <p:cNvSpPr/>
          <p:nvPr/>
        </p:nvSpPr>
        <p:spPr>
          <a:xfrm>
            <a:off x="7987552" y="4231254"/>
            <a:ext cx="2850777" cy="1046448"/>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Intimacy, relationships (family, peers, community, romantic)</a:t>
            </a:r>
          </a:p>
        </p:txBody>
      </p:sp>
      <p:sp>
        <p:nvSpPr>
          <p:cNvPr id="12" name="Arrow: Right 11">
            <a:extLst>
              <a:ext uri="{FF2B5EF4-FFF2-40B4-BE49-F238E27FC236}">
                <a16:creationId xmlns:a16="http://schemas.microsoft.com/office/drawing/2014/main" id="{25F56E65-188C-49E2-9FD9-30CB16B155D7}"/>
              </a:ext>
            </a:extLst>
          </p:cNvPr>
          <p:cNvSpPr/>
          <p:nvPr/>
        </p:nvSpPr>
        <p:spPr>
          <a:xfrm>
            <a:off x="838829" y="4087906"/>
            <a:ext cx="2850776" cy="10464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Emotional well being, self esteem/ respect, </a:t>
            </a:r>
          </a:p>
        </p:txBody>
      </p:sp>
      <p:sp>
        <p:nvSpPr>
          <p:cNvPr id="13" name="Arrow: Right 12">
            <a:extLst>
              <a:ext uri="{FF2B5EF4-FFF2-40B4-BE49-F238E27FC236}">
                <a16:creationId xmlns:a16="http://schemas.microsoft.com/office/drawing/2014/main" id="{ECE85BF4-467A-4D98-AB9C-6CE79D8846C3}"/>
              </a:ext>
            </a:extLst>
          </p:cNvPr>
          <p:cNvSpPr/>
          <p:nvPr/>
        </p:nvSpPr>
        <p:spPr>
          <a:xfrm>
            <a:off x="185029" y="2171969"/>
            <a:ext cx="2850776" cy="145873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700" dirty="0"/>
              <a:t>Sexual satisfaction, Confidence with sexuality</a:t>
            </a:r>
          </a:p>
        </p:txBody>
      </p:sp>
      <p:sp>
        <p:nvSpPr>
          <p:cNvPr id="14" name="Arrow: Right 13">
            <a:extLst>
              <a:ext uri="{FF2B5EF4-FFF2-40B4-BE49-F238E27FC236}">
                <a16:creationId xmlns:a16="http://schemas.microsoft.com/office/drawing/2014/main" id="{0952DD04-D710-42FC-BABC-E36F2451C433}"/>
              </a:ext>
            </a:extLst>
          </p:cNvPr>
          <p:cNvSpPr/>
          <p:nvPr/>
        </p:nvSpPr>
        <p:spPr>
          <a:xfrm>
            <a:off x="806133" y="937262"/>
            <a:ext cx="2850777" cy="10464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Physical health, Fitness, Hygiene</a:t>
            </a:r>
          </a:p>
        </p:txBody>
      </p:sp>
      <p:sp>
        <p:nvSpPr>
          <p:cNvPr id="15" name="Arrow: Up 14">
            <a:extLst>
              <a:ext uri="{FF2B5EF4-FFF2-40B4-BE49-F238E27FC236}">
                <a16:creationId xmlns:a16="http://schemas.microsoft.com/office/drawing/2014/main" id="{F2BEB36E-E32F-4E1E-B95C-E208B6AC9416}"/>
              </a:ext>
            </a:extLst>
          </p:cNvPr>
          <p:cNvSpPr/>
          <p:nvPr/>
        </p:nvSpPr>
        <p:spPr>
          <a:xfrm>
            <a:off x="4841367" y="1196788"/>
            <a:ext cx="1882239" cy="1775011"/>
          </a:xfrm>
          <a:prstGeom prst="upArrow">
            <a:avLst>
              <a:gd name="adj1" fmla="val 50000"/>
              <a:gd name="adj2" fmla="val 4358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300" dirty="0"/>
              <a:t>Thrill/ excitement Play, Creativity, Learning new skills, Fulfilment</a:t>
            </a:r>
          </a:p>
        </p:txBody>
      </p:sp>
      <p:sp>
        <p:nvSpPr>
          <p:cNvPr id="16" name="Arrow: Down 15">
            <a:extLst>
              <a:ext uri="{FF2B5EF4-FFF2-40B4-BE49-F238E27FC236}">
                <a16:creationId xmlns:a16="http://schemas.microsoft.com/office/drawing/2014/main" id="{B4CF5D0E-A596-4F4E-AA0A-4D2214331DD1}"/>
              </a:ext>
            </a:extLst>
          </p:cNvPr>
          <p:cNvSpPr/>
          <p:nvPr/>
        </p:nvSpPr>
        <p:spPr>
          <a:xfrm>
            <a:off x="4841367" y="2971799"/>
            <a:ext cx="1882239" cy="1889313"/>
          </a:xfrm>
          <a:prstGeom prst="downArrow">
            <a:avLst>
              <a:gd name="adj1" fmla="val 50000"/>
              <a:gd name="adj2" fmla="val 4531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100" dirty="0"/>
          </a:p>
          <a:p>
            <a:pPr algn="ctr"/>
            <a:r>
              <a:rPr lang="en-GB" sz="1100" dirty="0"/>
              <a:t>Charitable acts, Generosity, Conforming to societal rules/norms, respect for others, spirituality</a:t>
            </a:r>
          </a:p>
        </p:txBody>
      </p:sp>
    </p:spTree>
    <p:extLst>
      <p:ext uri="{BB962C8B-B14F-4D97-AF65-F5344CB8AC3E}">
        <p14:creationId xmlns:p14="http://schemas.microsoft.com/office/powerpoint/2010/main" val="155259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9BC77-3CE7-42B5-9C37-7CE401039413}"/>
              </a:ext>
            </a:extLst>
          </p:cNvPr>
          <p:cNvSpPr>
            <a:spLocks noGrp="1"/>
          </p:cNvSpPr>
          <p:nvPr>
            <p:ph type="title"/>
          </p:nvPr>
        </p:nvSpPr>
        <p:spPr/>
        <p:txBody>
          <a:bodyPr/>
          <a:lstStyle/>
          <a:p>
            <a:r>
              <a:rPr lang="en-GB" dirty="0"/>
              <a:t>Abuse Histories</a:t>
            </a:r>
          </a:p>
        </p:txBody>
      </p:sp>
      <p:sp>
        <p:nvSpPr>
          <p:cNvPr id="3" name="Content Placeholder 2">
            <a:extLst>
              <a:ext uri="{FF2B5EF4-FFF2-40B4-BE49-F238E27FC236}">
                <a16:creationId xmlns:a16="http://schemas.microsoft.com/office/drawing/2014/main" id="{CC26DB5D-5494-4906-9D08-452C588B1F7D}"/>
              </a:ext>
            </a:extLst>
          </p:cNvPr>
          <p:cNvSpPr>
            <a:spLocks noGrp="1"/>
          </p:cNvSpPr>
          <p:nvPr>
            <p:ph idx="1"/>
          </p:nvPr>
        </p:nvSpPr>
        <p:spPr/>
        <p:txBody>
          <a:bodyPr/>
          <a:lstStyle/>
          <a:p>
            <a:r>
              <a:rPr lang="en-GB" sz="2800" dirty="0"/>
              <a:t>High levels of ACE’s abuse and trauma</a:t>
            </a:r>
          </a:p>
          <a:p>
            <a:r>
              <a:rPr lang="en-GB" sz="2800" dirty="0"/>
              <a:t>Replication of own abuse</a:t>
            </a:r>
          </a:p>
          <a:p>
            <a:r>
              <a:rPr lang="en-GB" sz="2800" dirty="0"/>
              <a:t>Not all YP who have been sexually abused will go on to sexually harm others</a:t>
            </a:r>
          </a:p>
          <a:p>
            <a:endParaRPr lang="en-GB" dirty="0"/>
          </a:p>
        </p:txBody>
      </p:sp>
    </p:spTree>
    <p:extLst>
      <p:ext uri="{BB962C8B-B14F-4D97-AF65-F5344CB8AC3E}">
        <p14:creationId xmlns:p14="http://schemas.microsoft.com/office/powerpoint/2010/main" val="274631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63FFFF-1989-4995-9855-2FF97A9393B7}"/>
              </a:ext>
            </a:extLst>
          </p:cNvPr>
          <p:cNvSpPr>
            <a:spLocks noGrp="1"/>
          </p:cNvSpPr>
          <p:nvPr>
            <p:ph type="sldNum" sz="quarter" idx="12"/>
          </p:nvPr>
        </p:nvSpPr>
        <p:spPr/>
        <p:txBody>
          <a:bodyPr/>
          <a:lstStyle/>
          <a:p>
            <a:fld id="{5512AD5A-2C28-1D42-B971-4292A709C8F6}" type="slidenum">
              <a:rPr lang="en-US" smtClean="0"/>
              <a:pPr/>
              <a:t>13</a:t>
            </a:fld>
            <a:endParaRPr lang="en-US" dirty="0"/>
          </a:p>
        </p:txBody>
      </p:sp>
      <p:sp>
        <p:nvSpPr>
          <p:cNvPr id="5" name="Title 1">
            <a:extLst>
              <a:ext uri="{FF2B5EF4-FFF2-40B4-BE49-F238E27FC236}">
                <a16:creationId xmlns:a16="http://schemas.microsoft.com/office/drawing/2014/main" id="{35F0623E-4F9B-4533-8044-52E3256E06EF}"/>
              </a:ext>
            </a:extLst>
          </p:cNvPr>
          <p:cNvSpPr>
            <a:spLocks noGrp="1"/>
          </p:cNvSpPr>
          <p:nvPr>
            <p:ph type="title"/>
          </p:nvPr>
        </p:nvSpPr>
        <p:spPr>
          <a:xfrm>
            <a:off x="838201" y="319617"/>
            <a:ext cx="10198100" cy="853016"/>
          </a:xfrm>
        </p:spPr>
        <p:txBody>
          <a:bodyPr>
            <a:noAutofit/>
          </a:bodyPr>
          <a:lstStyle/>
          <a:p>
            <a:pPr>
              <a:defRPr/>
            </a:pPr>
            <a:r>
              <a:rPr lang="en-GB" b="1" dirty="0"/>
              <a:t>The development of harmful sexual behaviours</a:t>
            </a:r>
          </a:p>
        </p:txBody>
      </p:sp>
      <p:sp>
        <p:nvSpPr>
          <p:cNvPr id="6" name="Content Placeholder 5">
            <a:extLst>
              <a:ext uri="{FF2B5EF4-FFF2-40B4-BE49-F238E27FC236}">
                <a16:creationId xmlns:a16="http://schemas.microsoft.com/office/drawing/2014/main" id="{3BE7CB63-853F-4072-8CCF-FDBC1F407A73}"/>
              </a:ext>
            </a:extLst>
          </p:cNvPr>
          <p:cNvSpPr txBox="1">
            <a:spLocks noGrp="1"/>
          </p:cNvSpPr>
          <p:nvPr>
            <p:ph idx="1"/>
          </p:nvPr>
        </p:nvSpPr>
        <p:spPr>
          <a:xfrm>
            <a:off x="520700" y="956565"/>
            <a:ext cx="10515600" cy="748795"/>
          </a:xfrm>
          <a:prstGeom prst="rect">
            <a:avLst/>
          </a:prstGeom>
          <a:solidFill>
            <a:schemeClr val="accent6"/>
          </a:solidFill>
        </p:spPr>
        <p:txBody>
          <a:bodyPr wrap="square">
            <a:spAutoFit/>
          </a:bodyPr>
          <a:lstStyle/>
          <a:p>
            <a:pPr marL="0" indent="0" algn="ctr" defTabSz="1219170">
              <a:lnSpc>
                <a:spcPct val="100000"/>
              </a:lnSpc>
              <a:spcBef>
                <a:spcPts val="0"/>
              </a:spcBef>
              <a:buNone/>
              <a:defRPr/>
            </a:pPr>
            <a:r>
              <a:rPr lang="en-GB" altLang="en-US" sz="2133" b="1" dirty="0">
                <a:solidFill>
                  <a:schemeClr val="bg1"/>
                </a:solidFill>
              </a:rPr>
              <a:t>The majority of young people who have sexually harmed others have been exposed to some form of trauma or abuse</a:t>
            </a:r>
          </a:p>
        </p:txBody>
      </p:sp>
      <p:graphicFrame>
        <p:nvGraphicFramePr>
          <p:cNvPr id="7" name="Diagram 6">
            <a:extLst>
              <a:ext uri="{FF2B5EF4-FFF2-40B4-BE49-F238E27FC236}">
                <a16:creationId xmlns:a16="http://schemas.microsoft.com/office/drawing/2014/main" id="{590007BC-E523-419B-BB11-4740595137BE}"/>
              </a:ext>
            </a:extLst>
          </p:cNvPr>
          <p:cNvGraphicFramePr/>
          <p:nvPr/>
        </p:nvGraphicFramePr>
        <p:xfrm>
          <a:off x="2032000" y="2048256"/>
          <a:ext cx="8128000" cy="409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660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4261B-CB44-E145-4412-247D5791AC0D}"/>
              </a:ext>
            </a:extLst>
          </p:cNvPr>
          <p:cNvSpPr>
            <a:spLocks noGrp="1"/>
          </p:cNvSpPr>
          <p:nvPr>
            <p:ph idx="1"/>
          </p:nvPr>
        </p:nvSpPr>
        <p:spPr>
          <a:xfrm>
            <a:off x="838200" y="946673"/>
            <a:ext cx="10515600" cy="5230290"/>
          </a:xfrm>
        </p:spPr>
        <p:txBody>
          <a:bodyPr>
            <a:normAutofit fontScale="70000" lnSpcReduction="20000"/>
          </a:bodyPr>
          <a:lstStyle/>
          <a:p>
            <a:pPr algn="l" fontAlgn="base"/>
            <a:r>
              <a:rPr lang="en-GB" b="1" i="0" dirty="0">
                <a:solidFill>
                  <a:srgbClr val="434343"/>
                </a:solidFill>
                <a:effectLst/>
                <a:latin typeface="Bubblegum Sans"/>
              </a:rPr>
              <a:t>What areas does an ELSA help with?</a:t>
            </a:r>
          </a:p>
          <a:p>
            <a:pPr algn="l" fontAlgn="base">
              <a:buFont typeface="Arial" panose="020B0604020202020204" pitchFamily="34" charset="0"/>
              <a:buChar char="•"/>
            </a:pPr>
            <a:r>
              <a:rPr lang="en-GB" b="0" i="0" dirty="0">
                <a:solidFill>
                  <a:srgbClr val="434343"/>
                </a:solidFill>
                <a:effectLst/>
                <a:latin typeface="Lato" panose="020F0502020204030203" pitchFamily="34" charset="0"/>
              </a:rPr>
              <a:t>Loss and bereavement</a:t>
            </a:r>
          </a:p>
          <a:p>
            <a:pPr algn="l" fontAlgn="base">
              <a:buFont typeface="Arial" panose="020B0604020202020204" pitchFamily="34" charset="0"/>
              <a:buChar char="•"/>
            </a:pPr>
            <a:r>
              <a:rPr lang="en-GB" b="0" i="0" dirty="0">
                <a:solidFill>
                  <a:srgbClr val="434343"/>
                </a:solidFill>
                <a:effectLst/>
                <a:latin typeface="Lato" panose="020F0502020204030203" pitchFamily="34" charset="0"/>
              </a:rPr>
              <a:t>Emotional Literacy</a:t>
            </a:r>
          </a:p>
          <a:p>
            <a:pPr algn="l" fontAlgn="base">
              <a:buFont typeface="Arial" panose="020B0604020202020204" pitchFamily="34" charset="0"/>
              <a:buChar char="•"/>
            </a:pPr>
            <a:r>
              <a:rPr lang="en-GB" b="0" i="0" dirty="0">
                <a:solidFill>
                  <a:srgbClr val="434343"/>
                </a:solidFill>
                <a:effectLst/>
                <a:latin typeface="Lato" panose="020F0502020204030203" pitchFamily="34" charset="0"/>
              </a:rPr>
              <a:t>Self-esteem</a:t>
            </a:r>
          </a:p>
          <a:p>
            <a:pPr algn="l" fontAlgn="base">
              <a:buFont typeface="Arial" panose="020B0604020202020204" pitchFamily="34" charset="0"/>
              <a:buChar char="•"/>
            </a:pPr>
            <a:r>
              <a:rPr lang="en-GB" b="0" i="0" dirty="0">
                <a:solidFill>
                  <a:srgbClr val="434343"/>
                </a:solidFill>
                <a:effectLst/>
                <a:latin typeface="Lato" panose="020F0502020204030203" pitchFamily="34" charset="0"/>
              </a:rPr>
              <a:t>Social Skills</a:t>
            </a:r>
          </a:p>
          <a:p>
            <a:pPr algn="l" fontAlgn="base">
              <a:buFont typeface="Arial" panose="020B0604020202020204" pitchFamily="34" charset="0"/>
              <a:buChar char="•"/>
            </a:pPr>
            <a:r>
              <a:rPr lang="en-GB" b="0" i="0" dirty="0">
                <a:solidFill>
                  <a:srgbClr val="434343"/>
                </a:solidFill>
                <a:effectLst/>
                <a:latin typeface="Lato" panose="020F0502020204030203" pitchFamily="34" charset="0"/>
              </a:rPr>
              <a:t>Friendship issues</a:t>
            </a:r>
          </a:p>
          <a:p>
            <a:pPr algn="l" fontAlgn="base">
              <a:buFont typeface="Arial" panose="020B0604020202020204" pitchFamily="34" charset="0"/>
              <a:buChar char="•"/>
            </a:pPr>
            <a:r>
              <a:rPr lang="en-GB" b="0" i="0" dirty="0">
                <a:solidFill>
                  <a:srgbClr val="434343"/>
                </a:solidFill>
                <a:effectLst/>
                <a:latin typeface="Lato" panose="020F0502020204030203" pitchFamily="34" charset="0"/>
              </a:rPr>
              <a:t>Relationships</a:t>
            </a:r>
          </a:p>
          <a:p>
            <a:pPr algn="l" fontAlgn="base">
              <a:buFont typeface="Arial" panose="020B0604020202020204" pitchFamily="34" charset="0"/>
              <a:buChar char="•"/>
            </a:pPr>
            <a:r>
              <a:rPr lang="en-GB" b="0" i="0" dirty="0">
                <a:solidFill>
                  <a:srgbClr val="434343"/>
                </a:solidFill>
                <a:effectLst/>
                <a:latin typeface="Lato" panose="020F0502020204030203" pitchFamily="34" charset="0"/>
              </a:rPr>
              <a:t>Managing strong feelings</a:t>
            </a:r>
          </a:p>
          <a:p>
            <a:pPr algn="l" fontAlgn="base">
              <a:buFont typeface="Arial" panose="020B0604020202020204" pitchFamily="34" charset="0"/>
              <a:buChar char="•"/>
            </a:pPr>
            <a:r>
              <a:rPr lang="en-GB" b="0" i="0" dirty="0">
                <a:solidFill>
                  <a:srgbClr val="434343"/>
                </a:solidFill>
                <a:effectLst/>
                <a:latin typeface="Lato" panose="020F0502020204030203" pitchFamily="34" charset="0"/>
              </a:rPr>
              <a:t>Anxiety and worries</a:t>
            </a:r>
          </a:p>
          <a:p>
            <a:pPr algn="l" fontAlgn="base">
              <a:buFont typeface="Arial" panose="020B0604020202020204" pitchFamily="34" charset="0"/>
              <a:buChar char="•"/>
            </a:pPr>
            <a:r>
              <a:rPr lang="en-GB" b="0" i="0" dirty="0">
                <a:solidFill>
                  <a:srgbClr val="434343"/>
                </a:solidFill>
                <a:effectLst/>
                <a:latin typeface="Lato" panose="020F0502020204030203" pitchFamily="34" charset="0"/>
              </a:rPr>
              <a:t>Bullying</a:t>
            </a:r>
          </a:p>
          <a:p>
            <a:pPr algn="l" fontAlgn="base">
              <a:buFont typeface="Arial" panose="020B0604020202020204" pitchFamily="34" charset="0"/>
              <a:buChar char="•"/>
            </a:pPr>
            <a:r>
              <a:rPr lang="en-GB" b="0" i="0" dirty="0">
                <a:solidFill>
                  <a:srgbClr val="434343"/>
                </a:solidFill>
                <a:effectLst/>
                <a:latin typeface="Lato" panose="020F0502020204030203" pitchFamily="34" charset="0"/>
              </a:rPr>
              <a:t>Conflict</a:t>
            </a:r>
          </a:p>
          <a:p>
            <a:pPr algn="l" fontAlgn="base">
              <a:buFont typeface="Arial" panose="020B0604020202020204" pitchFamily="34" charset="0"/>
              <a:buChar char="•"/>
            </a:pPr>
            <a:r>
              <a:rPr lang="en-GB" b="0" i="0" dirty="0">
                <a:solidFill>
                  <a:srgbClr val="434343"/>
                </a:solidFill>
                <a:effectLst/>
                <a:latin typeface="Lato" panose="020F0502020204030203" pitchFamily="34" charset="0"/>
              </a:rPr>
              <a:t>Emotional Regulation</a:t>
            </a:r>
          </a:p>
          <a:p>
            <a:pPr algn="l" fontAlgn="base">
              <a:buFont typeface="Arial" panose="020B0604020202020204" pitchFamily="34" charset="0"/>
              <a:buChar char="•"/>
            </a:pPr>
            <a:r>
              <a:rPr lang="en-GB" b="0" i="0" dirty="0">
                <a:solidFill>
                  <a:srgbClr val="434343"/>
                </a:solidFill>
                <a:effectLst/>
                <a:latin typeface="Lato" panose="020F0502020204030203" pitchFamily="34" charset="0"/>
              </a:rPr>
              <a:t>Growth Mindset</a:t>
            </a:r>
          </a:p>
          <a:p>
            <a:pPr algn="l" fontAlgn="base">
              <a:buFont typeface="Arial" panose="020B0604020202020204" pitchFamily="34" charset="0"/>
              <a:buChar char="•"/>
            </a:pPr>
            <a:r>
              <a:rPr lang="en-GB" b="0" i="0" dirty="0">
                <a:solidFill>
                  <a:srgbClr val="434343"/>
                </a:solidFill>
                <a:effectLst/>
                <a:latin typeface="Lato" panose="020F0502020204030203" pitchFamily="34" charset="0"/>
              </a:rPr>
              <a:t>Social and therapeutic stories</a:t>
            </a:r>
          </a:p>
          <a:p>
            <a:pPr algn="l" fontAlgn="base">
              <a:buFont typeface="Arial" panose="020B0604020202020204" pitchFamily="34" charset="0"/>
              <a:buChar char="•"/>
            </a:pPr>
            <a:r>
              <a:rPr lang="en-GB" b="0" i="0" dirty="0">
                <a:solidFill>
                  <a:srgbClr val="434343"/>
                </a:solidFill>
                <a:effectLst/>
                <a:latin typeface="Lato" panose="020F0502020204030203" pitchFamily="34" charset="0"/>
              </a:rPr>
              <a:t>Problem solving</a:t>
            </a:r>
          </a:p>
          <a:p>
            <a:endParaRPr lang="en-GB" dirty="0"/>
          </a:p>
        </p:txBody>
      </p:sp>
    </p:spTree>
    <p:extLst>
      <p:ext uri="{BB962C8B-B14F-4D97-AF65-F5344CB8AC3E}">
        <p14:creationId xmlns:p14="http://schemas.microsoft.com/office/powerpoint/2010/main" val="2348298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C3B96F1-AA74-46D0-8596-F31CB4647CFC}"/>
              </a:ext>
            </a:extLst>
          </p:cNvPr>
          <p:cNvSpPr>
            <a:spLocks noGrp="1"/>
          </p:cNvSpPr>
          <p:nvPr>
            <p:ph type="title"/>
          </p:nvPr>
        </p:nvSpPr>
        <p:spPr>
          <a:xfrm>
            <a:off x="838201" y="318599"/>
            <a:ext cx="10197123" cy="853711"/>
          </a:xfrm>
        </p:spPr>
        <p:txBody>
          <a:bodyPr anchor="t">
            <a:noAutofit/>
          </a:bodyPr>
          <a:lstStyle/>
          <a:p>
            <a:r>
              <a:rPr lang="en-GB" b="1" dirty="0"/>
              <a:t>The importance of a trusted adult</a:t>
            </a:r>
            <a:br>
              <a:rPr lang="en-GB" b="1" dirty="0"/>
            </a:br>
            <a:endParaRPr lang="en-GB" dirty="0"/>
          </a:p>
        </p:txBody>
      </p:sp>
      <p:pic>
        <p:nvPicPr>
          <p:cNvPr id="13" name="Picture Placeholder 12" descr="A picture containing person, outdoor&#10;&#10;Description automatically generated">
            <a:extLst>
              <a:ext uri="{FF2B5EF4-FFF2-40B4-BE49-F238E27FC236}">
                <a16:creationId xmlns:a16="http://schemas.microsoft.com/office/drawing/2014/main" id="{22C3D65D-B607-4916-87CE-AD1B72901A74}"/>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8382" r="12133" b="1"/>
          <a:stretch/>
        </p:blipFill>
        <p:spPr>
          <a:xfrm>
            <a:off x="838200" y="1825625"/>
            <a:ext cx="5181600" cy="4351339"/>
          </a:xfrm>
          <a:noFill/>
        </p:spPr>
      </p:pic>
      <p:sp>
        <p:nvSpPr>
          <p:cNvPr id="3" name="Content Placeholder 2">
            <a:extLst>
              <a:ext uri="{FF2B5EF4-FFF2-40B4-BE49-F238E27FC236}">
                <a16:creationId xmlns:a16="http://schemas.microsoft.com/office/drawing/2014/main" id="{B13E8740-C26B-417C-90E8-9B05FAF4EB46}"/>
              </a:ext>
            </a:extLst>
          </p:cNvPr>
          <p:cNvSpPr>
            <a:spLocks noGrp="1"/>
          </p:cNvSpPr>
          <p:nvPr>
            <p:ph sz="half" idx="2"/>
          </p:nvPr>
        </p:nvSpPr>
        <p:spPr>
          <a:xfrm>
            <a:off x="6172200" y="1825625"/>
            <a:ext cx="5181600" cy="4351339"/>
          </a:xfrm>
        </p:spPr>
        <p:txBody>
          <a:bodyPr>
            <a:normAutofit lnSpcReduction="10000"/>
          </a:bodyPr>
          <a:lstStyle/>
          <a:p>
            <a:r>
              <a:rPr lang="en-GB" sz="1867" dirty="0"/>
              <a:t>Someone the child can talk to – they are likely to be feeling a range of potentially overwhelming emotion</a:t>
            </a:r>
          </a:p>
          <a:p>
            <a:pPr marL="380990" indent="-380990"/>
            <a:r>
              <a:rPr lang="en-GB" sz="1867" dirty="0"/>
              <a:t>Calming or ‘regulating’ activities </a:t>
            </a:r>
          </a:p>
          <a:p>
            <a:pPr marL="380990" indent="-380990"/>
            <a:r>
              <a:rPr lang="en-GB" sz="1867" dirty="0"/>
              <a:t>Support to understand more about consent and healthy relationships*</a:t>
            </a:r>
          </a:p>
          <a:p>
            <a:pPr marL="380990" indent="-380990"/>
            <a:r>
              <a:rPr lang="en-GB" sz="1867" dirty="0"/>
              <a:t>Sharing messages about safe touch, secrets and the importance of speaking up when they feel worried*</a:t>
            </a:r>
          </a:p>
          <a:p>
            <a:pPr marL="380990" indent="-380990"/>
            <a:r>
              <a:rPr lang="en-GB" sz="1867" dirty="0"/>
              <a:t>Support to talk to find other ways to meet their needs and develop their strengths </a:t>
            </a:r>
          </a:p>
          <a:p>
            <a:endParaRPr lang="en-GB" sz="1867" dirty="0"/>
          </a:p>
          <a:p>
            <a:r>
              <a:rPr lang="en-GB" sz="1867" dirty="0"/>
              <a:t>* These things should NEVER be done in isolation. It is not the child’s responsibility to keep themselves safe</a:t>
            </a:r>
          </a:p>
          <a:p>
            <a:pPr marL="380990" indent="-380990"/>
            <a:endParaRPr lang="en-GB" sz="1600" dirty="0"/>
          </a:p>
        </p:txBody>
      </p:sp>
      <p:sp>
        <p:nvSpPr>
          <p:cNvPr id="4" name="Slide Number Placeholder 3">
            <a:extLst>
              <a:ext uri="{FF2B5EF4-FFF2-40B4-BE49-F238E27FC236}">
                <a16:creationId xmlns:a16="http://schemas.microsoft.com/office/drawing/2014/main" id="{42D82A57-4F43-47FF-AB07-FA3A4A02978B}"/>
              </a:ext>
            </a:extLst>
          </p:cNvPr>
          <p:cNvSpPr>
            <a:spLocks noGrp="1"/>
          </p:cNvSpPr>
          <p:nvPr>
            <p:ph type="sldNum" sz="quarter" idx="12"/>
          </p:nvPr>
        </p:nvSpPr>
        <p:spPr>
          <a:xfrm>
            <a:off x="11160371" y="318599"/>
            <a:ext cx="620671" cy="322263"/>
          </a:xfrm>
        </p:spPr>
        <p:txBody>
          <a:bodyPr anchor="t">
            <a:normAutofit/>
          </a:bodyPr>
          <a:lstStyle/>
          <a:p>
            <a:pPr>
              <a:spcAft>
                <a:spcPts val="800"/>
              </a:spcAft>
            </a:pPr>
            <a:fld id="{5512AD5A-2C28-1D42-B971-4292A709C8F6}" type="slidenum">
              <a:rPr lang="en-US" smtClean="0"/>
              <a:pPr>
                <a:spcAft>
                  <a:spcPts val="800"/>
                </a:spcAft>
              </a:pPr>
              <a:t>15</a:t>
            </a:fld>
            <a:endParaRPr lang="en-US"/>
          </a:p>
        </p:txBody>
      </p:sp>
    </p:spTree>
    <p:extLst>
      <p:ext uri="{BB962C8B-B14F-4D97-AF65-F5344CB8AC3E}">
        <p14:creationId xmlns:p14="http://schemas.microsoft.com/office/powerpoint/2010/main" val="15625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2CDBDCE-958F-4C2C-BAC6-A1370094EB3A}"/>
              </a:ext>
            </a:extLst>
          </p:cNvPr>
          <p:cNvPicPr>
            <a:picLocks noGrp="1" noChangeAspect="1"/>
          </p:cNvPicPr>
          <p:nvPr>
            <p:ph sz="half" idx="14"/>
          </p:nvPr>
        </p:nvPicPr>
        <p:blipFill>
          <a:blip r:embed="rId3">
            <a:extLst>
              <a:ext uri="{28A0092B-C50C-407E-A947-70E740481C1C}">
                <a14:useLocalDpi xmlns:a14="http://schemas.microsoft.com/office/drawing/2010/main" val="0"/>
              </a:ext>
            </a:extLst>
          </a:blip>
          <a:stretch>
            <a:fillRect/>
          </a:stretch>
        </p:blipFill>
        <p:spPr>
          <a:xfrm>
            <a:off x="6543040" y="1734104"/>
            <a:ext cx="4715933" cy="3389792"/>
          </a:xfrm>
        </p:spPr>
      </p:pic>
      <p:sp>
        <p:nvSpPr>
          <p:cNvPr id="2" name="Title 1">
            <a:extLst>
              <a:ext uri="{FF2B5EF4-FFF2-40B4-BE49-F238E27FC236}">
                <a16:creationId xmlns:a16="http://schemas.microsoft.com/office/drawing/2014/main" id="{ED0B04CE-0F5D-4431-A773-34A67C8D435C}"/>
              </a:ext>
            </a:extLst>
          </p:cNvPr>
          <p:cNvSpPr>
            <a:spLocks noGrp="1"/>
          </p:cNvSpPr>
          <p:nvPr>
            <p:ph type="title"/>
          </p:nvPr>
        </p:nvSpPr>
        <p:spPr/>
        <p:txBody>
          <a:bodyPr/>
          <a:lstStyle/>
          <a:p>
            <a:r>
              <a:rPr lang="en-GB" b="1" dirty="0"/>
              <a:t>Supporting the child who has harmed</a:t>
            </a:r>
          </a:p>
        </p:txBody>
      </p:sp>
      <p:sp>
        <p:nvSpPr>
          <p:cNvPr id="3" name="Content Placeholder 2">
            <a:extLst>
              <a:ext uri="{FF2B5EF4-FFF2-40B4-BE49-F238E27FC236}">
                <a16:creationId xmlns:a16="http://schemas.microsoft.com/office/drawing/2014/main" id="{44BA7E71-AC24-4BD1-BE50-D12D71C8F67E}"/>
              </a:ext>
            </a:extLst>
          </p:cNvPr>
          <p:cNvSpPr>
            <a:spLocks noGrp="1"/>
          </p:cNvSpPr>
          <p:nvPr>
            <p:ph sz="half" idx="1"/>
          </p:nvPr>
        </p:nvSpPr>
        <p:spPr/>
        <p:txBody>
          <a:bodyPr>
            <a:normAutofit/>
          </a:bodyPr>
          <a:lstStyle/>
          <a:p>
            <a:r>
              <a:rPr lang="en-GB" sz="1867" dirty="0"/>
              <a:t>Think about whether the child is safe themselves – you may ask;</a:t>
            </a:r>
          </a:p>
          <a:p>
            <a:pPr marL="285744" indent="-285744"/>
            <a:r>
              <a:rPr lang="en-US" sz="1867" dirty="0"/>
              <a:t>I’ve noticed you doing X, some people have different words for this, I wonder what you call it?</a:t>
            </a:r>
            <a:endParaRPr lang="en-GB" sz="1867" dirty="0"/>
          </a:p>
          <a:p>
            <a:pPr marL="285744" indent="-285744"/>
            <a:r>
              <a:rPr lang="en-US" sz="1867" dirty="0"/>
              <a:t>I’ve noticed you doing X, I am interested in whether you have seen this somewhere?</a:t>
            </a:r>
            <a:endParaRPr lang="en-GB" sz="1867" dirty="0"/>
          </a:p>
          <a:p>
            <a:pPr marL="285744" indent="-285744"/>
            <a:r>
              <a:rPr lang="en-US" sz="1867" dirty="0"/>
              <a:t>I noticed you doing X, tell me about that…</a:t>
            </a:r>
            <a:endParaRPr lang="en-GB" sz="1867" dirty="0"/>
          </a:p>
          <a:p>
            <a:pPr marL="285744" indent="-285744"/>
            <a:r>
              <a:rPr lang="en-US" sz="1867" dirty="0"/>
              <a:t>I have noticed you doing X, I am interested to know if you have heard about this anywhere?</a:t>
            </a:r>
            <a:endParaRPr lang="en-GB" sz="1867" dirty="0"/>
          </a:p>
          <a:p>
            <a:endParaRPr lang="en-GB" dirty="0"/>
          </a:p>
        </p:txBody>
      </p:sp>
      <p:sp>
        <p:nvSpPr>
          <p:cNvPr id="4" name="Slide Number Placeholder 3">
            <a:extLst>
              <a:ext uri="{FF2B5EF4-FFF2-40B4-BE49-F238E27FC236}">
                <a16:creationId xmlns:a16="http://schemas.microsoft.com/office/drawing/2014/main" id="{8DF57FF7-61D5-432A-92A6-F0774CF442E7}"/>
              </a:ext>
            </a:extLst>
          </p:cNvPr>
          <p:cNvSpPr>
            <a:spLocks noGrp="1"/>
          </p:cNvSpPr>
          <p:nvPr>
            <p:ph type="sldNum" sz="quarter" idx="12"/>
          </p:nvPr>
        </p:nvSpPr>
        <p:spPr/>
        <p:txBody>
          <a:bodyPr/>
          <a:lstStyle/>
          <a:p>
            <a:fld id="{5512AD5A-2C28-1D42-B971-4292A709C8F6}" type="slidenum">
              <a:rPr lang="en-US" smtClean="0"/>
              <a:pPr/>
              <a:t>16</a:t>
            </a:fld>
            <a:endParaRPr lang="en-US" dirty="0"/>
          </a:p>
        </p:txBody>
      </p:sp>
    </p:spTree>
    <p:extLst>
      <p:ext uri="{BB962C8B-B14F-4D97-AF65-F5344CB8AC3E}">
        <p14:creationId xmlns:p14="http://schemas.microsoft.com/office/powerpoint/2010/main" val="49196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wo people sitting on a couch looking at a book&#10;&#10;Description automatically generated with low confidence">
            <a:extLst>
              <a:ext uri="{FF2B5EF4-FFF2-40B4-BE49-F238E27FC236}">
                <a16:creationId xmlns:a16="http://schemas.microsoft.com/office/drawing/2014/main" id="{A1A23EF7-066D-4277-BF69-25C835C3C2EB}"/>
              </a:ext>
            </a:extLst>
          </p:cNvPr>
          <p:cNvPicPr>
            <a:picLocks noGrp="1" noChangeAspect="1"/>
          </p:cNvPicPr>
          <p:nvPr>
            <p:ph sz="half" idx="14"/>
          </p:nvPr>
        </p:nvPicPr>
        <p:blipFill>
          <a:blip r:embed="rId3">
            <a:extLst>
              <a:ext uri="{28A0092B-C50C-407E-A947-70E740481C1C}">
                <a14:useLocalDpi xmlns:a14="http://schemas.microsoft.com/office/drawing/2010/main" val="0"/>
              </a:ext>
            </a:extLst>
          </a:blip>
          <a:stretch>
            <a:fillRect/>
          </a:stretch>
        </p:blipFill>
        <p:spPr>
          <a:xfrm>
            <a:off x="6180667" y="1909233"/>
            <a:ext cx="5181600" cy="3454400"/>
          </a:xfrm>
        </p:spPr>
      </p:pic>
      <p:sp>
        <p:nvSpPr>
          <p:cNvPr id="2" name="Title 1">
            <a:extLst>
              <a:ext uri="{FF2B5EF4-FFF2-40B4-BE49-F238E27FC236}">
                <a16:creationId xmlns:a16="http://schemas.microsoft.com/office/drawing/2014/main" id="{ED0B04CE-0F5D-4431-A773-34A67C8D435C}"/>
              </a:ext>
            </a:extLst>
          </p:cNvPr>
          <p:cNvSpPr>
            <a:spLocks noGrp="1"/>
          </p:cNvSpPr>
          <p:nvPr>
            <p:ph type="title"/>
          </p:nvPr>
        </p:nvSpPr>
        <p:spPr/>
        <p:txBody>
          <a:bodyPr/>
          <a:lstStyle/>
          <a:p>
            <a:r>
              <a:rPr lang="en-GB" b="1" dirty="0"/>
              <a:t>Supporting the child who has harmed</a:t>
            </a:r>
          </a:p>
        </p:txBody>
      </p:sp>
      <p:sp>
        <p:nvSpPr>
          <p:cNvPr id="3" name="Content Placeholder 2">
            <a:extLst>
              <a:ext uri="{FF2B5EF4-FFF2-40B4-BE49-F238E27FC236}">
                <a16:creationId xmlns:a16="http://schemas.microsoft.com/office/drawing/2014/main" id="{44BA7E71-AC24-4BD1-BE50-D12D71C8F67E}"/>
              </a:ext>
            </a:extLst>
          </p:cNvPr>
          <p:cNvSpPr>
            <a:spLocks noGrp="1"/>
          </p:cNvSpPr>
          <p:nvPr>
            <p:ph sz="half" idx="1"/>
          </p:nvPr>
        </p:nvSpPr>
        <p:spPr/>
        <p:txBody>
          <a:bodyPr>
            <a:normAutofit/>
          </a:bodyPr>
          <a:lstStyle/>
          <a:p>
            <a:endParaRPr lang="en-GB" sz="1867" dirty="0"/>
          </a:p>
          <a:p>
            <a:r>
              <a:rPr lang="en-GB" sz="1867" dirty="0"/>
              <a:t>Give clear messages that what has happened is not ok </a:t>
            </a:r>
          </a:p>
          <a:p>
            <a:pPr marL="380990" indent="-380990"/>
            <a:r>
              <a:rPr lang="en-GB" sz="1867" dirty="0"/>
              <a:t>Be clear in your language – “We were told that you put her hand up Sameera’s skirt and put your fingers inside her vagina”. </a:t>
            </a:r>
          </a:p>
          <a:p>
            <a:pPr marL="380990" indent="-380990"/>
            <a:r>
              <a:rPr lang="en-GB" sz="1867" dirty="0"/>
              <a:t>Be clear that this is not ok – “this is not Ok”</a:t>
            </a:r>
          </a:p>
          <a:p>
            <a:pPr marL="380990" indent="-380990"/>
            <a:r>
              <a:rPr lang="en-GB" sz="1867" dirty="0"/>
              <a:t>Be clear what action you will be taking – “we will need to speak to your mum about what has happened. I am going to ring her now. Is there anything you would like me to know before I do?”</a:t>
            </a:r>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8DF57FF7-61D5-432A-92A6-F0774CF442E7}"/>
              </a:ext>
            </a:extLst>
          </p:cNvPr>
          <p:cNvSpPr>
            <a:spLocks noGrp="1"/>
          </p:cNvSpPr>
          <p:nvPr>
            <p:ph type="sldNum" sz="quarter" idx="12"/>
          </p:nvPr>
        </p:nvSpPr>
        <p:spPr/>
        <p:txBody>
          <a:bodyPr/>
          <a:lstStyle/>
          <a:p>
            <a:fld id="{5512AD5A-2C28-1D42-B971-4292A709C8F6}" type="slidenum">
              <a:rPr lang="en-US" smtClean="0"/>
              <a:pPr/>
              <a:t>17</a:t>
            </a:fld>
            <a:endParaRPr lang="en-US" dirty="0"/>
          </a:p>
        </p:txBody>
      </p:sp>
    </p:spTree>
    <p:extLst>
      <p:ext uri="{BB962C8B-B14F-4D97-AF65-F5344CB8AC3E}">
        <p14:creationId xmlns:p14="http://schemas.microsoft.com/office/powerpoint/2010/main" val="324530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5880100" y="981076"/>
            <a:ext cx="0" cy="41767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5" name="Line 3"/>
          <p:cNvSpPr>
            <a:spLocks noChangeShapeType="1"/>
          </p:cNvSpPr>
          <p:nvPr/>
        </p:nvSpPr>
        <p:spPr bwMode="auto">
          <a:xfrm>
            <a:off x="3071814" y="3141663"/>
            <a:ext cx="6048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6" name="Text Box 4"/>
          <p:cNvSpPr txBox="1">
            <a:spLocks noChangeArrowheads="1"/>
          </p:cNvSpPr>
          <p:nvPr/>
        </p:nvSpPr>
        <p:spPr bwMode="auto">
          <a:xfrm>
            <a:off x="3340101" y="1157288"/>
            <a:ext cx="1939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latin typeface="Tahoma" panose="020B0604030504040204" pitchFamily="34" charset="0"/>
              </a:rPr>
              <a:t>Actual age </a:t>
            </a:r>
            <a:endParaRPr lang="en-US" sz="2800">
              <a:latin typeface="Tahoma" panose="020B0604030504040204" pitchFamily="34" charset="0"/>
            </a:endParaRPr>
          </a:p>
        </p:txBody>
      </p:sp>
      <p:sp>
        <p:nvSpPr>
          <p:cNvPr id="8197" name="Text Box 5"/>
          <p:cNvSpPr txBox="1">
            <a:spLocks noChangeArrowheads="1"/>
          </p:cNvSpPr>
          <p:nvPr/>
        </p:nvSpPr>
        <p:spPr bwMode="auto">
          <a:xfrm>
            <a:off x="6435725" y="1228726"/>
            <a:ext cx="2419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latin typeface="Tahoma" panose="020B0604030504040204" pitchFamily="34" charset="0"/>
              </a:rPr>
              <a:t>Emotional age</a:t>
            </a:r>
            <a:endParaRPr lang="en-US" sz="2800">
              <a:latin typeface="Tahoma" panose="020B0604030504040204" pitchFamily="34" charset="0"/>
            </a:endParaRPr>
          </a:p>
        </p:txBody>
      </p:sp>
      <p:sp>
        <p:nvSpPr>
          <p:cNvPr id="8198" name="Text Box 6"/>
          <p:cNvSpPr txBox="1">
            <a:spLocks noChangeArrowheads="1"/>
          </p:cNvSpPr>
          <p:nvPr/>
        </p:nvSpPr>
        <p:spPr bwMode="auto">
          <a:xfrm>
            <a:off x="3267076" y="3173413"/>
            <a:ext cx="18065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latin typeface="Tahoma" panose="020B0604030504040204" pitchFamily="34" charset="0"/>
              </a:rPr>
              <a:t>Street age</a:t>
            </a:r>
            <a:endParaRPr lang="en-US" sz="2800">
              <a:latin typeface="Tahoma" panose="020B0604030504040204" pitchFamily="34" charset="0"/>
            </a:endParaRPr>
          </a:p>
        </p:txBody>
      </p:sp>
      <p:sp>
        <p:nvSpPr>
          <p:cNvPr id="8199" name="Text Box 7"/>
          <p:cNvSpPr txBox="1">
            <a:spLocks noChangeArrowheads="1"/>
          </p:cNvSpPr>
          <p:nvPr/>
        </p:nvSpPr>
        <p:spPr bwMode="auto">
          <a:xfrm>
            <a:off x="6724650" y="3244851"/>
            <a:ext cx="2109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a:latin typeface="Tahoma" panose="020B0604030504040204" pitchFamily="34" charset="0"/>
              </a:rPr>
              <a:t>Physical age</a:t>
            </a:r>
            <a:endParaRPr lang="en-US" sz="2800">
              <a:latin typeface="Tahoma" panose="020B0604030504040204" pitchFamily="34" charset="0"/>
            </a:endParaRPr>
          </a:p>
        </p:txBody>
      </p:sp>
    </p:spTree>
    <p:extLst>
      <p:ext uri="{BB962C8B-B14F-4D97-AF65-F5344CB8AC3E}">
        <p14:creationId xmlns:p14="http://schemas.microsoft.com/office/powerpoint/2010/main" val="571000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6DB8D6CD-57C4-40D6-A7BC-90B1716E6F31}"/>
              </a:ext>
            </a:extLst>
          </p:cNvPr>
          <p:cNvCxnSpPr/>
          <p:nvPr/>
        </p:nvCxnSpPr>
        <p:spPr>
          <a:xfrm>
            <a:off x="3179676" y="6381328"/>
            <a:ext cx="5832648" cy="0"/>
          </a:xfrm>
          <a:prstGeom prst="straightConnector1">
            <a:avLst/>
          </a:prstGeom>
          <a:ln w="38100">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F4E04B-FDB7-4EF8-9B39-9FE1B6D62BE3}"/>
              </a:ext>
            </a:extLst>
          </p:cNvPr>
          <p:cNvSpPr txBox="1"/>
          <p:nvPr/>
        </p:nvSpPr>
        <p:spPr>
          <a:xfrm>
            <a:off x="2927648" y="6053083"/>
            <a:ext cx="504056" cy="369332"/>
          </a:xfrm>
          <a:prstGeom prst="rect">
            <a:avLst/>
          </a:prstGeom>
          <a:noFill/>
        </p:spPr>
        <p:txBody>
          <a:bodyPr wrap="square" rtlCol="0">
            <a:spAutoFit/>
          </a:bodyPr>
          <a:lstStyle/>
          <a:p>
            <a:r>
              <a:rPr lang="en-GB" dirty="0"/>
              <a:t>1</a:t>
            </a:r>
          </a:p>
        </p:txBody>
      </p:sp>
      <p:sp>
        <p:nvSpPr>
          <p:cNvPr id="11" name="TextBox 10">
            <a:extLst>
              <a:ext uri="{FF2B5EF4-FFF2-40B4-BE49-F238E27FC236}">
                <a16:creationId xmlns:a16="http://schemas.microsoft.com/office/drawing/2014/main" id="{A37452B2-5803-4884-82A0-416C8CB7D011}"/>
              </a:ext>
            </a:extLst>
          </p:cNvPr>
          <p:cNvSpPr txBox="1"/>
          <p:nvPr/>
        </p:nvSpPr>
        <p:spPr>
          <a:xfrm>
            <a:off x="8760296" y="5940226"/>
            <a:ext cx="504056" cy="369332"/>
          </a:xfrm>
          <a:prstGeom prst="rect">
            <a:avLst/>
          </a:prstGeom>
          <a:noFill/>
        </p:spPr>
        <p:txBody>
          <a:bodyPr wrap="square" rtlCol="0">
            <a:spAutoFit/>
          </a:bodyPr>
          <a:lstStyle/>
          <a:p>
            <a:r>
              <a:rPr lang="en-GB" dirty="0"/>
              <a:t>10</a:t>
            </a:r>
          </a:p>
        </p:txBody>
      </p:sp>
      <p:pic>
        <p:nvPicPr>
          <p:cNvPr id="12" name="Content Placeholder 11" descr="A picture containing person, indoor&#10;&#10;Description automatically generated">
            <a:extLst>
              <a:ext uri="{FF2B5EF4-FFF2-40B4-BE49-F238E27FC236}">
                <a16:creationId xmlns:a16="http://schemas.microsoft.com/office/drawing/2014/main" id="{B283B1C2-597A-4546-891A-AEA96D82BA99}"/>
              </a:ext>
            </a:extLst>
          </p:cNvPr>
          <p:cNvPicPr>
            <a:picLocks noGrp="1" noChangeAspect="1"/>
          </p:cNvPicPr>
          <p:nvPr>
            <p:ph sz="half" idx="14"/>
          </p:nvPr>
        </p:nvPicPr>
        <p:blipFill>
          <a:blip r:embed="rId3" cstate="screen">
            <a:extLst>
              <a:ext uri="{28A0092B-C50C-407E-A947-70E740481C1C}">
                <a14:useLocalDpi xmlns:a14="http://schemas.microsoft.com/office/drawing/2010/main"/>
              </a:ext>
            </a:extLst>
          </a:blip>
          <a:stretch>
            <a:fillRect/>
          </a:stretch>
        </p:blipFill>
        <p:spPr>
          <a:xfrm>
            <a:off x="6180667" y="1909233"/>
            <a:ext cx="5181600" cy="3454400"/>
          </a:xfrm>
        </p:spPr>
      </p:pic>
      <p:sp>
        <p:nvSpPr>
          <p:cNvPr id="3" name="Title 2">
            <a:extLst>
              <a:ext uri="{FF2B5EF4-FFF2-40B4-BE49-F238E27FC236}">
                <a16:creationId xmlns:a16="http://schemas.microsoft.com/office/drawing/2014/main" id="{9E34C082-FCFC-4A61-9C20-9E5B325665E6}"/>
              </a:ext>
            </a:extLst>
          </p:cNvPr>
          <p:cNvSpPr>
            <a:spLocks noGrp="1"/>
          </p:cNvSpPr>
          <p:nvPr>
            <p:ph type="title"/>
          </p:nvPr>
        </p:nvSpPr>
        <p:spPr>
          <a:xfrm>
            <a:off x="735651" y="225213"/>
            <a:ext cx="10197123" cy="853711"/>
          </a:xfrm>
        </p:spPr>
        <p:txBody>
          <a:bodyPr>
            <a:noAutofit/>
          </a:bodyPr>
          <a:lstStyle/>
          <a:p>
            <a:br>
              <a:rPr lang="en-GB" dirty="0"/>
            </a:br>
            <a:r>
              <a:rPr lang="en-GB" sz="2400" b="1" dirty="0"/>
              <a:t>Conversations about their behaviour</a:t>
            </a:r>
          </a:p>
        </p:txBody>
      </p:sp>
      <p:sp>
        <p:nvSpPr>
          <p:cNvPr id="4" name="Content Placeholder 3">
            <a:extLst>
              <a:ext uri="{FF2B5EF4-FFF2-40B4-BE49-F238E27FC236}">
                <a16:creationId xmlns:a16="http://schemas.microsoft.com/office/drawing/2014/main" id="{700FF485-8624-4321-BD45-612135CBEC54}"/>
              </a:ext>
            </a:extLst>
          </p:cNvPr>
          <p:cNvSpPr>
            <a:spLocks noGrp="1"/>
          </p:cNvSpPr>
          <p:nvPr>
            <p:ph sz="half" idx="1"/>
          </p:nvPr>
        </p:nvSpPr>
        <p:spPr/>
        <p:txBody>
          <a:bodyPr/>
          <a:lstStyle/>
          <a:p>
            <a:r>
              <a:rPr lang="en-GB" sz="2133" dirty="0">
                <a:solidFill>
                  <a:schemeClr val="accent5"/>
                </a:solidFill>
              </a:rPr>
              <a:t>Thinking about their ability to take control of their sexual behaviour</a:t>
            </a:r>
          </a:p>
          <a:p>
            <a:endParaRPr lang="en-GB" sz="2133" dirty="0"/>
          </a:p>
          <a:p>
            <a:r>
              <a:rPr lang="en-GB" sz="2133" i="1" dirty="0"/>
              <a:t>“On a scale of 0 to 10, where 10  means you have full control over your not ok touching behaviour and 0 means you have no control over your not ok touching behaviour where are you on this scale today?”  </a:t>
            </a:r>
          </a:p>
          <a:p>
            <a:endParaRPr lang="en-GB" sz="2133" i="1" dirty="0"/>
          </a:p>
          <a:p>
            <a:r>
              <a:rPr lang="en-GB" sz="2133" i="1" dirty="0"/>
              <a:t>“Where would your (any concerned person’s name) put you on the scale?” </a:t>
            </a:r>
          </a:p>
          <a:p>
            <a:endParaRPr lang="en-GB" dirty="0"/>
          </a:p>
        </p:txBody>
      </p:sp>
    </p:spTree>
    <p:extLst>
      <p:ext uri="{BB962C8B-B14F-4D97-AF65-F5344CB8AC3E}">
        <p14:creationId xmlns:p14="http://schemas.microsoft.com/office/powerpoint/2010/main" val="212468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6612C-9A21-40FC-AAD5-0A6B808E9761}"/>
              </a:ext>
            </a:extLst>
          </p:cNvPr>
          <p:cNvSpPr>
            <a:spLocks noGrp="1"/>
          </p:cNvSpPr>
          <p:nvPr>
            <p:ph idx="1"/>
          </p:nvPr>
        </p:nvSpPr>
        <p:spPr>
          <a:xfrm>
            <a:off x="556592" y="669925"/>
            <a:ext cx="6519376" cy="5730441"/>
          </a:xfrm>
        </p:spPr>
        <p:txBody>
          <a:bodyPr anchor="t">
            <a:normAutofit/>
          </a:bodyPr>
          <a:lstStyle/>
          <a:p>
            <a:pPr marL="0" marR="0" lvl="0" indent="0" defTabSz="685800" rtl="0" eaLnBrk="1" fontAlgn="auto" latinLnBrk="0" hangingPunct="1">
              <a:spcBef>
                <a:spcPts val="75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effectLst/>
                <a:uLnTx/>
                <a:uFillTx/>
                <a:latin typeface="Arial" panose="020B0604020202020204"/>
                <a:ea typeface="+mn-ea"/>
                <a:cs typeface="+mn-cs"/>
              </a:rPr>
              <a:t>Sexual abuse can be difficult to think about and talk about- it will affect us all in </a:t>
            </a:r>
            <a:r>
              <a:rPr kumimoji="0" lang="en-GB" sz="2000" b="1" i="0" u="none" strike="noStrike" kern="1200" cap="none" spc="0" normalizeH="0" baseline="0" noProof="0" dirty="0">
                <a:ln>
                  <a:noFill/>
                </a:ln>
                <a:effectLst/>
                <a:uLnTx/>
                <a:uFillTx/>
                <a:latin typeface="Arial" panose="020B0604020202020204"/>
                <a:ea typeface="+mn-ea"/>
                <a:cs typeface="+mn-cs"/>
              </a:rPr>
              <a:t>different ways</a:t>
            </a:r>
            <a:r>
              <a:rPr kumimoji="0" lang="en-GB" sz="2000" b="0" i="0" u="none" strike="noStrike" kern="1200" cap="none" spc="0" normalizeH="0" baseline="0" noProof="0" dirty="0">
                <a:ln>
                  <a:noFill/>
                </a:ln>
                <a:effectLst/>
                <a:uLnTx/>
                <a:uFillTx/>
                <a:latin typeface="Arial" panose="020B0604020202020204"/>
                <a:ea typeface="+mn-ea"/>
                <a:cs typeface="+mn-cs"/>
              </a:rPr>
              <a:t>, at </a:t>
            </a:r>
            <a:r>
              <a:rPr kumimoji="0" lang="en-GB" sz="2000" b="1" i="0" u="none" strike="noStrike" kern="1200" cap="none" spc="0" normalizeH="0" baseline="0" noProof="0" dirty="0">
                <a:ln>
                  <a:noFill/>
                </a:ln>
                <a:effectLst/>
                <a:uLnTx/>
                <a:uFillTx/>
                <a:latin typeface="Arial" panose="020B0604020202020204"/>
                <a:ea typeface="+mn-ea"/>
                <a:cs typeface="+mn-cs"/>
              </a:rPr>
              <a:t>different times</a:t>
            </a:r>
            <a:r>
              <a:rPr kumimoji="0" lang="en-GB" sz="2000" b="0" i="0" u="none" strike="noStrike" kern="1200" cap="none" spc="0" normalizeH="0" baseline="0" noProof="0" dirty="0">
                <a:ln>
                  <a:noFill/>
                </a:ln>
                <a:effectLst/>
                <a:uLnTx/>
                <a:uFillTx/>
                <a:latin typeface="Arial" panose="020B0604020202020204"/>
                <a:ea typeface="+mn-ea"/>
                <a:cs typeface="+mn-cs"/>
              </a:rPr>
              <a:t>.  </a:t>
            </a:r>
          </a:p>
          <a:p>
            <a:pPr marL="0" marR="0" lvl="0" indent="0" defTabSz="685800" rtl="0" eaLnBrk="1" fontAlgn="auto" latinLnBrk="0" hangingPunct="1">
              <a:spcBef>
                <a:spcPts val="75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effectLst/>
                <a:uLnTx/>
                <a:uFillTx/>
                <a:latin typeface="Arial" panose="020B0604020202020204"/>
                <a:ea typeface="+mn-ea"/>
                <a:cs typeface="+mn-cs"/>
              </a:rPr>
              <a:t>A high number of people experience child sexual abuse and that many of them have never told anyone about it.  </a:t>
            </a:r>
          </a:p>
          <a:p>
            <a:pPr marL="0" marR="0" lvl="0" indent="0" defTabSz="685800" rtl="0" eaLnBrk="1" fontAlgn="auto" latinLnBrk="0" hangingPunct="1">
              <a:spcBef>
                <a:spcPts val="75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effectLst/>
                <a:uLnTx/>
                <a:uFillTx/>
                <a:latin typeface="Arial" panose="020B0604020202020204"/>
                <a:ea typeface="+mn-ea"/>
                <a:cs typeface="+mn-cs"/>
              </a:rPr>
              <a:t>Assume that there will be people in this who have either experienced sexual abuse themselves, or who have a family member or friend who has been sexually abused</a:t>
            </a:r>
          </a:p>
          <a:p>
            <a:pPr marL="0" marR="0" lvl="0" indent="0" defTabSz="685800" rtl="0" eaLnBrk="1" fontAlgn="auto" latinLnBrk="0" hangingPunct="1">
              <a:spcBef>
                <a:spcPts val="75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effectLst/>
              <a:uLnTx/>
              <a:uFillTx/>
              <a:latin typeface="Arial" panose="020B0604020202020204"/>
              <a:ea typeface="+mn-ea"/>
              <a:cs typeface="+mn-cs"/>
            </a:endParaRPr>
          </a:p>
          <a:p>
            <a:pPr marL="0" marR="0" lvl="0" indent="0" defTabSz="685800" rtl="0" eaLnBrk="1" fontAlgn="auto" latinLnBrk="0" hangingPunct="1">
              <a:spcBef>
                <a:spcPts val="75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effectLst/>
                <a:uLnTx/>
                <a:uFillTx/>
                <a:latin typeface="Arial" panose="020B0604020202020204"/>
                <a:ea typeface="+mn-ea"/>
                <a:cs typeface="+mn-cs"/>
              </a:rPr>
              <a:t>It is therefore important that we…</a:t>
            </a:r>
          </a:p>
          <a:p>
            <a:pPr marL="214313" marR="0" lvl="0" indent="-214313" defTabSz="685800" rtl="0" eaLnBrk="1" fontAlgn="auto" latinLnBrk="0" hangingPunct="1">
              <a:spcBef>
                <a:spcPts val="75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srgbClr val="FFC000"/>
                </a:solidFill>
                <a:effectLst/>
                <a:uLnTx/>
                <a:uFillTx/>
                <a:latin typeface="Arial" panose="020B0604020202020204"/>
                <a:ea typeface="+mn-ea"/>
                <a:cs typeface="+mn-cs"/>
              </a:rPr>
              <a:t>Be aware of the feelings and experiences of others</a:t>
            </a:r>
          </a:p>
          <a:p>
            <a:pPr marL="214313" marR="0" lvl="0" indent="-214313" defTabSz="685800" rtl="0" eaLnBrk="1" fontAlgn="auto" latinLnBrk="0" hangingPunct="1">
              <a:spcBef>
                <a:spcPts val="75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srgbClr val="0070C0"/>
                </a:solidFill>
                <a:effectLst/>
                <a:uLnTx/>
                <a:uFillTx/>
                <a:latin typeface="Arial" panose="020B0604020202020204"/>
                <a:ea typeface="+mn-ea"/>
                <a:cs typeface="+mn-cs"/>
              </a:rPr>
              <a:t>Be kind to ourselves (personally and professionally)</a:t>
            </a:r>
          </a:p>
          <a:p>
            <a:pPr marL="214313" marR="0" lvl="0" indent="-214313" defTabSz="685800" rtl="0" eaLnBrk="1" fontAlgn="auto" latinLnBrk="0" hangingPunct="1">
              <a:spcBef>
                <a:spcPts val="75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srgbClr val="7030A0"/>
                </a:solidFill>
                <a:effectLst/>
                <a:uLnTx/>
                <a:uFillTx/>
                <a:latin typeface="Arial" panose="020B0604020202020204"/>
                <a:ea typeface="+mn-ea"/>
                <a:cs typeface="+mn-cs"/>
              </a:rPr>
              <a:t>Respect each other’s learning journey</a:t>
            </a:r>
          </a:p>
          <a:p>
            <a:pPr marL="0" indent="0">
              <a:buNone/>
            </a:pPr>
            <a:endParaRPr lang="en-GB" sz="1400" dirty="0"/>
          </a:p>
        </p:txBody>
      </p:sp>
      <p:pic>
        <p:nvPicPr>
          <p:cNvPr id="4" name="Picture 3">
            <a:extLst>
              <a:ext uri="{FF2B5EF4-FFF2-40B4-BE49-F238E27FC236}">
                <a16:creationId xmlns:a16="http://schemas.microsoft.com/office/drawing/2014/main" id="{CB612F47-63C2-4EBB-8190-FABFC61BDFC1}"/>
              </a:ext>
            </a:extLst>
          </p:cNvPr>
          <p:cNvPicPr>
            <a:picLocks noChangeAspect="1"/>
          </p:cNvPicPr>
          <p:nvPr/>
        </p:nvPicPr>
        <p:blipFill>
          <a:blip r:embed="rId3"/>
          <a:stretch>
            <a:fillRect/>
          </a:stretch>
        </p:blipFill>
        <p:spPr>
          <a:xfrm>
            <a:off x="7075967" y="1374958"/>
            <a:ext cx="4170530" cy="4139976"/>
          </a:xfrm>
          <a:prstGeom prst="rect">
            <a:avLst/>
          </a:prstGeom>
        </p:spPr>
      </p:pic>
    </p:spTree>
    <p:extLst>
      <p:ext uri="{BB962C8B-B14F-4D97-AF65-F5344CB8AC3E}">
        <p14:creationId xmlns:p14="http://schemas.microsoft.com/office/powerpoint/2010/main" val="1582531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6D3D-D4EE-4F30-9BFC-859A19E2C62F}"/>
              </a:ext>
            </a:extLst>
          </p:cNvPr>
          <p:cNvSpPr>
            <a:spLocks noGrp="1"/>
          </p:cNvSpPr>
          <p:nvPr>
            <p:ph type="title"/>
          </p:nvPr>
        </p:nvSpPr>
        <p:spPr/>
        <p:txBody>
          <a:bodyPr anchor="b">
            <a:normAutofit/>
          </a:bodyPr>
          <a:lstStyle/>
          <a:p>
            <a:r>
              <a:rPr lang="en-GB" b="1" dirty="0"/>
              <a:t>Practical considerations</a:t>
            </a:r>
          </a:p>
        </p:txBody>
      </p:sp>
      <p:graphicFrame>
        <p:nvGraphicFramePr>
          <p:cNvPr id="6" name="Content Placeholder 2">
            <a:extLst>
              <a:ext uri="{FF2B5EF4-FFF2-40B4-BE49-F238E27FC236}">
                <a16:creationId xmlns:a16="http://schemas.microsoft.com/office/drawing/2014/main" id="{F72D1792-4A7F-407A-AB12-52EE500E4C24}"/>
              </a:ext>
            </a:extLst>
          </p:cNvPr>
          <p:cNvGraphicFramePr>
            <a:graphicFrameLocks noGrp="1"/>
          </p:cNvGraphicFramePr>
          <p:nvPr>
            <p:ph idx="1"/>
          </p:nvPr>
        </p:nvGraphicFramePr>
        <p:xfrm>
          <a:off x="838200" y="1460500"/>
          <a:ext cx="10515600" cy="4715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13544E4-5E70-440D-902A-9A92E6958E66}"/>
              </a:ext>
            </a:extLst>
          </p:cNvPr>
          <p:cNvSpPr>
            <a:spLocks noGrp="1"/>
          </p:cNvSpPr>
          <p:nvPr>
            <p:ph type="sldNum" sz="quarter" idx="12"/>
          </p:nvPr>
        </p:nvSpPr>
        <p:spPr/>
        <p:txBody>
          <a:bodyPr anchor="t">
            <a:normAutofit/>
          </a:bodyPr>
          <a:lstStyle/>
          <a:p>
            <a:pPr>
              <a:spcAft>
                <a:spcPts val="800"/>
              </a:spcAft>
            </a:pPr>
            <a:fld id="{5512AD5A-2C28-1D42-B971-4292A709C8F6}" type="slidenum">
              <a:rPr lang="en-US" smtClean="0"/>
              <a:pPr>
                <a:spcAft>
                  <a:spcPts val="800"/>
                </a:spcAft>
              </a:pPr>
              <a:t>20</a:t>
            </a:fld>
            <a:endParaRPr lang="en-US"/>
          </a:p>
        </p:txBody>
      </p:sp>
    </p:spTree>
    <p:extLst>
      <p:ext uri="{BB962C8B-B14F-4D97-AF65-F5344CB8AC3E}">
        <p14:creationId xmlns:p14="http://schemas.microsoft.com/office/powerpoint/2010/main" val="3940537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F5BCCE-D3BC-4368-B422-D153FD490D37}"/>
              </a:ext>
            </a:extLst>
          </p:cNvPr>
          <p:cNvSpPr>
            <a:spLocks noGrp="1"/>
          </p:cNvSpPr>
          <p:nvPr>
            <p:ph type="title"/>
          </p:nvPr>
        </p:nvSpPr>
        <p:spPr>
          <a:xfrm>
            <a:off x="838201" y="318599"/>
            <a:ext cx="10197123" cy="853711"/>
          </a:xfrm>
        </p:spPr>
        <p:txBody>
          <a:bodyPr anchor="t">
            <a:normAutofit/>
          </a:bodyPr>
          <a:lstStyle/>
          <a:p>
            <a:r>
              <a:rPr lang="en-GB" b="1" dirty="0"/>
              <a:t>Key principles</a:t>
            </a:r>
          </a:p>
        </p:txBody>
      </p:sp>
      <p:sp>
        <p:nvSpPr>
          <p:cNvPr id="7" name="Content Placeholder 6">
            <a:extLst>
              <a:ext uri="{FF2B5EF4-FFF2-40B4-BE49-F238E27FC236}">
                <a16:creationId xmlns:a16="http://schemas.microsoft.com/office/drawing/2014/main" id="{11969AFD-B2E9-402F-A392-B9327A243070}"/>
              </a:ext>
            </a:extLst>
          </p:cNvPr>
          <p:cNvSpPr>
            <a:spLocks noGrp="1"/>
          </p:cNvSpPr>
          <p:nvPr>
            <p:ph sz="half" idx="1"/>
          </p:nvPr>
        </p:nvSpPr>
        <p:spPr>
          <a:xfrm>
            <a:off x="838201" y="1428060"/>
            <a:ext cx="5181600" cy="4351339"/>
          </a:xfrm>
        </p:spPr>
        <p:txBody>
          <a:bodyPr>
            <a:normAutofit/>
          </a:bodyPr>
          <a:lstStyle/>
          <a:p>
            <a:pPr marL="380990" indent="-380990"/>
            <a:r>
              <a:rPr lang="en-GB" sz="1867" dirty="0"/>
              <a:t>Appropriate, proportionate responses will decrease the risk of future offending</a:t>
            </a:r>
          </a:p>
          <a:p>
            <a:pPr marL="380990" indent="-380990"/>
            <a:r>
              <a:rPr lang="en-GB" altLang="en-US" sz="1867" dirty="0"/>
              <a:t>Physical touch is a developmental necessity</a:t>
            </a:r>
          </a:p>
          <a:p>
            <a:pPr marL="380990" indent="-380990"/>
            <a:r>
              <a:rPr lang="en-GB" altLang="en-US" sz="1867" dirty="0"/>
              <a:t>Sexual development is a </a:t>
            </a:r>
            <a:r>
              <a:rPr lang="en-GB" altLang="en-US" sz="1867" b="1" dirty="0"/>
              <a:t>fundamental</a:t>
            </a:r>
            <a:r>
              <a:rPr lang="en-GB" altLang="en-US" sz="1867" dirty="0"/>
              <a:t> aspect of human nature: part of growing up and developed through social interaction, communication, physical contact, play and understanding social rules</a:t>
            </a:r>
            <a:endParaRPr lang="en-GB" sz="1867" dirty="0"/>
          </a:p>
          <a:p>
            <a:pPr marL="380990" indent="-380990"/>
            <a:endParaRPr lang="en-GB" altLang="en-US" sz="1867" dirty="0"/>
          </a:p>
          <a:p>
            <a:endParaRPr lang="en-GB" dirty="0"/>
          </a:p>
        </p:txBody>
      </p:sp>
      <p:pic>
        <p:nvPicPr>
          <p:cNvPr id="12" name="Content Placeholder 11">
            <a:extLst>
              <a:ext uri="{FF2B5EF4-FFF2-40B4-BE49-F238E27FC236}">
                <a16:creationId xmlns:a16="http://schemas.microsoft.com/office/drawing/2014/main" id="{360BD6CC-CCBA-4353-A266-AE696AC2456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1819" t="2" r="8696" b="-1"/>
          <a:stretch/>
        </p:blipFill>
        <p:spPr>
          <a:xfrm>
            <a:off x="6172201" y="1428060"/>
            <a:ext cx="5181600" cy="4351339"/>
          </a:xfrm>
          <a:noFill/>
        </p:spPr>
      </p:pic>
      <p:sp>
        <p:nvSpPr>
          <p:cNvPr id="5" name="Slide Number Placeholder 4">
            <a:extLst>
              <a:ext uri="{FF2B5EF4-FFF2-40B4-BE49-F238E27FC236}">
                <a16:creationId xmlns:a16="http://schemas.microsoft.com/office/drawing/2014/main" id="{82286582-63AE-4434-83A2-A21AE3AC30A3}"/>
              </a:ext>
            </a:extLst>
          </p:cNvPr>
          <p:cNvSpPr>
            <a:spLocks noGrp="1"/>
          </p:cNvSpPr>
          <p:nvPr>
            <p:ph type="sldNum" sz="quarter" idx="12"/>
          </p:nvPr>
        </p:nvSpPr>
        <p:spPr>
          <a:xfrm>
            <a:off x="11160371" y="318599"/>
            <a:ext cx="620671" cy="322263"/>
          </a:xfrm>
        </p:spPr>
        <p:txBody>
          <a:bodyPr anchor="t">
            <a:normAutofit/>
          </a:bodyPr>
          <a:lstStyle/>
          <a:p>
            <a:pPr marL="0" marR="0" lvl="0" indent="0" algn="r" defTabSz="914400" rtl="0" eaLnBrk="1" fontAlgn="auto" latinLnBrk="0" hangingPunct="1">
              <a:lnSpc>
                <a:spcPct val="100000"/>
              </a:lnSpc>
              <a:spcBef>
                <a:spcPts val="0"/>
              </a:spcBef>
              <a:spcAft>
                <a:spcPts val="800"/>
              </a:spcAft>
              <a:buClrTx/>
              <a:buSzTx/>
              <a:buFontTx/>
              <a:buNone/>
              <a:tabLst/>
              <a:defRPr/>
            </a:pPr>
            <a:fld id="{5512AD5A-2C28-1D42-B971-4292A709C8F6}"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800"/>
                </a:spcAft>
                <a:buClrTx/>
                <a:buSzTx/>
                <a:buFontTx/>
                <a:buNone/>
                <a:tabLst/>
                <a:defRPr/>
              </a:pPr>
              <a:t>21</a:t>
            </a:fld>
            <a:endParaRPr kumimoji="0" lang="en-US" sz="10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263126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B8EC3FC-D4C7-4046-AA56-2CBE636DD85A}"/>
              </a:ext>
            </a:extLst>
          </p:cNvPr>
          <p:cNvSpPr>
            <a:spLocks noGrp="1"/>
          </p:cNvSpPr>
          <p:nvPr>
            <p:ph sz="half" idx="14"/>
          </p:nvPr>
        </p:nvSpPr>
        <p:spPr/>
        <p:txBody>
          <a:bodyPr/>
          <a:lstStyle/>
          <a:p>
            <a:endParaRPr lang="en-GB" dirty="0"/>
          </a:p>
        </p:txBody>
      </p:sp>
      <p:sp>
        <p:nvSpPr>
          <p:cNvPr id="6" name="Title 5">
            <a:extLst>
              <a:ext uri="{FF2B5EF4-FFF2-40B4-BE49-F238E27FC236}">
                <a16:creationId xmlns:a16="http://schemas.microsoft.com/office/drawing/2014/main" id="{0FF5BCCE-D3BC-4368-B422-D153FD490D37}"/>
              </a:ext>
            </a:extLst>
          </p:cNvPr>
          <p:cNvSpPr>
            <a:spLocks noGrp="1"/>
          </p:cNvSpPr>
          <p:nvPr>
            <p:ph type="title"/>
          </p:nvPr>
        </p:nvSpPr>
        <p:spPr/>
        <p:txBody>
          <a:bodyPr/>
          <a:lstStyle/>
          <a:p>
            <a:r>
              <a:rPr lang="en-GB" b="1" dirty="0"/>
              <a:t>Key principles</a:t>
            </a:r>
          </a:p>
        </p:txBody>
      </p:sp>
      <p:sp>
        <p:nvSpPr>
          <p:cNvPr id="7" name="Content Placeholder 6">
            <a:extLst>
              <a:ext uri="{FF2B5EF4-FFF2-40B4-BE49-F238E27FC236}">
                <a16:creationId xmlns:a16="http://schemas.microsoft.com/office/drawing/2014/main" id="{11969AFD-B2E9-402F-A392-B9327A243070}"/>
              </a:ext>
            </a:extLst>
          </p:cNvPr>
          <p:cNvSpPr>
            <a:spLocks noGrp="1"/>
          </p:cNvSpPr>
          <p:nvPr>
            <p:ph sz="half" idx="1"/>
          </p:nvPr>
        </p:nvSpPr>
        <p:spPr/>
        <p:txBody>
          <a:bodyPr>
            <a:normAutofit/>
          </a:bodyPr>
          <a:lstStyle/>
          <a:p>
            <a:pPr marL="380990" indent="-380990"/>
            <a:r>
              <a:rPr lang="en-GB" sz="1867" dirty="0"/>
              <a:t>A holistic assessment with a multi-disciplinary approach will be useful</a:t>
            </a:r>
          </a:p>
          <a:p>
            <a:pPr marL="380990" indent="-380990"/>
            <a:r>
              <a:rPr lang="en-GB" sz="1867" dirty="0"/>
              <a:t>Consistent messages across all of a child’s ‘worlds’ will be important – especially for under 10’s, or those with cognitive difficulties</a:t>
            </a:r>
          </a:p>
          <a:p>
            <a:pPr marL="380990" indent="-380990"/>
            <a:r>
              <a:rPr lang="en-GB" altLang="en-US" sz="1867" dirty="0"/>
              <a:t>It is important to work with the whole system to facilitate change and manage risk</a:t>
            </a:r>
          </a:p>
          <a:p>
            <a:endParaRPr lang="en-GB" sz="4267" dirty="0"/>
          </a:p>
          <a:p>
            <a:pPr marL="380990" indent="-380990">
              <a:lnSpc>
                <a:spcPct val="100000"/>
              </a:lnSpc>
            </a:pPr>
            <a:endParaRPr lang="en-GB" altLang="en-US" sz="1867" dirty="0"/>
          </a:p>
          <a:p>
            <a:pPr>
              <a:lnSpc>
                <a:spcPct val="100000"/>
              </a:lnSpc>
            </a:pPr>
            <a:endParaRPr lang="en-GB" altLang="en-US" sz="1867" dirty="0"/>
          </a:p>
          <a:p>
            <a:pPr>
              <a:lnSpc>
                <a:spcPct val="100000"/>
              </a:lnSpc>
            </a:pPr>
            <a:endParaRPr lang="en-GB" altLang="en-US" sz="1867" dirty="0"/>
          </a:p>
          <a:p>
            <a:endParaRPr lang="en-GB" dirty="0"/>
          </a:p>
        </p:txBody>
      </p:sp>
      <p:sp>
        <p:nvSpPr>
          <p:cNvPr id="5" name="Slide Number Placeholder 4">
            <a:extLst>
              <a:ext uri="{FF2B5EF4-FFF2-40B4-BE49-F238E27FC236}">
                <a16:creationId xmlns:a16="http://schemas.microsoft.com/office/drawing/2014/main" id="{82286582-63AE-4434-83A2-A21AE3AC30A3}"/>
              </a:ext>
            </a:extLst>
          </p:cNvPr>
          <p:cNvSpPr>
            <a:spLocks noGrp="1"/>
          </p:cNvSpPr>
          <p:nvPr>
            <p:ph type="sldNum" sz="quarter" idx="12"/>
          </p:nvPr>
        </p:nvSpPr>
        <p:spPr/>
        <p:txBody>
          <a:bodyPr/>
          <a:lstStyle/>
          <a:p>
            <a:fld id="{5512AD5A-2C28-1D42-B971-4292A709C8F6}" type="slidenum">
              <a:rPr lang="en-US" smtClean="0"/>
              <a:t>22</a:t>
            </a:fld>
            <a:endParaRPr lang="en-US" dirty="0"/>
          </a:p>
        </p:txBody>
      </p:sp>
      <p:pic>
        <p:nvPicPr>
          <p:cNvPr id="8" name="Content Placeholder 11">
            <a:extLst>
              <a:ext uri="{FF2B5EF4-FFF2-40B4-BE49-F238E27FC236}">
                <a16:creationId xmlns:a16="http://schemas.microsoft.com/office/drawing/2014/main" id="{7FB68869-4BB1-4457-93E8-E0280AFED1D1}"/>
              </a:ext>
            </a:extLst>
          </p:cNvPr>
          <p:cNvPicPr>
            <a:picLocks noChangeAspect="1"/>
          </p:cNvPicPr>
          <p:nvPr/>
        </p:nvPicPr>
        <p:blipFill rotWithShape="1">
          <a:blip r:embed="rId3">
            <a:extLst>
              <a:ext uri="{28A0092B-C50C-407E-A947-70E740481C1C}">
                <a14:useLocalDpi xmlns:a14="http://schemas.microsoft.com/office/drawing/2010/main" val="0"/>
              </a:ext>
            </a:extLst>
          </a:blip>
          <a:srcRect l="11819" t="2" r="8696" b="-1"/>
          <a:stretch/>
        </p:blipFill>
        <p:spPr>
          <a:xfrm>
            <a:off x="6181608" y="1461477"/>
            <a:ext cx="5181600" cy="4351339"/>
          </a:xfrm>
          <a:prstGeom prst="rect">
            <a:avLst/>
          </a:prstGeom>
          <a:noFill/>
        </p:spPr>
      </p:pic>
    </p:spTree>
    <p:extLst>
      <p:ext uri="{BB962C8B-B14F-4D97-AF65-F5344CB8AC3E}">
        <p14:creationId xmlns:p14="http://schemas.microsoft.com/office/powerpoint/2010/main" val="394130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D243-5E0D-4D71-BFA7-0B12795CA250}"/>
              </a:ext>
            </a:extLst>
          </p:cNvPr>
          <p:cNvSpPr>
            <a:spLocks noGrp="1"/>
          </p:cNvSpPr>
          <p:nvPr>
            <p:ph type="title"/>
          </p:nvPr>
        </p:nvSpPr>
        <p:spPr/>
        <p:txBody>
          <a:bodyPr/>
          <a:lstStyle/>
          <a:p>
            <a:r>
              <a:rPr lang="en-GB" dirty="0"/>
              <a:t>Interventions</a:t>
            </a:r>
          </a:p>
        </p:txBody>
      </p:sp>
      <p:sp>
        <p:nvSpPr>
          <p:cNvPr id="3" name="Content Placeholder 2">
            <a:extLst>
              <a:ext uri="{FF2B5EF4-FFF2-40B4-BE49-F238E27FC236}">
                <a16:creationId xmlns:a16="http://schemas.microsoft.com/office/drawing/2014/main" id="{B8C7323D-C57E-4A8E-AB34-A3B9AA00F19D}"/>
              </a:ext>
            </a:extLst>
          </p:cNvPr>
          <p:cNvSpPr>
            <a:spLocks noGrp="1"/>
          </p:cNvSpPr>
          <p:nvPr>
            <p:ph idx="1"/>
          </p:nvPr>
        </p:nvSpPr>
        <p:spPr/>
        <p:txBody>
          <a:bodyPr/>
          <a:lstStyle/>
          <a:p>
            <a:r>
              <a:rPr lang="en-GB" dirty="0"/>
              <a:t>Safety Planning</a:t>
            </a:r>
          </a:p>
          <a:p>
            <a:r>
              <a:rPr lang="en-GB" dirty="0"/>
              <a:t>Body Parts and sex education</a:t>
            </a:r>
          </a:p>
          <a:p>
            <a:r>
              <a:rPr lang="en-GB" dirty="0"/>
              <a:t>Healthy relationships </a:t>
            </a:r>
          </a:p>
          <a:p>
            <a:r>
              <a:rPr lang="en-GB" dirty="0"/>
              <a:t>Consent and the law</a:t>
            </a:r>
          </a:p>
          <a:p>
            <a:r>
              <a:rPr lang="en-GB" dirty="0"/>
              <a:t>Pornography</a:t>
            </a:r>
          </a:p>
          <a:p>
            <a:r>
              <a:rPr lang="en-GB" dirty="0"/>
              <a:t>Social Skills development</a:t>
            </a:r>
          </a:p>
        </p:txBody>
      </p:sp>
    </p:spTree>
    <p:extLst>
      <p:ext uri="{BB962C8B-B14F-4D97-AF65-F5344CB8AC3E}">
        <p14:creationId xmlns:p14="http://schemas.microsoft.com/office/powerpoint/2010/main" val="2018161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7EBE-B20E-4948-8E10-E3A5A2CAAA40}"/>
              </a:ext>
            </a:extLst>
          </p:cNvPr>
          <p:cNvSpPr>
            <a:spLocks noGrp="1"/>
          </p:cNvSpPr>
          <p:nvPr>
            <p:ph type="title"/>
          </p:nvPr>
        </p:nvSpPr>
        <p:spPr/>
        <p:txBody>
          <a:bodyPr/>
          <a:lstStyle/>
          <a:p>
            <a:r>
              <a:rPr lang="en-GB" dirty="0"/>
              <a:t>Safety Planning</a:t>
            </a:r>
          </a:p>
        </p:txBody>
      </p:sp>
      <p:sp>
        <p:nvSpPr>
          <p:cNvPr id="3" name="Content Placeholder 2">
            <a:extLst>
              <a:ext uri="{FF2B5EF4-FFF2-40B4-BE49-F238E27FC236}">
                <a16:creationId xmlns:a16="http://schemas.microsoft.com/office/drawing/2014/main" id="{A06AFF55-FEFB-4CAC-BF4B-8EE54A6BB34B}"/>
              </a:ext>
            </a:extLst>
          </p:cNvPr>
          <p:cNvSpPr>
            <a:spLocks noGrp="1"/>
          </p:cNvSpPr>
          <p:nvPr>
            <p:ph idx="1"/>
          </p:nvPr>
        </p:nvSpPr>
        <p:spPr/>
        <p:txBody>
          <a:bodyPr/>
          <a:lstStyle/>
          <a:p>
            <a:pPr lvl="1"/>
            <a:r>
              <a:rPr lang="en-GB" sz="2000" dirty="0"/>
              <a:t>What are the specific concerns?</a:t>
            </a:r>
          </a:p>
          <a:p>
            <a:pPr lvl="1"/>
            <a:r>
              <a:rPr lang="en-GB" sz="2000" dirty="0"/>
              <a:t>Who is at risk ?</a:t>
            </a:r>
          </a:p>
          <a:p>
            <a:pPr lvl="1"/>
            <a:r>
              <a:rPr lang="en-GB" sz="2000" dirty="0"/>
              <a:t>How imminent is the risk?</a:t>
            </a:r>
          </a:p>
          <a:p>
            <a:pPr lvl="1"/>
            <a:r>
              <a:rPr lang="en-GB" sz="2000" dirty="0"/>
              <a:t>In what context?</a:t>
            </a:r>
          </a:p>
          <a:p>
            <a:pPr lvl="1"/>
            <a:r>
              <a:rPr lang="en-GB" sz="2000" dirty="0"/>
              <a:t>How will you manage it?</a:t>
            </a:r>
          </a:p>
          <a:p>
            <a:endParaRPr lang="en-GB" dirty="0"/>
          </a:p>
        </p:txBody>
      </p:sp>
    </p:spTree>
    <p:extLst>
      <p:ext uri="{BB962C8B-B14F-4D97-AF65-F5344CB8AC3E}">
        <p14:creationId xmlns:p14="http://schemas.microsoft.com/office/powerpoint/2010/main" val="318857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C7FE-B6A5-47E9-B41D-D8B66F81C59A}"/>
              </a:ext>
            </a:extLst>
          </p:cNvPr>
          <p:cNvSpPr>
            <a:spLocks noGrp="1"/>
          </p:cNvSpPr>
          <p:nvPr>
            <p:ph type="title"/>
          </p:nvPr>
        </p:nvSpPr>
        <p:spPr/>
        <p:txBody>
          <a:bodyPr/>
          <a:lstStyle/>
          <a:p>
            <a:r>
              <a:rPr lang="en-GB" dirty="0"/>
              <a:t>Sex and the Law</a:t>
            </a:r>
          </a:p>
        </p:txBody>
      </p:sp>
      <p:sp>
        <p:nvSpPr>
          <p:cNvPr id="3" name="Content Placeholder 2">
            <a:extLst>
              <a:ext uri="{FF2B5EF4-FFF2-40B4-BE49-F238E27FC236}">
                <a16:creationId xmlns:a16="http://schemas.microsoft.com/office/drawing/2014/main" id="{93CC2BF0-5DB0-4EA0-AB25-77518C1457AF}"/>
              </a:ext>
            </a:extLst>
          </p:cNvPr>
          <p:cNvSpPr>
            <a:spLocks noGrp="1"/>
          </p:cNvSpPr>
          <p:nvPr>
            <p:ph idx="1"/>
          </p:nvPr>
        </p:nvSpPr>
        <p:spPr/>
        <p:txBody>
          <a:bodyPr/>
          <a:lstStyle/>
          <a:p>
            <a:r>
              <a:rPr lang="en-GB" dirty="0"/>
              <a:t>Age of consent</a:t>
            </a:r>
          </a:p>
          <a:p>
            <a:r>
              <a:rPr lang="en-GB" dirty="0"/>
              <a:t>Legal vs illegal behaviours</a:t>
            </a:r>
          </a:p>
          <a:p>
            <a:r>
              <a:rPr lang="en-GB" dirty="0"/>
              <a:t>Online behaviour</a:t>
            </a:r>
          </a:p>
        </p:txBody>
      </p:sp>
    </p:spTree>
    <p:extLst>
      <p:ext uri="{BB962C8B-B14F-4D97-AF65-F5344CB8AC3E}">
        <p14:creationId xmlns:p14="http://schemas.microsoft.com/office/powerpoint/2010/main" val="1058969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F12F-44AD-4812-93E1-7B823FB584F1}"/>
              </a:ext>
            </a:extLst>
          </p:cNvPr>
          <p:cNvSpPr>
            <a:spLocks noGrp="1"/>
          </p:cNvSpPr>
          <p:nvPr>
            <p:ph type="title"/>
          </p:nvPr>
        </p:nvSpPr>
        <p:spPr/>
        <p:txBody>
          <a:bodyPr/>
          <a:lstStyle/>
          <a:p>
            <a:r>
              <a:rPr lang="en-GB" dirty="0"/>
              <a:t>Pornography</a:t>
            </a:r>
          </a:p>
        </p:txBody>
      </p:sp>
      <p:sp>
        <p:nvSpPr>
          <p:cNvPr id="3" name="Content Placeholder 2">
            <a:extLst>
              <a:ext uri="{FF2B5EF4-FFF2-40B4-BE49-F238E27FC236}">
                <a16:creationId xmlns:a16="http://schemas.microsoft.com/office/drawing/2014/main" id="{CC2793E1-FD8E-4CD7-92C3-6EC2718EFF16}"/>
              </a:ext>
            </a:extLst>
          </p:cNvPr>
          <p:cNvSpPr>
            <a:spLocks noGrp="1"/>
          </p:cNvSpPr>
          <p:nvPr>
            <p:ph idx="1"/>
          </p:nvPr>
        </p:nvSpPr>
        <p:spPr/>
        <p:txBody>
          <a:bodyPr/>
          <a:lstStyle/>
          <a:p>
            <a:r>
              <a:rPr lang="en-GB" dirty="0"/>
              <a:t>Impact</a:t>
            </a:r>
          </a:p>
          <a:p>
            <a:r>
              <a:rPr lang="en-GB" dirty="0"/>
              <a:t>Brain development</a:t>
            </a:r>
          </a:p>
          <a:p>
            <a:r>
              <a:rPr lang="en-GB" dirty="0"/>
              <a:t>Sex education</a:t>
            </a:r>
          </a:p>
          <a:p>
            <a:r>
              <a:rPr lang="en-GB" dirty="0"/>
              <a:t>Real life vs porn life</a:t>
            </a:r>
          </a:p>
          <a:p>
            <a:r>
              <a:rPr lang="en-GB" dirty="0"/>
              <a:t>Healthy relationships</a:t>
            </a:r>
          </a:p>
          <a:p>
            <a:r>
              <a:rPr lang="en-GB" dirty="0"/>
              <a:t>Consent</a:t>
            </a:r>
          </a:p>
        </p:txBody>
      </p:sp>
    </p:spTree>
    <p:extLst>
      <p:ext uri="{BB962C8B-B14F-4D97-AF65-F5344CB8AC3E}">
        <p14:creationId xmlns:p14="http://schemas.microsoft.com/office/powerpoint/2010/main" val="1090476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727B-29E4-40E9-97EF-63DB849DE270}"/>
              </a:ext>
            </a:extLst>
          </p:cNvPr>
          <p:cNvSpPr>
            <a:spLocks noGrp="1"/>
          </p:cNvSpPr>
          <p:nvPr>
            <p:ph type="title"/>
          </p:nvPr>
        </p:nvSpPr>
        <p:spPr/>
        <p:txBody>
          <a:bodyPr/>
          <a:lstStyle/>
          <a:p>
            <a:r>
              <a:rPr lang="en-GB" dirty="0"/>
              <a:t>Social Skills Development</a:t>
            </a:r>
          </a:p>
        </p:txBody>
      </p:sp>
      <p:sp>
        <p:nvSpPr>
          <p:cNvPr id="3" name="Content Placeholder 2">
            <a:extLst>
              <a:ext uri="{FF2B5EF4-FFF2-40B4-BE49-F238E27FC236}">
                <a16:creationId xmlns:a16="http://schemas.microsoft.com/office/drawing/2014/main" id="{752C24FE-A574-4270-B50F-BB9329AD4A4E}"/>
              </a:ext>
            </a:extLst>
          </p:cNvPr>
          <p:cNvSpPr>
            <a:spLocks noGrp="1"/>
          </p:cNvSpPr>
          <p:nvPr>
            <p:ph idx="1"/>
          </p:nvPr>
        </p:nvSpPr>
        <p:spPr/>
        <p:txBody>
          <a:bodyPr/>
          <a:lstStyle/>
          <a:p>
            <a:r>
              <a:rPr lang="en-GB" dirty="0"/>
              <a:t>Problem solving</a:t>
            </a:r>
          </a:p>
          <a:p>
            <a:r>
              <a:rPr lang="en-GB" dirty="0"/>
              <a:t>Empathy</a:t>
            </a:r>
          </a:p>
          <a:p>
            <a:r>
              <a:rPr lang="en-GB" dirty="0"/>
              <a:t>Engagement in positive relationships</a:t>
            </a:r>
          </a:p>
          <a:p>
            <a:r>
              <a:rPr lang="en-GB" dirty="0"/>
              <a:t>Consent</a:t>
            </a:r>
          </a:p>
          <a:p>
            <a:endParaRPr lang="en-GB" dirty="0"/>
          </a:p>
        </p:txBody>
      </p:sp>
    </p:spTree>
    <p:extLst>
      <p:ext uri="{BB962C8B-B14F-4D97-AF65-F5344CB8AC3E}">
        <p14:creationId xmlns:p14="http://schemas.microsoft.com/office/powerpoint/2010/main" val="176385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29881-12BF-40FF-A1DE-48F6FD9F3A1C}"/>
              </a:ext>
            </a:extLst>
          </p:cNvPr>
          <p:cNvSpPr>
            <a:spLocks noGrp="1"/>
          </p:cNvSpPr>
          <p:nvPr>
            <p:ph type="title"/>
          </p:nvPr>
        </p:nvSpPr>
        <p:spPr/>
        <p:txBody>
          <a:bodyPr/>
          <a:lstStyle/>
          <a:p>
            <a:r>
              <a:rPr lang="en-GB" dirty="0"/>
              <a:t>How do you know risk has reduced?</a:t>
            </a:r>
          </a:p>
        </p:txBody>
      </p:sp>
      <p:sp>
        <p:nvSpPr>
          <p:cNvPr id="3" name="Content Placeholder 2">
            <a:extLst>
              <a:ext uri="{FF2B5EF4-FFF2-40B4-BE49-F238E27FC236}">
                <a16:creationId xmlns:a16="http://schemas.microsoft.com/office/drawing/2014/main" id="{FBE85B58-754B-4421-A2C1-243F7CF58516}"/>
              </a:ext>
            </a:extLst>
          </p:cNvPr>
          <p:cNvSpPr>
            <a:spLocks noGrp="1"/>
          </p:cNvSpPr>
          <p:nvPr>
            <p:ph idx="1"/>
          </p:nvPr>
        </p:nvSpPr>
        <p:spPr/>
        <p:txBody>
          <a:bodyPr/>
          <a:lstStyle/>
          <a:p>
            <a:r>
              <a:rPr lang="en-GB" dirty="0"/>
              <a:t>No further behaviours/concerns</a:t>
            </a:r>
          </a:p>
          <a:p>
            <a:r>
              <a:rPr lang="en-GB" dirty="0"/>
              <a:t>Engagement in work</a:t>
            </a:r>
          </a:p>
          <a:p>
            <a:r>
              <a:rPr lang="en-GB" dirty="0"/>
              <a:t>Positive change in beliefs and attitudes</a:t>
            </a:r>
          </a:p>
          <a:p>
            <a:r>
              <a:rPr lang="en-GB" dirty="0"/>
              <a:t>Putting into practice the work we have covered</a:t>
            </a:r>
          </a:p>
        </p:txBody>
      </p:sp>
    </p:spTree>
    <p:extLst>
      <p:ext uri="{BB962C8B-B14F-4D97-AF65-F5344CB8AC3E}">
        <p14:creationId xmlns:p14="http://schemas.microsoft.com/office/powerpoint/2010/main" val="2598606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380D90-1BC0-4BE1-A433-F6773A635F04}"/>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rPr>
              <a:t>If you have concerns… </a:t>
            </a:r>
          </a:p>
        </p:txBody>
      </p:sp>
      <p:sp>
        <p:nvSpPr>
          <p:cNvPr id="3" name="Content Placeholder 2">
            <a:extLst>
              <a:ext uri="{FF2B5EF4-FFF2-40B4-BE49-F238E27FC236}">
                <a16:creationId xmlns:a16="http://schemas.microsoft.com/office/drawing/2014/main" id="{7FCAB322-076D-4F7A-8BEF-F4AF795ACCB4}"/>
              </a:ext>
            </a:extLst>
          </p:cNvPr>
          <p:cNvSpPr>
            <a:spLocks noGrp="1"/>
          </p:cNvSpPr>
          <p:nvPr>
            <p:ph idx="1"/>
          </p:nvPr>
        </p:nvSpPr>
        <p:spPr>
          <a:xfrm>
            <a:off x="4810259" y="649480"/>
            <a:ext cx="6555347" cy="5546047"/>
          </a:xfrm>
        </p:spPr>
        <p:txBody>
          <a:bodyPr anchor="ctr">
            <a:normAutofit/>
          </a:bodyPr>
          <a:lstStyle/>
          <a:p>
            <a:pPr marL="0" indent="0">
              <a:buNone/>
            </a:pPr>
            <a:r>
              <a:rPr lang="en-GB" dirty="0"/>
              <a:t>Record as much information as possible </a:t>
            </a:r>
          </a:p>
          <a:p>
            <a:pPr lvl="1"/>
            <a:r>
              <a:rPr lang="en-GB" dirty="0"/>
              <a:t>Be mindful of language</a:t>
            </a:r>
          </a:p>
          <a:p>
            <a:pPr lvl="1"/>
            <a:r>
              <a:rPr lang="en-GB" dirty="0"/>
              <a:t>Give accurate descriptions</a:t>
            </a:r>
          </a:p>
          <a:p>
            <a:pPr marL="0" indent="0">
              <a:buNone/>
            </a:pPr>
            <a:endParaRPr lang="en-GB" sz="2000" dirty="0"/>
          </a:p>
          <a:p>
            <a:pPr marL="0" indent="0">
              <a:buNone/>
            </a:pPr>
            <a:r>
              <a:rPr lang="en-GB" dirty="0"/>
              <a:t>Follow safeguarding procedures</a:t>
            </a:r>
          </a:p>
          <a:p>
            <a:pPr lvl="1"/>
            <a:r>
              <a:rPr lang="en-GB" dirty="0"/>
              <a:t>Phone the MASH professional helpline  for advice </a:t>
            </a:r>
            <a:r>
              <a:rPr lang="en-GB" b="1" i="0" dirty="0">
                <a:solidFill>
                  <a:srgbClr val="333333"/>
                </a:solidFill>
                <a:effectLst/>
                <a:latin typeface="Source Sans Pro" panose="020B0503030403020204" pitchFamily="34" charset="0"/>
              </a:rPr>
              <a:t>0345 606 1499</a:t>
            </a:r>
          </a:p>
          <a:p>
            <a:pPr lvl="1"/>
            <a:r>
              <a:rPr lang="en-GB" dirty="0"/>
              <a:t>Seek advice or case consultation from Suffolk HSB Service </a:t>
            </a:r>
            <a:r>
              <a:rPr lang="en-GB" dirty="0">
                <a:hlinkClick r:id="rId3"/>
              </a:rPr>
              <a:t>Harmful Sexual Behaviour (HSB) - Suffolk Youth Justice Service</a:t>
            </a:r>
            <a:endParaRPr lang="en-GB" dirty="0"/>
          </a:p>
          <a:p>
            <a:pPr lvl="1"/>
            <a:r>
              <a:rPr lang="en-GB" dirty="0"/>
              <a:t>Make a safeguarding referral to MASH</a:t>
            </a:r>
          </a:p>
        </p:txBody>
      </p:sp>
    </p:spTree>
    <p:extLst>
      <p:ext uri="{BB962C8B-B14F-4D97-AF65-F5344CB8AC3E}">
        <p14:creationId xmlns:p14="http://schemas.microsoft.com/office/powerpoint/2010/main" val="340591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C87E40-DA2C-4A84-8646-8435638F1282}"/>
              </a:ext>
            </a:extLst>
          </p:cNvPr>
          <p:cNvSpPr>
            <a:spLocks noGrp="1"/>
          </p:cNvSpPr>
          <p:nvPr>
            <p:ph type="title"/>
          </p:nvPr>
        </p:nvSpPr>
        <p:spPr>
          <a:xfrm>
            <a:off x="838201" y="318599"/>
            <a:ext cx="10197123" cy="853711"/>
          </a:xfrm>
        </p:spPr>
        <p:txBody>
          <a:bodyPr anchor="t">
            <a:normAutofit/>
          </a:bodyPr>
          <a:lstStyle/>
          <a:p>
            <a:r>
              <a:rPr lang="en-GB" b="1" dirty="0"/>
              <a:t>Everyone’s Invited</a:t>
            </a:r>
          </a:p>
        </p:txBody>
      </p:sp>
      <p:sp>
        <p:nvSpPr>
          <p:cNvPr id="4" name="Slide Number Placeholder 3"/>
          <p:cNvSpPr>
            <a:spLocks noGrp="1"/>
          </p:cNvSpPr>
          <p:nvPr>
            <p:ph type="sldNum" sz="quarter" idx="12"/>
          </p:nvPr>
        </p:nvSpPr>
        <p:spPr>
          <a:xfrm>
            <a:off x="11160371" y="318599"/>
            <a:ext cx="620671" cy="322263"/>
          </a:xfrm>
        </p:spPr>
        <p:txBody>
          <a:bodyPr anchor="t">
            <a:normAutofit/>
          </a:bodyPr>
          <a:lstStyle/>
          <a:p>
            <a:pPr defTabSz="914377">
              <a:spcAft>
                <a:spcPts val="800"/>
              </a:spcAft>
              <a:defRPr/>
            </a:pPr>
            <a:fld id="{5512AD5A-2C28-1D42-B971-4292A709C8F6}" type="slidenum">
              <a:rPr lang="en-US"/>
              <a:pPr defTabSz="914377">
                <a:spcAft>
                  <a:spcPts val="800"/>
                </a:spcAft>
                <a:defRPr/>
              </a:pPr>
              <a:t>3</a:t>
            </a:fld>
            <a:endParaRPr lang="en-US"/>
          </a:p>
        </p:txBody>
      </p:sp>
      <p:graphicFrame>
        <p:nvGraphicFramePr>
          <p:cNvPr id="15" name="Content Placeholder 2">
            <a:extLst>
              <a:ext uri="{FF2B5EF4-FFF2-40B4-BE49-F238E27FC236}">
                <a16:creationId xmlns:a16="http://schemas.microsoft.com/office/drawing/2014/main" id="{D37E5222-09BC-4717-A586-C76C7C046D94}"/>
              </a:ext>
            </a:extLst>
          </p:cNvPr>
          <p:cNvGraphicFramePr>
            <a:graphicFrameLocks noGrp="1"/>
          </p:cNvGraphicFramePr>
          <p:nvPr>
            <p:ph idx="1"/>
          </p:nvPr>
        </p:nvGraphicFramePr>
        <p:xfrm>
          <a:off x="410959" y="318600"/>
          <a:ext cx="11370083" cy="5697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816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CF9E-A130-459F-B214-DE94643B2956}"/>
              </a:ext>
            </a:extLst>
          </p:cNvPr>
          <p:cNvSpPr>
            <a:spLocks noGrp="1"/>
          </p:cNvSpPr>
          <p:nvPr>
            <p:ph type="title"/>
          </p:nvPr>
        </p:nvSpPr>
        <p:spPr>
          <a:xfrm>
            <a:off x="1097280" y="263527"/>
            <a:ext cx="10058400" cy="1450757"/>
          </a:xfrm>
        </p:spPr>
        <p:txBody>
          <a:bodyPr anchor="b">
            <a:normAutofit/>
          </a:bodyPr>
          <a:lstStyle/>
          <a:p>
            <a:r>
              <a:rPr lang="en-GB" dirty="0"/>
              <a:t>Suffolk HSB Service</a:t>
            </a:r>
          </a:p>
        </p:txBody>
      </p:sp>
      <p:sp>
        <p:nvSpPr>
          <p:cNvPr id="4" name="Footer Placeholder 3">
            <a:extLst>
              <a:ext uri="{FF2B5EF4-FFF2-40B4-BE49-F238E27FC236}">
                <a16:creationId xmlns:a16="http://schemas.microsoft.com/office/drawing/2014/main" id="{AD457859-EB30-D0F0-7382-D05FF1AE895D}"/>
              </a:ext>
            </a:extLst>
          </p:cNvPr>
          <p:cNvSpPr>
            <a:spLocks noGrp="1"/>
          </p:cNvSpPr>
          <p:nvPr>
            <p:ph type="ftr" sz="quarter" idx="11"/>
          </p:nvPr>
        </p:nvSpPr>
        <p:spPr>
          <a:xfrm>
            <a:off x="3686185" y="6459785"/>
            <a:ext cx="4822804" cy="365125"/>
          </a:xfrm>
        </p:spPr>
        <p:txBody>
          <a:bodyPr anchor="ctr">
            <a:normAutofit/>
          </a:bodyPr>
          <a:lstStyle/>
          <a:p>
            <a:pPr>
              <a:spcAft>
                <a:spcPts val="600"/>
              </a:spcAft>
            </a:pPr>
            <a:r>
              <a:rPr lang="en-US"/>
              <a:t>© The AIM Project 2020</a:t>
            </a:r>
          </a:p>
        </p:txBody>
      </p:sp>
      <p:graphicFrame>
        <p:nvGraphicFramePr>
          <p:cNvPr id="6" name="Content Placeholder 2">
            <a:extLst>
              <a:ext uri="{FF2B5EF4-FFF2-40B4-BE49-F238E27FC236}">
                <a16:creationId xmlns:a16="http://schemas.microsoft.com/office/drawing/2014/main" id="{165A2B33-ED30-D412-63FC-4806E9ACD8DD}"/>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86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6F4B3-36EF-44D0-9BBF-30C7474A9186}"/>
              </a:ext>
            </a:extLst>
          </p:cNvPr>
          <p:cNvSpPr>
            <a:spLocks noGrp="1"/>
          </p:cNvSpPr>
          <p:nvPr>
            <p:ph idx="4294967295"/>
          </p:nvPr>
        </p:nvSpPr>
        <p:spPr>
          <a:xfrm>
            <a:off x="1371599" y="2318197"/>
            <a:ext cx="9724031" cy="3683358"/>
          </a:xfrm>
        </p:spPr>
        <p:txBody>
          <a:bodyPr vert="horz" lIns="91440" tIns="45720" rIns="91440" bIns="45720" rtlCol="0" anchor="ctr">
            <a:normAutofit/>
          </a:bodyPr>
          <a:lstStyle/>
          <a:p>
            <a:r>
              <a:rPr lang="en-US" b="0" i="0" dirty="0" err="1">
                <a:effectLst/>
              </a:rPr>
              <a:t>Ofsted</a:t>
            </a:r>
            <a:r>
              <a:rPr lang="en-US" b="0" i="0" dirty="0">
                <a:effectLst/>
              </a:rPr>
              <a:t> was asked by the government to carry out a rapid review of sexual abuse in schools and colleges. </a:t>
            </a:r>
          </a:p>
          <a:p>
            <a:endParaRPr lang="en-US" dirty="0"/>
          </a:p>
          <a:p>
            <a:r>
              <a:rPr lang="en-US" dirty="0">
                <a:hlinkClick r:id="rId3"/>
              </a:rPr>
              <a:t>Review of sexual abuse in schools and colleges - GOV.UK (www.gov.uk)</a:t>
            </a:r>
            <a:endParaRPr lang="en-US" dirty="0"/>
          </a:p>
          <a:p>
            <a:endParaRPr lang="en-US" dirty="0"/>
          </a:p>
          <a:p>
            <a:r>
              <a:rPr lang="en-US" dirty="0"/>
              <a:t>Published July 2021</a:t>
            </a:r>
          </a:p>
        </p:txBody>
      </p:sp>
    </p:spTree>
    <p:extLst>
      <p:ext uri="{BB962C8B-B14F-4D97-AF65-F5344CB8AC3E}">
        <p14:creationId xmlns:p14="http://schemas.microsoft.com/office/powerpoint/2010/main" val="396164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C37B8A-1DCC-4E6B-A030-321FE2D185F2}"/>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rPr>
              <a:t>Definition of Harmful Sexual Behaviour</a:t>
            </a:r>
          </a:p>
        </p:txBody>
      </p:sp>
      <p:sp>
        <p:nvSpPr>
          <p:cNvPr id="4" name="Footer Placeholder 3">
            <a:extLst>
              <a:ext uri="{FF2B5EF4-FFF2-40B4-BE49-F238E27FC236}">
                <a16:creationId xmlns:a16="http://schemas.microsoft.com/office/drawing/2014/main" id="{A77E7BD4-6134-4B81-B77C-76023C820FC9}"/>
              </a:ext>
            </a:extLst>
          </p:cNvPr>
          <p:cNvSpPr>
            <a:spLocks noGrp="1"/>
          </p:cNvSpPr>
          <p:nvPr>
            <p:ph type="ftr" sz="quarter" idx="11"/>
          </p:nvPr>
        </p:nvSpPr>
        <p:spPr>
          <a:xfrm rot="5400000">
            <a:off x="-1828800" y="1984248"/>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F9DB981-22BF-4839-90EB-B3117B747491}"/>
              </a:ext>
            </a:extLst>
          </p:cNvPr>
          <p:cNvSpPr>
            <a:spLocks noGrp="1"/>
          </p:cNvSpPr>
          <p:nvPr>
            <p:ph idx="1"/>
          </p:nvPr>
        </p:nvSpPr>
        <p:spPr>
          <a:xfrm>
            <a:off x="4810259" y="649480"/>
            <a:ext cx="6555347" cy="5546047"/>
          </a:xfrm>
        </p:spPr>
        <p:txBody>
          <a:bodyPr anchor="ctr">
            <a:normAutofit/>
          </a:bodyPr>
          <a:lstStyle/>
          <a:p>
            <a:pPr marL="0" indent="0">
              <a:buNone/>
            </a:pPr>
            <a:r>
              <a:rPr lang="en-GB" sz="2000" dirty="0">
                <a:latin typeface="Arial" panose="020B0604020202020204" pitchFamily="34" charset="0"/>
                <a:cs typeface="Arial" panose="020B0604020202020204" pitchFamily="34" charset="0"/>
              </a:rPr>
              <a:t>“Sexual behaviours expressed by children and young people under the age of 18 years old that are developmentally inappropriate, may be harmful towards self or others, or be abusive towards another child, young person or adult.” (Hackett, 2014)</a:t>
            </a:r>
          </a:p>
          <a:p>
            <a:endParaRPr lang="en-GB" sz="2000" dirty="0">
              <a:latin typeface="Arial" panose="020B0604020202020204" pitchFamily="34" charset="0"/>
              <a:cs typeface="Arial" panose="020B0604020202020204" pitchFamily="34" charset="0"/>
            </a:endParaRPr>
          </a:p>
          <a:p>
            <a:pPr>
              <a:spcBef>
                <a:spcPts val="0"/>
              </a:spcBef>
              <a:spcAft>
                <a:spcPts val="0"/>
              </a:spcAft>
              <a:buNone/>
            </a:pPr>
            <a:r>
              <a:rPr lang="en-GB" altLang="en-US" sz="2000" dirty="0">
                <a:latin typeface="Arial" panose="020B0604020202020204" pitchFamily="34" charset="0"/>
                <a:ea typeface="ＭＳ Ｐゴシック" panose="020B0600070205080204" pitchFamily="34" charset="-128"/>
                <a:cs typeface="Arial" panose="020B0604020202020204" pitchFamily="34" charset="0"/>
              </a:rPr>
              <a:t>“ The most important thing about terminology is that accurate descriptions of the physical acts committed are used, rather than any euphemistic or jargon-ridden phrases” Hackett, 2014</a:t>
            </a: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One third of all sexual offences against children and young people are committed by other children and young people (NSPCC, 2016)</a:t>
            </a:r>
          </a:p>
          <a:p>
            <a:pPr marL="0" indent="0">
              <a:buNone/>
            </a:pPr>
            <a:endParaRPr lang="en-GB" altLang="en-US" sz="2000" dirty="0">
              <a:latin typeface="Arial" panose="020B0604020202020204" pitchFamily="34" charset="0"/>
              <a:cs typeface="Arial" panose="020B0604020202020204" pitchFamily="34" charset="0"/>
            </a:endParaRPr>
          </a:p>
          <a:p>
            <a:endParaRPr lang="en-GB" sz="2000" dirty="0"/>
          </a:p>
        </p:txBody>
      </p:sp>
    </p:spTree>
    <p:extLst>
      <p:ext uri="{BB962C8B-B14F-4D97-AF65-F5344CB8AC3E}">
        <p14:creationId xmlns:p14="http://schemas.microsoft.com/office/powerpoint/2010/main" val="208837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C00F-916B-4A90-B849-A255B5CE884C}"/>
              </a:ext>
            </a:extLst>
          </p:cNvPr>
          <p:cNvSpPr>
            <a:spLocks noGrp="1"/>
          </p:cNvSpPr>
          <p:nvPr>
            <p:ph type="title"/>
          </p:nvPr>
        </p:nvSpPr>
        <p:spPr>
          <a:xfrm>
            <a:off x="808383" y="557188"/>
            <a:ext cx="10545417" cy="1046325"/>
          </a:xfrm>
        </p:spPr>
        <p:txBody>
          <a:bodyPr vert="horz" lIns="91440" tIns="45720" rIns="91440" bIns="45720" rtlCol="0" anchor="ctr">
            <a:normAutofit/>
          </a:bodyPr>
          <a:lstStyle/>
          <a:p>
            <a:pPr algn="ctr"/>
            <a:r>
              <a:rPr lang="en-US" sz="6000" b="1" kern="1200" dirty="0">
                <a:solidFill>
                  <a:schemeClr val="tx1"/>
                </a:solidFill>
                <a:latin typeface="+mj-lt"/>
                <a:ea typeface="+mj-ea"/>
                <a:cs typeface="+mj-cs"/>
              </a:rPr>
              <a:t>A note on language…</a:t>
            </a:r>
          </a:p>
        </p:txBody>
      </p:sp>
      <p:sp>
        <p:nvSpPr>
          <p:cNvPr id="4" name="Slide Number Placeholder 3">
            <a:extLst>
              <a:ext uri="{FF2B5EF4-FFF2-40B4-BE49-F238E27FC236}">
                <a16:creationId xmlns:a16="http://schemas.microsoft.com/office/drawing/2014/main" id="{5D4DBEE9-BB0D-41AB-A415-61BEDDA9049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800"/>
              </a:spcAft>
            </a:pPr>
            <a:fld id="{5512AD5A-2C28-1D42-B971-4292A709C8F6}" type="slidenum">
              <a:rPr lang="en-US" smtClean="0"/>
              <a:pPr>
                <a:spcAft>
                  <a:spcPts val="800"/>
                </a:spcAft>
              </a:pPr>
              <a:t>6</a:t>
            </a:fld>
            <a:endParaRPr lang="en-US"/>
          </a:p>
        </p:txBody>
      </p:sp>
      <p:graphicFrame>
        <p:nvGraphicFramePr>
          <p:cNvPr id="6" name="Content Placeholder 2">
            <a:extLst>
              <a:ext uri="{FF2B5EF4-FFF2-40B4-BE49-F238E27FC236}">
                <a16:creationId xmlns:a16="http://schemas.microsoft.com/office/drawing/2014/main" id="{821B2AEB-BD8F-4B0B-81D7-955414DB20A6}"/>
              </a:ext>
            </a:extLst>
          </p:cNvPr>
          <p:cNvGraphicFramePr>
            <a:graphicFrameLocks noGrp="1"/>
          </p:cNvGraphicFramePr>
          <p:nvPr>
            <p:ph idx="13"/>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9023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5302D7-2896-462A-91FF-66FC64118F38}"/>
              </a:ext>
            </a:extLst>
          </p:cNvPr>
          <p:cNvSpPr>
            <a:spLocks noGrp="1"/>
          </p:cNvSpPr>
          <p:nvPr>
            <p:ph type="title"/>
          </p:nvPr>
        </p:nvSpPr>
        <p:spPr>
          <a:xfrm>
            <a:off x="466722" y="586855"/>
            <a:ext cx="3201366" cy="3387497"/>
          </a:xfrm>
        </p:spPr>
        <p:txBody>
          <a:bodyPr anchor="b">
            <a:normAutofit/>
          </a:bodyPr>
          <a:lstStyle/>
          <a:p>
            <a:pPr algn="r"/>
            <a:r>
              <a:rPr lang="en-GB" sz="7200" b="1" dirty="0">
                <a:solidFill>
                  <a:srgbClr val="FFFFFF"/>
                </a:solidFill>
              </a:rPr>
              <a:t>Child First</a:t>
            </a:r>
          </a:p>
        </p:txBody>
      </p:sp>
      <p:sp>
        <p:nvSpPr>
          <p:cNvPr id="3" name="Content Placeholder 2">
            <a:extLst>
              <a:ext uri="{FF2B5EF4-FFF2-40B4-BE49-F238E27FC236}">
                <a16:creationId xmlns:a16="http://schemas.microsoft.com/office/drawing/2014/main" id="{9A659A14-0B97-4103-9CC9-E0D306E6F510}"/>
              </a:ext>
            </a:extLst>
          </p:cNvPr>
          <p:cNvSpPr>
            <a:spLocks noGrp="1"/>
          </p:cNvSpPr>
          <p:nvPr>
            <p:ph idx="1"/>
          </p:nvPr>
        </p:nvSpPr>
        <p:spPr>
          <a:xfrm>
            <a:off x="4810259" y="649480"/>
            <a:ext cx="6555347" cy="5546047"/>
          </a:xfrm>
        </p:spPr>
        <p:txBody>
          <a:bodyPr anchor="ctr">
            <a:normAutofit/>
          </a:bodyPr>
          <a:lstStyle/>
          <a:p>
            <a:r>
              <a:rPr lang="en-GB" sz="2400" b="0" i="0" dirty="0">
                <a:effectLst/>
              </a:rPr>
              <a:t>“Research highlights the damaging effects of stigmatising </a:t>
            </a:r>
            <a:r>
              <a:rPr lang="en-GB" sz="2400" b="1" i="0" dirty="0">
                <a:effectLst/>
              </a:rPr>
              <a:t>young people </a:t>
            </a:r>
            <a:r>
              <a:rPr lang="en-GB" sz="2400" b="0" i="0" dirty="0">
                <a:effectLst/>
              </a:rPr>
              <a:t>as ‘mini adult sex offenders’, which may even increase the likelihood of reoffending”</a:t>
            </a:r>
          </a:p>
          <a:p>
            <a:endParaRPr lang="en-GB" sz="2000" dirty="0"/>
          </a:p>
          <a:p>
            <a:pPr marL="0" indent="0">
              <a:buNone/>
            </a:pPr>
            <a:r>
              <a:rPr lang="en-GB" sz="2000" dirty="0"/>
              <a:t>Centre of Expertise in Child Sexual Abuse (CSA Centre)</a:t>
            </a:r>
          </a:p>
        </p:txBody>
      </p:sp>
    </p:spTree>
    <p:extLst>
      <p:ext uri="{BB962C8B-B14F-4D97-AF65-F5344CB8AC3E}">
        <p14:creationId xmlns:p14="http://schemas.microsoft.com/office/powerpoint/2010/main" val="104816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0"/>
            <a:ext cx="9685431" cy="970342"/>
          </a:xfrm>
        </p:spPr>
        <p:txBody>
          <a:bodyPr/>
          <a:lstStyle/>
          <a:p>
            <a:r>
              <a:rPr lang="en-GB" b="1" dirty="0"/>
              <a:t>Barriers and Challenges</a:t>
            </a:r>
          </a:p>
        </p:txBody>
      </p:sp>
      <p:graphicFrame>
        <p:nvGraphicFramePr>
          <p:cNvPr id="5" name="Content Placeholder 4"/>
          <p:cNvGraphicFramePr>
            <a:graphicFrameLocks noGrp="1"/>
          </p:cNvGraphicFramePr>
          <p:nvPr>
            <p:ph idx="1"/>
          </p:nvPr>
        </p:nvGraphicFramePr>
        <p:xfrm>
          <a:off x="0" y="970342"/>
          <a:ext cx="12192000" cy="616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070729">
                <a:tc>
                  <a:txBody>
                    <a:bodyPr/>
                    <a:lstStyle/>
                    <a:p>
                      <a:r>
                        <a:rPr lang="en-GB" dirty="0"/>
                        <a:t>Societal/cultural</a:t>
                      </a:r>
                    </a:p>
                  </a:txBody>
                  <a:tcPr/>
                </a:tc>
                <a:tc>
                  <a:txBody>
                    <a:bodyPr/>
                    <a:lstStyle/>
                    <a:p>
                      <a:r>
                        <a:rPr lang="en-GB" dirty="0"/>
                        <a:t>Organisational</a:t>
                      </a:r>
                    </a:p>
                  </a:txBody>
                  <a:tcPr/>
                </a:tc>
                <a:tc>
                  <a:txBody>
                    <a:bodyPr/>
                    <a:lstStyle/>
                    <a:p>
                      <a:r>
                        <a:rPr lang="en-GB" dirty="0"/>
                        <a:t>Individual</a:t>
                      </a:r>
                    </a:p>
                  </a:txBody>
                  <a:tcPr/>
                </a:tc>
                <a:tc>
                  <a:txBody>
                    <a:bodyPr/>
                    <a:lstStyle/>
                    <a:p>
                      <a:r>
                        <a:rPr lang="en-GB" dirty="0"/>
                        <a:t>Child/family</a:t>
                      </a:r>
                    </a:p>
                  </a:txBody>
                  <a:tcPr/>
                </a:tc>
                <a:extLst>
                  <a:ext uri="{0D108BD9-81ED-4DB2-BD59-A6C34878D82A}">
                    <a16:rowId xmlns:a16="http://schemas.microsoft.com/office/drawing/2014/main" val="10000"/>
                  </a:ext>
                </a:extLst>
              </a:tr>
              <a:tr h="5092342">
                <a:tc>
                  <a:txBody>
                    <a:bodyPr/>
                    <a:lstStyle/>
                    <a:p>
                      <a:pPr marL="176213" indent="-176213">
                        <a:buFont typeface="Arial" panose="020B0604020202020204" pitchFamily="34" charset="0"/>
                        <a:buChar char="•"/>
                      </a:pPr>
                      <a:r>
                        <a:rPr lang="en-GB" sz="1600" kern="1200" dirty="0">
                          <a:solidFill>
                            <a:schemeClr val="dk1"/>
                          </a:solidFill>
                          <a:effectLst/>
                          <a:latin typeface="+mn-lt"/>
                          <a:ea typeface="+mn-ea"/>
                          <a:cs typeface="+mn-cs"/>
                        </a:rPr>
                        <a:t>Impact of high profile cases</a:t>
                      </a:r>
                    </a:p>
                    <a:p>
                      <a:pPr marL="0" indent="0">
                        <a:buFont typeface="Arial" panose="020B0604020202020204" pitchFamily="34" charset="0"/>
                        <a:buNone/>
                      </a:pPr>
                      <a:endParaRPr lang="en-GB" sz="1600" kern="1200" dirty="0">
                        <a:solidFill>
                          <a:schemeClr val="dk1"/>
                        </a:solidFill>
                        <a:effectLst/>
                        <a:latin typeface="+mn-lt"/>
                        <a:ea typeface="+mn-ea"/>
                        <a:cs typeface="+mn-cs"/>
                      </a:endParaRPr>
                    </a:p>
                    <a:p>
                      <a:pPr marL="176213" indent="-176213">
                        <a:buFont typeface="Arial" panose="020B0604020202020204" pitchFamily="34" charset="0"/>
                        <a:buChar char="•"/>
                      </a:pPr>
                      <a:r>
                        <a:rPr lang="en-GB" sz="1600" kern="1200" dirty="0">
                          <a:solidFill>
                            <a:schemeClr val="dk1"/>
                          </a:solidFill>
                          <a:effectLst/>
                          <a:latin typeface="+mn-lt"/>
                          <a:ea typeface="+mn-ea"/>
                          <a:cs typeface="+mn-cs"/>
                        </a:rPr>
                        <a:t>Media myths and stereotypes about:</a:t>
                      </a:r>
                    </a:p>
                    <a:p>
                      <a:pPr marL="442913" indent="-177800">
                        <a:buFont typeface="Arial" panose="020B0604020202020204" pitchFamily="34" charset="0"/>
                        <a:buChar char="•"/>
                      </a:pPr>
                      <a:r>
                        <a:rPr lang="en-GB" sz="1600" kern="1200" dirty="0">
                          <a:solidFill>
                            <a:schemeClr val="dk1"/>
                          </a:solidFill>
                          <a:effectLst/>
                          <a:latin typeface="+mn-lt"/>
                          <a:ea typeface="+mn-ea"/>
                          <a:cs typeface="+mn-cs"/>
                        </a:rPr>
                        <a:t>victims</a:t>
                      </a:r>
                    </a:p>
                    <a:p>
                      <a:pPr marL="442913" indent="-177800">
                        <a:buFont typeface="Arial" panose="020B0604020202020204" pitchFamily="34" charset="0"/>
                        <a:buChar char="•"/>
                      </a:pPr>
                      <a:r>
                        <a:rPr lang="en-GB" sz="1600" kern="1200" dirty="0">
                          <a:solidFill>
                            <a:schemeClr val="dk1"/>
                          </a:solidFill>
                          <a:effectLst/>
                          <a:latin typeface="+mn-lt"/>
                          <a:ea typeface="+mn-ea"/>
                          <a:cs typeface="+mn-cs"/>
                        </a:rPr>
                        <a:t>perpetrators</a:t>
                      </a:r>
                    </a:p>
                    <a:p>
                      <a:pPr marL="265113" indent="0">
                        <a:buFont typeface="Arial" panose="020B0604020202020204" pitchFamily="34" charset="0"/>
                        <a:buNone/>
                      </a:pPr>
                      <a:endParaRPr lang="en-GB" sz="1600" kern="1200" dirty="0">
                        <a:solidFill>
                          <a:schemeClr val="dk1"/>
                        </a:solidFill>
                        <a:effectLst/>
                        <a:latin typeface="+mn-lt"/>
                        <a:ea typeface="+mn-ea"/>
                        <a:cs typeface="+mn-cs"/>
                      </a:endParaRPr>
                    </a:p>
                    <a:p>
                      <a:pPr marL="176213" indent="-176213">
                        <a:buFont typeface="Arial" panose="020B0604020202020204" pitchFamily="34" charset="0"/>
                        <a:buChar char="•"/>
                      </a:pPr>
                      <a:r>
                        <a:rPr lang="en-GB" sz="1600" kern="1200" dirty="0">
                          <a:solidFill>
                            <a:schemeClr val="dk1"/>
                          </a:solidFill>
                          <a:effectLst/>
                          <a:latin typeface="+mn-lt"/>
                          <a:ea typeface="+mn-ea"/>
                          <a:cs typeface="+mn-cs"/>
                        </a:rPr>
                        <a:t>Assumptions</a:t>
                      </a:r>
                    </a:p>
                    <a:p>
                      <a:pPr marL="0" indent="0">
                        <a:buFont typeface="Arial" panose="020B0604020202020204" pitchFamily="34" charset="0"/>
                        <a:buNone/>
                      </a:pPr>
                      <a:endParaRPr lang="en-GB" sz="1600" kern="1200" dirty="0">
                        <a:solidFill>
                          <a:schemeClr val="dk1"/>
                        </a:solidFill>
                        <a:effectLst/>
                        <a:latin typeface="+mn-lt"/>
                        <a:ea typeface="+mn-ea"/>
                        <a:cs typeface="+mn-cs"/>
                      </a:endParaRPr>
                    </a:p>
                    <a:p>
                      <a:pPr marL="176213" indent="-176213">
                        <a:buFont typeface="Arial" panose="020B0604020202020204" pitchFamily="34" charset="0"/>
                        <a:buChar char="•"/>
                      </a:pPr>
                      <a:r>
                        <a:rPr lang="en-GB" sz="1600" kern="1200" dirty="0">
                          <a:solidFill>
                            <a:schemeClr val="dk1"/>
                          </a:solidFill>
                          <a:effectLst/>
                          <a:latin typeface="+mn-lt"/>
                          <a:ea typeface="+mn-ea"/>
                          <a:cs typeface="+mn-cs"/>
                        </a:rPr>
                        <a:t>Seeing young people as responsible for their abuse/ behaviour</a:t>
                      </a:r>
                    </a:p>
                    <a:p>
                      <a:pPr marL="176213" indent="-176213">
                        <a:buFont typeface="Arial" panose="020B0604020202020204" pitchFamily="34" charset="0"/>
                        <a:buChar char="•"/>
                      </a:pPr>
                      <a:endParaRPr lang="en-GB" sz="1600" kern="1200" dirty="0">
                        <a:solidFill>
                          <a:schemeClr val="dk1"/>
                        </a:solidFill>
                        <a:effectLst/>
                        <a:latin typeface="+mn-lt"/>
                        <a:ea typeface="+mn-ea"/>
                        <a:cs typeface="+mn-cs"/>
                      </a:endParaRPr>
                    </a:p>
                    <a:p>
                      <a:pPr marL="176213" marR="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Victim-blaming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kern="1200" dirty="0">
                        <a:solidFill>
                          <a:schemeClr val="dk1"/>
                        </a:solidFill>
                        <a:effectLst/>
                        <a:latin typeface="+mn-lt"/>
                        <a:ea typeface="+mn-ea"/>
                        <a:cs typeface="+mn-cs"/>
                      </a:endParaRPr>
                    </a:p>
                    <a:p>
                      <a:pPr marL="176213" indent="-176213">
                        <a:buFont typeface="Arial" panose="020B0604020202020204" pitchFamily="34" charset="0"/>
                        <a:buChar char="•"/>
                      </a:pPr>
                      <a:r>
                        <a:rPr lang="en-GB" sz="1600" kern="1200" dirty="0">
                          <a:solidFill>
                            <a:schemeClr val="dk1"/>
                          </a:solidFill>
                          <a:effectLst/>
                          <a:latin typeface="+mn-lt"/>
                          <a:ea typeface="+mn-ea"/>
                          <a:cs typeface="+mn-cs"/>
                        </a:rPr>
                        <a:t>Shh!</a:t>
                      </a:r>
                    </a:p>
                    <a:p>
                      <a:pPr marL="176213" indent="-176213">
                        <a:buFont typeface="Arial" panose="020B0604020202020204" pitchFamily="34" charset="0"/>
                        <a:buChar char="•"/>
                      </a:pPr>
                      <a:endParaRPr lang="en-GB" sz="1600" kern="1200" dirty="0">
                        <a:solidFill>
                          <a:schemeClr val="dk1"/>
                        </a:solidFill>
                        <a:effectLst/>
                        <a:latin typeface="+mn-lt"/>
                        <a:ea typeface="+mn-ea"/>
                        <a:cs typeface="+mn-cs"/>
                      </a:endParaRPr>
                    </a:p>
                    <a:p>
                      <a:pPr marL="176213" indent="-176213">
                        <a:buFont typeface="Arial" panose="020B0604020202020204" pitchFamily="34" charset="0"/>
                        <a:buChar char="•"/>
                      </a:pPr>
                      <a:endParaRPr lang="en-GB" sz="1600" kern="1200" dirty="0">
                        <a:solidFill>
                          <a:schemeClr val="dk1"/>
                        </a:solidFill>
                        <a:effectLst/>
                        <a:latin typeface="+mn-lt"/>
                        <a:ea typeface="+mn-ea"/>
                        <a:cs typeface="+mn-cs"/>
                      </a:endParaRPr>
                    </a:p>
                  </a:txBody>
                  <a:tcPr/>
                </a:tc>
                <a:tc>
                  <a:txBody>
                    <a:bodyPr/>
                    <a:lstStyle/>
                    <a:p>
                      <a:pPr marL="176213" indent="-176213">
                        <a:buFont typeface="Arial" panose="020B0604020202020204" pitchFamily="34" charset="0"/>
                        <a:buChar char="•"/>
                      </a:pPr>
                      <a:r>
                        <a:rPr lang="en-GB" sz="1600" dirty="0"/>
                        <a:t>Inconsistent</a:t>
                      </a:r>
                      <a:r>
                        <a:rPr lang="en-GB" sz="1600" baseline="0" dirty="0"/>
                        <a:t> training</a:t>
                      </a:r>
                    </a:p>
                    <a:p>
                      <a:pPr marL="176213" indent="-176213">
                        <a:buFont typeface="Arial" panose="020B0604020202020204" pitchFamily="34" charset="0"/>
                        <a:buChar char="•"/>
                      </a:pPr>
                      <a:r>
                        <a:rPr lang="en-GB" sz="1600" kern="1200" dirty="0">
                          <a:solidFill>
                            <a:schemeClr val="dk1"/>
                          </a:solidFill>
                          <a:effectLst/>
                          <a:latin typeface="+mn-lt"/>
                          <a:ea typeface="+mn-ea"/>
                          <a:cs typeface="+mn-cs"/>
                        </a:rPr>
                        <a:t>Criminal justice led practice</a:t>
                      </a:r>
                    </a:p>
                    <a:p>
                      <a:pPr marL="0" indent="0">
                        <a:buFont typeface="Arial" panose="020B0604020202020204" pitchFamily="34" charset="0"/>
                        <a:buNone/>
                      </a:pPr>
                      <a:endParaRPr lang="en-GB" sz="1600" kern="1200" dirty="0">
                        <a:solidFill>
                          <a:schemeClr val="dk1"/>
                        </a:solidFill>
                        <a:effectLst/>
                        <a:latin typeface="+mn-lt"/>
                        <a:ea typeface="+mn-ea"/>
                        <a:cs typeface="+mn-cs"/>
                      </a:endParaRPr>
                    </a:p>
                    <a:p>
                      <a:pPr marL="176213" indent="-176213">
                        <a:buFont typeface="Arial" panose="020B0604020202020204" pitchFamily="34" charset="0"/>
                        <a:buChar char="•"/>
                      </a:pPr>
                      <a:r>
                        <a:rPr lang="en-GB" sz="1600" kern="1200" dirty="0">
                          <a:solidFill>
                            <a:schemeClr val="dk1"/>
                          </a:solidFill>
                          <a:effectLst/>
                          <a:latin typeface="+mn-lt"/>
                          <a:ea typeface="+mn-ea"/>
                          <a:cs typeface="+mn-cs"/>
                        </a:rPr>
                        <a:t>Reliance on verbal disclosure by victim OR guilt admitted/found</a:t>
                      </a:r>
                    </a:p>
                    <a:p>
                      <a:pPr marL="176213" indent="-176213">
                        <a:buFont typeface="Arial" panose="020B0604020202020204" pitchFamily="34" charset="0"/>
                        <a:buChar char="•"/>
                      </a:pPr>
                      <a:endParaRPr lang="en-GB" sz="1600" kern="1200" dirty="0">
                        <a:solidFill>
                          <a:schemeClr val="dk1"/>
                        </a:solidFill>
                        <a:effectLst/>
                        <a:latin typeface="+mn-lt"/>
                        <a:ea typeface="+mn-ea"/>
                        <a:cs typeface="+mn-cs"/>
                      </a:endParaRPr>
                    </a:p>
                    <a:p>
                      <a:pPr marL="176213" indent="-176213">
                        <a:buFont typeface="Arial" panose="020B0604020202020204" pitchFamily="34" charset="0"/>
                        <a:buChar char="•"/>
                      </a:pPr>
                      <a:r>
                        <a:rPr lang="en-GB" sz="1600" kern="1200" dirty="0">
                          <a:solidFill>
                            <a:schemeClr val="dk1"/>
                          </a:solidFill>
                          <a:effectLst/>
                          <a:latin typeface="+mn-lt"/>
                          <a:ea typeface="+mn-ea"/>
                          <a:cs typeface="+mn-cs"/>
                        </a:rPr>
                        <a:t>NFA</a:t>
                      </a:r>
                    </a:p>
                    <a:p>
                      <a:pPr marL="176213" marR="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mn-lt"/>
                          <a:ea typeface="+mn-ea"/>
                          <a:cs typeface="+mn-cs"/>
                        </a:rPr>
                        <a:t>Multi-agency communication:</a:t>
                      </a:r>
                    </a:p>
                    <a:p>
                      <a:pPr marL="354013" indent="-176213">
                        <a:buFont typeface="Arial" panose="020B0604020202020204" pitchFamily="34" charset="0"/>
                        <a:buChar char="•"/>
                      </a:pPr>
                      <a:r>
                        <a:rPr lang="en-GB" sz="1600" kern="1200" dirty="0">
                          <a:solidFill>
                            <a:schemeClr val="dk1"/>
                          </a:solidFill>
                          <a:effectLst/>
                          <a:latin typeface="+mn-lt"/>
                          <a:ea typeface="+mn-ea"/>
                          <a:cs typeface="+mn-cs"/>
                        </a:rPr>
                        <a:t>Poor</a:t>
                      </a:r>
                    </a:p>
                    <a:p>
                      <a:pPr marL="354013" indent="-176213">
                        <a:buFont typeface="Arial" panose="020B0604020202020204" pitchFamily="34" charset="0"/>
                        <a:buChar char="•"/>
                      </a:pPr>
                      <a:r>
                        <a:rPr lang="en-GB" sz="1600" kern="1200" dirty="0">
                          <a:solidFill>
                            <a:schemeClr val="dk1"/>
                          </a:solidFill>
                          <a:effectLst/>
                          <a:latin typeface="+mn-lt"/>
                          <a:ea typeface="+mn-ea"/>
                          <a:cs typeface="+mn-cs"/>
                        </a:rPr>
                        <a:t>Misunderstand-ing roles &amp; protocols</a:t>
                      </a:r>
                    </a:p>
                    <a:p>
                      <a:pPr marL="354013" indent="-176213">
                        <a:buFont typeface="Arial" panose="020B0604020202020204" pitchFamily="34" charset="0"/>
                        <a:buChar char="•"/>
                      </a:pPr>
                      <a:r>
                        <a:rPr lang="en-GB" sz="1600" kern="1200" dirty="0">
                          <a:solidFill>
                            <a:schemeClr val="dk1"/>
                          </a:solidFill>
                          <a:effectLst/>
                          <a:latin typeface="+mn-lt"/>
                          <a:ea typeface="+mn-ea"/>
                          <a:cs typeface="+mn-cs"/>
                        </a:rPr>
                        <a:t>Not working together</a:t>
                      </a:r>
                    </a:p>
                    <a:p>
                      <a:pPr marL="176213" indent="-176213">
                        <a:buFont typeface="Arial" panose="020B0604020202020204" pitchFamily="34" charset="0"/>
                        <a:buChar char="•"/>
                      </a:pPr>
                      <a:r>
                        <a:rPr lang="en-GB" sz="1600" kern="1200" dirty="0">
                          <a:solidFill>
                            <a:schemeClr val="dk1"/>
                          </a:solidFill>
                          <a:effectLst/>
                          <a:latin typeface="+mn-lt"/>
                          <a:ea typeface="+mn-ea"/>
                          <a:cs typeface="+mn-cs"/>
                        </a:rPr>
                        <a:t>Inadequate</a:t>
                      </a:r>
                      <a:r>
                        <a:rPr lang="en-GB" sz="1600" kern="1200" baseline="0" dirty="0">
                          <a:solidFill>
                            <a:schemeClr val="dk1"/>
                          </a:solidFill>
                          <a:effectLst/>
                          <a:latin typeface="+mn-lt"/>
                          <a:ea typeface="+mn-ea"/>
                          <a:cs typeface="+mn-cs"/>
                        </a:rPr>
                        <a:t> supervision</a:t>
                      </a:r>
                    </a:p>
                    <a:p>
                      <a:pPr marL="176213" indent="-176213">
                        <a:buFont typeface="Arial" panose="020B0604020202020204" pitchFamily="34" charset="0"/>
                        <a:buChar char="•"/>
                      </a:pPr>
                      <a:r>
                        <a:rPr lang="en-GB" sz="1600" kern="1200" baseline="0" dirty="0">
                          <a:solidFill>
                            <a:schemeClr val="dk1"/>
                          </a:solidFill>
                          <a:effectLst/>
                          <a:latin typeface="+mn-lt"/>
                          <a:ea typeface="+mn-ea"/>
                          <a:cs typeface="+mn-cs"/>
                        </a:rPr>
                        <a:t>Uncontaining</a:t>
                      </a:r>
                      <a:r>
                        <a:rPr lang="en-GB" sz="1600" kern="1200" dirty="0">
                          <a:solidFill>
                            <a:schemeClr val="dk1"/>
                          </a:solidFill>
                          <a:effectLst/>
                          <a:latin typeface="+mn-lt"/>
                          <a:ea typeface="+mn-ea"/>
                          <a:cs typeface="+mn-cs"/>
                        </a:rPr>
                        <a:t> environments</a:t>
                      </a:r>
                    </a:p>
                  </a:txBody>
                  <a:tcPr/>
                </a:tc>
                <a:tc>
                  <a:txBody>
                    <a:bodyPr/>
                    <a:lstStyle/>
                    <a:p>
                      <a:pPr marL="176213" indent="-176213">
                        <a:buFont typeface="Arial" panose="020B0604020202020204" pitchFamily="34" charset="0"/>
                        <a:buChar char="•"/>
                      </a:pPr>
                      <a:r>
                        <a:rPr lang="en-GB" sz="1600" kern="1200" dirty="0">
                          <a:solidFill>
                            <a:schemeClr val="dk1"/>
                          </a:solidFill>
                          <a:effectLst/>
                          <a:latin typeface="+mn-lt"/>
                          <a:ea typeface="+mn-ea"/>
                          <a:cs typeface="+mn-cs"/>
                        </a:rPr>
                        <a:t>Difficult to think about</a:t>
                      </a:r>
                    </a:p>
                    <a:p>
                      <a:pPr marL="176213" indent="-176213">
                        <a:buFont typeface="Arial" panose="020B0604020202020204" pitchFamily="34" charset="0"/>
                        <a:buChar char="•"/>
                      </a:pPr>
                      <a:r>
                        <a:rPr lang="en-GB" sz="1600" kern="1200" dirty="0">
                          <a:solidFill>
                            <a:schemeClr val="dk1"/>
                          </a:solidFill>
                          <a:effectLst/>
                          <a:latin typeface="+mn-lt"/>
                          <a:ea typeface="+mn-ea"/>
                          <a:cs typeface="+mn-cs"/>
                        </a:rPr>
                        <a:t>Difficult to talk about </a:t>
                      </a:r>
                    </a:p>
                    <a:p>
                      <a:pPr marL="176213" indent="-176213">
                        <a:buFont typeface="Arial" panose="020B0604020202020204" pitchFamily="34" charset="0"/>
                        <a:buChar char="•"/>
                      </a:pPr>
                      <a:r>
                        <a:rPr lang="en-GB" sz="1600" kern="1200" dirty="0">
                          <a:solidFill>
                            <a:schemeClr val="dk1"/>
                          </a:solidFill>
                          <a:effectLst/>
                          <a:latin typeface="+mn-lt"/>
                          <a:ea typeface="+mn-ea"/>
                          <a:cs typeface="+mn-cs"/>
                        </a:rPr>
                        <a:t>Fear of:</a:t>
                      </a:r>
                    </a:p>
                    <a:p>
                      <a:pPr marL="354013" lvl="0" indent="-176213">
                        <a:buFont typeface="Arial" panose="020B0604020202020204" pitchFamily="34" charset="0"/>
                        <a:buChar char="•"/>
                      </a:pPr>
                      <a:r>
                        <a:rPr lang="en-GB" sz="1600" kern="1200" dirty="0">
                          <a:solidFill>
                            <a:schemeClr val="dk1"/>
                          </a:solidFill>
                          <a:effectLst/>
                          <a:latin typeface="+mn-lt"/>
                          <a:ea typeface="+mn-ea"/>
                          <a:cs typeface="+mn-cs"/>
                        </a:rPr>
                        <a:t>Contaminating evidence (if under police investigation)</a:t>
                      </a:r>
                    </a:p>
                    <a:p>
                      <a:pPr marL="354013" lvl="0" indent="-176213">
                        <a:buFont typeface="Arial" panose="020B0604020202020204" pitchFamily="34" charset="0"/>
                        <a:buChar char="•"/>
                      </a:pPr>
                      <a:r>
                        <a:rPr lang="en-GB" sz="1600" kern="1200" dirty="0">
                          <a:solidFill>
                            <a:schemeClr val="dk1"/>
                          </a:solidFill>
                          <a:effectLst/>
                          <a:latin typeface="+mn-lt"/>
                          <a:ea typeface="+mn-ea"/>
                          <a:cs typeface="+mn-cs"/>
                        </a:rPr>
                        <a:t>Getting it wrong</a:t>
                      </a:r>
                    </a:p>
                    <a:p>
                      <a:pPr marL="354013" lvl="0" indent="-176213">
                        <a:buFont typeface="Arial" panose="020B0604020202020204" pitchFamily="34" charset="0"/>
                        <a:buChar char="•"/>
                      </a:pPr>
                      <a:r>
                        <a:rPr lang="en-GB" sz="1600" kern="1200" dirty="0">
                          <a:solidFill>
                            <a:schemeClr val="dk1"/>
                          </a:solidFill>
                          <a:effectLst/>
                          <a:latin typeface="+mn-lt"/>
                          <a:ea typeface="+mn-ea"/>
                          <a:cs typeface="+mn-cs"/>
                        </a:rPr>
                        <a:t>Incorrect</a:t>
                      </a:r>
                      <a:r>
                        <a:rPr lang="en-GB" sz="1600" kern="1200" baseline="0" dirty="0">
                          <a:solidFill>
                            <a:schemeClr val="dk1"/>
                          </a:solidFill>
                          <a:effectLst/>
                          <a:latin typeface="+mn-lt"/>
                          <a:ea typeface="+mn-ea"/>
                          <a:cs typeface="+mn-cs"/>
                        </a:rPr>
                        <a:t> accusations</a:t>
                      </a:r>
                      <a:endParaRPr lang="en-GB" sz="1600" kern="1200" dirty="0">
                        <a:solidFill>
                          <a:schemeClr val="dk1"/>
                        </a:solidFill>
                        <a:effectLst/>
                        <a:latin typeface="+mn-lt"/>
                        <a:ea typeface="+mn-ea"/>
                        <a:cs typeface="+mn-cs"/>
                      </a:endParaRPr>
                    </a:p>
                    <a:p>
                      <a:pPr marL="354013" lvl="0" indent="-176213">
                        <a:buFont typeface="Arial" panose="020B0604020202020204" pitchFamily="34" charset="0"/>
                        <a:buChar char="•"/>
                      </a:pPr>
                      <a:r>
                        <a:rPr lang="en-GB" sz="1600" kern="1200" dirty="0">
                          <a:solidFill>
                            <a:schemeClr val="dk1"/>
                          </a:solidFill>
                          <a:effectLst/>
                          <a:latin typeface="+mn-lt"/>
                          <a:ea typeface="+mn-ea"/>
                          <a:cs typeface="+mn-cs"/>
                        </a:rPr>
                        <a:t>Opening a can of worms</a:t>
                      </a:r>
                    </a:p>
                    <a:p>
                      <a:pPr marL="176213" lvl="0" indent="-176213">
                        <a:buFont typeface="Arial" panose="020B0604020202020204" pitchFamily="34" charset="0"/>
                        <a:buChar char="•"/>
                      </a:pPr>
                      <a:r>
                        <a:rPr lang="en-GB" sz="1600" kern="1200" dirty="0">
                          <a:solidFill>
                            <a:schemeClr val="dk1"/>
                          </a:solidFill>
                          <a:effectLst/>
                          <a:latin typeface="+mn-lt"/>
                          <a:ea typeface="+mn-ea"/>
                          <a:cs typeface="+mn-cs"/>
                        </a:rPr>
                        <a:t>Implications to workload</a:t>
                      </a:r>
                    </a:p>
                    <a:p>
                      <a:pPr marL="176213" indent="-176213">
                        <a:buFont typeface="Arial" panose="020B0604020202020204" pitchFamily="34" charset="0"/>
                        <a:buChar char="•"/>
                      </a:pPr>
                      <a:r>
                        <a:rPr lang="en-GB" sz="1600" kern="1200" dirty="0">
                          <a:solidFill>
                            <a:schemeClr val="dk1"/>
                          </a:solidFill>
                          <a:effectLst/>
                          <a:latin typeface="+mn-lt"/>
                          <a:ea typeface="+mn-ea"/>
                          <a:cs typeface="+mn-cs"/>
                        </a:rPr>
                        <a:t>Personal values  &amp;</a:t>
                      </a:r>
                      <a:r>
                        <a:rPr lang="en-GB" sz="1600" kern="1200" baseline="0" dirty="0">
                          <a:solidFill>
                            <a:schemeClr val="dk1"/>
                          </a:solidFill>
                          <a:effectLst/>
                          <a:latin typeface="+mn-lt"/>
                          <a:ea typeface="+mn-ea"/>
                          <a:cs typeface="+mn-cs"/>
                        </a:rPr>
                        <a:t> a</a:t>
                      </a:r>
                      <a:r>
                        <a:rPr lang="en-GB" sz="1600" kern="1200" dirty="0">
                          <a:solidFill>
                            <a:schemeClr val="dk1"/>
                          </a:solidFill>
                          <a:effectLst/>
                          <a:latin typeface="+mn-lt"/>
                          <a:ea typeface="+mn-ea"/>
                          <a:cs typeface="+mn-cs"/>
                        </a:rPr>
                        <a:t>ssumptions</a:t>
                      </a:r>
                    </a:p>
                    <a:p>
                      <a:pPr marL="176213" indent="-176213">
                        <a:buFont typeface="Arial" panose="020B0604020202020204" pitchFamily="34" charset="0"/>
                        <a:buChar char="•"/>
                      </a:pPr>
                      <a:r>
                        <a:rPr lang="en-GB" sz="1600" kern="1200" dirty="0">
                          <a:solidFill>
                            <a:schemeClr val="dk1"/>
                          </a:solidFill>
                          <a:effectLst/>
                          <a:latin typeface="+mn-lt"/>
                          <a:ea typeface="+mn-ea"/>
                          <a:cs typeface="+mn-cs"/>
                        </a:rPr>
                        <a:t>Unresolved personal issues</a:t>
                      </a:r>
                    </a:p>
                    <a:p>
                      <a:pPr marL="176213" indent="-176213">
                        <a:buFont typeface="Arial" panose="020B0604020202020204" pitchFamily="34" charset="0"/>
                        <a:buChar char="•"/>
                      </a:pPr>
                      <a:r>
                        <a:rPr lang="en-GB" sz="1600" kern="1200" dirty="0">
                          <a:solidFill>
                            <a:schemeClr val="dk1"/>
                          </a:solidFill>
                          <a:effectLst/>
                          <a:latin typeface="+mn-lt"/>
                          <a:ea typeface="+mn-ea"/>
                          <a:cs typeface="+mn-cs"/>
                        </a:rPr>
                        <a:t>Lack of knowledge</a:t>
                      </a:r>
                      <a:endParaRPr lang="en-GB" dirty="0"/>
                    </a:p>
                  </a:txBody>
                  <a:tcPr/>
                </a:tc>
                <a:tc>
                  <a:txBody>
                    <a:bodyPr/>
                    <a:lstStyle/>
                    <a:p>
                      <a:pPr marL="176213" indent="-176213">
                        <a:buFont typeface="Arial" panose="020B0604020202020204" pitchFamily="34" charset="0"/>
                        <a:buChar char="•"/>
                      </a:pPr>
                      <a:r>
                        <a:rPr lang="en-GB" sz="1600" kern="1200" dirty="0">
                          <a:solidFill>
                            <a:schemeClr val="dk1"/>
                          </a:solidFill>
                          <a:effectLst/>
                          <a:latin typeface="+mn-lt"/>
                          <a:ea typeface="+mn-ea"/>
                          <a:cs typeface="+mn-cs"/>
                        </a:rPr>
                        <a:t>Fear of consequences</a:t>
                      </a:r>
                    </a:p>
                    <a:p>
                      <a:pPr marL="176213" indent="-176213">
                        <a:buFont typeface="Arial" panose="020B0604020202020204" pitchFamily="34" charset="0"/>
                        <a:buChar char="•"/>
                      </a:pPr>
                      <a:r>
                        <a:rPr lang="en-GB" sz="1600" kern="1200" dirty="0">
                          <a:solidFill>
                            <a:schemeClr val="dk1"/>
                          </a:solidFill>
                          <a:effectLst/>
                          <a:latin typeface="+mn-lt"/>
                          <a:ea typeface="+mn-ea"/>
                          <a:cs typeface="+mn-cs"/>
                        </a:rPr>
                        <a:t>Shame and embarrassment</a:t>
                      </a:r>
                    </a:p>
                    <a:p>
                      <a:pPr marL="176213" indent="-176213">
                        <a:buFont typeface="Arial" panose="020B0604020202020204" pitchFamily="34" charset="0"/>
                        <a:buChar char="•"/>
                      </a:pPr>
                      <a:r>
                        <a:rPr lang="en-GB" sz="1600" kern="1200" dirty="0">
                          <a:solidFill>
                            <a:schemeClr val="dk1"/>
                          </a:solidFill>
                          <a:effectLst/>
                          <a:latin typeface="+mn-lt"/>
                          <a:ea typeface="+mn-ea"/>
                          <a:cs typeface="+mn-cs"/>
                        </a:rPr>
                        <a:t>Not having the words</a:t>
                      </a:r>
                    </a:p>
                    <a:p>
                      <a:pPr marL="176213" indent="-176213">
                        <a:buFont typeface="Arial" panose="020B0604020202020204" pitchFamily="34" charset="0"/>
                        <a:buChar char="•"/>
                      </a:pPr>
                      <a:r>
                        <a:rPr lang="en-GB" sz="1600" kern="1200" dirty="0">
                          <a:solidFill>
                            <a:schemeClr val="dk1"/>
                          </a:solidFill>
                          <a:effectLst/>
                          <a:latin typeface="+mn-lt"/>
                          <a:ea typeface="+mn-ea"/>
                          <a:cs typeface="+mn-cs"/>
                        </a:rPr>
                        <a:t>Not understand-ing it as abuse</a:t>
                      </a:r>
                    </a:p>
                    <a:p>
                      <a:pPr marL="176213" indent="-176213">
                        <a:buFont typeface="Arial" panose="020B0604020202020204" pitchFamily="34" charset="0"/>
                        <a:buChar char="•"/>
                      </a:pPr>
                      <a:r>
                        <a:rPr lang="en-GB" sz="1600" kern="1200" dirty="0">
                          <a:solidFill>
                            <a:schemeClr val="dk1"/>
                          </a:solidFill>
                          <a:effectLst/>
                          <a:latin typeface="+mn-lt"/>
                          <a:ea typeface="+mn-ea"/>
                          <a:cs typeface="+mn-cs"/>
                        </a:rPr>
                        <a:t>Feeling responsible</a:t>
                      </a:r>
                    </a:p>
                    <a:p>
                      <a:pPr marL="176213" indent="-176213">
                        <a:buFont typeface="Arial" panose="020B0604020202020204" pitchFamily="34" charset="0"/>
                        <a:buChar char="•"/>
                      </a:pPr>
                      <a:r>
                        <a:rPr lang="en-GB" sz="1600" i="1" kern="1200" dirty="0">
                          <a:solidFill>
                            <a:schemeClr val="dk1"/>
                          </a:solidFill>
                          <a:effectLst/>
                          <a:latin typeface="+mn-lt"/>
                          <a:ea typeface="+mn-ea"/>
                          <a:cs typeface="+mn-cs"/>
                        </a:rPr>
                        <a:t>Disability</a:t>
                      </a:r>
                    </a:p>
                    <a:p>
                      <a:pPr marL="176213" indent="-176213">
                        <a:buFont typeface="Arial" panose="020B0604020202020204" pitchFamily="34" charset="0"/>
                        <a:buChar char="•"/>
                      </a:pPr>
                      <a:r>
                        <a:rPr lang="en-GB" sz="1600" i="1" kern="1200" dirty="0">
                          <a:solidFill>
                            <a:schemeClr val="dk1"/>
                          </a:solidFill>
                          <a:effectLst/>
                          <a:latin typeface="+mn-lt"/>
                          <a:ea typeface="+mn-ea"/>
                          <a:cs typeface="+mn-cs"/>
                        </a:rPr>
                        <a:t>Cultural issues</a:t>
                      </a:r>
                    </a:p>
                    <a:p>
                      <a:pPr marL="176213" indent="-176213">
                        <a:buFont typeface="Arial" panose="020B0604020202020204" pitchFamily="34" charset="0"/>
                        <a:buChar char="•"/>
                      </a:pPr>
                      <a:r>
                        <a:rPr lang="en-GB" sz="1600" i="1" kern="1200" dirty="0">
                          <a:solidFill>
                            <a:schemeClr val="dk1"/>
                          </a:solidFill>
                          <a:effectLst/>
                          <a:latin typeface="+mn-lt"/>
                          <a:ea typeface="+mn-ea"/>
                          <a:cs typeface="+mn-cs"/>
                        </a:rPr>
                        <a:t>Issues for boys</a:t>
                      </a:r>
                    </a:p>
                    <a:p>
                      <a:pPr marL="176213" indent="-176213">
                        <a:buFont typeface="Arial" panose="020B0604020202020204" pitchFamily="34" charset="0"/>
                        <a:buChar char="•"/>
                      </a:pPr>
                      <a:r>
                        <a:rPr lang="en-GB" sz="1600" i="1" kern="1200" dirty="0">
                          <a:solidFill>
                            <a:schemeClr val="dk1"/>
                          </a:solidFill>
                          <a:effectLst/>
                          <a:latin typeface="+mn-lt"/>
                          <a:ea typeface="+mn-ea"/>
                          <a:cs typeface="+mn-cs"/>
                        </a:rPr>
                        <a:t>LGBTQ+</a:t>
                      </a:r>
                    </a:p>
                    <a:p>
                      <a:pPr marL="176213" indent="-176213">
                        <a:buFont typeface="Arial" panose="020B0604020202020204" pitchFamily="34" charset="0"/>
                        <a:buChar char="•"/>
                      </a:pPr>
                      <a:r>
                        <a:rPr lang="en-GB" sz="1600" kern="1200" dirty="0">
                          <a:solidFill>
                            <a:schemeClr val="dk1"/>
                          </a:solidFill>
                          <a:effectLst/>
                          <a:latin typeface="+mn-lt"/>
                          <a:ea typeface="+mn-ea"/>
                          <a:cs typeface="+mn-cs"/>
                        </a:rPr>
                        <a:t>Additional barriers such as child’s family circumstances</a:t>
                      </a:r>
                    </a:p>
                    <a:p>
                      <a:pPr marL="176213" indent="-176213">
                        <a:buFont typeface="Arial" panose="020B0604020202020204" pitchFamily="34" charset="0"/>
                        <a:buChar char="•"/>
                      </a:pPr>
                      <a:r>
                        <a:rPr lang="en-GB" sz="1600" kern="1200" dirty="0">
                          <a:solidFill>
                            <a:schemeClr val="dk1"/>
                          </a:solidFill>
                          <a:effectLst/>
                          <a:latin typeface="+mn-lt"/>
                          <a:ea typeface="+mn-ea"/>
                          <a:cs typeface="+mn-cs"/>
                        </a:rPr>
                        <a:t>Parent/</a:t>
                      </a:r>
                      <a:r>
                        <a:rPr lang="en-GB" sz="1600" kern="1200" baseline="0" dirty="0">
                          <a:solidFill>
                            <a:schemeClr val="dk1"/>
                          </a:solidFill>
                          <a:effectLst/>
                          <a:latin typeface="+mn-lt"/>
                          <a:ea typeface="+mn-ea"/>
                          <a:cs typeface="+mn-cs"/>
                        </a:rPr>
                        <a:t>carer’s</a:t>
                      </a:r>
                      <a:r>
                        <a:rPr lang="en-GB" sz="1600" kern="1200" dirty="0">
                          <a:solidFill>
                            <a:schemeClr val="dk1"/>
                          </a:solidFill>
                          <a:effectLst/>
                          <a:latin typeface="+mn-lt"/>
                          <a:ea typeface="+mn-ea"/>
                          <a:cs typeface="+mn-cs"/>
                        </a:rPr>
                        <a:t> lack of knowledge</a:t>
                      </a:r>
                      <a:endParaRPr lang="en-GB" dirty="0"/>
                    </a:p>
                  </a:txBody>
                  <a:tcPr/>
                </a:tc>
                <a:extLst>
                  <a:ext uri="{0D108BD9-81ED-4DB2-BD59-A6C34878D82A}">
                    <a16:rowId xmlns:a16="http://schemas.microsoft.com/office/drawing/2014/main" val="10001"/>
                  </a:ext>
                </a:extLst>
              </a:tr>
            </a:tbl>
          </a:graphicData>
        </a:graphic>
      </p:graphicFrame>
      <p:cxnSp>
        <p:nvCxnSpPr>
          <p:cNvPr id="7" name="Straight Arrow Connector 6"/>
          <p:cNvCxnSpPr/>
          <p:nvPr/>
        </p:nvCxnSpPr>
        <p:spPr>
          <a:xfrm>
            <a:off x="3071664" y="299695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956867" y="2081217"/>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956867" y="278092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68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t>Continuum of behaviour (Hackett, 2010</a:t>
            </a:r>
            <a:r>
              <a:rPr lang="en-GB" b="1" dirty="0"/>
              <a:t>)</a:t>
            </a:r>
          </a:p>
        </p:txBody>
      </p:sp>
      <p:sp>
        <p:nvSpPr>
          <p:cNvPr id="3" name="Content Placeholder 2"/>
          <p:cNvSpPr>
            <a:spLocks noGrp="1"/>
          </p:cNvSpPr>
          <p:nvPr>
            <p:ph idx="1"/>
          </p:nvPr>
        </p:nvSpPr>
        <p:spPr/>
        <p:txBody>
          <a:bodyPr>
            <a:normAutofit/>
          </a:bodyPr>
          <a:lstStyle/>
          <a:p>
            <a:endParaRPr lang="en-GB" sz="3000" dirty="0">
              <a:solidFill>
                <a:srgbClr val="0070C0"/>
              </a:solidFill>
              <a:latin typeface="Arial" panose="020B0604020202020204" pitchFamily="34" charset="0"/>
              <a:cs typeface="Arial" panose="020B0604020202020204" pitchFamily="34" charset="0"/>
            </a:endParaRPr>
          </a:p>
          <a:p>
            <a:pPr marL="114300" indent="0">
              <a:buNone/>
            </a:pPr>
            <a:r>
              <a:rPr lang="en-GB" sz="3000" dirty="0">
                <a:solidFill>
                  <a:srgbClr val="0070C0"/>
                </a:solidFill>
                <a:latin typeface="Arial" panose="020B0604020202020204" pitchFamily="34" charset="0"/>
                <a:cs typeface="Arial" panose="020B0604020202020204" pitchFamily="34" charset="0"/>
              </a:rPr>
              <a:t> </a:t>
            </a:r>
          </a:p>
          <a:p>
            <a:endParaRPr lang="en-GB" sz="3000" dirty="0">
              <a:latin typeface="Arial" panose="020B0604020202020204" pitchFamily="34" charset="0"/>
              <a:cs typeface="Arial" panose="020B0604020202020204" pitchFamily="34" charset="0"/>
            </a:endParaRPr>
          </a:p>
          <a:p>
            <a:endParaRPr lang="en-GB" sz="3000" dirty="0">
              <a:latin typeface="Arial" panose="020B0604020202020204" pitchFamily="34" charset="0"/>
              <a:cs typeface="Arial" panose="020B0604020202020204" pitchFamily="34" charset="0"/>
            </a:endParaRPr>
          </a:p>
          <a:p>
            <a:endParaRPr lang="en-GB" dirty="0"/>
          </a:p>
        </p:txBody>
      </p:sp>
      <p:graphicFrame>
        <p:nvGraphicFramePr>
          <p:cNvPr id="4" name="Content Placeholder 3">
            <a:extLst>
              <a:ext uri="{FF2B5EF4-FFF2-40B4-BE49-F238E27FC236}">
                <a16:creationId xmlns:a16="http://schemas.microsoft.com/office/drawing/2014/main" id="{35B70296-61A7-45EF-97F4-89CB12CDB8CC}"/>
              </a:ext>
            </a:extLst>
          </p:cNvPr>
          <p:cNvGraphicFramePr>
            <a:graphicFrameLocks/>
          </p:cNvGraphicFramePr>
          <p:nvPr/>
        </p:nvGraphicFramePr>
        <p:xfrm>
          <a:off x="2027548" y="1957388"/>
          <a:ext cx="8136904" cy="420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a:extLst>
              <a:ext uri="{FF2B5EF4-FFF2-40B4-BE49-F238E27FC236}">
                <a16:creationId xmlns:a16="http://schemas.microsoft.com/office/drawing/2014/main" id="{557748E7-A8B6-4217-9282-58E8626727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52538" y="0"/>
            <a:ext cx="1739462" cy="17342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Footer Placeholder 5">
            <a:extLst>
              <a:ext uri="{FF2B5EF4-FFF2-40B4-BE49-F238E27FC236}">
                <a16:creationId xmlns:a16="http://schemas.microsoft.com/office/drawing/2014/main" id="{A75B717A-13DD-4C9A-91EE-1019329F6E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a:ea typeface="+mn-ea"/>
                <a:cs typeface="+mn-cs"/>
              </a:rPr>
              <a:t>© The AIM Project 2021</a:t>
            </a:r>
          </a:p>
        </p:txBody>
      </p:sp>
    </p:spTree>
    <p:extLst>
      <p:ext uri="{BB962C8B-B14F-4D97-AF65-F5344CB8AC3E}">
        <p14:creationId xmlns:p14="http://schemas.microsoft.com/office/powerpoint/2010/main" val="63394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 Master Slide March 19" id="{1E767D3C-54AA-9A48-A3E1-B8A74BD4BDE3}" vid="{6BB05706-431E-A049-9822-0002705642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D7775EBD653A40B897152B05CC9972" ma:contentTypeVersion="17" ma:contentTypeDescription="Create a new document." ma:contentTypeScope="" ma:versionID="5020107ba6f6e13651bdf175460e734a">
  <xsd:schema xmlns:xsd="http://www.w3.org/2001/XMLSchema" xmlns:xs="http://www.w3.org/2001/XMLSchema" xmlns:p="http://schemas.microsoft.com/office/2006/metadata/properties" xmlns:ns2="b97f7709-dfb7-43a0-b42a-cd354627f020" xmlns:ns3="c87c4431-64f3-4193-a243-315c16951e97" xmlns:ns4="75304046-ffad-4f70-9f4b-bbc776f1b690" targetNamespace="http://schemas.microsoft.com/office/2006/metadata/properties" ma:root="true" ma:fieldsID="309e74241db0e4626669f6c4e9d33ec5" ns2:_="" ns3:_="" ns4:_="">
    <xsd:import namespace="b97f7709-dfb7-43a0-b42a-cd354627f020"/>
    <xsd:import namespace="c87c4431-64f3-4193-a243-315c16951e97"/>
    <xsd:import namespace="75304046-ffad-4f70-9f4b-bbc776f1b69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f7709-dfb7-43a0-b42a-cd354627f0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7c4431-64f3-4193-a243-315c16951e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06bf4c4-4eb2-40f1-bc0e-6b8189d6fc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304046-ffad-4f70-9f4b-bbc776f1b69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1ffcd99-7339-4ede-9ff5-841c832ebfe4}" ma:internalName="TaxCatchAll" ma:showField="CatchAllData" ma:web="b97f7709-dfb7-43a0-b42a-cd354627f0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7c4431-64f3-4193-a243-315c16951e97">
      <Terms xmlns="http://schemas.microsoft.com/office/infopath/2007/PartnerControls"/>
    </lcf76f155ced4ddcb4097134ff3c332f>
    <TaxCatchAll xmlns="75304046-ffad-4f70-9f4b-bbc776f1b690" xsi:nil="true"/>
  </documentManagement>
</p:properties>
</file>

<file path=customXml/itemProps1.xml><?xml version="1.0" encoding="utf-8"?>
<ds:datastoreItem xmlns:ds="http://schemas.openxmlformats.org/officeDocument/2006/customXml" ds:itemID="{B7AB4126-5DE8-4CCE-B9B9-6DD3EC2C6A09}"/>
</file>

<file path=customXml/itemProps2.xml><?xml version="1.0" encoding="utf-8"?>
<ds:datastoreItem xmlns:ds="http://schemas.openxmlformats.org/officeDocument/2006/customXml" ds:itemID="{9AA50ED6-F752-49F8-B6AE-FFEC5C7C534E}">
  <ds:schemaRefs>
    <ds:schemaRef ds:uri="http://schemas.microsoft.com/sharepoint/v3/contenttype/forms"/>
  </ds:schemaRefs>
</ds:datastoreItem>
</file>

<file path=customXml/itemProps3.xml><?xml version="1.0" encoding="utf-8"?>
<ds:datastoreItem xmlns:ds="http://schemas.openxmlformats.org/officeDocument/2006/customXml" ds:itemID="{5FB88E58-316B-4AAD-B281-513B61B71821}">
  <ds:schemaRefs>
    <ds:schemaRef ds:uri="http://schemas.microsoft.com/office/2006/metadata/properties"/>
    <ds:schemaRef ds:uri="http://schemas.microsoft.com/office/infopath/2007/PartnerControls"/>
    <ds:schemaRef ds:uri="7f7a74de-d710-4105-9a0e-c50aade74d5e"/>
  </ds:schemaRefs>
</ds:datastoreItem>
</file>

<file path=docProps/app.xml><?xml version="1.0" encoding="utf-8"?>
<Properties xmlns="http://schemas.openxmlformats.org/officeDocument/2006/extended-properties" xmlns:vt="http://schemas.openxmlformats.org/officeDocument/2006/docPropsVTypes">
  <Template>Integral</Template>
  <TotalTime>21464</TotalTime>
  <Words>3748</Words>
  <Application>Microsoft Office PowerPoint</Application>
  <PresentationFormat>Widescreen</PresentationFormat>
  <Paragraphs>445</Paragraphs>
  <Slides>30</Slides>
  <Notes>30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Bubblegum Sans</vt:lpstr>
      <vt:lpstr>Calibri</vt:lpstr>
      <vt:lpstr>Calibri Light</vt:lpstr>
      <vt:lpstr>Lato</vt:lpstr>
      <vt:lpstr>Poppins</vt:lpstr>
      <vt:lpstr>Source Sans Pro</vt:lpstr>
      <vt:lpstr>Tahoma</vt:lpstr>
      <vt:lpstr>Trebuchet MS</vt:lpstr>
      <vt:lpstr>Office Theme</vt:lpstr>
      <vt:lpstr>Retrospect</vt:lpstr>
      <vt:lpstr>HSB- Harmful Sexual Behaviour</vt:lpstr>
      <vt:lpstr>PowerPoint Presentation</vt:lpstr>
      <vt:lpstr>Everyone’s Invited</vt:lpstr>
      <vt:lpstr>PowerPoint Presentation</vt:lpstr>
      <vt:lpstr>Definition of Harmful Sexual Behaviour</vt:lpstr>
      <vt:lpstr>A note on language…</vt:lpstr>
      <vt:lpstr>Child First</vt:lpstr>
      <vt:lpstr>Barriers and Challenges</vt:lpstr>
      <vt:lpstr>Continuum of behaviour (Hackett, 2010)</vt:lpstr>
      <vt:lpstr>Continuum of Response </vt:lpstr>
      <vt:lpstr>PowerPoint Presentation</vt:lpstr>
      <vt:lpstr>Abuse Histories</vt:lpstr>
      <vt:lpstr>The development of harmful sexual behaviours</vt:lpstr>
      <vt:lpstr>PowerPoint Presentation</vt:lpstr>
      <vt:lpstr>The importance of a trusted adult </vt:lpstr>
      <vt:lpstr>Supporting the child who has harmed</vt:lpstr>
      <vt:lpstr>Supporting the child who has harmed</vt:lpstr>
      <vt:lpstr>PowerPoint Presentation</vt:lpstr>
      <vt:lpstr> Conversations about their behaviour</vt:lpstr>
      <vt:lpstr>Practical considerations</vt:lpstr>
      <vt:lpstr>Key principles</vt:lpstr>
      <vt:lpstr>Key principles</vt:lpstr>
      <vt:lpstr>Interventions</vt:lpstr>
      <vt:lpstr>Safety Planning</vt:lpstr>
      <vt:lpstr>Sex and the Law</vt:lpstr>
      <vt:lpstr>Pornography</vt:lpstr>
      <vt:lpstr>Social Skills Development</vt:lpstr>
      <vt:lpstr>How do you know risk has reduced?</vt:lpstr>
      <vt:lpstr>If you have concerns… </vt:lpstr>
      <vt:lpstr>Suffolk HSB Service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of Harmful Sexual Behaviour</dc:title>
  <dc:creator>Janet Mulverhill</dc:creator>
  <cp:lastModifiedBy>Megan Smith</cp:lastModifiedBy>
  <cp:revision>4</cp:revision>
  <dcterms:created xsi:type="dcterms:W3CDTF">2023-09-27T09:24:40Z</dcterms:created>
  <dcterms:modified xsi:type="dcterms:W3CDTF">2023-11-01T16:41:40Z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0x01010069D7775EBD653A40B897152B05CC9972</vt:lpwstr>
  </property>
</Properties>
</file>