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1"/>
  </p:notesMasterIdLst>
  <p:sldIdLst>
    <p:sldId id="256" r:id="rId5"/>
    <p:sldId id="257" r:id="rId6"/>
    <p:sldId id="258" r:id="rId7"/>
    <p:sldId id="259" r:id="rId8"/>
    <p:sldId id="260" r:id="rId9"/>
    <p:sldId id="261" r:id="rId10"/>
    <p:sldId id="262" r:id="rId11"/>
    <p:sldId id="263" r:id="rId12"/>
    <p:sldId id="434" r:id="rId13"/>
    <p:sldId id="435" r:id="rId14"/>
    <p:sldId id="269" r:id="rId15"/>
    <p:sldId id="270" r:id="rId16"/>
    <p:sldId id="264" r:id="rId17"/>
    <p:sldId id="436" r:id="rId18"/>
    <p:sldId id="265" r:id="rId19"/>
    <p:sldId id="279" r:id="rId20"/>
    <p:sldId id="274" r:id="rId21"/>
    <p:sldId id="271" r:id="rId22"/>
    <p:sldId id="443" r:id="rId23"/>
    <p:sldId id="438" r:id="rId24"/>
    <p:sldId id="444" r:id="rId25"/>
    <p:sldId id="268" r:id="rId26"/>
    <p:sldId id="440" r:id="rId27"/>
    <p:sldId id="278" r:id="rId28"/>
    <p:sldId id="272" r:id="rId29"/>
    <p:sldId id="276"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5DCD"/>
    <a:srgbClr val="6882EE"/>
    <a:srgbClr val="0446A8"/>
    <a:srgbClr val="1769C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EFE1F0-2CE8-4C07-8246-3DCDAB75984A}" v="5" dt="2024-09-04T10:19:51.396"/>
    <p1510:client id="{ED889B30-1279-A5FE-992D-88AAC2C9624C}" v="4" dt="2024-09-04T10:19:07.4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54" autoAdjust="0"/>
    <p:restoredTop sz="88529" autoAdjust="0"/>
  </p:normalViewPr>
  <p:slideViewPr>
    <p:cSldViewPr snapToGrid="0">
      <p:cViewPr varScale="1">
        <p:scale>
          <a:sx n="57" d="100"/>
          <a:sy n="57" d="100"/>
        </p:scale>
        <p:origin x="97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8DA5BD-17F5-491B-B2C4-5D1E2B61458B}" type="datetimeFigureOut">
              <a:rPr lang="en-GB" smtClean="0"/>
              <a:t>04/09/2024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D5D3A4-EC00-4067-B808-6C781E5DCA8E}" type="slidenum">
              <a:rPr lang="en-GB" smtClean="0"/>
              <a:t>‹#›</a:t>
            </a:fld>
            <a:endParaRPr lang="en-GB"/>
          </a:p>
        </p:txBody>
      </p:sp>
    </p:spTree>
    <p:extLst>
      <p:ext uri="{BB962C8B-B14F-4D97-AF65-F5344CB8AC3E}">
        <p14:creationId xmlns:p14="http://schemas.microsoft.com/office/powerpoint/2010/main" val="2645408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CD5D3A4-EC00-4067-B808-6C781E5DCA8E}" type="slidenum">
              <a:rPr lang="en-GB" smtClean="0"/>
              <a:t>6</a:t>
            </a:fld>
            <a:endParaRPr lang="en-GB"/>
          </a:p>
        </p:txBody>
      </p:sp>
    </p:spTree>
    <p:extLst>
      <p:ext uri="{BB962C8B-B14F-4D97-AF65-F5344CB8AC3E}">
        <p14:creationId xmlns:p14="http://schemas.microsoft.com/office/powerpoint/2010/main" val="38939913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t>Our survey revealed Suffolk settings want these from new employees</a:t>
            </a:r>
          </a:p>
          <a:p>
            <a:endParaRPr lang="en-GB"/>
          </a:p>
          <a:p>
            <a:r>
              <a:rPr lang="en-GB"/>
              <a:t>There will be many jobs as the government are expanding funded childcare so you will have lots of opportunities to demonstrate what you know and what you can do.</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t>Different work places and roles mean great flexibility you can work for yourself as a CM, own your own business, work as part of a team term time, all year round, different ages etc. Trying different roles is a great way to get experience and a variety of experience – great for your CV and to talk about when you go for interviews! EY work gives you transferable skills and a great grounding for other roles as it can be so varied due to the families and children you work with and situations which crop up..</a:t>
            </a:r>
          </a:p>
          <a:p>
            <a:endParaRPr lang="en-GB"/>
          </a:p>
        </p:txBody>
      </p:sp>
      <p:sp>
        <p:nvSpPr>
          <p:cNvPr id="4" name="Slide Number Placeholder 3"/>
          <p:cNvSpPr>
            <a:spLocks noGrp="1"/>
          </p:cNvSpPr>
          <p:nvPr>
            <p:ph type="sldNum" sz="quarter" idx="5"/>
          </p:nvPr>
        </p:nvSpPr>
        <p:spPr/>
        <p:txBody>
          <a:bodyPr/>
          <a:lstStyle/>
          <a:p>
            <a:fld id="{44C5295E-ED9C-4BC0-9923-28C261CE574E}" type="slidenum">
              <a:rPr lang="en-GB" smtClean="0"/>
              <a:t>9</a:t>
            </a:fld>
            <a:endParaRPr lang="en-GB"/>
          </a:p>
        </p:txBody>
      </p:sp>
    </p:spTree>
    <p:extLst>
      <p:ext uri="{BB962C8B-B14F-4D97-AF65-F5344CB8AC3E}">
        <p14:creationId xmlns:p14="http://schemas.microsoft.com/office/powerpoint/2010/main" val="18665883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Please do signpost to our web page and resources. We have Facebook  and other social media boosts and radio ads which direct to this page</a:t>
            </a:r>
          </a:p>
        </p:txBody>
      </p:sp>
      <p:sp>
        <p:nvSpPr>
          <p:cNvPr id="4" name="Slide Number Placeholder 3"/>
          <p:cNvSpPr>
            <a:spLocks noGrp="1"/>
          </p:cNvSpPr>
          <p:nvPr>
            <p:ph type="sldNum" sz="quarter" idx="5"/>
          </p:nvPr>
        </p:nvSpPr>
        <p:spPr/>
        <p:txBody>
          <a:bodyPr/>
          <a:lstStyle/>
          <a:p>
            <a:fld id="{8CD5D3A4-EC00-4067-B808-6C781E5DCA8E}" type="slidenum">
              <a:rPr lang="en-GB" smtClean="0"/>
              <a:t>10</a:t>
            </a:fld>
            <a:endParaRPr lang="en-GB"/>
          </a:p>
        </p:txBody>
      </p:sp>
    </p:spTree>
    <p:extLst>
      <p:ext uri="{BB962C8B-B14F-4D97-AF65-F5344CB8AC3E}">
        <p14:creationId xmlns:p14="http://schemas.microsoft.com/office/powerpoint/2010/main" val="3774499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Many courses now require someone to have done some volunteer work first</a:t>
            </a:r>
          </a:p>
          <a:p>
            <a:r>
              <a:rPr lang="en-GB"/>
              <a:t>We link up with the major colleges and Apprenticeships Suffolk</a:t>
            </a:r>
          </a:p>
          <a:p>
            <a:endParaRPr lang="en-GB"/>
          </a:p>
          <a:p>
            <a:r>
              <a:rPr lang="en-GB"/>
              <a:t>T levels and apprenticeships popular routes</a:t>
            </a:r>
          </a:p>
        </p:txBody>
      </p:sp>
      <p:sp>
        <p:nvSpPr>
          <p:cNvPr id="4" name="Slide Number Placeholder 3"/>
          <p:cNvSpPr>
            <a:spLocks noGrp="1"/>
          </p:cNvSpPr>
          <p:nvPr>
            <p:ph type="sldNum" sz="quarter" idx="5"/>
          </p:nvPr>
        </p:nvSpPr>
        <p:spPr/>
        <p:txBody>
          <a:bodyPr/>
          <a:lstStyle/>
          <a:p>
            <a:fld id="{8CD5D3A4-EC00-4067-B808-6C781E5DCA8E}" type="slidenum">
              <a:rPr lang="en-GB" smtClean="0"/>
              <a:t>19</a:t>
            </a:fld>
            <a:endParaRPr lang="en-GB"/>
          </a:p>
        </p:txBody>
      </p:sp>
    </p:spTree>
    <p:extLst>
      <p:ext uri="{BB962C8B-B14F-4D97-AF65-F5344CB8AC3E}">
        <p14:creationId xmlns:p14="http://schemas.microsoft.com/office/powerpoint/2010/main" val="14748470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a:effectLst/>
                <a:latin typeface="Calibri" panose="020F0502020204030204" pitchFamily="34" charset="0"/>
                <a:ea typeface="Calibri" panose="020F0502020204030204" pitchFamily="34" charset="0"/>
                <a:cs typeface="Times New Roman" panose="02020603050405020304" pitchFamily="18" charset="0"/>
              </a:rPr>
              <a:t>Fantastically rewarding work (not so much financially)</a:t>
            </a:r>
          </a:p>
          <a:p>
            <a:pPr>
              <a:lnSpc>
                <a:spcPct val="107000"/>
              </a:lnSpc>
              <a:spcAft>
                <a:spcPts val="800"/>
              </a:spcAft>
            </a:pPr>
            <a:r>
              <a:rPr lang="en-GB" sz="1800">
                <a:effectLst/>
                <a:latin typeface="Calibri" panose="020F0502020204030204" pitchFamily="34" charset="0"/>
                <a:ea typeface="Calibri" panose="020F0502020204030204" pitchFamily="34" charset="0"/>
                <a:cs typeface="Times New Roman" panose="02020603050405020304" pitchFamily="18" charset="0"/>
              </a:rPr>
              <a:t>A definate career pathway with training and qualification pathway options and many transferable sills and life skills learnt</a:t>
            </a:r>
          </a:p>
          <a:p>
            <a:pPr>
              <a:lnSpc>
                <a:spcPct val="107000"/>
              </a:lnSpc>
              <a:spcAft>
                <a:spcPts val="800"/>
              </a:spcAft>
            </a:pPr>
            <a:endParaRPr lang="en-GB"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a:effectLst/>
                <a:latin typeface="Calibri" panose="020F0502020204030204" pitchFamily="34" charset="0"/>
                <a:ea typeface="Calibri" panose="020F0502020204030204" pitchFamily="34" charset="0"/>
                <a:cs typeface="Times New Roman" panose="02020603050405020304" pitchFamily="18" charset="0"/>
              </a:rPr>
              <a:t>Benefits</a:t>
            </a:r>
          </a:p>
          <a:p>
            <a:pPr>
              <a:lnSpc>
                <a:spcPct val="107000"/>
              </a:lnSpc>
              <a:spcAft>
                <a:spcPts val="800"/>
              </a:spcAft>
            </a:pPr>
            <a:r>
              <a:rPr lang="en-GB" sz="1800">
                <a:effectLst/>
                <a:latin typeface="Calibri" panose="020F0502020204030204" pitchFamily="34" charset="0"/>
                <a:ea typeface="Calibri" panose="020F0502020204030204" pitchFamily="34" charset="0"/>
                <a:cs typeface="Times New Roman" panose="02020603050405020304" pitchFamily="18" charset="0"/>
              </a:rPr>
              <a:t>Unless you are a business manager or administrator it is not an office job. In fact you are outside  a lot of the time</a:t>
            </a:r>
          </a:p>
          <a:p>
            <a:pPr>
              <a:lnSpc>
                <a:spcPct val="107000"/>
              </a:lnSpc>
              <a:spcAft>
                <a:spcPts val="800"/>
              </a:spcAft>
            </a:pPr>
            <a:r>
              <a:rPr lang="en-GB" sz="1800">
                <a:effectLst/>
                <a:latin typeface="Calibri" panose="020F0502020204030204" pitchFamily="34" charset="0"/>
                <a:ea typeface="Calibri" panose="020F0502020204030204" pitchFamily="34" charset="0"/>
                <a:cs typeface="Times New Roman" panose="02020603050405020304" pitchFamily="18" charset="0"/>
              </a:rPr>
              <a:t>You have flexibility within the curriculum to really follow children’s needs and interests</a:t>
            </a:r>
          </a:p>
          <a:p>
            <a:r>
              <a:rPr lang="en-GB" sz="1800">
                <a:effectLst/>
                <a:latin typeface="Calibri" panose="020F0502020204030204" pitchFamily="34" charset="0"/>
                <a:ea typeface="Calibri" panose="020F0502020204030204" pitchFamily="34" charset="0"/>
                <a:cs typeface="Times New Roman" panose="02020603050405020304" pitchFamily="18" charset="0"/>
              </a:rPr>
              <a:t>You are genuinely making a difference to families </a:t>
            </a:r>
            <a:endParaRPr lang="en-GB"/>
          </a:p>
        </p:txBody>
      </p:sp>
      <p:sp>
        <p:nvSpPr>
          <p:cNvPr id="4" name="Slide Number Placeholder 3"/>
          <p:cNvSpPr>
            <a:spLocks noGrp="1"/>
          </p:cNvSpPr>
          <p:nvPr>
            <p:ph type="sldNum" sz="quarter" idx="5"/>
          </p:nvPr>
        </p:nvSpPr>
        <p:spPr/>
        <p:txBody>
          <a:bodyPr/>
          <a:lstStyle/>
          <a:p>
            <a:fld id="{8CD5D3A4-EC00-4067-B808-6C781E5DCA8E}" type="slidenum">
              <a:rPr lang="en-GB" smtClean="0"/>
              <a:t>20</a:t>
            </a:fld>
            <a:endParaRPr lang="en-GB"/>
          </a:p>
        </p:txBody>
      </p:sp>
    </p:spTree>
    <p:extLst>
      <p:ext uri="{BB962C8B-B14F-4D97-AF65-F5344CB8AC3E}">
        <p14:creationId xmlns:p14="http://schemas.microsoft.com/office/powerpoint/2010/main" val="36988348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CD5D3A4-EC00-4067-B808-6C781E5DCA8E}" type="slidenum">
              <a:rPr lang="en-GB" smtClean="0"/>
              <a:t>22</a:t>
            </a:fld>
            <a:endParaRPr lang="en-GB"/>
          </a:p>
        </p:txBody>
      </p:sp>
    </p:spTree>
    <p:extLst>
      <p:ext uri="{BB962C8B-B14F-4D97-AF65-F5344CB8AC3E}">
        <p14:creationId xmlns:p14="http://schemas.microsoft.com/office/powerpoint/2010/main" val="4654295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CD5D3A4-EC00-4067-B808-6C781E5DCA8E}" type="slidenum">
              <a:rPr lang="en-GB" smtClean="0"/>
              <a:t>23</a:t>
            </a:fld>
            <a:endParaRPr lang="en-GB"/>
          </a:p>
        </p:txBody>
      </p:sp>
    </p:spTree>
    <p:extLst>
      <p:ext uri="{BB962C8B-B14F-4D97-AF65-F5344CB8AC3E}">
        <p14:creationId xmlns:p14="http://schemas.microsoft.com/office/powerpoint/2010/main" val="2914916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006CE-6ED7-C5F8-975F-066E1DF058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42A39F5-0240-5B8C-3A85-175AEC26A0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6436AD2-7082-D37B-3633-35553A555CD7}"/>
              </a:ext>
            </a:extLst>
          </p:cNvPr>
          <p:cNvSpPr>
            <a:spLocks noGrp="1"/>
          </p:cNvSpPr>
          <p:nvPr>
            <p:ph type="dt" sz="half" idx="10"/>
          </p:nvPr>
        </p:nvSpPr>
        <p:spPr/>
        <p:txBody>
          <a:bodyPr/>
          <a:lstStyle/>
          <a:p>
            <a:fld id="{FB54CACA-85FA-44AF-A061-7027D9DD161A}" type="datetimeFigureOut">
              <a:rPr lang="en-GB" smtClean="0"/>
              <a:t>04/09/2024</a:t>
            </a:fld>
            <a:endParaRPr lang="en-GB"/>
          </a:p>
        </p:txBody>
      </p:sp>
      <p:sp>
        <p:nvSpPr>
          <p:cNvPr id="5" name="Footer Placeholder 4">
            <a:extLst>
              <a:ext uri="{FF2B5EF4-FFF2-40B4-BE49-F238E27FC236}">
                <a16:creationId xmlns:a16="http://schemas.microsoft.com/office/drawing/2014/main" id="{BB91F7E2-B76C-F3DA-E696-2DBF7CBB704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84267C9-DB51-EBFD-4085-DF0DB934221F}"/>
              </a:ext>
            </a:extLst>
          </p:cNvPr>
          <p:cNvSpPr>
            <a:spLocks noGrp="1"/>
          </p:cNvSpPr>
          <p:nvPr>
            <p:ph type="sldNum" sz="quarter" idx="12"/>
          </p:nvPr>
        </p:nvSpPr>
        <p:spPr/>
        <p:txBody>
          <a:bodyPr/>
          <a:lstStyle/>
          <a:p>
            <a:fld id="{FC4B9B89-49B3-48C8-B0EB-4FC6824C7E07}" type="slidenum">
              <a:rPr lang="en-GB" smtClean="0"/>
              <a:t>‹#›</a:t>
            </a:fld>
            <a:endParaRPr lang="en-GB"/>
          </a:p>
        </p:txBody>
      </p:sp>
    </p:spTree>
    <p:extLst>
      <p:ext uri="{BB962C8B-B14F-4D97-AF65-F5344CB8AC3E}">
        <p14:creationId xmlns:p14="http://schemas.microsoft.com/office/powerpoint/2010/main" val="4180438449"/>
      </p:ext>
    </p:extLst>
  </p:cSld>
  <p:clrMapOvr>
    <a:masterClrMapping/>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3F662-69F1-16BD-F9E5-F5D9C397FFB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39C1AF4-4BB9-C40B-EA5F-4D77E746ABA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D375B3-CCFB-80A5-C75E-5B4BBA9E0B3A}"/>
              </a:ext>
            </a:extLst>
          </p:cNvPr>
          <p:cNvSpPr>
            <a:spLocks noGrp="1"/>
          </p:cNvSpPr>
          <p:nvPr>
            <p:ph type="dt" sz="half" idx="10"/>
          </p:nvPr>
        </p:nvSpPr>
        <p:spPr/>
        <p:txBody>
          <a:bodyPr/>
          <a:lstStyle/>
          <a:p>
            <a:fld id="{FB54CACA-85FA-44AF-A061-7027D9DD161A}" type="datetimeFigureOut">
              <a:rPr lang="en-GB" smtClean="0"/>
              <a:t>04/09/2024</a:t>
            </a:fld>
            <a:endParaRPr lang="en-GB"/>
          </a:p>
        </p:txBody>
      </p:sp>
      <p:sp>
        <p:nvSpPr>
          <p:cNvPr id="5" name="Footer Placeholder 4">
            <a:extLst>
              <a:ext uri="{FF2B5EF4-FFF2-40B4-BE49-F238E27FC236}">
                <a16:creationId xmlns:a16="http://schemas.microsoft.com/office/drawing/2014/main" id="{92B331DB-362F-92C9-27E4-0F21EAB702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D5463C8-9F6A-9F7A-5D77-86AF7C9EC139}"/>
              </a:ext>
            </a:extLst>
          </p:cNvPr>
          <p:cNvSpPr>
            <a:spLocks noGrp="1"/>
          </p:cNvSpPr>
          <p:nvPr>
            <p:ph type="sldNum" sz="quarter" idx="12"/>
          </p:nvPr>
        </p:nvSpPr>
        <p:spPr/>
        <p:txBody>
          <a:bodyPr/>
          <a:lstStyle/>
          <a:p>
            <a:fld id="{FC4B9B89-49B3-48C8-B0EB-4FC6824C7E07}" type="slidenum">
              <a:rPr lang="en-GB" smtClean="0"/>
              <a:t>‹#›</a:t>
            </a:fld>
            <a:endParaRPr lang="en-GB"/>
          </a:p>
        </p:txBody>
      </p:sp>
    </p:spTree>
    <p:extLst>
      <p:ext uri="{BB962C8B-B14F-4D97-AF65-F5344CB8AC3E}">
        <p14:creationId xmlns:p14="http://schemas.microsoft.com/office/powerpoint/2010/main" val="762814086"/>
      </p:ext>
    </p:extLst>
  </p:cSld>
  <p:clrMapOvr>
    <a:masterClrMapping/>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1BB00B-9E46-B1BD-A12E-D7DF7DE728A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AD8A4F-DDEB-08B6-A7E2-035D7BF3FF8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8CA760-430A-CB3F-3ECB-2B49424E86A7}"/>
              </a:ext>
            </a:extLst>
          </p:cNvPr>
          <p:cNvSpPr>
            <a:spLocks noGrp="1"/>
          </p:cNvSpPr>
          <p:nvPr>
            <p:ph type="dt" sz="half" idx="10"/>
          </p:nvPr>
        </p:nvSpPr>
        <p:spPr/>
        <p:txBody>
          <a:bodyPr/>
          <a:lstStyle/>
          <a:p>
            <a:fld id="{FB54CACA-85FA-44AF-A061-7027D9DD161A}" type="datetimeFigureOut">
              <a:rPr lang="en-GB" smtClean="0"/>
              <a:t>04/09/2024</a:t>
            </a:fld>
            <a:endParaRPr lang="en-GB"/>
          </a:p>
        </p:txBody>
      </p:sp>
      <p:sp>
        <p:nvSpPr>
          <p:cNvPr id="5" name="Footer Placeholder 4">
            <a:extLst>
              <a:ext uri="{FF2B5EF4-FFF2-40B4-BE49-F238E27FC236}">
                <a16:creationId xmlns:a16="http://schemas.microsoft.com/office/drawing/2014/main" id="{0DD18AB8-D2C5-01FC-F538-1B6E9625AF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73D6B7B-AA0F-E481-256C-56113595F7B8}"/>
              </a:ext>
            </a:extLst>
          </p:cNvPr>
          <p:cNvSpPr>
            <a:spLocks noGrp="1"/>
          </p:cNvSpPr>
          <p:nvPr>
            <p:ph type="sldNum" sz="quarter" idx="12"/>
          </p:nvPr>
        </p:nvSpPr>
        <p:spPr/>
        <p:txBody>
          <a:bodyPr/>
          <a:lstStyle/>
          <a:p>
            <a:fld id="{FC4B9B89-49B3-48C8-B0EB-4FC6824C7E07}" type="slidenum">
              <a:rPr lang="en-GB" smtClean="0"/>
              <a:t>‹#›</a:t>
            </a:fld>
            <a:endParaRPr lang="en-GB"/>
          </a:p>
        </p:txBody>
      </p:sp>
    </p:spTree>
    <p:extLst>
      <p:ext uri="{BB962C8B-B14F-4D97-AF65-F5344CB8AC3E}">
        <p14:creationId xmlns:p14="http://schemas.microsoft.com/office/powerpoint/2010/main" val="2570346850"/>
      </p:ext>
    </p:extLst>
  </p:cSld>
  <p:clrMapOvr>
    <a:masterClrMapping/>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D86D7-AE5D-0CF7-7BFF-7C8591E6443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34731AE-C326-2E48-0C76-BDBD15151B5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66A12D8-5913-3E6F-326F-20B4272DEC73}"/>
              </a:ext>
            </a:extLst>
          </p:cNvPr>
          <p:cNvSpPr>
            <a:spLocks noGrp="1"/>
          </p:cNvSpPr>
          <p:nvPr>
            <p:ph type="dt" sz="half" idx="10"/>
          </p:nvPr>
        </p:nvSpPr>
        <p:spPr/>
        <p:txBody>
          <a:bodyPr/>
          <a:lstStyle/>
          <a:p>
            <a:fld id="{FB54CACA-85FA-44AF-A061-7027D9DD161A}" type="datetimeFigureOut">
              <a:rPr lang="en-GB" smtClean="0"/>
              <a:t>04/09/2024</a:t>
            </a:fld>
            <a:endParaRPr lang="en-GB"/>
          </a:p>
        </p:txBody>
      </p:sp>
      <p:sp>
        <p:nvSpPr>
          <p:cNvPr id="5" name="Footer Placeholder 4">
            <a:extLst>
              <a:ext uri="{FF2B5EF4-FFF2-40B4-BE49-F238E27FC236}">
                <a16:creationId xmlns:a16="http://schemas.microsoft.com/office/drawing/2014/main" id="{9A97B8A9-2E9F-CED3-C0ED-80644021557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715CF2-0F49-8819-885D-EF31EBE470B6}"/>
              </a:ext>
            </a:extLst>
          </p:cNvPr>
          <p:cNvSpPr>
            <a:spLocks noGrp="1"/>
          </p:cNvSpPr>
          <p:nvPr>
            <p:ph type="sldNum" sz="quarter" idx="12"/>
          </p:nvPr>
        </p:nvSpPr>
        <p:spPr/>
        <p:txBody>
          <a:bodyPr/>
          <a:lstStyle/>
          <a:p>
            <a:fld id="{FC4B9B89-49B3-48C8-B0EB-4FC6824C7E07}" type="slidenum">
              <a:rPr lang="en-GB" smtClean="0"/>
              <a:t>‹#›</a:t>
            </a:fld>
            <a:endParaRPr lang="en-GB"/>
          </a:p>
        </p:txBody>
      </p:sp>
    </p:spTree>
    <p:extLst>
      <p:ext uri="{BB962C8B-B14F-4D97-AF65-F5344CB8AC3E}">
        <p14:creationId xmlns:p14="http://schemas.microsoft.com/office/powerpoint/2010/main" val="277098703"/>
      </p:ext>
    </p:extLst>
  </p:cSld>
  <p:clrMapOvr>
    <a:masterClrMapping/>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22F4D-DA85-AE3F-5203-488EDA0E4C1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54CB589-C93B-A0F1-0C23-8D8FB64A87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E42709-3CDA-0C03-851C-DBF9D4A7FFC1}"/>
              </a:ext>
            </a:extLst>
          </p:cNvPr>
          <p:cNvSpPr>
            <a:spLocks noGrp="1"/>
          </p:cNvSpPr>
          <p:nvPr>
            <p:ph type="dt" sz="half" idx="10"/>
          </p:nvPr>
        </p:nvSpPr>
        <p:spPr/>
        <p:txBody>
          <a:bodyPr/>
          <a:lstStyle/>
          <a:p>
            <a:fld id="{FB54CACA-85FA-44AF-A061-7027D9DD161A}" type="datetimeFigureOut">
              <a:rPr lang="en-GB" smtClean="0"/>
              <a:t>04/09/2024</a:t>
            </a:fld>
            <a:endParaRPr lang="en-GB"/>
          </a:p>
        </p:txBody>
      </p:sp>
      <p:sp>
        <p:nvSpPr>
          <p:cNvPr id="5" name="Footer Placeholder 4">
            <a:extLst>
              <a:ext uri="{FF2B5EF4-FFF2-40B4-BE49-F238E27FC236}">
                <a16:creationId xmlns:a16="http://schemas.microsoft.com/office/drawing/2014/main" id="{707922F1-514A-5413-0F81-035E956AEC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8DA9F17-EB10-14CE-FA96-0A4B47641FB6}"/>
              </a:ext>
            </a:extLst>
          </p:cNvPr>
          <p:cNvSpPr>
            <a:spLocks noGrp="1"/>
          </p:cNvSpPr>
          <p:nvPr>
            <p:ph type="sldNum" sz="quarter" idx="12"/>
          </p:nvPr>
        </p:nvSpPr>
        <p:spPr/>
        <p:txBody>
          <a:bodyPr/>
          <a:lstStyle/>
          <a:p>
            <a:fld id="{FC4B9B89-49B3-48C8-B0EB-4FC6824C7E07}" type="slidenum">
              <a:rPr lang="en-GB" smtClean="0"/>
              <a:t>‹#›</a:t>
            </a:fld>
            <a:endParaRPr lang="en-GB"/>
          </a:p>
        </p:txBody>
      </p:sp>
    </p:spTree>
    <p:extLst>
      <p:ext uri="{BB962C8B-B14F-4D97-AF65-F5344CB8AC3E}">
        <p14:creationId xmlns:p14="http://schemas.microsoft.com/office/powerpoint/2010/main" val="3491484366"/>
      </p:ext>
    </p:extLst>
  </p:cSld>
  <p:clrMapOvr>
    <a:masterClrMapping/>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37545-01F1-3F6B-1B72-F98A1790D9F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517890B-C5CB-56AB-A9EB-E08EA2BB2FE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4B2FE74-635B-1CFC-BD4F-A02392B0B42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38E29E3-2D9D-F9A6-07DF-E7A1916C7C86}"/>
              </a:ext>
            </a:extLst>
          </p:cNvPr>
          <p:cNvSpPr>
            <a:spLocks noGrp="1"/>
          </p:cNvSpPr>
          <p:nvPr>
            <p:ph type="dt" sz="half" idx="10"/>
          </p:nvPr>
        </p:nvSpPr>
        <p:spPr/>
        <p:txBody>
          <a:bodyPr/>
          <a:lstStyle/>
          <a:p>
            <a:fld id="{FB54CACA-85FA-44AF-A061-7027D9DD161A}" type="datetimeFigureOut">
              <a:rPr lang="en-GB" smtClean="0"/>
              <a:t>04/09/2024</a:t>
            </a:fld>
            <a:endParaRPr lang="en-GB"/>
          </a:p>
        </p:txBody>
      </p:sp>
      <p:sp>
        <p:nvSpPr>
          <p:cNvPr id="6" name="Footer Placeholder 5">
            <a:extLst>
              <a:ext uri="{FF2B5EF4-FFF2-40B4-BE49-F238E27FC236}">
                <a16:creationId xmlns:a16="http://schemas.microsoft.com/office/drawing/2014/main" id="{421230A8-998A-0065-A769-23BD0EC0950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DA1D499-565D-08EF-DF5E-41EE5C7ED070}"/>
              </a:ext>
            </a:extLst>
          </p:cNvPr>
          <p:cNvSpPr>
            <a:spLocks noGrp="1"/>
          </p:cNvSpPr>
          <p:nvPr>
            <p:ph type="sldNum" sz="quarter" idx="12"/>
          </p:nvPr>
        </p:nvSpPr>
        <p:spPr/>
        <p:txBody>
          <a:bodyPr/>
          <a:lstStyle/>
          <a:p>
            <a:fld id="{FC4B9B89-49B3-48C8-B0EB-4FC6824C7E07}" type="slidenum">
              <a:rPr lang="en-GB" smtClean="0"/>
              <a:t>‹#›</a:t>
            </a:fld>
            <a:endParaRPr lang="en-GB"/>
          </a:p>
        </p:txBody>
      </p:sp>
    </p:spTree>
    <p:extLst>
      <p:ext uri="{BB962C8B-B14F-4D97-AF65-F5344CB8AC3E}">
        <p14:creationId xmlns:p14="http://schemas.microsoft.com/office/powerpoint/2010/main" val="953542297"/>
      </p:ext>
    </p:extLst>
  </p:cSld>
  <p:clrMapOvr>
    <a:masterClrMapping/>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32F5D-BAC9-D41F-6C49-B905E6A92A8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2A2BD24-0E9F-5BA0-A8CD-0FEF79B88A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4F4A15-01C9-53CF-AB20-D278CAC3041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52D8DA7-8BE3-C493-D67D-43AA3E10B3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A182CD0-5C40-2E87-7928-419FF36172F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B11FFBE-62D7-00F0-7743-6F98DC7ECA47}"/>
              </a:ext>
            </a:extLst>
          </p:cNvPr>
          <p:cNvSpPr>
            <a:spLocks noGrp="1"/>
          </p:cNvSpPr>
          <p:nvPr>
            <p:ph type="dt" sz="half" idx="10"/>
          </p:nvPr>
        </p:nvSpPr>
        <p:spPr/>
        <p:txBody>
          <a:bodyPr/>
          <a:lstStyle/>
          <a:p>
            <a:fld id="{FB54CACA-85FA-44AF-A061-7027D9DD161A}" type="datetimeFigureOut">
              <a:rPr lang="en-GB" smtClean="0"/>
              <a:t>04/09/2024</a:t>
            </a:fld>
            <a:endParaRPr lang="en-GB"/>
          </a:p>
        </p:txBody>
      </p:sp>
      <p:sp>
        <p:nvSpPr>
          <p:cNvPr id="8" name="Footer Placeholder 7">
            <a:extLst>
              <a:ext uri="{FF2B5EF4-FFF2-40B4-BE49-F238E27FC236}">
                <a16:creationId xmlns:a16="http://schemas.microsoft.com/office/drawing/2014/main" id="{9E53D503-D769-D22C-D47D-3863F43CFFB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E10113B-B862-B465-8971-E4833CAD934F}"/>
              </a:ext>
            </a:extLst>
          </p:cNvPr>
          <p:cNvSpPr>
            <a:spLocks noGrp="1"/>
          </p:cNvSpPr>
          <p:nvPr>
            <p:ph type="sldNum" sz="quarter" idx="12"/>
          </p:nvPr>
        </p:nvSpPr>
        <p:spPr/>
        <p:txBody>
          <a:bodyPr/>
          <a:lstStyle/>
          <a:p>
            <a:fld id="{FC4B9B89-49B3-48C8-B0EB-4FC6824C7E07}" type="slidenum">
              <a:rPr lang="en-GB" smtClean="0"/>
              <a:t>‹#›</a:t>
            </a:fld>
            <a:endParaRPr lang="en-GB"/>
          </a:p>
        </p:txBody>
      </p:sp>
    </p:spTree>
    <p:extLst>
      <p:ext uri="{BB962C8B-B14F-4D97-AF65-F5344CB8AC3E}">
        <p14:creationId xmlns:p14="http://schemas.microsoft.com/office/powerpoint/2010/main" val="713711714"/>
      </p:ext>
    </p:extLst>
  </p:cSld>
  <p:clrMapOvr>
    <a:masterClrMapping/>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0B9B2-90E7-DFA3-08E7-A269770A4F2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B478510-CE5D-C188-3D4D-4F1FD09D0875}"/>
              </a:ext>
            </a:extLst>
          </p:cNvPr>
          <p:cNvSpPr>
            <a:spLocks noGrp="1"/>
          </p:cNvSpPr>
          <p:nvPr>
            <p:ph type="dt" sz="half" idx="10"/>
          </p:nvPr>
        </p:nvSpPr>
        <p:spPr/>
        <p:txBody>
          <a:bodyPr/>
          <a:lstStyle/>
          <a:p>
            <a:fld id="{FB54CACA-85FA-44AF-A061-7027D9DD161A}" type="datetimeFigureOut">
              <a:rPr lang="en-GB" smtClean="0"/>
              <a:t>04/09/2024</a:t>
            </a:fld>
            <a:endParaRPr lang="en-GB"/>
          </a:p>
        </p:txBody>
      </p:sp>
      <p:sp>
        <p:nvSpPr>
          <p:cNvPr id="4" name="Footer Placeholder 3">
            <a:extLst>
              <a:ext uri="{FF2B5EF4-FFF2-40B4-BE49-F238E27FC236}">
                <a16:creationId xmlns:a16="http://schemas.microsoft.com/office/drawing/2014/main" id="{46332B2B-D77B-CDC8-895D-6BC0995726C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E17CD07-0A4E-1614-3E16-410DEA8ED9F7}"/>
              </a:ext>
            </a:extLst>
          </p:cNvPr>
          <p:cNvSpPr>
            <a:spLocks noGrp="1"/>
          </p:cNvSpPr>
          <p:nvPr>
            <p:ph type="sldNum" sz="quarter" idx="12"/>
          </p:nvPr>
        </p:nvSpPr>
        <p:spPr/>
        <p:txBody>
          <a:bodyPr/>
          <a:lstStyle/>
          <a:p>
            <a:fld id="{FC4B9B89-49B3-48C8-B0EB-4FC6824C7E07}" type="slidenum">
              <a:rPr lang="en-GB" smtClean="0"/>
              <a:t>‹#›</a:t>
            </a:fld>
            <a:endParaRPr lang="en-GB"/>
          </a:p>
        </p:txBody>
      </p:sp>
    </p:spTree>
    <p:extLst>
      <p:ext uri="{BB962C8B-B14F-4D97-AF65-F5344CB8AC3E}">
        <p14:creationId xmlns:p14="http://schemas.microsoft.com/office/powerpoint/2010/main" val="355654749"/>
      </p:ext>
    </p:extLst>
  </p:cSld>
  <p:clrMapOvr>
    <a:masterClrMapping/>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477F28-BC36-EDC3-D978-587CE90B27A8}"/>
              </a:ext>
            </a:extLst>
          </p:cNvPr>
          <p:cNvSpPr>
            <a:spLocks noGrp="1"/>
          </p:cNvSpPr>
          <p:nvPr>
            <p:ph type="dt" sz="half" idx="10"/>
          </p:nvPr>
        </p:nvSpPr>
        <p:spPr/>
        <p:txBody>
          <a:bodyPr/>
          <a:lstStyle/>
          <a:p>
            <a:fld id="{FB54CACA-85FA-44AF-A061-7027D9DD161A}" type="datetimeFigureOut">
              <a:rPr lang="en-GB" smtClean="0"/>
              <a:t>04/09/2024</a:t>
            </a:fld>
            <a:endParaRPr lang="en-GB"/>
          </a:p>
        </p:txBody>
      </p:sp>
      <p:sp>
        <p:nvSpPr>
          <p:cNvPr id="3" name="Footer Placeholder 2">
            <a:extLst>
              <a:ext uri="{FF2B5EF4-FFF2-40B4-BE49-F238E27FC236}">
                <a16:creationId xmlns:a16="http://schemas.microsoft.com/office/drawing/2014/main" id="{0A80B2BA-9ACD-94B5-8883-3DBC3D7B9C4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065B87E-64E1-C32C-466E-FC0743E78BF4}"/>
              </a:ext>
            </a:extLst>
          </p:cNvPr>
          <p:cNvSpPr>
            <a:spLocks noGrp="1"/>
          </p:cNvSpPr>
          <p:nvPr>
            <p:ph type="sldNum" sz="quarter" idx="12"/>
          </p:nvPr>
        </p:nvSpPr>
        <p:spPr/>
        <p:txBody>
          <a:bodyPr/>
          <a:lstStyle/>
          <a:p>
            <a:fld id="{FC4B9B89-49B3-48C8-B0EB-4FC6824C7E07}" type="slidenum">
              <a:rPr lang="en-GB" smtClean="0"/>
              <a:t>‹#›</a:t>
            </a:fld>
            <a:endParaRPr lang="en-GB"/>
          </a:p>
        </p:txBody>
      </p:sp>
    </p:spTree>
    <p:extLst>
      <p:ext uri="{BB962C8B-B14F-4D97-AF65-F5344CB8AC3E}">
        <p14:creationId xmlns:p14="http://schemas.microsoft.com/office/powerpoint/2010/main" val="3942727573"/>
      </p:ext>
    </p:extLst>
  </p:cSld>
  <p:clrMapOvr>
    <a:masterClrMapping/>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ACF18-5743-0E35-B13D-1CB27B3316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39161A4-27BD-01EE-D0E1-841B478915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A0FCE0D-D777-F56E-1890-908B0E8CE2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F0D981-899D-2296-D5EF-5A7AD0CF742A}"/>
              </a:ext>
            </a:extLst>
          </p:cNvPr>
          <p:cNvSpPr>
            <a:spLocks noGrp="1"/>
          </p:cNvSpPr>
          <p:nvPr>
            <p:ph type="dt" sz="half" idx="10"/>
          </p:nvPr>
        </p:nvSpPr>
        <p:spPr/>
        <p:txBody>
          <a:bodyPr/>
          <a:lstStyle/>
          <a:p>
            <a:fld id="{FB54CACA-85FA-44AF-A061-7027D9DD161A}" type="datetimeFigureOut">
              <a:rPr lang="en-GB" smtClean="0"/>
              <a:t>04/09/2024</a:t>
            </a:fld>
            <a:endParaRPr lang="en-GB"/>
          </a:p>
        </p:txBody>
      </p:sp>
      <p:sp>
        <p:nvSpPr>
          <p:cNvPr id="6" name="Footer Placeholder 5">
            <a:extLst>
              <a:ext uri="{FF2B5EF4-FFF2-40B4-BE49-F238E27FC236}">
                <a16:creationId xmlns:a16="http://schemas.microsoft.com/office/drawing/2014/main" id="{8195104F-728B-13C7-A4D0-2BE82D78507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C07BB21-6260-F2B5-12E0-BDA4EDA5FD5B}"/>
              </a:ext>
            </a:extLst>
          </p:cNvPr>
          <p:cNvSpPr>
            <a:spLocks noGrp="1"/>
          </p:cNvSpPr>
          <p:nvPr>
            <p:ph type="sldNum" sz="quarter" idx="12"/>
          </p:nvPr>
        </p:nvSpPr>
        <p:spPr/>
        <p:txBody>
          <a:bodyPr/>
          <a:lstStyle/>
          <a:p>
            <a:fld id="{FC4B9B89-49B3-48C8-B0EB-4FC6824C7E07}" type="slidenum">
              <a:rPr lang="en-GB" smtClean="0"/>
              <a:t>‹#›</a:t>
            </a:fld>
            <a:endParaRPr lang="en-GB"/>
          </a:p>
        </p:txBody>
      </p:sp>
    </p:spTree>
    <p:extLst>
      <p:ext uri="{BB962C8B-B14F-4D97-AF65-F5344CB8AC3E}">
        <p14:creationId xmlns:p14="http://schemas.microsoft.com/office/powerpoint/2010/main" val="2685083664"/>
      </p:ext>
    </p:extLst>
  </p:cSld>
  <p:clrMapOvr>
    <a:masterClrMapping/>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8F557-398B-F5CC-C51A-3D0E71FEFA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A3C50F9-3D84-A830-820E-66B642C979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6F38370-AC6E-CFD7-8A1B-866A96A57C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D94276-9A56-FC92-1A57-C665808B2201}"/>
              </a:ext>
            </a:extLst>
          </p:cNvPr>
          <p:cNvSpPr>
            <a:spLocks noGrp="1"/>
          </p:cNvSpPr>
          <p:nvPr>
            <p:ph type="dt" sz="half" idx="10"/>
          </p:nvPr>
        </p:nvSpPr>
        <p:spPr/>
        <p:txBody>
          <a:bodyPr/>
          <a:lstStyle/>
          <a:p>
            <a:fld id="{FB54CACA-85FA-44AF-A061-7027D9DD161A}" type="datetimeFigureOut">
              <a:rPr lang="en-GB" smtClean="0"/>
              <a:t>04/09/2024</a:t>
            </a:fld>
            <a:endParaRPr lang="en-GB"/>
          </a:p>
        </p:txBody>
      </p:sp>
      <p:sp>
        <p:nvSpPr>
          <p:cNvPr id="6" name="Footer Placeholder 5">
            <a:extLst>
              <a:ext uri="{FF2B5EF4-FFF2-40B4-BE49-F238E27FC236}">
                <a16:creationId xmlns:a16="http://schemas.microsoft.com/office/drawing/2014/main" id="{3143F4D6-1783-AF49-1A61-AC89B5A16CC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02EEFBE-145E-3A3D-8D3E-6E2511E5BAEF}"/>
              </a:ext>
            </a:extLst>
          </p:cNvPr>
          <p:cNvSpPr>
            <a:spLocks noGrp="1"/>
          </p:cNvSpPr>
          <p:nvPr>
            <p:ph type="sldNum" sz="quarter" idx="12"/>
          </p:nvPr>
        </p:nvSpPr>
        <p:spPr/>
        <p:txBody>
          <a:bodyPr/>
          <a:lstStyle/>
          <a:p>
            <a:fld id="{FC4B9B89-49B3-48C8-B0EB-4FC6824C7E07}" type="slidenum">
              <a:rPr lang="en-GB" smtClean="0"/>
              <a:t>‹#›</a:t>
            </a:fld>
            <a:endParaRPr lang="en-GB"/>
          </a:p>
        </p:txBody>
      </p:sp>
    </p:spTree>
    <p:extLst>
      <p:ext uri="{BB962C8B-B14F-4D97-AF65-F5344CB8AC3E}">
        <p14:creationId xmlns:p14="http://schemas.microsoft.com/office/powerpoint/2010/main" val="4090529230"/>
      </p:ext>
    </p:extLst>
  </p:cSld>
  <p:clrMapOvr>
    <a:masterClrMapping/>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42DB9A2-6DB9-D46E-A69C-DD1CBBC21D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40A777E-AC5B-174A-B31A-09C36EAA460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8129CDB-48A8-940B-2889-311254AB3A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54CACA-85FA-44AF-A061-7027D9DD161A}" type="datetimeFigureOut">
              <a:rPr lang="en-GB" smtClean="0"/>
              <a:t>04/09/2024</a:t>
            </a:fld>
            <a:endParaRPr lang="en-GB"/>
          </a:p>
        </p:txBody>
      </p:sp>
      <p:sp>
        <p:nvSpPr>
          <p:cNvPr id="5" name="Footer Placeholder 4">
            <a:extLst>
              <a:ext uri="{FF2B5EF4-FFF2-40B4-BE49-F238E27FC236}">
                <a16:creationId xmlns:a16="http://schemas.microsoft.com/office/drawing/2014/main" id="{62B23C8B-04A2-0709-0378-86F57B9EEA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120C44D-B31B-7A0F-8A4B-DCACDA5432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4B9B89-49B3-48C8-B0EB-4FC6824C7E07}" type="slidenum">
              <a:rPr lang="en-GB" smtClean="0"/>
              <a:t>‹#›</a:t>
            </a:fld>
            <a:endParaRPr lang="en-GB"/>
          </a:p>
        </p:txBody>
      </p:sp>
    </p:spTree>
    <p:extLst>
      <p:ext uri="{BB962C8B-B14F-4D97-AF65-F5344CB8AC3E}">
        <p14:creationId xmlns:p14="http://schemas.microsoft.com/office/powerpoint/2010/main" val="19342106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hyperlink" Target="http://www.suffolk.gov.uk/suffolkchildcarecareer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infolink.suffolk.gov.uk/kb5/suffolk/infolink/advice.page?id=xd3OoWRixRU" TargetMode="External"/><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educationhub.blog.gov.uk/2024/04/16/how-to-register-childminder-grant-worth-up-to-1200/" TargetMode="External"/><Relationship Id="rId2" Type="http://schemas.openxmlformats.org/officeDocument/2006/relationships/image" Target="../media/image10.png"/><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jpeg"/><Relationship Id="rId4" Type="http://schemas.openxmlformats.org/officeDocument/2006/relationships/hyperlink" Target="https://infolink.suffolk.gov.uk/kb5/suffolk/infolink/advice.page?id=xd3OoWRixRU"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hyperlink" Target="https://www.gov.uk/guidance/apply-for-a-childminder-start-up-grant"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apprenticeshipssuffolk.org/"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www.gov.uk/guidance/early-years-qualifications-finder"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gov.uk/guidance/free-courses-for-job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ymca.co.uk/skills-bootcamps-ey"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www.gov.uk/guidance/early-years-initial-teacher-training-2024-to-2025-funding-guidance" TargetMode="External"/><Relationship Id="rId4" Type="http://schemas.openxmlformats.org/officeDocument/2006/relationships/hyperlink" Target="https://www.bestpracticenet.co.uk/eyitt"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childcarechoices.gov.uk/how-to-apply-for-30-hours-free-childcare/" TargetMode="External"/><Relationship Id="rId2" Type="http://schemas.openxmlformats.org/officeDocument/2006/relationships/hyperlink" Target="https://www.gov.uk/apply-30-hours-free-childcare?utm_source=childcarechoices&amp;utm_medium=microsite"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suffolk.gov.uk/children-families-and-learning/childcare-information-and-support-for-parents-and-providers/guidance-for-parents-and-carers/" TargetMode="External"/><Relationship Id="rId2" Type="http://schemas.openxmlformats.org/officeDocument/2006/relationships/hyperlink" Target="https://www.childcarechoices.gov.uk/"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hyperlink" Target="https://www.suffolk.gov.uk/children-families-and-learning/childcare-information-and-support-for-parents-and-providers/working-in-the-early-years-sector"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www.gov.uk/government/news/calls-for-more-men-to-work-in-the-early-year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446A8"/>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2E5F3-19F6-8FF5-7C0F-F65D72A5AE41}"/>
              </a:ext>
            </a:extLst>
          </p:cNvPr>
          <p:cNvSpPr>
            <a:spLocks noGrp="1"/>
          </p:cNvSpPr>
          <p:nvPr>
            <p:ph type="ctrTitle"/>
          </p:nvPr>
        </p:nvSpPr>
        <p:spPr>
          <a:xfrm>
            <a:off x="7464614" y="548639"/>
            <a:ext cx="4524186" cy="3129281"/>
          </a:xfrm>
        </p:spPr>
        <p:txBody>
          <a:bodyPr anchor="b">
            <a:noAutofit/>
          </a:bodyPr>
          <a:lstStyle/>
          <a:p>
            <a:pPr algn="l"/>
            <a:r>
              <a:rPr lang="en-GB" sz="8100" b="1" dirty="0"/>
              <a:t>Early years needs you!</a:t>
            </a:r>
            <a:endParaRPr lang="en-GB" sz="8100" dirty="0"/>
          </a:p>
        </p:txBody>
      </p:sp>
      <p:sp>
        <p:nvSpPr>
          <p:cNvPr id="3" name="Subtitle 2">
            <a:extLst>
              <a:ext uri="{FF2B5EF4-FFF2-40B4-BE49-F238E27FC236}">
                <a16:creationId xmlns:a16="http://schemas.microsoft.com/office/drawing/2014/main" id="{944EF8D4-FBEA-4174-88C9-8695277DD5B1}"/>
              </a:ext>
            </a:extLst>
          </p:cNvPr>
          <p:cNvSpPr>
            <a:spLocks noGrp="1"/>
          </p:cNvSpPr>
          <p:nvPr>
            <p:ph type="subTitle" idx="1"/>
          </p:nvPr>
        </p:nvSpPr>
        <p:spPr>
          <a:xfrm>
            <a:off x="7188052" y="3677919"/>
            <a:ext cx="4087305" cy="1215093"/>
          </a:xfrm>
        </p:spPr>
        <p:txBody>
          <a:bodyPr anchor="t">
            <a:noAutofit/>
          </a:bodyPr>
          <a:lstStyle/>
          <a:p>
            <a:pPr algn="l"/>
            <a:r>
              <a:rPr lang="en-GB" sz="4400" b="1" dirty="0">
                <a:latin typeface="Calibri" panose="020F0502020204030204" pitchFamily="34" charset="0"/>
                <a:cs typeface="Calibri" panose="020F0502020204030204" pitchFamily="34" charset="0"/>
              </a:rPr>
              <a:t>The benefits of a career in the early years</a:t>
            </a:r>
            <a:endParaRPr lang="en-GB" sz="4400" dirty="0">
              <a:latin typeface="Calibri" panose="020F0502020204030204" pitchFamily="34" charset="0"/>
              <a:cs typeface="Calibri" panose="020F0502020204030204" pitchFamily="34" charset="0"/>
            </a:endParaRPr>
          </a:p>
        </p:txBody>
      </p:sp>
      <p:sp>
        <p:nvSpPr>
          <p:cNvPr id="9" name="Freeform: Shape 8">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descr="Father standing with child on shoulders indoors, both smiling with flexed arm muscles">
            <a:extLst>
              <a:ext uri="{FF2B5EF4-FFF2-40B4-BE49-F238E27FC236}">
                <a16:creationId xmlns:a16="http://schemas.microsoft.com/office/drawing/2014/main" id="{D6F57737-CE78-BE74-8FBB-7D84246ED075}"/>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b="-1"/>
          <a:stretch/>
        </p:blipFill>
        <p:spPr>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a:solidFill>
            <a:srgbClr val="FFFFFF">
              <a:shade val="85000"/>
            </a:srgbClr>
          </a:solidFill>
          <a:scene3d>
            <a:camera prst="orthographicFront"/>
            <a:lightRig rig="twoPt" dir="t">
              <a:rot lat="0" lon="0" rev="7800000"/>
            </a:lightRig>
          </a:scene3d>
          <a:sp3d contourW="6350">
            <a:bevelT w="50800" h="16510"/>
            <a:contourClr>
              <a:srgbClr val="C0C0C0"/>
            </a:contourClr>
          </a:sp3d>
        </p:spPr>
      </p:pic>
      <p:pic>
        <p:nvPicPr>
          <p:cNvPr id="5" name="Picture 2" descr="new suffolk county council logo">
            <a:extLst>
              <a:ext uri="{FF2B5EF4-FFF2-40B4-BE49-F238E27FC236}">
                <a16:creationId xmlns:a16="http://schemas.microsoft.com/office/drawing/2014/main" id="{8A413CFC-74AD-5F70-F678-46AFFB3D565F}"/>
              </a:ext>
            </a:extLst>
          </p:cNvPr>
          <p:cNvPicPr>
            <a:picLocks noChangeAspect="1" noChangeArrowheads="1"/>
          </p:cNvPicPr>
          <p:nvPr/>
        </p:nvPicPr>
        <p:blipFill>
          <a:blip r:embed="rId3">
            <a:extLst>
              <a:ext uri="{28A0092B-C50C-407E-A947-70E740481C1C}">
                <a14:useLocalDpi xmlns:a14="http://schemas.microsoft.com/office/drawing/2010/main"/>
              </a:ext>
            </a:extLst>
          </a:blip>
          <a:stretch>
            <a:fillRect/>
          </a:stretch>
        </p:blipFill>
        <p:spPr bwMode="auto">
          <a:xfrm>
            <a:off x="93863" y="6014720"/>
            <a:ext cx="1990338" cy="652003"/>
          </a:xfrm>
          <a:prstGeom prst="rect">
            <a:avLst/>
          </a:prstGeom>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Qr code&#10;&#10;Description automatically generated">
            <a:extLst>
              <a:ext uri="{FF2B5EF4-FFF2-40B4-BE49-F238E27FC236}">
                <a16:creationId xmlns:a16="http://schemas.microsoft.com/office/drawing/2014/main" id="{9BA83C1F-2594-CBFF-A807-40C62D457C18}"/>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439400" y="5117323"/>
            <a:ext cx="1549400" cy="1549400"/>
          </a:xfrm>
          <a:prstGeom prst="rect">
            <a:avLst/>
          </a:prstGeom>
        </p:spPr>
      </p:pic>
    </p:spTree>
    <p:extLst>
      <p:ext uri="{BB962C8B-B14F-4D97-AF65-F5344CB8AC3E}">
        <p14:creationId xmlns:p14="http://schemas.microsoft.com/office/powerpoint/2010/main" val="397580907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D5D5D-A9FF-E8FC-6079-1B5E9A0A1F11}"/>
              </a:ext>
            </a:extLst>
          </p:cNvPr>
          <p:cNvSpPr>
            <a:spLocks noGrp="1"/>
          </p:cNvSpPr>
          <p:nvPr>
            <p:ph type="title"/>
          </p:nvPr>
        </p:nvSpPr>
        <p:spPr>
          <a:xfrm>
            <a:off x="495974" y="928540"/>
            <a:ext cx="7181104" cy="1642970"/>
          </a:xfrm>
        </p:spPr>
        <p:txBody>
          <a:bodyPr anchor="b">
            <a:noAutofit/>
          </a:bodyPr>
          <a:lstStyle/>
          <a:p>
            <a:r>
              <a:rPr lang="en-GB" sz="5500" b="1" dirty="0"/>
              <a:t>Let’s hear from an early years practitioner</a:t>
            </a:r>
            <a:endParaRPr lang="en-GB" sz="5500" dirty="0"/>
          </a:p>
        </p:txBody>
      </p:sp>
      <p:sp>
        <p:nvSpPr>
          <p:cNvPr id="3" name="Content Placeholder 2">
            <a:extLst>
              <a:ext uri="{FF2B5EF4-FFF2-40B4-BE49-F238E27FC236}">
                <a16:creationId xmlns:a16="http://schemas.microsoft.com/office/drawing/2014/main" id="{6D66F09C-DE3D-FD1D-E982-CDED298D7FE9}"/>
              </a:ext>
            </a:extLst>
          </p:cNvPr>
          <p:cNvSpPr>
            <a:spLocks noGrp="1"/>
          </p:cNvSpPr>
          <p:nvPr>
            <p:ph idx="1"/>
          </p:nvPr>
        </p:nvSpPr>
        <p:spPr>
          <a:xfrm>
            <a:off x="391080" y="2571510"/>
            <a:ext cx="6461759" cy="3828857"/>
          </a:xfrm>
        </p:spPr>
        <p:txBody>
          <a:bodyPr anchor="t">
            <a:normAutofit/>
          </a:bodyPr>
          <a:lstStyle/>
          <a:p>
            <a:pPr marL="0" indent="0">
              <a:buNone/>
            </a:pPr>
            <a:r>
              <a:rPr lang="en-GB"/>
              <a:t>Our web page has information and resources you as job coaches and your claimants may find useful such as leaflets, videos and links</a:t>
            </a:r>
          </a:p>
          <a:p>
            <a:pPr marL="0" indent="0">
              <a:buNone/>
            </a:pPr>
            <a:endParaRPr lang="en-GB"/>
          </a:p>
          <a:p>
            <a:pPr marL="0" indent="0">
              <a:buNone/>
            </a:pPr>
            <a:endParaRPr lang="en-GB" sz="2000"/>
          </a:p>
        </p:txBody>
      </p:sp>
      <p:sp>
        <p:nvSpPr>
          <p:cNvPr id="5" name="TextBox 4">
            <a:extLst>
              <a:ext uri="{FF2B5EF4-FFF2-40B4-BE49-F238E27FC236}">
                <a16:creationId xmlns:a16="http://schemas.microsoft.com/office/drawing/2014/main" id="{3D89986A-F866-3485-A567-0596D8485003}"/>
              </a:ext>
            </a:extLst>
          </p:cNvPr>
          <p:cNvSpPr txBox="1"/>
          <p:nvPr/>
        </p:nvSpPr>
        <p:spPr>
          <a:xfrm>
            <a:off x="2917372" y="5849230"/>
            <a:ext cx="5634261" cy="646331"/>
          </a:xfrm>
          <a:prstGeom prst="rect">
            <a:avLst/>
          </a:prstGeom>
          <a:noFill/>
        </p:spPr>
        <p:txBody>
          <a:bodyPr wrap="square" rtlCol="0">
            <a:spAutoFit/>
          </a:bodyPr>
          <a:lstStyle/>
          <a:p>
            <a:pPr marL="0" indent="0">
              <a:buNone/>
            </a:pPr>
            <a:r>
              <a:rPr lang="en-GB" sz="3600">
                <a:solidFill>
                  <a:srgbClr val="115DCD"/>
                </a:solidFill>
                <a:hlinkClick r:id="rId3"/>
              </a:rPr>
              <a:t>Suffolk childcare careers</a:t>
            </a:r>
            <a:endParaRPr lang="en-GB" sz="3600">
              <a:solidFill>
                <a:srgbClr val="115DCD"/>
              </a:solidFill>
            </a:endParaRPr>
          </a:p>
        </p:txBody>
      </p:sp>
      <p:pic>
        <p:nvPicPr>
          <p:cNvPr id="7" name="Picture 6">
            <a:extLst>
              <a:ext uri="{FF2B5EF4-FFF2-40B4-BE49-F238E27FC236}">
                <a16:creationId xmlns:a16="http://schemas.microsoft.com/office/drawing/2014/main" id="{C4A1C97A-A78D-ABFD-8D32-D07AAA9C6FCF}"/>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6673057" y="1907928"/>
            <a:ext cx="5331869" cy="3042119"/>
          </a:xfrm>
          <a:prstGeom prst="rect">
            <a:avLst/>
          </a:prstGeom>
        </p:spPr>
      </p:pic>
      <p:sp>
        <p:nvSpPr>
          <p:cNvPr id="4" name="TextBox 3">
            <a:extLst>
              <a:ext uri="{FF2B5EF4-FFF2-40B4-BE49-F238E27FC236}">
                <a16:creationId xmlns:a16="http://schemas.microsoft.com/office/drawing/2014/main" id="{2722E46C-50CE-BAF0-B624-A779ED18C4C1}"/>
              </a:ext>
            </a:extLst>
          </p:cNvPr>
          <p:cNvSpPr txBox="1"/>
          <p:nvPr/>
        </p:nvSpPr>
        <p:spPr>
          <a:xfrm>
            <a:off x="-1852412" y="4753235"/>
            <a:ext cx="652798" cy="199852"/>
          </a:xfrm>
          <a:prstGeom prst="rect">
            <a:avLst/>
          </a:prstGeom>
          <a:noFill/>
        </p:spPr>
        <p:txBody>
          <a:bodyPr wrap="square" rtlCol="0">
            <a:spAutoFit/>
          </a:bodyPr>
          <a:lstStyle/>
          <a:p>
            <a:endParaRPr lang="en-GB"/>
          </a:p>
        </p:txBody>
      </p:sp>
      <p:pic>
        <p:nvPicPr>
          <p:cNvPr id="1028" name="Picture 4" descr="Qr code&#10;&#10;Description automatically generated">
            <a:extLst>
              <a:ext uri="{FF2B5EF4-FFF2-40B4-BE49-F238E27FC236}">
                <a16:creationId xmlns:a16="http://schemas.microsoft.com/office/drawing/2014/main" id="{E49A36D9-6DA9-5153-A1E5-3AE7716D1CC3}"/>
              </a:ext>
            </a:extLst>
          </p:cNvP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438162" y="4214480"/>
            <a:ext cx="2281081" cy="22810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6613602"/>
      </p:ext>
    </p:extLst>
  </p:cSld>
  <p:clrMapOvr>
    <a:masterClrMapping/>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0E57609B-59E6-C89F-CA82-80ACA0300671}"/>
              </a:ext>
            </a:extLst>
          </p:cNvPr>
          <p:cNvSpPr>
            <a:spLocks noGrp="1"/>
          </p:cNvSpPr>
          <p:nvPr>
            <p:ph type="title"/>
          </p:nvPr>
        </p:nvSpPr>
        <p:spPr>
          <a:xfrm>
            <a:off x="777240" y="731519"/>
            <a:ext cx="2845191" cy="3237579"/>
          </a:xfrm>
        </p:spPr>
        <p:txBody>
          <a:bodyPr>
            <a:noAutofit/>
          </a:bodyPr>
          <a:lstStyle/>
          <a:p>
            <a:r>
              <a:rPr lang="en-GB" sz="5000" b="1" dirty="0">
                <a:solidFill>
                  <a:srgbClr val="FFFFFF"/>
                </a:solidFill>
              </a:rPr>
              <a:t>Other roles in early years settings</a:t>
            </a:r>
            <a:endParaRPr lang="en-GB" sz="5000" dirty="0">
              <a:solidFill>
                <a:srgbClr val="FFFFFF"/>
              </a:solidFill>
            </a:endParaRP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D26B364-D802-0D41-059F-6432E1829188}"/>
              </a:ext>
            </a:extLst>
          </p:cNvPr>
          <p:cNvSpPr>
            <a:spLocks noGrp="1"/>
          </p:cNvSpPr>
          <p:nvPr>
            <p:ph idx="1"/>
          </p:nvPr>
        </p:nvSpPr>
        <p:spPr>
          <a:xfrm>
            <a:off x="4379709" y="686862"/>
            <a:ext cx="7037591" cy="5475129"/>
          </a:xfrm>
        </p:spPr>
        <p:txBody>
          <a:bodyPr anchor="ctr">
            <a:normAutofit/>
          </a:bodyPr>
          <a:lstStyle/>
          <a:p>
            <a:r>
              <a:rPr lang="en-GB" sz="2600" dirty="0"/>
              <a:t>With qualifications and experience, there are staff management roles such as room leaders, deputy managers, nursery managers and in larger companies there are roles such as area manager</a:t>
            </a:r>
          </a:p>
          <a:p>
            <a:r>
              <a:rPr lang="en-GB" sz="2600" dirty="0"/>
              <a:t>With training, there are roles for Special Educational Needs and Disability Co-ordinators (SENCo)</a:t>
            </a:r>
          </a:p>
          <a:p>
            <a:r>
              <a:rPr lang="en-GB" sz="2600" dirty="0"/>
              <a:t>Some providers also have administrative assistants or business managers </a:t>
            </a:r>
          </a:p>
          <a:p>
            <a:r>
              <a:rPr lang="en-GB" sz="2600" dirty="0"/>
              <a:t>Most providers spend a lot of time outdoors, for example operating forest school sessions and there may be opportunities to attend training around this to become a forest school leader</a:t>
            </a:r>
          </a:p>
          <a:p>
            <a:endParaRPr lang="en-GB" sz="2600" dirty="0"/>
          </a:p>
        </p:txBody>
      </p:sp>
    </p:spTree>
    <p:extLst>
      <p:ext uri="{BB962C8B-B14F-4D97-AF65-F5344CB8AC3E}">
        <p14:creationId xmlns:p14="http://schemas.microsoft.com/office/powerpoint/2010/main" val="2628485876"/>
      </p:ext>
    </p:extLst>
  </p:cSld>
  <p:clrMapOvr>
    <a:masterClrMapping/>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1" name="Rectangle 10">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B6F824-BD28-70D4-7BFF-36B81D64B4E9}"/>
              </a:ext>
            </a:extLst>
          </p:cNvPr>
          <p:cNvSpPr>
            <a:spLocks noGrp="1"/>
          </p:cNvSpPr>
          <p:nvPr>
            <p:ph type="title"/>
          </p:nvPr>
        </p:nvSpPr>
        <p:spPr>
          <a:xfrm>
            <a:off x="509773" y="317712"/>
            <a:ext cx="2823275" cy="4501127"/>
          </a:xfrm>
        </p:spPr>
        <p:txBody>
          <a:bodyPr vert="horz" lIns="91440" tIns="45720" rIns="91440" bIns="45720" rtlCol="0" anchor="t">
            <a:noAutofit/>
          </a:bodyPr>
          <a:lstStyle/>
          <a:p>
            <a:r>
              <a:rPr lang="en-US" sz="5500" b="1" kern="1200" dirty="0">
                <a:solidFill>
                  <a:srgbClr val="FFFFFF"/>
                </a:solidFill>
                <a:latin typeface="+mj-lt"/>
                <a:ea typeface="+mj-ea"/>
                <a:cs typeface="+mj-cs"/>
              </a:rPr>
              <a:t>Early years career pathway – possible further jobs </a:t>
            </a:r>
            <a:endParaRPr lang="en-US" sz="5500" kern="1200" dirty="0">
              <a:solidFill>
                <a:srgbClr val="FFFFFF"/>
              </a:solidFill>
              <a:latin typeface="+mj-lt"/>
              <a:ea typeface="+mj-ea"/>
              <a:cs typeface="+mj-cs"/>
            </a:endParaRPr>
          </a:p>
        </p:txBody>
      </p:sp>
      <p:sp>
        <p:nvSpPr>
          <p:cNvPr id="3" name="Content Placeholder 2">
            <a:extLst>
              <a:ext uri="{FF2B5EF4-FFF2-40B4-BE49-F238E27FC236}">
                <a16:creationId xmlns:a16="http://schemas.microsoft.com/office/drawing/2014/main" id="{7BB2FC1F-BC93-E35E-7616-660A9F99189D}"/>
              </a:ext>
            </a:extLst>
          </p:cNvPr>
          <p:cNvSpPr>
            <a:spLocks noGrp="1"/>
          </p:cNvSpPr>
          <p:nvPr>
            <p:ph idx="1"/>
          </p:nvPr>
        </p:nvSpPr>
        <p:spPr>
          <a:xfrm>
            <a:off x="4211120" y="640081"/>
            <a:ext cx="2403040" cy="5469714"/>
          </a:xfrm>
        </p:spPr>
        <p:txBody>
          <a:bodyPr vert="horz" lIns="91440" tIns="45720" rIns="91440" bIns="45720" rtlCol="0">
            <a:normAutofit/>
          </a:bodyPr>
          <a:lstStyle/>
          <a:p>
            <a:pPr marL="0" indent="0">
              <a:buNone/>
            </a:pPr>
            <a:r>
              <a:rPr lang="en-US" sz="2300" dirty="0"/>
              <a:t>With experience and transferable skills gained in early years provision, there are other job pathways which may be available. </a:t>
            </a:r>
          </a:p>
          <a:p>
            <a:endParaRPr lang="en-US" sz="2300" dirty="0"/>
          </a:p>
          <a:p>
            <a:pPr marL="0" indent="0">
              <a:buNone/>
            </a:pPr>
            <a:r>
              <a:rPr lang="en-US" sz="2300" dirty="0"/>
              <a:t>Further qualifications may be required.</a:t>
            </a:r>
          </a:p>
          <a:p>
            <a:endParaRPr lang="en-US" sz="2000" dirty="0"/>
          </a:p>
        </p:txBody>
      </p:sp>
      <p:sp>
        <p:nvSpPr>
          <p:cNvPr id="4" name="TextBox 3">
            <a:extLst>
              <a:ext uri="{FF2B5EF4-FFF2-40B4-BE49-F238E27FC236}">
                <a16:creationId xmlns:a16="http://schemas.microsoft.com/office/drawing/2014/main" id="{AEC38B59-5C35-EBDF-9303-A4DFDBD0B03C}"/>
              </a:ext>
            </a:extLst>
          </p:cNvPr>
          <p:cNvSpPr txBox="1"/>
          <p:nvPr/>
        </p:nvSpPr>
        <p:spPr>
          <a:xfrm>
            <a:off x="7010400" y="243840"/>
            <a:ext cx="4958080" cy="5865955"/>
          </a:xfrm>
          <a:prstGeom prst="rect">
            <a:avLst/>
          </a:prstGeom>
        </p:spPr>
        <p:txBody>
          <a:bodyPr vert="horz" lIns="91440" tIns="45720" rIns="91440" bIns="45720" rtlCol="0">
            <a:noAutofit/>
          </a:bodyPr>
          <a:lstStyle/>
          <a:p>
            <a:pPr indent="-228600">
              <a:lnSpc>
                <a:spcPct val="90000"/>
              </a:lnSpc>
              <a:spcAft>
                <a:spcPts val="600"/>
              </a:spcAft>
              <a:buFont typeface="Arial" panose="020B0604020202020204" pitchFamily="34" charset="0"/>
              <a:buChar char="•"/>
            </a:pPr>
            <a:r>
              <a:rPr lang="en-US" sz="2600" dirty="0"/>
              <a:t>Delivering early years training as a tutor, assessor or lecturer </a:t>
            </a:r>
          </a:p>
          <a:p>
            <a:pPr indent="-228600">
              <a:lnSpc>
                <a:spcPct val="90000"/>
              </a:lnSpc>
              <a:spcAft>
                <a:spcPts val="600"/>
              </a:spcAft>
              <a:buFont typeface="Arial" panose="020B0604020202020204" pitchFamily="34" charset="0"/>
              <a:buChar char="•"/>
            </a:pPr>
            <a:endParaRPr lang="en-US" sz="2600" dirty="0"/>
          </a:p>
          <a:p>
            <a:pPr indent="-228600">
              <a:lnSpc>
                <a:spcPct val="90000"/>
              </a:lnSpc>
              <a:spcAft>
                <a:spcPts val="600"/>
              </a:spcAft>
              <a:buFont typeface="Arial" panose="020B0604020202020204" pitchFamily="34" charset="0"/>
              <a:buChar char="•"/>
            </a:pPr>
            <a:r>
              <a:rPr lang="en-US" sz="2600" dirty="0"/>
              <a:t>Working for the local authority, for example, in the early years and childcare service, in Family support or inclusion</a:t>
            </a:r>
          </a:p>
          <a:p>
            <a:pPr indent="-228600">
              <a:lnSpc>
                <a:spcPct val="90000"/>
              </a:lnSpc>
              <a:spcAft>
                <a:spcPts val="600"/>
              </a:spcAft>
              <a:buFont typeface="Arial" panose="020B0604020202020204" pitchFamily="34" charset="0"/>
              <a:buChar char="•"/>
            </a:pPr>
            <a:endParaRPr lang="en-US" sz="2600" dirty="0"/>
          </a:p>
          <a:p>
            <a:pPr indent="-228600">
              <a:lnSpc>
                <a:spcPct val="90000"/>
              </a:lnSpc>
              <a:spcAft>
                <a:spcPts val="600"/>
              </a:spcAft>
              <a:buFont typeface="Arial" panose="020B0604020202020204" pitchFamily="34" charset="0"/>
              <a:buChar char="•"/>
            </a:pPr>
            <a:r>
              <a:rPr lang="en-US" sz="2600" dirty="0"/>
              <a:t>Training as a school teacher</a:t>
            </a:r>
          </a:p>
          <a:p>
            <a:pPr indent="-228600">
              <a:lnSpc>
                <a:spcPct val="90000"/>
              </a:lnSpc>
              <a:spcAft>
                <a:spcPts val="600"/>
              </a:spcAft>
              <a:buFont typeface="Arial" panose="020B0604020202020204" pitchFamily="34" charset="0"/>
              <a:buChar char="•"/>
            </a:pPr>
            <a:endParaRPr lang="en-US" sz="2600" dirty="0"/>
          </a:p>
          <a:p>
            <a:pPr indent="-228600">
              <a:lnSpc>
                <a:spcPct val="90000"/>
              </a:lnSpc>
              <a:spcAft>
                <a:spcPts val="600"/>
              </a:spcAft>
              <a:buFont typeface="Arial" panose="020B0604020202020204" pitchFamily="34" charset="0"/>
              <a:buChar char="•"/>
            </a:pPr>
            <a:r>
              <a:rPr lang="en-US" sz="2600" dirty="0"/>
              <a:t>Working for health, for example in a children’s </a:t>
            </a:r>
            <a:r>
              <a:rPr lang="en-US" sz="2600" dirty="0" err="1"/>
              <a:t>centre</a:t>
            </a:r>
            <a:r>
              <a:rPr lang="en-US" sz="2600" dirty="0"/>
              <a:t> or training as a speech and language therapist</a:t>
            </a:r>
          </a:p>
          <a:p>
            <a:pPr>
              <a:lnSpc>
                <a:spcPct val="90000"/>
              </a:lnSpc>
              <a:spcAft>
                <a:spcPts val="600"/>
              </a:spcAft>
            </a:pPr>
            <a:endParaRPr lang="en-US" sz="2600" dirty="0"/>
          </a:p>
          <a:p>
            <a:pPr indent="-228600">
              <a:lnSpc>
                <a:spcPct val="90000"/>
              </a:lnSpc>
              <a:spcAft>
                <a:spcPts val="600"/>
              </a:spcAft>
              <a:buFont typeface="Arial" panose="020B0604020202020204" pitchFamily="34" charset="0"/>
              <a:buChar char="•"/>
            </a:pPr>
            <a:r>
              <a:rPr lang="en-US" sz="2600" dirty="0"/>
              <a:t>Working in social care, for example training as a social worker</a:t>
            </a:r>
          </a:p>
        </p:txBody>
      </p:sp>
    </p:spTree>
    <p:extLst>
      <p:ext uri="{BB962C8B-B14F-4D97-AF65-F5344CB8AC3E}">
        <p14:creationId xmlns:p14="http://schemas.microsoft.com/office/powerpoint/2010/main" val="182930634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6D5D5D-A9FF-E8FC-6079-1B5E9A0A1F11}"/>
              </a:ext>
            </a:extLst>
          </p:cNvPr>
          <p:cNvSpPr>
            <a:spLocks noGrp="1"/>
          </p:cNvSpPr>
          <p:nvPr>
            <p:ph type="title"/>
          </p:nvPr>
        </p:nvSpPr>
        <p:spPr>
          <a:xfrm>
            <a:off x="495974" y="928540"/>
            <a:ext cx="7181104" cy="1642970"/>
          </a:xfrm>
        </p:spPr>
        <p:txBody>
          <a:bodyPr anchor="b">
            <a:noAutofit/>
          </a:bodyPr>
          <a:lstStyle/>
          <a:p>
            <a:r>
              <a:rPr lang="en-GB" sz="5500" b="1" dirty="0"/>
              <a:t>Want to work from home and fit around caring for your own family?</a:t>
            </a:r>
            <a:endParaRPr lang="en-GB" sz="5500" dirty="0"/>
          </a:p>
        </p:txBody>
      </p:sp>
      <p:sp>
        <p:nvSpPr>
          <p:cNvPr id="3" name="Content Placeholder 2">
            <a:extLst>
              <a:ext uri="{FF2B5EF4-FFF2-40B4-BE49-F238E27FC236}">
                <a16:creationId xmlns:a16="http://schemas.microsoft.com/office/drawing/2014/main" id="{6D66F09C-DE3D-FD1D-E982-CDED298D7FE9}"/>
              </a:ext>
            </a:extLst>
          </p:cNvPr>
          <p:cNvSpPr>
            <a:spLocks noGrp="1"/>
          </p:cNvSpPr>
          <p:nvPr>
            <p:ph idx="1"/>
          </p:nvPr>
        </p:nvSpPr>
        <p:spPr>
          <a:xfrm>
            <a:off x="391080" y="2865284"/>
            <a:ext cx="6461759" cy="3535083"/>
          </a:xfrm>
        </p:spPr>
        <p:txBody>
          <a:bodyPr anchor="t">
            <a:normAutofit/>
          </a:bodyPr>
          <a:lstStyle/>
          <a:p>
            <a:pPr marL="0" indent="0">
              <a:buNone/>
            </a:pPr>
            <a:r>
              <a:rPr lang="en-GB" dirty="0"/>
              <a:t>You do not need a qualification to become </a:t>
            </a:r>
            <a:r>
              <a:rPr lang="en-GB" b="1" dirty="0"/>
              <a:t>a childminder </a:t>
            </a:r>
            <a:r>
              <a:rPr lang="en-GB" dirty="0"/>
              <a:t>though you must gain paediatric 1</a:t>
            </a:r>
            <a:r>
              <a:rPr lang="en-GB" baseline="30000" dirty="0"/>
              <a:t>st</a:t>
            </a:r>
            <a:r>
              <a:rPr lang="en-GB" dirty="0"/>
              <a:t> aid and safeguarding training before registering.</a:t>
            </a:r>
          </a:p>
          <a:p>
            <a:pPr marL="0" indent="0">
              <a:buNone/>
            </a:pPr>
            <a:r>
              <a:rPr lang="en-GB" dirty="0"/>
              <a:t>You must also demonstrate you understand the Early Years Foundation Stage (EYFS),</a:t>
            </a:r>
          </a:p>
          <a:p>
            <a:pPr marL="0" indent="0">
              <a:buNone/>
            </a:pPr>
            <a:endParaRPr lang="en-GB" dirty="0"/>
          </a:p>
          <a:p>
            <a:pPr marL="0" indent="0">
              <a:buNone/>
            </a:pPr>
            <a:endParaRPr lang="en-GB" sz="2000" dirty="0"/>
          </a:p>
        </p:txBody>
      </p:sp>
      <p:sp>
        <p:nvSpPr>
          <p:cNvPr id="11" name="Rectangle 10">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descr="Grandmother and child at kitchen">
            <a:extLst>
              <a:ext uri="{FF2B5EF4-FFF2-40B4-BE49-F238E27FC236}">
                <a16:creationId xmlns:a16="http://schemas.microsoft.com/office/drawing/2014/main" id="{4E7F827E-5DCD-506B-6712-9D526E1BE0B2}"/>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7075967" y="1803364"/>
            <a:ext cx="4170530" cy="3283165"/>
          </a:xfrm>
          <a:prstGeom prst="rect">
            <a:avLst/>
          </a:prstGeom>
        </p:spPr>
      </p:pic>
      <p:sp>
        <p:nvSpPr>
          <p:cNvPr id="5" name="TextBox 4">
            <a:extLst>
              <a:ext uri="{FF2B5EF4-FFF2-40B4-BE49-F238E27FC236}">
                <a16:creationId xmlns:a16="http://schemas.microsoft.com/office/drawing/2014/main" id="{3D89986A-F866-3485-A567-0596D8485003}"/>
              </a:ext>
            </a:extLst>
          </p:cNvPr>
          <p:cNvSpPr txBox="1"/>
          <p:nvPr/>
        </p:nvSpPr>
        <p:spPr>
          <a:xfrm>
            <a:off x="66675" y="5264372"/>
            <a:ext cx="8639175" cy="707886"/>
          </a:xfrm>
          <a:prstGeom prst="rect">
            <a:avLst/>
          </a:prstGeom>
          <a:noFill/>
        </p:spPr>
        <p:txBody>
          <a:bodyPr wrap="square" rtlCol="0">
            <a:spAutoFit/>
          </a:bodyPr>
          <a:lstStyle/>
          <a:p>
            <a:pPr marL="0" indent="0">
              <a:buNone/>
            </a:pPr>
            <a:endParaRPr lang="en-GB" sz="2000" dirty="0">
              <a:solidFill>
                <a:srgbClr val="115DCD"/>
              </a:solidFill>
            </a:endParaRPr>
          </a:p>
          <a:p>
            <a:pPr marL="0" indent="0">
              <a:buNone/>
            </a:pPr>
            <a:r>
              <a:rPr lang="en-GB" sz="2000" b="1" u="sng" dirty="0">
                <a:solidFill>
                  <a:srgbClr val="115DCD"/>
                </a:solidFill>
                <a:effectLst/>
                <a:ea typeface="Calibri" panose="020F0502020204030204" pitchFamily="34" charset="0"/>
                <a:hlinkClick r:id="rId3">
                  <a:extLst>
                    <a:ext uri="{A12FA001-AC4F-418D-AE19-62706E023703}">
                      <ahyp:hlinkClr xmlns:ahyp="http://schemas.microsoft.com/office/drawing/2018/hyperlinkcolor" val="tx"/>
                    </a:ext>
                  </a:extLst>
                </a:hlinkClick>
              </a:rPr>
              <a:t>How to become a registered childminder in Suffolk | Community Directory</a:t>
            </a:r>
            <a:endParaRPr lang="en-GB" sz="2000" b="1" dirty="0">
              <a:solidFill>
                <a:srgbClr val="115DCD"/>
              </a:solidFill>
            </a:endParaRPr>
          </a:p>
        </p:txBody>
      </p:sp>
    </p:spTree>
    <p:extLst>
      <p:ext uri="{BB962C8B-B14F-4D97-AF65-F5344CB8AC3E}">
        <p14:creationId xmlns:p14="http://schemas.microsoft.com/office/powerpoint/2010/main" val="3623291316"/>
      </p:ext>
    </p:extLst>
  </p:cSld>
  <p:clrMapOvr>
    <a:masterClrMapping/>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B2BE9A9-6415-548F-3598-FAC73D746372}"/>
              </a:ext>
            </a:extLst>
          </p:cNvPr>
          <p:cNvPicPr>
            <a:picLocks noChangeAspect="1"/>
          </p:cNvPicPr>
          <p:nvPr/>
        </p:nvPicPr>
        <p:blipFill>
          <a:blip r:embed="rId2"/>
          <a:stretch>
            <a:fillRect/>
          </a:stretch>
        </p:blipFill>
        <p:spPr>
          <a:xfrm>
            <a:off x="220586" y="844370"/>
            <a:ext cx="9094101" cy="5828510"/>
          </a:xfrm>
          <a:prstGeom prst="rect">
            <a:avLst/>
          </a:prstGeom>
        </p:spPr>
      </p:pic>
      <p:sp>
        <p:nvSpPr>
          <p:cNvPr id="5" name="Arrow: Right 4">
            <a:extLst>
              <a:ext uri="{FF2B5EF4-FFF2-40B4-BE49-F238E27FC236}">
                <a16:creationId xmlns:a16="http://schemas.microsoft.com/office/drawing/2014/main" id="{49F370D3-3929-0064-86A8-45EC9C76DD94}"/>
              </a:ext>
            </a:extLst>
          </p:cNvPr>
          <p:cNvSpPr/>
          <p:nvPr/>
        </p:nvSpPr>
        <p:spPr>
          <a:xfrm>
            <a:off x="480847" y="1161490"/>
            <a:ext cx="393476" cy="285485"/>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sp>
        <p:nvSpPr>
          <p:cNvPr id="7" name="Text Placeholder 30">
            <a:extLst>
              <a:ext uri="{FF2B5EF4-FFF2-40B4-BE49-F238E27FC236}">
                <a16:creationId xmlns:a16="http://schemas.microsoft.com/office/drawing/2014/main" id="{22F2E0D8-A838-549C-9D57-399B128F4E83}"/>
              </a:ext>
            </a:extLst>
          </p:cNvPr>
          <p:cNvSpPr txBox="1">
            <a:spLocks/>
          </p:cNvSpPr>
          <p:nvPr/>
        </p:nvSpPr>
        <p:spPr>
          <a:xfrm>
            <a:off x="937121" y="1025032"/>
            <a:ext cx="2853144" cy="685341"/>
          </a:xfrm>
          <a:prstGeom prst="rect">
            <a:avLst/>
          </a:prstGeom>
          <a:effectLst>
            <a:outerShdw blurRad="63500" dist="38100" dir="2700000" algn="tl" rotWithShape="0">
              <a:prstClr val="black">
                <a:alpha val="50000"/>
              </a:prstClr>
            </a:outerShdw>
          </a:effectLst>
        </p:spPr>
        <p:txBody>
          <a:bodyPr vert="horz" lIns="91440" tIns="45720" rIns="91440" bIns="4572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900">
                <a:solidFill>
                  <a:schemeClr val="bg1"/>
                </a:solidFill>
                <a:ea typeface="Calibri"/>
                <a:cs typeface="Calibri"/>
              </a:rPr>
              <a:t>DBS Check £38, </a:t>
            </a:r>
          </a:p>
          <a:p>
            <a:pPr algn="ctr"/>
            <a:r>
              <a:rPr lang="en-US" sz="1900">
                <a:solidFill>
                  <a:schemeClr val="bg1"/>
                </a:solidFill>
                <a:ea typeface="Calibri"/>
                <a:cs typeface="Calibri"/>
              </a:rPr>
              <a:t>Plus, one-off admin fee of approximately £12.00</a:t>
            </a:r>
          </a:p>
        </p:txBody>
      </p:sp>
      <p:sp>
        <p:nvSpPr>
          <p:cNvPr id="8" name="Text Placeholder 30">
            <a:extLst>
              <a:ext uri="{FF2B5EF4-FFF2-40B4-BE49-F238E27FC236}">
                <a16:creationId xmlns:a16="http://schemas.microsoft.com/office/drawing/2014/main" id="{81C1652C-667C-7322-11F5-2D1AC1CB6585}"/>
              </a:ext>
            </a:extLst>
          </p:cNvPr>
          <p:cNvSpPr txBox="1">
            <a:spLocks/>
          </p:cNvSpPr>
          <p:nvPr/>
        </p:nvSpPr>
        <p:spPr>
          <a:xfrm>
            <a:off x="3766694" y="1021698"/>
            <a:ext cx="1664409" cy="703052"/>
          </a:xfrm>
          <a:prstGeom prst="rect">
            <a:avLst/>
          </a:prstGeom>
          <a:effectLst>
            <a:outerShdw blurRad="63500" dist="38100" dir="2700000" algn="tl" rotWithShape="0">
              <a:prstClr val="black">
                <a:alpha val="50000"/>
              </a:prstClr>
            </a:outerShdw>
          </a:effectLst>
        </p:spPr>
        <p:txBody>
          <a:bodyPr vert="horz" lIns="91440" tIns="45720" rIns="91440" bIns="4572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900">
                <a:solidFill>
                  <a:schemeClr val="bg1"/>
                </a:solidFill>
                <a:ea typeface="Calibri"/>
                <a:cs typeface="Calibri"/>
              </a:rPr>
              <a:t>Health check from GP</a:t>
            </a:r>
          </a:p>
          <a:p>
            <a:pPr algn="ctr"/>
            <a:r>
              <a:rPr lang="en-US" sz="1900">
                <a:solidFill>
                  <a:schemeClr val="bg1"/>
                </a:solidFill>
                <a:ea typeface="Calibri"/>
                <a:cs typeface="Calibri"/>
              </a:rPr>
              <a:t>£70 - £120</a:t>
            </a:r>
          </a:p>
        </p:txBody>
      </p:sp>
      <p:sp>
        <p:nvSpPr>
          <p:cNvPr id="9" name="Text Placeholder 30">
            <a:extLst>
              <a:ext uri="{FF2B5EF4-FFF2-40B4-BE49-F238E27FC236}">
                <a16:creationId xmlns:a16="http://schemas.microsoft.com/office/drawing/2014/main" id="{6A52C52F-9239-AB81-637D-7D1106240947}"/>
              </a:ext>
            </a:extLst>
          </p:cNvPr>
          <p:cNvSpPr txBox="1">
            <a:spLocks/>
          </p:cNvSpPr>
          <p:nvPr/>
        </p:nvSpPr>
        <p:spPr>
          <a:xfrm>
            <a:off x="5797606" y="1010655"/>
            <a:ext cx="2161364" cy="714095"/>
          </a:xfrm>
          <a:prstGeom prst="rect">
            <a:avLst/>
          </a:prstGeom>
          <a:effectLst>
            <a:outerShdw blurRad="63500" dist="38100" dir="2700000" algn="tl" rotWithShape="0">
              <a:prstClr val="black">
                <a:alpha val="50000"/>
              </a:prstClr>
            </a:outerShdw>
          </a:effectLst>
        </p:spPr>
        <p:txBody>
          <a:bodyPr vert="horz" lIns="91440" tIns="45720" rIns="91440" bIns="4572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900">
                <a:solidFill>
                  <a:schemeClr val="bg1"/>
                </a:solidFill>
                <a:ea typeface="Calibri"/>
                <a:cs typeface="Calibri"/>
              </a:rPr>
              <a:t>Safeguarding training </a:t>
            </a:r>
          </a:p>
          <a:p>
            <a:pPr algn="ctr"/>
            <a:r>
              <a:rPr lang="en-US" sz="1900">
                <a:solidFill>
                  <a:schemeClr val="bg1"/>
                </a:solidFill>
                <a:ea typeface="Calibri"/>
                <a:cs typeface="Calibri"/>
              </a:rPr>
              <a:t>£45- (every 3 years)</a:t>
            </a:r>
          </a:p>
        </p:txBody>
      </p:sp>
      <p:sp>
        <p:nvSpPr>
          <p:cNvPr id="10" name="Text Placeholder 30">
            <a:extLst>
              <a:ext uri="{FF2B5EF4-FFF2-40B4-BE49-F238E27FC236}">
                <a16:creationId xmlns:a16="http://schemas.microsoft.com/office/drawing/2014/main" id="{13F4D035-1985-B935-F8A1-91A0662567B2}"/>
              </a:ext>
            </a:extLst>
          </p:cNvPr>
          <p:cNvSpPr txBox="1">
            <a:spLocks/>
          </p:cNvSpPr>
          <p:nvPr/>
        </p:nvSpPr>
        <p:spPr>
          <a:xfrm>
            <a:off x="5700750" y="2610511"/>
            <a:ext cx="2084060" cy="703052"/>
          </a:xfrm>
          <a:prstGeom prst="rect">
            <a:avLst/>
          </a:prstGeom>
          <a:effectLst>
            <a:outerShdw blurRad="63500" dist="38100" dir="2700000" algn="tl" rotWithShape="0">
              <a:prstClr val="black">
                <a:alpha val="50000"/>
              </a:prstClr>
            </a:outerShdw>
          </a:effectLst>
        </p:spPr>
        <p:txBody>
          <a:bodyPr vert="horz" lIns="91440" tIns="45720" rIns="91440" bIns="4572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900">
                <a:ea typeface="Calibri"/>
                <a:cs typeface="Calibri"/>
              </a:rPr>
              <a:t>Pediatric First Aid</a:t>
            </a:r>
          </a:p>
          <a:p>
            <a:pPr algn="ctr"/>
            <a:r>
              <a:rPr lang="en-US" sz="1900">
                <a:ea typeface="Calibri"/>
                <a:cs typeface="Calibri"/>
              </a:rPr>
              <a:t>£60 - £200 </a:t>
            </a:r>
          </a:p>
          <a:p>
            <a:pPr algn="ctr"/>
            <a:r>
              <a:rPr lang="en-US" sz="1900">
                <a:ea typeface="Calibri"/>
                <a:cs typeface="Calibri"/>
              </a:rPr>
              <a:t>(every 3 years)</a:t>
            </a:r>
            <a:endParaRPr lang="en-US" sz="1900"/>
          </a:p>
        </p:txBody>
      </p:sp>
      <p:sp>
        <p:nvSpPr>
          <p:cNvPr id="11" name="Text Placeholder 30">
            <a:extLst>
              <a:ext uri="{FF2B5EF4-FFF2-40B4-BE49-F238E27FC236}">
                <a16:creationId xmlns:a16="http://schemas.microsoft.com/office/drawing/2014/main" id="{CAC71141-6BDE-3113-EEDD-9C2F0724C437}"/>
              </a:ext>
            </a:extLst>
          </p:cNvPr>
          <p:cNvSpPr txBox="1">
            <a:spLocks/>
          </p:cNvSpPr>
          <p:nvPr/>
        </p:nvSpPr>
        <p:spPr>
          <a:xfrm>
            <a:off x="1715505" y="2577382"/>
            <a:ext cx="3928321" cy="736181"/>
          </a:xfrm>
          <a:prstGeom prst="rect">
            <a:avLst/>
          </a:prstGeom>
          <a:effectLst>
            <a:outerShdw blurRad="63500" dist="38100" dir="2700000" algn="tl" rotWithShape="0">
              <a:prstClr val="black">
                <a:alpha val="50000"/>
              </a:prstClr>
            </a:outerShdw>
          </a:effectLst>
        </p:spPr>
        <p:txBody>
          <a:bodyPr vert="horz" lIns="91440" tIns="45720" rIns="91440" bIns="4572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900">
                <a:ea typeface="Calibri"/>
                <a:cs typeface="Calibri"/>
              </a:rPr>
              <a:t>Ofsted registration fee £35 - £103 </a:t>
            </a:r>
          </a:p>
          <a:p>
            <a:pPr algn="ctr"/>
            <a:r>
              <a:rPr lang="en-US" sz="1900">
                <a:ea typeface="Calibri"/>
                <a:cs typeface="Calibri"/>
              </a:rPr>
              <a:t>per year or childminder agency rate</a:t>
            </a:r>
          </a:p>
        </p:txBody>
      </p:sp>
      <p:sp>
        <p:nvSpPr>
          <p:cNvPr id="12" name="Text Placeholder 30">
            <a:extLst>
              <a:ext uri="{FF2B5EF4-FFF2-40B4-BE49-F238E27FC236}">
                <a16:creationId xmlns:a16="http://schemas.microsoft.com/office/drawing/2014/main" id="{1EA2F238-2220-7B30-9037-26F3C910EB26}"/>
              </a:ext>
            </a:extLst>
          </p:cNvPr>
          <p:cNvSpPr txBox="1">
            <a:spLocks/>
          </p:cNvSpPr>
          <p:nvPr/>
        </p:nvSpPr>
        <p:spPr>
          <a:xfrm>
            <a:off x="3345593" y="4189728"/>
            <a:ext cx="1962582" cy="703052"/>
          </a:xfrm>
          <a:prstGeom prst="rect">
            <a:avLst/>
          </a:prstGeom>
          <a:effectLst>
            <a:outerShdw blurRad="63500" dist="38100" dir="2700000" algn="tl" rotWithShape="0">
              <a:prstClr val="black">
                <a:alpha val="50000"/>
              </a:prstClr>
            </a:outerShdw>
          </a:effectLst>
        </p:spPr>
        <p:txBody>
          <a:bodyPr vert="horz" lIns="91440" tIns="45720" rIns="91440" bIns="4572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900">
                <a:solidFill>
                  <a:schemeClr val="bg1"/>
                </a:solidFill>
                <a:ea typeface="Calibri"/>
                <a:cs typeface="Calibri"/>
              </a:rPr>
              <a:t>ICO registration £40 (per a year)</a:t>
            </a:r>
          </a:p>
        </p:txBody>
      </p:sp>
      <p:sp>
        <p:nvSpPr>
          <p:cNvPr id="13" name="Text Placeholder 30">
            <a:extLst>
              <a:ext uri="{FF2B5EF4-FFF2-40B4-BE49-F238E27FC236}">
                <a16:creationId xmlns:a16="http://schemas.microsoft.com/office/drawing/2014/main" id="{864EB9DE-E4DF-2D4E-0723-34AB8CD37F3E}"/>
              </a:ext>
            </a:extLst>
          </p:cNvPr>
          <p:cNvSpPr txBox="1">
            <a:spLocks/>
          </p:cNvSpPr>
          <p:nvPr/>
        </p:nvSpPr>
        <p:spPr>
          <a:xfrm>
            <a:off x="5268245" y="4233902"/>
            <a:ext cx="2702494" cy="703052"/>
          </a:xfrm>
          <a:prstGeom prst="rect">
            <a:avLst/>
          </a:prstGeom>
          <a:effectLst>
            <a:outerShdw blurRad="63500" dist="38100" dir="2700000" algn="tl" rotWithShape="0">
              <a:prstClr val="black">
                <a:alpha val="50000"/>
              </a:prstClr>
            </a:outerShdw>
          </a:effectLst>
        </p:spPr>
        <p:txBody>
          <a:bodyPr vert="horz" lIns="91440" tIns="45720" rIns="91440" bIns="4572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900">
                <a:solidFill>
                  <a:schemeClr val="bg1"/>
                </a:solidFill>
                <a:ea typeface="Calibri"/>
                <a:cs typeface="Calibri"/>
              </a:rPr>
              <a:t>Public liability insurance £90 </a:t>
            </a:r>
          </a:p>
          <a:p>
            <a:pPr algn="ctr"/>
            <a:r>
              <a:rPr lang="en-US" sz="1900">
                <a:solidFill>
                  <a:schemeClr val="bg1"/>
                </a:solidFill>
                <a:ea typeface="Calibri"/>
                <a:cs typeface="Calibri"/>
              </a:rPr>
              <a:t>(per year approximately)</a:t>
            </a:r>
            <a:endParaRPr lang="en-US" sz="1900">
              <a:solidFill>
                <a:schemeClr val="bg1"/>
              </a:solidFill>
            </a:endParaRPr>
          </a:p>
        </p:txBody>
      </p:sp>
      <p:sp>
        <p:nvSpPr>
          <p:cNvPr id="15" name="Text Placeholder 30">
            <a:extLst>
              <a:ext uri="{FF2B5EF4-FFF2-40B4-BE49-F238E27FC236}">
                <a16:creationId xmlns:a16="http://schemas.microsoft.com/office/drawing/2014/main" id="{230ED0B9-E75A-D264-5901-9696DDD7C40D}"/>
              </a:ext>
            </a:extLst>
          </p:cNvPr>
          <p:cNvSpPr txBox="1">
            <a:spLocks/>
          </p:cNvSpPr>
          <p:nvPr/>
        </p:nvSpPr>
        <p:spPr>
          <a:xfrm>
            <a:off x="3595791" y="5858742"/>
            <a:ext cx="2003860" cy="703052"/>
          </a:xfrm>
          <a:prstGeom prst="rect">
            <a:avLst/>
          </a:prstGeom>
          <a:effectLst>
            <a:outerShdw blurRad="63500" dist="38100" dir="2700000" algn="tl" rotWithShape="0">
              <a:prstClr val="black">
                <a:alpha val="50000"/>
              </a:prstClr>
            </a:outerShdw>
          </a:effectLst>
        </p:spPr>
        <p:txBody>
          <a:bodyPr vert="horz" lIns="91440" tIns="45720" rIns="91440" bIns="4572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900">
                <a:solidFill>
                  <a:schemeClr val="bg1"/>
                </a:solidFill>
                <a:ea typeface="Calibri"/>
                <a:cs typeface="Calibri"/>
              </a:rPr>
              <a:t>Learning play and safety resources Variable cost</a:t>
            </a:r>
          </a:p>
        </p:txBody>
      </p:sp>
      <p:sp>
        <p:nvSpPr>
          <p:cNvPr id="16" name="Text Placeholder 30">
            <a:extLst>
              <a:ext uri="{FF2B5EF4-FFF2-40B4-BE49-F238E27FC236}">
                <a16:creationId xmlns:a16="http://schemas.microsoft.com/office/drawing/2014/main" id="{26939E0F-212B-CC0C-28A6-9E1BF30019A1}"/>
              </a:ext>
            </a:extLst>
          </p:cNvPr>
          <p:cNvSpPr txBox="1">
            <a:spLocks/>
          </p:cNvSpPr>
          <p:nvPr/>
        </p:nvSpPr>
        <p:spPr>
          <a:xfrm>
            <a:off x="1594207" y="4231006"/>
            <a:ext cx="1665857" cy="703052"/>
          </a:xfrm>
          <a:prstGeom prst="rect">
            <a:avLst/>
          </a:prstGeom>
          <a:effectLst>
            <a:outerShdw blurRad="63500" dist="38100" dir="2700000" algn="tl" rotWithShape="0">
              <a:prstClr val="black">
                <a:alpha val="50000"/>
              </a:prstClr>
            </a:outerShdw>
          </a:effectLst>
        </p:spPr>
        <p:txBody>
          <a:bodyPr vert="horz" lIns="91440" tIns="45720" rIns="91440" bIns="4572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900">
                <a:solidFill>
                  <a:schemeClr val="bg1"/>
                </a:solidFill>
                <a:ea typeface="Calibri"/>
                <a:cs typeface="Calibri"/>
              </a:rPr>
              <a:t>Apply for a Childminder </a:t>
            </a:r>
          </a:p>
          <a:p>
            <a:pPr algn="ctr"/>
            <a:r>
              <a:rPr lang="en-US" sz="1900">
                <a:solidFill>
                  <a:schemeClr val="bg1"/>
                </a:solidFill>
                <a:ea typeface="Calibri"/>
                <a:cs typeface="Calibri"/>
              </a:rPr>
              <a:t>start-up grant</a:t>
            </a:r>
            <a:endParaRPr lang="en-US" sz="1900">
              <a:solidFill>
                <a:schemeClr val="bg1"/>
              </a:solidFill>
            </a:endParaRPr>
          </a:p>
        </p:txBody>
      </p:sp>
      <p:sp>
        <p:nvSpPr>
          <p:cNvPr id="17" name="Text Placeholder 30">
            <a:extLst>
              <a:ext uri="{FF2B5EF4-FFF2-40B4-BE49-F238E27FC236}">
                <a16:creationId xmlns:a16="http://schemas.microsoft.com/office/drawing/2014/main" id="{64C41DEE-A030-4E77-6201-38AC28D5BA53}"/>
              </a:ext>
            </a:extLst>
          </p:cNvPr>
          <p:cNvSpPr txBox="1">
            <a:spLocks/>
          </p:cNvSpPr>
          <p:nvPr/>
        </p:nvSpPr>
        <p:spPr>
          <a:xfrm>
            <a:off x="1232307" y="5814568"/>
            <a:ext cx="1816483" cy="703052"/>
          </a:xfrm>
          <a:prstGeom prst="rect">
            <a:avLst/>
          </a:prstGeom>
          <a:effectLst>
            <a:outerShdw blurRad="63500" dist="38100" dir="2700000" algn="tl" rotWithShape="0">
              <a:prstClr val="black">
                <a:alpha val="50000"/>
              </a:prstClr>
            </a:outerShdw>
          </a:effectLst>
        </p:spPr>
        <p:txBody>
          <a:bodyPr vert="horz" lIns="91440" tIns="45720" rIns="91440" bIns="4572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900">
                <a:solidFill>
                  <a:schemeClr val="bg1"/>
                </a:solidFill>
                <a:ea typeface="Calibri"/>
                <a:cs typeface="Calibri"/>
              </a:rPr>
              <a:t>Access to a computer/tablet Variable cost </a:t>
            </a:r>
          </a:p>
        </p:txBody>
      </p:sp>
      <p:sp>
        <p:nvSpPr>
          <p:cNvPr id="18" name="Text Placeholder 30">
            <a:extLst>
              <a:ext uri="{FF2B5EF4-FFF2-40B4-BE49-F238E27FC236}">
                <a16:creationId xmlns:a16="http://schemas.microsoft.com/office/drawing/2014/main" id="{0E1A6AC4-982A-A843-BC74-20FD8AA5AADC}"/>
              </a:ext>
            </a:extLst>
          </p:cNvPr>
          <p:cNvSpPr txBox="1">
            <a:spLocks/>
          </p:cNvSpPr>
          <p:nvPr/>
        </p:nvSpPr>
        <p:spPr>
          <a:xfrm>
            <a:off x="335793" y="136229"/>
            <a:ext cx="11435171" cy="703052"/>
          </a:xfrm>
          <a:prstGeom prst="rect">
            <a:avLst/>
          </a:prstGeom>
          <a:effectLst>
            <a:outerShdw blurRad="63500" dist="38100" dir="2700000" algn="tl" rotWithShape="0">
              <a:prstClr val="black">
                <a:alpha val="50000"/>
              </a:prstClr>
            </a:outerShdw>
          </a:effectLst>
        </p:spPr>
        <p:txBody>
          <a:bodyPr vert="horz" lIns="91440" tIns="45720" rIns="91440" bIns="4572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800">
                <a:solidFill>
                  <a:schemeClr val="tx1">
                    <a:lumMod val="95000"/>
                    <a:lumOff val="5000"/>
                  </a:schemeClr>
                </a:solidFill>
                <a:latin typeface="Arial Nova"/>
                <a:ea typeface="Calibri"/>
                <a:cs typeface="Calibri"/>
              </a:rPr>
              <a:t>I want to become a childminder – start-up costs and requirements </a:t>
            </a:r>
          </a:p>
        </p:txBody>
      </p:sp>
      <p:sp>
        <p:nvSpPr>
          <p:cNvPr id="19" name="Text Placeholder 30">
            <a:extLst>
              <a:ext uri="{FF2B5EF4-FFF2-40B4-BE49-F238E27FC236}">
                <a16:creationId xmlns:a16="http://schemas.microsoft.com/office/drawing/2014/main" id="{528EDAA1-E4BA-578E-4371-68EB494B9219}"/>
              </a:ext>
            </a:extLst>
          </p:cNvPr>
          <p:cNvSpPr txBox="1">
            <a:spLocks/>
          </p:cNvSpPr>
          <p:nvPr/>
        </p:nvSpPr>
        <p:spPr>
          <a:xfrm>
            <a:off x="427037" y="2578829"/>
            <a:ext cx="880322" cy="2370617"/>
          </a:xfrm>
          <a:prstGeom prst="rect">
            <a:avLst/>
          </a:prstGeom>
          <a:effectLst>
            <a:outerShdw blurRad="63500" dist="38100" dir="2700000" algn="tl" rotWithShape="0">
              <a:prstClr val="black">
                <a:alpha val="50000"/>
              </a:prstClr>
            </a:outerShdw>
          </a:effectLst>
        </p:spPr>
        <p:txBody>
          <a:bodyPr vert="horz" lIns="91440" tIns="45720" rIns="91440" bIns="4572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1400">
              <a:solidFill>
                <a:srgbClr val="FFFFFF"/>
              </a:solidFill>
              <a:ea typeface="Calibri"/>
              <a:cs typeface="Calibri"/>
            </a:endParaRPr>
          </a:p>
        </p:txBody>
      </p:sp>
      <p:sp>
        <p:nvSpPr>
          <p:cNvPr id="20" name="TextBox 19">
            <a:extLst>
              <a:ext uri="{FF2B5EF4-FFF2-40B4-BE49-F238E27FC236}">
                <a16:creationId xmlns:a16="http://schemas.microsoft.com/office/drawing/2014/main" id="{08ECD001-8D05-24CE-F36D-83AA7312B842}"/>
              </a:ext>
            </a:extLst>
          </p:cNvPr>
          <p:cNvSpPr txBox="1"/>
          <p:nvPr/>
        </p:nvSpPr>
        <p:spPr>
          <a:xfrm>
            <a:off x="9367285" y="848750"/>
            <a:ext cx="2728082" cy="37548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a:latin typeface="Arial Nova"/>
                <a:ea typeface="Calibri"/>
                <a:cs typeface="Calibri"/>
              </a:rPr>
              <a:t>For More Information:</a:t>
            </a:r>
          </a:p>
          <a:p>
            <a:endParaRPr lang="en-US" b="1">
              <a:latin typeface="Arial Nova"/>
              <a:ea typeface="Calibri"/>
              <a:cs typeface="Calibri"/>
            </a:endParaRPr>
          </a:p>
          <a:p>
            <a:r>
              <a:rPr lang="en-GB" sz="1800">
                <a:hlinkClick r:id="rId3"/>
              </a:rPr>
              <a:t>How to register as a childminder and receive a grant worth up to £1,200 – The Education Hub (blog.gov.uk)</a:t>
            </a:r>
            <a:endParaRPr lang="en-GB" sz="1800"/>
          </a:p>
          <a:p>
            <a:endParaRPr lang="en-US" b="1">
              <a:latin typeface="Arial Nova"/>
              <a:ea typeface="Calibri"/>
              <a:cs typeface="Calibri"/>
            </a:endParaRPr>
          </a:p>
          <a:p>
            <a:r>
              <a:rPr lang="en-US" sz="1900">
                <a:ea typeface="+mn-lt"/>
                <a:cs typeface="+mn-lt"/>
                <a:hlinkClick r:id="rId4"/>
              </a:rPr>
              <a:t>Suffolk InfoLink | How to become a registered childminder in Suffolk</a:t>
            </a:r>
            <a:endParaRPr lang="en-US" sz="1900">
              <a:ea typeface="+mn-lt"/>
              <a:cs typeface="+mn-lt"/>
            </a:endParaRPr>
          </a:p>
          <a:p>
            <a:endParaRPr lang="en-US" sz="1900">
              <a:ea typeface="Calibri"/>
              <a:cs typeface="Calibri"/>
            </a:endParaRPr>
          </a:p>
          <a:p>
            <a:endParaRPr lang="en-US">
              <a:ea typeface="Calibri"/>
              <a:cs typeface="Calibri"/>
            </a:endParaRPr>
          </a:p>
        </p:txBody>
      </p:sp>
      <p:pic>
        <p:nvPicPr>
          <p:cNvPr id="21" name="Picture 20" descr="A blue sign with white text&#10;&#10;Description automatically generated">
            <a:extLst>
              <a:ext uri="{FF2B5EF4-FFF2-40B4-BE49-F238E27FC236}">
                <a16:creationId xmlns:a16="http://schemas.microsoft.com/office/drawing/2014/main" id="{984BDEE2-617A-3229-F74E-99285B8F0ADF}"/>
              </a:ext>
            </a:extLst>
          </p:cNvPr>
          <p:cNvPicPr>
            <a:picLocks noChangeAspect="1"/>
          </p:cNvPicPr>
          <p:nvPr/>
        </p:nvPicPr>
        <p:blipFill>
          <a:blip r:embed="rId5"/>
          <a:stretch>
            <a:fillRect/>
          </a:stretch>
        </p:blipFill>
        <p:spPr>
          <a:xfrm>
            <a:off x="9882256" y="5971692"/>
            <a:ext cx="1902791" cy="657225"/>
          </a:xfrm>
          <a:prstGeom prst="rect">
            <a:avLst/>
          </a:prstGeom>
        </p:spPr>
      </p:pic>
      <p:pic>
        <p:nvPicPr>
          <p:cNvPr id="2" name="Picture 1" descr="Qr code&#10;&#10;Description automatically generated">
            <a:extLst>
              <a:ext uri="{FF2B5EF4-FFF2-40B4-BE49-F238E27FC236}">
                <a16:creationId xmlns:a16="http://schemas.microsoft.com/office/drawing/2014/main" id="{186C7550-537A-0125-31E3-B246AC6248F6}"/>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9983753" y="4284358"/>
            <a:ext cx="1556183" cy="1574384"/>
          </a:xfrm>
          <a:prstGeom prst="rect">
            <a:avLst/>
          </a:prstGeom>
        </p:spPr>
      </p:pic>
      <p:sp>
        <p:nvSpPr>
          <p:cNvPr id="3" name="TextBox 2">
            <a:extLst>
              <a:ext uri="{FF2B5EF4-FFF2-40B4-BE49-F238E27FC236}">
                <a16:creationId xmlns:a16="http://schemas.microsoft.com/office/drawing/2014/main" id="{FDEEC854-601B-A89A-A64D-1A7DCA831E47}"/>
              </a:ext>
            </a:extLst>
          </p:cNvPr>
          <p:cNvSpPr txBox="1"/>
          <p:nvPr/>
        </p:nvSpPr>
        <p:spPr>
          <a:xfrm>
            <a:off x="5826458" y="5819130"/>
            <a:ext cx="2157719" cy="67710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900">
                <a:solidFill>
                  <a:schemeClr val="bg1"/>
                </a:solidFill>
                <a:ea typeface="Calibri"/>
                <a:cs typeface="Calibri"/>
              </a:rPr>
              <a:t>Car insurance with business use</a:t>
            </a:r>
            <a:endParaRPr lang="en-US">
              <a:solidFill>
                <a:schemeClr val="bg1"/>
              </a:solidFill>
            </a:endParaRPr>
          </a:p>
        </p:txBody>
      </p:sp>
    </p:spTree>
    <p:extLst>
      <p:ext uri="{BB962C8B-B14F-4D97-AF65-F5344CB8AC3E}">
        <p14:creationId xmlns:p14="http://schemas.microsoft.com/office/powerpoint/2010/main" val="109857222"/>
      </p:ext>
    </p:extLst>
  </p:cSld>
  <p:clrMapOvr>
    <a:masterClrMapping/>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Rectangle 28">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76C3D8-547B-CC85-FB08-59BF7143E25F}"/>
              </a:ext>
            </a:extLst>
          </p:cNvPr>
          <p:cNvSpPr>
            <a:spLocks noGrp="1"/>
          </p:cNvSpPr>
          <p:nvPr>
            <p:ph type="title"/>
          </p:nvPr>
        </p:nvSpPr>
        <p:spPr>
          <a:xfrm>
            <a:off x="95937" y="1371601"/>
            <a:ext cx="4051492" cy="2699656"/>
          </a:xfrm>
        </p:spPr>
        <p:txBody>
          <a:bodyPr anchor="b">
            <a:noAutofit/>
          </a:bodyPr>
          <a:lstStyle/>
          <a:p>
            <a:r>
              <a:rPr lang="en-GB" sz="5500" b="1" dirty="0">
                <a:solidFill>
                  <a:srgbClr val="FFFFFF"/>
                </a:solidFill>
              </a:rPr>
              <a:t>Start up grant for new childminders!</a:t>
            </a:r>
            <a:endParaRPr lang="en-GB" sz="5500" dirty="0">
              <a:solidFill>
                <a:srgbClr val="FFFFFF"/>
              </a:solidFill>
            </a:endParaRPr>
          </a:p>
        </p:txBody>
      </p:sp>
      <p:sp>
        <p:nvSpPr>
          <p:cNvPr id="3" name="Content Placeholder 2">
            <a:extLst>
              <a:ext uri="{FF2B5EF4-FFF2-40B4-BE49-F238E27FC236}">
                <a16:creationId xmlns:a16="http://schemas.microsoft.com/office/drawing/2014/main" id="{3AD62789-C9EB-AE2D-FBD5-129F25C4376B}"/>
              </a:ext>
            </a:extLst>
          </p:cNvPr>
          <p:cNvSpPr>
            <a:spLocks noGrp="1"/>
          </p:cNvSpPr>
          <p:nvPr>
            <p:ph idx="1"/>
          </p:nvPr>
        </p:nvSpPr>
        <p:spPr>
          <a:xfrm>
            <a:off x="4236720" y="130629"/>
            <a:ext cx="4665519" cy="6571342"/>
          </a:xfrm>
        </p:spPr>
        <p:txBody>
          <a:bodyPr anchor="ctr">
            <a:normAutofit/>
          </a:bodyPr>
          <a:lstStyle/>
          <a:p>
            <a:r>
              <a:rPr lang="en-GB" dirty="0"/>
              <a:t>For childminders registering from 15/03/2023 a start up grant of £600 is available</a:t>
            </a:r>
          </a:p>
          <a:p>
            <a:r>
              <a:rPr lang="en-GB" dirty="0">
                <a:ea typeface="Calibri" panose="020F0502020204030204" pitchFamily="34" charset="0"/>
                <a:cs typeface="Times New Roman" panose="02020603050405020304" pitchFamily="18" charset="0"/>
              </a:rPr>
              <a:t>For childminders registering with an agency a grant of £1,200</a:t>
            </a:r>
          </a:p>
          <a:p>
            <a:endParaRPr lang="en-GB" sz="2000" dirty="0"/>
          </a:p>
        </p:txBody>
      </p:sp>
      <p:pic>
        <p:nvPicPr>
          <p:cNvPr id="16" name="Graphic 15" descr="Suburban scene">
            <a:extLst>
              <a:ext uri="{FF2B5EF4-FFF2-40B4-BE49-F238E27FC236}">
                <a16:creationId xmlns:a16="http://schemas.microsoft.com/office/drawing/2014/main" id="{C282AC9A-BD97-AC87-F412-D0BD69B42742}"/>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8902248" y="1627051"/>
            <a:ext cx="2823029" cy="2823029"/>
          </a:xfrm>
          <a:prstGeom prst="rect">
            <a:avLst/>
          </a:prstGeom>
        </p:spPr>
      </p:pic>
      <p:sp>
        <p:nvSpPr>
          <p:cNvPr id="4" name="TextBox 3">
            <a:extLst>
              <a:ext uri="{FF2B5EF4-FFF2-40B4-BE49-F238E27FC236}">
                <a16:creationId xmlns:a16="http://schemas.microsoft.com/office/drawing/2014/main" id="{A17362C4-111C-5D9C-53EB-74012A57AE6A}"/>
              </a:ext>
            </a:extLst>
          </p:cNvPr>
          <p:cNvSpPr txBox="1"/>
          <p:nvPr/>
        </p:nvSpPr>
        <p:spPr>
          <a:xfrm>
            <a:off x="4067671" y="5432720"/>
            <a:ext cx="8172994" cy="461665"/>
          </a:xfrm>
          <a:prstGeom prst="rect">
            <a:avLst/>
          </a:prstGeom>
          <a:noFill/>
        </p:spPr>
        <p:txBody>
          <a:bodyPr wrap="square" rtlCol="0">
            <a:spAutoFit/>
          </a:bodyPr>
          <a:lstStyle/>
          <a:p>
            <a:r>
              <a:rPr lang="en-GB" sz="2400" b="1" dirty="0">
                <a:hlinkClick r:id="rId4"/>
              </a:rPr>
              <a:t>Apply for a childminder start-up grant - GOV.UK (www.gov.uk)</a:t>
            </a:r>
            <a:endParaRPr lang="en-GB" sz="2400" b="1" dirty="0"/>
          </a:p>
        </p:txBody>
      </p:sp>
    </p:spTree>
    <p:extLst>
      <p:ext uri="{BB962C8B-B14F-4D97-AF65-F5344CB8AC3E}">
        <p14:creationId xmlns:p14="http://schemas.microsoft.com/office/powerpoint/2010/main" val="986793800"/>
      </p:ext>
    </p:extLst>
  </p:cSld>
  <p:clrMapOvr>
    <a:masterClrMapping/>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Rectangle 28">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76C3D8-547B-CC85-FB08-59BF7143E25F}"/>
              </a:ext>
            </a:extLst>
          </p:cNvPr>
          <p:cNvSpPr>
            <a:spLocks noGrp="1"/>
          </p:cNvSpPr>
          <p:nvPr>
            <p:ph type="title"/>
          </p:nvPr>
        </p:nvSpPr>
        <p:spPr>
          <a:xfrm>
            <a:off x="85725" y="586855"/>
            <a:ext cx="3952101" cy="3387497"/>
          </a:xfrm>
        </p:spPr>
        <p:txBody>
          <a:bodyPr anchor="b">
            <a:normAutofit/>
          </a:bodyPr>
          <a:lstStyle/>
          <a:p>
            <a:r>
              <a:rPr lang="en-GB" sz="5600" b="1" dirty="0">
                <a:solidFill>
                  <a:srgbClr val="FFFFFF"/>
                </a:solidFill>
              </a:rPr>
              <a:t>More</a:t>
            </a:r>
            <a:br>
              <a:rPr lang="en-GB" sz="5600" b="1" dirty="0">
                <a:solidFill>
                  <a:srgbClr val="FFFFFF"/>
                </a:solidFill>
              </a:rPr>
            </a:br>
            <a:r>
              <a:rPr lang="en-GB" sz="5600" b="1" dirty="0">
                <a:solidFill>
                  <a:srgbClr val="FFFFFF"/>
                </a:solidFill>
              </a:rPr>
              <a:t>about childminding</a:t>
            </a:r>
            <a:endParaRPr lang="en-GB" sz="5600" dirty="0">
              <a:solidFill>
                <a:srgbClr val="FFFFFF"/>
              </a:solidFill>
            </a:endParaRPr>
          </a:p>
        </p:txBody>
      </p:sp>
      <p:sp>
        <p:nvSpPr>
          <p:cNvPr id="3" name="Content Placeholder 2">
            <a:extLst>
              <a:ext uri="{FF2B5EF4-FFF2-40B4-BE49-F238E27FC236}">
                <a16:creationId xmlns:a16="http://schemas.microsoft.com/office/drawing/2014/main" id="{3AD62789-C9EB-AE2D-FBD5-129F25C4376B}"/>
              </a:ext>
            </a:extLst>
          </p:cNvPr>
          <p:cNvSpPr>
            <a:spLocks noGrp="1"/>
          </p:cNvSpPr>
          <p:nvPr>
            <p:ph idx="1"/>
          </p:nvPr>
        </p:nvSpPr>
        <p:spPr>
          <a:xfrm>
            <a:off x="4236720" y="416560"/>
            <a:ext cx="4665519" cy="6339840"/>
          </a:xfrm>
        </p:spPr>
        <p:txBody>
          <a:bodyPr anchor="ctr">
            <a:normAutofit/>
          </a:bodyPr>
          <a:lstStyle/>
          <a:p>
            <a:r>
              <a:rPr lang="en-GB" dirty="0"/>
              <a:t>C</a:t>
            </a:r>
            <a:r>
              <a:rPr lang="en-GB" dirty="0">
                <a:ea typeface="Calibri" panose="020F0502020204030204" pitchFamily="34" charset="0"/>
                <a:cs typeface="Times New Roman" panose="02020603050405020304" pitchFamily="18" charset="0"/>
              </a:rPr>
              <a:t>hildminders can look after their own children whilst caring for other children </a:t>
            </a:r>
          </a:p>
          <a:p>
            <a:r>
              <a:rPr lang="en-GB" dirty="0">
                <a:ea typeface="Calibri" panose="020F0502020204030204" pitchFamily="34" charset="0"/>
                <a:cs typeface="Times New Roman" panose="02020603050405020304" pitchFamily="18" charset="0"/>
              </a:rPr>
              <a:t>There is a need for childminders in many areas of Suffolk</a:t>
            </a:r>
          </a:p>
          <a:p>
            <a:r>
              <a:rPr lang="en-GB" dirty="0">
                <a:ea typeface="Calibri" panose="020F0502020204030204" pitchFamily="34" charset="0"/>
                <a:cs typeface="Times New Roman" panose="02020603050405020304" pitchFamily="18" charset="0"/>
              </a:rPr>
              <a:t>Most </a:t>
            </a:r>
            <a:r>
              <a:rPr lang="en-GB" dirty="0">
                <a:effectLst/>
                <a:ea typeface="Calibri" panose="020F0502020204030204" pitchFamily="34" charset="0"/>
                <a:cs typeface="Times New Roman" panose="02020603050405020304" pitchFamily="18" charset="0"/>
              </a:rPr>
              <a:t>childminders operate mainly from their home though can operate for 50% of the time out of their home</a:t>
            </a:r>
          </a:p>
          <a:p>
            <a:r>
              <a:rPr lang="en-GB" dirty="0">
                <a:ea typeface="Calibri" panose="020F0502020204030204" pitchFamily="34" charset="0"/>
                <a:cs typeface="Times New Roman" panose="02020603050405020304" pitchFamily="18" charset="0"/>
              </a:rPr>
              <a:t>Childminders can also employ up to 2 assistants or work alongside another registered childminder</a:t>
            </a:r>
          </a:p>
          <a:p>
            <a:endParaRPr lang="en-GB" sz="2000" dirty="0"/>
          </a:p>
        </p:txBody>
      </p:sp>
      <p:pic>
        <p:nvPicPr>
          <p:cNvPr id="16" name="Graphic 15" descr="Suburban scene">
            <a:extLst>
              <a:ext uri="{FF2B5EF4-FFF2-40B4-BE49-F238E27FC236}">
                <a16:creationId xmlns:a16="http://schemas.microsoft.com/office/drawing/2014/main" id="{C282AC9A-BD97-AC87-F412-D0BD69B42742}"/>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8902248" y="1627051"/>
            <a:ext cx="2823029" cy="2823029"/>
          </a:xfrm>
          <a:prstGeom prst="rect">
            <a:avLst/>
          </a:prstGeom>
        </p:spPr>
      </p:pic>
    </p:spTree>
    <p:extLst>
      <p:ext uri="{BB962C8B-B14F-4D97-AF65-F5344CB8AC3E}">
        <p14:creationId xmlns:p14="http://schemas.microsoft.com/office/powerpoint/2010/main" val="1744593187"/>
      </p:ext>
    </p:extLst>
  </p:cSld>
  <p:clrMapOvr>
    <a:masterClrMapping/>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7DDEDBE-1AA9-0291-6446-0C5E379875A0}"/>
              </a:ext>
            </a:extLst>
          </p:cNvPr>
          <p:cNvSpPr>
            <a:spLocks noGrp="1"/>
          </p:cNvSpPr>
          <p:nvPr>
            <p:ph type="ctrTitle"/>
          </p:nvPr>
        </p:nvSpPr>
        <p:spPr>
          <a:xfrm>
            <a:off x="137615" y="278535"/>
            <a:ext cx="12191997" cy="1033669"/>
          </a:xfrm>
        </p:spPr>
        <p:txBody>
          <a:bodyPr vert="horz" lIns="91440" tIns="45720" rIns="91440" bIns="45720" rtlCol="0" anchor="ctr">
            <a:noAutofit/>
          </a:bodyPr>
          <a:lstStyle/>
          <a:p>
            <a:pPr algn="l"/>
            <a:r>
              <a:rPr lang="en-US" sz="5700" b="1" kern="1200" dirty="0">
                <a:solidFill>
                  <a:srgbClr val="FFFFFF"/>
                </a:solidFill>
                <a:latin typeface="+mj-lt"/>
                <a:ea typeface="+mj-ea"/>
                <a:cs typeface="+mj-cs"/>
              </a:rPr>
              <a:t>How do I get an early years qualification?</a:t>
            </a:r>
            <a:endParaRPr lang="en-US" sz="5700" kern="1200" dirty="0">
              <a:solidFill>
                <a:srgbClr val="FFFFFF"/>
              </a:solidFill>
              <a:latin typeface="+mj-lt"/>
              <a:ea typeface="+mj-ea"/>
              <a:cs typeface="+mj-cs"/>
            </a:endParaRPr>
          </a:p>
        </p:txBody>
      </p:sp>
      <p:sp>
        <p:nvSpPr>
          <p:cNvPr id="4" name="TextBox 3">
            <a:extLst>
              <a:ext uri="{FF2B5EF4-FFF2-40B4-BE49-F238E27FC236}">
                <a16:creationId xmlns:a16="http://schemas.microsoft.com/office/drawing/2014/main" id="{E499B75B-8362-E75C-DABB-D4EFFEC03800}"/>
              </a:ext>
            </a:extLst>
          </p:cNvPr>
          <p:cNvSpPr txBox="1"/>
          <p:nvPr/>
        </p:nvSpPr>
        <p:spPr>
          <a:xfrm>
            <a:off x="361948" y="1985994"/>
            <a:ext cx="11468100" cy="5570756"/>
          </a:xfrm>
          <a:prstGeom prst="rect">
            <a:avLst/>
          </a:prstGeom>
          <a:noFill/>
        </p:spPr>
        <p:txBody>
          <a:bodyPr wrap="square" rtlCol="0">
            <a:spAutoFit/>
          </a:bodyPr>
          <a:lstStyle/>
          <a:p>
            <a:pPr algn="l"/>
            <a:r>
              <a:rPr lang="en-US" sz="2600" b="1" dirty="0"/>
              <a:t>Choosing a training provider – </a:t>
            </a:r>
            <a:r>
              <a:rPr lang="en-US" sz="2600" dirty="0"/>
              <a:t>there are a range of training providers both locally and nationally with different learning options, such as classroom or distance learning and with a range of costs</a:t>
            </a:r>
          </a:p>
          <a:p>
            <a:pPr algn="l"/>
            <a:endParaRPr lang="en-US" sz="2600" dirty="0"/>
          </a:p>
          <a:p>
            <a:r>
              <a:rPr lang="en-GB" sz="2600" b="1" dirty="0">
                <a:ea typeface="Calibri" panose="020F0502020204030204" pitchFamily="34" charset="0"/>
                <a:cs typeface="Times New Roman" panose="02020603050405020304" pitchFamily="18" charset="0"/>
              </a:rPr>
              <a:t>Contact </a:t>
            </a:r>
            <a:r>
              <a:rPr lang="en-GB" sz="2600" b="1" dirty="0">
                <a:effectLst/>
                <a:ea typeface="Calibri" panose="020F0502020204030204" pitchFamily="34" charset="0"/>
                <a:cs typeface="Times New Roman" panose="02020603050405020304" pitchFamily="18" charset="0"/>
              </a:rPr>
              <a:t>your local college, training provider or </a:t>
            </a:r>
            <a:r>
              <a:rPr lang="en-GB" sz="2600" b="1" u="sng" dirty="0">
                <a:solidFill>
                  <a:srgbClr val="115DCD"/>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Apprenticeships Suffolk</a:t>
            </a:r>
            <a:r>
              <a:rPr lang="en-GB" sz="2600" b="1" u="sng" dirty="0">
                <a:solidFill>
                  <a:srgbClr val="115DCD"/>
                </a:solidFill>
                <a:effectLst/>
                <a:latin typeface="Calibri" panose="020F0502020204030204" pitchFamily="34" charset="0"/>
                <a:ea typeface="Calibri" panose="020F0502020204030204" pitchFamily="34" charset="0"/>
                <a:cs typeface="Times New Roman" panose="02020603050405020304" pitchFamily="18" charset="0"/>
              </a:rPr>
              <a:t> </a:t>
            </a:r>
            <a:r>
              <a:rPr lang="en-GB" sz="2600" b="1" dirty="0">
                <a:latin typeface="Calibri" panose="020F0502020204030204" pitchFamily="34" charset="0"/>
                <a:ea typeface="Calibri" panose="020F0502020204030204" pitchFamily="34" charset="0"/>
                <a:cs typeface="Times New Roman" panose="02020603050405020304" pitchFamily="18" charset="0"/>
              </a:rPr>
              <a:t>for information</a:t>
            </a:r>
            <a:endParaRPr lang="en-US" sz="2600" dirty="0"/>
          </a:p>
          <a:p>
            <a:pPr algn="l"/>
            <a:endParaRPr lang="en-US" sz="2600" dirty="0"/>
          </a:p>
          <a:p>
            <a:r>
              <a:rPr lang="en-GB" sz="2600" b="1" dirty="0"/>
              <a:t>There </a:t>
            </a:r>
            <a:r>
              <a:rPr lang="en-GB" sz="2600" b="1" dirty="0">
                <a:effectLst/>
                <a:ea typeface="Calibri" panose="020F0502020204030204" pitchFamily="34" charset="0"/>
                <a:cs typeface="Times New Roman" panose="02020603050405020304" pitchFamily="18" charset="0"/>
              </a:rPr>
              <a:t>are a range of easily accessible early years qualifications at all levels – </a:t>
            </a:r>
          </a:p>
          <a:p>
            <a:r>
              <a:rPr lang="en-GB" sz="2600" dirty="0">
                <a:effectLst/>
                <a:ea typeface="Calibri" panose="020F0502020204030204" pitchFamily="34" charset="0"/>
                <a:cs typeface="Times New Roman" panose="02020603050405020304" pitchFamily="18" charset="0"/>
              </a:rPr>
              <a:t>Level 2 &amp; Level 3 qualifications are most popular and take 1 - 2 years to complete. You can also train to degree level and beyond in Early Years.</a:t>
            </a:r>
          </a:p>
          <a:p>
            <a:endParaRPr lang="en-GB" sz="2600" dirty="0">
              <a:effectLst/>
              <a:ea typeface="Calibri" panose="020F0502020204030204" pitchFamily="34" charset="0"/>
              <a:cs typeface="Times New Roman" panose="02020603050405020304" pitchFamily="18" charset="0"/>
            </a:endParaRPr>
          </a:p>
          <a:p>
            <a:endParaRPr lang="en-GB" sz="2400" b="1" dirty="0">
              <a:effectLst/>
              <a:ea typeface="Calibri" panose="020F0502020204030204" pitchFamily="34" charset="0"/>
              <a:cs typeface="Times New Roman" panose="02020603050405020304" pitchFamily="18" charset="0"/>
            </a:endParaRPr>
          </a:p>
          <a:p>
            <a:pPr algn="l"/>
            <a:endParaRPr lang="en-US" sz="2300" dirty="0">
              <a:solidFill>
                <a:srgbClr val="0446A8"/>
              </a:solidFill>
            </a:endParaRPr>
          </a:p>
          <a:p>
            <a:pPr algn="l"/>
            <a:endParaRPr lang="en-US" sz="2300" dirty="0">
              <a:solidFill>
                <a:srgbClr val="0446A8"/>
              </a:solidFill>
            </a:endParaRPr>
          </a:p>
        </p:txBody>
      </p:sp>
    </p:spTree>
    <p:extLst>
      <p:ext uri="{BB962C8B-B14F-4D97-AF65-F5344CB8AC3E}">
        <p14:creationId xmlns:p14="http://schemas.microsoft.com/office/powerpoint/2010/main" val="74794722"/>
      </p:ext>
    </p:extLst>
  </p:cSld>
  <p:clrMapOvr>
    <a:masterClrMapping/>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7DDEDBE-1AA9-0291-6446-0C5E379875A0}"/>
              </a:ext>
            </a:extLst>
          </p:cNvPr>
          <p:cNvSpPr>
            <a:spLocks noGrp="1"/>
          </p:cNvSpPr>
          <p:nvPr>
            <p:ph type="ctrTitle"/>
          </p:nvPr>
        </p:nvSpPr>
        <p:spPr>
          <a:xfrm>
            <a:off x="459350" y="351035"/>
            <a:ext cx="12191997" cy="1033669"/>
          </a:xfrm>
        </p:spPr>
        <p:txBody>
          <a:bodyPr vert="horz" lIns="91440" tIns="45720" rIns="91440" bIns="45720" rtlCol="0" anchor="ctr">
            <a:noAutofit/>
          </a:bodyPr>
          <a:lstStyle/>
          <a:p>
            <a:pPr algn="l"/>
            <a:r>
              <a:rPr lang="en-GB" sz="5000" b="1" dirty="0">
                <a:solidFill>
                  <a:schemeClr val="bg1"/>
                </a:solidFill>
              </a:rPr>
              <a:t>Gaining a qualification whilst working in the early years</a:t>
            </a:r>
            <a:endParaRPr lang="en-US" sz="5000" kern="1200" dirty="0">
              <a:solidFill>
                <a:srgbClr val="FFFFFF"/>
              </a:solidFill>
              <a:latin typeface="+mj-lt"/>
              <a:ea typeface="+mj-ea"/>
              <a:cs typeface="+mj-cs"/>
            </a:endParaRPr>
          </a:p>
        </p:txBody>
      </p:sp>
      <p:sp>
        <p:nvSpPr>
          <p:cNvPr id="4" name="TextBox 3">
            <a:extLst>
              <a:ext uri="{FF2B5EF4-FFF2-40B4-BE49-F238E27FC236}">
                <a16:creationId xmlns:a16="http://schemas.microsoft.com/office/drawing/2014/main" id="{E499B75B-8362-E75C-DABB-D4EFFEC03800}"/>
              </a:ext>
            </a:extLst>
          </p:cNvPr>
          <p:cNvSpPr txBox="1"/>
          <p:nvPr/>
        </p:nvSpPr>
        <p:spPr>
          <a:xfrm>
            <a:off x="328198" y="1837922"/>
            <a:ext cx="11863802" cy="6309420"/>
          </a:xfrm>
          <a:prstGeom prst="rect">
            <a:avLst/>
          </a:prstGeom>
          <a:noFill/>
        </p:spPr>
        <p:txBody>
          <a:bodyPr wrap="square" rtlCol="0">
            <a:spAutoFit/>
          </a:bodyPr>
          <a:lstStyle/>
          <a:p>
            <a:r>
              <a:rPr lang="en-GB" sz="2800" b="1" dirty="0"/>
              <a:t>Unqualified </a:t>
            </a:r>
            <a:r>
              <a:rPr lang="en-GB" sz="2800" b="1" dirty="0">
                <a:effectLst/>
                <a:ea typeface="Calibri" panose="020F0502020204030204" pitchFamily="34" charset="0"/>
                <a:cs typeface="Times New Roman" panose="02020603050405020304" pitchFamily="18" charset="0"/>
              </a:rPr>
              <a:t>jobs - </a:t>
            </a:r>
            <a:r>
              <a:rPr lang="en-GB" sz="2800" dirty="0">
                <a:effectLst/>
                <a:ea typeface="Calibri" panose="020F0502020204030204" pitchFamily="34" charset="0"/>
                <a:cs typeface="Times New Roman" panose="02020603050405020304" pitchFamily="18" charset="0"/>
              </a:rPr>
              <a:t>Many early </a:t>
            </a:r>
            <a:r>
              <a:rPr lang="en-GB" sz="2800" dirty="0">
                <a:ea typeface="Calibri" panose="020F0502020204030204" pitchFamily="34" charset="0"/>
                <a:cs typeface="Times New Roman" panose="02020603050405020304" pitchFamily="18" charset="0"/>
              </a:rPr>
              <a:t>y</a:t>
            </a:r>
            <a:r>
              <a:rPr lang="en-GB" sz="2800" dirty="0">
                <a:effectLst/>
                <a:ea typeface="Calibri" panose="020F0502020204030204" pitchFamily="34" charset="0"/>
                <a:cs typeface="Times New Roman" panose="02020603050405020304" pitchFamily="18" charset="0"/>
              </a:rPr>
              <a:t>ears settings and out of school clubs take on volunteers, apprentices or unqualified staff and it is very beneficial to gain experience before applying for a qualification. </a:t>
            </a:r>
          </a:p>
          <a:p>
            <a:endParaRPr lang="en-GB" sz="2800" dirty="0">
              <a:effectLst/>
              <a:ea typeface="Calibri" panose="020F0502020204030204" pitchFamily="34" charset="0"/>
              <a:cs typeface="Times New Roman" panose="02020603050405020304" pitchFamily="18" charset="0"/>
            </a:endParaRPr>
          </a:p>
          <a:p>
            <a:r>
              <a:rPr lang="en-GB" sz="2800" dirty="0">
                <a:effectLst/>
                <a:ea typeface="Calibri" panose="020F0502020204030204" pitchFamily="34" charset="0"/>
                <a:cs typeface="Times New Roman" panose="02020603050405020304" pitchFamily="18" charset="0"/>
              </a:rPr>
              <a:t>However, </a:t>
            </a:r>
            <a:r>
              <a:rPr lang="en-GB" sz="2800" b="1" dirty="0">
                <a:effectLst/>
                <a:ea typeface="Calibri" panose="020F0502020204030204" pitchFamily="34" charset="0"/>
                <a:cs typeface="Times New Roman" panose="02020603050405020304" pitchFamily="18" charset="0"/>
              </a:rPr>
              <a:t>most staff must be qualified </a:t>
            </a:r>
            <a:r>
              <a:rPr lang="en-GB" sz="2800" dirty="0">
                <a:effectLst/>
                <a:ea typeface="Calibri" panose="020F0502020204030204" pitchFamily="34" charset="0"/>
                <a:cs typeface="Times New Roman" panose="02020603050405020304" pitchFamily="18" charset="0"/>
              </a:rPr>
              <a:t>to provide the legal ratios of trained adults to children. This means qualified positions are the most common roles advertised.</a:t>
            </a:r>
          </a:p>
          <a:p>
            <a:endParaRPr lang="en-GB" sz="2800" dirty="0">
              <a:effectLst/>
              <a:ea typeface="Calibri" panose="020F0502020204030204" pitchFamily="34" charset="0"/>
              <a:cs typeface="Times New Roman" panose="02020603050405020304" pitchFamily="18" charset="0"/>
            </a:endParaRPr>
          </a:p>
          <a:p>
            <a:r>
              <a:rPr lang="en-GB" sz="2800" b="1" dirty="0">
                <a:ea typeface="Calibri" panose="020F0502020204030204" pitchFamily="34" charset="0"/>
                <a:cs typeface="Times New Roman" panose="02020603050405020304" pitchFamily="18" charset="0"/>
              </a:rPr>
              <a:t>Beware! </a:t>
            </a:r>
            <a:r>
              <a:rPr lang="en-GB" sz="2800" b="1" dirty="0">
                <a:effectLst/>
                <a:ea typeface="Calibri" panose="020F0502020204030204" pitchFamily="34" charset="0"/>
                <a:cs typeface="Times New Roman" panose="02020603050405020304" pitchFamily="18" charset="0"/>
              </a:rPr>
              <a:t>– </a:t>
            </a:r>
            <a:r>
              <a:rPr lang="en-GB" sz="2800" dirty="0">
                <a:effectLst/>
                <a:ea typeface="Calibri" panose="020F0502020204030204" pitchFamily="34" charset="0"/>
                <a:cs typeface="Times New Roman" panose="02020603050405020304" pitchFamily="18" charset="0"/>
              </a:rPr>
              <a:t>Early Years qualifications </a:t>
            </a:r>
            <a:r>
              <a:rPr lang="en-GB" sz="2800" b="1" dirty="0">
                <a:effectLst/>
                <a:ea typeface="Calibri" panose="020F0502020204030204" pitchFamily="34" charset="0"/>
                <a:cs typeface="Times New Roman" panose="02020603050405020304" pitchFamily="18" charset="0"/>
              </a:rPr>
              <a:t>must</a:t>
            </a:r>
            <a:r>
              <a:rPr lang="en-GB" sz="2800" dirty="0">
                <a:effectLst/>
                <a:ea typeface="Calibri" panose="020F0502020204030204" pitchFamily="34" charset="0"/>
                <a:cs typeface="Times New Roman" panose="02020603050405020304" pitchFamily="18" charset="0"/>
              </a:rPr>
              <a:t> be considered full and relevant by the DfE to count in legal ratios </a:t>
            </a:r>
            <a:r>
              <a:rPr lang="en-GB" sz="2800" b="1" i="0" u="sng" dirty="0">
                <a:solidFill>
                  <a:srgbClr val="0070C0"/>
                </a:solidFill>
                <a:effectLst/>
                <a:hlinkClick r:id="rId2">
                  <a:extLst>
                    <a:ext uri="{A12FA001-AC4F-418D-AE19-62706E023703}">
                      <ahyp:hlinkClr xmlns:ahyp="http://schemas.microsoft.com/office/drawing/2018/hyperlinkcolor" val="tx"/>
                    </a:ext>
                  </a:extLst>
                </a:hlinkClick>
              </a:rPr>
              <a:t>Check early years qualifications – GOV.UK (www.gov.uk)</a:t>
            </a:r>
            <a:endParaRPr lang="en-GB" sz="2800" b="1" i="0" u="sng" dirty="0">
              <a:solidFill>
                <a:srgbClr val="0070C0"/>
              </a:solidFill>
              <a:effectLst/>
            </a:endParaRPr>
          </a:p>
          <a:p>
            <a:endParaRPr lang="en-GB" sz="2600" dirty="0">
              <a:effectLst/>
              <a:ea typeface="Calibri" panose="020F0502020204030204" pitchFamily="34" charset="0"/>
              <a:cs typeface="Times New Roman" panose="02020603050405020304" pitchFamily="18" charset="0"/>
            </a:endParaRPr>
          </a:p>
          <a:p>
            <a:endParaRPr lang="en-GB" sz="2400" b="1" dirty="0">
              <a:effectLst/>
              <a:ea typeface="Calibri" panose="020F0502020204030204" pitchFamily="34" charset="0"/>
              <a:cs typeface="Times New Roman" panose="02020603050405020304" pitchFamily="18" charset="0"/>
            </a:endParaRPr>
          </a:p>
          <a:p>
            <a:pPr algn="l"/>
            <a:endParaRPr lang="en-US" sz="2300" dirty="0">
              <a:solidFill>
                <a:srgbClr val="0446A8"/>
              </a:solidFill>
            </a:endParaRPr>
          </a:p>
          <a:p>
            <a:pPr algn="l"/>
            <a:endParaRPr lang="en-US" sz="2300" dirty="0">
              <a:solidFill>
                <a:srgbClr val="0446A8"/>
              </a:solidFill>
            </a:endParaRPr>
          </a:p>
        </p:txBody>
      </p:sp>
    </p:spTree>
    <p:extLst>
      <p:ext uri="{BB962C8B-B14F-4D97-AF65-F5344CB8AC3E}">
        <p14:creationId xmlns:p14="http://schemas.microsoft.com/office/powerpoint/2010/main" val="82456273"/>
      </p:ext>
    </p:extLst>
  </p:cSld>
  <p:clrMapOvr>
    <a:masterClrMapping/>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7DDEDBE-1AA9-0291-6446-0C5E379875A0}"/>
              </a:ext>
            </a:extLst>
          </p:cNvPr>
          <p:cNvSpPr>
            <a:spLocks noGrp="1"/>
          </p:cNvSpPr>
          <p:nvPr>
            <p:ph type="ctrTitle"/>
          </p:nvPr>
        </p:nvSpPr>
        <p:spPr>
          <a:xfrm>
            <a:off x="566057" y="294538"/>
            <a:ext cx="11166593" cy="1033669"/>
          </a:xfrm>
        </p:spPr>
        <p:txBody>
          <a:bodyPr vert="horz" lIns="91440" tIns="45720" rIns="91440" bIns="45720" rtlCol="0" anchor="ctr">
            <a:normAutofit fontScale="90000"/>
          </a:bodyPr>
          <a:lstStyle/>
          <a:p>
            <a:pPr algn="l"/>
            <a:r>
              <a:rPr lang="en-US" sz="3400" b="1" kern="1200" dirty="0">
                <a:solidFill>
                  <a:srgbClr val="FFFFFF"/>
                </a:solidFill>
                <a:latin typeface="+mj-lt"/>
                <a:ea typeface="+mj-ea"/>
                <a:cs typeface="+mj-cs"/>
              </a:rPr>
              <a:t> </a:t>
            </a:r>
            <a:br>
              <a:rPr lang="en-US" sz="3600" b="1" kern="1200" dirty="0">
                <a:solidFill>
                  <a:srgbClr val="FFFFFF"/>
                </a:solidFill>
                <a:latin typeface="+mj-lt"/>
                <a:ea typeface="+mj-ea"/>
                <a:cs typeface="+mj-cs"/>
              </a:rPr>
            </a:br>
            <a:r>
              <a:rPr lang="en-US" sz="5300" b="1" kern="1200" dirty="0">
                <a:solidFill>
                  <a:srgbClr val="FFFFFF"/>
                </a:solidFill>
                <a:latin typeface="+mj-lt"/>
                <a:ea typeface="+mj-ea"/>
                <a:cs typeface="+mj-cs"/>
              </a:rPr>
              <a:t>Apprenticeships in Early Years Level 2 &amp; 3  </a:t>
            </a:r>
            <a:endParaRPr lang="en-US" sz="5300" kern="1200" dirty="0">
              <a:solidFill>
                <a:srgbClr val="FFFFFF"/>
              </a:solidFill>
              <a:latin typeface="+mj-lt"/>
              <a:ea typeface="+mj-ea"/>
              <a:cs typeface="+mj-cs"/>
            </a:endParaRPr>
          </a:p>
        </p:txBody>
      </p:sp>
      <p:sp>
        <p:nvSpPr>
          <p:cNvPr id="4" name="TextBox 3">
            <a:extLst>
              <a:ext uri="{FF2B5EF4-FFF2-40B4-BE49-F238E27FC236}">
                <a16:creationId xmlns:a16="http://schemas.microsoft.com/office/drawing/2014/main" id="{E499B75B-8362-E75C-DABB-D4EFFEC03800}"/>
              </a:ext>
            </a:extLst>
          </p:cNvPr>
          <p:cNvSpPr txBox="1"/>
          <p:nvPr/>
        </p:nvSpPr>
        <p:spPr>
          <a:xfrm>
            <a:off x="304800" y="1741714"/>
            <a:ext cx="11647713" cy="4821748"/>
          </a:xfrm>
          <a:prstGeom prst="rect">
            <a:avLst/>
          </a:prstGeom>
        </p:spPr>
        <p:txBody>
          <a:bodyPr vert="horz" lIns="91440" tIns="45720" rIns="91440" bIns="45720" rtlCol="0" anchor="ctr">
            <a:noAutofit/>
          </a:bodyPr>
          <a:lstStyle/>
          <a:p>
            <a:pPr marL="342900" indent="-228600">
              <a:lnSpc>
                <a:spcPct val="90000"/>
              </a:lnSpc>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A popular route – many enter the sector this way and it is </a:t>
            </a:r>
            <a:r>
              <a:rPr lang="en-US" sz="2000" b="1" dirty="0">
                <a:latin typeface="Calibri" panose="020F0502020204030204" pitchFamily="34" charset="0"/>
                <a:cs typeface="Calibri" panose="020F0502020204030204" pitchFamily="34" charset="0"/>
              </a:rPr>
              <a:t>well supported by employers </a:t>
            </a:r>
            <a:r>
              <a:rPr lang="en-US" sz="2000" dirty="0">
                <a:latin typeface="Calibri" panose="020F0502020204030204" pitchFamily="34" charset="0"/>
                <a:cs typeface="Calibri" panose="020F0502020204030204" pitchFamily="34" charset="0"/>
              </a:rPr>
              <a:t>in the PVI sector and an apprentice wage is earnt whilst working in an early years setting</a:t>
            </a:r>
          </a:p>
          <a:p>
            <a:pPr marL="342900" indent="-228600">
              <a:lnSpc>
                <a:spcPct val="90000"/>
              </a:lnSpc>
              <a:spcAft>
                <a:spcPts val="600"/>
              </a:spcAft>
              <a:buFont typeface="Arial" panose="020B0604020202020204" pitchFamily="34" charset="0"/>
              <a:buChar char="•"/>
            </a:pPr>
            <a:endParaRPr lang="en-US" sz="2000" dirty="0">
              <a:latin typeface="Calibri" panose="020F0502020204030204" pitchFamily="34" charset="0"/>
              <a:cs typeface="Calibri" panose="020F0502020204030204" pitchFamily="34" charset="0"/>
            </a:endParaRPr>
          </a:p>
          <a:p>
            <a:pPr marL="342900" indent="-228600">
              <a:lnSpc>
                <a:spcPct val="90000"/>
              </a:lnSpc>
              <a:spcAft>
                <a:spcPts val="600"/>
              </a:spcAft>
              <a:buFont typeface="Arial" panose="020B0604020202020204" pitchFamily="34" charset="0"/>
              <a:buChar char="•"/>
            </a:pPr>
            <a:r>
              <a:rPr lang="en-US" sz="2000" b="0" i="0" u="none" strike="noStrike" dirty="0">
                <a:effectLst/>
                <a:latin typeface="Calibri" panose="020F0502020204030204" pitchFamily="34" charset="0"/>
                <a:cs typeface="Calibri" panose="020F0502020204030204" pitchFamily="34" charset="0"/>
              </a:rPr>
              <a:t>All Level 2 &amp; 3 apprentices must spend a minimum of </a:t>
            </a:r>
            <a:r>
              <a:rPr lang="en-US" sz="2000" b="1" i="0" u="none" strike="noStrike" dirty="0">
                <a:effectLst/>
                <a:latin typeface="Calibri" panose="020F0502020204030204" pitchFamily="34" charset="0"/>
                <a:cs typeface="Calibri" panose="020F0502020204030204" pitchFamily="34" charset="0"/>
              </a:rPr>
              <a:t>6 hours per week </a:t>
            </a:r>
            <a:r>
              <a:rPr lang="en-US" sz="2000" b="0" i="0" u="none" strike="noStrike" dirty="0">
                <a:effectLst/>
                <a:latin typeface="Calibri" panose="020F0502020204030204" pitchFamily="34" charset="0"/>
                <a:cs typeface="Calibri" panose="020F0502020204030204" pitchFamily="34" charset="0"/>
              </a:rPr>
              <a:t>completing </a:t>
            </a:r>
            <a:r>
              <a:rPr lang="en-US" sz="2000" b="1" i="0" u="none" strike="noStrike" dirty="0">
                <a:effectLst/>
                <a:latin typeface="Calibri" panose="020F0502020204030204" pitchFamily="34" charset="0"/>
                <a:cs typeface="Calibri" panose="020F0502020204030204" pitchFamily="34" charset="0"/>
              </a:rPr>
              <a:t>paid mandatory off-the-job training </a:t>
            </a:r>
            <a:r>
              <a:rPr lang="en-US" sz="2000" b="0" i="0" u="none" strike="noStrike" dirty="0">
                <a:effectLst/>
                <a:latin typeface="Calibri" panose="020F0502020204030204" pitchFamily="34" charset="0"/>
                <a:cs typeface="Calibri" panose="020F0502020204030204" pitchFamily="34" charset="0"/>
              </a:rPr>
              <a:t>which must take place within the apprentice’s normal working hours</a:t>
            </a:r>
            <a:r>
              <a:rPr lang="en-US" sz="2000" b="0" i="0" dirty="0">
                <a:effectLst/>
                <a:latin typeface="Calibri" panose="020F0502020204030204" pitchFamily="34" charset="0"/>
                <a:cs typeface="Calibri" panose="020F0502020204030204" pitchFamily="34" charset="0"/>
              </a:rPr>
              <a:t>​</a:t>
            </a:r>
          </a:p>
          <a:p>
            <a:pPr marL="342900" indent="-228600">
              <a:lnSpc>
                <a:spcPct val="90000"/>
              </a:lnSpc>
              <a:spcAft>
                <a:spcPts val="600"/>
              </a:spcAft>
              <a:buFont typeface="Arial" panose="020B0604020202020204" pitchFamily="34" charset="0"/>
              <a:buChar char="•"/>
            </a:pPr>
            <a:endParaRPr lang="en-US" sz="2000" b="0" i="0" dirty="0">
              <a:effectLst/>
              <a:latin typeface="Calibri" panose="020F0502020204030204" pitchFamily="34" charset="0"/>
              <a:cs typeface="Calibri" panose="020F0502020204030204" pitchFamily="34" charset="0"/>
            </a:endParaRPr>
          </a:p>
          <a:p>
            <a:pPr marL="342900" indent="-228600">
              <a:lnSpc>
                <a:spcPct val="90000"/>
              </a:lnSpc>
              <a:spcAft>
                <a:spcPts val="600"/>
              </a:spcAft>
              <a:buFont typeface="Arial" panose="020B0604020202020204" pitchFamily="34" charset="0"/>
              <a:buChar char="•"/>
            </a:pPr>
            <a:r>
              <a:rPr lang="en-US" sz="2000" b="1" i="0" u="none" strike="noStrike" dirty="0">
                <a:effectLst/>
                <a:latin typeface="Calibri" panose="020F0502020204030204" pitchFamily="34" charset="0"/>
                <a:cs typeface="Calibri" panose="020F0502020204030204" pitchFamily="34" charset="0"/>
              </a:rPr>
              <a:t>Level 2 </a:t>
            </a:r>
            <a:r>
              <a:rPr lang="en-US" sz="2000" b="1" i="0" u="none" strike="noStrike" dirty="0" err="1">
                <a:effectLst/>
                <a:latin typeface="Calibri" panose="020F0502020204030204" pitchFamily="34" charset="0"/>
                <a:cs typeface="Calibri" panose="020F0502020204030204" pitchFamily="34" charset="0"/>
              </a:rPr>
              <a:t>Eary</a:t>
            </a:r>
            <a:r>
              <a:rPr lang="en-US" sz="2000" b="1" i="0" u="none" strike="noStrike" dirty="0">
                <a:effectLst/>
                <a:latin typeface="Calibri" panose="020F0502020204030204" pitchFamily="34" charset="0"/>
                <a:cs typeface="Calibri" panose="020F0502020204030204" pitchFamily="34" charset="0"/>
              </a:rPr>
              <a:t> Years Practitioner Apprenticeship </a:t>
            </a:r>
            <a:r>
              <a:rPr lang="en-US" sz="2000" b="0" i="0" u="none" strike="noStrike" dirty="0">
                <a:effectLst/>
                <a:latin typeface="Calibri" panose="020F0502020204030204" pitchFamily="34" charset="0"/>
                <a:cs typeface="Calibri" panose="020F0502020204030204" pitchFamily="34" charset="0"/>
              </a:rPr>
              <a:t>minimum duration is </a:t>
            </a:r>
            <a:r>
              <a:rPr lang="en-US" sz="2000" b="1" i="0" u="none" strike="noStrike" dirty="0">
                <a:effectLst/>
                <a:latin typeface="Calibri" panose="020F0502020204030204" pitchFamily="34" charset="0"/>
                <a:cs typeface="Calibri" panose="020F0502020204030204" pitchFamily="34" charset="0"/>
              </a:rPr>
              <a:t>12 months </a:t>
            </a:r>
            <a:r>
              <a:rPr lang="en-US" sz="2000" b="0" i="0" u="none" strike="noStrike" dirty="0">
                <a:effectLst/>
                <a:latin typeface="Calibri" panose="020F0502020204030204" pitchFamily="34" charset="0"/>
                <a:cs typeface="Calibri" panose="020F0502020204030204" pitchFamily="34" charset="0"/>
              </a:rPr>
              <a:t>and the apprentice must have at least </a:t>
            </a:r>
            <a:r>
              <a:rPr lang="en-US" sz="2000" b="1" i="0" u="none" strike="noStrike" dirty="0">
                <a:effectLst/>
                <a:latin typeface="Calibri" panose="020F0502020204030204" pitchFamily="34" charset="0"/>
                <a:cs typeface="Calibri" panose="020F0502020204030204" pitchFamily="34" charset="0"/>
              </a:rPr>
              <a:t>Level 1 functional skills in </a:t>
            </a:r>
            <a:r>
              <a:rPr lang="en-US" sz="2000" b="1" i="0" u="none" strike="noStrike" dirty="0" err="1">
                <a:effectLst/>
                <a:latin typeface="Calibri" panose="020F0502020204030204" pitchFamily="34" charset="0"/>
                <a:cs typeface="Calibri" panose="020F0502020204030204" pitchFamily="34" charset="0"/>
              </a:rPr>
              <a:t>Maths</a:t>
            </a:r>
            <a:r>
              <a:rPr lang="en-US" sz="2000" b="1" i="0" u="none" strike="noStrike" dirty="0">
                <a:effectLst/>
                <a:latin typeface="Calibri" panose="020F0502020204030204" pitchFamily="34" charset="0"/>
                <a:cs typeface="Calibri" panose="020F0502020204030204" pitchFamily="34" charset="0"/>
              </a:rPr>
              <a:t> &amp; English </a:t>
            </a:r>
            <a:r>
              <a:rPr lang="en-US" sz="2000" b="0" i="0" u="none" strike="noStrike" dirty="0">
                <a:effectLst/>
                <a:latin typeface="Calibri" panose="020F0502020204030204" pitchFamily="34" charset="0"/>
                <a:cs typeface="Calibri" panose="020F0502020204030204" pitchFamily="34" charset="0"/>
              </a:rPr>
              <a:t>(GCSE grades 1-3 / </a:t>
            </a:r>
            <a:r>
              <a:rPr lang="en-US" sz="2000" b="0" i="1" u="none" strike="noStrike" dirty="0">
                <a:effectLst/>
                <a:latin typeface="Calibri" panose="020F0502020204030204" pitchFamily="34" charset="0"/>
                <a:cs typeface="Calibri" panose="020F0502020204030204" pitchFamily="34" charset="0"/>
              </a:rPr>
              <a:t>D-G) and ideally be </a:t>
            </a:r>
            <a:r>
              <a:rPr lang="en-US" sz="2000" b="0" i="0" u="none" strike="noStrike" dirty="0">
                <a:effectLst/>
                <a:latin typeface="Calibri" panose="020F0502020204030204" pitchFamily="34" charset="0"/>
                <a:cs typeface="Calibri" panose="020F0502020204030204" pitchFamily="34" charset="0"/>
              </a:rPr>
              <a:t>working towards achieving the Level 2 Functional Skills.</a:t>
            </a:r>
          </a:p>
          <a:p>
            <a:pPr marL="342900" indent="-228600">
              <a:lnSpc>
                <a:spcPct val="90000"/>
              </a:lnSpc>
              <a:spcAft>
                <a:spcPts val="600"/>
              </a:spcAft>
              <a:buFont typeface="Arial" panose="020B0604020202020204" pitchFamily="34" charset="0"/>
              <a:buChar char="•"/>
            </a:pPr>
            <a:endParaRPr lang="en-US" sz="2000" dirty="0">
              <a:latin typeface="Calibri" panose="020F0502020204030204" pitchFamily="34" charset="0"/>
              <a:cs typeface="Calibri" panose="020F0502020204030204" pitchFamily="34" charset="0"/>
            </a:endParaRPr>
          </a:p>
          <a:p>
            <a:pPr marL="342900" indent="-228600">
              <a:lnSpc>
                <a:spcPct val="90000"/>
              </a:lnSpc>
              <a:spcAft>
                <a:spcPts val="600"/>
              </a:spcAft>
              <a:buFont typeface="Arial" panose="020B0604020202020204" pitchFamily="34" charset="0"/>
              <a:buChar char="•"/>
            </a:pPr>
            <a:r>
              <a:rPr lang="en-US" sz="2000" b="1" dirty="0">
                <a:latin typeface="Calibri" panose="020F0502020204030204" pitchFamily="34" charset="0"/>
                <a:cs typeface="Calibri" panose="020F0502020204030204" pitchFamily="34" charset="0"/>
              </a:rPr>
              <a:t>Level 3 </a:t>
            </a:r>
            <a:r>
              <a:rPr lang="en-US" sz="2000" b="1" dirty="0" err="1">
                <a:latin typeface="Calibri" panose="020F0502020204030204" pitchFamily="34" charset="0"/>
                <a:cs typeface="Calibri" panose="020F0502020204030204" pitchFamily="34" charset="0"/>
              </a:rPr>
              <a:t>Eary</a:t>
            </a:r>
            <a:r>
              <a:rPr lang="en-US" sz="2000" b="1" dirty="0">
                <a:latin typeface="Calibri" panose="020F0502020204030204" pitchFamily="34" charset="0"/>
                <a:cs typeface="Calibri" panose="020F0502020204030204" pitchFamily="34" charset="0"/>
              </a:rPr>
              <a:t> Years Educator Apprenticeship </a:t>
            </a:r>
            <a:r>
              <a:rPr lang="en-US" sz="2000" dirty="0">
                <a:latin typeface="Calibri" panose="020F0502020204030204" pitchFamily="34" charset="0"/>
                <a:cs typeface="Calibri" panose="020F0502020204030204" pitchFamily="34" charset="0"/>
              </a:rPr>
              <a:t>usually lasts </a:t>
            </a:r>
            <a:r>
              <a:rPr lang="en-US" sz="2000" b="0" i="0" u="none" strike="noStrike" dirty="0">
                <a:effectLst/>
                <a:latin typeface="Calibri" panose="020F0502020204030204" pitchFamily="34" charset="0"/>
                <a:cs typeface="Calibri" panose="020F0502020204030204" pitchFamily="34" charset="0"/>
              </a:rPr>
              <a:t>around </a:t>
            </a:r>
            <a:r>
              <a:rPr lang="en-US" sz="2000" b="1" i="0" u="none" strike="noStrike" dirty="0">
                <a:effectLst/>
                <a:latin typeface="Calibri" panose="020F0502020204030204" pitchFamily="34" charset="0"/>
                <a:cs typeface="Calibri" panose="020F0502020204030204" pitchFamily="34" charset="0"/>
              </a:rPr>
              <a:t>18 months</a:t>
            </a:r>
            <a:r>
              <a:rPr lang="en-US" sz="2000" b="0" i="0" dirty="0">
                <a:effectLst/>
                <a:latin typeface="Calibri" panose="020F0502020204030204" pitchFamily="34" charset="0"/>
                <a:cs typeface="Calibri" panose="020F0502020204030204" pitchFamily="34" charset="0"/>
              </a:rPr>
              <a:t>​ and the apprentice must </a:t>
            </a:r>
            <a:r>
              <a:rPr lang="en-US" sz="2000" b="0" i="0" u="none" strike="noStrike" dirty="0">
                <a:effectLst/>
                <a:latin typeface="Calibri" panose="020F0502020204030204" pitchFamily="34" charset="0"/>
                <a:cs typeface="Calibri" panose="020F0502020204030204" pitchFamily="34" charset="0"/>
              </a:rPr>
              <a:t>hold or achieve an approved </a:t>
            </a:r>
            <a:r>
              <a:rPr lang="en-US" sz="2000" b="1" i="0" u="none" strike="noStrike" dirty="0">
                <a:effectLst/>
                <a:latin typeface="Calibri" panose="020F0502020204030204" pitchFamily="34" charset="0"/>
                <a:cs typeface="Calibri" panose="020F0502020204030204" pitchFamily="34" charset="0"/>
              </a:rPr>
              <a:t>Level 2 functional skills in </a:t>
            </a:r>
            <a:r>
              <a:rPr lang="en-US" sz="2000" b="1" i="0" u="none" strike="noStrike" dirty="0" err="1">
                <a:effectLst/>
                <a:latin typeface="Calibri" panose="020F0502020204030204" pitchFamily="34" charset="0"/>
                <a:cs typeface="Calibri" panose="020F0502020204030204" pitchFamily="34" charset="0"/>
              </a:rPr>
              <a:t>Maths</a:t>
            </a:r>
            <a:r>
              <a:rPr lang="en-US" sz="2000" b="1" i="0" u="none" strike="noStrike" dirty="0">
                <a:effectLst/>
                <a:latin typeface="Calibri" panose="020F0502020204030204" pitchFamily="34" charset="0"/>
                <a:cs typeface="Calibri" panose="020F0502020204030204" pitchFamily="34" charset="0"/>
              </a:rPr>
              <a:t> &amp; English</a:t>
            </a:r>
            <a:r>
              <a:rPr lang="en-US" sz="2000" b="0" i="0" u="none" strike="noStrike" dirty="0">
                <a:effectLst/>
                <a:latin typeface="Calibri" panose="020F0502020204030204" pitchFamily="34" charset="0"/>
                <a:cs typeface="Calibri" panose="020F0502020204030204" pitchFamily="34" charset="0"/>
              </a:rPr>
              <a:t> (GCSE grades 4-9/  C-A* at GCSE) in </a:t>
            </a:r>
            <a:r>
              <a:rPr lang="en-US" sz="2000" b="1" i="0" u="none" strike="noStrike" dirty="0" err="1">
                <a:effectLst/>
                <a:latin typeface="Calibri" panose="020F0502020204030204" pitchFamily="34" charset="0"/>
                <a:cs typeface="Calibri" panose="020F0502020204030204" pitchFamily="34" charset="0"/>
              </a:rPr>
              <a:t>Maths</a:t>
            </a:r>
            <a:r>
              <a:rPr lang="en-US" sz="2000" b="1" i="0" u="none" strike="noStrike" dirty="0">
                <a:effectLst/>
                <a:latin typeface="Calibri" panose="020F0502020204030204" pitchFamily="34" charset="0"/>
                <a:cs typeface="Calibri" panose="020F0502020204030204" pitchFamily="34" charset="0"/>
              </a:rPr>
              <a:t> &amp; English before they can successfully complete the apprenticeship</a:t>
            </a:r>
            <a:r>
              <a:rPr lang="en-US" sz="2000" b="0" i="0" u="none" strike="noStrike" dirty="0">
                <a:effectLst/>
                <a:latin typeface="Calibri" panose="020F0502020204030204" pitchFamily="34" charset="0"/>
                <a:cs typeface="Calibri" panose="020F0502020204030204" pitchFamily="34" charset="0"/>
              </a:rPr>
              <a:t>.</a:t>
            </a:r>
            <a:r>
              <a:rPr lang="en-US" sz="2000" b="1" i="1" u="none" strike="noStrike" dirty="0">
                <a:effectLst/>
                <a:latin typeface="Calibri" panose="020F0502020204030204" pitchFamily="34" charset="0"/>
                <a:cs typeface="Calibri" panose="020F0502020204030204" pitchFamily="34" charset="0"/>
              </a:rPr>
              <a:t> </a:t>
            </a:r>
            <a:r>
              <a:rPr lang="en-US" sz="2000" b="0" i="0" dirty="0">
                <a:effectLst/>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3437496"/>
      </p:ext>
    </p:extLst>
  </p:cSld>
  <p:clrMapOvr>
    <a:masterClrMapping/>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 name="Rectangle 54">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4E71E7DA-E543-9BDD-0EFA-AE81E9B70A31}"/>
              </a:ext>
            </a:extLst>
          </p:cNvPr>
          <p:cNvSpPr>
            <a:spLocks noGrp="1"/>
          </p:cNvSpPr>
          <p:nvPr>
            <p:ph type="ctrTitle"/>
          </p:nvPr>
        </p:nvSpPr>
        <p:spPr>
          <a:xfrm>
            <a:off x="777240" y="731519"/>
            <a:ext cx="2845191" cy="3237579"/>
          </a:xfrm>
        </p:spPr>
        <p:txBody>
          <a:bodyPr vert="horz" lIns="91440" tIns="45720" rIns="91440" bIns="45720" rtlCol="0" anchor="ctr">
            <a:noAutofit/>
          </a:bodyPr>
          <a:lstStyle/>
          <a:p>
            <a:pPr algn="l"/>
            <a:r>
              <a:rPr lang="en-US" b="1" kern="1200" dirty="0">
                <a:solidFill>
                  <a:srgbClr val="FFFFFF"/>
                </a:solidFill>
                <a:latin typeface="+mj-lt"/>
                <a:ea typeface="+mj-ea"/>
                <a:cs typeface="+mj-cs"/>
              </a:rPr>
              <a:t>What are the early years?</a:t>
            </a:r>
            <a:endParaRPr lang="en-US" kern="1200" dirty="0">
              <a:solidFill>
                <a:srgbClr val="FFFFFF"/>
              </a:solidFill>
              <a:latin typeface="+mj-lt"/>
              <a:ea typeface="+mj-ea"/>
              <a:cs typeface="+mj-cs"/>
            </a:endParaRPr>
          </a:p>
        </p:txBody>
      </p:sp>
      <p:sp>
        <p:nvSpPr>
          <p:cNvPr id="57" name="Rectangle 56">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59" name="Rectangle 58">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48B7E4CE-05D3-E9F6-3D12-9F800105D1AA}"/>
              </a:ext>
            </a:extLst>
          </p:cNvPr>
          <p:cNvSpPr>
            <a:spLocks noGrp="1"/>
          </p:cNvSpPr>
          <p:nvPr>
            <p:ph type="subTitle" idx="1"/>
          </p:nvPr>
        </p:nvSpPr>
        <p:spPr>
          <a:xfrm>
            <a:off x="4379709" y="686862"/>
            <a:ext cx="7037591" cy="5475129"/>
          </a:xfrm>
        </p:spPr>
        <p:txBody>
          <a:bodyPr vert="horz" lIns="91440" tIns="45720" rIns="91440" bIns="45720" rtlCol="0" anchor="ctr">
            <a:normAutofit/>
          </a:bodyPr>
          <a:lstStyle/>
          <a:p>
            <a:pPr algn="l"/>
            <a:r>
              <a:rPr lang="en-US" sz="2600" dirty="0"/>
              <a:t>The early years refers to children aged 0-5.  Working in the early years involves educating and caring for babies and children between 0-5.</a:t>
            </a:r>
          </a:p>
          <a:p>
            <a:pPr indent="-228600" algn="l">
              <a:buFont typeface="Arial" panose="020B0604020202020204" pitchFamily="34" charset="0"/>
              <a:buChar char="•"/>
            </a:pPr>
            <a:endParaRPr lang="en-US" sz="2600" dirty="0"/>
          </a:p>
          <a:p>
            <a:pPr algn="l"/>
            <a:r>
              <a:rPr lang="en-US" sz="2600" dirty="0"/>
              <a:t>Work in the early years could be as a childminder working in the home, an educator working in a private daycare or nursery, in a preschool, in a school nursery or reception class. </a:t>
            </a:r>
          </a:p>
          <a:p>
            <a:pPr algn="l"/>
            <a:endParaRPr lang="en-US" sz="2600" dirty="0"/>
          </a:p>
          <a:p>
            <a:pPr algn="l"/>
            <a:r>
              <a:rPr lang="en-US" sz="2600" dirty="0"/>
              <a:t>A lot of early years providers also run out of school or holiday provision and often need staff for this work too.</a:t>
            </a:r>
          </a:p>
          <a:p>
            <a:pPr indent="-228600" algn="l">
              <a:buFont typeface="Arial" panose="020B0604020202020204" pitchFamily="34" charset="0"/>
              <a:buChar char="•"/>
            </a:pPr>
            <a:endParaRPr lang="en-US" sz="2600" dirty="0"/>
          </a:p>
        </p:txBody>
      </p:sp>
    </p:spTree>
    <p:extLst>
      <p:ext uri="{BB962C8B-B14F-4D97-AF65-F5344CB8AC3E}">
        <p14:creationId xmlns:p14="http://schemas.microsoft.com/office/powerpoint/2010/main" val="2085450002"/>
      </p:ext>
    </p:extLst>
  </p:cSld>
  <p:clrMapOvr>
    <a:masterClrMapping/>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1B0933D-0EED-4827-0BC9-9A3C7304B118}"/>
              </a:ext>
            </a:extLst>
          </p:cNvPr>
          <p:cNvSpPr>
            <a:spLocks noGrp="1"/>
          </p:cNvSpPr>
          <p:nvPr>
            <p:ph type="title"/>
          </p:nvPr>
        </p:nvSpPr>
        <p:spPr>
          <a:xfrm>
            <a:off x="466722" y="586855"/>
            <a:ext cx="3201366" cy="3432696"/>
          </a:xfrm>
        </p:spPr>
        <p:txBody>
          <a:bodyPr anchor="b">
            <a:normAutofit/>
          </a:bodyPr>
          <a:lstStyle/>
          <a:p>
            <a:pPr algn="r"/>
            <a:r>
              <a:rPr lang="en-GB" sz="4800" b="1" dirty="0">
                <a:solidFill>
                  <a:srgbClr val="FFFFFF"/>
                </a:solidFill>
                <a:latin typeface="Calibri" panose="020F0502020204030204" pitchFamily="34" charset="0"/>
                <a:cs typeface="Calibri" panose="020F0502020204030204" pitchFamily="34" charset="0"/>
              </a:rPr>
              <a:t>Classroom based courses</a:t>
            </a:r>
            <a:endParaRPr lang="en-GB" sz="4800" dirty="0">
              <a:solidFill>
                <a:srgbClr val="FFFFFF"/>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27DABF62-6449-4FF0-93C0-A243B5AAA375}"/>
              </a:ext>
            </a:extLst>
          </p:cNvPr>
          <p:cNvSpPr>
            <a:spLocks noGrp="1"/>
          </p:cNvSpPr>
          <p:nvPr>
            <p:ph idx="1"/>
          </p:nvPr>
        </p:nvSpPr>
        <p:spPr>
          <a:xfrm>
            <a:off x="4367695" y="163286"/>
            <a:ext cx="7497734" cy="6433457"/>
          </a:xfrm>
        </p:spPr>
        <p:txBody>
          <a:bodyPr anchor="ctr">
            <a:normAutofit lnSpcReduction="10000"/>
          </a:bodyPr>
          <a:lstStyle/>
          <a:p>
            <a:endParaRPr lang="en-GB" sz="1900" dirty="0"/>
          </a:p>
          <a:p>
            <a:r>
              <a:rPr lang="en-GB" sz="2400" dirty="0"/>
              <a:t>These are usually run by colleges and students attend many hours of placements in a range of early years as well as regularly attending learning sessions in a college classroom</a:t>
            </a:r>
          </a:p>
          <a:p>
            <a:endParaRPr lang="en-GB" sz="2400" dirty="0"/>
          </a:p>
          <a:p>
            <a:r>
              <a:rPr lang="en-GB" sz="2400" dirty="0"/>
              <a:t>T Levels – a Level 3 qualification which takes 2 years</a:t>
            </a:r>
          </a:p>
          <a:p>
            <a:r>
              <a:rPr lang="en-GB" sz="2400" dirty="0">
                <a:effectLst/>
                <a:ea typeface="Calibri" panose="020F0502020204030204" pitchFamily="34" charset="0"/>
                <a:cs typeface="Times New Roman" panose="02020603050405020304" pitchFamily="18" charset="0"/>
              </a:rPr>
              <a:t>Level 2 Diplomas/ Courses which usually take 1 year</a:t>
            </a:r>
          </a:p>
          <a:p>
            <a:r>
              <a:rPr lang="en-GB" sz="2400" dirty="0">
                <a:cs typeface="Times New Roman" panose="02020603050405020304" pitchFamily="18" charset="0"/>
              </a:rPr>
              <a:t>Level 3 Diplomas/ Courses which usually take 2 years</a:t>
            </a:r>
          </a:p>
          <a:p>
            <a:endParaRPr lang="en-GB" sz="2400" dirty="0">
              <a:cs typeface="Times New Roman" panose="02020603050405020304" pitchFamily="18" charset="0"/>
            </a:endParaRPr>
          </a:p>
          <a:p>
            <a:r>
              <a:rPr lang="en-GB" sz="2400" dirty="0">
                <a:cs typeface="Times New Roman" panose="02020603050405020304" pitchFamily="18" charset="0"/>
              </a:rPr>
              <a:t>There are slight variations in requirements for English and Maths Functional Skills / GCSE dependent upon the college and the course - ask your college directly </a:t>
            </a:r>
          </a:p>
          <a:p>
            <a:endParaRPr lang="en-GB" sz="2400" dirty="0">
              <a:cs typeface="Times New Roman" panose="02020603050405020304" pitchFamily="18" charset="0"/>
            </a:endParaRPr>
          </a:p>
          <a:p>
            <a:r>
              <a:rPr lang="en-US" sz="2400" dirty="0"/>
              <a:t>The government currently provide free level 3 qualifications dependent upon eligibility  </a:t>
            </a:r>
          </a:p>
          <a:p>
            <a:pPr marL="0" indent="0">
              <a:buNone/>
            </a:pPr>
            <a:r>
              <a:rPr lang="en-US" sz="2400" dirty="0"/>
              <a:t>  </a:t>
            </a:r>
            <a:r>
              <a:rPr lang="en-US" sz="2400" b="1" dirty="0">
                <a:hlinkClick r:id="rId3">
                  <a:extLst>
                    <a:ext uri="{A12FA001-AC4F-418D-AE19-62706E023703}">
                      <ahyp:hlinkClr xmlns:ahyp="http://schemas.microsoft.com/office/drawing/2018/hyperlinkcolor" val="tx"/>
                    </a:ext>
                  </a:extLst>
                </a:hlinkClick>
              </a:rPr>
              <a:t>Government guidance on free, Level 3 qualifications</a:t>
            </a:r>
            <a:r>
              <a:rPr lang="en-US" sz="2400" b="1" dirty="0"/>
              <a:t> </a:t>
            </a:r>
          </a:p>
          <a:p>
            <a:endParaRPr lang="en-GB" sz="1900" dirty="0"/>
          </a:p>
          <a:p>
            <a:endParaRPr lang="en-GB" sz="1900" dirty="0"/>
          </a:p>
        </p:txBody>
      </p:sp>
    </p:spTree>
    <p:extLst>
      <p:ext uri="{BB962C8B-B14F-4D97-AF65-F5344CB8AC3E}">
        <p14:creationId xmlns:p14="http://schemas.microsoft.com/office/powerpoint/2010/main" val="3212051710"/>
      </p:ext>
    </p:extLst>
  </p:cSld>
  <p:clrMapOvr>
    <a:masterClrMapping/>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1" name="Rectangle 10">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B6F824-BD28-70D4-7BFF-36B81D64B4E9}"/>
              </a:ext>
            </a:extLst>
          </p:cNvPr>
          <p:cNvSpPr>
            <a:spLocks noGrp="1"/>
          </p:cNvSpPr>
          <p:nvPr>
            <p:ph type="title"/>
          </p:nvPr>
        </p:nvSpPr>
        <p:spPr>
          <a:xfrm>
            <a:off x="509773" y="317712"/>
            <a:ext cx="3069768" cy="4501127"/>
          </a:xfrm>
        </p:spPr>
        <p:txBody>
          <a:bodyPr vert="horz" lIns="91440" tIns="45720" rIns="91440" bIns="45720" rtlCol="0" anchor="t">
            <a:noAutofit/>
          </a:bodyPr>
          <a:lstStyle/>
          <a:p>
            <a:r>
              <a:rPr lang="en-US" sz="5400" b="1" kern="1200" dirty="0">
                <a:solidFill>
                  <a:srgbClr val="FFFFFF"/>
                </a:solidFill>
                <a:latin typeface="+mj-lt"/>
                <a:ea typeface="+mj-ea"/>
                <a:cs typeface="+mj-cs"/>
              </a:rPr>
              <a:t>Early Years Skills Bootcamp in Suffolk!</a:t>
            </a:r>
            <a:endParaRPr lang="en-US" sz="5500" kern="1200" dirty="0">
              <a:solidFill>
                <a:srgbClr val="FFFFFF"/>
              </a:solidFill>
              <a:latin typeface="+mj-lt"/>
              <a:ea typeface="+mj-ea"/>
              <a:cs typeface="+mj-cs"/>
            </a:endParaRPr>
          </a:p>
        </p:txBody>
      </p:sp>
      <p:sp>
        <p:nvSpPr>
          <p:cNvPr id="4" name="TextBox 3">
            <a:extLst>
              <a:ext uri="{FF2B5EF4-FFF2-40B4-BE49-F238E27FC236}">
                <a16:creationId xmlns:a16="http://schemas.microsoft.com/office/drawing/2014/main" id="{AEC38B59-5C35-EBDF-9303-A4DFDBD0B03C}"/>
              </a:ext>
            </a:extLst>
          </p:cNvPr>
          <p:cNvSpPr txBox="1"/>
          <p:nvPr/>
        </p:nvSpPr>
        <p:spPr>
          <a:xfrm>
            <a:off x="4215161" y="243840"/>
            <a:ext cx="7753319" cy="6313077"/>
          </a:xfrm>
          <a:prstGeom prst="rect">
            <a:avLst/>
          </a:prstGeom>
        </p:spPr>
        <p:txBody>
          <a:bodyPr vert="horz" lIns="91440" tIns="45720" rIns="91440" bIns="45720" rtlCol="0" anchor="t">
            <a:noAutofit/>
          </a:bodyPr>
          <a:lstStyle/>
          <a:p>
            <a:r>
              <a:rPr lang="en-GB" sz="2900" dirty="0"/>
              <a:t>YMCA are delivering an Early Years Skills Bootcamp in Suffolk</a:t>
            </a:r>
            <a:endParaRPr lang="en-US" sz="2900" dirty="0">
              <a:ea typeface="Calibri" panose="020F0502020204030204"/>
              <a:cs typeface="Calibri" panose="020F0502020204030204"/>
            </a:endParaRPr>
          </a:p>
          <a:p>
            <a:pPr>
              <a:buFont typeface="Arial" panose="020B0604020202020204" pitchFamily="34" charset="0"/>
              <a:buChar char="•"/>
            </a:pPr>
            <a:endParaRPr lang="en-GB" sz="2900" dirty="0">
              <a:solidFill>
                <a:srgbClr val="FFFFFF"/>
              </a:solidFill>
              <a:ea typeface="Calibri"/>
              <a:cs typeface="Calibri"/>
            </a:endParaRPr>
          </a:p>
          <a:p>
            <a:r>
              <a:rPr lang="en-GB" sz="2900" dirty="0">
                <a:solidFill>
                  <a:srgbClr val="BDD7EE"/>
                </a:solidFill>
                <a:ea typeface="Calibri"/>
                <a:cs typeface="Calibri"/>
                <a:hlinkClick r:id="rId2">
                  <a:extLst>
                    <a:ext uri="{A12FA001-AC4F-418D-AE19-62706E023703}">
                      <ahyp:hlinkClr xmlns:ahyp="http://schemas.microsoft.com/office/drawing/2018/hyperlinkcolor" val="tx"/>
                    </a:ext>
                  </a:extLst>
                </a:hlinkClick>
              </a:rPr>
              <a:t>Suffolk Early Years Skills Bootcamp</a:t>
            </a:r>
            <a:endParaRPr lang="en-GB" sz="2900" dirty="0">
              <a:ea typeface="Calibri" panose="020F0502020204030204"/>
              <a:cs typeface="Calibri" panose="020F0502020204030204"/>
            </a:endParaRPr>
          </a:p>
          <a:p>
            <a:pPr>
              <a:buFont typeface="Arial" panose="020B0604020202020204" pitchFamily="34" charset="0"/>
              <a:buChar char="•"/>
            </a:pPr>
            <a:endParaRPr lang="en-GB" sz="2900" dirty="0"/>
          </a:p>
          <a:p>
            <a:pPr>
              <a:buFont typeface="Arial" panose="020B0604020202020204" pitchFamily="34" charset="0"/>
              <a:buChar char="•"/>
            </a:pPr>
            <a:r>
              <a:rPr lang="en-GB" sz="2900" dirty="0"/>
              <a:t>This is free to eligible learners over 19</a:t>
            </a:r>
            <a:endParaRPr lang="en-US" sz="2900" dirty="0">
              <a:ea typeface="Calibri"/>
              <a:cs typeface="Calibri"/>
            </a:endParaRPr>
          </a:p>
          <a:p>
            <a:pPr>
              <a:buFont typeface="Arial" panose="020B0604020202020204" pitchFamily="34" charset="0"/>
              <a:buChar char="•"/>
            </a:pPr>
            <a:endParaRPr lang="en-GB" sz="2900" dirty="0">
              <a:latin typeface="Arial"/>
              <a:ea typeface="Calibri"/>
              <a:cs typeface="Arial"/>
            </a:endParaRPr>
          </a:p>
          <a:p>
            <a:pPr>
              <a:buFont typeface="Arial" panose="020B0604020202020204" pitchFamily="34" charset="0"/>
              <a:buChar char="•"/>
            </a:pPr>
            <a:r>
              <a:rPr lang="en-GB" sz="2900" dirty="0"/>
              <a:t>The bootcamp takes 12 weeks to complete and there is an interview for a role in an early years setting or an out of school club at the end</a:t>
            </a:r>
          </a:p>
          <a:p>
            <a:pPr>
              <a:buFont typeface="Arial" panose="020B0604020202020204" pitchFamily="34" charset="0"/>
              <a:buChar char="•"/>
            </a:pPr>
            <a:endParaRPr lang="en-GB" sz="2900" dirty="0">
              <a:latin typeface="Arial"/>
              <a:cs typeface="Arial"/>
            </a:endParaRPr>
          </a:p>
          <a:p>
            <a:pPr>
              <a:buFont typeface="Arial" panose="020B0604020202020204" pitchFamily="34" charset="0"/>
              <a:buChar char="•"/>
            </a:pPr>
            <a:r>
              <a:rPr lang="en-GB" sz="2900" dirty="0"/>
              <a:t>Participants will also have the opportunity to progress onto an Accelerated Level 3 Early Years Educator Apprenticeship </a:t>
            </a:r>
          </a:p>
        </p:txBody>
      </p:sp>
    </p:spTree>
    <p:extLst>
      <p:ext uri="{BB962C8B-B14F-4D97-AF65-F5344CB8AC3E}">
        <p14:creationId xmlns:p14="http://schemas.microsoft.com/office/powerpoint/2010/main" val="174859447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6" descr="Baby crawling on the floor">
            <a:extLst>
              <a:ext uri="{FF2B5EF4-FFF2-40B4-BE49-F238E27FC236}">
                <a16:creationId xmlns:a16="http://schemas.microsoft.com/office/drawing/2014/main" id="{7370152A-53BF-8C80-45FE-5389256BA3B5}"/>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20" y="1302606"/>
            <a:ext cx="4413566" cy="4252313"/>
          </a:xfrm>
          <a:custGeom>
            <a:avLst/>
            <a:gdLst/>
            <a:ahLst/>
            <a:cxnLst/>
            <a:rect l="l" t="t" r="r" b="b"/>
            <a:pathLst>
              <a:path w="4413586" h="4252313">
                <a:moveTo>
                  <a:pt x="0" y="0"/>
                </a:moveTo>
                <a:lnTo>
                  <a:pt x="2062856" y="0"/>
                </a:lnTo>
                <a:lnTo>
                  <a:pt x="2063084" y="493"/>
                </a:lnTo>
                <a:lnTo>
                  <a:pt x="2450944" y="493"/>
                </a:lnTo>
                <a:lnTo>
                  <a:pt x="4413586" y="4252313"/>
                </a:lnTo>
                <a:lnTo>
                  <a:pt x="388087" y="4252313"/>
                </a:lnTo>
                <a:lnTo>
                  <a:pt x="388087" y="4251820"/>
                </a:lnTo>
                <a:lnTo>
                  <a:pt x="0" y="4251820"/>
                </a:lnTo>
                <a:close/>
              </a:path>
            </a:pathLst>
          </a:custGeom>
        </p:spPr>
      </p:pic>
      <p:sp>
        <p:nvSpPr>
          <p:cNvPr id="10" name="Freeform: Shape 9">
            <a:extLst>
              <a:ext uri="{FF2B5EF4-FFF2-40B4-BE49-F238E27FC236}">
                <a16:creationId xmlns:a16="http://schemas.microsoft.com/office/drawing/2014/main" id="{0CBF71E6-C54A-4E15-90AD-354C394355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65697" y="1303083"/>
            <a:ext cx="9226303" cy="4251821"/>
          </a:xfrm>
          <a:custGeom>
            <a:avLst/>
            <a:gdLst>
              <a:gd name="connsiteX0" fmla="*/ 0 w 9226303"/>
              <a:gd name="connsiteY0" fmla="*/ 0 h 4251821"/>
              <a:gd name="connsiteX1" fmla="*/ 9226303 w 9226303"/>
              <a:gd name="connsiteY1" fmla="*/ 0 h 4251821"/>
              <a:gd name="connsiteX2" fmla="*/ 7263661 w 9226303"/>
              <a:gd name="connsiteY2" fmla="*/ 4251821 h 4251821"/>
              <a:gd name="connsiteX3" fmla="*/ 0 w 9226303"/>
              <a:gd name="connsiteY3" fmla="*/ 4251821 h 4251821"/>
            </a:gdLst>
            <a:ahLst/>
            <a:cxnLst>
              <a:cxn ang="0">
                <a:pos x="connsiteX0" y="connsiteY0"/>
              </a:cxn>
              <a:cxn ang="0">
                <a:pos x="connsiteX1" y="connsiteY1"/>
              </a:cxn>
              <a:cxn ang="0">
                <a:pos x="connsiteX2" y="connsiteY2"/>
              </a:cxn>
              <a:cxn ang="0">
                <a:pos x="connsiteX3" y="connsiteY3"/>
              </a:cxn>
            </a:cxnLst>
            <a:rect l="l" t="t" r="r" b="b"/>
            <a:pathLst>
              <a:path w="9226303" h="4251821">
                <a:moveTo>
                  <a:pt x="0" y="0"/>
                </a:moveTo>
                <a:lnTo>
                  <a:pt x="9226303" y="0"/>
                </a:lnTo>
                <a:lnTo>
                  <a:pt x="7263661" y="4251821"/>
                </a:lnTo>
                <a:lnTo>
                  <a:pt x="0" y="4251821"/>
                </a:lnTo>
                <a:close/>
              </a:path>
            </a:pathLst>
          </a:cu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lumMod val="95000"/>
                </a:schemeClr>
              </a:solidFill>
            </a:endParaRPr>
          </a:p>
        </p:txBody>
      </p:sp>
      <p:sp>
        <p:nvSpPr>
          <p:cNvPr id="5" name="TextBox 4">
            <a:extLst>
              <a:ext uri="{FF2B5EF4-FFF2-40B4-BE49-F238E27FC236}">
                <a16:creationId xmlns:a16="http://schemas.microsoft.com/office/drawing/2014/main" id="{55150B65-33BB-0A3F-B023-ECDA2987FBE6}"/>
              </a:ext>
            </a:extLst>
          </p:cNvPr>
          <p:cNvSpPr txBox="1"/>
          <p:nvPr/>
        </p:nvSpPr>
        <p:spPr>
          <a:xfrm>
            <a:off x="279400" y="5554904"/>
            <a:ext cx="11633200" cy="784830"/>
          </a:xfrm>
          <a:prstGeom prst="rect">
            <a:avLst/>
          </a:prstGeom>
          <a:noFill/>
        </p:spPr>
        <p:txBody>
          <a:bodyPr wrap="square" lIns="91440" tIns="45720" rIns="91440" bIns="45720" rtlCol="0" anchor="t">
            <a:spAutoFit/>
          </a:bodyPr>
          <a:lstStyle/>
          <a:p>
            <a:pPr>
              <a:spcAft>
                <a:spcPts val="600"/>
              </a:spcAft>
            </a:pPr>
            <a:r>
              <a:rPr lang="en-GB" sz="2000" b="1" dirty="0">
                <a:hlinkClick r:id="rId4"/>
              </a:rPr>
              <a:t>Early Years Initial Teacher Training | Best Practice Network</a:t>
            </a:r>
            <a:endParaRPr lang="en-GB" sz="2000" b="1" dirty="0"/>
          </a:p>
          <a:p>
            <a:pPr>
              <a:spcAft>
                <a:spcPts val="600"/>
              </a:spcAft>
            </a:pPr>
            <a:r>
              <a:rPr lang="en-GB" sz="2000" b="1" dirty="0">
                <a:hlinkClick r:id="rId5"/>
              </a:rPr>
              <a:t>Early years initial teacher training: 2024 to 2025 funding guidance - GOV.UK (www.gov.uk)</a:t>
            </a:r>
            <a:endParaRPr lang="en-GB" sz="2000" b="1" dirty="0">
              <a:solidFill>
                <a:srgbClr val="0070C0"/>
              </a:solidFill>
            </a:endParaRPr>
          </a:p>
        </p:txBody>
      </p:sp>
      <p:sp>
        <p:nvSpPr>
          <p:cNvPr id="6" name="TextBox 5">
            <a:extLst>
              <a:ext uri="{FF2B5EF4-FFF2-40B4-BE49-F238E27FC236}">
                <a16:creationId xmlns:a16="http://schemas.microsoft.com/office/drawing/2014/main" id="{21D4F428-4742-3934-8B2D-53CE9DAFC362}"/>
              </a:ext>
            </a:extLst>
          </p:cNvPr>
          <p:cNvSpPr txBox="1"/>
          <p:nvPr/>
        </p:nvSpPr>
        <p:spPr>
          <a:xfrm>
            <a:off x="714375" y="122864"/>
            <a:ext cx="11087100" cy="1015663"/>
          </a:xfrm>
          <a:prstGeom prst="rect">
            <a:avLst/>
          </a:prstGeom>
          <a:noFill/>
        </p:spPr>
        <p:txBody>
          <a:bodyPr wrap="square" rtlCol="0">
            <a:spAutoFit/>
          </a:bodyPr>
          <a:lstStyle/>
          <a:p>
            <a:r>
              <a:rPr lang="en-GB" sz="6000" b="1" dirty="0">
                <a:solidFill>
                  <a:srgbClr val="0446A8"/>
                </a:solidFill>
                <a:latin typeface="+mj-lt"/>
              </a:rPr>
              <a:t>Already have a degree?</a:t>
            </a:r>
            <a:endParaRPr lang="en-GB" sz="6000" dirty="0">
              <a:solidFill>
                <a:srgbClr val="0446A8"/>
              </a:solidFill>
              <a:latin typeface="+mj-lt"/>
            </a:endParaRPr>
          </a:p>
        </p:txBody>
      </p:sp>
      <p:sp>
        <p:nvSpPr>
          <p:cNvPr id="8" name="TextBox 7">
            <a:extLst>
              <a:ext uri="{FF2B5EF4-FFF2-40B4-BE49-F238E27FC236}">
                <a16:creationId xmlns:a16="http://schemas.microsoft.com/office/drawing/2014/main" id="{A2EFAB4A-4F2B-4EFA-428C-23FFD030935E}"/>
              </a:ext>
            </a:extLst>
          </p:cNvPr>
          <p:cNvSpPr txBox="1"/>
          <p:nvPr/>
        </p:nvSpPr>
        <p:spPr>
          <a:xfrm>
            <a:off x="5106380" y="1845910"/>
            <a:ext cx="6392826" cy="2492990"/>
          </a:xfrm>
          <a:prstGeom prst="rect">
            <a:avLst/>
          </a:prstGeom>
          <a:noFill/>
        </p:spPr>
        <p:txBody>
          <a:bodyPr wrap="square">
            <a:spAutoFit/>
          </a:bodyPr>
          <a:lstStyle/>
          <a:p>
            <a:pPr algn="l"/>
            <a:r>
              <a:rPr lang="en-GB" sz="2600" b="0" i="0" dirty="0">
                <a:solidFill>
                  <a:srgbClr val="FFFFFF"/>
                </a:solidFill>
                <a:effectLst/>
              </a:rPr>
              <a:t>Consider gaining Early Years Initial Teacher Training (EYITT). This usually takes a year and can be done whilst working in an early years setting. </a:t>
            </a:r>
          </a:p>
          <a:p>
            <a:pPr algn="l"/>
            <a:endParaRPr lang="en-GB" sz="2600" b="0" i="0" dirty="0">
              <a:solidFill>
                <a:srgbClr val="FFFFFF"/>
              </a:solidFill>
              <a:effectLst/>
            </a:endParaRPr>
          </a:p>
          <a:p>
            <a:pPr algn="l"/>
            <a:r>
              <a:rPr lang="en-GB" sz="2600" dirty="0">
                <a:solidFill>
                  <a:srgbClr val="FFFFFF"/>
                </a:solidFill>
                <a:ea typeface="Calibri" panose="020F0502020204030204" pitchFamily="34" charset="0"/>
                <a:cs typeface="Times New Roman" panose="02020603050405020304" pitchFamily="18" charset="0"/>
              </a:rPr>
              <a:t> DfE funding means you train for free.</a:t>
            </a:r>
            <a:endParaRPr lang="en-GB" sz="2600" dirty="0">
              <a:solidFill>
                <a:srgbClr val="FFFFFF"/>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9287139"/>
      </p:ext>
    </p:extLst>
  </p:cSld>
  <p:clrMapOvr>
    <a:masterClrMapping/>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6F824-BD28-70D4-7BFF-36B81D64B4E9}"/>
              </a:ext>
            </a:extLst>
          </p:cNvPr>
          <p:cNvSpPr>
            <a:spLocks noGrp="1"/>
          </p:cNvSpPr>
          <p:nvPr>
            <p:ph type="title"/>
          </p:nvPr>
        </p:nvSpPr>
        <p:spPr>
          <a:xfrm>
            <a:off x="-54356" y="243839"/>
            <a:ext cx="2416555" cy="6490335"/>
          </a:xfrm>
        </p:spPr>
        <p:txBody>
          <a:bodyPr vert="horz" lIns="91440" tIns="45720" rIns="91440" bIns="45720" rtlCol="0" anchor="t">
            <a:noAutofit/>
          </a:bodyPr>
          <a:lstStyle/>
          <a:p>
            <a:r>
              <a:rPr lang="en-US" sz="4400" b="1" kern="1200" dirty="0">
                <a:latin typeface="+mj-lt"/>
                <a:ea typeface="+mj-ea"/>
                <a:cs typeface="+mj-cs"/>
              </a:rPr>
              <a:t>Have young children?</a:t>
            </a:r>
            <a:br>
              <a:rPr lang="en-GB" sz="4300" b="1" dirty="0"/>
            </a:br>
            <a:r>
              <a:rPr lang="en-US" sz="4400" b="1" dirty="0"/>
              <a:t>Access funded childcare</a:t>
            </a:r>
            <a:br>
              <a:rPr lang="en-GB" sz="4400" b="1" dirty="0"/>
            </a:br>
            <a:br>
              <a:rPr lang="en-US" sz="4400" b="1" dirty="0"/>
            </a:br>
            <a:endParaRPr lang="en-GB" sz="4300" dirty="0">
              <a:latin typeface="+mj-lt"/>
            </a:endParaRPr>
          </a:p>
        </p:txBody>
      </p:sp>
      <p:sp>
        <p:nvSpPr>
          <p:cNvPr id="4" name="TextBox 3">
            <a:extLst>
              <a:ext uri="{FF2B5EF4-FFF2-40B4-BE49-F238E27FC236}">
                <a16:creationId xmlns:a16="http://schemas.microsoft.com/office/drawing/2014/main" id="{AEC38B59-5C35-EBDF-9303-A4DFDBD0B03C}"/>
              </a:ext>
            </a:extLst>
          </p:cNvPr>
          <p:cNvSpPr txBox="1"/>
          <p:nvPr/>
        </p:nvSpPr>
        <p:spPr>
          <a:xfrm>
            <a:off x="4938039" y="243840"/>
            <a:ext cx="7120611" cy="5865955"/>
          </a:xfrm>
          <a:prstGeom prst="rect">
            <a:avLst/>
          </a:prstGeom>
        </p:spPr>
        <p:txBody>
          <a:bodyPr vert="horz" lIns="91440" tIns="45720" rIns="91440" bIns="45720" rtlCol="0">
            <a:noAutofit/>
          </a:bodyPr>
          <a:lstStyle/>
          <a:p>
            <a:pPr algn="l"/>
            <a:endParaRPr lang="en-GB" sz="2700">
              <a:solidFill>
                <a:srgbClr val="FFFFFF"/>
              </a:solidFill>
              <a:effectLst/>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88267C93-45B9-3681-26C9-EBB6416B9A27}"/>
              </a:ext>
            </a:extLst>
          </p:cNvPr>
          <p:cNvSpPr txBox="1"/>
          <p:nvPr/>
        </p:nvSpPr>
        <p:spPr>
          <a:xfrm>
            <a:off x="3598515" y="9541"/>
            <a:ext cx="8593485" cy="2339102"/>
          </a:xfrm>
          <a:prstGeom prst="rect">
            <a:avLst/>
          </a:prstGeom>
          <a:solidFill>
            <a:schemeClr val="accent4">
              <a:lumMod val="20000"/>
              <a:lumOff val="80000"/>
            </a:schemeClr>
          </a:solidFill>
        </p:spPr>
        <p:txBody>
          <a:bodyPr wrap="square" rtlCol="0">
            <a:spAutoFit/>
          </a:bodyPr>
          <a:lstStyle/>
          <a:p>
            <a:endParaRPr lang="en-GB" b="1" dirty="0">
              <a:solidFill>
                <a:schemeClr val="bg1"/>
              </a:solidFill>
            </a:endParaRPr>
          </a:p>
          <a:p>
            <a:r>
              <a:rPr lang="en-GB" sz="2200" b="1" dirty="0"/>
              <a:t>All</a:t>
            </a:r>
            <a:r>
              <a:rPr lang="en-GB" sz="2200" dirty="0"/>
              <a:t> </a:t>
            </a:r>
            <a:r>
              <a:rPr lang="en-GB" sz="2200" b="1" dirty="0"/>
              <a:t>3 &amp; 4 </a:t>
            </a:r>
            <a:r>
              <a:rPr lang="en-GB" sz="2200" dirty="0"/>
              <a:t>year olds are eligible for 570 hours of funded childcare a year (</a:t>
            </a:r>
            <a:r>
              <a:rPr lang="en-GB" sz="2200" b="1" dirty="0"/>
              <a:t>15</a:t>
            </a:r>
            <a:r>
              <a:rPr lang="en-GB" sz="2200" dirty="0"/>
              <a:t> hours)</a:t>
            </a:r>
          </a:p>
          <a:p>
            <a:endParaRPr lang="en-GB" sz="2200" dirty="0"/>
          </a:p>
          <a:p>
            <a:r>
              <a:rPr lang="en-GB" sz="2200" b="1" dirty="0"/>
              <a:t>3 &amp; 4 </a:t>
            </a:r>
            <a:r>
              <a:rPr lang="en-GB" sz="2200" dirty="0"/>
              <a:t>year olds whose parents </a:t>
            </a:r>
            <a:r>
              <a:rPr lang="en-GB" sz="2200" b="1" dirty="0"/>
              <a:t>work</a:t>
            </a:r>
            <a:r>
              <a:rPr lang="en-GB" sz="2200" dirty="0"/>
              <a:t>* are eligible for 1,140 hours of funded childcare a year (</a:t>
            </a:r>
            <a:r>
              <a:rPr lang="en-GB" sz="2200" b="1" dirty="0"/>
              <a:t>30</a:t>
            </a:r>
            <a:r>
              <a:rPr lang="en-GB" sz="2200" dirty="0"/>
              <a:t> hours)</a:t>
            </a:r>
          </a:p>
          <a:p>
            <a:endParaRPr lang="en-GB" dirty="0"/>
          </a:p>
        </p:txBody>
      </p:sp>
      <p:sp>
        <p:nvSpPr>
          <p:cNvPr id="8" name="TextBox 7">
            <a:extLst>
              <a:ext uri="{FF2B5EF4-FFF2-40B4-BE49-F238E27FC236}">
                <a16:creationId xmlns:a16="http://schemas.microsoft.com/office/drawing/2014/main" id="{B2831F1C-131B-B047-3258-5B0675E22AD5}"/>
              </a:ext>
            </a:extLst>
          </p:cNvPr>
          <p:cNvSpPr txBox="1"/>
          <p:nvPr/>
        </p:nvSpPr>
        <p:spPr>
          <a:xfrm>
            <a:off x="3587215" y="2162270"/>
            <a:ext cx="8604786" cy="2739211"/>
          </a:xfrm>
          <a:prstGeom prst="rect">
            <a:avLst/>
          </a:prstGeom>
          <a:solidFill>
            <a:schemeClr val="accent2">
              <a:lumMod val="40000"/>
              <a:lumOff val="60000"/>
            </a:schemeClr>
          </a:solidFill>
        </p:spPr>
        <p:txBody>
          <a:bodyPr wrap="square">
            <a:spAutoFit/>
          </a:bodyPr>
          <a:lstStyle/>
          <a:p>
            <a:endParaRPr lang="en-GB" sz="2200" dirty="0">
              <a:solidFill>
                <a:schemeClr val="bg1"/>
              </a:solidFill>
            </a:endParaRPr>
          </a:p>
          <a:p>
            <a:r>
              <a:rPr lang="en-GB" sz="2200" b="1" dirty="0"/>
              <a:t>2</a:t>
            </a:r>
            <a:r>
              <a:rPr lang="en-GB" sz="2200" dirty="0"/>
              <a:t> year olds whose parents </a:t>
            </a:r>
            <a:r>
              <a:rPr lang="en-GB" sz="2200" b="1" dirty="0"/>
              <a:t>work</a:t>
            </a:r>
            <a:r>
              <a:rPr lang="en-GB" sz="2200" dirty="0"/>
              <a:t>* are eligible for 570 hours of funded childcare a year (15 hours) and this will extend to 1,140 hours (30 hours) in </a:t>
            </a:r>
            <a:r>
              <a:rPr lang="en-GB" sz="2200" b="1" dirty="0"/>
              <a:t>September 2025</a:t>
            </a:r>
          </a:p>
          <a:p>
            <a:endParaRPr lang="en-GB" sz="2200" b="1" dirty="0"/>
          </a:p>
          <a:p>
            <a:r>
              <a:rPr lang="en-GB" sz="2200" b="1" dirty="0"/>
              <a:t>2</a:t>
            </a:r>
            <a:r>
              <a:rPr lang="en-GB" sz="2200" dirty="0"/>
              <a:t> year olds whose parents meet criteria around additional government support are eligible for 570 hours of funded childcare a year (15 hours</a:t>
            </a:r>
            <a:r>
              <a:rPr lang="en-GB" dirty="0"/>
              <a:t>)   </a:t>
            </a:r>
          </a:p>
          <a:p>
            <a:endParaRPr lang="en-GB" dirty="0"/>
          </a:p>
        </p:txBody>
      </p:sp>
      <p:sp>
        <p:nvSpPr>
          <p:cNvPr id="10" name="TextBox 9">
            <a:extLst>
              <a:ext uri="{FF2B5EF4-FFF2-40B4-BE49-F238E27FC236}">
                <a16:creationId xmlns:a16="http://schemas.microsoft.com/office/drawing/2014/main" id="{48206B8E-AD5E-C69F-E7DA-4D1A142319B7}"/>
              </a:ext>
            </a:extLst>
          </p:cNvPr>
          <p:cNvSpPr txBox="1"/>
          <p:nvPr/>
        </p:nvSpPr>
        <p:spPr>
          <a:xfrm>
            <a:off x="3598514" y="4901482"/>
            <a:ext cx="8593485" cy="2000548"/>
          </a:xfrm>
          <a:prstGeom prst="rect">
            <a:avLst/>
          </a:prstGeom>
          <a:solidFill>
            <a:schemeClr val="accent2">
              <a:lumMod val="60000"/>
              <a:lumOff val="40000"/>
            </a:schemeClr>
          </a:solidFill>
        </p:spPr>
        <p:txBody>
          <a:bodyPr wrap="square" rtlCol="0">
            <a:spAutoFit/>
          </a:bodyPr>
          <a:lstStyle/>
          <a:p>
            <a:endParaRPr lang="en-GB" sz="2200" dirty="0">
              <a:solidFill>
                <a:schemeClr val="bg1"/>
              </a:solidFill>
            </a:endParaRPr>
          </a:p>
          <a:p>
            <a:r>
              <a:rPr lang="en-GB" sz="2200" b="1" dirty="0"/>
              <a:t>Babies</a:t>
            </a:r>
            <a:r>
              <a:rPr lang="en-GB" sz="2200" dirty="0"/>
              <a:t> from 9 months whose parents </a:t>
            </a:r>
            <a:r>
              <a:rPr lang="en-GB" sz="2200" b="1" dirty="0"/>
              <a:t>work</a:t>
            </a:r>
            <a:r>
              <a:rPr lang="en-GB" sz="2200" dirty="0"/>
              <a:t>* will be eligible for 570 hours of funded childcare a year (</a:t>
            </a:r>
            <a:r>
              <a:rPr lang="en-GB" sz="2200" b="1" dirty="0"/>
              <a:t>15</a:t>
            </a:r>
            <a:r>
              <a:rPr lang="en-GB" sz="2200" dirty="0"/>
              <a:t> hours) from </a:t>
            </a:r>
            <a:r>
              <a:rPr lang="en-GB" sz="2200" b="1" dirty="0"/>
              <a:t>September 2024 </a:t>
            </a:r>
            <a:r>
              <a:rPr lang="en-GB" sz="2200" dirty="0"/>
              <a:t>and this will extend to 1,140 hours (</a:t>
            </a:r>
            <a:r>
              <a:rPr lang="en-GB" sz="2200" b="1" dirty="0"/>
              <a:t>30</a:t>
            </a:r>
            <a:r>
              <a:rPr lang="en-GB" sz="2200" dirty="0"/>
              <a:t> hours) in </a:t>
            </a:r>
            <a:r>
              <a:rPr lang="en-GB" sz="2200" b="1" dirty="0"/>
              <a:t>September 2025</a:t>
            </a:r>
          </a:p>
          <a:p>
            <a:endParaRPr lang="en-GB" b="1" dirty="0">
              <a:solidFill>
                <a:schemeClr val="bg1"/>
              </a:solidFill>
            </a:endParaRPr>
          </a:p>
          <a:p>
            <a:endParaRPr lang="en-GB" b="1" dirty="0">
              <a:solidFill>
                <a:schemeClr val="bg1"/>
              </a:solidFill>
            </a:endParaRPr>
          </a:p>
        </p:txBody>
      </p:sp>
      <p:sp>
        <p:nvSpPr>
          <p:cNvPr id="12" name="TextBox 11">
            <a:extLst>
              <a:ext uri="{FF2B5EF4-FFF2-40B4-BE49-F238E27FC236}">
                <a16:creationId xmlns:a16="http://schemas.microsoft.com/office/drawing/2014/main" id="{7FC8837F-3811-9196-F11D-61D583E30168}"/>
              </a:ext>
            </a:extLst>
          </p:cNvPr>
          <p:cNvSpPr txBox="1"/>
          <p:nvPr/>
        </p:nvSpPr>
        <p:spPr>
          <a:xfrm>
            <a:off x="2275529" y="-211826"/>
            <a:ext cx="1345582" cy="2585323"/>
          </a:xfrm>
          <a:prstGeom prst="rect">
            <a:avLst/>
          </a:prstGeom>
          <a:solidFill>
            <a:schemeClr val="accent1">
              <a:lumMod val="20000"/>
              <a:lumOff val="80000"/>
            </a:schemeClr>
          </a:solidFill>
        </p:spPr>
        <p:txBody>
          <a:bodyPr wrap="square" rtlCol="0">
            <a:spAutoFit/>
          </a:bodyPr>
          <a:lstStyle/>
          <a:p>
            <a:endParaRPr lang="en-GB" sz="2700" dirty="0">
              <a:solidFill>
                <a:schemeClr val="bg1"/>
              </a:solidFill>
            </a:endParaRPr>
          </a:p>
          <a:p>
            <a:pPr algn="ctr"/>
            <a:r>
              <a:rPr lang="en-GB" sz="2700" b="1" dirty="0"/>
              <a:t>3&amp;4 year olds</a:t>
            </a:r>
          </a:p>
          <a:p>
            <a:pPr algn="ctr"/>
            <a:endParaRPr lang="en-GB" sz="2700" b="1" dirty="0">
              <a:solidFill>
                <a:schemeClr val="bg1"/>
              </a:solidFill>
            </a:endParaRPr>
          </a:p>
          <a:p>
            <a:endParaRPr lang="en-GB" sz="2700" dirty="0">
              <a:solidFill>
                <a:schemeClr val="bg1"/>
              </a:solidFill>
            </a:endParaRPr>
          </a:p>
        </p:txBody>
      </p:sp>
      <p:sp>
        <p:nvSpPr>
          <p:cNvPr id="13" name="TextBox 12">
            <a:extLst>
              <a:ext uri="{FF2B5EF4-FFF2-40B4-BE49-F238E27FC236}">
                <a16:creationId xmlns:a16="http://schemas.microsoft.com/office/drawing/2014/main" id="{72ECAC09-8976-AF4E-D6F7-B1E683F355CF}"/>
              </a:ext>
            </a:extLst>
          </p:cNvPr>
          <p:cNvSpPr txBox="1"/>
          <p:nvPr/>
        </p:nvSpPr>
        <p:spPr>
          <a:xfrm>
            <a:off x="2264229" y="2169825"/>
            <a:ext cx="1345582" cy="3139321"/>
          </a:xfrm>
          <a:prstGeom prst="rect">
            <a:avLst/>
          </a:prstGeom>
          <a:solidFill>
            <a:schemeClr val="accent1">
              <a:lumMod val="40000"/>
              <a:lumOff val="60000"/>
            </a:schemeClr>
          </a:solidFill>
        </p:spPr>
        <p:txBody>
          <a:bodyPr wrap="square" rtlCol="0">
            <a:spAutoFit/>
          </a:bodyPr>
          <a:lstStyle/>
          <a:p>
            <a:pPr algn="ctr"/>
            <a:endParaRPr lang="en-GB" dirty="0">
              <a:solidFill>
                <a:schemeClr val="bg1"/>
              </a:solidFill>
            </a:endParaRPr>
          </a:p>
          <a:p>
            <a:pPr algn="ctr"/>
            <a:endParaRPr lang="en-GB" sz="2700" dirty="0">
              <a:solidFill>
                <a:schemeClr val="bg1"/>
              </a:solidFill>
            </a:endParaRPr>
          </a:p>
          <a:p>
            <a:pPr algn="ctr"/>
            <a:r>
              <a:rPr lang="en-GB" sz="2700" b="1" dirty="0"/>
              <a:t>2 </a:t>
            </a:r>
          </a:p>
          <a:p>
            <a:pPr algn="ctr"/>
            <a:r>
              <a:rPr lang="en-GB" sz="2700" b="1" dirty="0"/>
              <a:t>year olds</a:t>
            </a:r>
          </a:p>
          <a:p>
            <a:pPr algn="ctr"/>
            <a:endParaRPr lang="en-GB" b="1" dirty="0"/>
          </a:p>
          <a:p>
            <a:endParaRPr lang="en-GB" dirty="0"/>
          </a:p>
          <a:p>
            <a:endParaRPr lang="en-GB" dirty="0"/>
          </a:p>
          <a:p>
            <a:endParaRPr lang="en-GB" dirty="0"/>
          </a:p>
        </p:txBody>
      </p:sp>
      <p:sp>
        <p:nvSpPr>
          <p:cNvPr id="14" name="TextBox 13">
            <a:extLst>
              <a:ext uri="{FF2B5EF4-FFF2-40B4-BE49-F238E27FC236}">
                <a16:creationId xmlns:a16="http://schemas.microsoft.com/office/drawing/2014/main" id="{193A01C2-376F-0C24-B239-DF80A47A947C}"/>
              </a:ext>
            </a:extLst>
          </p:cNvPr>
          <p:cNvSpPr txBox="1"/>
          <p:nvPr/>
        </p:nvSpPr>
        <p:spPr>
          <a:xfrm>
            <a:off x="2252929" y="4901481"/>
            <a:ext cx="1345582" cy="2154436"/>
          </a:xfrm>
          <a:prstGeom prst="rect">
            <a:avLst/>
          </a:prstGeom>
          <a:solidFill>
            <a:schemeClr val="accent1">
              <a:lumMod val="60000"/>
              <a:lumOff val="40000"/>
            </a:schemeClr>
          </a:solidFill>
        </p:spPr>
        <p:txBody>
          <a:bodyPr wrap="square" rtlCol="0">
            <a:spAutoFit/>
          </a:bodyPr>
          <a:lstStyle/>
          <a:p>
            <a:pPr algn="ctr"/>
            <a:endParaRPr lang="en-GB" sz="2700" b="1" dirty="0">
              <a:solidFill>
                <a:schemeClr val="bg1"/>
              </a:solidFill>
            </a:endParaRPr>
          </a:p>
          <a:p>
            <a:pPr algn="ctr"/>
            <a:r>
              <a:rPr lang="en-GB" sz="2700" b="1" dirty="0"/>
              <a:t>9</a:t>
            </a:r>
          </a:p>
          <a:p>
            <a:pPr algn="ctr"/>
            <a:r>
              <a:rPr lang="en-GB" sz="2600" b="1" dirty="0"/>
              <a:t>month</a:t>
            </a:r>
          </a:p>
          <a:p>
            <a:pPr algn="ctr"/>
            <a:r>
              <a:rPr lang="en-GB" sz="2700" b="1" dirty="0"/>
              <a:t>olds</a:t>
            </a:r>
          </a:p>
          <a:p>
            <a:pPr algn="ctr"/>
            <a:endParaRPr lang="en-GB" sz="2700" dirty="0">
              <a:solidFill>
                <a:schemeClr val="bg1"/>
              </a:solidFill>
            </a:endParaRPr>
          </a:p>
        </p:txBody>
      </p:sp>
    </p:spTree>
    <p:extLst>
      <p:ext uri="{BB962C8B-B14F-4D97-AF65-F5344CB8AC3E}">
        <p14:creationId xmlns:p14="http://schemas.microsoft.com/office/powerpoint/2010/main" val="2845808242"/>
      </p:ext>
    </p:extLst>
  </p:cSld>
  <p:clrMapOvr>
    <a:masterClrMapping/>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446A8"/>
        </a:solidFill>
        <a:effectLst/>
      </p:bgPr>
    </p:bg>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1DE7243B-5109-444B-8FAF-7437C66BC0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1332" cy="6858000"/>
          </a:xfrm>
          <a:custGeom>
            <a:avLst/>
            <a:gdLst>
              <a:gd name="connsiteX0" fmla="*/ 4421332 w 4421332"/>
              <a:gd name="connsiteY0" fmla="*/ 0 h 6858000"/>
              <a:gd name="connsiteX1" fmla="*/ 69075 w 4421332"/>
              <a:gd name="connsiteY1" fmla="*/ 0 h 6858000"/>
              <a:gd name="connsiteX2" fmla="*/ 35131 w 4421332"/>
              <a:gd name="connsiteY2" fmla="*/ 267128 h 6858000"/>
              <a:gd name="connsiteX3" fmla="*/ 0 w 4421332"/>
              <a:gd name="connsiteY3" fmla="*/ 962845 h 6858000"/>
              <a:gd name="connsiteX4" fmla="*/ 3276103 w 4421332"/>
              <a:gd name="connsiteY4" fmla="*/ 6782205 h 6858000"/>
              <a:gd name="connsiteX5" fmla="*/ 3407923 w 4421332"/>
              <a:gd name="connsiteY5" fmla="*/ 6858000 h 6858000"/>
              <a:gd name="connsiteX6" fmla="*/ 4421332 w 4421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21332" h="6858000">
                <a:moveTo>
                  <a:pt x="4421332" y="0"/>
                </a:moveTo>
                <a:lnTo>
                  <a:pt x="69075" y="0"/>
                </a:lnTo>
                <a:lnTo>
                  <a:pt x="35131" y="267128"/>
                </a:lnTo>
                <a:cubicBezTo>
                  <a:pt x="11901" y="495874"/>
                  <a:pt x="0" y="727970"/>
                  <a:pt x="0" y="962845"/>
                </a:cubicBezTo>
                <a:cubicBezTo>
                  <a:pt x="0" y="3429034"/>
                  <a:pt x="1312002" y="5588789"/>
                  <a:pt x="3276103" y="6782205"/>
                </a:cubicBezTo>
                <a:lnTo>
                  <a:pt x="3407923" y="6858000"/>
                </a:lnTo>
                <a:lnTo>
                  <a:pt x="442133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4C5D6221-DA7B-4611-AA26-7D8E349FDE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232227" cy="6858000"/>
          </a:xfrm>
          <a:custGeom>
            <a:avLst/>
            <a:gdLst>
              <a:gd name="connsiteX0" fmla="*/ 0 w 4232227"/>
              <a:gd name="connsiteY0" fmla="*/ 0 h 6858000"/>
              <a:gd name="connsiteX1" fmla="*/ 4161853 w 4232227"/>
              <a:gd name="connsiteY1" fmla="*/ 0 h 6858000"/>
              <a:gd name="connsiteX2" fmla="*/ 4197953 w 4232227"/>
              <a:gd name="connsiteY2" fmla="*/ 284091 h 6858000"/>
              <a:gd name="connsiteX3" fmla="*/ 4232227 w 4232227"/>
              <a:gd name="connsiteY3" fmla="*/ 962844 h 6858000"/>
              <a:gd name="connsiteX4" fmla="*/ 758007 w 4232227"/>
              <a:gd name="connsiteY4" fmla="*/ 6800152 h 6858000"/>
              <a:gd name="connsiteX5" fmla="*/ 645060 w 4232227"/>
              <a:gd name="connsiteY5" fmla="*/ 6858000 h 6858000"/>
              <a:gd name="connsiteX6" fmla="*/ 0 w 423222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2227" h="6858000">
                <a:moveTo>
                  <a:pt x="0" y="0"/>
                </a:moveTo>
                <a:lnTo>
                  <a:pt x="4161853" y="0"/>
                </a:lnTo>
                <a:lnTo>
                  <a:pt x="4197953" y="284091"/>
                </a:lnTo>
                <a:cubicBezTo>
                  <a:pt x="4220617" y="507260"/>
                  <a:pt x="4232227" y="733696"/>
                  <a:pt x="4232227" y="962844"/>
                </a:cubicBezTo>
                <a:cubicBezTo>
                  <a:pt x="4232227" y="3483472"/>
                  <a:pt x="2827409" y="5675986"/>
                  <a:pt x="758007" y="6800152"/>
                </a:cubicBezTo>
                <a:lnTo>
                  <a:pt x="645060" y="6858000"/>
                </a:lnTo>
                <a:lnTo>
                  <a:pt x="0" y="685800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808A03C0-E6C4-B669-EA70-176D4BFE660A}"/>
              </a:ext>
            </a:extLst>
          </p:cNvPr>
          <p:cNvSpPr txBox="1"/>
          <p:nvPr/>
        </p:nvSpPr>
        <p:spPr>
          <a:xfrm>
            <a:off x="2827641" y="5286375"/>
            <a:ext cx="9201105" cy="3692351"/>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endParaRPr lang="en-US" sz="2200" b="1" dirty="0"/>
          </a:p>
        </p:txBody>
      </p:sp>
      <p:sp>
        <p:nvSpPr>
          <p:cNvPr id="6" name="TextBox 5">
            <a:extLst>
              <a:ext uri="{FF2B5EF4-FFF2-40B4-BE49-F238E27FC236}">
                <a16:creationId xmlns:a16="http://schemas.microsoft.com/office/drawing/2014/main" id="{80D9B39C-6D47-C79F-9F14-603FFC9D318D}"/>
              </a:ext>
            </a:extLst>
          </p:cNvPr>
          <p:cNvSpPr txBox="1"/>
          <p:nvPr/>
        </p:nvSpPr>
        <p:spPr>
          <a:xfrm>
            <a:off x="283029" y="41956"/>
            <a:ext cx="2906486" cy="5478423"/>
          </a:xfrm>
          <a:prstGeom prst="rect">
            <a:avLst/>
          </a:prstGeom>
          <a:noFill/>
        </p:spPr>
        <p:txBody>
          <a:bodyPr wrap="square" rtlCol="0">
            <a:spAutoFit/>
          </a:bodyPr>
          <a:lstStyle/>
          <a:p>
            <a:r>
              <a:rPr lang="en-GB" sz="5000" b="1" dirty="0">
                <a:solidFill>
                  <a:schemeClr val="bg1"/>
                </a:solidFill>
                <a:latin typeface="+mj-lt"/>
              </a:rPr>
              <a:t>Eligibility criteria for working families to access funded childcare</a:t>
            </a:r>
          </a:p>
        </p:txBody>
      </p:sp>
      <p:sp>
        <p:nvSpPr>
          <p:cNvPr id="5" name="Rectangle 1">
            <a:extLst>
              <a:ext uri="{FF2B5EF4-FFF2-40B4-BE49-F238E27FC236}">
                <a16:creationId xmlns:a16="http://schemas.microsoft.com/office/drawing/2014/main" id="{CC24F1B2-ECCE-9FDA-322D-5E11CE731542}"/>
              </a:ext>
            </a:extLst>
          </p:cNvPr>
          <p:cNvSpPr>
            <a:spLocks noChangeArrowheads="1"/>
          </p:cNvSpPr>
          <p:nvPr/>
        </p:nvSpPr>
        <p:spPr bwMode="auto">
          <a:xfrm>
            <a:off x="-1377589" y="0"/>
            <a:ext cx="13569589" cy="449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10" name="Content Placeholder 9">
            <a:extLst>
              <a:ext uri="{FF2B5EF4-FFF2-40B4-BE49-F238E27FC236}">
                <a16:creationId xmlns:a16="http://schemas.microsoft.com/office/drawing/2014/main" id="{6C6CA165-80A5-9DD8-A416-64C4CB8C0663}"/>
              </a:ext>
            </a:extLst>
          </p:cNvPr>
          <p:cNvSpPr>
            <a:spLocks noGrp="1"/>
          </p:cNvSpPr>
          <p:nvPr>
            <p:ph idx="1"/>
          </p:nvPr>
        </p:nvSpPr>
        <p:spPr>
          <a:xfrm>
            <a:off x="5407205" y="522916"/>
            <a:ext cx="5442932" cy="4351338"/>
          </a:xfrm>
        </p:spPr>
        <p:txBody>
          <a:bodyPr/>
          <a:lstStyle/>
          <a:p>
            <a:endParaRPr lang="en-GB"/>
          </a:p>
        </p:txBody>
      </p:sp>
      <p:sp>
        <p:nvSpPr>
          <p:cNvPr id="13" name="TextBox 12">
            <a:extLst>
              <a:ext uri="{FF2B5EF4-FFF2-40B4-BE49-F238E27FC236}">
                <a16:creationId xmlns:a16="http://schemas.microsoft.com/office/drawing/2014/main" id="{2B7BEBC0-04DA-ABD8-0CBF-11F4CF5623FC}"/>
              </a:ext>
            </a:extLst>
          </p:cNvPr>
          <p:cNvSpPr txBox="1"/>
          <p:nvPr/>
        </p:nvSpPr>
        <p:spPr>
          <a:xfrm>
            <a:off x="4743822" y="367195"/>
            <a:ext cx="6947239" cy="5973430"/>
          </a:xfrm>
          <a:prstGeom prst="rect">
            <a:avLst/>
          </a:prstGeom>
          <a:solidFill>
            <a:schemeClr val="tx1"/>
          </a:solidFill>
        </p:spPr>
        <p:txBody>
          <a:bodyPr wrap="square" rtlCol="0">
            <a:spAutoFit/>
          </a:bodyPr>
          <a:lstStyle/>
          <a:p>
            <a:pPr>
              <a:lnSpc>
                <a:spcPts val="1875"/>
              </a:lnSpc>
            </a:pPr>
            <a:endParaRPr lang="en-GB" sz="3200" b="1" dirty="0">
              <a:solidFill>
                <a:srgbClr val="4A4A4A"/>
              </a:solidFill>
              <a:effectLst/>
              <a:ea typeface="Times New Roman" panose="02020603050405020304" pitchFamily="18" charset="0"/>
            </a:endParaRPr>
          </a:p>
          <a:p>
            <a:pPr>
              <a:lnSpc>
                <a:spcPts val="1875"/>
              </a:lnSpc>
            </a:pPr>
            <a:endParaRPr lang="en-GB" sz="2800" dirty="0">
              <a:solidFill>
                <a:srgbClr val="4A4A4A"/>
              </a:solidFill>
              <a:ea typeface="Times New Roman" panose="02020603050405020304" pitchFamily="18" charset="0"/>
            </a:endParaRPr>
          </a:p>
          <a:p>
            <a:pPr>
              <a:lnSpc>
                <a:spcPts val="1875"/>
              </a:lnSpc>
            </a:pPr>
            <a:r>
              <a:rPr lang="en-GB" sz="2800" dirty="0">
                <a:solidFill>
                  <a:srgbClr val="4A4A4A"/>
                </a:solidFill>
                <a:effectLst/>
                <a:ea typeface="Times New Roman" panose="02020603050405020304" pitchFamily="18" charset="0"/>
              </a:rPr>
              <a:t>To qualify you must earn a minimum of the equivalent of 16 hours a week at the minimum wage and £100,00 a year or less.</a:t>
            </a:r>
          </a:p>
          <a:p>
            <a:pPr>
              <a:lnSpc>
                <a:spcPts val="1875"/>
              </a:lnSpc>
            </a:pPr>
            <a:endParaRPr lang="en-GB" sz="2800" dirty="0">
              <a:solidFill>
                <a:srgbClr val="4A4A4A"/>
              </a:solidFill>
              <a:effectLst/>
              <a:ea typeface="Times New Roman" panose="02020603050405020304" pitchFamily="18" charset="0"/>
            </a:endParaRPr>
          </a:p>
          <a:p>
            <a:pPr>
              <a:lnSpc>
                <a:spcPts val="1875"/>
              </a:lnSpc>
            </a:pPr>
            <a:endParaRPr lang="en-GB" sz="2800" dirty="0">
              <a:solidFill>
                <a:srgbClr val="4A4A4A"/>
              </a:solidFill>
              <a:effectLst/>
              <a:ea typeface="Times New Roman" panose="02020603050405020304" pitchFamily="18" charset="0"/>
            </a:endParaRPr>
          </a:p>
          <a:p>
            <a:pPr>
              <a:lnSpc>
                <a:spcPts val="1875"/>
              </a:lnSpc>
            </a:pPr>
            <a:r>
              <a:rPr lang="en-GB" sz="2800" dirty="0">
                <a:solidFill>
                  <a:srgbClr val="4A4A4A"/>
                </a:solidFill>
                <a:effectLst/>
                <a:ea typeface="Times New Roman" panose="02020603050405020304" pitchFamily="18" charset="0"/>
              </a:rPr>
              <a:t>This applies to both parents in a couple as well as to single parents. </a:t>
            </a:r>
          </a:p>
          <a:p>
            <a:pPr>
              <a:lnSpc>
                <a:spcPts val="1875"/>
              </a:lnSpc>
            </a:pPr>
            <a:endParaRPr lang="en-GB" sz="2800" dirty="0">
              <a:solidFill>
                <a:srgbClr val="4A4A4A"/>
              </a:solidFill>
              <a:effectLst/>
              <a:ea typeface="Times New Roman" panose="02020603050405020304" pitchFamily="18" charset="0"/>
            </a:endParaRPr>
          </a:p>
          <a:p>
            <a:pPr>
              <a:lnSpc>
                <a:spcPts val="1875"/>
              </a:lnSpc>
            </a:pPr>
            <a:endParaRPr lang="en-GB" sz="2800" dirty="0">
              <a:solidFill>
                <a:srgbClr val="4A4A4A"/>
              </a:solidFill>
              <a:ea typeface="Times New Roman" panose="02020603050405020304" pitchFamily="18" charset="0"/>
            </a:endParaRPr>
          </a:p>
          <a:p>
            <a:pPr>
              <a:lnSpc>
                <a:spcPts val="1875"/>
              </a:lnSpc>
            </a:pPr>
            <a:r>
              <a:rPr lang="en-GB" sz="2800" dirty="0">
                <a:solidFill>
                  <a:srgbClr val="4A4A4A"/>
                </a:solidFill>
                <a:effectLst/>
                <a:ea typeface="Times New Roman" panose="02020603050405020304" pitchFamily="18" charset="0"/>
              </a:rPr>
              <a:t>Use the Gov.uk website to apply – </a:t>
            </a:r>
          </a:p>
          <a:p>
            <a:pPr>
              <a:lnSpc>
                <a:spcPts val="1875"/>
              </a:lnSpc>
            </a:pPr>
            <a:endParaRPr lang="en-GB" sz="2800" dirty="0">
              <a:solidFill>
                <a:srgbClr val="4A4A4A"/>
              </a:solidFill>
              <a:ea typeface="Times New Roman" panose="02020603050405020304" pitchFamily="18" charset="0"/>
            </a:endParaRPr>
          </a:p>
          <a:p>
            <a:pPr>
              <a:lnSpc>
                <a:spcPts val="1875"/>
              </a:lnSpc>
            </a:pPr>
            <a:r>
              <a:rPr lang="en-GB" sz="2800" dirty="0">
                <a:solidFill>
                  <a:srgbClr val="4A4A4A"/>
                </a:solidFill>
                <a:effectLst/>
                <a:ea typeface="Times New Roman" panose="02020603050405020304" pitchFamily="18" charset="0"/>
              </a:rPr>
              <a:t>  </a:t>
            </a:r>
            <a:r>
              <a:rPr lang="en-GB" sz="2800" dirty="0">
                <a:solidFill>
                  <a:srgbClr val="111111"/>
                </a:solidFill>
                <a:effectLst/>
                <a:ea typeface="Times New Roman" panose="02020603050405020304" pitchFamily="18" charset="0"/>
              </a:rPr>
              <a:t> </a:t>
            </a:r>
            <a:r>
              <a:rPr lang="en-GB" sz="2800" u="sng" dirty="0">
                <a:solidFill>
                  <a:srgbClr val="000000"/>
                </a:solidFill>
                <a:effectLst/>
                <a:ea typeface="Times New Roman" panose="02020603050405020304" pitchFamily="18" charset="0"/>
                <a:hlinkClick r:id="rId2"/>
              </a:rPr>
              <a:t>www.gov.uk/apply-30-hours-free-childcare</a:t>
            </a:r>
            <a:r>
              <a:rPr lang="en-GB" sz="2800" dirty="0">
                <a:solidFill>
                  <a:srgbClr val="4A4A4A"/>
                </a:solidFill>
                <a:effectLst/>
                <a:ea typeface="Times New Roman" panose="02020603050405020304" pitchFamily="18" charset="0"/>
              </a:rPr>
              <a:t> </a:t>
            </a:r>
          </a:p>
          <a:p>
            <a:pPr>
              <a:lnSpc>
                <a:spcPts val="1875"/>
              </a:lnSpc>
            </a:pPr>
            <a:endParaRPr lang="en-GB" sz="2800" dirty="0">
              <a:solidFill>
                <a:srgbClr val="4A4A4A"/>
              </a:solidFill>
              <a:effectLst/>
              <a:ea typeface="Times New Roman" panose="02020603050405020304" pitchFamily="18" charset="0"/>
            </a:endParaRPr>
          </a:p>
          <a:p>
            <a:pPr>
              <a:lnSpc>
                <a:spcPts val="1875"/>
              </a:lnSpc>
            </a:pPr>
            <a:endParaRPr lang="en-GB" sz="2800" dirty="0">
              <a:solidFill>
                <a:srgbClr val="4A4A4A"/>
              </a:solidFill>
              <a:ea typeface="Times New Roman" panose="02020603050405020304" pitchFamily="18" charset="0"/>
            </a:endParaRPr>
          </a:p>
          <a:p>
            <a:pPr>
              <a:lnSpc>
                <a:spcPts val="1875"/>
              </a:lnSpc>
            </a:pPr>
            <a:r>
              <a:rPr lang="en-GB" sz="2800" dirty="0">
                <a:solidFill>
                  <a:srgbClr val="4A4A4A"/>
                </a:solidFill>
                <a:effectLst/>
                <a:ea typeface="Times New Roman" panose="02020603050405020304" pitchFamily="18" charset="0"/>
              </a:rPr>
              <a:t>If you're approved, you'll receive a code to give to your childcare provider. </a:t>
            </a:r>
          </a:p>
          <a:p>
            <a:pPr>
              <a:lnSpc>
                <a:spcPts val="1875"/>
              </a:lnSpc>
            </a:pPr>
            <a:endParaRPr lang="en-GB" sz="2800" dirty="0">
              <a:solidFill>
                <a:srgbClr val="4A4A4A"/>
              </a:solidFill>
              <a:effectLst/>
              <a:ea typeface="Times New Roman" panose="02020603050405020304" pitchFamily="18" charset="0"/>
            </a:endParaRPr>
          </a:p>
          <a:p>
            <a:pPr>
              <a:lnSpc>
                <a:spcPts val="1875"/>
              </a:lnSpc>
            </a:pPr>
            <a:endParaRPr lang="en-GB" sz="2800" dirty="0">
              <a:effectLst/>
              <a:ea typeface="Times New Roman" panose="02020603050405020304" pitchFamily="18" charset="0"/>
            </a:endParaRPr>
          </a:p>
          <a:p>
            <a:pPr>
              <a:lnSpc>
                <a:spcPts val="1875"/>
              </a:lnSpc>
            </a:pPr>
            <a:r>
              <a:rPr lang="en-GB" sz="2800" dirty="0">
                <a:solidFill>
                  <a:srgbClr val="4A4A4A"/>
                </a:solidFill>
                <a:effectLst/>
                <a:ea typeface="Times New Roman" panose="02020603050405020304" pitchFamily="18" charset="0"/>
              </a:rPr>
              <a:t> </a:t>
            </a:r>
            <a:r>
              <a:rPr lang="en-GB" sz="2800" dirty="0">
                <a:solidFill>
                  <a:srgbClr val="4A4A4A"/>
                </a:solidFill>
                <a:effectLst/>
                <a:ea typeface="Calibri" panose="020F0502020204030204" pitchFamily="34" charset="0"/>
              </a:rPr>
              <a:t>For more information, visit Childcare Choices  </a:t>
            </a:r>
            <a:r>
              <a:rPr lang="en-GB" sz="2800" u="sng" dirty="0">
                <a:solidFill>
                  <a:srgbClr val="0000FF"/>
                </a:solidFill>
                <a:effectLst/>
                <a:ea typeface="Calibri" panose="020F0502020204030204" pitchFamily="34" charset="0"/>
                <a:hlinkClick r:id="rId3"/>
              </a:rPr>
              <a:t>How to apply for 30 hours free childcare | Childcare choices</a:t>
            </a:r>
            <a:endParaRPr lang="en-GB" sz="2800" dirty="0"/>
          </a:p>
          <a:p>
            <a:endParaRPr lang="en-GB" dirty="0"/>
          </a:p>
        </p:txBody>
      </p:sp>
    </p:spTree>
    <p:extLst>
      <p:ext uri="{BB962C8B-B14F-4D97-AF65-F5344CB8AC3E}">
        <p14:creationId xmlns:p14="http://schemas.microsoft.com/office/powerpoint/2010/main" val="406898464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446A8"/>
        </a:solidFill>
        <a:effectLst/>
      </p:bgPr>
    </p:bg>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1DE7243B-5109-444B-8FAF-7437C66BC0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1332" cy="6858000"/>
          </a:xfrm>
          <a:custGeom>
            <a:avLst/>
            <a:gdLst>
              <a:gd name="connsiteX0" fmla="*/ 4421332 w 4421332"/>
              <a:gd name="connsiteY0" fmla="*/ 0 h 6858000"/>
              <a:gd name="connsiteX1" fmla="*/ 69075 w 4421332"/>
              <a:gd name="connsiteY1" fmla="*/ 0 h 6858000"/>
              <a:gd name="connsiteX2" fmla="*/ 35131 w 4421332"/>
              <a:gd name="connsiteY2" fmla="*/ 267128 h 6858000"/>
              <a:gd name="connsiteX3" fmla="*/ 0 w 4421332"/>
              <a:gd name="connsiteY3" fmla="*/ 962845 h 6858000"/>
              <a:gd name="connsiteX4" fmla="*/ 3276103 w 4421332"/>
              <a:gd name="connsiteY4" fmla="*/ 6782205 h 6858000"/>
              <a:gd name="connsiteX5" fmla="*/ 3407923 w 4421332"/>
              <a:gd name="connsiteY5" fmla="*/ 6858000 h 6858000"/>
              <a:gd name="connsiteX6" fmla="*/ 4421332 w 4421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21332" h="6858000">
                <a:moveTo>
                  <a:pt x="4421332" y="0"/>
                </a:moveTo>
                <a:lnTo>
                  <a:pt x="69075" y="0"/>
                </a:lnTo>
                <a:lnTo>
                  <a:pt x="35131" y="267128"/>
                </a:lnTo>
                <a:cubicBezTo>
                  <a:pt x="11901" y="495874"/>
                  <a:pt x="0" y="727970"/>
                  <a:pt x="0" y="962845"/>
                </a:cubicBezTo>
                <a:cubicBezTo>
                  <a:pt x="0" y="3429034"/>
                  <a:pt x="1312002" y="5588789"/>
                  <a:pt x="3276103" y="6782205"/>
                </a:cubicBezTo>
                <a:lnTo>
                  <a:pt x="3407923" y="6858000"/>
                </a:lnTo>
                <a:lnTo>
                  <a:pt x="442133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4C5D6221-DA7B-4611-AA26-7D8E349FDE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232227" cy="6858000"/>
          </a:xfrm>
          <a:custGeom>
            <a:avLst/>
            <a:gdLst>
              <a:gd name="connsiteX0" fmla="*/ 0 w 4232227"/>
              <a:gd name="connsiteY0" fmla="*/ 0 h 6858000"/>
              <a:gd name="connsiteX1" fmla="*/ 4161853 w 4232227"/>
              <a:gd name="connsiteY1" fmla="*/ 0 h 6858000"/>
              <a:gd name="connsiteX2" fmla="*/ 4197953 w 4232227"/>
              <a:gd name="connsiteY2" fmla="*/ 284091 h 6858000"/>
              <a:gd name="connsiteX3" fmla="*/ 4232227 w 4232227"/>
              <a:gd name="connsiteY3" fmla="*/ 962844 h 6858000"/>
              <a:gd name="connsiteX4" fmla="*/ 758007 w 4232227"/>
              <a:gd name="connsiteY4" fmla="*/ 6800152 h 6858000"/>
              <a:gd name="connsiteX5" fmla="*/ 645060 w 4232227"/>
              <a:gd name="connsiteY5" fmla="*/ 6858000 h 6858000"/>
              <a:gd name="connsiteX6" fmla="*/ 0 w 423222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2227" h="6858000">
                <a:moveTo>
                  <a:pt x="0" y="0"/>
                </a:moveTo>
                <a:lnTo>
                  <a:pt x="4161853" y="0"/>
                </a:lnTo>
                <a:lnTo>
                  <a:pt x="4197953" y="284091"/>
                </a:lnTo>
                <a:cubicBezTo>
                  <a:pt x="4220617" y="507260"/>
                  <a:pt x="4232227" y="733696"/>
                  <a:pt x="4232227" y="962844"/>
                </a:cubicBezTo>
                <a:cubicBezTo>
                  <a:pt x="4232227" y="3483472"/>
                  <a:pt x="2827409" y="5675986"/>
                  <a:pt x="758007" y="6800152"/>
                </a:cubicBezTo>
                <a:lnTo>
                  <a:pt x="645060" y="6858000"/>
                </a:lnTo>
                <a:lnTo>
                  <a:pt x="0" y="685800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C4F178E-B340-2A6C-FC1A-90EF35906C66}"/>
              </a:ext>
            </a:extLst>
          </p:cNvPr>
          <p:cNvSpPr>
            <a:spLocks noGrp="1"/>
          </p:cNvSpPr>
          <p:nvPr>
            <p:ph type="title"/>
          </p:nvPr>
        </p:nvSpPr>
        <p:spPr>
          <a:xfrm>
            <a:off x="247422" y="195208"/>
            <a:ext cx="3905478" cy="2127124"/>
          </a:xfrm>
        </p:spPr>
        <p:txBody>
          <a:bodyPr vert="horz" lIns="91440" tIns="45720" rIns="91440" bIns="45720" rtlCol="0" anchor="t">
            <a:noAutofit/>
          </a:bodyPr>
          <a:lstStyle/>
          <a:p>
            <a:br>
              <a:rPr lang="en-US" sz="5000" b="1" kern="1200" dirty="0">
                <a:solidFill>
                  <a:schemeClr val="bg1"/>
                </a:solidFill>
                <a:latin typeface="+mj-lt"/>
                <a:ea typeface="+mj-ea"/>
                <a:cs typeface="+mj-cs"/>
              </a:rPr>
            </a:br>
            <a:r>
              <a:rPr lang="en-US" sz="5000" b="1" kern="1200" dirty="0">
                <a:solidFill>
                  <a:schemeClr val="bg1"/>
                </a:solidFill>
                <a:latin typeface="+mj-lt"/>
                <a:ea typeface="+mj-ea"/>
                <a:cs typeface="+mj-cs"/>
              </a:rPr>
              <a:t> </a:t>
            </a:r>
            <a:br>
              <a:rPr lang="en-US" sz="5000" b="1" kern="1200" dirty="0">
                <a:solidFill>
                  <a:schemeClr val="bg1"/>
                </a:solidFill>
                <a:latin typeface="+mj-lt"/>
                <a:ea typeface="+mj-ea"/>
                <a:cs typeface="+mj-cs"/>
              </a:rPr>
            </a:br>
            <a:br>
              <a:rPr lang="en-US" sz="5000" b="1" kern="1200" dirty="0">
                <a:solidFill>
                  <a:schemeClr val="bg1"/>
                </a:solidFill>
                <a:latin typeface="+mj-lt"/>
                <a:ea typeface="+mj-ea"/>
                <a:cs typeface="+mj-cs"/>
              </a:rPr>
            </a:br>
            <a:endParaRPr lang="en-US" sz="5000" kern="1200" dirty="0">
              <a:solidFill>
                <a:schemeClr val="bg1"/>
              </a:solidFill>
              <a:latin typeface="+mj-lt"/>
              <a:ea typeface="+mj-ea"/>
              <a:cs typeface="+mj-cs"/>
            </a:endParaRPr>
          </a:p>
        </p:txBody>
      </p:sp>
      <p:sp>
        <p:nvSpPr>
          <p:cNvPr id="3" name="Content Placeholder 2">
            <a:extLst>
              <a:ext uri="{FF2B5EF4-FFF2-40B4-BE49-F238E27FC236}">
                <a16:creationId xmlns:a16="http://schemas.microsoft.com/office/drawing/2014/main" id="{3BB1FEAB-5A50-5EF1-EDAA-E6AF61114DDC}"/>
              </a:ext>
            </a:extLst>
          </p:cNvPr>
          <p:cNvSpPr>
            <a:spLocks noGrp="1"/>
          </p:cNvSpPr>
          <p:nvPr>
            <p:ph idx="1"/>
          </p:nvPr>
        </p:nvSpPr>
        <p:spPr>
          <a:xfrm>
            <a:off x="5036900" y="369869"/>
            <a:ext cx="6621700" cy="5737017"/>
          </a:xfrm>
        </p:spPr>
        <p:txBody>
          <a:bodyPr vert="horz" lIns="91440" tIns="45720" rIns="91440" bIns="45720" rtlCol="0">
            <a:normAutofit/>
          </a:bodyPr>
          <a:lstStyle/>
          <a:p>
            <a:r>
              <a:rPr lang="en-US" sz="3600" dirty="0"/>
              <a:t>Many childcare settings allow children to attend where their parent works if there is space. Group settings </a:t>
            </a:r>
            <a:r>
              <a:rPr lang="en-US" sz="3600" b="1" u="sng" dirty="0"/>
              <a:t>can</a:t>
            </a:r>
            <a:r>
              <a:rPr lang="en-US" sz="3600" dirty="0"/>
              <a:t> claim funding for the eligible children of their staff. NB childminders and childminders’ assistants </a:t>
            </a:r>
            <a:r>
              <a:rPr lang="en-US" sz="3600" b="1" u="sng" dirty="0"/>
              <a:t>cannot</a:t>
            </a:r>
            <a:r>
              <a:rPr lang="en-US" sz="3600" dirty="0"/>
              <a:t> claim funding for their own child or for another close relative.</a:t>
            </a:r>
            <a:r>
              <a:rPr lang="en-US" sz="3500" dirty="0"/>
              <a:t>                                            </a:t>
            </a:r>
          </a:p>
          <a:p>
            <a:endParaRPr lang="en-US" sz="1400" dirty="0"/>
          </a:p>
        </p:txBody>
      </p:sp>
      <p:sp>
        <p:nvSpPr>
          <p:cNvPr id="4" name="TextBox 3">
            <a:extLst>
              <a:ext uri="{FF2B5EF4-FFF2-40B4-BE49-F238E27FC236}">
                <a16:creationId xmlns:a16="http://schemas.microsoft.com/office/drawing/2014/main" id="{808A03C0-E6C4-B669-EA70-176D4BFE660A}"/>
              </a:ext>
            </a:extLst>
          </p:cNvPr>
          <p:cNvSpPr txBox="1"/>
          <p:nvPr/>
        </p:nvSpPr>
        <p:spPr>
          <a:xfrm>
            <a:off x="2729669" y="5460547"/>
            <a:ext cx="9201105" cy="3692351"/>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sz="2200" b="1" dirty="0">
                <a:hlinkClick r:id="rId2">
                  <a:extLst>
                    <a:ext uri="{A12FA001-AC4F-418D-AE19-62706E023703}">
                      <ahyp:hlinkClr xmlns:ahyp="http://schemas.microsoft.com/office/drawing/2018/hyperlinkcolor" val="tx"/>
                    </a:ext>
                  </a:extLst>
                </a:hlinkClick>
              </a:rPr>
              <a:t>Childcare choices</a:t>
            </a:r>
            <a:endParaRPr lang="en-US" sz="2200" b="1" dirty="0"/>
          </a:p>
          <a:p>
            <a:pPr indent="-228600">
              <a:lnSpc>
                <a:spcPct val="90000"/>
              </a:lnSpc>
              <a:spcAft>
                <a:spcPts val="600"/>
              </a:spcAft>
              <a:buFont typeface="Arial" panose="020B0604020202020204" pitchFamily="34" charset="0"/>
              <a:buChar char="•"/>
            </a:pPr>
            <a:endParaRPr lang="en-US" sz="2200" b="1" dirty="0"/>
          </a:p>
          <a:p>
            <a:pPr indent="-228600">
              <a:lnSpc>
                <a:spcPct val="90000"/>
              </a:lnSpc>
              <a:spcAft>
                <a:spcPts val="600"/>
              </a:spcAft>
              <a:buFont typeface="Arial" panose="020B0604020202020204" pitchFamily="34" charset="0"/>
              <a:buChar char="•"/>
            </a:pPr>
            <a:r>
              <a:rPr lang="en-US" sz="2200" b="1" dirty="0">
                <a:hlinkClick r:id="rId3">
                  <a:extLst>
                    <a:ext uri="{A12FA001-AC4F-418D-AE19-62706E023703}">
                      <ahyp:hlinkClr xmlns:ahyp="http://schemas.microsoft.com/office/drawing/2018/hyperlinkcolor" val="tx"/>
                    </a:ext>
                  </a:extLst>
                </a:hlinkClick>
              </a:rPr>
              <a:t>Guidance for parents and carers | Suffolk County Council</a:t>
            </a:r>
            <a:endParaRPr lang="en-US" sz="2200" b="1" dirty="0"/>
          </a:p>
        </p:txBody>
      </p:sp>
      <p:sp>
        <p:nvSpPr>
          <p:cNvPr id="5" name="TextBox 4">
            <a:extLst>
              <a:ext uri="{FF2B5EF4-FFF2-40B4-BE49-F238E27FC236}">
                <a16:creationId xmlns:a16="http://schemas.microsoft.com/office/drawing/2014/main" id="{86D2273F-2E44-D52C-526C-FBAB727635C4}"/>
              </a:ext>
            </a:extLst>
          </p:cNvPr>
          <p:cNvSpPr txBox="1"/>
          <p:nvPr/>
        </p:nvSpPr>
        <p:spPr>
          <a:xfrm>
            <a:off x="395574" y="1444615"/>
            <a:ext cx="3172816" cy="2708434"/>
          </a:xfrm>
          <a:prstGeom prst="rect">
            <a:avLst/>
          </a:prstGeom>
          <a:noFill/>
        </p:spPr>
        <p:txBody>
          <a:bodyPr wrap="square" rtlCol="0">
            <a:spAutoFit/>
          </a:bodyPr>
          <a:lstStyle/>
          <a:p>
            <a:r>
              <a:rPr lang="en-GB" sz="6000" b="1" dirty="0">
                <a:solidFill>
                  <a:schemeClr val="bg1"/>
                </a:solidFill>
                <a:latin typeface="+mj-lt"/>
              </a:rPr>
              <a:t>Have children?</a:t>
            </a:r>
          </a:p>
          <a:p>
            <a:endParaRPr lang="en-GB" sz="5000" b="1" dirty="0">
              <a:solidFill>
                <a:schemeClr val="bg1"/>
              </a:solidFill>
              <a:latin typeface="+mj-lt"/>
            </a:endParaRPr>
          </a:p>
        </p:txBody>
      </p:sp>
    </p:spTree>
    <p:extLst>
      <p:ext uri="{BB962C8B-B14F-4D97-AF65-F5344CB8AC3E}">
        <p14:creationId xmlns:p14="http://schemas.microsoft.com/office/powerpoint/2010/main" val="384993340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446A8"/>
        </a:solidFill>
        <a:effectLst/>
      </p:bgPr>
    </p:bg>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1DE7243B-5109-444B-8FAF-7437C66BC0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1332" cy="6858000"/>
          </a:xfrm>
          <a:custGeom>
            <a:avLst/>
            <a:gdLst>
              <a:gd name="connsiteX0" fmla="*/ 4421332 w 4421332"/>
              <a:gd name="connsiteY0" fmla="*/ 0 h 6858000"/>
              <a:gd name="connsiteX1" fmla="*/ 69075 w 4421332"/>
              <a:gd name="connsiteY1" fmla="*/ 0 h 6858000"/>
              <a:gd name="connsiteX2" fmla="*/ 35131 w 4421332"/>
              <a:gd name="connsiteY2" fmla="*/ 267128 h 6858000"/>
              <a:gd name="connsiteX3" fmla="*/ 0 w 4421332"/>
              <a:gd name="connsiteY3" fmla="*/ 962845 h 6858000"/>
              <a:gd name="connsiteX4" fmla="*/ 3276103 w 4421332"/>
              <a:gd name="connsiteY4" fmla="*/ 6782205 h 6858000"/>
              <a:gd name="connsiteX5" fmla="*/ 3407923 w 4421332"/>
              <a:gd name="connsiteY5" fmla="*/ 6858000 h 6858000"/>
              <a:gd name="connsiteX6" fmla="*/ 4421332 w 4421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21332" h="6858000">
                <a:moveTo>
                  <a:pt x="4421332" y="0"/>
                </a:moveTo>
                <a:lnTo>
                  <a:pt x="69075" y="0"/>
                </a:lnTo>
                <a:lnTo>
                  <a:pt x="35131" y="267128"/>
                </a:lnTo>
                <a:cubicBezTo>
                  <a:pt x="11901" y="495874"/>
                  <a:pt x="0" y="727970"/>
                  <a:pt x="0" y="962845"/>
                </a:cubicBezTo>
                <a:cubicBezTo>
                  <a:pt x="0" y="3429034"/>
                  <a:pt x="1312002" y="5588789"/>
                  <a:pt x="3276103" y="6782205"/>
                </a:cubicBezTo>
                <a:lnTo>
                  <a:pt x="3407923" y="6858000"/>
                </a:lnTo>
                <a:lnTo>
                  <a:pt x="442133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4C5D6221-DA7B-4611-AA26-7D8E349FDE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232227" cy="6858000"/>
          </a:xfrm>
          <a:custGeom>
            <a:avLst/>
            <a:gdLst>
              <a:gd name="connsiteX0" fmla="*/ 0 w 4232227"/>
              <a:gd name="connsiteY0" fmla="*/ 0 h 6858000"/>
              <a:gd name="connsiteX1" fmla="*/ 4161853 w 4232227"/>
              <a:gd name="connsiteY1" fmla="*/ 0 h 6858000"/>
              <a:gd name="connsiteX2" fmla="*/ 4197953 w 4232227"/>
              <a:gd name="connsiteY2" fmla="*/ 284091 h 6858000"/>
              <a:gd name="connsiteX3" fmla="*/ 4232227 w 4232227"/>
              <a:gd name="connsiteY3" fmla="*/ 962844 h 6858000"/>
              <a:gd name="connsiteX4" fmla="*/ 758007 w 4232227"/>
              <a:gd name="connsiteY4" fmla="*/ 6800152 h 6858000"/>
              <a:gd name="connsiteX5" fmla="*/ 645060 w 4232227"/>
              <a:gd name="connsiteY5" fmla="*/ 6858000 h 6858000"/>
              <a:gd name="connsiteX6" fmla="*/ 0 w 423222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2227" h="6858000">
                <a:moveTo>
                  <a:pt x="0" y="0"/>
                </a:moveTo>
                <a:lnTo>
                  <a:pt x="4161853" y="0"/>
                </a:lnTo>
                <a:lnTo>
                  <a:pt x="4197953" y="284091"/>
                </a:lnTo>
                <a:cubicBezTo>
                  <a:pt x="4220617" y="507260"/>
                  <a:pt x="4232227" y="733696"/>
                  <a:pt x="4232227" y="962844"/>
                </a:cubicBezTo>
                <a:cubicBezTo>
                  <a:pt x="4232227" y="3483472"/>
                  <a:pt x="2827409" y="5675986"/>
                  <a:pt x="758007" y="6800152"/>
                </a:cubicBezTo>
                <a:lnTo>
                  <a:pt x="645060" y="6858000"/>
                </a:lnTo>
                <a:lnTo>
                  <a:pt x="0" y="685800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3BB1FEAB-5A50-5EF1-EDAA-E6AF61114DDC}"/>
              </a:ext>
            </a:extLst>
          </p:cNvPr>
          <p:cNvSpPr>
            <a:spLocks noGrp="1"/>
          </p:cNvSpPr>
          <p:nvPr>
            <p:ph idx="1"/>
          </p:nvPr>
        </p:nvSpPr>
        <p:spPr>
          <a:xfrm>
            <a:off x="4743823" y="699951"/>
            <a:ext cx="6925663" cy="4985223"/>
          </a:xfrm>
        </p:spPr>
        <p:txBody>
          <a:bodyPr vert="horz" lIns="91440" tIns="45720" rIns="91440" bIns="45720" rtlCol="0">
            <a:normAutofit/>
          </a:bodyPr>
          <a:lstStyle/>
          <a:p>
            <a:pPr marL="0" indent="0">
              <a:buNone/>
            </a:pPr>
            <a:r>
              <a:rPr lang="en-US" sz="3600" dirty="0"/>
              <a:t>For more information on working in the early </a:t>
            </a:r>
            <a:r>
              <a:rPr lang="en-US" sz="3600"/>
              <a:t>years please visit our </a:t>
            </a:r>
            <a:r>
              <a:rPr lang="en-US" sz="3600" dirty="0"/>
              <a:t>website</a:t>
            </a:r>
          </a:p>
        </p:txBody>
      </p:sp>
      <p:sp>
        <p:nvSpPr>
          <p:cNvPr id="4" name="TextBox 3">
            <a:extLst>
              <a:ext uri="{FF2B5EF4-FFF2-40B4-BE49-F238E27FC236}">
                <a16:creationId xmlns:a16="http://schemas.microsoft.com/office/drawing/2014/main" id="{808A03C0-E6C4-B669-EA70-176D4BFE660A}"/>
              </a:ext>
            </a:extLst>
          </p:cNvPr>
          <p:cNvSpPr txBox="1"/>
          <p:nvPr/>
        </p:nvSpPr>
        <p:spPr>
          <a:xfrm>
            <a:off x="2827641" y="5286375"/>
            <a:ext cx="9201105" cy="3692351"/>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endParaRPr lang="en-US" sz="2200" b="1" dirty="0"/>
          </a:p>
        </p:txBody>
      </p:sp>
      <p:sp>
        <p:nvSpPr>
          <p:cNvPr id="6" name="TextBox 5">
            <a:extLst>
              <a:ext uri="{FF2B5EF4-FFF2-40B4-BE49-F238E27FC236}">
                <a16:creationId xmlns:a16="http://schemas.microsoft.com/office/drawing/2014/main" id="{80D9B39C-6D47-C79F-9F14-603FFC9D318D}"/>
              </a:ext>
            </a:extLst>
          </p:cNvPr>
          <p:cNvSpPr txBox="1"/>
          <p:nvPr/>
        </p:nvSpPr>
        <p:spPr>
          <a:xfrm>
            <a:off x="322492" y="41956"/>
            <a:ext cx="3314700" cy="3785652"/>
          </a:xfrm>
          <a:prstGeom prst="rect">
            <a:avLst/>
          </a:prstGeom>
          <a:noFill/>
        </p:spPr>
        <p:txBody>
          <a:bodyPr wrap="square" rtlCol="0">
            <a:spAutoFit/>
          </a:bodyPr>
          <a:lstStyle/>
          <a:p>
            <a:r>
              <a:rPr lang="en-GB" sz="6000" b="1" dirty="0">
                <a:solidFill>
                  <a:schemeClr val="bg1"/>
                </a:solidFill>
                <a:latin typeface="+mj-lt"/>
              </a:rPr>
              <a:t>Early Years &amp; Childcare Service</a:t>
            </a:r>
          </a:p>
        </p:txBody>
      </p:sp>
      <p:pic>
        <p:nvPicPr>
          <p:cNvPr id="7" name="Picture 6" descr="Qr code&#10;&#10;Description automatically generated">
            <a:extLst>
              <a:ext uri="{FF2B5EF4-FFF2-40B4-BE49-F238E27FC236}">
                <a16:creationId xmlns:a16="http://schemas.microsoft.com/office/drawing/2014/main" id="{7CBCDC5C-EDA4-3044-DDBB-DB3C63536B4E}"/>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705601" y="2106006"/>
            <a:ext cx="2645988" cy="2645988"/>
          </a:xfrm>
          <a:prstGeom prst="rect">
            <a:avLst/>
          </a:prstGeom>
        </p:spPr>
      </p:pic>
      <p:pic>
        <p:nvPicPr>
          <p:cNvPr id="12" name="Picture 2" descr="new suffolk county council logo">
            <a:extLst>
              <a:ext uri="{FF2B5EF4-FFF2-40B4-BE49-F238E27FC236}">
                <a16:creationId xmlns:a16="http://schemas.microsoft.com/office/drawing/2014/main" id="{6447A1D5-A891-E4D0-C308-0FBE5F58880D}"/>
              </a:ext>
            </a:extLst>
          </p:cNvPr>
          <p:cNvPicPr>
            <a:picLocks noChangeAspect="1" noChangeArrowheads="1"/>
          </p:cNvPicPr>
          <p:nvPr/>
        </p:nvPicPr>
        <p:blipFill>
          <a:blip r:embed="rId3">
            <a:extLst>
              <a:ext uri="{28A0092B-C50C-407E-A947-70E740481C1C}">
                <a14:useLocalDpi xmlns:a14="http://schemas.microsoft.com/office/drawing/2010/main"/>
              </a:ext>
            </a:extLst>
          </a:blip>
          <a:stretch>
            <a:fillRect/>
          </a:stretch>
        </p:blipFill>
        <p:spPr bwMode="auto">
          <a:xfrm>
            <a:off x="217714" y="4324869"/>
            <a:ext cx="2249772" cy="736989"/>
          </a:xfrm>
          <a:prstGeom prst="rect">
            <a:avLst/>
          </a:prstGeom>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a:extLst>
              <a:ext uri="{FF2B5EF4-FFF2-40B4-BE49-F238E27FC236}">
                <a16:creationId xmlns:a16="http://schemas.microsoft.com/office/drawing/2014/main" id="{6A3A337E-22EB-998F-ABD3-BAFC9ABFCC5B}"/>
              </a:ext>
            </a:extLst>
          </p:cNvPr>
          <p:cNvSpPr txBox="1"/>
          <p:nvPr/>
        </p:nvSpPr>
        <p:spPr>
          <a:xfrm>
            <a:off x="4554719" y="5026339"/>
            <a:ext cx="6624910" cy="658835"/>
          </a:xfrm>
          <a:prstGeom prst="rect">
            <a:avLst/>
          </a:prstGeom>
          <a:noFill/>
        </p:spPr>
        <p:txBody>
          <a:bodyPr wrap="square" rtlCol="0">
            <a:spAutoFit/>
          </a:bodyPr>
          <a:lstStyle/>
          <a:p>
            <a:pPr>
              <a:lnSpc>
                <a:spcPct val="107000"/>
              </a:lnSpc>
              <a:spcAft>
                <a:spcPts val="800"/>
              </a:spcAft>
            </a:pPr>
            <a:r>
              <a:rPr lang="en-GB" sz="3600" u="sng"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working in the early years sector</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8012017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Baby lying on a bed">
            <a:extLst>
              <a:ext uri="{FF2B5EF4-FFF2-40B4-BE49-F238E27FC236}">
                <a16:creationId xmlns:a16="http://schemas.microsoft.com/office/drawing/2014/main" id="{B8D095CE-715D-E637-8414-E24F29EED7E8}"/>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b="-1"/>
          <a:stretch/>
        </p:blipFill>
        <p:spPr>
          <a:xfrm>
            <a:off x="20" y="10"/>
            <a:ext cx="4637226" cy="6857990"/>
          </a:xfrm>
          <a:prstGeom prst="rect">
            <a:avLst/>
          </a:prstGeom>
        </p:spPr>
      </p:pic>
      <p:sp>
        <p:nvSpPr>
          <p:cNvPr id="9" name="Rectangle 8">
            <a:extLst>
              <a:ext uri="{FF2B5EF4-FFF2-40B4-BE49-F238E27FC236}">
                <a16:creationId xmlns:a16="http://schemas.microsoft.com/office/drawing/2014/main" id="{B9951BD9-0868-4CDB-ACD6-9C4209B5E4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637247" y="0"/>
            <a:ext cx="7554754"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8CEB49-E5E8-9F79-ABBD-4C8FC648B6C9}"/>
              </a:ext>
            </a:extLst>
          </p:cNvPr>
          <p:cNvSpPr>
            <a:spLocks noGrp="1"/>
          </p:cNvSpPr>
          <p:nvPr>
            <p:ph type="ctrTitle"/>
          </p:nvPr>
        </p:nvSpPr>
        <p:spPr>
          <a:xfrm>
            <a:off x="5191603" y="320041"/>
            <a:ext cx="6274591" cy="1981198"/>
          </a:xfrm>
        </p:spPr>
        <p:txBody>
          <a:bodyPr>
            <a:normAutofit/>
          </a:bodyPr>
          <a:lstStyle/>
          <a:p>
            <a:pPr algn="l"/>
            <a:r>
              <a:rPr lang="en-GB" b="1" dirty="0">
                <a:solidFill>
                  <a:schemeClr val="bg1"/>
                </a:solidFill>
              </a:rPr>
              <a:t>Why are early years jobs important?</a:t>
            </a:r>
            <a:endParaRPr lang="en-GB" dirty="0">
              <a:solidFill>
                <a:schemeClr val="bg1"/>
              </a:solidFill>
            </a:endParaRPr>
          </a:p>
        </p:txBody>
      </p:sp>
      <p:sp>
        <p:nvSpPr>
          <p:cNvPr id="3" name="Subtitle 2">
            <a:extLst>
              <a:ext uri="{FF2B5EF4-FFF2-40B4-BE49-F238E27FC236}">
                <a16:creationId xmlns:a16="http://schemas.microsoft.com/office/drawing/2014/main" id="{DD989D79-DD25-7E64-31F2-661A076642FB}"/>
              </a:ext>
            </a:extLst>
          </p:cNvPr>
          <p:cNvSpPr>
            <a:spLocks noGrp="1"/>
          </p:cNvSpPr>
          <p:nvPr>
            <p:ph type="subTitle" idx="1"/>
          </p:nvPr>
        </p:nvSpPr>
        <p:spPr>
          <a:xfrm>
            <a:off x="5277327" y="2621280"/>
            <a:ext cx="6466998" cy="3798570"/>
          </a:xfrm>
        </p:spPr>
        <p:txBody>
          <a:bodyPr>
            <a:normAutofit fontScale="70000" lnSpcReduction="20000"/>
          </a:bodyPr>
          <a:lstStyle/>
          <a:p>
            <a:pPr algn="l"/>
            <a:endParaRPr lang="en-GB" sz="1500" dirty="0">
              <a:solidFill>
                <a:schemeClr val="bg1"/>
              </a:solidFill>
            </a:endParaRPr>
          </a:p>
          <a:p>
            <a:pPr algn="l"/>
            <a:r>
              <a:rPr lang="en-GB" sz="3700" dirty="0">
                <a:solidFill>
                  <a:schemeClr val="bg1"/>
                </a:solidFill>
              </a:rPr>
              <a:t>There are many jobs available in early years settings.</a:t>
            </a:r>
          </a:p>
          <a:p>
            <a:pPr algn="l"/>
            <a:endParaRPr lang="en-GB" sz="3700" dirty="0">
              <a:solidFill>
                <a:schemeClr val="bg1"/>
              </a:solidFill>
            </a:endParaRPr>
          </a:p>
          <a:p>
            <a:pPr algn="l"/>
            <a:r>
              <a:rPr lang="en-GB" sz="3700" dirty="0">
                <a:solidFill>
                  <a:schemeClr val="bg1"/>
                </a:solidFill>
              </a:rPr>
              <a:t>Childcare is vital for our society as it allows people with young children to work.</a:t>
            </a:r>
          </a:p>
          <a:p>
            <a:pPr algn="l"/>
            <a:endParaRPr lang="en-GB" sz="3700" dirty="0">
              <a:solidFill>
                <a:schemeClr val="bg1"/>
              </a:solidFill>
            </a:endParaRPr>
          </a:p>
          <a:p>
            <a:pPr algn="l"/>
            <a:r>
              <a:rPr lang="en-GB" sz="3700" dirty="0">
                <a:solidFill>
                  <a:schemeClr val="bg1"/>
                </a:solidFill>
              </a:rPr>
              <a:t>Work in early years is incredibly rewarding, versatile and fun and gives those that work in it a range of skills and experience which would be applicable across many other fields.</a:t>
            </a:r>
          </a:p>
          <a:p>
            <a:pPr algn="l"/>
            <a:endParaRPr lang="en-GB" sz="1500" dirty="0">
              <a:solidFill>
                <a:schemeClr val="bg1"/>
              </a:solidFill>
            </a:endParaRPr>
          </a:p>
        </p:txBody>
      </p:sp>
    </p:spTree>
    <p:extLst>
      <p:ext uri="{BB962C8B-B14F-4D97-AF65-F5344CB8AC3E}">
        <p14:creationId xmlns:p14="http://schemas.microsoft.com/office/powerpoint/2010/main" val="4177307277"/>
      </p:ext>
    </p:extLst>
  </p:cSld>
  <p:clrMapOvr>
    <a:masterClrMapping/>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71B0933D-0EED-4827-0BC9-9A3C7304B118}"/>
              </a:ext>
            </a:extLst>
          </p:cNvPr>
          <p:cNvSpPr>
            <a:spLocks noGrp="1"/>
          </p:cNvSpPr>
          <p:nvPr>
            <p:ph type="title"/>
          </p:nvPr>
        </p:nvSpPr>
        <p:spPr>
          <a:xfrm>
            <a:off x="777240" y="731519"/>
            <a:ext cx="2845191" cy="3237579"/>
          </a:xfrm>
        </p:spPr>
        <p:txBody>
          <a:bodyPr>
            <a:noAutofit/>
          </a:bodyPr>
          <a:lstStyle/>
          <a:p>
            <a:r>
              <a:rPr lang="en-GB" b="1" dirty="0">
                <a:solidFill>
                  <a:srgbClr val="FFFFFF"/>
                </a:solidFill>
              </a:rPr>
              <a:t>Have you considered a career working with young children?</a:t>
            </a:r>
            <a:endParaRPr lang="en-GB" dirty="0">
              <a:solidFill>
                <a:srgbClr val="FFFFFF"/>
              </a:solidFill>
            </a:endParaRP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7DABF62-6449-4FF0-93C0-A243B5AAA375}"/>
              </a:ext>
            </a:extLst>
          </p:cNvPr>
          <p:cNvSpPr>
            <a:spLocks noGrp="1"/>
          </p:cNvSpPr>
          <p:nvPr>
            <p:ph idx="1"/>
          </p:nvPr>
        </p:nvSpPr>
        <p:spPr>
          <a:xfrm>
            <a:off x="4377169" y="923950"/>
            <a:ext cx="7037591" cy="5475129"/>
          </a:xfrm>
        </p:spPr>
        <p:txBody>
          <a:bodyPr anchor="ctr">
            <a:normAutofit/>
          </a:bodyPr>
          <a:lstStyle/>
          <a:p>
            <a:r>
              <a:rPr lang="en-GB" sz="2600" dirty="0"/>
              <a:t>People can work in early years </a:t>
            </a:r>
            <a:r>
              <a:rPr lang="en-GB" sz="2600" dirty="0">
                <a:effectLst/>
                <a:ea typeface="Calibri" panose="020F0502020204030204" pitchFamily="34" charset="0"/>
                <a:cs typeface="Times New Roman" panose="02020603050405020304" pitchFamily="18" charset="0"/>
              </a:rPr>
              <a:t>at many different qualification levels </a:t>
            </a:r>
            <a:endParaRPr lang="en-GB" sz="2600" dirty="0"/>
          </a:p>
          <a:p>
            <a:r>
              <a:rPr lang="en-GB" sz="2600" dirty="0">
                <a:effectLst/>
                <a:ea typeface="Calibri" panose="020F0502020204030204" pitchFamily="34" charset="0"/>
                <a:cs typeface="Times New Roman" panose="02020603050405020304" pitchFamily="18" charset="0"/>
              </a:rPr>
              <a:t>There is lots of support and options available to gain qualifications, including whilst working</a:t>
            </a:r>
            <a:endParaRPr lang="en-GB" sz="2600" dirty="0"/>
          </a:p>
          <a:p>
            <a:r>
              <a:rPr lang="en-GB" sz="2600" dirty="0">
                <a:effectLst/>
                <a:ea typeface="Calibri" panose="020F0502020204030204" pitchFamily="34" charset="0"/>
                <a:cs typeface="Times New Roman" panose="02020603050405020304" pitchFamily="18" charset="0"/>
              </a:rPr>
              <a:t>There </a:t>
            </a:r>
            <a:r>
              <a:rPr lang="en-GB" sz="2600" dirty="0">
                <a:ea typeface="Calibri" panose="020F0502020204030204" pitchFamily="34" charset="0"/>
                <a:cs typeface="Times New Roman" panose="02020603050405020304" pitchFamily="18" charset="0"/>
              </a:rPr>
              <a:t>are</a:t>
            </a:r>
            <a:r>
              <a:rPr lang="en-GB" sz="2600" dirty="0">
                <a:effectLst/>
                <a:ea typeface="Calibri" panose="020F0502020204030204" pitchFamily="34" charset="0"/>
                <a:cs typeface="Times New Roman" panose="02020603050405020304" pitchFamily="18" charset="0"/>
              </a:rPr>
              <a:t> lots of ongoing professional development opportunities and courses available for early years practitioners </a:t>
            </a:r>
          </a:p>
          <a:p>
            <a:r>
              <a:rPr lang="en-GB" sz="2600" dirty="0">
                <a:effectLst/>
                <a:ea typeface="Calibri" panose="020F0502020204030204" pitchFamily="34" charset="0"/>
                <a:cs typeface="Times New Roman" panose="02020603050405020304" pitchFamily="18" charset="0"/>
              </a:rPr>
              <a:t>Some early years settings and out of school clubs will take on volunteers, apprentices or unqualified staff in addition to qualified staff</a:t>
            </a:r>
          </a:p>
          <a:p>
            <a:r>
              <a:rPr lang="en-GB" sz="2600" dirty="0">
                <a:effectLst/>
                <a:ea typeface="Calibri" panose="020F0502020204030204" pitchFamily="34" charset="0"/>
                <a:cs typeface="Times New Roman" panose="02020603050405020304" pitchFamily="18" charset="0"/>
              </a:rPr>
              <a:t> T</a:t>
            </a:r>
            <a:r>
              <a:rPr lang="en-GB" sz="2600" dirty="0"/>
              <a:t>here will be expectations to attend short courses at regular intervals</a:t>
            </a:r>
          </a:p>
          <a:p>
            <a:endParaRPr lang="en-GB" sz="2600" dirty="0"/>
          </a:p>
        </p:txBody>
      </p:sp>
    </p:spTree>
    <p:extLst>
      <p:ext uri="{BB962C8B-B14F-4D97-AF65-F5344CB8AC3E}">
        <p14:creationId xmlns:p14="http://schemas.microsoft.com/office/powerpoint/2010/main" val="3213595594"/>
      </p:ext>
    </p:extLst>
  </p:cSld>
  <p:clrMapOvr>
    <a:masterClrMapping/>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19F101D-489E-E53A-47BE-18E8222CBE83}"/>
              </a:ext>
            </a:extLst>
          </p:cNvPr>
          <p:cNvSpPr>
            <a:spLocks noGrp="1"/>
          </p:cNvSpPr>
          <p:nvPr>
            <p:ph type="title"/>
          </p:nvPr>
        </p:nvSpPr>
        <p:spPr>
          <a:xfrm>
            <a:off x="254001" y="638175"/>
            <a:ext cx="3201366" cy="5610225"/>
          </a:xfrm>
        </p:spPr>
        <p:txBody>
          <a:bodyPr anchor="b">
            <a:noAutofit/>
          </a:bodyPr>
          <a:lstStyle/>
          <a:p>
            <a:r>
              <a:rPr lang="en-GB" sz="5000" b="1" dirty="0">
                <a:solidFill>
                  <a:srgbClr val="FFFFFF"/>
                </a:solidFill>
              </a:rPr>
              <a:t>The benefits of working in the early years   - it really isn’t like other jobs!</a:t>
            </a:r>
            <a:endParaRPr lang="en-GB" sz="5000" dirty="0">
              <a:solidFill>
                <a:srgbClr val="FFFFFF"/>
              </a:solidFill>
            </a:endParaRPr>
          </a:p>
        </p:txBody>
      </p:sp>
      <p:sp>
        <p:nvSpPr>
          <p:cNvPr id="3" name="Content Placeholder 2">
            <a:extLst>
              <a:ext uri="{FF2B5EF4-FFF2-40B4-BE49-F238E27FC236}">
                <a16:creationId xmlns:a16="http://schemas.microsoft.com/office/drawing/2014/main" id="{A826EA1C-177F-1A7F-BD90-49F7F632A3E1}"/>
              </a:ext>
            </a:extLst>
          </p:cNvPr>
          <p:cNvSpPr>
            <a:spLocks noGrp="1"/>
          </p:cNvSpPr>
          <p:nvPr>
            <p:ph idx="1"/>
          </p:nvPr>
        </p:nvSpPr>
        <p:spPr>
          <a:xfrm>
            <a:off x="4291827" y="288109"/>
            <a:ext cx="7803189" cy="6482058"/>
          </a:xfrm>
        </p:spPr>
        <p:txBody>
          <a:bodyPr anchor="ctr">
            <a:normAutofit/>
          </a:bodyPr>
          <a:lstStyle/>
          <a:p>
            <a:pPr marL="0" indent="0">
              <a:buNone/>
            </a:pPr>
            <a:r>
              <a:rPr lang="en-GB" sz="2700" b="1" dirty="0"/>
              <a:t>Varied</a:t>
            </a:r>
            <a:r>
              <a:rPr lang="en-GB" sz="2700" dirty="0"/>
              <a:t> – it changes every day. </a:t>
            </a:r>
          </a:p>
          <a:p>
            <a:pPr marL="0" indent="0">
              <a:buNone/>
            </a:pPr>
            <a:r>
              <a:rPr lang="en-GB" sz="2700" b="1" dirty="0"/>
              <a:t>Flexible</a:t>
            </a:r>
            <a:r>
              <a:rPr lang="en-GB" sz="2700" dirty="0"/>
              <a:t> – some jobs are part time, term time only or offer flexible working hours. Others are full time. There may well be a working pattern that would suit your needs. Childminders work in the home and can look after their own children at the same time.</a:t>
            </a:r>
          </a:p>
          <a:p>
            <a:pPr marL="0" indent="0">
              <a:buNone/>
            </a:pPr>
            <a:r>
              <a:rPr lang="en-GB" sz="2700" b="1" dirty="0"/>
              <a:t>Rewarding</a:t>
            </a:r>
            <a:r>
              <a:rPr lang="en-GB" sz="2700" dirty="0"/>
              <a:t> - doing something worthwhile and making a difference to children. You are experiencing and facilitating children’s developmental milestones.</a:t>
            </a:r>
          </a:p>
          <a:p>
            <a:pPr marL="0" indent="0">
              <a:buNone/>
            </a:pPr>
            <a:r>
              <a:rPr lang="en-GB" sz="2700" b="1" dirty="0"/>
              <a:t>Opportunities to problem solve </a:t>
            </a:r>
            <a:r>
              <a:rPr lang="en-GB" sz="2700" dirty="0"/>
              <a:t>– the unpredictable brings challenges and working towards solving them brings a sense of achievement.</a:t>
            </a:r>
          </a:p>
          <a:p>
            <a:pPr marL="0" indent="0">
              <a:buNone/>
            </a:pPr>
            <a:r>
              <a:rPr lang="en-GB" sz="2700" b="1" dirty="0"/>
              <a:t>Teamwork and support </a:t>
            </a:r>
            <a:r>
              <a:rPr lang="en-GB" sz="2700" dirty="0"/>
              <a:t>– a strong sense of teamwork, even solo childminders tend to link up for support.</a:t>
            </a:r>
          </a:p>
          <a:p>
            <a:endParaRPr lang="en-GB" sz="2000" dirty="0"/>
          </a:p>
        </p:txBody>
      </p:sp>
    </p:spTree>
    <p:extLst>
      <p:ext uri="{BB962C8B-B14F-4D97-AF65-F5344CB8AC3E}">
        <p14:creationId xmlns:p14="http://schemas.microsoft.com/office/powerpoint/2010/main" val="2514294956"/>
      </p:ext>
    </p:extLst>
  </p:cSld>
  <p:clrMapOvr>
    <a:masterClrMapping/>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544CC41-9844-CC08-933D-F6E94BB4C53B}"/>
              </a:ext>
            </a:extLst>
          </p:cNvPr>
          <p:cNvSpPr>
            <a:spLocks noGrp="1"/>
          </p:cNvSpPr>
          <p:nvPr>
            <p:ph type="title"/>
          </p:nvPr>
        </p:nvSpPr>
        <p:spPr>
          <a:xfrm>
            <a:off x="104776" y="294538"/>
            <a:ext cx="12087224" cy="1033669"/>
          </a:xfrm>
        </p:spPr>
        <p:txBody>
          <a:bodyPr>
            <a:noAutofit/>
          </a:bodyPr>
          <a:lstStyle/>
          <a:p>
            <a:r>
              <a:rPr lang="en-GB" sz="5700" b="1" dirty="0">
                <a:solidFill>
                  <a:srgbClr val="FFFFFF"/>
                </a:solidFill>
              </a:rPr>
              <a:t>The benefits of working in the early years </a:t>
            </a:r>
            <a:endParaRPr lang="en-GB" sz="5700" dirty="0">
              <a:solidFill>
                <a:srgbClr val="FFFFFF"/>
              </a:solidFill>
            </a:endParaRPr>
          </a:p>
        </p:txBody>
      </p:sp>
      <p:sp>
        <p:nvSpPr>
          <p:cNvPr id="3" name="Content Placeholder 2">
            <a:extLst>
              <a:ext uri="{FF2B5EF4-FFF2-40B4-BE49-F238E27FC236}">
                <a16:creationId xmlns:a16="http://schemas.microsoft.com/office/drawing/2014/main" id="{D6ECCBFB-5723-6260-7176-04E213AE10C0}"/>
              </a:ext>
            </a:extLst>
          </p:cNvPr>
          <p:cNvSpPr>
            <a:spLocks noGrp="1"/>
          </p:cNvSpPr>
          <p:nvPr>
            <p:ph idx="1"/>
          </p:nvPr>
        </p:nvSpPr>
        <p:spPr>
          <a:xfrm>
            <a:off x="345441" y="2316479"/>
            <a:ext cx="11551920" cy="4084319"/>
          </a:xfrm>
        </p:spPr>
        <p:txBody>
          <a:bodyPr anchor="ctr">
            <a:noAutofit/>
          </a:bodyPr>
          <a:lstStyle/>
          <a:p>
            <a:pPr marL="0" indent="0">
              <a:buNone/>
            </a:pPr>
            <a:r>
              <a:rPr lang="en-GB" sz="2500" b="1" dirty="0"/>
              <a:t>Working outdoors</a:t>
            </a:r>
            <a:r>
              <a:rPr lang="en-GB" sz="2500" dirty="0"/>
              <a:t> – m</a:t>
            </a:r>
            <a:r>
              <a:rPr lang="en-GB" sz="2500" dirty="0">
                <a:effectLst/>
                <a:ea typeface="Calibri" panose="020F0502020204030204" pitchFamily="34" charset="0"/>
                <a:cs typeface="Times New Roman" panose="02020603050405020304" pitchFamily="18" charset="0"/>
              </a:rPr>
              <a:t>ost roles involve supporting learning and development through playful experiences, spending lots of time outdoors as well as inside as early learning occurs everywhere. Few roles are desk based.</a:t>
            </a:r>
          </a:p>
          <a:p>
            <a:pPr marL="0" indent="0">
              <a:buNone/>
            </a:pPr>
            <a:r>
              <a:rPr lang="en-GB" sz="2500" b="1" dirty="0">
                <a:effectLst/>
                <a:ea typeface="Calibri" panose="020F0502020204030204" pitchFamily="34" charset="0"/>
                <a:cs typeface="Times New Roman" panose="02020603050405020304" pitchFamily="18" charset="0"/>
              </a:rPr>
              <a:t>Being part of the community and helping families</a:t>
            </a:r>
            <a:r>
              <a:rPr lang="en-GB" sz="2500" dirty="0">
                <a:effectLst/>
                <a:ea typeface="Calibri" panose="020F0502020204030204" pitchFamily="34" charset="0"/>
                <a:cs typeface="Times New Roman" panose="02020603050405020304" pitchFamily="18" charset="0"/>
              </a:rPr>
              <a:t>– early years settings are at the heart of the community. Working with young children and their families means you are really making a difference to people’s lives.</a:t>
            </a:r>
          </a:p>
          <a:p>
            <a:pPr marL="0" indent="0">
              <a:buNone/>
            </a:pPr>
            <a:r>
              <a:rPr lang="en-GB" sz="2500" b="1" dirty="0">
                <a:effectLst/>
                <a:ea typeface="Calibri" panose="020F0502020204030204" pitchFamily="34" charset="0"/>
                <a:cs typeface="Times New Roman" panose="02020603050405020304" pitchFamily="18" charset="0"/>
              </a:rPr>
              <a:t>Self development </a:t>
            </a:r>
            <a:r>
              <a:rPr lang="en-GB" sz="2500" dirty="0">
                <a:effectLst/>
                <a:ea typeface="Calibri" panose="020F0502020204030204" pitchFamily="34" charset="0"/>
                <a:cs typeface="Times New Roman" panose="02020603050405020304" pitchFamily="18" charset="0"/>
              </a:rPr>
              <a:t>- early years jobs involve learning about child development and behaviour and experiencing this first hand. There are plentiful opportunities for continuing professional development and meeting people.</a:t>
            </a:r>
            <a:endParaRPr lang="en-GB" sz="2500" dirty="0"/>
          </a:p>
          <a:p>
            <a:pPr marL="0" indent="0">
              <a:buNone/>
            </a:pPr>
            <a:r>
              <a:rPr lang="en-GB" sz="2500" b="1" dirty="0"/>
              <a:t>Being creative, playful and having fun </a:t>
            </a:r>
            <a:r>
              <a:rPr lang="en-GB" sz="2500" dirty="0"/>
              <a:t>– </a:t>
            </a:r>
            <a:r>
              <a:rPr lang="en-GB" sz="2500" dirty="0">
                <a:effectLst/>
                <a:ea typeface="Calibri" panose="020F0502020204030204" pitchFamily="34" charset="0"/>
                <a:cs typeface="Times New Roman" panose="02020603050405020304" pitchFamily="18" charset="0"/>
              </a:rPr>
              <a:t>If you like to play, be imaginative and creative, get messy, be outdoors, make things, have varied opportunities, interesting conversations and make lasting relationships then come and work in the early years!</a:t>
            </a:r>
          </a:p>
          <a:p>
            <a:endParaRPr lang="en-GB" sz="2500" dirty="0"/>
          </a:p>
        </p:txBody>
      </p:sp>
    </p:spTree>
    <p:extLst>
      <p:ext uri="{BB962C8B-B14F-4D97-AF65-F5344CB8AC3E}">
        <p14:creationId xmlns:p14="http://schemas.microsoft.com/office/powerpoint/2010/main" val="2651188277"/>
      </p:ext>
    </p:extLst>
  </p:cSld>
  <p:clrMapOvr>
    <a:masterClrMapping/>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F3B498FE-2887-3CCB-74ED-DF0F3B648DC7}"/>
              </a:ext>
            </a:extLst>
          </p:cNvPr>
          <p:cNvSpPr>
            <a:spLocks noGrp="1"/>
          </p:cNvSpPr>
          <p:nvPr>
            <p:ph type="ctrTitle"/>
          </p:nvPr>
        </p:nvSpPr>
        <p:spPr>
          <a:xfrm>
            <a:off x="777240" y="731519"/>
            <a:ext cx="2845191" cy="3237579"/>
          </a:xfrm>
        </p:spPr>
        <p:txBody>
          <a:bodyPr vert="horz" lIns="91440" tIns="45720" rIns="91440" bIns="45720" rtlCol="0" anchor="ctr">
            <a:normAutofit/>
          </a:bodyPr>
          <a:lstStyle/>
          <a:p>
            <a:pPr algn="l"/>
            <a:r>
              <a:rPr lang="en-US" b="1" kern="1200" dirty="0">
                <a:solidFill>
                  <a:srgbClr val="FFFFFF"/>
                </a:solidFill>
                <a:latin typeface="+mj-lt"/>
                <a:ea typeface="+mj-ea"/>
                <a:cs typeface="+mj-cs"/>
              </a:rPr>
              <a:t>Isn’t it just play? </a:t>
            </a:r>
            <a:endParaRPr lang="en-US" kern="1200" dirty="0">
              <a:solidFill>
                <a:srgbClr val="FFFFFF"/>
              </a:solidFill>
              <a:latin typeface="+mj-lt"/>
              <a:ea typeface="+mj-ea"/>
              <a:cs typeface="+mj-cs"/>
            </a:endParaRPr>
          </a:p>
        </p:txBody>
      </p:sp>
      <p:sp>
        <p:nvSpPr>
          <p:cNvPr id="39"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7D5DA80A-FB05-BDCC-DB25-D747B6E4C7E2}"/>
              </a:ext>
            </a:extLst>
          </p:cNvPr>
          <p:cNvSpPr>
            <a:spLocks noGrp="1"/>
          </p:cNvSpPr>
          <p:nvPr>
            <p:ph type="subTitle" idx="1"/>
          </p:nvPr>
        </p:nvSpPr>
        <p:spPr>
          <a:xfrm>
            <a:off x="4379709" y="233681"/>
            <a:ext cx="7037591" cy="3464581"/>
          </a:xfrm>
        </p:spPr>
        <p:txBody>
          <a:bodyPr vert="horz" lIns="91440" tIns="45720" rIns="91440" bIns="45720" rtlCol="0" anchor="ctr">
            <a:normAutofit/>
          </a:bodyPr>
          <a:lstStyle/>
          <a:p>
            <a:pPr algn="l"/>
            <a:r>
              <a:rPr lang="en-US" sz="2700" dirty="0"/>
              <a:t>Play is a vital part of working in the early years and is one of the many ways children learn. Supporting this learning requires in depth understanding and skill.  Play is essential for both children and adults as it allows creativity, free expression, opportunities to experiment and problem solve. </a:t>
            </a:r>
          </a:p>
        </p:txBody>
      </p:sp>
      <p:sp>
        <p:nvSpPr>
          <p:cNvPr id="5" name="TextBox 4">
            <a:extLst>
              <a:ext uri="{FF2B5EF4-FFF2-40B4-BE49-F238E27FC236}">
                <a16:creationId xmlns:a16="http://schemas.microsoft.com/office/drawing/2014/main" id="{8730E444-B3C4-B511-6BA9-E07EEB39984E}"/>
              </a:ext>
            </a:extLst>
          </p:cNvPr>
          <p:cNvSpPr txBox="1"/>
          <p:nvPr/>
        </p:nvSpPr>
        <p:spPr>
          <a:xfrm>
            <a:off x="4044601" y="3585104"/>
            <a:ext cx="7667680" cy="1908215"/>
          </a:xfrm>
          <a:prstGeom prst="rect">
            <a:avLst/>
          </a:prstGeom>
          <a:solidFill>
            <a:srgbClr val="0446A8"/>
          </a:solidFill>
        </p:spPr>
        <p:txBody>
          <a:bodyPr wrap="square" rtlCol="0">
            <a:spAutoFit/>
          </a:bodyPr>
          <a:lstStyle/>
          <a:p>
            <a:pPr algn="ctr"/>
            <a:r>
              <a:rPr lang="en-US" sz="5000" b="1" dirty="0">
                <a:solidFill>
                  <a:schemeClr val="bg1"/>
                </a:solidFill>
                <a:latin typeface="Bradley Hand ITC" panose="03070402050302030203" pitchFamily="66" charset="0"/>
              </a:rPr>
              <a:t>“Play is the answer to how anything new comes about”</a:t>
            </a:r>
            <a:endParaRPr lang="en-US" sz="5000" i="1" dirty="0">
              <a:solidFill>
                <a:schemeClr val="bg1"/>
              </a:solidFill>
              <a:latin typeface="Bradley Hand ITC" panose="03070402050302030203" pitchFamily="66" charset="0"/>
            </a:endParaRPr>
          </a:p>
          <a:p>
            <a:pPr algn="ctr"/>
            <a:r>
              <a:rPr lang="en-US" sz="1800" dirty="0">
                <a:solidFill>
                  <a:schemeClr val="bg1"/>
                </a:solidFill>
              </a:rPr>
              <a:t>Jean Piaget</a:t>
            </a:r>
          </a:p>
        </p:txBody>
      </p:sp>
      <p:sp>
        <p:nvSpPr>
          <p:cNvPr id="6" name="TextBox 5">
            <a:extLst>
              <a:ext uri="{FF2B5EF4-FFF2-40B4-BE49-F238E27FC236}">
                <a16:creationId xmlns:a16="http://schemas.microsoft.com/office/drawing/2014/main" id="{A8DB28A5-41A5-44B2-1FE8-B42C3E16AC9E}"/>
              </a:ext>
            </a:extLst>
          </p:cNvPr>
          <p:cNvSpPr txBox="1"/>
          <p:nvPr/>
        </p:nvSpPr>
        <p:spPr>
          <a:xfrm>
            <a:off x="4152151" y="5707693"/>
            <a:ext cx="7492705" cy="430887"/>
          </a:xfrm>
          <a:prstGeom prst="rect">
            <a:avLst/>
          </a:prstGeom>
          <a:noFill/>
        </p:spPr>
        <p:txBody>
          <a:bodyPr wrap="square" rtlCol="0">
            <a:spAutoFit/>
          </a:bodyPr>
          <a:lstStyle/>
          <a:p>
            <a:pPr algn="ctr"/>
            <a:r>
              <a:rPr lang="en-US" sz="2200" dirty="0"/>
              <a:t>Adults join in with play when working with early years children.</a:t>
            </a:r>
          </a:p>
        </p:txBody>
      </p:sp>
      <p:pic>
        <p:nvPicPr>
          <p:cNvPr id="4" name="Picture 3" descr="A picture containing tree, grass, outdoor, plant">
            <a:extLst>
              <a:ext uri="{FF2B5EF4-FFF2-40B4-BE49-F238E27FC236}">
                <a16:creationId xmlns:a16="http://schemas.microsoft.com/office/drawing/2014/main" id="{C5F2E90F-1510-F07E-447D-30180384F4D4}"/>
              </a:ext>
            </a:extLst>
          </p:cNvPr>
          <p:cNvPicPr>
            <a:picLocks noChangeAspect="1"/>
          </p:cNvPicPr>
          <p:nvPr/>
        </p:nvPicPr>
        <p:blipFill>
          <a:blip r:embed="rId2"/>
          <a:stretch>
            <a:fillRect/>
          </a:stretch>
        </p:blipFill>
        <p:spPr>
          <a:xfrm>
            <a:off x="461616" y="4335721"/>
            <a:ext cx="3427897" cy="2073864"/>
          </a:xfrm>
          <a:prstGeom prst="rect">
            <a:avLst/>
          </a:prstGeom>
        </p:spPr>
      </p:pic>
    </p:spTree>
    <p:extLst>
      <p:ext uri="{BB962C8B-B14F-4D97-AF65-F5344CB8AC3E}">
        <p14:creationId xmlns:p14="http://schemas.microsoft.com/office/powerpoint/2010/main" val="3947002361"/>
      </p:ext>
    </p:extLst>
  </p:cSld>
  <p:clrMapOvr>
    <a:masterClrMapping/>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3" name="Rectangle 12">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19B8915-521D-8501-1972-95DCAFCCC3F3}"/>
              </a:ext>
            </a:extLst>
          </p:cNvPr>
          <p:cNvSpPr>
            <a:spLocks noGrp="1"/>
          </p:cNvSpPr>
          <p:nvPr>
            <p:ph type="title"/>
          </p:nvPr>
        </p:nvSpPr>
        <p:spPr>
          <a:xfrm>
            <a:off x="365545" y="684328"/>
            <a:ext cx="2823275" cy="4501127"/>
          </a:xfrm>
        </p:spPr>
        <p:txBody>
          <a:bodyPr vert="horz" lIns="91440" tIns="45720" rIns="91440" bIns="45720" rtlCol="0" anchor="t">
            <a:noAutofit/>
          </a:bodyPr>
          <a:lstStyle/>
          <a:p>
            <a:r>
              <a:rPr lang="en-US" sz="6000" b="1" kern="1200" dirty="0">
                <a:solidFill>
                  <a:srgbClr val="FFFFFF"/>
                </a:solidFill>
                <a:latin typeface="+mj-lt"/>
                <a:ea typeface="+mj-ea"/>
                <a:cs typeface="+mj-cs"/>
              </a:rPr>
              <a:t>Who can work in the early years? </a:t>
            </a:r>
            <a:endParaRPr lang="en-US" sz="6000" kern="1200" dirty="0">
              <a:solidFill>
                <a:srgbClr val="FFFFFF"/>
              </a:solidFill>
              <a:latin typeface="+mj-lt"/>
              <a:ea typeface="+mj-ea"/>
              <a:cs typeface="+mj-cs"/>
            </a:endParaRPr>
          </a:p>
        </p:txBody>
      </p:sp>
      <p:sp>
        <p:nvSpPr>
          <p:cNvPr id="3" name="Content Placeholder 2">
            <a:extLst>
              <a:ext uri="{FF2B5EF4-FFF2-40B4-BE49-F238E27FC236}">
                <a16:creationId xmlns:a16="http://schemas.microsoft.com/office/drawing/2014/main" id="{DE7BBC97-8A43-DDDC-F166-C08DF925C1D6}"/>
              </a:ext>
            </a:extLst>
          </p:cNvPr>
          <p:cNvSpPr>
            <a:spLocks noGrp="1"/>
          </p:cNvSpPr>
          <p:nvPr>
            <p:ph idx="1"/>
          </p:nvPr>
        </p:nvSpPr>
        <p:spPr>
          <a:xfrm>
            <a:off x="4330262" y="5381296"/>
            <a:ext cx="7848232" cy="1245146"/>
          </a:xfrm>
        </p:spPr>
        <p:txBody>
          <a:bodyPr vert="horz" lIns="91440" tIns="45720" rIns="91440" bIns="45720" rtlCol="0">
            <a:normAutofit/>
          </a:bodyPr>
          <a:lstStyle/>
          <a:p>
            <a:endParaRPr lang="en-US" sz="2000" dirty="0"/>
          </a:p>
          <a:p>
            <a:endParaRPr lang="en-US" sz="2000" dirty="0"/>
          </a:p>
          <a:p>
            <a:endParaRPr lang="en-US" sz="2000" dirty="0"/>
          </a:p>
        </p:txBody>
      </p:sp>
      <p:sp>
        <p:nvSpPr>
          <p:cNvPr id="6" name="TextBox 5">
            <a:extLst>
              <a:ext uri="{FF2B5EF4-FFF2-40B4-BE49-F238E27FC236}">
                <a16:creationId xmlns:a16="http://schemas.microsoft.com/office/drawing/2014/main" id="{6308B003-F312-6074-36AE-5D5603620386}"/>
              </a:ext>
            </a:extLst>
          </p:cNvPr>
          <p:cNvSpPr txBox="1"/>
          <p:nvPr/>
        </p:nvSpPr>
        <p:spPr>
          <a:xfrm>
            <a:off x="4687104" y="1910222"/>
            <a:ext cx="7381392" cy="5783973"/>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endParaRPr lang="en-US" sz="2500" dirty="0"/>
          </a:p>
        </p:txBody>
      </p:sp>
      <p:sp>
        <p:nvSpPr>
          <p:cNvPr id="5" name="TextBox 4">
            <a:extLst>
              <a:ext uri="{FF2B5EF4-FFF2-40B4-BE49-F238E27FC236}">
                <a16:creationId xmlns:a16="http://schemas.microsoft.com/office/drawing/2014/main" id="{08241CE5-583D-66FB-5684-77F335EA9F99}"/>
              </a:ext>
            </a:extLst>
          </p:cNvPr>
          <p:cNvSpPr txBox="1"/>
          <p:nvPr/>
        </p:nvSpPr>
        <p:spPr>
          <a:xfrm>
            <a:off x="4021205" y="231558"/>
            <a:ext cx="8023480" cy="6370975"/>
          </a:xfrm>
          <a:prstGeom prst="rect">
            <a:avLst/>
          </a:prstGeom>
          <a:noFill/>
        </p:spPr>
        <p:txBody>
          <a:bodyPr wrap="square">
            <a:spAutoFit/>
          </a:bodyPr>
          <a:lstStyle/>
          <a:p>
            <a:pPr marL="342900" indent="-342900">
              <a:buFont typeface="Arial" panose="020B0604020202020204" pitchFamily="34" charset="0"/>
              <a:buChar char="•"/>
            </a:pPr>
            <a:r>
              <a:rPr lang="en-GB" sz="2400" dirty="0"/>
              <a:t>People of any age enter the sector from school / college leaves to those wanting a career change later in life</a:t>
            </a:r>
          </a:p>
          <a:p>
            <a:endParaRPr lang="en-GB" sz="2400" dirty="0"/>
          </a:p>
          <a:p>
            <a:pPr marL="342900" indent="-342900">
              <a:buFont typeface="Arial" panose="020B0604020202020204" pitchFamily="34" charset="0"/>
              <a:buChar char="•"/>
            </a:pPr>
            <a:r>
              <a:rPr lang="en-US" sz="2400" dirty="0"/>
              <a:t>A diverse workforce is needed - children, particularly in the early years when their brains are developing rapidly, need to experience and build relationships with people who represent their community and the wider society </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The early years sector is keen to recruit more men           </a:t>
            </a:r>
            <a:r>
              <a:rPr lang="en-GB" sz="2400" u="sng" dirty="0">
                <a:solidFill>
                  <a:schemeClr val="accent5">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Calls for more men to work in the early years</a:t>
            </a:r>
            <a:endParaRPr lang="en-GB" sz="2400" u="sng" dirty="0">
              <a:solidFill>
                <a:schemeClr val="accent5">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GB" sz="2400" u="sng" dirty="0">
              <a:solidFill>
                <a:schemeClr val="accent5">
                  <a:lumMod val="40000"/>
                  <a:lumOff val="60000"/>
                </a:schemeClr>
              </a:solidFill>
              <a:latin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r>
              <a:rPr lang="en-US" sz="2400" dirty="0"/>
              <a:t>Early years staff must have a sufficient standard of spoken and written English to ensure the wellbeing of children in their care</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All people working in the early years will need to apply for an enhanced DBS check</a:t>
            </a:r>
          </a:p>
        </p:txBody>
      </p:sp>
    </p:spTree>
    <p:extLst>
      <p:ext uri="{BB962C8B-B14F-4D97-AF65-F5344CB8AC3E}">
        <p14:creationId xmlns:p14="http://schemas.microsoft.com/office/powerpoint/2010/main" val="94261815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32C7D-2142-B741-1DA4-476ED4B9D262}"/>
              </a:ext>
            </a:extLst>
          </p:cNvPr>
          <p:cNvSpPr>
            <a:spLocks noGrp="1"/>
          </p:cNvSpPr>
          <p:nvPr>
            <p:ph type="title"/>
          </p:nvPr>
        </p:nvSpPr>
        <p:spPr>
          <a:xfrm>
            <a:off x="11973" y="6942"/>
            <a:ext cx="12168056" cy="2163089"/>
          </a:xfrm>
          <a:solidFill>
            <a:srgbClr val="0446A8"/>
          </a:solidFill>
        </p:spPr>
        <p:txBody>
          <a:bodyPr anchor="ctr">
            <a:normAutofit/>
          </a:bodyPr>
          <a:lstStyle/>
          <a:p>
            <a:r>
              <a:rPr lang="en-GB" sz="5000">
                <a:solidFill>
                  <a:schemeClr val="bg1"/>
                </a:solidFill>
              </a:rPr>
              <a:t>Early Years setting managers are looking for these attributes when they interview</a:t>
            </a:r>
            <a:br>
              <a:rPr lang="en-GB" sz="6100">
                <a:solidFill>
                  <a:schemeClr val="bg1"/>
                </a:solidFill>
              </a:rPr>
            </a:br>
            <a:r>
              <a:rPr lang="en-GB" sz="1800" b="0" i="0">
                <a:solidFill>
                  <a:schemeClr val="bg1"/>
                </a:solidFill>
                <a:effectLst/>
                <a:latin typeface="Calibri Light" panose="020F0302020204030204" pitchFamily="34" charset="0"/>
              </a:rPr>
              <a:t>(EYCS survey 2023)</a:t>
            </a:r>
            <a:endParaRPr lang="en-GB" sz="2200">
              <a:solidFill>
                <a:schemeClr val="bg1"/>
              </a:solidFill>
            </a:endParaRPr>
          </a:p>
        </p:txBody>
      </p:sp>
      <p:graphicFrame>
        <p:nvGraphicFramePr>
          <p:cNvPr id="13" name="Table 13">
            <a:extLst>
              <a:ext uri="{FF2B5EF4-FFF2-40B4-BE49-F238E27FC236}">
                <a16:creationId xmlns:a16="http://schemas.microsoft.com/office/drawing/2014/main" id="{AA45F8AC-DCC3-5F17-82C7-FE2981CA288E}"/>
              </a:ext>
            </a:extLst>
          </p:cNvPr>
          <p:cNvGraphicFramePr>
            <a:graphicFrameLocks noGrp="1"/>
          </p:cNvGraphicFramePr>
          <p:nvPr/>
        </p:nvGraphicFramePr>
        <p:xfrm>
          <a:off x="3482283" y="2185147"/>
          <a:ext cx="8697745" cy="4665911"/>
        </p:xfrm>
        <a:graphic>
          <a:graphicData uri="http://schemas.openxmlformats.org/drawingml/2006/table">
            <a:tbl>
              <a:tblPr firstRow="1" bandRow="1">
                <a:effectLst/>
                <a:tableStyleId>{5C22544A-7EE6-4342-B048-85BDC9FD1C3A}</a:tableStyleId>
              </a:tblPr>
              <a:tblGrid>
                <a:gridCol w="1861966">
                  <a:extLst>
                    <a:ext uri="{9D8B030D-6E8A-4147-A177-3AD203B41FA5}">
                      <a16:colId xmlns:a16="http://schemas.microsoft.com/office/drawing/2014/main" val="673822834"/>
                    </a:ext>
                  </a:extLst>
                </a:gridCol>
                <a:gridCol w="1757529">
                  <a:extLst>
                    <a:ext uri="{9D8B030D-6E8A-4147-A177-3AD203B41FA5}">
                      <a16:colId xmlns:a16="http://schemas.microsoft.com/office/drawing/2014/main" val="458209228"/>
                    </a:ext>
                  </a:extLst>
                </a:gridCol>
                <a:gridCol w="1687228">
                  <a:extLst>
                    <a:ext uri="{9D8B030D-6E8A-4147-A177-3AD203B41FA5}">
                      <a16:colId xmlns:a16="http://schemas.microsoft.com/office/drawing/2014/main" val="1580246"/>
                    </a:ext>
                  </a:extLst>
                </a:gridCol>
                <a:gridCol w="1687228">
                  <a:extLst>
                    <a:ext uri="{9D8B030D-6E8A-4147-A177-3AD203B41FA5}">
                      <a16:colId xmlns:a16="http://schemas.microsoft.com/office/drawing/2014/main" val="3673578237"/>
                    </a:ext>
                  </a:extLst>
                </a:gridCol>
                <a:gridCol w="1703794">
                  <a:extLst>
                    <a:ext uri="{9D8B030D-6E8A-4147-A177-3AD203B41FA5}">
                      <a16:colId xmlns:a16="http://schemas.microsoft.com/office/drawing/2014/main" val="3234647234"/>
                    </a:ext>
                  </a:extLst>
                </a:gridCol>
              </a:tblGrid>
              <a:tr h="149546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a:solidFill>
                            <a:schemeClr val="tx1"/>
                          </a:solidFill>
                        </a:rPr>
                        <a:t>Knowledge of the EYFS</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a:solidFill>
                          <a:schemeClr val="tx1"/>
                        </a:solidFill>
                      </a:endParaRPr>
                    </a:p>
                  </a:txBody>
                  <a:tcPr>
                    <a:gradFill flip="none" rotWithShape="1">
                      <a:gsLst>
                        <a:gs pos="0">
                          <a:schemeClr val="accent5">
                            <a:lumMod val="40000"/>
                            <a:lumOff val="60000"/>
                            <a:shade val="30000"/>
                            <a:satMod val="115000"/>
                          </a:schemeClr>
                        </a:gs>
                        <a:gs pos="50000">
                          <a:schemeClr val="accent5">
                            <a:lumMod val="40000"/>
                            <a:lumOff val="60000"/>
                            <a:shade val="67500"/>
                            <a:satMod val="115000"/>
                          </a:schemeClr>
                        </a:gs>
                        <a:gs pos="100000">
                          <a:schemeClr val="accent5">
                            <a:lumMod val="40000"/>
                            <a:lumOff val="60000"/>
                            <a:shade val="100000"/>
                            <a:satMod val="115000"/>
                          </a:schemeClr>
                        </a:gs>
                      </a:gsLst>
                      <a:lin ang="2700000" scaled="1"/>
                      <a:tileRect/>
                    </a:gra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a:solidFill>
                            <a:schemeClr val="tx1"/>
                          </a:solidFill>
                        </a:rPr>
                        <a:t>Able to respond to children’s needs</a:t>
                      </a:r>
                    </a:p>
                  </a:txBody>
                  <a:tcPr>
                    <a:gradFill flip="none" rotWithShape="1">
                      <a:gsLst>
                        <a:gs pos="0">
                          <a:schemeClr val="accent5">
                            <a:lumMod val="40000"/>
                            <a:lumOff val="60000"/>
                            <a:shade val="30000"/>
                            <a:satMod val="115000"/>
                          </a:schemeClr>
                        </a:gs>
                        <a:gs pos="50000">
                          <a:schemeClr val="accent5">
                            <a:lumMod val="40000"/>
                            <a:lumOff val="60000"/>
                            <a:shade val="67500"/>
                            <a:satMod val="115000"/>
                          </a:schemeClr>
                        </a:gs>
                        <a:gs pos="100000">
                          <a:schemeClr val="accent5">
                            <a:lumMod val="40000"/>
                            <a:lumOff val="60000"/>
                            <a:shade val="100000"/>
                            <a:satMod val="115000"/>
                          </a:schemeClr>
                        </a:gs>
                      </a:gsLst>
                      <a:lin ang="2700000" scaled="1"/>
                      <a:tileRect/>
                    </a:gra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b="1"/>
                    </a:p>
                    <a:p>
                      <a:pPr marL="0" marR="0" lvl="0" indent="0" algn="ctr" defTabSz="914400" rtl="0" eaLnBrk="1" fontAlgn="auto" latinLnBrk="0" hangingPunct="1">
                        <a:lnSpc>
                          <a:spcPct val="100000"/>
                        </a:lnSpc>
                        <a:spcBef>
                          <a:spcPts val="0"/>
                        </a:spcBef>
                        <a:spcAft>
                          <a:spcPts val="0"/>
                        </a:spcAft>
                        <a:buClrTx/>
                        <a:buSzTx/>
                        <a:buFontTx/>
                        <a:buNone/>
                        <a:tabLst/>
                        <a:defRPr/>
                      </a:pPr>
                      <a:r>
                        <a:rPr lang="en-GB" b="1">
                          <a:solidFill>
                            <a:schemeClr val="tx1"/>
                          </a:solidFill>
                        </a:rPr>
                        <a:t>Able to play and interact with children</a:t>
                      </a:r>
                    </a:p>
                  </a:txBody>
                  <a:tcPr>
                    <a:gradFill flip="none" rotWithShape="1">
                      <a:gsLst>
                        <a:gs pos="0">
                          <a:schemeClr val="accent5">
                            <a:lumMod val="40000"/>
                            <a:lumOff val="60000"/>
                            <a:shade val="30000"/>
                            <a:satMod val="115000"/>
                          </a:schemeClr>
                        </a:gs>
                        <a:gs pos="50000">
                          <a:schemeClr val="accent5">
                            <a:lumMod val="40000"/>
                            <a:lumOff val="60000"/>
                            <a:shade val="67500"/>
                            <a:satMod val="115000"/>
                          </a:schemeClr>
                        </a:gs>
                        <a:gs pos="100000">
                          <a:schemeClr val="accent5">
                            <a:lumMod val="40000"/>
                            <a:lumOff val="60000"/>
                            <a:shade val="100000"/>
                            <a:satMod val="115000"/>
                          </a:schemeClr>
                        </a:gs>
                      </a:gsLst>
                      <a:lin ang="2700000" scaled="1"/>
                      <a:tileRect/>
                    </a:gra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b="1">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b="1">
                          <a:solidFill>
                            <a:schemeClr val="tx1"/>
                          </a:solidFill>
                        </a:rPr>
                        <a:t>Motivated to be proactive and to use your initiative</a:t>
                      </a:r>
                    </a:p>
                  </a:txBody>
                  <a:tcPr>
                    <a:gradFill flip="none" rotWithShape="1">
                      <a:gsLst>
                        <a:gs pos="0">
                          <a:schemeClr val="accent5">
                            <a:lumMod val="40000"/>
                            <a:lumOff val="60000"/>
                            <a:shade val="30000"/>
                            <a:satMod val="115000"/>
                          </a:schemeClr>
                        </a:gs>
                        <a:gs pos="50000">
                          <a:schemeClr val="accent5">
                            <a:lumMod val="40000"/>
                            <a:lumOff val="60000"/>
                            <a:shade val="67500"/>
                            <a:satMod val="115000"/>
                          </a:schemeClr>
                        </a:gs>
                        <a:gs pos="100000">
                          <a:schemeClr val="accent5">
                            <a:lumMod val="40000"/>
                            <a:lumOff val="60000"/>
                            <a:shade val="100000"/>
                            <a:satMod val="115000"/>
                          </a:schemeClr>
                        </a:gs>
                      </a:gsLst>
                      <a:lin ang="2700000" scaled="1"/>
                      <a:tileRect/>
                    </a:gra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b="1">
                        <a:solidFill>
                          <a:schemeClr val="tx1"/>
                        </a:solidFill>
                      </a:endParaRPr>
                    </a:p>
                    <a:p>
                      <a:pPr algn="ctr"/>
                      <a:r>
                        <a:rPr lang="en-GB" b="1">
                          <a:solidFill>
                            <a:schemeClr val="tx1"/>
                          </a:solidFill>
                        </a:rPr>
                        <a:t>Good work ethic</a:t>
                      </a:r>
                    </a:p>
                  </a:txBody>
                  <a:tcPr>
                    <a:gradFill flip="none" rotWithShape="1">
                      <a:gsLst>
                        <a:gs pos="0">
                          <a:schemeClr val="accent5">
                            <a:lumMod val="40000"/>
                            <a:lumOff val="60000"/>
                            <a:shade val="30000"/>
                            <a:satMod val="115000"/>
                          </a:schemeClr>
                        </a:gs>
                        <a:gs pos="50000">
                          <a:schemeClr val="accent5">
                            <a:lumMod val="40000"/>
                            <a:lumOff val="60000"/>
                            <a:shade val="67500"/>
                            <a:satMod val="115000"/>
                          </a:schemeClr>
                        </a:gs>
                        <a:gs pos="100000">
                          <a:schemeClr val="accent5">
                            <a:lumMod val="40000"/>
                            <a:lumOff val="60000"/>
                            <a:shade val="100000"/>
                            <a:satMod val="115000"/>
                          </a:schemeClr>
                        </a:gs>
                      </a:gsLst>
                      <a:lin ang="2700000" scaled="1"/>
                      <a:tileRect/>
                    </a:gradFill>
                  </a:tcPr>
                </a:tc>
                <a:extLst>
                  <a:ext uri="{0D108BD9-81ED-4DB2-BD59-A6C34878D82A}">
                    <a16:rowId xmlns:a16="http://schemas.microsoft.com/office/drawing/2014/main" val="361941714"/>
                  </a:ext>
                </a:extLst>
              </a:tr>
              <a:tr h="1775867">
                <a:tc>
                  <a:txBody>
                    <a:bodyPr/>
                    <a:lstStyle/>
                    <a:p>
                      <a:pPr algn="ctr"/>
                      <a:endParaRPr lang="en-GB" b="1"/>
                    </a:p>
                    <a:p>
                      <a:pPr marL="0" marR="0" lvl="0" indent="0" algn="ctr" defTabSz="914400" rtl="0" eaLnBrk="1" fontAlgn="auto" latinLnBrk="0" hangingPunct="1">
                        <a:lnSpc>
                          <a:spcPct val="100000"/>
                        </a:lnSpc>
                        <a:spcBef>
                          <a:spcPts val="0"/>
                        </a:spcBef>
                        <a:spcAft>
                          <a:spcPts val="0"/>
                        </a:spcAft>
                        <a:buClrTx/>
                        <a:buSzTx/>
                        <a:buFontTx/>
                        <a:buNone/>
                        <a:tabLst/>
                        <a:defRPr/>
                      </a:pPr>
                      <a:r>
                        <a:rPr lang="en-GB" b="1"/>
                        <a:t>Team player</a:t>
                      </a:r>
                    </a:p>
                    <a:p>
                      <a:pPr algn="ctr"/>
                      <a:endParaRPr lang="en-GB" b="1"/>
                    </a:p>
                  </a:txBody>
                  <a:tcPr>
                    <a:gradFill flip="none" rotWithShape="1">
                      <a:gsLst>
                        <a:gs pos="0">
                          <a:schemeClr val="accent1">
                            <a:lumMod val="40000"/>
                            <a:lumOff val="60000"/>
                            <a:shade val="30000"/>
                            <a:satMod val="115000"/>
                          </a:schemeClr>
                        </a:gs>
                        <a:gs pos="50000">
                          <a:schemeClr val="accent1">
                            <a:lumMod val="40000"/>
                            <a:lumOff val="60000"/>
                            <a:shade val="67500"/>
                            <a:satMod val="115000"/>
                          </a:schemeClr>
                        </a:gs>
                        <a:gs pos="100000">
                          <a:schemeClr val="accent1">
                            <a:lumMod val="40000"/>
                            <a:lumOff val="60000"/>
                            <a:shade val="100000"/>
                            <a:satMod val="115000"/>
                          </a:schemeClr>
                        </a:gs>
                      </a:gsLst>
                      <a:lin ang="2700000" scaled="1"/>
                      <a:tileRect/>
                    </a:gradFill>
                  </a:tcPr>
                </a:tc>
                <a:tc>
                  <a:txBody>
                    <a:bodyPr/>
                    <a:lstStyle/>
                    <a:p>
                      <a:pPr algn="ctr"/>
                      <a:endParaRPr lang="en-GB" b="1"/>
                    </a:p>
                    <a:p>
                      <a:pPr algn="ctr"/>
                      <a:r>
                        <a:rPr lang="en-GB" b="1"/>
                        <a:t>Experience – placements or volunteering</a:t>
                      </a:r>
                    </a:p>
                  </a:txBody>
                  <a:tcPr>
                    <a:gradFill flip="none" rotWithShape="1">
                      <a:gsLst>
                        <a:gs pos="0">
                          <a:schemeClr val="accent1">
                            <a:lumMod val="40000"/>
                            <a:lumOff val="60000"/>
                            <a:shade val="30000"/>
                            <a:satMod val="115000"/>
                          </a:schemeClr>
                        </a:gs>
                        <a:gs pos="50000">
                          <a:schemeClr val="accent1">
                            <a:lumMod val="40000"/>
                            <a:lumOff val="60000"/>
                            <a:shade val="67500"/>
                            <a:satMod val="115000"/>
                          </a:schemeClr>
                        </a:gs>
                        <a:gs pos="100000">
                          <a:schemeClr val="accent1">
                            <a:lumMod val="40000"/>
                            <a:lumOff val="60000"/>
                            <a:shade val="100000"/>
                            <a:satMod val="115000"/>
                          </a:schemeClr>
                        </a:gs>
                      </a:gsLst>
                      <a:lin ang="2700000" scaled="1"/>
                      <a:tileRect/>
                    </a:gra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b="1"/>
                    </a:p>
                    <a:p>
                      <a:pPr marL="0" marR="0" lvl="0" indent="0" algn="ctr" defTabSz="914400" rtl="0" eaLnBrk="1" fontAlgn="auto" latinLnBrk="0" hangingPunct="1">
                        <a:lnSpc>
                          <a:spcPct val="100000"/>
                        </a:lnSpc>
                        <a:spcBef>
                          <a:spcPts val="0"/>
                        </a:spcBef>
                        <a:spcAft>
                          <a:spcPts val="0"/>
                        </a:spcAft>
                        <a:buClrTx/>
                        <a:buSzTx/>
                        <a:buFontTx/>
                        <a:buNone/>
                        <a:tabLst/>
                        <a:defRPr/>
                      </a:pPr>
                      <a:r>
                        <a:rPr lang="en-GB" b="1"/>
                        <a:t>Ideally have a Level 3</a:t>
                      </a:r>
                    </a:p>
                  </a:txBody>
                  <a:tcPr>
                    <a:gradFill flip="none" rotWithShape="1">
                      <a:gsLst>
                        <a:gs pos="0">
                          <a:schemeClr val="accent1">
                            <a:lumMod val="40000"/>
                            <a:lumOff val="60000"/>
                            <a:shade val="30000"/>
                            <a:satMod val="115000"/>
                          </a:schemeClr>
                        </a:gs>
                        <a:gs pos="50000">
                          <a:schemeClr val="accent1">
                            <a:lumMod val="40000"/>
                            <a:lumOff val="60000"/>
                            <a:shade val="67500"/>
                            <a:satMod val="115000"/>
                          </a:schemeClr>
                        </a:gs>
                        <a:gs pos="100000">
                          <a:schemeClr val="accent1">
                            <a:lumMod val="40000"/>
                            <a:lumOff val="60000"/>
                            <a:shade val="100000"/>
                            <a:satMod val="115000"/>
                          </a:schemeClr>
                        </a:gs>
                      </a:gsLst>
                      <a:lin ang="2700000" scaled="1"/>
                      <a:tileRect/>
                    </a:gra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b="1"/>
                    </a:p>
                    <a:p>
                      <a:pPr marL="0" marR="0" lvl="0" indent="0" algn="ctr" defTabSz="914400" rtl="0" eaLnBrk="1" fontAlgn="auto" latinLnBrk="0" hangingPunct="1">
                        <a:lnSpc>
                          <a:spcPct val="100000"/>
                        </a:lnSpc>
                        <a:spcBef>
                          <a:spcPts val="0"/>
                        </a:spcBef>
                        <a:spcAft>
                          <a:spcPts val="0"/>
                        </a:spcAft>
                        <a:buClrTx/>
                        <a:buSzTx/>
                        <a:buFontTx/>
                        <a:buNone/>
                        <a:tabLst/>
                        <a:defRPr/>
                      </a:pPr>
                      <a:r>
                        <a:rPr lang="en-GB" b="1"/>
                        <a:t>Good timekeeping and absence record</a:t>
                      </a:r>
                    </a:p>
                    <a:p>
                      <a:pPr algn="ctr"/>
                      <a:endParaRPr lang="en-GB" b="1"/>
                    </a:p>
                  </a:txBody>
                  <a:tcPr>
                    <a:gradFill flip="none" rotWithShape="1">
                      <a:gsLst>
                        <a:gs pos="0">
                          <a:schemeClr val="accent1">
                            <a:lumMod val="40000"/>
                            <a:lumOff val="60000"/>
                            <a:shade val="30000"/>
                            <a:satMod val="115000"/>
                          </a:schemeClr>
                        </a:gs>
                        <a:gs pos="50000">
                          <a:schemeClr val="accent1">
                            <a:lumMod val="40000"/>
                            <a:lumOff val="60000"/>
                            <a:shade val="67500"/>
                            <a:satMod val="115000"/>
                          </a:schemeClr>
                        </a:gs>
                        <a:gs pos="100000">
                          <a:schemeClr val="accent1">
                            <a:lumMod val="40000"/>
                            <a:lumOff val="60000"/>
                            <a:shade val="100000"/>
                            <a:satMod val="115000"/>
                          </a:schemeClr>
                        </a:gs>
                      </a:gsLst>
                      <a:lin ang="2700000" scaled="1"/>
                      <a:tileRect/>
                    </a:gradFill>
                  </a:tcPr>
                </a:tc>
                <a:tc>
                  <a:txBody>
                    <a:bodyPr/>
                    <a:lstStyle/>
                    <a:p>
                      <a:pPr algn="ctr"/>
                      <a:endParaRPr lang="en-GB" b="1"/>
                    </a:p>
                    <a:p>
                      <a:pPr algn="ctr"/>
                      <a:r>
                        <a:rPr lang="en-GB" b="1"/>
                        <a:t>Knowledge of child development</a:t>
                      </a:r>
                    </a:p>
                  </a:txBody>
                  <a:tcPr>
                    <a:gradFill flip="none" rotWithShape="1">
                      <a:gsLst>
                        <a:gs pos="0">
                          <a:schemeClr val="accent1">
                            <a:lumMod val="40000"/>
                            <a:lumOff val="60000"/>
                            <a:shade val="30000"/>
                            <a:satMod val="115000"/>
                          </a:schemeClr>
                        </a:gs>
                        <a:gs pos="50000">
                          <a:schemeClr val="accent1">
                            <a:lumMod val="40000"/>
                            <a:lumOff val="60000"/>
                            <a:shade val="67500"/>
                            <a:satMod val="115000"/>
                          </a:schemeClr>
                        </a:gs>
                        <a:gs pos="100000">
                          <a:schemeClr val="accent1">
                            <a:lumMod val="40000"/>
                            <a:lumOff val="60000"/>
                            <a:shade val="100000"/>
                            <a:satMod val="115000"/>
                          </a:schemeClr>
                        </a:gs>
                      </a:gsLst>
                      <a:lin ang="2700000" scaled="1"/>
                      <a:tileRect/>
                    </a:gradFill>
                  </a:tcPr>
                </a:tc>
                <a:extLst>
                  <a:ext uri="{0D108BD9-81ED-4DB2-BD59-A6C34878D82A}">
                    <a16:rowId xmlns:a16="http://schemas.microsoft.com/office/drawing/2014/main" val="2584956930"/>
                  </a:ext>
                </a:extLst>
              </a:tr>
              <a:tr h="139457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1"/>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b="1"/>
                        <a:t>Good communicator / approachable</a:t>
                      </a:r>
                    </a:p>
                  </a:txBody>
                  <a:tcPr>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2700000" scaled="1"/>
                      <a:tileRect/>
                    </a:gradFill>
                  </a:tcPr>
                </a:tc>
                <a:tc>
                  <a:txBody>
                    <a:bodyPr/>
                    <a:lstStyle/>
                    <a:p>
                      <a:pPr algn="ctr"/>
                      <a:endParaRPr lang="en-GB" b="1"/>
                    </a:p>
                    <a:p>
                      <a:pPr algn="ctr"/>
                      <a:r>
                        <a:rPr lang="en-GB" b="1"/>
                        <a:t>Understanding of safeguarding</a:t>
                      </a:r>
                    </a:p>
                  </a:txBody>
                  <a:tcPr>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2700000" scaled="1"/>
                      <a:tileRect/>
                    </a:gradFill>
                  </a:tcPr>
                </a:tc>
                <a:tc>
                  <a:txBody>
                    <a:bodyPr/>
                    <a:lstStyle/>
                    <a:p>
                      <a:pPr algn="ctr"/>
                      <a:endParaRPr lang="en-GB" b="1"/>
                    </a:p>
                    <a:p>
                      <a:pPr algn="ctr"/>
                      <a:r>
                        <a:rPr lang="en-GB" b="1"/>
                        <a:t>Be confident</a:t>
                      </a:r>
                    </a:p>
                  </a:txBody>
                  <a:tcPr>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2700000" scaled="1"/>
                      <a:tileRect/>
                    </a:gradFill>
                  </a:tcPr>
                </a:tc>
                <a:tc>
                  <a:txBody>
                    <a:bodyPr/>
                    <a:lstStyle/>
                    <a:p>
                      <a:pPr algn="ctr"/>
                      <a:endParaRPr lang="en-GB" b="1"/>
                    </a:p>
                    <a:p>
                      <a:pPr algn="ctr"/>
                      <a:r>
                        <a:rPr lang="en-GB" b="1"/>
                        <a:t>Want to do their best for children</a:t>
                      </a:r>
                    </a:p>
                  </a:txBody>
                  <a:tcPr>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2700000" scaled="1"/>
                      <a:tileRect/>
                    </a:gradFill>
                  </a:tcPr>
                </a:tc>
                <a:tc>
                  <a:txBody>
                    <a:bodyPr/>
                    <a:lstStyle/>
                    <a:p>
                      <a:pPr algn="ctr"/>
                      <a:endParaRPr lang="en-GB" b="1"/>
                    </a:p>
                    <a:p>
                      <a:pPr algn="ctr"/>
                      <a:r>
                        <a:rPr lang="en-GB" b="1"/>
                        <a:t>Able to plan activities</a:t>
                      </a:r>
                    </a:p>
                  </a:txBody>
                  <a:tcPr>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2700000" scaled="1"/>
                      <a:tileRect/>
                    </a:gradFill>
                  </a:tcPr>
                </a:tc>
                <a:extLst>
                  <a:ext uri="{0D108BD9-81ED-4DB2-BD59-A6C34878D82A}">
                    <a16:rowId xmlns:a16="http://schemas.microsoft.com/office/drawing/2014/main" val="1327442306"/>
                  </a:ext>
                </a:extLst>
              </a:tr>
            </a:tbl>
          </a:graphicData>
        </a:graphic>
      </p:graphicFrame>
      <p:pic>
        <p:nvPicPr>
          <p:cNvPr id="9" name="Picture 8" descr="A person holding a baby&#10;&#10;Description automatically generated">
            <a:extLst>
              <a:ext uri="{FF2B5EF4-FFF2-40B4-BE49-F238E27FC236}">
                <a16:creationId xmlns:a16="http://schemas.microsoft.com/office/drawing/2014/main" id="{2FEE34CF-18DE-8AB6-6658-6A30C3B75656}"/>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23942" y="2185147"/>
            <a:ext cx="3458341" cy="4681027"/>
          </a:xfrm>
          <a:prstGeom prst="rect">
            <a:avLst/>
          </a:prstGeom>
        </p:spPr>
      </p:pic>
    </p:spTree>
    <p:extLst>
      <p:ext uri="{BB962C8B-B14F-4D97-AF65-F5344CB8AC3E}">
        <p14:creationId xmlns:p14="http://schemas.microsoft.com/office/powerpoint/2010/main" val="964748387"/>
      </p:ext>
    </p:extLst>
  </p:cSld>
  <p:clrMapOvr>
    <a:masterClrMapping/>
  </p:clrMapOvr>
  <mc:AlternateContent xmlns:mc="http://schemas.openxmlformats.org/markup-compatibility/2006" xmlns:p14="http://schemas.microsoft.com/office/powerpoint/2010/main">
    <mc:Choice Requires="p14">
      <p:transition spd="slow" p14:dur="10250" advClick="0" advTm="8000"/>
    </mc:Choice>
    <mc:Fallback xmlns="">
      <p:transition spd="slow" advClick="0" advTm="800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ADC61D3AB6EFB42BA294FFD9675A7BF" ma:contentTypeVersion="15" ma:contentTypeDescription="Create a new document." ma:contentTypeScope="" ma:versionID="740c4c571ef97849bb0141b5cc729ba1">
  <xsd:schema xmlns:xsd="http://www.w3.org/2001/XMLSchema" xmlns:xs="http://www.w3.org/2001/XMLSchema" xmlns:p="http://schemas.microsoft.com/office/2006/metadata/properties" xmlns:ns2="706e458e-8ac3-42f1-8c28-22b52a7e1a1b" xmlns:ns3="6f18bde0-3b50-4842-9933-48efcf2220a9" targetNamespace="http://schemas.microsoft.com/office/2006/metadata/properties" ma:root="true" ma:fieldsID="2c6590bdee9e08f6999c59aabbbb6457" ns2:_="" ns3:_="">
    <xsd:import namespace="706e458e-8ac3-42f1-8c28-22b52a7e1a1b"/>
    <xsd:import namespace="6f18bde0-3b50-4842-9933-48efcf2220a9"/>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3:SharedWithUsers" minOccurs="0"/>
                <xsd:element ref="ns3:SharedWithDetails" minOccurs="0"/>
                <xsd:element ref="ns2:MediaServiceOCR" minOccurs="0"/>
                <xsd:element ref="ns2:MediaServiceSearchProperties"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6e458e-8ac3-42f1-8c28-22b52a7e1a1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a06bf4c4-4eb2-40f1-bc0e-6b8189d6fc30"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_Flow_SignoffStatus" ma:index="22" nillable="true" ma:displayName="Sign-off status" ma:internalName="Sign_x002d_off_x0020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f18bde0-3b50-4842-9933-48efcf2220a9"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b2e56e8d-7ec7-44a5-83f0-e1ab05b1e7f2}" ma:internalName="TaxCatchAll" ma:showField="CatchAllData" ma:web="6f18bde0-3b50-4842-9933-48efcf2220a9">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06e458e-8ac3-42f1-8c28-22b52a7e1a1b">
      <Terms xmlns="http://schemas.microsoft.com/office/infopath/2007/PartnerControls"/>
    </lcf76f155ced4ddcb4097134ff3c332f>
    <TaxCatchAll xmlns="6f18bde0-3b50-4842-9933-48efcf2220a9" xsi:nil="true"/>
    <_Flow_SignoffStatus xmlns="706e458e-8ac3-42f1-8c28-22b52a7e1a1b" xsi:nil="true"/>
    <SharedWithUsers xmlns="6f18bde0-3b50-4842-9933-48efcf2220a9">
      <UserInfo>
        <DisplayName>Amanda Davies</DisplayName>
        <AccountId>44</AccountId>
        <AccountType/>
      </UserInfo>
      <UserInfo>
        <DisplayName>Emma Liffen</DisplayName>
        <AccountId>49</AccountId>
        <AccountType/>
      </UserInfo>
    </SharedWithUsers>
  </documentManagement>
</p:properties>
</file>

<file path=customXml/itemProps1.xml><?xml version="1.0" encoding="utf-8"?>
<ds:datastoreItem xmlns:ds="http://schemas.openxmlformats.org/officeDocument/2006/customXml" ds:itemID="{A5A75803-0575-4734-AAFF-C6A9B5759E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6e458e-8ac3-42f1-8c28-22b52a7e1a1b"/>
    <ds:schemaRef ds:uri="6f18bde0-3b50-4842-9933-48efcf2220a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63AC151-926D-4752-9845-FB5F4AFD2DED}">
  <ds:schemaRefs>
    <ds:schemaRef ds:uri="http://schemas.microsoft.com/sharepoint/v3/contenttype/forms"/>
  </ds:schemaRefs>
</ds:datastoreItem>
</file>

<file path=customXml/itemProps3.xml><?xml version="1.0" encoding="utf-8"?>
<ds:datastoreItem xmlns:ds="http://schemas.openxmlformats.org/officeDocument/2006/customXml" ds:itemID="{DCCC025A-4C07-47D6-A3DE-A39AB728637C}">
  <ds:schemaRefs>
    <ds:schemaRef ds:uri="http://schemas.microsoft.com/office/infopath/2007/PartnerControls"/>
    <ds:schemaRef ds:uri="http://schemas.microsoft.com/office/2006/metadata/properties"/>
    <ds:schemaRef ds:uri="706e458e-8ac3-42f1-8c28-22b52a7e1a1b"/>
    <ds:schemaRef ds:uri="http://www.w3.org/XML/1998/namespace"/>
    <ds:schemaRef ds:uri="http://purl.org/dc/elements/1.1/"/>
    <ds:schemaRef ds:uri="http://purl.org/dc/dcmitype/"/>
    <ds:schemaRef ds:uri="http://schemas.microsoft.com/office/2006/documentManagement/types"/>
    <ds:schemaRef ds:uri="6f18bde0-3b50-4842-9933-48efcf2220a9"/>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1986</TotalTime>
  <Words>2676</Words>
  <Application>Microsoft Office PowerPoint</Application>
  <PresentationFormat>Widescreen</PresentationFormat>
  <Paragraphs>266</Paragraphs>
  <Slides>26</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Arial Nova</vt:lpstr>
      <vt:lpstr>Bradley Hand ITC</vt:lpstr>
      <vt:lpstr>Calibri</vt:lpstr>
      <vt:lpstr>Calibri Light</vt:lpstr>
      <vt:lpstr>Times New Roman</vt:lpstr>
      <vt:lpstr>Office Theme</vt:lpstr>
      <vt:lpstr>Early years needs you!</vt:lpstr>
      <vt:lpstr>What are the early years?</vt:lpstr>
      <vt:lpstr>Why are early years jobs important?</vt:lpstr>
      <vt:lpstr>Have you considered a career working with young children?</vt:lpstr>
      <vt:lpstr>The benefits of working in the early years   - it really isn’t like other jobs!</vt:lpstr>
      <vt:lpstr>The benefits of working in the early years </vt:lpstr>
      <vt:lpstr>Isn’t it just play? </vt:lpstr>
      <vt:lpstr>Who can work in the early years? </vt:lpstr>
      <vt:lpstr>Early Years setting managers are looking for these attributes when they interview (EYCS survey 2023)</vt:lpstr>
      <vt:lpstr>Let’s hear from an early years practitioner</vt:lpstr>
      <vt:lpstr>Other roles in early years settings</vt:lpstr>
      <vt:lpstr>Early years career pathway – possible further jobs </vt:lpstr>
      <vt:lpstr>Want to work from home and fit around caring for your own family?</vt:lpstr>
      <vt:lpstr>PowerPoint Presentation</vt:lpstr>
      <vt:lpstr>Start up grant for new childminders!</vt:lpstr>
      <vt:lpstr>More about childminding</vt:lpstr>
      <vt:lpstr>How do I get an early years qualification?</vt:lpstr>
      <vt:lpstr>Gaining a qualification whilst working in the early years</vt:lpstr>
      <vt:lpstr>  Apprenticeships in Early Years Level 2 &amp; 3  </vt:lpstr>
      <vt:lpstr>Classroom based courses</vt:lpstr>
      <vt:lpstr>Early Years Skills Bootcamp in Suffolk!</vt:lpstr>
      <vt:lpstr>PowerPoint Presentation</vt:lpstr>
      <vt:lpstr>Have young children? Access funded childcare  </vt:lpstr>
      <vt:lpstr>PowerPoint Presentation</vt:lpstr>
      <vt:lpstr>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years needs you!</dc:title>
  <dc:creator>Amanda Davies</dc:creator>
  <cp:lastModifiedBy>Amanda Davies</cp:lastModifiedBy>
  <cp:revision>49</cp:revision>
  <dcterms:created xsi:type="dcterms:W3CDTF">2023-01-30T20:28:26Z</dcterms:created>
  <dcterms:modified xsi:type="dcterms:W3CDTF">2024-09-04T10:19:51Z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0x0101000ADC61D3AB6EFB42BA294FFD9675A7BF</vt:lpwstr>
  </property>
  <property fmtid="{D5CDD505-2E9C-101B-9397-08002B2CF9AE}" pid="3" name="Order">
    <vt:r8>100</vt:r8>
  </property>
  <property fmtid="{D5CDD505-2E9C-101B-9397-08002B2CF9AE}" pid="4" name="_ExtendedDescription">
    <vt:lpwstr/>
  </property>
  <property fmtid="{D5CDD505-2E9C-101B-9397-08002B2CF9AE}" pid="5" name="MediaServiceImageTags">
    <vt:lpwstr/>
  </property>
</Properties>
</file>