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39"/>
  </p:notesMasterIdLst>
  <p:sldIdLst>
    <p:sldId id="2398" r:id="rId6"/>
    <p:sldId id="2416" r:id="rId7"/>
    <p:sldId id="2417" r:id="rId8"/>
    <p:sldId id="2566" r:id="rId9"/>
    <p:sldId id="628" r:id="rId10"/>
    <p:sldId id="261" r:id="rId11"/>
    <p:sldId id="619" r:id="rId12"/>
    <p:sldId id="626" r:id="rId13"/>
    <p:sldId id="2418" r:id="rId14"/>
    <p:sldId id="358" r:id="rId15"/>
    <p:sldId id="2432" r:id="rId16"/>
    <p:sldId id="2559" r:id="rId17"/>
    <p:sldId id="271" r:id="rId18"/>
    <p:sldId id="275" r:id="rId19"/>
    <p:sldId id="2464" r:id="rId20"/>
    <p:sldId id="2419" r:id="rId21"/>
    <p:sldId id="2451" r:id="rId22"/>
    <p:sldId id="2449" r:id="rId23"/>
    <p:sldId id="2561" r:id="rId24"/>
    <p:sldId id="2565" r:id="rId25"/>
    <p:sldId id="2567" r:id="rId26"/>
    <p:sldId id="2437" r:id="rId27"/>
    <p:sldId id="2564" r:id="rId28"/>
    <p:sldId id="2466" r:id="rId29"/>
    <p:sldId id="2452" r:id="rId30"/>
    <p:sldId id="2453" r:id="rId31"/>
    <p:sldId id="2560" r:id="rId32"/>
    <p:sldId id="2435" r:id="rId33"/>
    <p:sldId id="2576" r:id="rId34"/>
    <p:sldId id="2458" r:id="rId35"/>
    <p:sldId id="2439" r:id="rId36"/>
    <p:sldId id="2575" r:id="rId37"/>
    <p:sldId id="257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B98E2B-704C-8341-7CB0-A900706AEDC5}" name="Jasmine Tamer" initials="JT" userId="S::jasmine.tamer@peopletoo.co.uk::69652018-7a79-4354-9aed-275c63f1e082" providerId="AD"/>
  <p188:author id="{D110A02B-F509-1A0B-A5B8-7C369F118F69}" name="Rosie Thomas-Easton" initials="RTE" userId="S::rosie.thomas-easton@peopletoo.co.uk::5ccfa33d-6d61-4205-b64d-71baf4bd256a" providerId="AD"/>
  <p188:author id="{73CEF763-A037-1E5A-5C1F-520396EE1E56}" name="Fiona McMahon" initials="FM" userId="S::fiona.mcmahon@peopletoo.co.uk::d77fa3a1-d951-4217-8a2a-a130134e1ab8" providerId="AD"/>
  <p188:author id="{4B5B5974-888C-5C2D-A0EC-4E0A46DC1776}" name="Lynda Gates" initials="LG" userId="S::lynda.gates@peopletoo.co.uk::11457b08-60cc-4618-8250-106f208956ff" providerId="AD"/>
  <p188:author id="{2A879BCA-B5DA-0E63-22A3-F810DA92734C}" name="James Kimber" initials="JK" userId="S::james.kimber@peopletoo.co.uk::bea1b740-7b1c-4705-bbda-9ba0ce3d263a" providerId="AD"/>
  <p188:author id="{BB91CBD7-0A55-86B5-AB43-10318A31258A}" name="Madi Turpin" initials="MT" userId="S::madi.turpin@peopletoo.co.uk::2e16b13e-78d7-41fd-b3a9-82bf255923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di Ghadami" userId="f75fc6ed-3560-4e61-856b-f1c26cecaac2" providerId="ADAL" clId="{64ABA053-8446-427E-8239-023072A17E92}"/>
    <pc:docChg chg="undo custSel modSld">
      <pc:chgData name="Shadi Ghadami" userId="f75fc6ed-3560-4e61-856b-f1c26cecaac2" providerId="ADAL" clId="{64ABA053-8446-427E-8239-023072A17E92}" dt="2023-01-23T15:43:29.727" v="163" actId="20577"/>
      <pc:docMkLst>
        <pc:docMk/>
      </pc:docMkLst>
      <pc:sldChg chg="modNotesTx">
        <pc:chgData name="Shadi Ghadami" userId="f75fc6ed-3560-4e61-856b-f1c26cecaac2" providerId="ADAL" clId="{64ABA053-8446-427E-8239-023072A17E92}" dt="2023-01-23T15:20:30.902" v="115" actId="6549"/>
        <pc:sldMkLst>
          <pc:docMk/>
          <pc:sldMk cId="0" sldId="261"/>
        </pc:sldMkLst>
      </pc:sldChg>
      <pc:sldChg chg="modSp mod">
        <pc:chgData name="Shadi Ghadami" userId="f75fc6ed-3560-4e61-856b-f1c26cecaac2" providerId="ADAL" clId="{64ABA053-8446-427E-8239-023072A17E92}" dt="2023-01-23T15:43:29.727" v="163" actId="20577"/>
        <pc:sldMkLst>
          <pc:docMk/>
          <pc:sldMk cId="4248626804" sldId="2398"/>
        </pc:sldMkLst>
        <pc:spChg chg="mod">
          <ac:chgData name="Shadi Ghadami" userId="f75fc6ed-3560-4e61-856b-f1c26cecaac2" providerId="ADAL" clId="{64ABA053-8446-427E-8239-023072A17E92}" dt="2023-01-23T15:20:18.580" v="11" actId="20577"/>
          <ac:spMkLst>
            <pc:docMk/>
            <pc:sldMk cId="4248626804" sldId="2398"/>
            <ac:spMk id="3" creationId="{013CE73F-5274-4F21-9440-D5478F52967D}"/>
          </ac:spMkLst>
        </pc:spChg>
        <pc:spChg chg="mod">
          <ac:chgData name="Shadi Ghadami" userId="f75fc6ed-3560-4e61-856b-f1c26cecaac2" providerId="ADAL" clId="{64ABA053-8446-427E-8239-023072A17E92}" dt="2023-01-23T15:43:29.727" v="163" actId="20577"/>
          <ac:spMkLst>
            <pc:docMk/>
            <pc:sldMk cId="4248626804" sldId="2398"/>
            <ac:spMk id="4" creationId="{1C280C87-FA9E-4058-9C8F-7C99843DB5F8}"/>
          </ac:spMkLst>
        </pc:spChg>
        <pc:spChg chg="mod">
          <ac:chgData name="Shadi Ghadami" userId="f75fc6ed-3560-4e61-856b-f1c26cecaac2" providerId="ADAL" clId="{64ABA053-8446-427E-8239-023072A17E92}" dt="2023-01-23T15:20:13.989" v="0" actId="20577"/>
          <ac:spMkLst>
            <pc:docMk/>
            <pc:sldMk cId="4248626804" sldId="2398"/>
            <ac:spMk id="7" creationId="{719B739B-269A-4B16-89EE-FE9898A879A0}"/>
          </ac:spMkLst>
        </pc:spChg>
      </pc:sldChg>
      <pc:sldChg chg="modSp mod">
        <pc:chgData name="Shadi Ghadami" userId="f75fc6ed-3560-4e61-856b-f1c26cecaac2" providerId="ADAL" clId="{64ABA053-8446-427E-8239-023072A17E92}" dt="2023-01-23T15:43:21.558" v="140" actId="20577"/>
        <pc:sldMkLst>
          <pc:docMk/>
          <pc:sldMk cId="1275223180" sldId="2416"/>
        </pc:sldMkLst>
        <pc:spChg chg="mod">
          <ac:chgData name="Shadi Ghadami" userId="f75fc6ed-3560-4e61-856b-f1c26cecaac2" providerId="ADAL" clId="{64ABA053-8446-427E-8239-023072A17E92}" dt="2023-01-23T15:43:21.558" v="140" actId="20577"/>
          <ac:spMkLst>
            <pc:docMk/>
            <pc:sldMk cId="1275223180" sldId="2416"/>
            <ac:spMk id="3" creationId="{AE78CA4A-0BDE-44EB-0093-DAB03458B30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peopletoo-my.sharepoint.com/personal/admin_peopletoo_co_uk/Documents/Clients/Suffolk%20Cost%20of%20Care/Homecare%20tool%20Suffolk%20-%20Outliers%20&amp;%20Rang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r>
              <a:rPr lang="en-US"/>
              <a:t>CQC Rating for Providers Returns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endParaRPr lang="en-US"/>
        </a:p>
      </c:txPr>
    </c:title>
    <c:autoTitleDeleted val="0"/>
    <c:plotArea>
      <c:layout/>
      <c:pieChart>
        <c:varyColors val="1"/>
        <c:ser>
          <c:idx val="0"/>
          <c:order val="0"/>
          <c:tx>
            <c:strRef>
              <c:f>Sheet1!$J$8</c:f>
              <c:strCache>
                <c:ptCount val="1"/>
                <c:pt idx="0">
                  <c:v>Count of CQC Rating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8F3-4E10-A06E-E6591C99E97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8F3-4E10-A06E-E6591C99E9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8F3-4E10-A06E-E6591C99E975}"/>
              </c:ext>
            </c:extLst>
          </c:dPt>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Sheet1!$I$9:$I$11</c:f>
              <c:strCache>
                <c:ptCount val="3"/>
                <c:pt idx="0">
                  <c:v>Good</c:v>
                </c:pt>
                <c:pt idx="1">
                  <c:v>Not Yet Reviewed</c:v>
                </c:pt>
                <c:pt idx="2">
                  <c:v>Outstanding</c:v>
                </c:pt>
              </c:strCache>
            </c:strRef>
          </c:cat>
          <c:val>
            <c:numRef>
              <c:f>Sheet1!$J$9:$J$11</c:f>
              <c:numCache>
                <c:formatCode>General</c:formatCode>
                <c:ptCount val="3"/>
                <c:pt idx="0">
                  <c:v>19</c:v>
                </c:pt>
                <c:pt idx="1">
                  <c:v>2</c:v>
                </c:pt>
                <c:pt idx="2">
                  <c:v>3</c:v>
                </c:pt>
              </c:numCache>
            </c:numRef>
          </c:val>
          <c:extLst>
            <c:ext xmlns:c16="http://schemas.microsoft.com/office/drawing/2014/chart" uri="{C3380CC4-5D6E-409C-BE32-E72D297353CC}">
              <c16:uniqueId val="{00000006-28F3-4E10-A06E-E6591C99E97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accent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r>
              <a:rPr lang="en-GB"/>
              <a:t>Providers by Total Direct Care Hours Delivered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endParaRPr lang="en-US"/>
        </a:p>
      </c:txPr>
    </c:title>
    <c:autoTitleDeleted val="0"/>
    <c:plotArea>
      <c:layout/>
      <c:barChart>
        <c:barDir val="col"/>
        <c:grouping val="clustered"/>
        <c:varyColors val="0"/>
        <c:ser>
          <c:idx val="0"/>
          <c:order val="0"/>
          <c:tx>
            <c:strRef>
              <c:f>Sheet1!$N$1</c:f>
              <c:strCache>
                <c:ptCount val="1"/>
                <c:pt idx="0">
                  <c:v>Count of Category</c:v>
                </c:pt>
              </c:strCache>
            </c:strRef>
          </c:tx>
          <c:spPr>
            <a:solidFill>
              <a:schemeClr val="accent1"/>
            </a:solidFill>
            <a:ln>
              <a:noFill/>
            </a:ln>
            <a:effectLst/>
          </c:spPr>
          <c:invertIfNegative val="0"/>
          <c:cat>
            <c:strRef>
              <c:f>Sheet1!$M$2:$M$9</c:f>
              <c:strCache>
                <c:ptCount val="8"/>
                <c:pt idx="0">
                  <c:v>10,000 or less</c:v>
                </c:pt>
                <c:pt idx="1">
                  <c:v>10,000 - 20,000</c:v>
                </c:pt>
                <c:pt idx="2">
                  <c:v>20,000 - 30,000</c:v>
                </c:pt>
                <c:pt idx="3">
                  <c:v>30,000 - 40,000</c:v>
                </c:pt>
                <c:pt idx="4">
                  <c:v>40,000 - 50,000</c:v>
                </c:pt>
                <c:pt idx="5">
                  <c:v>50,000 - 60,000</c:v>
                </c:pt>
                <c:pt idx="6">
                  <c:v>60,000 - 70,000</c:v>
                </c:pt>
                <c:pt idx="7">
                  <c:v>70,000 +</c:v>
                </c:pt>
              </c:strCache>
            </c:strRef>
          </c:cat>
          <c:val>
            <c:numRef>
              <c:f>Sheet1!$N$2:$N$9</c:f>
              <c:numCache>
                <c:formatCode>General</c:formatCode>
                <c:ptCount val="8"/>
                <c:pt idx="0">
                  <c:v>3</c:v>
                </c:pt>
                <c:pt idx="1">
                  <c:v>6</c:v>
                </c:pt>
                <c:pt idx="2">
                  <c:v>4</c:v>
                </c:pt>
                <c:pt idx="3">
                  <c:v>2</c:v>
                </c:pt>
                <c:pt idx="4">
                  <c:v>2</c:v>
                </c:pt>
                <c:pt idx="5">
                  <c:v>3</c:v>
                </c:pt>
                <c:pt idx="6">
                  <c:v>1</c:v>
                </c:pt>
                <c:pt idx="7">
                  <c:v>3</c:v>
                </c:pt>
              </c:numCache>
            </c:numRef>
          </c:val>
          <c:extLst>
            <c:ext xmlns:c16="http://schemas.microsoft.com/office/drawing/2014/chart" uri="{C3380CC4-5D6E-409C-BE32-E72D297353CC}">
              <c16:uniqueId val="{00000000-F8E7-4F04-A3F0-EA7756C94FF3}"/>
            </c:ext>
          </c:extLst>
        </c:ser>
        <c:dLbls>
          <c:showLegendKey val="0"/>
          <c:showVal val="0"/>
          <c:showCatName val="0"/>
          <c:showSerName val="0"/>
          <c:showPercent val="0"/>
          <c:showBubbleSize val="0"/>
        </c:dLbls>
        <c:gapWidth val="219"/>
        <c:overlap val="-27"/>
        <c:axId val="828086400"/>
        <c:axId val="828085984"/>
      </c:barChart>
      <c:catAx>
        <c:axId val="82808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crossAx val="828085984"/>
        <c:crosses val="autoZero"/>
        <c:auto val="1"/>
        <c:lblAlgn val="ctr"/>
        <c:lblOffset val="100"/>
        <c:noMultiLvlLbl val="0"/>
      </c:catAx>
      <c:valAx>
        <c:axId val="828085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crossAx val="8280864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accent2"/>
          </a:solidFill>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Profit!$A$2:$A$27</cx:f>
        <cx:lvl ptCount="26">
          <cx:pt idx="0">Provider 1</cx:pt>
          <cx:pt idx="1">Provider 2</cx:pt>
          <cx:pt idx="2">Provider 3</cx:pt>
          <cx:pt idx="3">Provider 4</cx:pt>
          <cx:pt idx="4">Provider 5</cx:pt>
          <cx:pt idx="5">Provider 6</cx:pt>
          <cx:pt idx="6">Provider 7</cx:pt>
          <cx:pt idx="7">Provider 8</cx:pt>
          <cx:pt idx="8">Provider 9</cx:pt>
          <cx:pt idx="9">Provider 10</cx:pt>
          <cx:pt idx="10">Provider 11</cx:pt>
          <cx:pt idx="11">Provider 12</cx:pt>
          <cx:pt idx="12">Provider 13</cx:pt>
          <cx:pt idx="13">Provider 14</cx:pt>
          <cx:pt idx="14">Provider 15</cx:pt>
          <cx:pt idx="15">Provider 16</cx:pt>
          <cx:pt idx="16">Provider 17</cx:pt>
          <cx:pt idx="17">Provider 18</cx:pt>
          <cx:pt idx="18">Provider 19</cx:pt>
          <cx:pt idx="19">Provider 20</cx:pt>
          <cx:pt idx="20">Provider 21</cx:pt>
          <cx:pt idx="21">Provider 22</cx:pt>
          <cx:pt idx="22">Provider 23</cx:pt>
          <cx:pt idx="23">Provider 24</cx:pt>
          <cx:pt idx="24">Provider 25</cx:pt>
          <cx:pt idx="25">Provider 26</cx:pt>
        </cx:lvl>
      </cx:strDim>
      <cx:numDim type="val">
        <cx:f>Profit!$B$2:$B$27</cx:f>
        <cx:lvl ptCount="26" formatCode="0%">
          <cx:pt idx="0">0.10000000000000001</cx:pt>
          <cx:pt idx="1">0.050000000000000003</cx:pt>
          <cx:pt idx="2">0.050000000000000003</cx:pt>
          <cx:pt idx="3">0</cx:pt>
          <cx:pt idx="5">0</cx:pt>
          <cx:pt idx="6">0.050000000000000003</cx:pt>
          <cx:pt idx="8">0.065000000000000002</cx:pt>
          <cx:pt idx="9">0</cx:pt>
          <cx:pt idx="10">0</cx:pt>
          <cx:pt idx="11">0.050000000000000003</cx:pt>
          <cx:pt idx="12">0.29999999999999999</cx:pt>
          <cx:pt idx="13">0.29999999999999999</cx:pt>
          <cx:pt idx="14">0.080000000000000002</cx:pt>
          <cx:pt idx="15">0.050000000000000003</cx:pt>
          <cx:pt idx="16">0.050000000000000003</cx:pt>
          <cx:pt idx="17">0.02</cx:pt>
          <cx:pt idx="18">0</cx:pt>
          <cx:pt idx="19">0.0050000000000000001</cx:pt>
          <cx:pt idx="20">0.10000000000000001</cx:pt>
          <cx:pt idx="21">0</cx:pt>
          <cx:pt idx="22">0.14999999999999999</cx:pt>
          <cx:pt idx="24">0</cx:pt>
          <cx:pt idx="25">0.050000000000000003</cx:pt>
        </cx:lvl>
      </cx:numDim>
    </cx:data>
  </cx:chartData>
  <cx:chart>
    <cx:title pos="t" align="ctr" overlay="0">
      <cx:tx>
        <cx:txData>
          <cx:v>Profit/ Surplus listed in Returns</cx:v>
        </cx:txData>
      </cx:tx>
      <cx:txPr>
        <a:bodyPr spcFirstLastPara="1" vertOverflow="ellipsis" horzOverflow="overflow" wrap="square" lIns="0" tIns="0" rIns="0" bIns="0" anchor="ctr" anchorCtr="1"/>
        <a:lstStyle/>
        <a:p>
          <a:pPr algn="ctr" rtl="0">
            <a:defRPr>
              <a:solidFill>
                <a:schemeClr val="accent2"/>
              </a:solidFill>
            </a:defRPr>
          </a:pPr>
          <a:r>
            <a:rPr lang="en-US" sz="1400" b="0" i="0" u="none" strike="noStrike" baseline="0">
              <a:solidFill>
                <a:schemeClr val="accent2"/>
              </a:solidFill>
              <a:latin typeface="Calibri" panose="020F0502020204030204"/>
            </a:rPr>
            <a:t>Profit/ Surplus listed in Returns</a:t>
          </a:r>
        </a:p>
      </cx:txPr>
    </cx:title>
    <cx:plotArea>
      <cx:plotAreaRegion>
        <cx:series layoutId="clusteredColumn" uniqueId="{05D6129F-E970-4AC7-BCFF-E320932E5DEA}">
          <cx:tx>
            <cx:txData>
              <cx:f>Profit!$B$1</cx:f>
              <cx:v>Profit</cx:v>
            </cx:txData>
          </cx:tx>
          <cx:dataId val="0"/>
          <cx:layoutPr>
            <cx:aggregation/>
          </cx:layoutPr>
          <cx:axisId val="1"/>
        </cx:series>
        <cx:series layoutId="paretoLine" ownerIdx="0" uniqueId="{674AFEA3-7E5F-421F-92B3-6B95679BF462}">
          <cx:spPr>
            <a:ln>
              <a:noFill/>
            </a:ln>
          </cx:spPr>
          <cx:axisId val="2"/>
        </cx:series>
      </cx:plotAreaRegion>
      <cx:axis id="0" hidden="1">
        <cx:catScaling gapWidth="0"/>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axis id="1">
        <cx:valScaling/>
        <cx:majorGridlines/>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axis id="2" hidden="1">
        <cx:valScaling max="1" min="0"/>
        <cx:units unit="percentage"/>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0CC6C-D9C6-40EB-A6C6-62331751FCD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A05AC2B7-62E6-4641-AC11-8F9262C97FEF}">
      <dgm:prSet phldrT="[Text]" custT="1"/>
      <dgm:spPr/>
      <dgm:t>
        <a:bodyPr/>
        <a:lstStyle/>
        <a:p>
          <a:r>
            <a:rPr lang="en-US" sz="1400" b="1"/>
            <a:t>Highlight Blanks </a:t>
          </a:r>
          <a:r>
            <a:rPr lang="en-US" sz="1400"/>
            <a:t>submissions where key fields are blank</a:t>
          </a:r>
          <a:endParaRPr lang="en-GB" sz="1400"/>
        </a:p>
      </dgm:t>
    </dgm:pt>
    <dgm:pt modelId="{FCAD173B-8E88-487E-AB90-C391F535E1A4}" type="parTrans" cxnId="{230C98EC-4159-47A1-B00D-5DFDDFEA545B}">
      <dgm:prSet/>
      <dgm:spPr/>
      <dgm:t>
        <a:bodyPr/>
        <a:lstStyle/>
        <a:p>
          <a:endParaRPr lang="en-GB" sz="1400"/>
        </a:p>
      </dgm:t>
    </dgm:pt>
    <dgm:pt modelId="{6AB98C89-CC3F-4FA1-9011-C33CF7177863}" type="sibTrans" cxnId="{230C98EC-4159-47A1-B00D-5DFDDFEA545B}">
      <dgm:prSet custT="1"/>
      <dgm:spPr/>
      <dgm:t>
        <a:bodyPr/>
        <a:lstStyle/>
        <a:p>
          <a:endParaRPr lang="en-GB" sz="1400"/>
        </a:p>
      </dgm:t>
    </dgm:pt>
    <dgm:pt modelId="{94678C61-26E7-44CF-8F8C-648359908D08}">
      <dgm:prSet phldrT="[Text]" custT="1"/>
      <dgm:spPr/>
      <dgm:t>
        <a:bodyPr/>
        <a:lstStyle/>
        <a:p>
          <a:r>
            <a:rPr lang="en-US" sz="1400" b="1"/>
            <a:t>Develop Benchmarks </a:t>
          </a:r>
          <a:r>
            <a:rPr lang="en-US" sz="1400"/>
            <a:t>for medians at cost line from submissions data</a:t>
          </a:r>
          <a:endParaRPr lang="en-GB" sz="1400"/>
        </a:p>
      </dgm:t>
    </dgm:pt>
    <dgm:pt modelId="{5508AF7A-4CCF-4F8C-A89E-F6927FBC5D23}" type="parTrans" cxnId="{2A95D0B4-A9B1-424B-B2AB-B0A0ADF410EA}">
      <dgm:prSet/>
      <dgm:spPr/>
      <dgm:t>
        <a:bodyPr/>
        <a:lstStyle/>
        <a:p>
          <a:endParaRPr lang="en-GB" sz="1400"/>
        </a:p>
      </dgm:t>
    </dgm:pt>
    <dgm:pt modelId="{EFD17A89-059C-4BDF-BB0E-819E40475EAD}" type="sibTrans" cxnId="{2A95D0B4-A9B1-424B-B2AB-B0A0ADF410EA}">
      <dgm:prSet custT="1"/>
      <dgm:spPr/>
      <dgm:t>
        <a:bodyPr/>
        <a:lstStyle/>
        <a:p>
          <a:endParaRPr lang="en-GB" sz="1400"/>
        </a:p>
      </dgm:t>
    </dgm:pt>
    <dgm:pt modelId="{05F52DCA-8B4E-4EAB-BB54-83DDCB241D92}">
      <dgm:prSet phldrT="[Text]" custT="1"/>
      <dgm:spPr/>
      <dgm:t>
        <a:bodyPr/>
        <a:lstStyle/>
        <a:p>
          <a:r>
            <a:rPr lang="en-US" sz="1400" b="1"/>
            <a:t>Highlight Outliers </a:t>
          </a:r>
          <a:r>
            <a:rPr lang="en-US" sz="1400"/>
            <a:t>where per hour costings were  proportionally out from medians</a:t>
          </a:r>
          <a:endParaRPr lang="en-GB" sz="1400"/>
        </a:p>
      </dgm:t>
    </dgm:pt>
    <dgm:pt modelId="{6110154C-1EBF-49DB-B1DF-C3249E1617EE}" type="parTrans" cxnId="{CBD2F87E-A471-4AB6-B342-CA626BA90E10}">
      <dgm:prSet/>
      <dgm:spPr/>
      <dgm:t>
        <a:bodyPr/>
        <a:lstStyle/>
        <a:p>
          <a:endParaRPr lang="en-GB" sz="1400"/>
        </a:p>
      </dgm:t>
    </dgm:pt>
    <dgm:pt modelId="{9C94D654-08DC-4FC6-94AE-FABC6A4BCEE9}" type="sibTrans" cxnId="{CBD2F87E-A471-4AB6-B342-CA626BA90E10}">
      <dgm:prSet custT="1"/>
      <dgm:spPr/>
      <dgm:t>
        <a:bodyPr/>
        <a:lstStyle/>
        <a:p>
          <a:endParaRPr lang="en-GB" sz="1400"/>
        </a:p>
      </dgm:t>
    </dgm:pt>
    <dgm:pt modelId="{4C774952-A8D2-4F53-855E-F2C25D075C4A}">
      <dgm:prSet phldrT="[Text]" custT="1"/>
      <dgm:spPr/>
      <dgm:t>
        <a:bodyPr/>
        <a:lstStyle/>
        <a:p>
          <a:r>
            <a:rPr lang="en-US" sz="1400" b="1"/>
            <a:t>Identify Line Level Anomalies </a:t>
          </a:r>
          <a:r>
            <a:rPr lang="en-US" sz="1400"/>
            <a:t>driving outlier costings</a:t>
          </a:r>
          <a:endParaRPr lang="en-GB" sz="1400"/>
        </a:p>
      </dgm:t>
    </dgm:pt>
    <dgm:pt modelId="{33C67912-F9C3-4243-8CC5-BD0933A74D36}" type="parTrans" cxnId="{8C01E128-D791-4A3A-8AFB-85E92150E206}">
      <dgm:prSet/>
      <dgm:spPr/>
      <dgm:t>
        <a:bodyPr/>
        <a:lstStyle/>
        <a:p>
          <a:endParaRPr lang="en-GB" sz="1400"/>
        </a:p>
      </dgm:t>
    </dgm:pt>
    <dgm:pt modelId="{2F62596A-12A9-48B2-9AF1-B80F9E95060F}" type="sibTrans" cxnId="{8C01E128-D791-4A3A-8AFB-85E92150E206}">
      <dgm:prSet custT="1"/>
      <dgm:spPr/>
      <dgm:t>
        <a:bodyPr/>
        <a:lstStyle/>
        <a:p>
          <a:endParaRPr lang="en-GB" sz="1400"/>
        </a:p>
      </dgm:t>
    </dgm:pt>
    <dgm:pt modelId="{EE5E5834-616E-4922-AF24-4A354EDDFFBB}">
      <dgm:prSet phldrT="[Text]" custT="1"/>
      <dgm:spPr/>
      <dgm:t>
        <a:bodyPr/>
        <a:lstStyle/>
        <a:p>
          <a:r>
            <a:rPr lang="en-US" sz="1400" b="1"/>
            <a:t>Email providers </a:t>
          </a:r>
          <a:r>
            <a:rPr lang="en-US" sz="1400"/>
            <a:t>to notify of queries to be raised and reviewed</a:t>
          </a:r>
          <a:endParaRPr lang="en-GB" sz="1400"/>
        </a:p>
      </dgm:t>
    </dgm:pt>
    <dgm:pt modelId="{183D03FD-A800-4BCA-82FF-074E4B70F63A}" type="parTrans" cxnId="{5B157E9A-506E-47C7-8161-CE0CB8FACA43}">
      <dgm:prSet/>
      <dgm:spPr/>
      <dgm:t>
        <a:bodyPr/>
        <a:lstStyle/>
        <a:p>
          <a:endParaRPr lang="en-GB" sz="1400"/>
        </a:p>
      </dgm:t>
    </dgm:pt>
    <dgm:pt modelId="{85579FEA-5452-4AFE-8A79-523759A00533}" type="sibTrans" cxnId="{5B157E9A-506E-47C7-8161-CE0CB8FACA43}">
      <dgm:prSet custT="1"/>
      <dgm:spPr/>
      <dgm:t>
        <a:bodyPr/>
        <a:lstStyle/>
        <a:p>
          <a:endParaRPr lang="en-GB" sz="1400"/>
        </a:p>
      </dgm:t>
    </dgm:pt>
    <dgm:pt modelId="{4E4D34BA-42A3-4BB4-B553-BE67A1069A49}">
      <dgm:prSet phldrT="[Text]" custT="1"/>
      <dgm:spPr/>
      <dgm:t>
        <a:bodyPr/>
        <a:lstStyle/>
        <a:p>
          <a:r>
            <a:rPr lang="en-US" sz="1400" b="1"/>
            <a:t>Provider to resubmit </a:t>
          </a:r>
          <a:r>
            <a:rPr lang="en-US" sz="1400"/>
            <a:t>with notes</a:t>
          </a:r>
          <a:endParaRPr lang="en-GB" sz="1400"/>
        </a:p>
      </dgm:t>
    </dgm:pt>
    <dgm:pt modelId="{CA91DAA7-9288-4CA3-B07A-EACB1D618E35}" type="parTrans" cxnId="{F269920B-0D91-4383-8A5D-F97C6FD8C193}">
      <dgm:prSet/>
      <dgm:spPr/>
      <dgm:t>
        <a:bodyPr/>
        <a:lstStyle/>
        <a:p>
          <a:endParaRPr lang="en-GB" sz="1400"/>
        </a:p>
      </dgm:t>
    </dgm:pt>
    <dgm:pt modelId="{7ED41030-1703-419E-815D-5FA7A98245CC}" type="sibTrans" cxnId="{F269920B-0D91-4383-8A5D-F97C6FD8C193}">
      <dgm:prSet custT="1"/>
      <dgm:spPr/>
      <dgm:t>
        <a:bodyPr/>
        <a:lstStyle/>
        <a:p>
          <a:endParaRPr lang="en-GB" sz="1400"/>
        </a:p>
      </dgm:t>
    </dgm:pt>
    <dgm:pt modelId="{36ABE3BD-2C81-4641-9A64-FCD9F75661A5}">
      <dgm:prSet phldrT="[Text]" custT="1"/>
      <dgm:spPr/>
      <dgm:t>
        <a:bodyPr/>
        <a:lstStyle/>
        <a:p>
          <a:r>
            <a:rPr lang="en-US" sz="1400" b="1"/>
            <a:t>Update tool </a:t>
          </a:r>
          <a:r>
            <a:rPr lang="en-US" sz="1400"/>
            <a:t>with revised submission</a:t>
          </a:r>
          <a:endParaRPr lang="en-GB" sz="1400"/>
        </a:p>
      </dgm:t>
    </dgm:pt>
    <dgm:pt modelId="{9705E355-3051-4A03-93BE-C91E4D64F554}" type="parTrans" cxnId="{182E5BD7-8A29-40E0-8767-26C39096BBDC}">
      <dgm:prSet/>
      <dgm:spPr/>
      <dgm:t>
        <a:bodyPr/>
        <a:lstStyle/>
        <a:p>
          <a:endParaRPr lang="en-GB" sz="1400"/>
        </a:p>
      </dgm:t>
    </dgm:pt>
    <dgm:pt modelId="{50921CB8-196B-45A0-9DDA-4F313EBED3A5}" type="sibTrans" cxnId="{182E5BD7-8A29-40E0-8767-26C39096BBDC}">
      <dgm:prSet custT="1"/>
      <dgm:spPr/>
      <dgm:t>
        <a:bodyPr/>
        <a:lstStyle/>
        <a:p>
          <a:endParaRPr lang="en-GB" sz="1400"/>
        </a:p>
      </dgm:t>
    </dgm:pt>
    <dgm:pt modelId="{247F8480-2FE2-4E91-9917-F281DCB9E7D9}">
      <dgm:prSet phldrT="[Text]" custT="1"/>
      <dgm:spPr/>
      <dgm:t>
        <a:bodyPr/>
        <a:lstStyle/>
        <a:p>
          <a:r>
            <a:rPr lang="en-US" sz="1400" b="1"/>
            <a:t>Repeat process</a:t>
          </a:r>
          <a:r>
            <a:rPr lang="en-US" sz="1400" b="0"/>
            <a:t> to identify new outliers</a:t>
          </a:r>
          <a:endParaRPr lang="en-GB" sz="1400" b="1"/>
        </a:p>
      </dgm:t>
    </dgm:pt>
    <dgm:pt modelId="{D89A74CF-6F36-4C4D-8A96-D5F82C013C78}" type="parTrans" cxnId="{63D04F03-7AD4-4E8B-88CE-312DC3B3BD8F}">
      <dgm:prSet/>
      <dgm:spPr/>
      <dgm:t>
        <a:bodyPr/>
        <a:lstStyle/>
        <a:p>
          <a:endParaRPr lang="en-GB" sz="1400"/>
        </a:p>
      </dgm:t>
    </dgm:pt>
    <dgm:pt modelId="{35C74F36-44DD-4DF0-9ADD-3931675C2154}" type="sibTrans" cxnId="{63D04F03-7AD4-4E8B-88CE-312DC3B3BD8F}">
      <dgm:prSet/>
      <dgm:spPr/>
      <dgm:t>
        <a:bodyPr/>
        <a:lstStyle/>
        <a:p>
          <a:endParaRPr lang="en-GB" sz="1400"/>
        </a:p>
      </dgm:t>
    </dgm:pt>
    <dgm:pt modelId="{BE9A9FEF-D9C0-41B3-9D3C-10EA88D129FB}">
      <dgm:prSet phldrT="[Text]" custT="1"/>
      <dgm:spPr/>
      <dgm:t>
        <a:bodyPr/>
        <a:lstStyle/>
        <a:p>
          <a:r>
            <a:rPr lang="en-US" sz="1400"/>
            <a:t>Benchmarks automatically updated within tool</a:t>
          </a:r>
          <a:endParaRPr lang="en-GB" sz="1400"/>
        </a:p>
      </dgm:t>
    </dgm:pt>
    <dgm:pt modelId="{A82D58F1-7719-4CEF-A25B-59F2A55C8EE3}" type="parTrans" cxnId="{A3A511D7-5514-4427-9FC0-1EFDFA20728F}">
      <dgm:prSet/>
      <dgm:spPr/>
      <dgm:t>
        <a:bodyPr/>
        <a:lstStyle/>
        <a:p>
          <a:endParaRPr lang="en-GB" sz="1400"/>
        </a:p>
      </dgm:t>
    </dgm:pt>
    <dgm:pt modelId="{FE688743-6126-4656-8127-8EB73C293E3C}" type="sibTrans" cxnId="{A3A511D7-5514-4427-9FC0-1EFDFA20728F}">
      <dgm:prSet custT="1"/>
      <dgm:spPr/>
      <dgm:t>
        <a:bodyPr/>
        <a:lstStyle/>
        <a:p>
          <a:endParaRPr lang="en-GB" sz="1400"/>
        </a:p>
      </dgm:t>
    </dgm:pt>
    <dgm:pt modelId="{5C9FE8EB-01A2-4532-A867-961D59F62EFD}" type="pres">
      <dgm:prSet presAssocID="{67C0CC6C-D9C6-40EB-A6C6-62331751FCD5}" presName="Name0" presStyleCnt="0">
        <dgm:presLayoutVars>
          <dgm:dir/>
          <dgm:resizeHandles val="exact"/>
        </dgm:presLayoutVars>
      </dgm:prSet>
      <dgm:spPr/>
    </dgm:pt>
    <dgm:pt modelId="{4C187282-7F2D-454E-8F27-0F04092F2442}" type="pres">
      <dgm:prSet presAssocID="{A05AC2B7-62E6-4641-AC11-8F9262C97FEF}" presName="node" presStyleLbl="node1" presStyleIdx="0" presStyleCnt="9">
        <dgm:presLayoutVars>
          <dgm:bulletEnabled val="1"/>
        </dgm:presLayoutVars>
      </dgm:prSet>
      <dgm:spPr/>
    </dgm:pt>
    <dgm:pt modelId="{B3D72CBE-CB77-4BA4-8ED9-CE4FF354A72D}" type="pres">
      <dgm:prSet presAssocID="{6AB98C89-CC3F-4FA1-9011-C33CF7177863}" presName="sibTrans" presStyleLbl="sibTrans1D1" presStyleIdx="0" presStyleCnt="8"/>
      <dgm:spPr/>
    </dgm:pt>
    <dgm:pt modelId="{6DBAF51D-0613-41B9-B32E-4EA612FBEF35}" type="pres">
      <dgm:prSet presAssocID="{6AB98C89-CC3F-4FA1-9011-C33CF7177863}" presName="connectorText" presStyleLbl="sibTrans1D1" presStyleIdx="0" presStyleCnt="8"/>
      <dgm:spPr/>
    </dgm:pt>
    <dgm:pt modelId="{47BE024D-0373-4D76-95AA-43DB64148874}" type="pres">
      <dgm:prSet presAssocID="{94678C61-26E7-44CF-8F8C-648359908D08}" presName="node" presStyleLbl="node1" presStyleIdx="1" presStyleCnt="9">
        <dgm:presLayoutVars>
          <dgm:bulletEnabled val="1"/>
        </dgm:presLayoutVars>
      </dgm:prSet>
      <dgm:spPr/>
    </dgm:pt>
    <dgm:pt modelId="{9F638F72-FDFE-4837-80D5-22FD779F7913}" type="pres">
      <dgm:prSet presAssocID="{EFD17A89-059C-4BDF-BB0E-819E40475EAD}" presName="sibTrans" presStyleLbl="sibTrans1D1" presStyleIdx="1" presStyleCnt="8"/>
      <dgm:spPr/>
    </dgm:pt>
    <dgm:pt modelId="{6CC063E5-3E86-4D18-8EF6-B81F5342CB43}" type="pres">
      <dgm:prSet presAssocID="{EFD17A89-059C-4BDF-BB0E-819E40475EAD}" presName="connectorText" presStyleLbl="sibTrans1D1" presStyleIdx="1" presStyleCnt="8"/>
      <dgm:spPr/>
    </dgm:pt>
    <dgm:pt modelId="{83EA9D1A-F1AE-4161-8766-532533574CDB}" type="pres">
      <dgm:prSet presAssocID="{05F52DCA-8B4E-4EAB-BB54-83DDCB241D92}" presName="node" presStyleLbl="node1" presStyleIdx="2" presStyleCnt="9">
        <dgm:presLayoutVars>
          <dgm:bulletEnabled val="1"/>
        </dgm:presLayoutVars>
      </dgm:prSet>
      <dgm:spPr/>
    </dgm:pt>
    <dgm:pt modelId="{64A37CBF-5F92-42A1-84E6-7581C4AD9155}" type="pres">
      <dgm:prSet presAssocID="{9C94D654-08DC-4FC6-94AE-FABC6A4BCEE9}" presName="sibTrans" presStyleLbl="sibTrans1D1" presStyleIdx="2" presStyleCnt="8"/>
      <dgm:spPr/>
    </dgm:pt>
    <dgm:pt modelId="{121CD52C-34B5-4245-824E-E389705FCDD1}" type="pres">
      <dgm:prSet presAssocID="{9C94D654-08DC-4FC6-94AE-FABC6A4BCEE9}" presName="connectorText" presStyleLbl="sibTrans1D1" presStyleIdx="2" presStyleCnt="8"/>
      <dgm:spPr/>
    </dgm:pt>
    <dgm:pt modelId="{DA36EAB4-8D53-41B5-AE63-E6486A637A8C}" type="pres">
      <dgm:prSet presAssocID="{4C774952-A8D2-4F53-855E-F2C25D075C4A}" presName="node" presStyleLbl="node1" presStyleIdx="3" presStyleCnt="9">
        <dgm:presLayoutVars>
          <dgm:bulletEnabled val="1"/>
        </dgm:presLayoutVars>
      </dgm:prSet>
      <dgm:spPr/>
    </dgm:pt>
    <dgm:pt modelId="{45A81373-24CB-4CAE-B73E-1A576A7D67DD}" type="pres">
      <dgm:prSet presAssocID="{2F62596A-12A9-48B2-9AF1-B80F9E95060F}" presName="sibTrans" presStyleLbl="sibTrans1D1" presStyleIdx="3" presStyleCnt="8"/>
      <dgm:spPr/>
    </dgm:pt>
    <dgm:pt modelId="{4C809D21-16BB-42A8-9C49-0AFB799DDAAC}" type="pres">
      <dgm:prSet presAssocID="{2F62596A-12A9-48B2-9AF1-B80F9E95060F}" presName="connectorText" presStyleLbl="sibTrans1D1" presStyleIdx="3" presStyleCnt="8"/>
      <dgm:spPr/>
    </dgm:pt>
    <dgm:pt modelId="{80ACF448-F212-4319-BAF5-6E19A111C271}" type="pres">
      <dgm:prSet presAssocID="{EE5E5834-616E-4922-AF24-4A354EDDFFBB}" presName="node" presStyleLbl="node1" presStyleIdx="4" presStyleCnt="9">
        <dgm:presLayoutVars>
          <dgm:bulletEnabled val="1"/>
        </dgm:presLayoutVars>
      </dgm:prSet>
      <dgm:spPr/>
    </dgm:pt>
    <dgm:pt modelId="{15E44FA5-2A6F-45A6-B819-26750C875278}" type="pres">
      <dgm:prSet presAssocID="{85579FEA-5452-4AFE-8A79-523759A00533}" presName="sibTrans" presStyleLbl="sibTrans1D1" presStyleIdx="4" presStyleCnt="8"/>
      <dgm:spPr/>
    </dgm:pt>
    <dgm:pt modelId="{E2943835-F9E7-4948-8237-5F6C630EEB57}" type="pres">
      <dgm:prSet presAssocID="{85579FEA-5452-4AFE-8A79-523759A00533}" presName="connectorText" presStyleLbl="sibTrans1D1" presStyleIdx="4" presStyleCnt="8"/>
      <dgm:spPr/>
    </dgm:pt>
    <dgm:pt modelId="{DB547AC7-D0A9-4273-AB68-67BA993DE8EC}" type="pres">
      <dgm:prSet presAssocID="{4E4D34BA-42A3-4BB4-B553-BE67A1069A49}" presName="node" presStyleLbl="node1" presStyleIdx="5" presStyleCnt="9">
        <dgm:presLayoutVars>
          <dgm:bulletEnabled val="1"/>
        </dgm:presLayoutVars>
      </dgm:prSet>
      <dgm:spPr/>
    </dgm:pt>
    <dgm:pt modelId="{9BAB74DB-8D69-4DD6-8128-9C9E7FAB0D48}" type="pres">
      <dgm:prSet presAssocID="{7ED41030-1703-419E-815D-5FA7A98245CC}" presName="sibTrans" presStyleLbl="sibTrans1D1" presStyleIdx="5" presStyleCnt="8"/>
      <dgm:spPr/>
    </dgm:pt>
    <dgm:pt modelId="{EAFDDD66-36BD-4ACE-ABF0-3E318F00978D}" type="pres">
      <dgm:prSet presAssocID="{7ED41030-1703-419E-815D-5FA7A98245CC}" presName="connectorText" presStyleLbl="sibTrans1D1" presStyleIdx="5" presStyleCnt="8"/>
      <dgm:spPr/>
    </dgm:pt>
    <dgm:pt modelId="{A4D18E0D-7677-4B4D-B33C-4CB8C7613B04}" type="pres">
      <dgm:prSet presAssocID="{36ABE3BD-2C81-4641-9A64-FCD9F75661A5}" presName="node" presStyleLbl="node1" presStyleIdx="6" presStyleCnt="9">
        <dgm:presLayoutVars>
          <dgm:bulletEnabled val="1"/>
        </dgm:presLayoutVars>
      </dgm:prSet>
      <dgm:spPr/>
    </dgm:pt>
    <dgm:pt modelId="{C8DA78EC-A5CB-4316-9AF6-1B01EF3E5E9D}" type="pres">
      <dgm:prSet presAssocID="{50921CB8-196B-45A0-9DDA-4F313EBED3A5}" presName="sibTrans" presStyleLbl="sibTrans1D1" presStyleIdx="6" presStyleCnt="8"/>
      <dgm:spPr/>
    </dgm:pt>
    <dgm:pt modelId="{1A2FEF18-2896-40DD-A269-D343DABA3C03}" type="pres">
      <dgm:prSet presAssocID="{50921CB8-196B-45A0-9DDA-4F313EBED3A5}" presName="connectorText" presStyleLbl="sibTrans1D1" presStyleIdx="6" presStyleCnt="8"/>
      <dgm:spPr/>
    </dgm:pt>
    <dgm:pt modelId="{F69CA40A-7900-4A20-830D-ED19E01253F0}" type="pres">
      <dgm:prSet presAssocID="{BE9A9FEF-D9C0-41B3-9D3C-10EA88D129FB}" presName="node" presStyleLbl="node1" presStyleIdx="7" presStyleCnt="9">
        <dgm:presLayoutVars>
          <dgm:bulletEnabled val="1"/>
        </dgm:presLayoutVars>
      </dgm:prSet>
      <dgm:spPr/>
    </dgm:pt>
    <dgm:pt modelId="{40E2683A-176A-4765-B26F-4A5CAECC006E}" type="pres">
      <dgm:prSet presAssocID="{FE688743-6126-4656-8127-8EB73C293E3C}" presName="sibTrans" presStyleLbl="sibTrans1D1" presStyleIdx="7" presStyleCnt="8"/>
      <dgm:spPr/>
    </dgm:pt>
    <dgm:pt modelId="{4006F5F7-50AC-43D9-933B-7D8D85F06D4C}" type="pres">
      <dgm:prSet presAssocID="{FE688743-6126-4656-8127-8EB73C293E3C}" presName="connectorText" presStyleLbl="sibTrans1D1" presStyleIdx="7" presStyleCnt="8"/>
      <dgm:spPr/>
    </dgm:pt>
    <dgm:pt modelId="{95EE2831-24A5-459A-A179-48D2C55C3D66}" type="pres">
      <dgm:prSet presAssocID="{247F8480-2FE2-4E91-9917-F281DCB9E7D9}" presName="node" presStyleLbl="node1" presStyleIdx="8" presStyleCnt="9">
        <dgm:presLayoutVars>
          <dgm:bulletEnabled val="1"/>
        </dgm:presLayoutVars>
      </dgm:prSet>
      <dgm:spPr/>
    </dgm:pt>
  </dgm:ptLst>
  <dgm:cxnLst>
    <dgm:cxn modelId="{63D04F03-7AD4-4E8B-88CE-312DC3B3BD8F}" srcId="{67C0CC6C-D9C6-40EB-A6C6-62331751FCD5}" destId="{247F8480-2FE2-4E91-9917-F281DCB9E7D9}" srcOrd="8" destOrd="0" parTransId="{D89A74CF-6F36-4C4D-8A96-D5F82C013C78}" sibTransId="{35C74F36-44DD-4DF0-9ADD-3931675C2154}"/>
    <dgm:cxn modelId="{ADBEBB04-6E00-4376-92E4-197FA4839AFC}" type="presOf" srcId="{2F62596A-12A9-48B2-9AF1-B80F9E95060F}" destId="{45A81373-24CB-4CAE-B73E-1A576A7D67DD}" srcOrd="0" destOrd="0" presId="urn:microsoft.com/office/officeart/2005/8/layout/bProcess3"/>
    <dgm:cxn modelId="{F269920B-0D91-4383-8A5D-F97C6FD8C193}" srcId="{67C0CC6C-D9C6-40EB-A6C6-62331751FCD5}" destId="{4E4D34BA-42A3-4BB4-B553-BE67A1069A49}" srcOrd="5" destOrd="0" parTransId="{CA91DAA7-9288-4CA3-B07A-EACB1D618E35}" sibTransId="{7ED41030-1703-419E-815D-5FA7A98245CC}"/>
    <dgm:cxn modelId="{3BEE670E-76BE-4551-9414-C4AFDA144176}" type="presOf" srcId="{67C0CC6C-D9C6-40EB-A6C6-62331751FCD5}" destId="{5C9FE8EB-01A2-4532-A867-961D59F62EFD}" srcOrd="0" destOrd="0" presId="urn:microsoft.com/office/officeart/2005/8/layout/bProcess3"/>
    <dgm:cxn modelId="{8C01E128-D791-4A3A-8AFB-85E92150E206}" srcId="{67C0CC6C-D9C6-40EB-A6C6-62331751FCD5}" destId="{4C774952-A8D2-4F53-855E-F2C25D075C4A}" srcOrd="3" destOrd="0" parTransId="{33C67912-F9C3-4243-8CC5-BD0933A74D36}" sibTransId="{2F62596A-12A9-48B2-9AF1-B80F9E95060F}"/>
    <dgm:cxn modelId="{A77DA22E-15D0-43BE-9AD7-1A18304AF86C}" type="presOf" srcId="{6AB98C89-CC3F-4FA1-9011-C33CF7177863}" destId="{6DBAF51D-0613-41B9-B32E-4EA612FBEF35}" srcOrd="1" destOrd="0" presId="urn:microsoft.com/office/officeart/2005/8/layout/bProcess3"/>
    <dgm:cxn modelId="{70659B61-4313-40D9-A848-82D3525F7805}" type="presOf" srcId="{50921CB8-196B-45A0-9DDA-4F313EBED3A5}" destId="{1A2FEF18-2896-40DD-A269-D343DABA3C03}" srcOrd="1" destOrd="0" presId="urn:microsoft.com/office/officeart/2005/8/layout/bProcess3"/>
    <dgm:cxn modelId="{1EE02164-8686-4A07-89E9-3E061F5F2E5F}" type="presOf" srcId="{36ABE3BD-2C81-4641-9A64-FCD9F75661A5}" destId="{A4D18E0D-7677-4B4D-B33C-4CB8C7613B04}" srcOrd="0" destOrd="0" presId="urn:microsoft.com/office/officeart/2005/8/layout/bProcess3"/>
    <dgm:cxn modelId="{19205F46-784D-4F53-B5C3-CF5A838A61DB}" type="presOf" srcId="{9C94D654-08DC-4FC6-94AE-FABC6A4BCEE9}" destId="{64A37CBF-5F92-42A1-84E6-7581C4AD9155}" srcOrd="0" destOrd="0" presId="urn:microsoft.com/office/officeart/2005/8/layout/bProcess3"/>
    <dgm:cxn modelId="{DD8CE575-6E5A-4704-BA14-1808C3FCC607}" type="presOf" srcId="{EFD17A89-059C-4BDF-BB0E-819E40475EAD}" destId="{6CC063E5-3E86-4D18-8EF6-B81F5342CB43}" srcOrd="1" destOrd="0" presId="urn:microsoft.com/office/officeart/2005/8/layout/bProcess3"/>
    <dgm:cxn modelId="{CBD2F87E-A471-4AB6-B342-CA626BA90E10}" srcId="{67C0CC6C-D9C6-40EB-A6C6-62331751FCD5}" destId="{05F52DCA-8B4E-4EAB-BB54-83DDCB241D92}" srcOrd="2" destOrd="0" parTransId="{6110154C-1EBF-49DB-B1DF-C3249E1617EE}" sibTransId="{9C94D654-08DC-4FC6-94AE-FABC6A4BCEE9}"/>
    <dgm:cxn modelId="{A464F27F-32C7-4A21-B20E-86385C8931E2}" type="presOf" srcId="{6AB98C89-CC3F-4FA1-9011-C33CF7177863}" destId="{B3D72CBE-CB77-4BA4-8ED9-CE4FF354A72D}" srcOrd="0" destOrd="0" presId="urn:microsoft.com/office/officeart/2005/8/layout/bProcess3"/>
    <dgm:cxn modelId="{D0DE138D-5EFC-4315-A949-3DD778BEBA92}" type="presOf" srcId="{FE688743-6126-4656-8127-8EB73C293E3C}" destId="{40E2683A-176A-4765-B26F-4A5CAECC006E}" srcOrd="0" destOrd="0" presId="urn:microsoft.com/office/officeart/2005/8/layout/bProcess3"/>
    <dgm:cxn modelId="{5B157E9A-506E-47C7-8161-CE0CB8FACA43}" srcId="{67C0CC6C-D9C6-40EB-A6C6-62331751FCD5}" destId="{EE5E5834-616E-4922-AF24-4A354EDDFFBB}" srcOrd="4" destOrd="0" parTransId="{183D03FD-A800-4BCA-82FF-074E4B70F63A}" sibTransId="{85579FEA-5452-4AFE-8A79-523759A00533}"/>
    <dgm:cxn modelId="{BDEC3DA4-3D9E-45AF-B9FA-F0EDA3302350}" type="presOf" srcId="{FE688743-6126-4656-8127-8EB73C293E3C}" destId="{4006F5F7-50AC-43D9-933B-7D8D85F06D4C}" srcOrd="1" destOrd="0" presId="urn:microsoft.com/office/officeart/2005/8/layout/bProcess3"/>
    <dgm:cxn modelId="{91087DA9-E165-4E24-A995-B725EDCF2187}" type="presOf" srcId="{4C774952-A8D2-4F53-855E-F2C25D075C4A}" destId="{DA36EAB4-8D53-41B5-AE63-E6486A637A8C}" srcOrd="0" destOrd="0" presId="urn:microsoft.com/office/officeart/2005/8/layout/bProcess3"/>
    <dgm:cxn modelId="{6C80CDAA-6025-4197-A309-4CF2F6390B11}" type="presOf" srcId="{50921CB8-196B-45A0-9DDA-4F313EBED3A5}" destId="{C8DA78EC-A5CB-4316-9AF6-1B01EF3E5E9D}" srcOrd="0" destOrd="0" presId="urn:microsoft.com/office/officeart/2005/8/layout/bProcess3"/>
    <dgm:cxn modelId="{1B9CDEB1-93E3-41F2-B208-6B5DC9960A10}" type="presOf" srcId="{85579FEA-5452-4AFE-8A79-523759A00533}" destId="{E2943835-F9E7-4948-8237-5F6C630EEB57}" srcOrd="1" destOrd="0" presId="urn:microsoft.com/office/officeart/2005/8/layout/bProcess3"/>
    <dgm:cxn modelId="{2A95D0B4-A9B1-424B-B2AB-B0A0ADF410EA}" srcId="{67C0CC6C-D9C6-40EB-A6C6-62331751FCD5}" destId="{94678C61-26E7-44CF-8F8C-648359908D08}" srcOrd="1" destOrd="0" parTransId="{5508AF7A-4CCF-4F8C-A89E-F6927FBC5D23}" sibTransId="{EFD17A89-059C-4BDF-BB0E-819E40475EAD}"/>
    <dgm:cxn modelId="{CCBEEAB7-3F42-4E5A-93C1-5D3B9F871604}" type="presOf" srcId="{A05AC2B7-62E6-4641-AC11-8F9262C97FEF}" destId="{4C187282-7F2D-454E-8F27-0F04092F2442}" srcOrd="0" destOrd="0" presId="urn:microsoft.com/office/officeart/2005/8/layout/bProcess3"/>
    <dgm:cxn modelId="{0EE546B8-32BC-45DB-9187-C810D61E88AD}" type="presOf" srcId="{7ED41030-1703-419E-815D-5FA7A98245CC}" destId="{9BAB74DB-8D69-4DD6-8128-9C9E7FAB0D48}" srcOrd="0" destOrd="0" presId="urn:microsoft.com/office/officeart/2005/8/layout/bProcess3"/>
    <dgm:cxn modelId="{F21A69B9-1E79-4320-A386-90B8757552FC}" type="presOf" srcId="{9C94D654-08DC-4FC6-94AE-FABC6A4BCEE9}" destId="{121CD52C-34B5-4245-824E-E389705FCDD1}" srcOrd="1" destOrd="0" presId="urn:microsoft.com/office/officeart/2005/8/layout/bProcess3"/>
    <dgm:cxn modelId="{15DB10CB-C120-4519-99A8-484C61EDE6D9}" type="presOf" srcId="{EE5E5834-616E-4922-AF24-4A354EDDFFBB}" destId="{80ACF448-F212-4319-BAF5-6E19A111C271}" srcOrd="0" destOrd="0" presId="urn:microsoft.com/office/officeart/2005/8/layout/bProcess3"/>
    <dgm:cxn modelId="{5CCD69D1-97BD-4D3E-8AAD-7243247A405E}" type="presOf" srcId="{2F62596A-12A9-48B2-9AF1-B80F9E95060F}" destId="{4C809D21-16BB-42A8-9C49-0AFB799DDAAC}" srcOrd="1" destOrd="0" presId="urn:microsoft.com/office/officeart/2005/8/layout/bProcess3"/>
    <dgm:cxn modelId="{B75C9FD3-236E-4AA2-A82F-D932CDCE70F7}" type="presOf" srcId="{94678C61-26E7-44CF-8F8C-648359908D08}" destId="{47BE024D-0373-4D76-95AA-43DB64148874}" srcOrd="0" destOrd="0" presId="urn:microsoft.com/office/officeart/2005/8/layout/bProcess3"/>
    <dgm:cxn modelId="{5EA59ED6-9D1D-49BE-8B77-D6727D4E1961}" type="presOf" srcId="{85579FEA-5452-4AFE-8A79-523759A00533}" destId="{15E44FA5-2A6F-45A6-B819-26750C875278}" srcOrd="0" destOrd="0" presId="urn:microsoft.com/office/officeart/2005/8/layout/bProcess3"/>
    <dgm:cxn modelId="{A3A511D7-5514-4427-9FC0-1EFDFA20728F}" srcId="{67C0CC6C-D9C6-40EB-A6C6-62331751FCD5}" destId="{BE9A9FEF-D9C0-41B3-9D3C-10EA88D129FB}" srcOrd="7" destOrd="0" parTransId="{A82D58F1-7719-4CEF-A25B-59F2A55C8EE3}" sibTransId="{FE688743-6126-4656-8127-8EB73C293E3C}"/>
    <dgm:cxn modelId="{182E5BD7-8A29-40E0-8767-26C39096BBDC}" srcId="{67C0CC6C-D9C6-40EB-A6C6-62331751FCD5}" destId="{36ABE3BD-2C81-4641-9A64-FCD9F75661A5}" srcOrd="6" destOrd="0" parTransId="{9705E355-3051-4A03-93BE-C91E4D64F554}" sibTransId="{50921CB8-196B-45A0-9DDA-4F313EBED3A5}"/>
    <dgm:cxn modelId="{25D5B6DA-8C8E-47E4-9BFC-3E31F65BE389}" type="presOf" srcId="{7ED41030-1703-419E-815D-5FA7A98245CC}" destId="{EAFDDD66-36BD-4ACE-ABF0-3E318F00978D}" srcOrd="1" destOrd="0" presId="urn:microsoft.com/office/officeart/2005/8/layout/bProcess3"/>
    <dgm:cxn modelId="{9F24E9DF-DFFC-4DF0-A564-9FE97E0D7701}" type="presOf" srcId="{4E4D34BA-42A3-4BB4-B553-BE67A1069A49}" destId="{DB547AC7-D0A9-4273-AB68-67BA993DE8EC}" srcOrd="0" destOrd="0" presId="urn:microsoft.com/office/officeart/2005/8/layout/bProcess3"/>
    <dgm:cxn modelId="{230C98EC-4159-47A1-B00D-5DFDDFEA545B}" srcId="{67C0CC6C-D9C6-40EB-A6C6-62331751FCD5}" destId="{A05AC2B7-62E6-4641-AC11-8F9262C97FEF}" srcOrd="0" destOrd="0" parTransId="{FCAD173B-8E88-487E-AB90-C391F535E1A4}" sibTransId="{6AB98C89-CC3F-4FA1-9011-C33CF7177863}"/>
    <dgm:cxn modelId="{AAAF62ED-8D33-443E-A081-6224C9F169A7}" type="presOf" srcId="{EFD17A89-059C-4BDF-BB0E-819E40475EAD}" destId="{9F638F72-FDFE-4837-80D5-22FD779F7913}" srcOrd="0" destOrd="0" presId="urn:microsoft.com/office/officeart/2005/8/layout/bProcess3"/>
    <dgm:cxn modelId="{94422BF7-7717-499F-941D-074C061D502C}" type="presOf" srcId="{BE9A9FEF-D9C0-41B3-9D3C-10EA88D129FB}" destId="{F69CA40A-7900-4A20-830D-ED19E01253F0}" srcOrd="0" destOrd="0" presId="urn:microsoft.com/office/officeart/2005/8/layout/bProcess3"/>
    <dgm:cxn modelId="{3BD9DEFB-07AB-4D3D-A6D8-768A717B537F}" type="presOf" srcId="{05F52DCA-8B4E-4EAB-BB54-83DDCB241D92}" destId="{83EA9D1A-F1AE-4161-8766-532533574CDB}" srcOrd="0" destOrd="0" presId="urn:microsoft.com/office/officeart/2005/8/layout/bProcess3"/>
    <dgm:cxn modelId="{EE9E53FD-7CE1-4F25-A4EC-BD0D5C7ACA61}" type="presOf" srcId="{247F8480-2FE2-4E91-9917-F281DCB9E7D9}" destId="{95EE2831-24A5-459A-A179-48D2C55C3D66}" srcOrd="0" destOrd="0" presId="urn:microsoft.com/office/officeart/2005/8/layout/bProcess3"/>
    <dgm:cxn modelId="{83CED76A-5A64-439B-A788-51A1222E0721}" type="presParOf" srcId="{5C9FE8EB-01A2-4532-A867-961D59F62EFD}" destId="{4C187282-7F2D-454E-8F27-0F04092F2442}" srcOrd="0" destOrd="0" presId="urn:microsoft.com/office/officeart/2005/8/layout/bProcess3"/>
    <dgm:cxn modelId="{8C8A7774-458F-45B9-B42E-1C6A8036E94E}" type="presParOf" srcId="{5C9FE8EB-01A2-4532-A867-961D59F62EFD}" destId="{B3D72CBE-CB77-4BA4-8ED9-CE4FF354A72D}" srcOrd="1" destOrd="0" presId="urn:microsoft.com/office/officeart/2005/8/layout/bProcess3"/>
    <dgm:cxn modelId="{32A97B5E-5B17-4D63-A1AC-DE44756F6EFA}" type="presParOf" srcId="{B3D72CBE-CB77-4BA4-8ED9-CE4FF354A72D}" destId="{6DBAF51D-0613-41B9-B32E-4EA612FBEF35}" srcOrd="0" destOrd="0" presId="urn:microsoft.com/office/officeart/2005/8/layout/bProcess3"/>
    <dgm:cxn modelId="{0665DCA4-ECE8-4504-8088-E78FDF0703E4}" type="presParOf" srcId="{5C9FE8EB-01A2-4532-A867-961D59F62EFD}" destId="{47BE024D-0373-4D76-95AA-43DB64148874}" srcOrd="2" destOrd="0" presId="urn:microsoft.com/office/officeart/2005/8/layout/bProcess3"/>
    <dgm:cxn modelId="{B5FDE940-DCE4-42C2-B3A6-51E78FF348A7}" type="presParOf" srcId="{5C9FE8EB-01A2-4532-A867-961D59F62EFD}" destId="{9F638F72-FDFE-4837-80D5-22FD779F7913}" srcOrd="3" destOrd="0" presId="urn:microsoft.com/office/officeart/2005/8/layout/bProcess3"/>
    <dgm:cxn modelId="{983CEB63-4718-442C-A788-A608F89B244E}" type="presParOf" srcId="{9F638F72-FDFE-4837-80D5-22FD779F7913}" destId="{6CC063E5-3E86-4D18-8EF6-B81F5342CB43}" srcOrd="0" destOrd="0" presId="urn:microsoft.com/office/officeart/2005/8/layout/bProcess3"/>
    <dgm:cxn modelId="{57766490-0BB9-4B2D-ADFF-91643D4BB125}" type="presParOf" srcId="{5C9FE8EB-01A2-4532-A867-961D59F62EFD}" destId="{83EA9D1A-F1AE-4161-8766-532533574CDB}" srcOrd="4" destOrd="0" presId="urn:microsoft.com/office/officeart/2005/8/layout/bProcess3"/>
    <dgm:cxn modelId="{26390428-D6A6-49C1-9BC6-D6CA4A5A30A0}" type="presParOf" srcId="{5C9FE8EB-01A2-4532-A867-961D59F62EFD}" destId="{64A37CBF-5F92-42A1-84E6-7581C4AD9155}" srcOrd="5" destOrd="0" presId="urn:microsoft.com/office/officeart/2005/8/layout/bProcess3"/>
    <dgm:cxn modelId="{EB48F2BD-63FB-4880-B68B-65BDF8719CBD}" type="presParOf" srcId="{64A37CBF-5F92-42A1-84E6-7581C4AD9155}" destId="{121CD52C-34B5-4245-824E-E389705FCDD1}" srcOrd="0" destOrd="0" presId="urn:microsoft.com/office/officeart/2005/8/layout/bProcess3"/>
    <dgm:cxn modelId="{977839F8-DC3B-400D-9C08-2F7F8D816978}" type="presParOf" srcId="{5C9FE8EB-01A2-4532-A867-961D59F62EFD}" destId="{DA36EAB4-8D53-41B5-AE63-E6486A637A8C}" srcOrd="6" destOrd="0" presId="urn:microsoft.com/office/officeart/2005/8/layout/bProcess3"/>
    <dgm:cxn modelId="{595B198F-C14B-4E93-A60C-1E90E2576961}" type="presParOf" srcId="{5C9FE8EB-01A2-4532-A867-961D59F62EFD}" destId="{45A81373-24CB-4CAE-B73E-1A576A7D67DD}" srcOrd="7" destOrd="0" presId="urn:microsoft.com/office/officeart/2005/8/layout/bProcess3"/>
    <dgm:cxn modelId="{07F2F9E4-DECD-4734-82C2-B0E20050130B}" type="presParOf" srcId="{45A81373-24CB-4CAE-B73E-1A576A7D67DD}" destId="{4C809D21-16BB-42A8-9C49-0AFB799DDAAC}" srcOrd="0" destOrd="0" presId="urn:microsoft.com/office/officeart/2005/8/layout/bProcess3"/>
    <dgm:cxn modelId="{4E8AFF2C-3AEB-4DAC-94D9-CFBBA6245DE2}" type="presParOf" srcId="{5C9FE8EB-01A2-4532-A867-961D59F62EFD}" destId="{80ACF448-F212-4319-BAF5-6E19A111C271}" srcOrd="8" destOrd="0" presId="urn:microsoft.com/office/officeart/2005/8/layout/bProcess3"/>
    <dgm:cxn modelId="{D27A802D-174C-403D-A631-E2B7F5265FA2}" type="presParOf" srcId="{5C9FE8EB-01A2-4532-A867-961D59F62EFD}" destId="{15E44FA5-2A6F-45A6-B819-26750C875278}" srcOrd="9" destOrd="0" presId="urn:microsoft.com/office/officeart/2005/8/layout/bProcess3"/>
    <dgm:cxn modelId="{956F8D60-8B23-489B-920D-629DD95EEF96}" type="presParOf" srcId="{15E44FA5-2A6F-45A6-B819-26750C875278}" destId="{E2943835-F9E7-4948-8237-5F6C630EEB57}" srcOrd="0" destOrd="0" presId="urn:microsoft.com/office/officeart/2005/8/layout/bProcess3"/>
    <dgm:cxn modelId="{3FE5B797-EAC5-40DF-BBFD-74C2982EE6FC}" type="presParOf" srcId="{5C9FE8EB-01A2-4532-A867-961D59F62EFD}" destId="{DB547AC7-D0A9-4273-AB68-67BA993DE8EC}" srcOrd="10" destOrd="0" presId="urn:microsoft.com/office/officeart/2005/8/layout/bProcess3"/>
    <dgm:cxn modelId="{3C08DA4C-9D5B-46AD-83C1-30B4982C75FE}" type="presParOf" srcId="{5C9FE8EB-01A2-4532-A867-961D59F62EFD}" destId="{9BAB74DB-8D69-4DD6-8128-9C9E7FAB0D48}" srcOrd="11" destOrd="0" presId="urn:microsoft.com/office/officeart/2005/8/layout/bProcess3"/>
    <dgm:cxn modelId="{F580A1EA-0E85-4753-847A-8FAF56BDFCB9}" type="presParOf" srcId="{9BAB74DB-8D69-4DD6-8128-9C9E7FAB0D48}" destId="{EAFDDD66-36BD-4ACE-ABF0-3E318F00978D}" srcOrd="0" destOrd="0" presId="urn:microsoft.com/office/officeart/2005/8/layout/bProcess3"/>
    <dgm:cxn modelId="{375064CA-48FA-41F3-B60A-449C8462218B}" type="presParOf" srcId="{5C9FE8EB-01A2-4532-A867-961D59F62EFD}" destId="{A4D18E0D-7677-4B4D-B33C-4CB8C7613B04}" srcOrd="12" destOrd="0" presId="urn:microsoft.com/office/officeart/2005/8/layout/bProcess3"/>
    <dgm:cxn modelId="{F3881D7F-0DD5-4AAF-A54F-71B30615B47F}" type="presParOf" srcId="{5C9FE8EB-01A2-4532-A867-961D59F62EFD}" destId="{C8DA78EC-A5CB-4316-9AF6-1B01EF3E5E9D}" srcOrd="13" destOrd="0" presId="urn:microsoft.com/office/officeart/2005/8/layout/bProcess3"/>
    <dgm:cxn modelId="{BDF6092C-7CA6-4BD2-A933-83B929CFB226}" type="presParOf" srcId="{C8DA78EC-A5CB-4316-9AF6-1B01EF3E5E9D}" destId="{1A2FEF18-2896-40DD-A269-D343DABA3C03}" srcOrd="0" destOrd="0" presId="urn:microsoft.com/office/officeart/2005/8/layout/bProcess3"/>
    <dgm:cxn modelId="{2E029CA5-7775-4DED-ACB7-06F25C9D7EA2}" type="presParOf" srcId="{5C9FE8EB-01A2-4532-A867-961D59F62EFD}" destId="{F69CA40A-7900-4A20-830D-ED19E01253F0}" srcOrd="14" destOrd="0" presId="urn:microsoft.com/office/officeart/2005/8/layout/bProcess3"/>
    <dgm:cxn modelId="{078A0099-DECF-4652-902F-FF21CC51D37E}" type="presParOf" srcId="{5C9FE8EB-01A2-4532-A867-961D59F62EFD}" destId="{40E2683A-176A-4765-B26F-4A5CAECC006E}" srcOrd="15" destOrd="0" presId="urn:microsoft.com/office/officeart/2005/8/layout/bProcess3"/>
    <dgm:cxn modelId="{F263F9B0-A6D8-40C6-8C3C-289689A657C5}" type="presParOf" srcId="{40E2683A-176A-4765-B26F-4A5CAECC006E}" destId="{4006F5F7-50AC-43D9-933B-7D8D85F06D4C}" srcOrd="0" destOrd="0" presId="urn:microsoft.com/office/officeart/2005/8/layout/bProcess3"/>
    <dgm:cxn modelId="{FC70255E-8F36-4612-B3D7-31365DDD4FA8}" type="presParOf" srcId="{5C9FE8EB-01A2-4532-A867-961D59F62EFD}" destId="{95EE2831-24A5-459A-A179-48D2C55C3D66}"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7692BD-22FE-41CA-988B-8B5352B8475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243C6E58-B44A-433D-947C-157BB3B73E74}">
      <dgm:prSet phldrT="[Text]"/>
      <dgm:spPr/>
      <dgm:t>
        <a:bodyPr/>
        <a:lstStyle/>
        <a:p>
          <a:r>
            <a:rPr lang="en-US"/>
            <a:t>Email provider with queries</a:t>
          </a:r>
          <a:endParaRPr lang="en-GB"/>
        </a:p>
      </dgm:t>
    </dgm:pt>
    <dgm:pt modelId="{7247A0CD-3F41-40F4-A12E-5B603AE93375}" type="parTrans" cxnId="{6D6300BB-35E8-41E0-B52D-40F012790EFC}">
      <dgm:prSet/>
      <dgm:spPr/>
      <dgm:t>
        <a:bodyPr/>
        <a:lstStyle/>
        <a:p>
          <a:endParaRPr lang="en-GB"/>
        </a:p>
      </dgm:t>
    </dgm:pt>
    <dgm:pt modelId="{3B2DAF8C-D8A2-40B7-833D-44BA38F599A9}" type="sibTrans" cxnId="{6D6300BB-35E8-41E0-B52D-40F012790EFC}">
      <dgm:prSet/>
      <dgm:spPr/>
      <dgm:t>
        <a:bodyPr/>
        <a:lstStyle/>
        <a:p>
          <a:endParaRPr lang="en-GB"/>
        </a:p>
      </dgm:t>
    </dgm:pt>
    <dgm:pt modelId="{79E0C391-B1F7-4134-B2B1-B2814855AA83}">
      <dgm:prSet phldrT="[Text]"/>
      <dgm:spPr/>
      <dgm:t>
        <a:bodyPr/>
        <a:lstStyle/>
        <a:p>
          <a:r>
            <a:rPr lang="en-US"/>
            <a:t>Chase provider if no response by specified deadline</a:t>
          </a:r>
          <a:endParaRPr lang="en-GB"/>
        </a:p>
      </dgm:t>
    </dgm:pt>
    <dgm:pt modelId="{87174A20-8B75-416A-8A20-354E762BA849}" type="parTrans" cxnId="{25915A94-B014-4BAC-AED6-467DEFF490B7}">
      <dgm:prSet/>
      <dgm:spPr/>
      <dgm:t>
        <a:bodyPr/>
        <a:lstStyle/>
        <a:p>
          <a:endParaRPr lang="en-GB"/>
        </a:p>
      </dgm:t>
    </dgm:pt>
    <dgm:pt modelId="{8A574387-4F5C-4020-9698-35D3EE51202E}" type="sibTrans" cxnId="{25915A94-B014-4BAC-AED6-467DEFF490B7}">
      <dgm:prSet/>
      <dgm:spPr/>
      <dgm:t>
        <a:bodyPr/>
        <a:lstStyle/>
        <a:p>
          <a:endParaRPr lang="en-GB"/>
        </a:p>
      </dgm:t>
    </dgm:pt>
    <dgm:pt modelId="{AC26BDDC-8E31-41DD-8F58-E888CC9BF2A1}">
      <dgm:prSet phldrT="[Text]"/>
      <dgm:spPr/>
      <dgm:t>
        <a:bodyPr/>
        <a:lstStyle/>
        <a:p>
          <a:r>
            <a:rPr lang="en-US"/>
            <a:t>Discuss outliers with LA </a:t>
          </a:r>
          <a:br>
            <a:rPr lang="en-US"/>
          </a:br>
          <a:r>
            <a:rPr lang="en-US"/>
            <a:t>(If still no response)</a:t>
          </a:r>
          <a:endParaRPr lang="en-GB"/>
        </a:p>
      </dgm:t>
    </dgm:pt>
    <dgm:pt modelId="{F7937AF9-D422-4060-A39F-A184AAB30044}" type="parTrans" cxnId="{AD3ECDE0-66E9-43E2-9E97-DF2A13D5BDEE}">
      <dgm:prSet/>
      <dgm:spPr/>
      <dgm:t>
        <a:bodyPr/>
        <a:lstStyle/>
        <a:p>
          <a:endParaRPr lang="en-GB"/>
        </a:p>
      </dgm:t>
    </dgm:pt>
    <dgm:pt modelId="{315375D3-94B6-42A7-AACB-32475DCB7410}" type="sibTrans" cxnId="{AD3ECDE0-66E9-43E2-9E97-DF2A13D5BDEE}">
      <dgm:prSet/>
      <dgm:spPr/>
      <dgm:t>
        <a:bodyPr/>
        <a:lstStyle/>
        <a:p>
          <a:endParaRPr lang="en-GB"/>
        </a:p>
      </dgm:t>
    </dgm:pt>
    <dgm:pt modelId="{34A6C591-7B2B-4C7D-A63B-A9662B998266}">
      <dgm:prSet phldrT="[Text]"/>
      <dgm:spPr/>
      <dgm:t>
        <a:bodyPr/>
        <a:lstStyle/>
        <a:p>
          <a:r>
            <a:rPr lang="en-US"/>
            <a:t>Confirm how to treat outliers for Annex A calculations</a:t>
          </a:r>
          <a:endParaRPr lang="en-GB"/>
        </a:p>
      </dgm:t>
    </dgm:pt>
    <dgm:pt modelId="{BFB1967E-5B59-4E19-A02B-2674016C97D0}" type="parTrans" cxnId="{3065B575-17DE-4037-86B8-FBDE0351B391}">
      <dgm:prSet/>
      <dgm:spPr/>
      <dgm:t>
        <a:bodyPr/>
        <a:lstStyle/>
        <a:p>
          <a:endParaRPr lang="en-GB"/>
        </a:p>
      </dgm:t>
    </dgm:pt>
    <dgm:pt modelId="{ACC9F78C-B835-4131-A5DB-1049617CB568}" type="sibTrans" cxnId="{3065B575-17DE-4037-86B8-FBDE0351B391}">
      <dgm:prSet/>
      <dgm:spPr/>
      <dgm:t>
        <a:bodyPr/>
        <a:lstStyle/>
        <a:p>
          <a:endParaRPr lang="en-GB"/>
        </a:p>
      </dgm:t>
    </dgm:pt>
    <dgm:pt modelId="{D201F51B-2A95-4808-91B7-25BB5E2520AB}">
      <dgm:prSet phldrT="[Text]"/>
      <dgm:spPr/>
      <dgm:t>
        <a:bodyPr/>
        <a:lstStyle/>
        <a:p>
          <a:r>
            <a:rPr lang="en-US"/>
            <a:t>Document rationale RE outliers</a:t>
          </a:r>
          <a:endParaRPr lang="en-GB"/>
        </a:p>
      </dgm:t>
    </dgm:pt>
    <dgm:pt modelId="{0CF0ECDF-2666-40F3-8689-B53A46784C7F}" type="parTrans" cxnId="{0042F10D-E720-401E-B802-99E5CF61F3EB}">
      <dgm:prSet/>
      <dgm:spPr/>
      <dgm:t>
        <a:bodyPr/>
        <a:lstStyle/>
        <a:p>
          <a:endParaRPr lang="en-GB"/>
        </a:p>
      </dgm:t>
    </dgm:pt>
    <dgm:pt modelId="{100B979F-DE20-445D-9D48-4B94E7B15BD0}" type="sibTrans" cxnId="{0042F10D-E720-401E-B802-99E5CF61F3EB}">
      <dgm:prSet/>
      <dgm:spPr/>
      <dgm:t>
        <a:bodyPr/>
        <a:lstStyle/>
        <a:p>
          <a:endParaRPr lang="en-GB"/>
        </a:p>
      </dgm:t>
    </dgm:pt>
    <dgm:pt modelId="{E76E795D-EFED-453D-928F-5D9B1C33FA21}" type="pres">
      <dgm:prSet presAssocID="{0C7692BD-22FE-41CA-988B-8B5352B8475B}" presName="Name0" presStyleCnt="0">
        <dgm:presLayoutVars>
          <dgm:dir/>
          <dgm:resizeHandles val="exact"/>
        </dgm:presLayoutVars>
      </dgm:prSet>
      <dgm:spPr/>
    </dgm:pt>
    <dgm:pt modelId="{A10F69B7-41AC-4CCF-8231-B3309D5F10E5}" type="pres">
      <dgm:prSet presAssocID="{243C6E58-B44A-433D-947C-157BB3B73E74}" presName="node" presStyleLbl="node1" presStyleIdx="0" presStyleCnt="5">
        <dgm:presLayoutVars>
          <dgm:bulletEnabled val="1"/>
        </dgm:presLayoutVars>
      </dgm:prSet>
      <dgm:spPr/>
    </dgm:pt>
    <dgm:pt modelId="{902DFAE8-95B5-4643-AB6C-AB75767F7EE5}" type="pres">
      <dgm:prSet presAssocID="{3B2DAF8C-D8A2-40B7-833D-44BA38F599A9}" presName="sibTrans" presStyleLbl="sibTrans2D1" presStyleIdx="0" presStyleCnt="4"/>
      <dgm:spPr/>
    </dgm:pt>
    <dgm:pt modelId="{19571FC1-A283-4568-8417-99F7447444BE}" type="pres">
      <dgm:prSet presAssocID="{3B2DAF8C-D8A2-40B7-833D-44BA38F599A9}" presName="connectorText" presStyleLbl="sibTrans2D1" presStyleIdx="0" presStyleCnt="4"/>
      <dgm:spPr/>
    </dgm:pt>
    <dgm:pt modelId="{2B712C9A-6CC3-48E2-B045-2455D40C75B6}" type="pres">
      <dgm:prSet presAssocID="{79E0C391-B1F7-4134-B2B1-B2814855AA83}" presName="node" presStyleLbl="node1" presStyleIdx="1" presStyleCnt="5">
        <dgm:presLayoutVars>
          <dgm:bulletEnabled val="1"/>
        </dgm:presLayoutVars>
      </dgm:prSet>
      <dgm:spPr/>
    </dgm:pt>
    <dgm:pt modelId="{BBFC4CE5-6C24-4B3B-B1AC-7F9434F9FF60}" type="pres">
      <dgm:prSet presAssocID="{8A574387-4F5C-4020-9698-35D3EE51202E}" presName="sibTrans" presStyleLbl="sibTrans2D1" presStyleIdx="1" presStyleCnt="4"/>
      <dgm:spPr/>
    </dgm:pt>
    <dgm:pt modelId="{88D75289-A16E-4413-B2C7-6348056DD0FB}" type="pres">
      <dgm:prSet presAssocID="{8A574387-4F5C-4020-9698-35D3EE51202E}" presName="connectorText" presStyleLbl="sibTrans2D1" presStyleIdx="1" presStyleCnt="4"/>
      <dgm:spPr/>
    </dgm:pt>
    <dgm:pt modelId="{FB9D6048-3EB9-445A-B64E-894E34337873}" type="pres">
      <dgm:prSet presAssocID="{AC26BDDC-8E31-41DD-8F58-E888CC9BF2A1}" presName="node" presStyleLbl="node1" presStyleIdx="2" presStyleCnt="5">
        <dgm:presLayoutVars>
          <dgm:bulletEnabled val="1"/>
        </dgm:presLayoutVars>
      </dgm:prSet>
      <dgm:spPr/>
    </dgm:pt>
    <dgm:pt modelId="{BBE4FF93-E837-4E1D-86AE-00BB380AFBA7}" type="pres">
      <dgm:prSet presAssocID="{315375D3-94B6-42A7-AACB-32475DCB7410}" presName="sibTrans" presStyleLbl="sibTrans2D1" presStyleIdx="2" presStyleCnt="4"/>
      <dgm:spPr/>
    </dgm:pt>
    <dgm:pt modelId="{C02C5B0D-FC8A-4284-B287-416CBA4E4F79}" type="pres">
      <dgm:prSet presAssocID="{315375D3-94B6-42A7-AACB-32475DCB7410}" presName="connectorText" presStyleLbl="sibTrans2D1" presStyleIdx="2" presStyleCnt="4"/>
      <dgm:spPr/>
    </dgm:pt>
    <dgm:pt modelId="{48E98E93-9EF6-43CF-B37D-BCB9EF57DB17}" type="pres">
      <dgm:prSet presAssocID="{34A6C591-7B2B-4C7D-A63B-A9662B998266}" presName="node" presStyleLbl="node1" presStyleIdx="3" presStyleCnt="5">
        <dgm:presLayoutVars>
          <dgm:bulletEnabled val="1"/>
        </dgm:presLayoutVars>
      </dgm:prSet>
      <dgm:spPr/>
    </dgm:pt>
    <dgm:pt modelId="{12760B33-B721-481F-8EDE-25985C376BF2}" type="pres">
      <dgm:prSet presAssocID="{ACC9F78C-B835-4131-A5DB-1049617CB568}" presName="sibTrans" presStyleLbl="sibTrans2D1" presStyleIdx="3" presStyleCnt="4"/>
      <dgm:spPr/>
    </dgm:pt>
    <dgm:pt modelId="{AE5DC5E8-ADC2-4361-92E3-11B0897478D9}" type="pres">
      <dgm:prSet presAssocID="{ACC9F78C-B835-4131-A5DB-1049617CB568}" presName="connectorText" presStyleLbl="sibTrans2D1" presStyleIdx="3" presStyleCnt="4"/>
      <dgm:spPr/>
    </dgm:pt>
    <dgm:pt modelId="{BC05B5D9-F822-4AA2-B02A-F42AE2DA79FF}" type="pres">
      <dgm:prSet presAssocID="{D201F51B-2A95-4808-91B7-25BB5E2520AB}" presName="node" presStyleLbl="node1" presStyleIdx="4" presStyleCnt="5">
        <dgm:presLayoutVars>
          <dgm:bulletEnabled val="1"/>
        </dgm:presLayoutVars>
      </dgm:prSet>
      <dgm:spPr/>
    </dgm:pt>
  </dgm:ptLst>
  <dgm:cxnLst>
    <dgm:cxn modelId="{DF3EFF0C-6ADC-46BC-A18E-DC31C34BF41F}" type="presOf" srcId="{3B2DAF8C-D8A2-40B7-833D-44BA38F599A9}" destId="{19571FC1-A283-4568-8417-99F7447444BE}" srcOrd="1" destOrd="0" presId="urn:microsoft.com/office/officeart/2005/8/layout/process1"/>
    <dgm:cxn modelId="{0042F10D-E720-401E-B802-99E5CF61F3EB}" srcId="{0C7692BD-22FE-41CA-988B-8B5352B8475B}" destId="{D201F51B-2A95-4808-91B7-25BB5E2520AB}" srcOrd="4" destOrd="0" parTransId="{0CF0ECDF-2666-40F3-8689-B53A46784C7F}" sibTransId="{100B979F-DE20-445D-9D48-4B94E7B15BD0}"/>
    <dgm:cxn modelId="{CCCF910E-DFB9-4230-AF8E-8BDF22DA227E}" type="presOf" srcId="{0C7692BD-22FE-41CA-988B-8B5352B8475B}" destId="{E76E795D-EFED-453D-928F-5D9B1C33FA21}" srcOrd="0" destOrd="0" presId="urn:microsoft.com/office/officeart/2005/8/layout/process1"/>
    <dgm:cxn modelId="{DA322F1E-AD6F-4B0B-AB69-BB3963EA13CD}" type="presOf" srcId="{8A574387-4F5C-4020-9698-35D3EE51202E}" destId="{88D75289-A16E-4413-B2C7-6348056DD0FB}" srcOrd="1" destOrd="0" presId="urn:microsoft.com/office/officeart/2005/8/layout/process1"/>
    <dgm:cxn modelId="{866C7428-31A6-4B20-90BC-99DA436AF1C8}" type="presOf" srcId="{34A6C591-7B2B-4C7D-A63B-A9662B998266}" destId="{48E98E93-9EF6-43CF-B37D-BCB9EF57DB17}" srcOrd="0" destOrd="0" presId="urn:microsoft.com/office/officeart/2005/8/layout/process1"/>
    <dgm:cxn modelId="{7CB87429-4CCB-48AC-9EB1-F72C39F70E80}" type="presOf" srcId="{315375D3-94B6-42A7-AACB-32475DCB7410}" destId="{C02C5B0D-FC8A-4284-B287-416CBA4E4F79}" srcOrd="1" destOrd="0" presId="urn:microsoft.com/office/officeart/2005/8/layout/process1"/>
    <dgm:cxn modelId="{1212E536-3FC7-4A03-AA97-D17BA9FE64D7}" type="presOf" srcId="{8A574387-4F5C-4020-9698-35D3EE51202E}" destId="{BBFC4CE5-6C24-4B3B-B1AC-7F9434F9FF60}" srcOrd="0" destOrd="0" presId="urn:microsoft.com/office/officeart/2005/8/layout/process1"/>
    <dgm:cxn modelId="{7BE9326C-7100-49DD-B517-3970CD3CC86D}" type="presOf" srcId="{79E0C391-B1F7-4134-B2B1-B2814855AA83}" destId="{2B712C9A-6CC3-48E2-B045-2455D40C75B6}" srcOrd="0" destOrd="0" presId="urn:microsoft.com/office/officeart/2005/8/layout/process1"/>
    <dgm:cxn modelId="{3A6A334C-DBDD-4F30-9C74-0032E9D92338}" type="presOf" srcId="{315375D3-94B6-42A7-AACB-32475DCB7410}" destId="{BBE4FF93-E837-4E1D-86AE-00BB380AFBA7}" srcOrd="0" destOrd="0" presId="urn:microsoft.com/office/officeart/2005/8/layout/process1"/>
    <dgm:cxn modelId="{2201DA71-CD13-44A3-8876-916756BC9CD4}" type="presOf" srcId="{243C6E58-B44A-433D-947C-157BB3B73E74}" destId="{A10F69B7-41AC-4CCF-8231-B3309D5F10E5}" srcOrd="0" destOrd="0" presId="urn:microsoft.com/office/officeart/2005/8/layout/process1"/>
    <dgm:cxn modelId="{3065B575-17DE-4037-86B8-FBDE0351B391}" srcId="{0C7692BD-22FE-41CA-988B-8B5352B8475B}" destId="{34A6C591-7B2B-4C7D-A63B-A9662B998266}" srcOrd="3" destOrd="0" parTransId="{BFB1967E-5B59-4E19-A02B-2674016C97D0}" sibTransId="{ACC9F78C-B835-4131-A5DB-1049617CB568}"/>
    <dgm:cxn modelId="{B2D3BA77-4494-4E5E-B0D3-7403E1618F64}" type="presOf" srcId="{ACC9F78C-B835-4131-A5DB-1049617CB568}" destId="{12760B33-B721-481F-8EDE-25985C376BF2}" srcOrd="0" destOrd="0" presId="urn:microsoft.com/office/officeart/2005/8/layout/process1"/>
    <dgm:cxn modelId="{E85C965A-A75A-407C-8CC1-ED0188D9DE66}" type="presOf" srcId="{ACC9F78C-B835-4131-A5DB-1049617CB568}" destId="{AE5DC5E8-ADC2-4361-92E3-11B0897478D9}" srcOrd="1" destOrd="0" presId="urn:microsoft.com/office/officeart/2005/8/layout/process1"/>
    <dgm:cxn modelId="{25915A94-B014-4BAC-AED6-467DEFF490B7}" srcId="{0C7692BD-22FE-41CA-988B-8B5352B8475B}" destId="{79E0C391-B1F7-4134-B2B1-B2814855AA83}" srcOrd="1" destOrd="0" parTransId="{87174A20-8B75-416A-8A20-354E762BA849}" sibTransId="{8A574387-4F5C-4020-9698-35D3EE51202E}"/>
    <dgm:cxn modelId="{C3E884A4-F9CB-4ECA-B531-9AB59310ED6C}" type="presOf" srcId="{D201F51B-2A95-4808-91B7-25BB5E2520AB}" destId="{BC05B5D9-F822-4AA2-B02A-F42AE2DA79FF}" srcOrd="0" destOrd="0" presId="urn:microsoft.com/office/officeart/2005/8/layout/process1"/>
    <dgm:cxn modelId="{6633F3AC-53E8-4CC7-A2C9-732DD4EBB978}" type="presOf" srcId="{3B2DAF8C-D8A2-40B7-833D-44BA38F599A9}" destId="{902DFAE8-95B5-4643-AB6C-AB75767F7EE5}" srcOrd="0" destOrd="0" presId="urn:microsoft.com/office/officeart/2005/8/layout/process1"/>
    <dgm:cxn modelId="{6D6300BB-35E8-41E0-B52D-40F012790EFC}" srcId="{0C7692BD-22FE-41CA-988B-8B5352B8475B}" destId="{243C6E58-B44A-433D-947C-157BB3B73E74}" srcOrd="0" destOrd="0" parTransId="{7247A0CD-3F41-40F4-A12E-5B603AE93375}" sibTransId="{3B2DAF8C-D8A2-40B7-833D-44BA38F599A9}"/>
    <dgm:cxn modelId="{2EB519C9-1620-4840-913D-2B5ECB201E28}" type="presOf" srcId="{AC26BDDC-8E31-41DD-8F58-E888CC9BF2A1}" destId="{FB9D6048-3EB9-445A-B64E-894E34337873}" srcOrd="0" destOrd="0" presId="urn:microsoft.com/office/officeart/2005/8/layout/process1"/>
    <dgm:cxn modelId="{AD3ECDE0-66E9-43E2-9E97-DF2A13D5BDEE}" srcId="{0C7692BD-22FE-41CA-988B-8B5352B8475B}" destId="{AC26BDDC-8E31-41DD-8F58-E888CC9BF2A1}" srcOrd="2" destOrd="0" parTransId="{F7937AF9-D422-4060-A39F-A184AAB30044}" sibTransId="{315375D3-94B6-42A7-AACB-32475DCB7410}"/>
    <dgm:cxn modelId="{946F1EC3-D339-43B1-B133-C9542CF2F330}" type="presParOf" srcId="{E76E795D-EFED-453D-928F-5D9B1C33FA21}" destId="{A10F69B7-41AC-4CCF-8231-B3309D5F10E5}" srcOrd="0" destOrd="0" presId="urn:microsoft.com/office/officeart/2005/8/layout/process1"/>
    <dgm:cxn modelId="{363170B7-23DE-4B04-82DD-14269A9CA476}" type="presParOf" srcId="{E76E795D-EFED-453D-928F-5D9B1C33FA21}" destId="{902DFAE8-95B5-4643-AB6C-AB75767F7EE5}" srcOrd="1" destOrd="0" presId="urn:microsoft.com/office/officeart/2005/8/layout/process1"/>
    <dgm:cxn modelId="{9048CFFE-9AB8-45DA-B34E-7E5DB03BAFB1}" type="presParOf" srcId="{902DFAE8-95B5-4643-AB6C-AB75767F7EE5}" destId="{19571FC1-A283-4568-8417-99F7447444BE}" srcOrd="0" destOrd="0" presId="urn:microsoft.com/office/officeart/2005/8/layout/process1"/>
    <dgm:cxn modelId="{58D56887-C69F-4229-923C-C27B0CB3F4A5}" type="presParOf" srcId="{E76E795D-EFED-453D-928F-5D9B1C33FA21}" destId="{2B712C9A-6CC3-48E2-B045-2455D40C75B6}" srcOrd="2" destOrd="0" presId="urn:microsoft.com/office/officeart/2005/8/layout/process1"/>
    <dgm:cxn modelId="{424B3826-7F15-4573-BBE1-736ADCCDA41F}" type="presParOf" srcId="{E76E795D-EFED-453D-928F-5D9B1C33FA21}" destId="{BBFC4CE5-6C24-4B3B-B1AC-7F9434F9FF60}" srcOrd="3" destOrd="0" presId="urn:microsoft.com/office/officeart/2005/8/layout/process1"/>
    <dgm:cxn modelId="{75622C06-B17A-4E23-AB37-B34FAB3E1DE9}" type="presParOf" srcId="{BBFC4CE5-6C24-4B3B-B1AC-7F9434F9FF60}" destId="{88D75289-A16E-4413-B2C7-6348056DD0FB}" srcOrd="0" destOrd="0" presId="urn:microsoft.com/office/officeart/2005/8/layout/process1"/>
    <dgm:cxn modelId="{C1852123-E947-49DE-B3C3-AE52A6CCAAED}" type="presParOf" srcId="{E76E795D-EFED-453D-928F-5D9B1C33FA21}" destId="{FB9D6048-3EB9-445A-B64E-894E34337873}" srcOrd="4" destOrd="0" presId="urn:microsoft.com/office/officeart/2005/8/layout/process1"/>
    <dgm:cxn modelId="{9FB96420-7EB9-4989-9579-D130A3192F52}" type="presParOf" srcId="{E76E795D-EFED-453D-928F-5D9B1C33FA21}" destId="{BBE4FF93-E837-4E1D-86AE-00BB380AFBA7}" srcOrd="5" destOrd="0" presId="urn:microsoft.com/office/officeart/2005/8/layout/process1"/>
    <dgm:cxn modelId="{4672AD4E-EF0D-4FE2-BE8D-2AFDA71D5D98}" type="presParOf" srcId="{BBE4FF93-E837-4E1D-86AE-00BB380AFBA7}" destId="{C02C5B0D-FC8A-4284-B287-416CBA4E4F79}" srcOrd="0" destOrd="0" presId="urn:microsoft.com/office/officeart/2005/8/layout/process1"/>
    <dgm:cxn modelId="{3E6A461E-9C8D-4FF1-8953-ABE04600FB74}" type="presParOf" srcId="{E76E795D-EFED-453D-928F-5D9B1C33FA21}" destId="{48E98E93-9EF6-43CF-B37D-BCB9EF57DB17}" srcOrd="6" destOrd="0" presId="urn:microsoft.com/office/officeart/2005/8/layout/process1"/>
    <dgm:cxn modelId="{64D507A0-8A6C-4640-AB39-82F01E94A4BD}" type="presParOf" srcId="{E76E795D-EFED-453D-928F-5D9B1C33FA21}" destId="{12760B33-B721-481F-8EDE-25985C376BF2}" srcOrd="7" destOrd="0" presId="urn:microsoft.com/office/officeart/2005/8/layout/process1"/>
    <dgm:cxn modelId="{434457D0-F6C8-43A2-BA30-B8F99F597039}" type="presParOf" srcId="{12760B33-B721-481F-8EDE-25985C376BF2}" destId="{AE5DC5E8-ADC2-4361-92E3-11B0897478D9}" srcOrd="0" destOrd="0" presId="urn:microsoft.com/office/officeart/2005/8/layout/process1"/>
    <dgm:cxn modelId="{5CC5DBD7-140A-4CB9-A513-45A9C9B6DA83}" type="presParOf" srcId="{E76E795D-EFED-453D-928F-5D9B1C33FA21}" destId="{BC05B5D9-F822-4AA2-B02A-F42AE2DA79FF}"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72CBE-CB77-4BA4-8ED9-CE4FF354A72D}">
      <dsp:nvSpPr>
        <dsp:cNvPr id="0" name=""/>
        <dsp:cNvSpPr/>
      </dsp:nvSpPr>
      <dsp:spPr>
        <a:xfrm>
          <a:off x="2647261" y="578632"/>
          <a:ext cx="447672" cy="91440"/>
        </a:xfrm>
        <a:custGeom>
          <a:avLst/>
          <a:gdLst/>
          <a:ahLst/>
          <a:cxnLst/>
          <a:rect l="0" t="0" r="0" b="0"/>
          <a:pathLst>
            <a:path>
              <a:moveTo>
                <a:pt x="0" y="45720"/>
              </a:moveTo>
              <a:lnTo>
                <a:pt x="4476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859141" y="621961"/>
        <a:ext cx="23913" cy="4782"/>
      </dsp:txXfrm>
    </dsp:sp>
    <dsp:sp modelId="{4C187282-7F2D-454E-8F27-0F04092F2442}">
      <dsp:nvSpPr>
        <dsp:cNvPr id="0" name=""/>
        <dsp:cNvSpPr/>
      </dsp:nvSpPr>
      <dsp:spPr>
        <a:xfrm>
          <a:off x="569614" y="518"/>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Highlight Blanks </a:t>
          </a:r>
          <a:r>
            <a:rPr lang="en-US" sz="1400" kern="1200"/>
            <a:t>submissions where key fields are blank</a:t>
          </a:r>
          <a:endParaRPr lang="en-GB" sz="1400" kern="1200"/>
        </a:p>
      </dsp:txBody>
      <dsp:txXfrm>
        <a:off x="569614" y="518"/>
        <a:ext cx="2079447" cy="1247668"/>
      </dsp:txXfrm>
    </dsp:sp>
    <dsp:sp modelId="{9F638F72-FDFE-4837-80D5-22FD779F7913}">
      <dsp:nvSpPr>
        <dsp:cNvPr id="0" name=""/>
        <dsp:cNvSpPr/>
      </dsp:nvSpPr>
      <dsp:spPr>
        <a:xfrm>
          <a:off x="5204982" y="578632"/>
          <a:ext cx="447672" cy="91440"/>
        </a:xfrm>
        <a:custGeom>
          <a:avLst/>
          <a:gdLst/>
          <a:ahLst/>
          <a:cxnLst/>
          <a:rect l="0" t="0" r="0" b="0"/>
          <a:pathLst>
            <a:path>
              <a:moveTo>
                <a:pt x="0" y="45720"/>
              </a:moveTo>
              <a:lnTo>
                <a:pt x="4476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416862" y="621961"/>
        <a:ext cx="23913" cy="4782"/>
      </dsp:txXfrm>
    </dsp:sp>
    <dsp:sp modelId="{47BE024D-0373-4D76-95AA-43DB64148874}">
      <dsp:nvSpPr>
        <dsp:cNvPr id="0" name=""/>
        <dsp:cNvSpPr/>
      </dsp:nvSpPr>
      <dsp:spPr>
        <a:xfrm>
          <a:off x="3127334" y="518"/>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Develop Benchmarks </a:t>
          </a:r>
          <a:r>
            <a:rPr lang="en-US" sz="1400" kern="1200"/>
            <a:t>for medians at cost line from submissions data</a:t>
          </a:r>
          <a:endParaRPr lang="en-GB" sz="1400" kern="1200"/>
        </a:p>
      </dsp:txBody>
      <dsp:txXfrm>
        <a:off x="3127334" y="518"/>
        <a:ext cx="2079447" cy="1247668"/>
      </dsp:txXfrm>
    </dsp:sp>
    <dsp:sp modelId="{64A37CBF-5F92-42A1-84E6-7581C4AD9155}">
      <dsp:nvSpPr>
        <dsp:cNvPr id="0" name=""/>
        <dsp:cNvSpPr/>
      </dsp:nvSpPr>
      <dsp:spPr>
        <a:xfrm>
          <a:off x="7762703" y="578632"/>
          <a:ext cx="447672" cy="91440"/>
        </a:xfrm>
        <a:custGeom>
          <a:avLst/>
          <a:gdLst/>
          <a:ahLst/>
          <a:cxnLst/>
          <a:rect l="0" t="0" r="0" b="0"/>
          <a:pathLst>
            <a:path>
              <a:moveTo>
                <a:pt x="0" y="45720"/>
              </a:moveTo>
              <a:lnTo>
                <a:pt x="4476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974582" y="621961"/>
        <a:ext cx="23913" cy="4782"/>
      </dsp:txXfrm>
    </dsp:sp>
    <dsp:sp modelId="{83EA9D1A-F1AE-4161-8766-532533574CDB}">
      <dsp:nvSpPr>
        <dsp:cNvPr id="0" name=""/>
        <dsp:cNvSpPr/>
      </dsp:nvSpPr>
      <dsp:spPr>
        <a:xfrm>
          <a:off x="5685055" y="518"/>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Highlight Outliers </a:t>
          </a:r>
          <a:r>
            <a:rPr lang="en-US" sz="1400" kern="1200"/>
            <a:t>where per hour costings were  proportionally out from medians</a:t>
          </a:r>
          <a:endParaRPr lang="en-GB" sz="1400" kern="1200"/>
        </a:p>
      </dsp:txBody>
      <dsp:txXfrm>
        <a:off x="5685055" y="518"/>
        <a:ext cx="2079447" cy="1247668"/>
      </dsp:txXfrm>
    </dsp:sp>
    <dsp:sp modelId="{45A81373-24CB-4CAE-B73E-1A576A7D67DD}">
      <dsp:nvSpPr>
        <dsp:cNvPr id="0" name=""/>
        <dsp:cNvSpPr/>
      </dsp:nvSpPr>
      <dsp:spPr>
        <a:xfrm>
          <a:off x="1609338" y="1246386"/>
          <a:ext cx="7673161" cy="447672"/>
        </a:xfrm>
        <a:custGeom>
          <a:avLst/>
          <a:gdLst/>
          <a:ahLst/>
          <a:cxnLst/>
          <a:rect l="0" t="0" r="0" b="0"/>
          <a:pathLst>
            <a:path>
              <a:moveTo>
                <a:pt x="7673161" y="0"/>
              </a:moveTo>
              <a:lnTo>
                <a:pt x="7673161" y="240936"/>
              </a:lnTo>
              <a:lnTo>
                <a:pt x="0" y="240936"/>
              </a:lnTo>
              <a:lnTo>
                <a:pt x="0" y="44767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253717" y="1467831"/>
        <a:ext cx="384402" cy="4782"/>
      </dsp:txXfrm>
    </dsp:sp>
    <dsp:sp modelId="{DA36EAB4-8D53-41B5-AE63-E6486A637A8C}">
      <dsp:nvSpPr>
        <dsp:cNvPr id="0" name=""/>
        <dsp:cNvSpPr/>
      </dsp:nvSpPr>
      <dsp:spPr>
        <a:xfrm>
          <a:off x="8242776" y="518"/>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Identify Line Level Anomalies </a:t>
          </a:r>
          <a:r>
            <a:rPr lang="en-US" sz="1400" kern="1200"/>
            <a:t>driving outlier costings</a:t>
          </a:r>
          <a:endParaRPr lang="en-GB" sz="1400" kern="1200"/>
        </a:p>
      </dsp:txBody>
      <dsp:txXfrm>
        <a:off x="8242776" y="518"/>
        <a:ext cx="2079447" cy="1247668"/>
      </dsp:txXfrm>
    </dsp:sp>
    <dsp:sp modelId="{15E44FA5-2A6F-45A6-B819-26750C875278}">
      <dsp:nvSpPr>
        <dsp:cNvPr id="0" name=""/>
        <dsp:cNvSpPr/>
      </dsp:nvSpPr>
      <dsp:spPr>
        <a:xfrm>
          <a:off x="2647261" y="2304574"/>
          <a:ext cx="447672" cy="91440"/>
        </a:xfrm>
        <a:custGeom>
          <a:avLst/>
          <a:gdLst/>
          <a:ahLst/>
          <a:cxnLst/>
          <a:rect l="0" t="0" r="0" b="0"/>
          <a:pathLst>
            <a:path>
              <a:moveTo>
                <a:pt x="0" y="45720"/>
              </a:moveTo>
              <a:lnTo>
                <a:pt x="4476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859141" y="2347902"/>
        <a:ext cx="23913" cy="4782"/>
      </dsp:txXfrm>
    </dsp:sp>
    <dsp:sp modelId="{80ACF448-F212-4319-BAF5-6E19A111C271}">
      <dsp:nvSpPr>
        <dsp:cNvPr id="0" name=""/>
        <dsp:cNvSpPr/>
      </dsp:nvSpPr>
      <dsp:spPr>
        <a:xfrm>
          <a:off x="569614" y="1726459"/>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Email providers </a:t>
          </a:r>
          <a:r>
            <a:rPr lang="en-US" sz="1400" kern="1200"/>
            <a:t>to notify of queries to be raised and reviewed</a:t>
          </a:r>
          <a:endParaRPr lang="en-GB" sz="1400" kern="1200"/>
        </a:p>
      </dsp:txBody>
      <dsp:txXfrm>
        <a:off x="569614" y="1726459"/>
        <a:ext cx="2079447" cy="1247668"/>
      </dsp:txXfrm>
    </dsp:sp>
    <dsp:sp modelId="{9BAB74DB-8D69-4DD6-8128-9C9E7FAB0D48}">
      <dsp:nvSpPr>
        <dsp:cNvPr id="0" name=""/>
        <dsp:cNvSpPr/>
      </dsp:nvSpPr>
      <dsp:spPr>
        <a:xfrm>
          <a:off x="5204982" y="2304574"/>
          <a:ext cx="447672" cy="91440"/>
        </a:xfrm>
        <a:custGeom>
          <a:avLst/>
          <a:gdLst/>
          <a:ahLst/>
          <a:cxnLst/>
          <a:rect l="0" t="0" r="0" b="0"/>
          <a:pathLst>
            <a:path>
              <a:moveTo>
                <a:pt x="0" y="45720"/>
              </a:moveTo>
              <a:lnTo>
                <a:pt x="4476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416862" y="2347902"/>
        <a:ext cx="23913" cy="4782"/>
      </dsp:txXfrm>
    </dsp:sp>
    <dsp:sp modelId="{DB547AC7-D0A9-4273-AB68-67BA993DE8EC}">
      <dsp:nvSpPr>
        <dsp:cNvPr id="0" name=""/>
        <dsp:cNvSpPr/>
      </dsp:nvSpPr>
      <dsp:spPr>
        <a:xfrm>
          <a:off x="3127334" y="1726459"/>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Provider to resubmit </a:t>
          </a:r>
          <a:r>
            <a:rPr lang="en-US" sz="1400" kern="1200"/>
            <a:t>with notes</a:t>
          </a:r>
          <a:endParaRPr lang="en-GB" sz="1400" kern="1200"/>
        </a:p>
      </dsp:txBody>
      <dsp:txXfrm>
        <a:off x="3127334" y="1726459"/>
        <a:ext cx="2079447" cy="1247668"/>
      </dsp:txXfrm>
    </dsp:sp>
    <dsp:sp modelId="{C8DA78EC-A5CB-4316-9AF6-1B01EF3E5E9D}">
      <dsp:nvSpPr>
        <dsp:cNvPr id="0" name=""/>
        <dsp:cNvSpPr/>
      </dsp:nvSpPr>
      <dsp:spPr>
        <a:xfrm>
          <a:off x="7762703" y="2304574"/>
          <a:ext cx="447672" cy="91440"/>
        </a:xfrm>
        <a:custGeom>
          <a:avLst/>
          <a:gdLst/>
          <a:ahLst/>
          <a:cxnLst/>
          <a:rect l="0" t="0" r="0" b="0"/>
          <a:pathLst>
            <a:path>
              <a:moveTo>
                <a:pt x="0" y="45720"/>
              </a:moveTo>
              <a:lnTo>
                <a:pt x="4476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974582" y="2347902"/>
        <a:ext cx="23913" cy="4782"/>
      </dsp:txXfrm>
    </dsp:sp>
    <dsp:sp modelId="{A4D18E0D-7677-4B4D-B33C-4CB8C7613B04}">
      <dsp:nvSpPr>
        <dsp:cNvPr id="0" name=""/>
        <dsp:cNvSpPr/>
      </dsp:nvSpPr>
      <dsp:spPr>
        <a:xfrm>
          <a:off x="5685055" y="1726459"/>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Update tool </a:t>
          </a:r>
          <a:r>
            <a:rPr lang="en-US" sz="1400" kern="1200"/>
            <a:t>with revised submission</a:t>
          </a:r>
          <a:endParaRPr lang="en-GB" sz="1400" kern="1200"/>
        </a:p>
      </dsp:txBody>
      <dsp:txXfrm>
        <a:off x="5685055" y="1726459"/>
        <a:ext cx="2079447" cy="1247668"/>
      </dsp:txXfrm>
    </dsp:sp>
    <dsp:sp modelId="{40E2683A-176A-4765-B26F-4A5CAECC006E}">
      <dsp:nvSpPr>
        <dsp:cNvPr id="0" name=""/>
        <dsp:cNvSpPr/>
      </dsp:nvSpPr>
      <dsp:spPr>
        <a:xfrm>
          <a:off x="1609338" y="2972328"/>
          <a:ext cx="7673161" cy="447672"/>
        </a:xfrm>
        <a:custGeom>
          <a:avLst/>
          <a:gdLst/>
          <a:ahLst/>
          <a:cxnLst/>
          <a:rect l="0" t="0" r="0" b="0"/>
          <a:pathLst>
            <a:path>
              <a:moveTo>
                <a:pt x="7673161" y="0"/>
              </a:moveTo>
              <a:lnTo>
                <a:pt x="7673161" y="240936"/>
              </a:lnTo>
              <a:lnTo>
                <a:pt x="0" y="240936"/>
              </a:lnTo>
              <a:lnTo>
                <a:pt x="0" y="44767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253717" y="3193773"/>
        <a:ext cx="384402" cy="4782"/>
      </dsp:txXfrm>
    </dsp:sp>
    <dsp:sp modelId="{F69CA40A-7900-4A20-830D-ED19E01253F0}">
      <dsp:nvSpPr>
        <dsp:cNvPr id="0" name=""/>
        <dsp:cNvSpPr/>
      </dsp:nvSpPr>
      <dsp:spPr>
        <a:xfrm>
          <a:off x="8242776" y="1726459"/>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Benchmarks automatically updated within tool</a:t>
          </a:r>
          <a:endParaRPr lang="en-GB" sz="1400" kern="1200"/>
        </a:p>
      </dsp:txBody>
      <dsp:txXfrm>
        <a:off x="8242776" y="1726459"/>
        <a:ext cx="2079447" cy="1247668"/>
      </dsp:txXfrm>
    </dsp:sp>
    <dsp:sp modelId="{95EE2831-24A5-459A-A179-48D2C55C3D66}">
      <dsp:nvSpPr>
        <dsp:cNvPr id="0" name=""/>
        <dsp:cNvSpPr/>
      </dsp:nvSpPr>
      <dsp:spPr>
        <a:xfrm>
          <a:off x="569614" y="3452401"/>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Repeat process</a:t>
          </a:r>
          <a:r>
            <a:rPr lang="en-US" sz="1400" b="0" kern="1200"/>
            <a:t> to identify new outliers</a:t>
          </a:r>
          <a:endParaRPr lang="en-GB" sz="1400" b="1" kern="1200"/>
        </a:p>
      </dsp:txBody>
      <dsp:txXfrm>
        <a:off x="569614" y="3452401"/>
        <a:ext cx="2079447" cy="1247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F69B7-41AC-4CCF-8231-B3309D5F10E5}">
      <dsp:nvSpPr>
        <dsp:cNvPr id="0" name=""/>
        <dsp:cNvSpPr/>
      </dsp:nvSpPr>
      <dsp:spPr>
        <a:xfrm>
          <a:off x="5318" y="1602839"/>
          <a:ext cx="1648666" cy="1494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Email provider with queries</a:t>
          </a:r>
          <a:endParaRPr lang="en-GB" sz="1800" kern="1200"/>
        </a:p>
      </dsp:txBody>
      <dsp:txXfrm>
        <a:off x="49102" y="1646623"/>
        <a:ext cx="1561098" cy="1407341"/>
      </dsp:txXfrm>
    </dsp:sp>
    <dsp:sp modelId="{902DFAE8-95B5-4643-AB6C-AB75767F7EE5}">
      <dsp:nvSpPr>
        <dsp:cNvPr id="0" name=""/>
        <dsp:cNvSpPr/>
      </dsp:nvSpPr>
      <dsp:spPr>
        <a:xfrm>
          <a:off x="1818851" y="2145859"/>
          <a:ext cx="349517" cy="408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818851" y="2227633"/>
        <a:ext cx="244662" cy="245321"/>
      </dsp:txXfrm>
    </dsp:sp>
    <dsp:sp modelId="{2B712C9A-6CC3-48E2-B045-2455D40C75B6}">
      <dsp:nvSpPr>
        <dsp:cNvPr id="0" name=""/>
        <dsp:cNvSpPr/>
      </dsp:nvSpPr>
      <dsp:spPr>
        <a:xfrm>
          <a:off x="2313451" y="1602839"/>
          <a:ext cx="1648666" cy="1494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Chase provider if no response by specified deadline</a:t>
          </a:r>
          <a:endParaRPr lang="en-GB" sz="1800" kern="1200"/>
        </a:p>
      </dsp:txBody>
      <dsp:txXfrm>
        <a:off x="2357235" y="1646623"/>
        <a:ext cx="1561098" cy="1407341"/>
      </dsp:txXfrm>
    </dsp:sp>
    <dsp:sp modelId="{BBFC4CE5-6C24-4B3B-B1AC-7F9434F9FF60}">
      <dsp:nvSpPr>
        <dsp:cNvPr id="0" name=""/>
        <dsp:cNvSpPr/>
      </dsp:nvSpPr>
      <dsp:spPr>
        <a:xfrm>
          <a:off x="4126985" y="2145859"/>
          <a:ext cx="349517" cy="408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126985" y="2227633"/>
        <a:ext cx="244662" cy="245321"/>
      </dsp:txXfrm>
    </dsp:sp>
    <dsp:sp modelId="{FB9D6048-3EB9-445A-B64E-894E34337873}">
      <dsp:nvSpPr>
        <dsp:cNvPr id="0" name=""/>
        <dsp:cNvSpPr/>
      </dsp:nvSpPr>
      <dsp:spPr>
        <a:xfrm>
          <a:off x="4621585" y="1602839"/>
          <a:ext cx="1648666" cy="1494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Discuss outliers with LA </a:t>
          </a:r>
          <a:br>
            <a:rPr lang="en-US" sz="1800" kern="1200"/>
          </a:br>
          <a:r>
            <a:rPr lang="en-US" sz="1800" kern="1200"/>
            <a:t>(If still no response)</a:t>
          </a:r>
          <a:endParaRPr lang="en-GB" sz="1800" kern="1200"/>
        </a:p>
      </dsp:txBody>
      <dsp:txXfrm>
        <a:off x="4665369" y="1646623"/>
        <a:ext cx="1561098" cy="1407341"/>
      </dsp:txXfrm>
    </dsp:sp>
    <dsp:sp modelId="{BBE4FF93-E837-4E1D-86AE-00BB380AFBA7}">
      <dsp:nvSpPr>
        <dsp:cNvPr id="0" name=""/>
        <dsp:cNvSpPr/>
      </dsp:nvSpPr>
      <dsp:spPr>
        <a:xfrm>
          <a:off x="6435119" y="2145859"/>
          <a:ext cx="349517" cy="408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435119" y="2227633"/>
        <a:ext cx="244662" cy="245321"/>
      </dsp:txXfrm>
    </dsp:sp>
    <dsp:sp modelId="{48E98E93-9EF6-43CF-B37D-BCB9EF57DB17}">
      <dsp:nvSpPr>
        <dsp:cNvPr id="0" name=""/>
        <dsp:cNvSpPr/>
      </dsp:nvSpPr>
      <dsp:spPr>
        <a:xfrm>
          <a:off x="6929719" y="1602839"/>
          <a:ext cx="1648666" cy="1494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Confirm how to treat outliers for Annex A calculations</a:t>
          </a:r>
          <a:endParaRPr lang="en-GB" sz="1800" kern="1200"/>
        </a:p>
      </dsp:txBody>
      <dsp:txXfrm>
        <a:off x="6973503" y="1646623"/>
        <a:ext cx="1561098" cy="1407341"/>
      </dsp:txXfrm>
    </dsp:sp>
    <dsp:sp modelId="{12760B33-B721-481F-8EDE-25985C376BF2}">
      <dsp:nvSpPr>
        <dsp:cNvPr id="0" name=""/>
        <dsp:cNvSpPr/>
      </dsp:nvSpPr>
      <dsp:spPr>
        <a:xfrm>
          <a:off x="8743252" y="2145859"/>
          <a:ext cx="349517" cy="408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743252" y="2227633"/>
        <a:ext cx="244662" cy="245321"/>
      </dsp:txXfrm>
    </dsp:sp>
    <dsp:sp modelId="{BC05B5D9-F822-4AA2-B02A-F42AE2DA79FF}">
      <dsp:nvSpPr>
        <dsp:cNvPr id="0" name=""/>
        <dsp:cNvSpPr/>
      </dsp:nvSpPr>
      <dsp:spPr>
        <a:xfrm>
          <a:off x="9237852" y="1602839"/>
          <a:ext cx="1648666" cy="14949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Document rationale RE outliers</a:t>
          </a:r>
          <a:endParaRPr lang="en-GB" sz="1800" kern="1200"/>
        </a:p>
      </dsp:txBody>
      <dsp:txXfrm>
        <a:off x="9281636" y="1646623"/>
        <a:ext cx="1561098" cy="140734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93963-C02C-4EAE-A6F5-F2971C6E8CD4}" type="datetimeFigureOut">
              <a:rPr lang="en-GB" smtClean="0"/>
              <a:t>23/01/2023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66F5A-0364-4D06-B2D4-9B26D23EE094}" type="slidenum">
              <a:rPr lang="en-GB" smtClean="0"/>
              <a:t>‹#›</a:t>
            </a:fld>
            <a:endParaRPr lang="en-GB"/>
          </a:p>
        </p:txBody>
      </p:sp>
    </p:spTree>
    <p:extLst>
      <p:ext uri="{BB962C8B-B14F-4D97-AF65-F5344CB8AC3E}">
        <p14:creationId xmlns:p14="http://schemas.microsoft.com/office/powerpoint/2010/main" val="274829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7138EAA-1E3D-62EF-150A-09304E8349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AE4C23D-3E9A-4655-EF6C-590A77CC78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a:p>
            <a:pPr>
              <a:spcBef>
                <a:spcPct val="0"/>
              </a:spcBef>
            </a:pPr>
            <a:endParaRPr lang="en-GB" altLang="en-US" dirty="0"/>
          </a:p>
        </p:txBody>
      </p:sp>
      <p:sp>
        <p:nvSpPr>
          <p:cNvPr id="37892" name="Slide Number Placeholder 3">
            <a:extLst>
              <a:ext uri="{FF2B5EF4-FFF2-40B4-BE49-F238E27FC236}">
                <a16:creationId xmlns:a16="http://schemas.microsoft.com/office/drawing/2014/main" id="{14507BE4-2798-20CC-2C13-A339F0F72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D79EF2B-21F8-45CA-98A6-44B14FC59C3D}" type="slidenum">
              <a:rPr lang="en-GB" altLang="en-US"/>
              <a:pPr/>
              <a:t>6</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2594431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0BFFE0A1-4E97-4934-ACDB-7A44254B8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1C97268C-77AE-45A6-8170-6B0031DEED80}"/>
              </a:ext>
            </a:extLst>
          </p:cNvPr>
          <p:cNvSpPr/>
          <p:nvPr/>
        </p:nvSpPr>
        <p:spPr>
          <a:xfrm>
            <a:off x="8149902" y="5141625"/>
            <a:ext cx="3572406" cy="94973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err="1">
              <a:solidFill>
                <a:schemeClr val="accent4"/>
              </a:solidFill>
            </a:endParaRPr>
          </a:p>
        </p:txBody>
      </p:sp>
      <p:sp>
        <p:nvSpPr>
          <p:cNvPr id="14" name="Picture Placeholder 13">
            <a:extLst>
              <a:ext uri="{FF2B5EF4-FFF2-40B4-BE49-F238E27FC236}">
                <a16:creationId xmlns:a16="http://schemas.microsoft.com/office/drawing/2014/main" id="{269EFAF9-A7F9-4A85-AB9B-803403B0E6EA}"/>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a:t>INSERT COUNCIL LOGO HERE</a:t>
            </a:r>
          </a:p>
          <a:p>
            <a:endParaRPr lang="en-GB"/>
          </a:p>
        </p:txBody>
      </p:sp>
      <p:sp>
        <p:nvSpPr>
          <p:cNvPr id="20" name="Text Placeholder 19">
            <a:extLst>
              <a:ext uri="{FF2B5EF4-FFF2-40B4-BE49-F238E27FC236}">
                <a16:creationId xmlns:a16="http://schemas.microsoft.com/office/drawing/2014/main" id="{24157A05-B32D-4888-B3BD-1C5164C0AB3C}"/>
              </a:ext>
            </a:extLst>
          </p:cNvPr>
          <p:cNvSpPr>
            <a:spLocks noGrp="1"/>
          </p:cNvSpPr>
          <p:nvPr>
            <p:ph type="body" sz="quarter" idx="11" hasCustomPrompt="1"/>
          </p:nvPr>
        </p:nvSpPr>
        <p:spPr>
          <a:xfrm>
            <a:off x="1438275" y="2266950"/>
            <a:ext cx="6210300" cy="1455738"/>
          </a:xfrm>
          <a:prstGeom prst="rect">
            <a:avLst/>
          </a:prstGeom>
        </p:spPr>
        <p:txBody>
          <a:bodyPr anchor="b">
            <a:normAutofit/>
          </a:bodyPr>
          <a:lstStyle>
            <a:lvl1pPr marL="0" indent="0" algn="l" defTabSz="913800" rtl="0" eaLnBrk="1" fontAlgn="base" latinLnBrk="0" hangingPunct="1">
              <a:spcBef>
                <a:spcPct val="0"/>
              </a:spcBef>
              <a:spcAft>
                <a:spcPct val="0"/>
              </a:spcAft>
              <a:buNone/>
              <a:tabLst>
                <a:tab pos="275436" algn="l"/>
              </a:tabLst>
              <a:defRPr lang="en-US" sz="3200" b="0" kern="0" baseline="0" noProof="0" dirty="0" smtClean="0">
                <a:solidFill>
                  <a:schemeClr val="bg1"/>
                </a:solidFill>
                <a:latin typeface="+mj-lt"/>
                <a:ea typeface="Open Sans" panose="020B0606030504020204" pitchFamily="34" charset="0"/>
                <a:cs typeface="Open Sans" panose="020B0606030504020204" pitchFamily="34" charset="0"/>
              </a:defRPr>
            </a:lvl1pPr>
          </a:lstStyle>
          <a:p>
            <a:r>
              <a:rPr lang="en-GB" b="0">
                <a:solidFill>
                  <a:schemeClr val="bg1"/>
                </a:solidFill>
                <a:ea typeface="Open Sans" panose="020B0606030504020204" pitchFamily="34" charset="0"/>
                <a:cs typeface="Open Sans" panose="020B0606030504020204" pitchFamily="34" charset="0"/>
              </a:rPr>
              <a:t>ADD HEADER HERE FOR THE DOCUMENT TITLE</a:t>
            </a:r>
          </a:p>
        </p:txBody>
      </p:sp>
      <p:sp>
        <p:nvSpPr>
          <p:cNvPr id="21" name="Text Placeholder 19">
            <a:extLst>
              <a:ext uri="{FF2B5EF4-FFF2-40B4-BE49-F238E27FC236}">
                <a16:creationId xmlns:a16="http://schemas.microsoft.com/office/drawing/2014/main" id="{5CFAC223-31E5-4EF3-8C9B-477DD7B68F27}"/>
              </a:ext>
            </a:extLst>
          </p:cNvPr>
          <p:cNvSpPr>
            <a:spLocks noGrp="1"/>
          </p:cNvSpPr>
          <p:nvPr>
            <p:ph type="body" sz="quarter" idx="12" hasCustomPrompt="1"/>
          </p:nvPr>
        </p:nvSpPr>
        <p:spPr>
          <a:xfrm>
            <a:off x="1438275" y="4032352"/>
            <a:ext cx="6210300" cy="949730"/>
          </a:xfrm>
          <a:prstGeom prst="rect">
            <a:avLst/>
          </a:prstGeom>
        </p:spPr>
        <p:txBody>
          <a:bodyPr anchor="t">
            <a:normAutofit/>
          </a:bodyPr>
          <a:lstStyle>
            <a:lvl1pPr marL="0" indent="0" algn="l" defTabSz="913800" rtl="0" eaLnBrk="1" fontAlgn="base" latinLnBrk="0" hangingPunct="1">
              <a:spcBef>
                <a:spcPct val="0"/>
              </a:spcBef>
              <a:spcAft>
                <a:spcPct val="0"/>
              </a:spcAft>
              <a:buNone/>
              <a:tabLst>
                <a:tab pos="275436" algn="l"/>
              </a:tabLst>
              <a:defRPr lang="en-US" sz="1600" b="0" kern="0" baseline="0" noProof="0" dirty="0" smtClean="0">
                <a:solidFill>
                  <a:schemeClr val="bg1"/>
                </a:solidFill>
                <a:latin typeface="+mj-lt"/>
                <a:ea typeface="Open Sans" panose="020B0606030504020204" pitchFamily="34" charset="0"/>
                <a:cs typeface="Open Sans" panose="020B0606030504020204" pitchFamily="34" charset="0"/>
              </a:defRPr>
            </a:lvl1pPr>
          </a:lstStyle>
          <a:p>
            <a:r>
              <a:rPr lang="en-GB" kern="0">
                <a:solidFill>
                  <a:schemeClr val="bg1"/>
                </a:solidFill>
                <a:latin typeface="+mj-lt"/>
              </a:rPr>
              <a:t>Subtitle | Date</a:t>
            </a:r>
          </a:p>
        </p:txBody>
      </p:sp>
    </p:spTree>
    <p:extLst>
      <p:ext uri="{BB962C8B-B14F-4D97-AF65-F5344CB8AC3E}">
        <p14:creationId xmlns:p14="http://schemas.microsoft.com/office/powerpoint/2010/main" val="181951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03304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49F6D-7D4E-7303-3D74-293863C653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4FE593-6BF4-F38E-6347-88D53A6F37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26E276-A1C1-6355-F29C-42B2A4A72330}"/>
              </a:ext>
            </a:extLst>
          </p:cNvPr>
          <p:cNvSpPr>
            <a:spLocks noGrp="1"/>
          </p:cNvSpPr>
          <p:nvPr>
            <p:ph type="dt" sz="half" idx="10"/>
          </p:nvPr>
        </p:nvSpPr>
        <p:spPr/>
        <p:txBody>
          <a:bodyPr/>
          <a:lstStyle/>
          <a:p>
            <a:fld id="{FC22389D-C719-456A-8061-1EC02F212594}" type="datetimeFigureOut">
              <a:rPr lang="en-GB" smtClean="0"/>
              <a:t>23/01/2023</a:t>
            </a:fld>
            <a:endParaRPr lang="en-GB"/>
          </a:p>
        </p:txBody>
      </p:sp>
      <p:sp>
        <p:nvSpPr>
          <p:cNvPr id="5" name="Footer Placeholder 4">
            <a:extLst>
              <a:ext uri="{FF2B5EF4-FFF2-40B4-BE49-F238E27FC236}">
                <a16:creationId xmlns:a16="http://schemas.microsoft.com/office/drawing/2014/main" id="{F5AEE1FD-52B7-6EDD-253C-7580057CBE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C2E33-D41F-289B-76F0-E9B4E228836C}"/>
              </a:ext>
            </a:extLst>
          </p:cNvPr>
          <p:cNvSpPr>
            <a:spLocks noGrp="1"/>
          </p:cNvSpPr>
          <p:nvPr>
            <p:ph type="sldNum" sz="quarter" idx="12"/>
          </p:nvPr>
        </p:nvSpPr>
        <p:spPr/>
        <p:txBody>
          <a:bodyPr/>
          <a:lstStyle/>
          <a:p>
            <a:fld id="{BB12DF7A-F2A8-4D4E-BF5C-185B53401429}" type="slidenum">
              <a:rPr lang="en-GB" smtClean="0"/>
              <a:t>‹#›</a:t>
            </a:fld>
            <a:endParaRPr lang="en-GB"/>
          </a:p>
        </p:txBody>
      </p:sp>
    </p:spTree>
    <p:extLst>
      <p:ext uri="{BB962C8B-B14F-4D97-AF65-F5344CB8AC3E}">
        <p14:creationId xmlns:p14="http://schemas.microsoft.com/office/powerpoint/2010/main" val="179270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6_Two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480526" y="1622994"/>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4">
            <a:extLst>
              <a:ext uri="{FF2B5EF4-FFF2-40B4-BE49-F238E27FC236}">
                <a16:creationId xmlns:a16="http://schemas.microsoft.com/office/drawing/2014/main" id="{F28649D3-A1AF-4A88-AFAC-A4657E0AFE09}"/>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13" name="Slide Number Placeholder 5">
            <a:extLst>
              <a:ext uri="{FF2B5EF4-FFF2-40B4-BE49-F238E27FC236}">
                <a16:creationId xmlns:a16="http://schemas.microsoft.com/office/drawing/2014/main" id="{76AA047F-E567-40A0-BB3B-DF64EBF59E29}"/>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2461836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10892641"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Footer Placeholder 4">
            <a:extLst>
              <a:ext uri="{FF2B5EF4-FFF2-40B4-BE49-F238E27FC236}">
                <a16:creationId xmlns:a16="http://schemas.microsoft.com/office/drawing/2014/main" id="{B7611286-A5AF-40E4-8D69-760FACBD4D43}"/>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7" name="Slide Number Placeholder 5">
            <a:extLst>
              <a:ext uri="{FF2B5EF4-FFF2-40B4-BE49-F238E27FC236}">
                <a16:creationId xmlns:a16="http://schemas.microsoft.com/office/drawing/2014/main" id="{95C626F4-0317-4015-A39A-08A6245F050E}"/>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555150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61E62302-76B0-42F6-B0D3-C837BF89C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0246D63D-E191-4D37-90CF-F54650C5FE68}"/>
              </a:ext>
            </a:extLst>
          </p:cNvPr>
          <p:cNvSpPr/>
          <p:nvPr/>
        </p:nvSpPr>
        <p:spPr>
          <a:xfrm>
            <a:off x="8149902" y="5141625"/>
            <a:ext cx="3572406" cy="94973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accent4"/>
              </a:solidFill>
            </a:endParaRPr>
          </a:p>
        </p:txBody>
      </p:sp>
      <p:sp>
        <p:nvSpPr>
          <p:cNvPr id="13" name="Picture Placeholder 13">
            <a:extLst>
              <a:ext uri="{FF2B5EF4-FFF2-40B4-BE49-F238E27FC236}">
                <a16:creationId xmlns:a16="http://schemas.microsoft.com/office/drawing/2014/main" id="{AED331BC-2B8A-4FD5-B162-DD80F7A4B895}"/>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a:t>INSERT COUNCIL LOGO HERE</a:t>
            </a:r>
          </a:p>
          <a:p>
            <a:endParaRPr lang="en-GB"/>
          </a:p>
        </p:txBody>
      </p:sp>
      <p:sp>
        <p:nvSpPr>
          <p:cNvPr id="14" name="Text Placeholder 19">
            <a:extLst>
              <a:ext uri="{FF2B5EF4-FFF2-40B4-BE49-F238E27FC236}">
                <a16:creationId xmlns:a16="http://schemas.microsoft.com/office/drawing/2014/main" id="{2254F5D3-A828-4E2C-81C9-A7B5E7A5A6DC}"/>
              </a:ext>
            </a:extLst>
          </p:cNvPr>
          <p:cNvSpPr>
            <a:spLocks noGrp="1"/>
          </p:cNvSpPr>
          <p:nvPr>
            <p:ph type="body" sz="quarter" idx="11" hasCustomPrompt="1"/>
          </p:nvPr>
        </p:nvSpPr>
        <p:spPr>
          <a:xfrm>
            <a:off x="1438275" y="2266950"/>
            <a:ext cx="6210300" cy="1455738"/>
          </a:xfrm>
          <a:prstGeom prst="rect">
            <a:avLst/>
          </a:prstGeom>
        </p:spPr>
        <p:txBody>
          <a:bodyPr anchor="b">
            <a:normAutofit/>
          </a:bodyPr>
          <a:lstStyle>
            <a:lvl1pPr marL="0" indent="0" algn="l" defTabSz="913800" rtl="0" eaLnBrk="1" fontAlgn="base" latinLnBrk="0" hangingPunct="1">
              <a:spcBef>
                <a:spcPct val="0"/>
              </a:spcBef>
              <a:spcAft>
                <a:spcPct val="0"/>
              </a:spcAft>
              <a:buNone/>
              <a:tabLst>
                <a:tab pos="275436" algn="l"/>
              </a:tabLst>
              <a:defRPr lang="en-US" sz="3200" b="0" kern="0" baseline="0" noProof="0" dirty="0" smtClean="0">
                <a:solidFill>
                  <a:schemeClr val="bg1"/>
                </a:solidFill>
                <a:latin typeface="+mj-lt"/>
                <a:ea typeface="Open Sans" panose="020B0606030504020204" pitchFamily="34" charset="0"/>
                <a:cs typeface="Open Sans" panose="020B0606030504020204" pitchFamily="34" charset="0"/>
              </a:defRPr>
            </a:lvl1pPr>
          </a:lstStyle>
          <a:p>
            <a:r>
              <a:rPr lang="en-GB" b="0">
                <a:solidFill>
                  <a:schemeClr val="bg1"/>
                </a:solidFill>
                <a:ea typeface="Open Sans" panose="020B0606030504020204" pitchFamily="34" charset="0"/>
                <a:cs typeface="Open Sans" panose="020B0606030504020204" pitchFamily="34" charset="0"/>
              </a:rPr>
              <a:t>ADD HEADER HERE FOR THE DOCUMENT TITLE</a:t>
            </a:r>
          </a:p>
        </p:txBody>
      </p:sp>
      <p:sp>
        <p:nvSpPr>
          <p:cNvPr id="15" name="Text Placeholder 19">
            <a:extLst>
              <a:ext uri="{FF2B5EF4-FFF2-40B4-BE49-F238E27FC236}">
                <a16:creationId xmlns:a16="http://schemas.microsoft.com/office/drawing/2014/main" id="{C9109DA6-9FE7-43CC-AC82-F2FBC55E6359}"/>
              </a:ext>
            </a:extLst>
          </p:cNvPr>
          <p:cNvSpPr>
            <a:spLocks noGrp="1"/>
          </p:cNvSpPr>
          <p:nvPr>
            <p:ph type="body" sz="quarter" idx="12" hasCustomPrompt="1"/>
          </p:nvPr>
        </p:nvSpPr>
        <p:spPr>
          <a:xfrm>
            <a:off x="1438275" y="4032352"/>
            <a:ext cx="6210300" cy="949730"/>
          </a:xfrm>
          <a:prstGeom prst="rect">
            <a:avLst/>
          </a:prstGeom>
        </p:spPr>
        <p:txBody>
          <a:bodyPr anchor="t">
            <a:normAutofit/>
          </a:bodyPr>
          <a:lstStyle>
            <a:lvl1pPr marL="0" indent="0" algn="l" defTabSz="913800" rtl="0" eaLnBrk="1" fontAlgn="base" latinLnBrk="0" hangingPunct="1">
              <a:spcBef>
                <a:spcPct val="0"/>
              </a:spcBef>
              <a:spcAft>
                <a:spcPct val="0"/>
              </a:spcAft>
              <a:buNone/>
              <a:tabLst>
                <a:tab pos="275436" algn="l"/>
              </a:tabLst>
              <a:defRPr lang="en-US" sz="1600" b="0" kern="0" baseline="0" noProof="0" dirty="0" smtClean="0">
                <a:solidFill>
                  <a:schemeClr val="bg1"/>
                </a:solidFill>
                <a:latin typeface="+mj-lt"/>
                <a:ea typeface="Open Sans" panose="020B0606030504020204" pitchFamily="34" charset="0"/>
                <a:cs typeface="Open Sans" panose="020B0606030504020204" pitchFamily="34" charset="0"/>
              </a:defRPr>
            </a:lvl1pPr>
          </a:lstStyle>
          <a:p>
            <a:r>
              <a:rPr lang="en-GB" kern="0">
                <a:solidFill>
                  <a:schemeClr val="bg1"/>
                </a:solidFill>
                <a:latin typeface="+mj-lt"/>
              </a:rPr>
              <a:t>Subtitle | Date</a:t>
            </a:r>
          </a:p>
        </p:txBody>
      </p:sp>
    </p:spTree>
    <p:extLst>
      <p:ext uri="{BB962C8B-B14F-4D97-AF65-F5344CB8AC3E}">
        <p14:creationId xmlns:p14="http://schemas.microsoft.com/office/powerpoint/2010/main" val="2086229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Agenda and Contents">
    <p:spTree>
      <p:nvGrpSpPr>
        <p:cNvPr id="1" name=""/>
        <p:cNvGrpSpPr/>
        <p:nvPr/>
      </p:nvGrpSpPr>
      <p:grpSpPr>
        <a:xfrm>
          <a:off x="0" y="0"/>
          <a:ext cx="0" cy="0"/>
          <a:chOff x="0" y="0"/>
          <a:chExt cx="0" cy="0"/>
        </a:xfrm>
      </p:grpSpPr>
      <p:pic>
        <p:nvPicPr>
          <p:cNvPr id="28" name="Picture 27" descr="A screenshot of a cell phone&#10;&#10;Description automatically generated">
            <a:extLst>
              <a:ext uri="{FF2B5EF4-FFF2-40B4-BE49-F238E27FC236}">
                <a16:creationId xmlns:a16="http://schemas.microsoft.com/office/drawing/2014/main" id="{982E4821-ADE5-4EEE-A2CD-A0612FCC5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60031445-B272-4433-BA5F-E78C6DDB903E}"/>
              </a:ext>
            </a:extLst>
          </p:cNvPr>
          <p:cNvSpPr/>
          <p:nvPr/>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9551E51-2FF2-4DE1-833B-5D7232DD3AA4}"/>
              </a:ext>
            </a:extLst>
          </p:cNvPr>
          <p:cNvSpPr/>
          <p:nvPr/>
        </p:nvSpPr>
        <p:spPr>
          <a:xfrm>
            <a:off x="496887" y="609600"/>
            <a:ext cx="7485069" cy="5638800"/>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987425" y="614728"/>
            <a:ext cx="7060466" cy="899410"/>
          </a:xfrm>
          <a:prstGeom prst="rect">
            <a:avLst/>
          </a:prstGeom>
        </p:spPr>
        <p:txBody>
          <a:bodyPr anchor="ctr">
            <a:normAutofit/>
          </a:bodyPr>
          <a:lstStyle>
            <a:lvl1pPr marL="0" algn="l" defTabSz="914400" rtl="0" eaLnBrk="0" fontAlgn="base" latinLnBrk="0" hangingPunct="0">
              <a:spcBef>
                <a:spcPct val="0"/>
              </a:spcBef>
              <a:spcAft>
                <a:spcPct val="0"/>
              </a:spcAft>
              <a:defRPr lang="en-US" sz="3200" b="0" kern="0" dirty="0">
                <a:solidFill>
                  <a:schemeClr val="bg1"/>
                </a:solidFill>
                <a:latin typeface="+mj-lt"/>
                <a:ea typeface="+mj-ea"/>
                <a:cs typeface="Arial" panose="020B0604020202020204" pitchFamily="34" charset="0"/>
              </a:defRPr>
            </a:lvl1pPr>
          </a:lstStyle>
          <a:p>
            <a:r>
              <a:rPr lang="en-GB"/>
              <a:t>CONTENTS</a:t>
            </a:r>
            <a:endParaRPr lang="en-US"/>
          </a:p>
        </p:txBody>
      </p:sp>
      <p:sp>
        <p:nvSpPr>
          <p:cNvPr id="19" name="Text Placeholder 5">
            <a:extLst>
              <a:ext uri="{FF2B5EF4-FFF2-40B4-BE49-F238E27FC236}">
                <a16:creationId xmlns:a16="http://schemas.microsoft.com/office/drawing/2014/main" id="{1756DA8B-A721-4F95-B878-4A88A3C3FDEE}"/>
              </a:ext>
            </a:extLst>
          </p:cNvPr>
          <p:cNvSpPr>
            <a:spLocks noGrp="1"/>
          </p:cNvSpPr>
          <p:nvPr>
            <p:ph type="body" sz="quarter" idx="17" hasCustomPrompt="1"/>
          </p:nvPr>
        </p:nvSpPr>
        <p:spPr>
          <a:xfrm>
            <a:off x="1111250" y="1622996"/>
            <a:ext cx="6936647" cy="4357475"/>
          </a:xfrm>
          <a:prstGeom prst="rect">
            <a:avLst/>
          </a:prstGeom>
        </p:spPr>
        <p:txBody>
          <a:bodyPr anchor="t"/>
          <a:lstStyle>
            <a:lvl1pPr marL="228600" indent="-228600">
              <a:buFont typeface="Arial" panose="020B0604020202020204" pitchFamily="34" charset="0"/>
              <a:buChar char="•"/>
              <a:defRPr lang="en-GB" sz="2400" kern="1200" dirty="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1</a:t>
            </a:r>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a:t>INSERT COUNCIL LOGO HERE</a:t>
            </a:r>
          </a:p>
          <a:p>
            <a:endParaRPr lang="en-GB"/>
          </a:p>
        </p:txBody>
      </p:sp>
      <p:sp>
        <p:nvSpPr>
          <p:cNvPr id="47" name="Rectangle 46">
            <a:extLst>
              <a:ext uri="{FF2B5EF4-FFF2-40B4-BE49-F238E27FC236}">
                <a16:creationId xmlns:a16="http://schemas.microsoft.com/office/drawing/2014/main" id="{016C2201-02EF-444D-BCB2-7D47DC363D21}"/>
              </a:ext>
            </a:extLst>
          </p:cNvPr>
          <p:cNvSpPr/>
          <p:nvPr/>
        </p:nvSpPr>
        <p:spPr>
          <a:xfrm>
            <a:off x="0" y="584840"/>
            <a:ext cx="496887" cy="566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screenshot of a cell phone&#10;&#10;Description automatically generated">
            <a:extLst>
              <a:ext uri="{FF2B5EF4-FFF2-40B4-BE49-F238E27FC236}">
                <a16:creationId xmlns:a16="http://schemas.microsoft.com/office/drawing/2014/main" id="{50990D0E-D33B-424A-B94D-E988F4266003}"/>
              </a:ext>
            </a:extLst>
          </p:cNvPr>
          <p:cNvPicPr>
            <a:picLocks noChangeAspect="1"/>
          </p:cNvPicPr>
          <p:nvPr/>
        </p:nvPicPr>
        <p:blipFill rotWithShape="1">
          <a:blip r:embed="rId3">
            <a:extLst>
              <a:ext uri="{28A0092B-C50C-407E-A947-70E740481C1C}">
                <a14:useLocalDpi xmlns:a14="http://schemas.microsoft.com/office/drawing/2010/main" val="0"/>
              </a:ext>
            </a:extLst>
          </a:blip>
          <a:srcRect r="97553" b="33675"/>
          <a:stretch/>
        </p:blipFill>
        <p:spPr>
          <a:xfrm>
            <a:off x="0" y="0"/>
            <a:ext cx="298315" cy="4548554"/>
          </a:xfrm>
          <a:prstGeom prst="rect">
            <a:avLst/>
          </a:prstGeom>
        </p:spPr>
      </p:pic>
      <p:sp>
        <p:nvSpPr>
          <p:cNvPr id="27" name="Footer Placeholder 4">
            <a:extLst>
              <a:ext uri="{FF2B5EF4-FFF2-40B4-BE49-F238E27FC236}">
                <a16:creationId xmlns:a16="http://schemas.microsoft.com/office/drawing/2014/main" id="{3F3DCD13-0AEB-4B14-A142-90E2CCEA665C}"/>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1212397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Section Title">
    <p:spTree>
      <p:nvGrpSpPr>
        <p:cNvPr id="1" name=""/>
        <p:cNvGrpSpPr/>
        <p:nvPr/>
      </p:nvGrpSpPr>
      <p:grpSpPr>
        <a:xfrm>
          <a:off x="0" y="0"/>
          <a:ext cx="0" cy="0"/>
          <a:chOff x="0" y="0"/>
          <a:chExt cx="0" cy="0"/>
        </a:xfrm>
      </p:grpSpPr>
      <p:pic>
        <p:nvPicPr>
          <p:cNvPr id="28" name="Picture 27" descr="A screenshot of a cell phone&#10;&#10;Description automatically generated">
            <a:extLst>
              <a:ext uri="{FF2B5EF4-FFF2-40B4-BE49-F238E27FC236}">
                <a16:creationId xmlns:a16="http://schemas.microsoft.com/office/drawing/2014/main" id="{982E4821-ADE5-4EEE-A2CD-A0612FCC5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60031445-B272-4433-BA5F-E78C6DDB903E}"/>
              </a:ext>
            </a:extLst>
          </p:cNvPr>
          <p:cNvSpPr/>
          <p:nvPr/>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9551E51-2FF2-4DE1-833B-5D7232DD3AA4}"/>
              </a:ext>
            </a:extLst>
          </p:cNvPr>
          <p:cNvSpPr/>
          <p:nvPr/>
        </p:nvSpPr>
        <p:spPr>
          <a:xfrm>
            <a:off x="496887" y="609600"/>
            <a:ext cx="7485069" cy="5638800"/>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987425" y="2388170"/>
            <a:ext cx="7060466" cy="899410"/>
          </a:xfrm>
          <a:prstGeom prst="rect">
            <a:avLst/>
          </a:prstGeom>
        </p:spPr>
        <p:txBody>
          <a:bodyPr bIns="0" anchor="b">
            <a:normAutofit/>
          </a:bodyPr>
          <a:lstStyle>
            <a:lvl1pPr marL="0" algn="l" defTabSz="914400" rtl="0" eaLnBrk="0" fontAlgn="base" latinLnBrk="0" hangingPunct="0">
              <a:spcBef>
                <a:spcPct val="0"/>
              </a:spcBef>
              <a:spcAft>
                <a:spcPct val="0"/>
              </a:spcAft>
              <a:defRPr lang="en-US" sz="3200" b="0" kern="0" dirty="0">
                <a:solidFill>
                  <a:schemeClr val="bg1"/>
                </a:solidFill>
                <a:latin typeface="+mj-lt"/>
                <a:ea typeface="+mj-ea"/>
                <a:cs typeface="Arial" panose="020B0604020202020204" pitchFamily="34" charset="0"/>
              </a:defRPr>
            </a:lvl1pPr>
          </a:lstStyle>
          <a:p>
            <a:r>
              <a:rPr lang="en-GB"/>
              <a:t>Section Title</a:t>
            </a:r>
            <a:endParaRPr lang="en-US"/>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a:t>INSERT COUNCIL LOGO HERE</a:t>
            </a:r>
          </a:p>
          <a:p>
            <a:endParaRPr lang="en-GB"/>
          </a:p>
        </p:txBody>
      </p:sp>
      <p:sp>
        <p:nvSpPr>
          <p:cNvPr id="47" name="Rectangle 46">
            <a:extLst>
              <a:ext uri="{FF2B5EF4-FFF2-40B4-BE49-F238E27FC236}">
                <a16:creationId xmlns:a16="http://schemas.microsoft.com/office/drawing/2014/main" id="{016C2201-02EF-444D-BCB2-7D47DC363D21}"/>
              </a:ext>
            </a:extLst>
          </p:cNvPr>
          <p:cNvSpPr/>
          <p:nvPr/>
        </p:nvSpPr>
        <p:spPr>
          <a:xfrm>
            <a:off x="0" y="584840"/>
            <a:ext cx="496887" cy="566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screenshot of a cell phone&#10;&#10;Description automatically generated">
            <a:extLst>
              <a:ext uri="{FF2B5EF4-FFF2-40B4-BE49-F238E27FC236}">
                <a16:creationId xmlns:a16="http://schemas.microsoft.com/office/drawing/2014/main" id="{50990D0E-D33B-424A-B94D-E988F4266003}"/>
              </a:ext>
            </a:extLst>
          </p:cNvPr>
          <p:cNvPicPr>
            <a:picLocks noChangeAspect="1"/>
          </p:cNvPicPr>
          <p:nvPr/>
        </p:nvPicPr>
        <p:blipFill rotWithShape="1">
          <a:blip r:embed="rId3">
            <a:extLst>
              <a:ext uri="{28A0092B-C50C-407E-A947-70E740481C1C}">
                <a14:useLocalDpi xmlns:a14="http://schemas.microsoft.com/office/drawing/2010/main" val="0"/>
              </a:ext>
            </a:extLst>
          </a:blip>
          <a:srcRect r="97553" b="33675"/>
          <a:stretch/>
        </p:blipFill>
        <p:spPr>
          <a:xfrm>
            <a:off x="0" y="0"/>
            <a:ext cx="298315" cy="4548554"/>
          </a:xfrm>
          <a:prstGeom prst="rect">
            <a:avLst/>
          </a:prstGeom>
        </p:spPr>
      </p:pic>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
        <p:nvSpPr>
          <p:cNvPr id="3" name="Text Placeholder 2">
            <a:extLst>
              <a:ext uri="{FF2B5EF4-FFF2-40B4-BE49-F238E27FC236}">
                <a16:creationId xmlns:a16="http://schemas.microsoft.com/office/drawing/2014/main" id="{08940DED-5A13-4A3A-89E9-69EF3F82B570}"/>
              </a:ext>
            </a:extLst>
          </p:cNvPr>
          <p:cNvSpPr>
            <a:spLocks noGrp="1"/>
          </p:cNvSpPr>
          <p:nvPr>
            <p:ph type="body" sz="quarter" idx="15" hasCustomPrompt="1"/>
          </p:nvPr>
        </p:nvSpPr>
        <p:spPr>
          <a:xfrm>
            <a:off x="987426" y="3318169"/>
            <a:ext cx="7060466" cy="899410"/>
          </a:xfrm>
          <a:prstGeom prst="rect">
            <a:avLst/>
          </a:prstGeom>
        </p:spPr>
        <p:txBody>
          <a:bodyPr tIns="0"/>
          <a:lstStyle>
            <a:lvl1pPr marL="0" indent="0">
              <a:buNone/>
              <a:defRPr sz="2400">
                <a:solidFill>
                  <a:schemeClr val="accent1"/>
                </a:solidFill>
                <a:latin typeface="+mj-lt"/>
              </a:defRPr>
            </a:lvl1pPr>
          </a:lstStyle>
          <a:p>
            <a:pPr lvl="0"/>
            <a:r>
              <a:rPr lang="en-GB"/>
              <a:t>Section Subtitle</a:t>
            </a:r>
          </a:p>
        </p:txBody>
      </p:sp>
    </p:spTree>
    <p:extLst>
      <p:ext uri="{BB962C8B-B14F-4D97-AF65-F5344CB8AC3E}">
        <p14:creationId xmlns:p14="http://schemas.microsoft.com/office/powerpoint/2010/main" val="2125949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10892641"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Footer Placeholder 4">
            <a:extLst>
              <a:ext uri="{FF2B5EF4-FFF2-40B4-BE49-F238E27FC236}">
                <a16:creationId xmlns:a16="http://schemas.microsoft.com/office/drawing/2014/main" id="{B7611286-A5AF-40E4-8D69-760FACBD4D43}"/>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7" name="Slide Number Placeholder 5">
            <a:extLst>
              <a:ext uri="{FF2B5EF4-FFF2-40B4-BE49-F238E27FC236}">
                <a16:creationId xmlns:a16="http://schemas.microsoft.com/office/drawing/2014/main" id="{95C626F4-0317-4015-A39A-08A6245F050E}"/>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3250705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Content Ticks">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10892641" cy="4699983"/>
          </a:xfrm>
          <a:prstGeom prst="rect">
            <a:avLst/>
          </a:prstGeom>
        </p:spPr>
        <p:txBody>
          <a:bodyPr>
            <a:normAutofit/>
          </a:bodyPr>
          <a:lstStyle>
            <a:lvl1pPr marL="2286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Wingdings" panose="05000000000000000000" pitchFamily="2" charset="2"/>
              <a:buChar char="ü"/>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Footer Placeholder 4">
            <a:extLst>
              <a:ext uri="{FF2B5EF4-FFF2-40B4-BE49-F238E27FC236}">
                <a16:creationId xmlns:a16="http://schemas.microsoft.com/office/drawing/2014/main" id="{1A562D82-E46F-423A-A562-C12FC518B6B3}"/>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7" name="Slide Number Placeholder 5">
            <a:extLst>
              <a:ext uri="{FF2B5EF4-FFF2-40B4-BE49-F238E27FC236}">
                <a16:creationId xmlns:a16="http://schemas.microsoft.com/office/drawing/2014/main" id="{BB68618B-2ECB-4D53-A81C-C81DAFC50534}"/>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2013727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480526" y="1622994"/>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4">
            <a:extLst>
              <a:ext uri="{FF2B5EF4-FFF2-40B4-BE49-F238E27FC236}">
                <a16:creationId xmlns:a16="http://schemas.microsoft.com/office/drawing/2014/main" id="{F28649D3-A1AF-4A88-AFAC-A4657E0AFE09}"/>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13" name="Slide Number Placeholder 5">
            <a:extLst>
              <a:ext uri="{FF2B5EF4-FFF2-40B4-BE49-F238E27FC236}">
                <a16:creationId xmlns:a16="http://schemas.microsoft.com/office/drawing/2014/main" id="{76AA047F-E567-40A0-BB3B-DF64EBF59E29}"/>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294462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28" name="Picture 27" descr="A screenshot of a cell phone&#10;&#10;Description automatically generated">
            <a:extLst>
              <a:ext uri="{FF2B5EF4-FFF2-40B4-BE49-F238E27FC236}">
                <a16:creationId xmlns:a16="http://schemas.microsoft.com/office/drawing/2014/main" id="{982E4821-ADE5-4EEE-A2CD-A0612FCC5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60031445-B272-4433-BA5F-E78C6DDB903E}"/>
              </a:ext>
            </a:extLst>
          </p:cNvPr>
          <p:cNvSpPr/>
          <p:nvPr/>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9551E51-2FF2-4DE1-833B-5D7232DD3AA4}"/>
              </a:ext>
            </a:extLst>
          </p:cNvPr>
          <p:cNvSpPr/>
          <p:nvPr/>
        </p:nvSpPr>
        <p:spPr>
          <a:xfrm>
            <a:off x="496887" y="609600"/>
            <a:ext cx="7485069" cy="5638800"/>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987425" y="614728"/>
            <a:ext cx="7060466" cy="899410"/>
          </a:xfrm>
          <a:prstGeom prst="rect">
            <a:avLst/>
          </a:prstGeom>
        </p:spPr>
        <p:txBody>
          <a:bodyPr anchor="ctr">
            <a:normAutofit/>
          </a:bodyPr>
          <a:lstStyle>
            <a:lvl1pPr marL="0" algn="l" defTabSz="914400" rtl="0" eaLnBrk="0" fontAlgn="base" latinLnBrk="0" hangingPunct="0">
              <a:spcBef>
                <a:spcPct val="0"/>
              </a:spcBef>
              <a:spcAft>
                <a:spcPct val="0"/>
              </a:spcAft>
              <a:defRPr lang="en-US" sz="3200" b="0" kern="0" dirty="0">
                <a:solidFill>
                  <a:schemeClr val="bg1"/>
                </a:solidFill>
                <a:latin typeface="+mj-lt"/>
                <a:ea typeface="+mj-ea"/>
                <a:cs typeface="Arial" panose="020B0604020202020204" pitchFamily="34" charset="0"/>
              </a:defRPr>
            </a:lvl1pPr>
          </a:lstStyle>
          <a:p>
            <a:r>
              <a:rPr lang="en-GB"/>
              <a:t>CONTENTS</a:t>
            </a:r>
            <a:endParaRPr lang="en-US"/>
          </a:p>
        </p:txBody>
      </p:sp>
      <p:sp>
        <p:nvSpPr>
          <p:cNvPr id="19" name="Text Placeholder 5">
            <a:extLst>
              <a:ext uri="{FF2B5EF4-FFF2-40B4-BE49-F238E27FC236}">
                <a16:creationId xmlns:a16="http://schemas.microsoft.com/office/drawing/2014/main" id="{1756DA8B-A721-4F95-B878-4A88A3C3FDEE}"/>
              </a:ext>
            </a:extLst>
          </p:cNvPr>
          <p:cNvSpPr>
            <a:spLocks noGrp="1"/>
          </p:cNvSpPr>
          <p:nvPr>
            <p:ph type="body" sz="quarter" idx="17" hasCustomPrompt="1"/>
          </p:nvPr>
        </p:nvSpPr>
        <p:spPr>
          <a:xfrm>
            <a:off x="1111250" y="1622996"/>
            <a:ext cx="6936647" cy="361917"/>
          </a:xfrm>
          <a:prstGeom prst="rect">
            <a:avLst/>
          </a:prstGeom>
        </p:spPr>
        <p:txBody>
          <a:bodyPr anchor="ctr"/>
          <a:lstStyle>
            <a:lvl1pPr>
              <a:defRPr lang="en-GB" sz="2400" kern="1200" dirty="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1</a:t>
            </a:r>
          </a:p>
        </p:txBody>
      </p:sp>
      <p:sp>
        <p:nvSpPr>
          <p:cNvPr id="20" name="Text Placeholder 5">
            <a:extLst>
              <a:ext uri="{FF2B5EF4-FFF2-40B4-BE49-F238E27FC236}">
                <a16:creationId xmlns:a16="http://schemas.microsoft.com/office/drawing/2014/main" id="{F17CECF7-F9D8-4C62-8536-2A7E1EE64688}"/>
              </a:ext>
            </a:extLst>
          </p:cNvPr>
          <p:cNvSpPr>
            <a:spLocks noGrp="1"/>
          </p:cNvSpPr>
          <p:nvPr>
            <p:ph type="body" sz="quarter" idx="18" hasCustomPrompt="1"/>
          </p:nvPr>
        </p:nvSpPr>
        <p:spPr>
          <a:xfrm>
            <a:off x="1111249" y="2193790"/>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2</a:t>
            </a:r>
          </a:p>
        </p:txBody>
      </p:sp>
      <p:sp>
        <p:nvSpPr>
          <p:cNvPr id="21" name="Text Placeholder 5">
            <a:extLst>
              <a:ext uri="{FF2B5EF4-FFF2-40B4-BE49-F238E27FC236}">
                <a16:creationId xmlns:a16="http://schemas.microsoft.com/office/drawing/2014/main" id="{BF7C65BF-9548-4614-A7C8-74650DFA759B}"/>
              </a:ext>
            </a:extLst>
          </p:cNvPr>
          <p:cNvSpPr>
            <a:spLocks noGrp="1"/>
          </p:cNvSpPr>
          <p:nvPr>
            <p:ph type="body" sz="quarter" idx="19" hasCustomPrompt="1"/>
          </p:nvPr>
        </p:nvSpPr>
        <p:spPr>
          <a:xfrm>
            <a:off x="1111248" y="2764584"/>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3</a:t>
            </a:r>
          </a:p>
        </p:txBody>
      </p:sp>
      <p:sp>
        <p:nvSpPr>
          <p:cNvPr id="22" name="Text Placeholder 5">
            <a:extLst>
              <a:ext uri="{FF2B5EF4-FFF2-40B4-BE49-F238E27FC236}">
                <a16:creationId xmlns:a16="http://schemas.microsoft.com/office/drawing/2014/main" id="{4B8B301E-42CF-406E-9EB2-F0CFCBBCFEF2}"/>
              </a:ext>
            </a:extLst>
          </p:cNvPr>
          <p:cNvSpPr>
            <a:spLocks noGrp="1"/>
          </p:cNvSpPr>
          <p:nvPr>
            <p:ph type="body" sz="quarter" idx="20" hasCustomPrompt="1"/>
          </p:nvPr>
        </p:nvSpPr>
        <p:spPr>
          <a:xfrm>
            <a:off x="1111247" y="3335378"/>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4</a:t>
            </a:r>
          </a:p>
        </p:txBody>
      </p:sp>
      <p:sp>
        <p:nvSpPr>
          <p:cNvPr id="23" name="Text Placeholder 5">
            <a:extLst>
              <a:ext uri="{FF2B5EF4-FFF2-40B4-BE49-F238E27FC236}">
                <a16:creationId xmlns:a16="http://schemas.microsoft.com/office/drawing/2014/main" id="{42F7B948-CD79-47F6-B90D-E3D283ED2BC0}"/>
              </a:ext>
            </a:extLst>
          </p:cNvPr>
          <p:cNvSpPr>
            <a:spLocks noGrp="1"/>
          </p:cNvSpPr>
          <p:nvPr>
            <p:ph type="body" sz="quarter" idx="21" hasCustomPrompt="1"/>
          </p:nvPr>
        </p:nvSpPr>
        <p:spPr>
          <a:xfrm>
            <a:off x="1111246" y="3906172"/>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5</a:t>
            </a:r>
          </a:p>
        </p:txBody>
      </p:sp>
      <p:sp>
        <p:nvSpPr>
          <p:cNvPr id="24" name="Text Placeholder 5">
            <a:extLst>
              <a:ext uri="{FF2B5EF4-FFF2-40B4-BE49-F238E27FC236}">
                <a16:creationId xmlns:a16="http://schemas.microsoft.com/office/drawing/2014/main" id="{EC723C7E-1B58-40EA-B956-F047412E7389}"/>
              </a:ext>
            </a:extLst>
          </p:cNvPr>
          <p:cNvSpPr>
            <a:spLocks noGrp="1"/>
          </p:cNvSpPr>
          <p:nvPr>
            <p:ph type="body" sz="quarter" idx="22" hasCustomPrompt="1"/>
          </p:nvPr>
        </p:nvSpPr>
        <p:spPr>
          <a:xfrm>
            <a:off x="1111245" y="4476966"/>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6</a:t>
            </a:r>
          </a:p>
        </p:txBody>
      </p:sp>
      <p:sp>
        <p:nvSpPr>
          <p:cNvPr id="25" name="Text Placeholder 5">
            <a:extLst>
              <a:ext uri="{FF2B5EF4-FFF2-40B4-BE49-F238E27FC236}">
                <a16:creationId xmlns:a16="http://schemas.microsoft.com/office/drawing/2014/main" id="{4E076F06-20A2-40F7-9245-3B21F26F3BBB}"/>
              </a:ext>
            </a:extLst>
          </p:cNvPr>
          <p:cNvSpPr>
            <a:spLocks noGrp="1"/>
          </p:cNvSpPr>
          <p:nvPr>
            <p:ph type="body" sz="quarter" idx="23" hasCustomPrompt="1"/>
          </p:nvPr>
        </p:nvSpPr>
        <p:spPr>
          <a:xfrm>
            <a:off x="1111244" y="5047760"/>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7</a:t>
            </a:r>
          </a:p>
        </p:txBody>
      </p:sp>
      <p:sp>
        <p:nvSpPr>
          <p:cNvPr id="26" name="Text Placeholder 5">
            <a:extLst>
              <a:ext uri="{FF2B5EF4-FFF2-40B4-BE49-F238E27FC236}">
                <a16:creationId xmlns:a16="http://schemas.microsoft.com/office/drawing/2014/main" id="{B188ED22-902C-4323-9FAB-BAEEFB1D4196}"/>
              </a:ext>
            </a:extLst>
          </p:cNvPr>
          <p:cNvSpPr>
            <a:spLocks noGrp="1"/>
          </p:cNvSpPr>
          <p:nvPr>
            <p:ph type="body" sz="quarter" idx="24" hasCustomPrompt="1"/>
          </p:nvPr>
        </p:nvSpPr>
        <p:spPr>
          <a:xfrm>
            <a:off x="1111243" y="5618554"/>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8</a:t>
            </a:r>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a:t>INSERT COUNCIL LOGO HERE</a:t>
            </a:r>
          </a:p>
          <a:p>
            <a:endParaRPr lang="en-GB"/>
          </a:p>
        </p:txBody>
      </p:sp>
      <p:sp>
        <p:nvSpPr>
          <p:cNvPr id="47" name="Rectangle 46">
            <a:extLst>
              <a:ext uri="{FF2B5EF4-FFF2-40B4-BE49-F238E27FC236}">
                <a16:creationId xmlns:a16="http://schemas.microsoft.com/office/drawing/2014/main" id="{016C2201-02EF-444D-BCB2-7D47DC363D21}"/>
              </a:ext>
            </a:extLst>
          </p:cNvPr>
          <p:cNvSpPr/>
          <p:nvPr/>
        </p:nvSpPr>
        <p:spPr>
          <a:xfrm>
            <a:off x="0" y="584840"/>
            <a:ext cx="496887" cy="566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screenshot of a cell phone&#10;&#10;Description automatically generated">
            <a:extLst>
              <a:ext uri="{FF2B5EF4-FFF2-40B4-BE49-F238E27FC236}">
                <a16:creationId xmlns:a16="http://schemas.microsoft.com/office/drawing/2014/main" id="{50990D0E-D33B-424A-B94D-E988F4266003}"/>
              </a:ext>
            </a:extLst>
          </p:cNvPr>
          <p:cNvPicPr>
            <a:picLocks noChangeAspect="1"/>
          </p:cNvPicPr>
          <p:nvPr/>
        </p:nvPicPr>
        <p:blipFill rotWithShape="1">
          <a:blip r:embed="rId3">
            <a:extLst>
              <a:ext uri="{28A0092B-C50C-407E-A947-70E740481C1C}">
                <a14:useLocalDpi xmlns:a14="http://schemas.microsoft.com/office/drawing/2010/main" val="0"/>
              </a:ext>
            </a:extLst>
          </a:blip>
          <a:srcRect r="97553" b="33675"/>
          <a:stretch/>
        </p:blipFill>
        <p:spPr>
          <a:xfrm>
            <a:off x="0" y="0"/>
            <a:ext cx="298315" cy="4548554"/>
          </a:xfrm>
          <a:prstGeom prst="rect">
            <a:avLst/>
          </a:prstGeom>
        </p:spPr>
      </p:pic>
    </p:spTree>
    <p:extLst>
      <p:ext uri="{BB962C8B-B14F-4D97-AF65-F5344CB8AC3E}">
        <p14:creationId xmlns:p14="http://schemas.microsoft.com/office/powerpoint/2010/main" val="1062089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Four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6"/>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472099" y="1622994"/>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E1294A3B-63AF-4E09-B4B3-F8E4F90DF991}"/>
              </a:ext>
            </a:extLst>
          </p:cNvPr>
          <p:cNvSpPr>
            <a:spLocks noGrp="1"/>
          </p:cNvSpPr>
          <p:nvPr>
            <p:ph idx="11"/>
          </p:nvPr>
        </p:nvSpPr>
        <p:spPr>
          <a:xfrm>
            <a:off x="802754" y="5225144"/>
            <a:ext cx="5214869" cy="109783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D68B3CBF-37A0-4041-8F8D-2D6CDB8CB13D}"/>
              </a:ext>
            </a:extLst>
          </p:cNvPr>
          <p:cNvSpPr>
            <a:spLocks noGrp="1"/>
          </p:cNvSpPr>
          <p:nvPr>
            <p:ph idx="12"/>
          </p:nvPr>
        </p:nvSpPr>
        <p:spPr>
          <a:xfrm>
            <a:off x="6472099" y="5225142"/>
            <a:ext cx="5214869" cy="109783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16" name="Footer Placeholder 4">
            <a:extLst>
              <a:ext uri="{FF2B5EF4-FFF2-40B4-BE49-F238E27FC236}">
                <a16:creationId xmlns:a16="http://schemas.microsoft.com/office/drawing/2014/main" id="{E2A56E23-E2BE-4CAF-B22F-6BCF214F1935}"/>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17" name="Slide Number Placeholder 5">
            <a:extLst>
              <a:ext uri="{FF2B5EF4-FFF2-40B4-BE49-F238E27FC236}">
                <a16:creationId xmlns:a16="http://schemas.microsoft.com/office/drawing/2014/main" id="{856EF57B-878D-45CE-B579-9B46B7503B14}"/>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1730709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8_Project Highlight Rep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A7022-B1BB-4787-8ED5-B8F6569D1B21}"/>
              </a:ext>
            </a:extLst>
          </p:cNvPr>
          <p:cNvSpPr/>
          <p:nvPr/>
        </p:nvSpPr>
        <p:spPr>
          <a:xfrm>
            <a:off x="9137515" y="0"/>
            <a:ext cx="3054485" cy="1261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379948" y="361794"/>
            <a:ext cx="7196195" cy="486238"/>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GB"/>
              <a:t>Enter Project Name</a:t>
            </a:r>
            <a:endParaRPr lang="en-US"/>
          </a:p>
        </p:txBody>
      </p:sp>
      <p:graphicFrame>
        <p:nvGraphicFramePr>
          <p:cNvPr id="12" name="Google Shape;942;g6b7fea2f07_4_567">
            <a:extLst>
              <a:ext uri="{FF2B5EF4-FFF2-40B4-BE49-F238E27FC236}">
                <a16:creationId xmlns:a16="http://schemas.microsoft.com/office/drawing/2014/main" id="{9C748816-0AE2-4437-91D0-34F10C07A873}"/>
              </a:ext>
            </a:extLst>
          </p:cNvPr>
          <p:cNvGraphicFramePr/>
          <p:nvPr>
            <p:extLst>
              <p:ext uri="{D42A27DB-BD31-4B8C-83A1-F6EECF244321}">
                <p14:modId xmlns:p14="http://schemas.microsoft.com/office/powerpoint/2010/main" val="3036639898"/>
              </p:ext>
            </p:extLst>
          </p:nvPr>
        </p:nvGraphicFramePr>
        <p:xfrm>
          <a:off x="379950" y="3691288"/>
          <a:ext cx="5714982" cy="304798"/>
        </p:xfrm>
        <a:graphic>
          <a:graphicData uri="http://schemas.openxmlformats.org/drawingml/2006/table">
            <a:tbl>
              <a:tblPr firstRow="1" bandRow="1">
                <a:noFill/>
              </a:tblPr>
              <a:tblGrid>
                <a:gridCol w="5714982">
                  <a:extLst>
                    <a:ext uri="{9D8B030D-6E8A-4147-A177-3AD203B41FA5}">
                      <a16:colId xmlns:a16="http://schemas.microsoft.com/office/drawing/2014/main" val="20000"/>
                    </a:ext>
                  </a:extLst>
                </a:gridCol>
              </a:tblGrid>
              <a:tr h="211501">
                <a:tc>
                  <a:txBody>
                    <a:bodyPr/>
                    <a:lstStyle/>
                    <a:p>
                      <a:pPr marL="0" marR="0" lvl="0" indent="0" algn="l" rtl="0">
                        <a:lnSpc>
                          <a:spcPct val="100000"/>
                        </a:lnSpc>
                        <a:spcBef>
                          <a:spcPts val="0"/>
                        </a:spcBef>
                        <a:spcAft>
                          <a:spcPts val="0"/>
                        </a:spcAft>
                        <a:buNone/>
                      </a:pPr>
                      <a:r>
                        <a:rPr lang="en-GB" sz="1400" b="1" u="none" strike="noStrike" cap="none">
                          <a:solidFill>
                            <a:schemeClr val="bg1"/>
                          </a:solidFill>
                          <a:latin typeface="+mj-lt"/>
                          <a:ea typeface="Helvetica Neue"/>
                          <a:cs typeface="Helvetica Neue"/>
                          <a:sym typeface="Helvetica Neue"/>
                        </a:rPr>
                        <a:t>Milestones </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13" name="Google Shape;1043;g6bbe9dff8c_2_0">
            <a:extLst>
              <a:ext uri="{FF2B5EF4-FFF2-40B4-BE49-F238E27FC236}">
                <a16:creationId xmlns:a16="http://schemas.microsoft.com/office/drawing/2014/main" id="{B568ECD0-F095-4C06-85E3-67A45A305D7A}"/>
              </a:ext>
            </a:extLst>
          </p:cNvPr>
          <p:cNvGraphicFramePr/>
          <p:nvPr>
            <p:extLst>
              <p:ext uri="{D42A27DB-BD31-4B8C-83A1-F6EECF244321}">
                <p14:modId xmlns:p14="http://schemas.microsoft.com/office/powerpoint/2010/main" val="418572386"/>
              </p:ext>
            </p:extLst>
          </p:nvPr>
        </p:nvGraphicFramePr>
        <p:xfrm>
          <a:off x="10320391" y="357505"/>
          <a:ext cx="1626888" cy="490528"/>
        </p:xfrm>
        <a:graphic>
          <a:graphicData uri="http://schemas.openxmlformats.org/drawingml/2006/table">
            <a:tbl>
              <a:tblPr bandRow="1">
                <a:noFill/>
              </a:tblPr>
              <a:tblGrid>
                <a:gridCol w="813444">
                  <a:extLst>
                    <a:ext uri="{9D8B030D-6E8A-4147-A177-3AD203B41FA5}">
                      <a16:colId xmlns:a16="http://schemas.microsoft.com/office/drawing/2014/main" val="20000"/>
                    </a:ext>
                  </a:extLst>
                </a:gridCol>
                <a:gridCol w="813444">
                  <a:extLst>
                    <a:ext uri="{9D8B030D-6E8A-4147-A177-3AD203B41FA5}">
                      <a16:colId xmlns:a16="http://schemas.microsoft.com/office/drawing/2014/main" val="20001"/>
                    </a:ext>
                  </a:extLst>
                </a:gridCol>
              </a:tblGrid>
              <a:tr h="490528">
                <a:tc>
                  <a:txBody>
                    <a:bodyPr/>
                    <a:lstStyle/>
                    <a:p>
                      <a:pPr marL="0" marR="0" lvl="0" indent="0" algn="ctr" rtl="0">
                        <a:lnSpc>
                          <a:spcPct val="100000"/>
                        </a:lnSpc>
                        <a:spcBef>
                          <a:spcPts val="0"/>
                        </a:spcBef>
                        <a:spcAft>
                          <a:spcPts val="0"/>
                        </a:spcAft>
                        <a:buNone/>
                      </a:pPr>
                      <a:r>
                        <a:rPr lang="en-GB" sz="1200" b="1" u="none" strike="noStrike" cap="none">
                          <a:solidFill>
                            <a:schemeClr val="bg1"/>
                          </a:solidFill>
                          <a:latin typeface="+mj-lt"/>
                        </a:rPr>
                        <a:t>RAG</a:t>
                      </a:r>
                      <a:endParaRPr sz="1800">
                        <a:solidFill>
                          <a:schemeClr val="bg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BA1E"/>
                    </a:solidFill>
                  </a:tcPr>
                </a:tc>
                <a:tc>
                  <a:txBody>
                    <a:bodyPr/>
                    <a:lstStyle/>
                    <a:p>
                      <a:pPr marL="0" marR="0" lvl="0" indent="0" algn="ctr" rtl="0">
                        <a:lnSpc>
                          <a:spcPct val="100000"/>
                        </a:lnSpc>
                        <a:spcBef>
                          <a:spcPts val="0"/>
                        </a:spcBef>
                        <a:spcAft>
                          <a:spcPts val="0"/>
                        </a:spcAft>
                        <a:buNone/>
                      </a:pPr>
                      <a:endParaRPr lang="en-GB" sz="1000" b="1">
                        <a:solidFill>
                          <a:schemeClr val="tx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4" name="Rectangle 13">
            <a:extLst>
              <a:ext uri="{FF2B5EF4-FFF2-40B4-BE49-F238E27FC236}">
                <a16:creationId xmlns:a16="http://schemas.microsoft.com/office/drawing/2014/main" id="{60914482-CBF7-46E3-AB49-4581E1451396}"/>
              </a:ext>
            </a:extLst>
          </p:cNvPr>
          <p:cNvSpPr/>
          <p:nvPr/>
        </p:nvSpPr>
        <p:spPr>
          <a:xfrm>
            <a:off x="7680267" y="359707"/>
            <a:ext cx="600952" cy="490528"/>
          </a:xfrm>
          <a:prstGeom prst="rect">
            <a:avLst/>
          </a:prstGeom>
          <a:solidFill>
            <a:srgbClr val="90BA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Owner</a:t>
            </a:r>
          </a:p>
        </p:txBody>
      </p:sp>
      <p:sp>
        <p:nvSpPr>
          <p:cNvPr id="15" name="Rectangle 14">
            <a:extLst>
              <a:ext uri="{FF2B5EF4-FFF2-40B4-BE49-F238E27FC236}">
                <a16:creationId xmlns:a16="http://schemas.microsoft.com/office/drawing/2014/main" id="{41B655B0-03D6-4A41-B8D9-DE23D1C80F2A}"/>
              </a:ext>
            </a:extLst>
          </p:cNvPr>
          <p:cNvSpPr/>
          <p:nvPr/>
        </p:nvSpPr>
        <p:spPr>
          <a:xfrm>
            <a:off x="8281219" y="358407"/>
            <a:ext cx="1944538" cy="490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a:solidFill>
                <a:prstClr val="black"/>
              </a:solidFill>
              <a:latin typeface="Calibri" panose="020F0502020204030204"/>
              <a:sym typeface="Arial"/>
            </a:endParaRPr>
          </a:p>
        </p:txBody>
      </p:sp>
      <p:graphicFrame>
        <p:nvGraphicFramePr>
          <p:cNvPr id="16" name="Google Shape;942;g6b7fea2f07_4_567">
            <a:extLst>
              <a:ext uri="{FF2B5EF4-FFF2-40B4-BE49-F238E27FC236}">
                <a16:creationId xmlns:a16="http://schemas.microsoft.com/office/drawing/2014/main" id="{4D591467-0E00-420B-8BAF-71268E89C305}"/>
              </a:ext>
            </a:extLst>
          </p:cNvPr>
          <p:cNvGraphicFramePr/>
          <p:nvPr>
            <p:extLst>
              <p:ext uri="{D42A27DB-BD31-4B8C-83A1-F6EECF244321}">
                <p14:modId xmlns:p14="http://schemas.microsoft.com/office/powerpoint/2010/main" val="3907350101"/>
              </p:ext>
            </p:extLst>
          </p:nvPr>
        </p:nvGraphicFramePr>
        <p:xfrm>
          <a:off x="6137072" y="3691288"/>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Key Risks &amp; Issues</a:t>
                      </a:r>
                      <a:r>
                        <a:rPr lang="en-GB" sz="1400" b="1" u="none" strike="noStrike" cap="none">
                          <a:solidFill>
                            <a:schemeClr val="bg1"/>
                          </a:solidFill>
                          <a:latin typeface="+mj-lt"/>
                          <a:ea typeface="Helvetica Neue"/>
                          <a:cs typeface="Helvetica Neue"/>
                        </a:rPr>
                        <a:t> </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21" name="Google Shape;940;g6b7fea2f07_4_567">
            <a:extLst>
              <a:ext uri="{FF2B5EF4-FFF2-40B4-BE49-F238E27FC236}">
                <a16:creationId xmlns:a16="http://schemas.microsoft.com/office/drawing/2014/main" id="{542C45B1-57C0-4101-BB01-2525B0EF0051}"/>
              </a:ext>
            </a:extLst>
          </p:cNvPr>
          <p:cNvGraphicFramePr/>
          <p:nvPr>
            <p:extLst>
              <p:ext uri="{D42A27DB-BD31-4B8C-83A1-F6EECF244321}">
                <p14:modId xmlns:p14="http://schemas.microsoft.com/office/powerpoint/2010/main" val="2347130574"/>
              </p:ext>
            </p:extLst>
          </p:nvPr>
        </p:nvGraphicFramePr>
        <p:xfrm>
          <a:off x="381016" y="1122529"/>
          <a:ext cx="5713397" cy="2568760"/>
        </p:xfrm>
        <a:graphic>
          <a:graphicData uri="http://schemas.openxmlformats.org/drawingml/2006/table">
            <a:tbl>
              <a:tblPr firstRow="1" bandRow="1">
                <a:noFill/>
              </a:tblPr>
              <a:tblGrid>
                <a:gridCol w="5713397">
                  <a:extLst>
                    <a:ext uri="{9D8B030D-6E8A-4147-A177-3AD203B41FA5}">
                      <a16:colId xmlns:a16="http://schemas.microsoft.com/office/drawing/2014/main" val="20000"/>
                    </a:ext>
                  </a:extLst>
                </a:gridCol>
              </a:tblGrid>
              <a:tr h="381479">
                <a:tc>
                  <a:txBody>
                    <a:bodyPr/>
                    <a:lstStyle/>
                    <a:p>
                      <a:pPr marL="0" marR="0" lvl="0" indent="0" algn="l">
                        <a:lnSpc>
                          <a:spcPct val="100000"/>
                        </a:lnSpc>
                        <a:spcBef>
                          <a:spcPts val="0"/>
                        </a:spcBef>
                        <a:spcAft>
                          <a:spcPts val="0"/>
                        </a:spcAft>
                        <a:buNone/>
                      </a:pPr>
                      <a:endParaRPr sz="140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2187281">
                <a:tc>
                  <a:txBody>
                    <a:bodyPr/>
                    <a:lstStyle/>
                    <a:p>
                      <a:pPr marL="457200" marR="0" lvl="0" indent="0" algn="l" rtl="0">
                        <a:lnSpc>
                          <a:spcPct val="100000"/>
                        </a:lnSpc>
                        <a:spcBef>
                          <a:spcPts val="300"/>
                        </a:spcBef>
                        <a:spcAft>
                          <a:spcPts val="0"/>
                        </a:spcAft>
                        <a:buNone/>
                      </a:pPr>
                      <a:endParaRPr lang="en-GB" sz="1400" b="0">
                        <a:solidFill>
                          <a:srgbClr val="FF0000"/>
                        </a:solidFill>
                        <a:latin typeface="+mj-lt"/>
                        <a:ea typeface="Helvetica Neue"/>
                        <a:cs typeface="Helvetica Neue"/>
                      </a:endParaRPr>
                    </a:p>
                  </a:txBody>
                  <a:tcPr marL="0" marR="72000" marT="72000" marB="0">
                    <a:solidFill>
                      <a:schemeClr val="bg1"/>
                    </a:solidFill>
                  </a:tcPr>
                </a:tc>
                <a:extLst>
                  <a:ext uri="{0D108BD9-81ED-4DB2-BD59-A6C34878D82A}">
                    <a16:rowId xmlns:a16="http://schemas.microsoft.com/office/drawing/2014/main" val="10001"/>
                  </a:ext>
                </a:extLst>
              </a:tr>
            </a:tbl>
          </a:graphicData>
        </a:graphic>
      </p:graphicFrame>
      <p:graphicFrame>
        <p:nvGraphicFramePr>
          <p:cNvPr id="22" name="Google Shape;940;g6b7fea2f07_4_567">
            <a:extLst>
              <a:ext uri="{FF2B5EF4-FFF2-40B4-BE49-F238E27FC236}">
                <a16:creationId xmlns:a16="http://schemas.microsoft.com/office/drawing/2014/main" id="{5AA88588-CCCC-451B-AFDE-B715A6ACB22A}"/>
              </a:ext>
            </a:extLst>
          </p:cNvPr>
          <p:cNvGraphicFramePr/>
          <p:nvPr>
            <p:extLst>
              <p:ext uri="{D42A27DB-BD31-4B8C-83A1-F6EECF244321}">
                <p14:modId xmlns:p14="http://schemas.microsoft.com/office/powerpoint/2010/main" val="778809374"/>
              </p:ext>
            </p:extLst>
          </p:nvPr>
        </p:nvGraphicFramePr>
        <p:xfrm>
          <a:off x="6137072" y="1122528"/>
          <a:ext cx="5816039" cy="2568760"/>
        </p:xfrm>
        <a:graphic>
          <a:graphicData uri="http://schemas.openxmlformats.org/drawingml/2006/table">
            <a:tbl>
              <a:tblPr firstRow="1" bandRow="1">
                <a:noFill/>
              </a:tblPr>
              <a:tblGrid>
                <a:gridCol w="5816039">
                  <a:extLst>
                    <a:ext uri="{9D8B030D-6E8A-4147-A177-3AD203B41FA5}">
                      <a16:colId xmlns:a16="http://schemas.microsoft.com/office/drawing/2014/main" val="20000"/>
                    </a:ext>
                  </a:extLst>
                </a:gridCol>
              </a:tblGrid>
              <a:tr h="396493">
                <a:tc>
                  <a:txBody>
                    <a:bodyPr/>
                    <a:lstStyle/>
                    <a:p>
                      <a:pPr lvl="0" algn="l">
                        <a:lnSpc>
                          <a:spcPct val="100000"/>
                        </a:lnSpc>
                        <a:spcBef>
                          <a:spcPts val="0"/>
                        </a:spcBef>
                        <a:spcAft>
                          <a:spcPts val="0"/>
                        </a:spcAft>
                        <a:buNone/>
                      </a:pPr>
                      <a:endParaRPr lang="en-GB" sz="1400" b="0" i="0" u="none" strike="noStrike" cap="none" noProof="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2172267">
                <a:tc>
                  <a:txBody>
                    <a:bodyPr/>
                    <a:lstStyle/>
                    <a:p>
                      <a:pPr marL="742950" marR="0" lvl="0" indent="-285750" algn="l" rtl="0">
                        <a:lnSpc>
                          <a:spcPct val="100000"/>
                        </a:lnSpc>
                        <a:spcBef>
                          <a:spcPts val="300"/>
                        </a:spcBef>
                        <a:spcAft>
                          <a:spcPts val="0"/>
                        </a:spcAft>
                        <a:buFont typeface="Arial" panose="020B0604020202020204" pitchFamily="34" charset="0"/>
                        <a:buChar char="•"/>
                      </a:pPr>
                      <a:endParaRPr lang="en-GB" sz="1400">
                        <a:solidFill>
                          <a:schemeClr val="tx1"/>
                        </a:solidFill>
                        <a:latin typeface="+mj-lt"/>
                        <a:ea typeface="Helvetica Neue"/>
                        <a:cs typeface="Helvetica Neue"/>
                        <a:sym typeface="Helvetica Neue"/>
                      </a:endParaRPr>
                    </a:p>
                  </a:txBody>
                  <a:tcPr marL="0" marR="91438" marT="71991" marB="45719">
                    <a:solidFill>
                      <a:schemeClr val="bg1"/>
                    </a:solidFill>
                  </a:tcPr>
                </a:tc>
                <a:extLst>
                  <a:ext uri="{0D108BD9-81ED-4DB2-BD59-A6C34878D82A}">
                    <a16:rowId xmlns:a16="http://schemas.microsoft.com/office/drawing/2014/main" val="10001"/>
                  </a:ext>
                </a:extLst>
              </a:tr>
            </a:tbl>
          </a:graphicData>
        </a:graphic>
      </p:graphicFrame>
      <p:sp>
        <p:nvSpPr>
          <p:cNvPr id="24" name="Text Placeholder 23">
            <a:extLst>
              <a:ext uri="{FF2B5EF4-FFF2-40B4-BE49-F238E27FC236}">
                <a16:creationId xmlns:a16="http://schemas.microsoft.com/office/drawing/2014/main" id="{C2B1BC08-624C-4893-A29D-B10EF6DF23B0}"/>
              </a:ext>
            </a:extLst>
          </p:cNvPr>
          <p:cNvSpPr>
            <a:spLocks noGrp="1"/>
          </p:cNvSpPr>
          <p:nvPr>
            <p:ph type="body" sz="quarter" idx="12" hasCustomPrompt="1"/>
          </p:nvPr>
        </p:nvSpPr>
        <p:spPr>
          <a:xfrm>
            <a:off x="1799304" y="1122363"/>
            <a:ext cx="4337972"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a:t>Enter date</a:t>
            </a:r>
          </a:p>
        </p:txBody>
      </p:sp>
      <p:sp>
        <p:nvSpPr>
          <p:cNvPr id="25" name="TextBox 24">
            <a:extLst>
              <a:ext uri="{FF2B5EF4-FFF2-40B4-BE49-F238E27FC236}">
                <a16:creationId xmlns:a16="http://schemas.microsoft.com/office/drawing/2014/main" id="{F63FFB2B-59E1-4BF7-BB11-5C494834C3F4}"/>
              </a:ext>
            </a:extLst>
          </p:cNvPr>
          <p:cNvSpPr txBox="1"/>
          <p:nvPr/>
        </p:nvSpPr>
        <p:spPr>
          <a:xfrm>
            <a:off x="376980" y="1107615"/>
            <a:ext cx="1599303" cy="388937"/>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Progress up until:</a:t>
            </a:r>
          </a:p>
        </p:txBody>
      </p:sp>
      <p:sp>
        <p:nvSpPr>
          <p:cNvPr id="26" name="Text Placeholder 23">
            <a:extLst>
              <a:ext uri="{FF2B5EF4-FFF2-40B4-BE49-F238E27FC236}">
                <a16:creationId xmlns:a16="http://schemas.microsoft.com/office/drawing/2014/main" id="{3FEC196E-ECA6-45D5-B9C0-0209D2FAF0DC}"/>
              </a:ext>
            </a:extLst>
          </p:cNvPr>
          <p:cNvSpPr>
            <a:spLocks noGrp="1"/>
          </p:cNvSpPr>
          <p:nvPr>
            <p:ph type="body" sz="quarter" idx="13" hasCustomPrompt="1"/>
          </p:nvPr>
        </p:nvSpPr>
        <p:spPr>
          <a:xfrm>
            <a:off x="8200103" y="1122363"/>
            <a:ext cx="3697466"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a:t>Enter date</a:t>
            </a:r>
          </a:p>
        </p:txBody>
      </p:sp>
      <p:sp>
        <p:nvSpPr>
          <p:cNvPr id="27" name="TextBox 26">
            <a:extLst>
              <a:ext uri="{FF2B5EF4-FFF2-40B4-BE49-F238E27FC236}">
                <a16:creationId xmlns:a16="http://schemas.microsoft.com/office/drawing/2014/main" id="{549F785F-38F7-4E1A-8067-A096E8049817}"/>
              </a:ext>
            </a:extLst>
          </p:cNvPr>
          <p:cNvSpPr txBox="1"/>
          <p:nvPr/>
        </p:nvSpPr>
        <p:spPr>
          <a:xfrm>
            <a:off x="6137275" y="1107615"/>
            <a:ext cx="2143944" cy="388937"/>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Anticipated progress until:</a:t>
            </a:r>
          </a:p>
        </p:txBody>
      </p:sp>
      <p:sp>
        <p:nvSpPr>
          <p:cNvPr id="29" name="Table Placeholder 3">
            <a:extLst>
              <a:ext uri="{FF2B5EF4-FFF2-40B4-BE49-F238E27FC236}">
                <a16:creationId xmlns:a16="http://schemas.microsoft.com/office/drawing/2014/main" id="{BC937C29-34BF-43B4-B4F5-3FD431F7BB37}"/>
              </a:ext>
            </a:extLst>
          </p:cNvPr>
          <p:cNvSpPr>
            <a:spLocks noGrp="1"/>
          </p:cNvSpPr>
          <p:nvPr>
            <p:ph type="tbl" sz="quarter" idx="10" hasCustomPrompt="1"/>
          </p:nvPr>
        </p:nvSpPr>
        <p:spPr>
          <a:xfrm>
            <a:off x="379413" y="3976320"/>
            <a:ext cx="5715000" cy="1833929"/>
          </a:xfrm>
          <a:prstGeom prst="rect">
            <a:avLst/>
          </a:prstGeom>
        </p:spPr>
        <p:txBody>
          <a:bodyPr/>
          <a:lstStyle>
            <a:lvl1pPr>
              <a:defRPr sz="1400">
                <a:latin typeface="+mj-lt"/>
              </a:defRPr>
            </a:lvl1pPr>
            <a:lvl2pPr>
              <a:defRPr sz="1400">
                <a:latin typeface="+mj-lt"/>
              </a:defRPr>
            </a:lvl2pPr>
          </a:lstStyle>
          <a:p>
            <a:r>
              <a:rPr lang="en-GB"/>
              <a:t>Enter Table of Milestones with columns:</a:t>
            </a:r>
          </a:p>
          <a:p>
            <a:pPr lvl="1"/>
            <a:r>
              <a:rPr lang="en-GB"/>
              <a:t>ID</a:t>
            </a:r>
          </a:p>
          <a:p>
            <a:pPr lvl="1"/>
            <a:r>
              <a:rPr lang="en-GB"/>
              <a:t>Milestone</a:t>
            </a:r>
          </a:p>
          <a:p>
            <a:pPr lvl="1"/>
            <a:r>
              <a:rPr lang="en-GB"/>
              <a:t>Date</a:t>
            </a:r>
          </a:p>
          <a:p>
            <a:pPr lvl="1"/>
            <a:r>
              <a:rPr lang="en-GB"/>
              <a:t>Update</a:t>
            </a:r>
          </a:p>
          <a:p>
            <a:pPr lvl="1"/>
            <a:r>
              <a:rPr lang="en-GB"/>
              <a:t>Status</a:t>
            </a:r>
          </a:p>
        </p:txBody>
      </p:sp>
      <p:sp>
        <p:nvSpPr>
          <p:cNvPr id="30" name="Table Placeholder 3">
            <a:extLst>
              <a:ext uri="{FF2B5EF4-FFF2-40B4-BE49-F238E27FC236}">
                <a16:creationId xmlns:a16="http://schemas.microsoft.com/office/drawing/2014/main" id="{3F015467-6808-4E32-9EFC-158010FAD4EC}"/>
              </a:ext>
            </a:extLst>
          </p:cNvPr>
          <p:cNvSpPr>
            <a:spLocks noGrp="1"/>
          </p:cNvSpPr>
          <p:nvPr>
            <p:ph type="tbl" sz="quarter" idx="11" hasCustomPrompt="1"/>
          </p:nvPr>
        </p:nvSpPr>
        <p:spPr>
          <a:xfrm>
            <a:off x="6137590" y="3976319"/>
            <a:ext cx="5812866" cy="1833929"/>
          </a:xfrm>
          <a:prstGeom prst="rect">
            <a:avLst/>
          </a:prstGeom>
        </p:spPr>
        <p:txBody>
          <a:bodyPr/>
          <a:lstStyle>
            <a:lvl1pPr>
              <a:defRPr sz="1400">
                <a:latin typeface="+mj-lt"/>
              </a:defRPr>
            </a:lvl1pPr>
            <a:lvl2pPr>
              <a:defRPr sz="1400">
                <a:latin typeface="+mj-lt"/>
              </a:defRPr>
            </a:lvl2pPr>
          </a:lstStyle>
          <a:p>
            <a:r>
              <a:rPr lang="en-GB"/>
              <a:t>Enter table of Risks &amp; Issues with columns: Risk / Issue name; RAG; Mitigation &amp; Timescale; Risk owner</a:t>
            </a:r>
          </a:p>
        </p:txBody>
      </p:sp>
      <p:sp>
        <p:nvSpPr>
          <p:cNvPr id="35" name="Content Placeholder 2">
            <a:extLst>
              <a:ext uri="{FF2B5EF4-FFF2-40B4-BE49-F238E27FC236}">
                <a16:creationId xmlns:a16="http://schemas.microsoft.com/office/drawing/2014/main" id="{A44B3DE5-25E4-4D89-A192-A555F3383188}"/>
              </a:ext>
            </a:extLst>
          </p:cNvPr>
          <p:cNvSpPr>
            <a:spLocks noGrp="1"/>
          </p:cNvSpPr>
          <p:nvPr>
            <p:ph idx="1"/>
          </p:nvPr>
        </p:nvSpPr>
        <p:spPr>
          <a:xfrm>
            <a:off x="376981" y="1511301"/>
            <a:ext cx="5720090" cy="2194735"/>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6" name="Content Placeholder 2">
            <a:extLst>
              <a:ext uri="{FF2B5EF4-FFF2-40B4-BE49-F238E27FC236}">
                <a16:creationId xmlns:a16="http://schemas.microsoft.com/office/drawing/2014/main" id="{89AC9B1D-3827-4E12-83C6-437D784CD616}"/>
              </a:ext>
            </a:extLst>
          </p:cNvPr>
          <p:cNvSpPr>
            <a:spLocks noGrp="1"/>
          </p:cNvSpPr>
          <p:nvPr>
            <p:ph idx="14"/>
          </p:nvPr>
        </p:nvSpPr>
        <p:spPr>
          <a:xfrm>
            <a:off x="6134413" y="1511301"/>
            <a:ext cx="5812865" cy="2194735"/>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9" name="Text Placeholder 38">
            <a:extLst>
              <a:ext uri="{FF2B5EF4-FFF2-40B4-BE49-F238E27FC236}">
                <a16:creationId xmlns:a16="http://schemas.microsoft.com/office/drawing/2014/main" id="{501DBA56-6C87-4F38-8094-15F35B7047B7}"/>
              </a:ext>
            </a:extLst>
          </p:cNvPr>
          <p:cNvSpPr>
            <a:spLocks noGrp="1"/>
          </p:cNvSpPr>
          <p:nvPr>
            <p:ph type="body" sz="quarter" idx="15" hasCustomPrompt="1"/>
          </p:nvPr>
        </p:nvSpPr>
        <p:spPr>
          <a:xfrm>
            <a:off x="8280550" y="357188"/>
            <a:ext cx="1944538" cy="485775"/>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Enter name</a:t>
            </a:r>
            <a:endParaRPr lang="en-GB"/>
          </a:p>
        </p:txBody>
      </p:sp>
      <p:sp>
        <p:nvSpPr>
          <p:cNvPr id="41" name="Content Placeholder 40">
            <a:extLst>
              <a:ext uri="{FF2B5EF4-FFF2-40B4-BE49-F238E27FC236}">
                <a16:creationId xmlns:a16="http://schemas.microsoft.com/office/drawing/2014/main" id="{79D15DD1-D090-4FBE-96F7-E101B734BEFD}"/>
              </a:ext>
            </a:extLst>
          </p:cNvPr>
          <p:cNvSpPr>
            <a:spLocks noGrp="1"/>
          </p:cNvSpPr>
          <p:nvPr>
            <p:ph sz="quarter" idx="16" hasCustomPrompt="1"/>
          </p:nvPr>
        </p:nvSpPr>
        <p:spPr>
          <a:xfrm>
            <a:off x="11127581" y="357188"/>
            <a:ext cx="819944" cy="485775"/>
          </a:xfrm>
          <a:prstGeom prst="rect">
            <a:avLst/>
          </a:prstGeom>
          <a:ln>
            <a:solidFill>
              <a:schemeClr val="tx1"/>
            </a:solidFill>
          </a:ln>
        </p:spPr>
        <p:txBody>
          <a:bodyPr/>
          <a:lstStyle>
            <a:lvl1pPr marL="0" indent="0">
              <a:buNone/>
              <a:defRPr/>
            </a:lvl1pPr>
          </a:lstStyle>
          <a:p>
            <a:pPr lvl="0"/>
            <a:r>
              <a:rPr lang="en-GB"/>
              <a:t> </a:t>
            </a:r>
          </a:p>
        </p:txBody>
      </p:sp>
      <p:sp>
        <p:nvSpPr>
          <p:cNvPr id="33" name="Footer Placeholder 4">
            <a:extLst>
              <a:ext uri="{FF2B5EF4-FFF2-40B4-BE49-F238E27FC236}">
                <a16:creationId xmlns:a16="http://schemas.microsoft.com/office/drawing/2014/main" id="{2732EBCF-B8C1-41DE-A145-5CDAEC30AB32}"/>
              </a:ext>
            </a:extLst>
          </p:cNvPr>
          <p:cNvSpPr>
            <a:spLocks noGrp="1"/>
          </p:cNvSpPr>
          <p:nvPr>
            <p:ph type="ftr" sz="quarter" idx="17"/>
          </p:nvPr>
        </p:nvSpPr>
        <p:spPr>
          <a:xfrm>
            <a:off x="6096000" y="6386944"/>
            <a:ext cx="0" cy="0"/>
          </a:xfrm>
        </p:spPr>
        <p:txBody>
          <a:bodyPr/>
          <a:lstStyle>
            <a:lvl1pPr algn="ctr">
              <a:defRPr/>
            </a:lvl1pPr>
          </a:lstStyle>
          <a:p>
            <a:endParaRPr lang="en-GB"/>
          </a:p>
        </p:txBody>
      </p:sp>
      <p:sp>
        <p:nvSpPr>
          <p:cNvPr id="34" name="Slide Number Placeholder 5">
            <a:extLst>
              <a:ext uri="{FF2B5EF4-FFF2-40B4-BE49-F238E27FC236}">
                <a16:creationId xmlns:a16="http://schemas.microsoft.com/office/drawing/2014/main" id="{C7E5B74D-7811-4E6A-9981-6FBBAB385DE5}"/>
              </a:ext>
            </a:extLst>
          </p:cNvPr>
          <p:cNvSpPr>
            <a:spLocks noGrp="1"/>
          </p:cNvSpPr>
          <p:nvPr>
            <p:ph type="sldNum" sz="quarter" idx="18"/>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109132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9_Account_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A7022-B1BB-4787-8ED5-B8F6569D1B21}"/>
              </a:ext>
            </a:extLst>
          </p:cNvPr>
          <p:cNvSpPr/>
          <p:nvPr/>
        </p:nvSpPr>
        <p:spPr>
          <a:xfrm>
            <a:off x="9137515" y="0"/>
            <a:ext cx="3054485" cy="1261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379948" y="119427"/>
            <a:ext cx="4511023" cy="486238"/>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GB"/>
              <a:t>Enter Client Name</a:t>
            </a:r>
            <a:endParaRPr lang="en-US"/>
          </a:p>
        </p:txBody>
      </p:sp>
      <p:graphicFrame>
        <p:nvGraphicFramePr>
          <p:cNvPr id="16" name="Google Shape;942;g6b7fea2f07_4_567">
            <a:extLst>
              <a:ext uri="{FF2B5EF4-FFF2-40B4-BE49-F238E27FC236}">
                <a16:creationId xmlns:a16="http://schemas.microsoft.com/office/drawing/2014/main" id="{4D591467-0E00-420B-8BAF-71268E89C305}"/>
              </a:ext>
            </a:extLst>
          </p:cNvPr>
          <p:cNvGraphicFramePr/>
          <p:nvPr>
            <p:extLst>
              <p:ext uri="{D42A27DB-BD31-4B8C-83A1-F6EECF244321}">
                <p14:modId xmlns:p14="http://schemas.microsoft.com/office/powerpoint/2010/main" val="823211730"/>
              </p:ext>
            </p:extLst>
          </p:nvPr>
        </p:nvGraphicFramePr>
        <p:xfrm>
          <a:off x="6138139" y="4639983"/>
          <a:ext cx="5814972" cy="1919436"/>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Key Risks &amp; Issues:</a:t>
                      </a:r>
                      <a:r>
                        <a:rPr lang="en-GB" sz="1400" b="1" u="none" strike="noStrike" cap="none">
                          <a:solidFill>
                            <a:schemeClr val="bg1"/>
                          </a:solidFill>
                          <a:latin typeface="+mj-lt"/>
                          <a:ea typeface="Helvetica Neue"/>
                          <a:cs typeface="Helvetica Neue"/>
                        </a:rPr>
                        <a:t> (what keeps you up at night?)</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1523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sz="1400" b="1">
                        <a:solidFill>
                          <a:schemeClr val="bg1"/>
                        </a:solidFill>
                        <a:latin typeface="+mj-lt"/>
                      </a:endParaRPr>
                    </a:p>
                  </a:txBody>
                  <a:tcPr marL="91438" marR="91438" marT="45719" marB="45719" anchor="ctr">
                    <a:noFill/>
                  </a:tcPr>
                </a:tc>
                <a:extLst>
                  <a:ext uri="{0D108BD9-81ED-4DB2-BD59-A6C34878D82A}">
                    <a16:rowId xmlns:a16="http://schemas.microsoft.com/office/drawing/2014/main" val="2373790788"/>
                  </a:ext>
                </a:extLst>
              </a:tr>
            </a:tbl>
          </a:graphicData>
        </a:graphic>
      </p:graphicFrame>
      <p:graphicFrame>
        <p:nvGraphicFramePr>
          <p:cNvPr id="21" name="Google Shape;940;g6b7fea2f07_4_567">
            <a:extLst>
              <a:ext uri="{FF2B5EF4-FFF2-40B4-BE49-F238E27FC236}">
                <a16:creationId xmlns:a16="http://schemas.microsoft.com/office/drawing/2014/main" id="{542C45B1-57C0-4101-BB01-2525B0EF0051}"/>
              </a:ext>
            </a:extLst>
          </p:cNvPr>
          <p:cNvGraphicFramePr/>
          <p:nvPr>
            <p:extLst>
              <p:ext uri="{D42A27DB-BD31-4B8C-83A1-F6EECF244321}">
                <p14:modId xmlns:p14="http://schemas.microsoft.com/office/powerpoint/2010/main" val="531147238"/>
              </p:ext>
            </p:extLst>
          </p:nvPr>
        </p:nvGraphicFramePr>
        <p:xfrm>
          <a:off x="381016" y="683988"/>
          <a:ext cx="5713397" cy="3890393"/>
        </p:xfrm>
        <a:graphic>
          <a:graphicData uri="http://schemas.openxmlformats.org/drawingml/2006/table">
            <a:tbl>
              <a:tblPr firstRow="1" bandRow="1">
                <a:noFill/>
              </a:tblPr>
              <a:tblGrid>
                <a:gridCol w="5713397">
                  <a:extLst>
                    <a:ext uri="{9D8B030D-6E8A-4147-A177-3AD203B41FA5}">
                      <a16:colId xmlns:a16="http://schemas.microsoft.com/office/drawing/2014/main" val="20000"/>
                    </a:ext>
                  </a:extLst>
                </a:gridCol>
              </a:tblGrid>
              <a:tr h="398393">
                <a:tc>
                  <a:txBody>
                    <a:bodyPr/>
                    <a:lstStyle/>
                    <a:p>
                      <a:pPr marL="0" marR="0" lvl="0" indent="0" algn="l">
                        <a:lnSpc>
                          <a:spcPct val="100000"/>
                        </a:lnSpc>
                        <a:spcBef>
                          <a:spcPts val="0"/>
                        </a:spcBef>
                        <a:spcAft>
                          <a:spcPts val="0"/>
                        </a:spcAft>
                        <a:buNone/>
                      </a:pPr>
                      <a:endParaRPr sz="140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3492000">
                <a:tc>
                  <a:txBody>
                    <a:bodyPr/>
                    <a:lstStyle/>
                    <a:p>
                      <a:pPr marL="457200" marR="0" lvl="0" indent="0" algn="l" rtl="0">
                        <a:lnSpc>
                          <a:spcPct val="100000"/>
                        </a:lnSpc>
                        <a:spcBef>
                          <a:spcPts val="300"/>
                        </a:spcBef>
                        <a:spcAft>
                          <a:spcPts val="0"/>
                        </a:spcAft>
                        <a:buNone/>
                      </a:pPr>
                      <a:endParaRPr lang="en-GB" sz="1400" b="0">
                        <a:solidFill>
                          <a:srgbClr val="FF0000"/>
                        </a:solidFill>
                        <a:latin typeface="+mj-lt"/>
                        <a:ea typeface="Helvetica Neue"/>
                        <a:cs typeface="Helvetica Neue"/>
                      </a:endParaRPr>
                    </a:p>
                  </a:txBody>
                  <a:tcPr marL="0" marR="72000" marT="72000" marB="0">
                    <a:solidFill>
                      <a:schemeClr val="bg1"/>
                    </a:solidFill>
                  </a:tcPr>
                </a:tc>
                <a:extLst>
                  <a:ext uri="{0D108BD9-81ED-4DB2-BD59-A6C34878D82A}">
                    <a16:rowId xmlns:a16="http://schemas.microsoft.com/office/drawing/2014/main" val="10001"/>
                  </a:ext>
                </a:extLst>
              </a:tr>
            </a:tbl>
          </a:graphicData>
        </a:graphic>
      </p:graphicFrame>
      <p:graphicFrame>
        <p:nvGraphicFramePr>
          <p:cNvPr id="22" name="Google Shape;940;g6b7fea2f07_4_567">
            <a:extLst>
              <a:ext uri="{FF2B5EF4-FFF2-40B4-BE49-F238E27FC236}">
                <a16:creationId xmlns:a16="http://schemas.microsoft.com/office/drawing/2014/main" id="{5AA88588-CCCC-451B-AFDE-B715A6ACB22A}"/>
              </a:ext>
            </a:extLst>
          </p:cNvPr>
          <p:cNvGraphicFramePr/>
          <p:nvPr>
            <p:extLst>
              <p:ext uri="{D42A27DB-BD31-4B8C-83A1-F6EECF244321}">
                <p14:modId xmlns:p14="http://schemas.microsoft.com/office/powerpoint/2010/main" val="474623068"/>
              </p:ext>
            </p:extLst>
          </p:nvPr>
        </p:nvGraphicFramePr>
        <p:xfrm>
          <a:off x="6137072" y="683989"/>
          <a:ext cx="5816039" cy="1908493"/>
        </p:xfrm>
        <a:graphic>
          <a:graphicData uri="http://schemas.openxmlformats.org/drawingml/2006/table">
            <a:tbl>
              <a:tblPr firstRow="1" bandRow="1">
                <a:noFill/>
              </a:tblPr>
              <a:tblGrid>
                <a:gridCol w="5816039">
                  <a:extLst>
                    <a:ext uri="{9D8B030D-6E8A-4147-A177-3AD203B41FA5}">
                      <a16:colId xmlns:a16="http://schemas.microsoft.com/office/drawing/2014/main" val="20000"/>
                    </a:ext>
                  </a:extLst>
                </a:gridCol>
              </a:tblGrid>
              <a:tr h="396493">
                <a:tc>
                  <a:txBody>
                    <a:bodyPr/>
                    <a:lstStyle/>
                    <a:p>
                      <a:pPr lvl="0" algn="l">
                        <a:lnSpc>
                          <a:spcPct val="100000"/>
                        </a:lnSpc>
                        <a:spcBef>
                          <a:spcPts val="0"/>
                        </a:spcBef>
                        <a:spcAft>
                          <a:spcPts val="0"/>
                        </a:spcAft>
                        <a:buNone/>
                      </a:pPr>
                      <a:endParaRPr lang="en-GB" sz="1400" b="0" i="0" u="none" strike="noStrike" cap="none" noProof="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1512000">
                <a:tc>
                  <a:txBody>
                    <a:bodyPr/>
                    <a:lstStyle/>
                    <a:p>
                      <a:pPr marL="742950" marR="0" lvl="0" indent="-285750" algn="l" rtl="0">
                        <a:lnSpc>
                          <a:spcPct val="100000"/>
                        </a:lnSpc>
                        <a:spcBef>
                          <a:spcPts val="300"/>
                        </a:spcBef>
                        <a:spcAft>
                          <a:spcPts val="0"/>
                        </a:spcAft>
                        <a:buFont typeface="Arial" panose="020B0604020202020204" pitchFamily="34" charset="0"/>
                        <a:buChar char="•"/>
                      </a:pPr>
                      <a:endParaRPr lang="en-GB" sz="1400">
                        <a:solidFill>
                          <a:schemeClr val="tx1"/>
                        </a:solidFill>
                        <a:latin typeface="+mj-lt"/>
                        <a:ea typeface="Helvetica Neue"/>
                        <a:cs typeface="Helvetica Neue"/>
                        <a:sym typeface="Helvetica Neue"/>
                      </a:endParaRPr>
                    </a:p>
                  </a:txBody>
                  <a:tcPr marL="0" marR="91438" marT="71991" marB="45719">
                    <a:solidFill>
                      <a:schemeClr val="bg1"/>
                    </a:solidFill>
                  </a:tcPr>
                </a:tc>
                <a:extLst>
                  <a:ext uri="{0D108BD9-81ED-4DB2-BD59-A6C34878D82A}">
                    <a16:rowId xmlns:a16="http://schemas.microsoft.com/office/drawing/2014/main" val="10001"/>
                  </a:ext>
                </a:extLst>
              </a:tr>
            </a:tbl>
          </a:graphicData>
        </a:graphic>
      </p:graphicFrame>
      <p:sp>
        <p:nvSpPr>
          <p:cNvPr id="24" name="Text Placeholder 23">
            <a:extLst>
              <a:ext uri="{FF2B5EF4-FFF2-40B4-BE49-F238E27FC236}">
                <a16:creationId xmlns:a16="http://schemas.microsoft.com/office/drawing/2014/main" id="{C2B1BC08-624C-4893-A29D-B10EF6DF23B0}"/>
              </a:ext>
            </a:extLst>
          </p:cNvPr>
          <p:cNvSpPr>
            <a:spLocks noGrp="1"/>
          </p:cNvSpPr>
          <p:nvPr>
            <p:ph type="body" sz="quarter" idx="12" hasCustomPrompt="1"/>
          </p:nvPr>
        </p:nvSpPr>
        <p:spPr>
          <a:xfrm>
            <a:off x="2295332" y="683824"/>
            <a:ext cx="3841944"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a:t>Enter date</a:t>
            </a:r>
          </a:p>
        </p:txBody>
      </p:sp>
      <p:sp>
        <p:nvSpPr>
          <p:cNvPr id="25" name="TextBox 24">
            <a:extLst>
              <a:ext uri="{FF2B5EF4-FFF2-40B4-BE49-F238E27FC236}">
                <a16:creationId xmlns:a16="http://schemas.microsoft.com/office/drawing/2014/main" id="{F63FFB2B-59E1-4BF7-BB11-5C494834C3F4}"/>
              </a:ext>
            </a:extLst>
          </p:cNvPr>
          <p:cNvSpPr txBox="1"/>
          <p:nvPr/>
        </p:nvSpPr>
        <p:spPr>
          <a:xfrm>
            <a:off x="376980" y="669076"/>
            <a:ext cx="2212404" cy="418889"/>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Current projects up until:</a:t>
            </a:r>
          </a:p>
        </p:txBody>
      </p:sp>
      <p:sp>
        <p:nvSpPr>
          <p:cNvPr id="27" name="TextBox 26">
            <a:extLst>
              <a:ext uri="{FF2B5EF4-FFF2-40B4-BE49-F238E27FC236}">
                <a16:creationId xmlns:a16="http://schemas.microsoft.com/office/drawing/2014/main" id="{549F785F-38F7-4E1A-8067-A096E8049817}"/>
              </a:ext>
            </a:extLst>
          </p:cNvPr>
          <p:cNvSpPr txBox="1"/>
          <p:nvPr/>
        </p:nvSpPr>
        <p:spPr>
          <a:xfrm>
            <a:off x="6137274" y="669076"/>
            <a:ext cx="5572643" cy="388937"/>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Future projects (sold / proposed / likely / potential opportunities):</a:t>
            </a:r>
          </a:p>
        </p:txBody>
      </p:sp>
      <p:sp>
        <p:nvSpPr>
          <p:cNvPr id="30" name="Table Placeholder 3">
            <a:extLst>
              <a:ext uri="{FF2B5EF4-FFF2-40B4-BE49-F238E27FC236}">
                <a16:creationId xmlns:a16="http://schemas.microsoft.com/office/drawing/2014/main" id="{3F015467-6808-4E32-9EFC-158010FAD4EC}"/>
              </a:ext>
            </a:extLst>
          </p:cNvPr>
          <p:cNvSpPr>
            <a:spLocks noGrp="1"/>
          </p:cNvSpPr>
          <p:nvPr>
            <p:ph type="tbl" sz="quarter" idx="11" hasCustomPrompt="1"/>
          </p:nvPr>
        </p:nvSpPr>
        <p:spPr>
          <a:xfrm>
            <a:off x="6137590" y="5067022"/>
            <a:ext cx="5812866" cy="1492397"/>
          </a:xfrm>
          <a:prstGeom prst="rect">
            <a:avLst/>
          </a:prstGeom>
        </p:spPr>
        <p:txBody>
          <a:bodyPr/>
          <a:lstStyle>
            <a:lvl1pPr>
              <a:defRPr sz="1400">
                <a:latin typeface="+mj-lt"/>
              </a:defRPr>
            </a:lvl1pPr>
            <a:lvl2pPr>
              <a:defRPr sz="1400">
                <a:latin typeface="+mj-lt"/>
              </a:defRPr>
            </a:lvl2pPr>
          </a:lstStyle>
          <a:p>
            <a:r>
              <a:rPr lang="en-GB"/>
              <a:t>Enter table of Risks &amp; Issues with columns: Risk / Issue name; RAG; Mitigation &amp; Timescale; Risk owner</a:t>
            </a:r>
          </a:p>
        </p:txBody>
      </p:sp>
      <p:sp>
        <p:nvSpPr>
          <p:cNvPr id="35" name="Content Placeholder 2">
            <a:extLst>
              <a:ext uri="{FF2B5EF4-FFF2-40B4-BE49-F238E27FC236}">
                <a16:creationId xmlns:a16="http://schemas.microsoft.com/office/drawing/2014/main" id="{A44B3DE5-25E4-4D89-A192-A555F3383188}"/>
              </a:ext>
            </a:extLst>
          </p:cNvPr>
          <p:cNvSpPr>
            <a:spLocks noGrp="1"/>
          </p:cNvSpPr>
          <p:nvPr>
            <p:ph idx="1" hasCustomPrompt="1"/>
          </p:nvPr>
        </p:nvSpPr>
        <p:spPr>
          <a:xfrm>
            <a:off x="376981" y="1087510"/>
            <a:ext cx="5720090" cy="3486871"/>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Enter table of projects with: Project names; Project value (£); Start Date; End Date; Resourcing; Deliverables</a:t>
            </a:r>
          </a:p>
        </p:txBody>
      </p:sp>
      <p:sp>
        <p:nvSpPr>
          <p:cNvPr id="23" name="Rectangle 22">
            <a:extLst>
              <a:ext uri="{FF2B5EF4-FFF2-40B4-BE49-F238E27FC236}">
                <a16:creationId xmlns:a16="http://schemas.microsoft.com/office/drawing/2014/main" id="{A1CD65BB-4E33-40DB-91F6-6CEC4E168DD2}"/>
              </a:ext>
            </a:extLst>
          </p:cNvPr>
          <p:cNvSpPr/>
          <p:nvPr/>
        </p:nvSpPr>
        <p:spPr>
          <a:xfrm>
            <a:off x="9401788" y="117282"/>
            <a:ext cx="600952" cy="490528"/>
          </a:xfrm>
          <a:prstGeom prst="rect">
            <a:avLst/>
          </a:prstGeom>
          <a:solidFill>
            <a:srgbClr val="90BA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Site Lead</a:t>
            </a:r>
          </a:p>
        </p:txBody>
      </p:sp>
      <p:sp>
        <p:nvSpPr>
          <p:cNvPr id="28" name="Rectangle 27">
            <a:extLst>
              <a:ext uri="{FF2B5EF4-FFF2-40B4-BE49-F238E27FC236}">
                <a16:creationId xmlns:a16="http://schemas.microsoft.com/office/drawing/2014/main" id="{D95AB14E-2DA4-4069-BBC9-6F1244020E68}"/>
              </a:ext>
            </a:extLst>
          </p:cNvPr>
          <p:cNvSpPr/>
          <p:nvPr/>
        </p:nvSpPr>
        <p:spPr>
          <a:xfrm>
            <a:off x="10002740" y="117282"/>
            <a:ext cx="1944538" cy="490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black"/>
                </a:solidFill>
                <a:latin typeface="Calibri" panose="020F0502020204030204"/>
                <a:sym typeface="Arial"/>
              </a:rPr>
              <a:t> </a:t>
            </a:r>
          </a:p>
        </p:txBody>
      </p:sp>
      <p:sp>
        <p:nvSpPr>
          <p:cNvPr id="31" name="Text Placeholder 38">
            <a:extLst>
              <a:ext uri="{FF2B5EF4-FFF2-40B4-BE49-F238E27FC236}">
                <a16:creationId xmlns:a16="http://schemas.microsoft.com/office/drawing/2014/main" id="{E40DCCEC-5E51-4C37-B518-66DB900F4F86}"/>
              </a:ext>
            </a:extLst>
          </p:cNvPr>
          <p:cNvSpPr>
            <a:spLocks noGrp="1"/>
          </p:cNvSpPr>
          <p:nvPr>
            <p:ph type="body" sz="quarter" idx="15" hasCustomPrompt="1"/>
          </p:nvPr>
        </p:nvSpPr>
        <p:spPr>
          <a:xfrm>
            <a:off x="10002071" y="111967"/>
            <a:ext cx="1944538" cy="493467"/>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Enter name</a:t>
            </a:r>
            <a:endParaRPr lang="en-GB"/>
          </a:p>
        </p:txBody>
      </p:sp>
      <p:sp>
        <p:nvSpPr>
          <p:cNvPr id="32" name="Rectangle 31">
            <a:extLst>
              <a:ext uri="{FF2B5EF4-FFF2-40B4-BE49-F238E27FC236}">
                <a16:creationId xmlns:a16="http://schemas.microsoft.com/office/drawing/2014/main" id="{6750E7DF-190D-4515-9D81-4DC9A9AE3A1D}"/>
              </a:ext>
            </a:extLst>
          </p:cNvPr>
          <p:cNvSpPr/>
          <p:nvPr/>
        </p:nvSpPr>
        <p:spPr>
          <a:xfrm>
            <a:off x="6807170" y="117282"/>
            <a:ext cx="600952" cy="490528"/>
          </a:xfrm>
          <a:prstGeom prst="rect">
            <a:avLst/>
          </a:prstGeom>
          <a:solidFill>
            <a:srgbClr val="90BA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Strat. Lead</a:t>
            </a:r>
          </a:p>
        </p:txBody>
      </p:sp>
      <p:sp>
        <p:nvSpPr>
          <p:cNvPr id="37" name="Rectangle 36">
            <a:extLst>
              <a:ext uri="{FF2B5EF4-FFF2-40B4-BE49-F238E27FC236}">
                <a16:creationId xmlns:a16="http://schemas.microsoft.com/office/drawing/2014/main" id="{253DDA59-52F7-45D3-AA7E-F90FB00EEF46}"/>
              </a:ext>
            </a:extLst>
          </p:cNvPr>
          <p:cNvSpPr/>
          <p:nvPr/>
        </p:nvSpPr>
        <p:spPr>
          <a:xfrm>
            <a:off x="7408122" y="117282"/>
            <a:ext cx="1944538" cy="490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a:solidFill>
                <a:prstClr val="black"/>
              </a:solidFill>
              <a:latin typeface="Calibri" panose="020F0502020204030204"/>
              <a:sym typeface="Arial"/>
            </a:endParaRPr>
          </a:p>
        </p:txBody>
      </p:sp>
      <p:sp>
        <p:nvSpPr>
          <p:cNvPr id="38" name="Text Placeholder 38">
            <a:extLst>
              <a:ext uri="{FF2B5EF4-FFF2-40B4-BE49-F238E27FC236}">
                <a16:creationId xmlns:a16="http://schemas.microsoft.com/office/drawing/2014/main" id="{0F6473A5-10F4-4051-BC43-05A4D79DF870}"/>
              </a:ext>
            </a:extLst>
          </p:cNvPr>
          <p:cNvSpPr>
            <a:spLocks noGrp="1"/>
          </p:cNvSpPr>
          <p:nvPr>
            <p:ph type="body" sz="quarter" idx="19" hasCustomPrompt="1"/>
          </p:nvPr>
        </p:nvSpPr>
        <p:spPr>
          <a:xfrm>
            <a:off x="7407453" y="111967"/>
            <a:ext cx="1944538" cy="493467"/>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Enter name</a:t>
            </a:r>
            <a:endParaRPr lang="en-GB"/>
          </a:p>
        </p:txBody>
      </p:sp>
      <p:graphicFrame>
        <p:nvGraphicFramePr>
          <p:cNvPr id="26" name="Google Shape;942;g6b7fea2f07_4_567">
            <a:extLst>
              <a:ext uri="{FF2B5EF4-FFF2-40B4-BE49-F238E27FC236}">
                <a16:creationId xmlns:a16="http://schemas.microsoft.com/office/drawing/2014/main" id="{66E0C9DE-566E-4851-8E61-32BB1AD4D8A6}"/>
              </a:ext>
            </a:extLst>
          </p:cNvPr>
          <p:cNvGraphicFramePr/>
          <p:nvPr>
            <p:extLst>
              <p:ext uri="{D42A27DB-BD31-4B8C-83A1-F6EECF244321}">
                <p14:modId xmlns:p14="http://schemas.microsoft.com/office/powerpoint/2010/main" val="1690255203"/>
              </p:ext>
            </p:extLst>
          </p:nvPr>
        </p:nvGraphicFramePr>
        <p:xfrm>
          <a:off x="6138139" y="2643839"/>
          <a:ext cx="5814972" cy="1919436"/>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Team Health &amp; Happiness:</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1523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sz="1400" b="1">
                        <a:solidFill>
                          <a:schemeClr val="bg1"/>
                        </a:solidFill>
                        <a:latin typeface="+mj-lt"/>
                      </a:endParaRPr>
                    </a:p>
                  </a:txBody>
                  <a:tcPr marL="91438" marR="91438" marT="45719" marB="45719" anchor="ctr">
                    <a:noFill/>
                  </a:tcPr>
                </a:tc>
                <a:extLst>
                  <a:ext uri="{0D108BD9-81ED-4DB2-BD59-A6C34878D82A}">
                    <a16:rowId xmlns:a16="http://schemas.microsoft.com/office/drawing/2014/main" val="2373790788"/>
                  </a:ext>
                </a:extLst>
              </a:tr>
            </a:tbl>
          </a:graphicData>
        </a:graphic>
      </p:graphicFrame>
      <p:sp>
        <p:nvSpPr>
          <p:cNvPr id="39" name="Content Placeholder 2">
            <a:extLst>
              <a:ext uri="{FF2B5EF4-FFF2-40B4-BE49-F238E27FC236}">
                <a16:creationId xmlns:a16="http://schemas.microsoft.com/office/drawing/2014/main" id="{3B4F516A-7F2E-4AEB-8409-00FCF8B044CA}"/>
              </a:ext>
            </a:extLst>
          </p:cNvPr>
          <p:cNvSpPr>
            <a:spLocks noGrp="1"/>
          </p:cNvSpPr>
          <p:nvPr>
            <p:ph idx="14"/>
          </p:nvPr>
        </p:nvSpPr>
        <p:spPr>
          <a:xfrm>
            <a:off x="6140246" y="1100085"/>
            <a:ext cx="5812865" cy="1492397"/>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40" name="Content Placeholder 2">
            <a:extLst>
              <a:ext uri="{FF2B5EF4-FFF2-40B4-BE49-F238E27FC236}">
                <a16:creationId xmlns:a16="http://schemas.microsoft.com/office/drawing/2014/main" id="{B9C32825-C0AA-4815-848C-7DCEE6178061}"/>
              </a:ext>
            </a:extLst>
          </p:cNvPr>
          <p:cNvSpPr>
            <a:spLocks noGrp="1"/>
          </p:cNvSpPr>
          <p:nvPr>
            <p:ph idx="20"/>
          </p:nvPr>
        </p:nvSpPr>
        <p:spPr>
          <a:xfrm>
            <a:off x="6133744" y="3045902"/>
            <a:ext cx="5812865" cy="1492397"/>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graphicFrame>
        <p:nvGraphicFramePr>
          <p:cNvPr id="34" name="Google Shape;940;g6b7fea2f07_4_567">
            <a:extLst>
              <a:ext uri="{FF2B5EF4-FFF2-40B4-BE49-F238E27FC236}">
                <a16:creationId xmlns:a16="http://schemas.microsoft.com/office/drawing/2014/main" id="{4C4C134F-13E6-49E2-903F-3F737AA492FE}"/>
              </a:ext>
            </a:extLst>
          </p:cNvPr>
          <p:cNvGraphicFramePr/>
          <p:nvPr>
            <p:extLst>
              <p:ext uri="{D42A27DB-BD31-4B8C-83A1-F6EECF244321}">
                <p14:modId xmlns:p14="http://schemas.microsoft.com/office/powerpoint/2010/main" val="56843873"/>
              </p:ext>
            </p:extLst>
          </p:nvPr>
        </p:nvGraphicFramePr>
        <p:xfrm>
          <a:off x="390175" y="4639983"/>
          <a:ext cx="5713397" cy="1919436"/>
        </p:xfrm>
        <a:graphic>
          <a:graphicData uri="http://schemas.openxmlformats.org/drawingml/2006/table">
            <a:tbl>
              <a:tblPr firstRow="1" bandRow="1">
                <a:noFill/>
              </a:tblPr>
              <a:tblGrid>
                <a:gridCol w="5713397">
                  <a:extLst>
                    <a:ext uri="{9D8B030D-6E8A-4147-A177-3AD203B41FA5}">
                      <a16:colId xmlns:a16="http://schemas.microsoft.com/office/drawing/2014/main" val="20000"/>
                    </a:ext>
                  </a:extLst>
                </a:gridCol>
              </a:tblGrid>
              <a:tr h="392074">
                <a:tc>
                  <a:txBody>
                    <a:bodyPr/>
                    <a:lstStyle/>
                    <a:p>
                      <a:pPr marL="0" marR="0" lvl="0" indent="0" algn="l">
                        <a:lnSpc>
                          <a:spcPct val="100000"/>
                        </a:lnSpc>
                        <a:spcBef>
                          <a:spcPts val="0"/>
                        </a:spcBef>
                        <a:spcAft>
                          <a:spcPts val="0"/>
                        </a:spcAft>
                        <a:buNone/>
                      </a:pPr>
                      <a:r>
                        <a:rPr lang="en-GB" sz="1400" b="1">
                          <a:solidFill>
                            <a:schemeClr val="bg1"/>
                          </a:solidFill>
                          <a:latin typeface="+mj-lt"/>
                        </a:rPr>
                        <a:t>Client Overview:</a:t>
                      </a:r>
                      <a:endParaRPr sz="1400" b="1">
                        <a:solidFill>
                          <a:schemeClr val="bg1"/>
                        </a:solidFill>
                        <a:latin typeface="+mj-lt"/>
                      </a:endParaRPr>
                    </a:p>
                  </a:txBody>
                  <a:tcPr marL="91438" marR="91438" marT="45719" marB="45719" anchor="ctr">
                    <a:solidFill>
                      <a:schemeClr val="bg2"/>
                    </a:solidFill>
                  </a:tcPr>
                </a:tc>
                <a:extLst>
                  <a:ext uri="{0D108BD9-81ED-4DB2-BD59-A6C34878D82A}">
                    <a16:rowId xmlns:a16="http://schemas.microsoft.com/office/drawing/2014/main" val="10000"/>
                  </a:ext>
                </a:extLst>
              </a:tr>
              <a:tr h="1527362">
                <a:tc>
                  <a:txBody>
                    <a:bodyPr/>
                    <a:lstStyle/>
                    <a:p>
                      <a:pPr marL="457200" marR="0" lvl="0" indent="0" algn="l" rtl="0">
                        <a:lnSpc>
                          <a:spcPct val="100000"/>
                        </a:lnSpc>
                        <a:spcBef>
                          <a:spcPts val="300"/>
                        </a:spcBef>
                        <a:spcAft>
                          <a:spcPts val="0"/>
                        </a:spcAft>
                        <a:buNone/>
                      </a:pPr>
                      <a:endParaRPr lang="en-GB" sz="1400" b="0">
                        <a:solidFill>
                          <a:schemeClr val="bg1"/>
                        </a:solidFill>
                        <a:latin typeface="+mj-lt"/>
                        <a:ea typeface="Helvetica Neue"/>
                        <a:cs typeface="Helvetica Neue"/>
                      </a:endParaRPr>
                    </a:p>
                  </a:txBody>
                  <a:tcPr marL="0" marR="72000" marT="72000" marB="0">
                    <a:solidFill>
                      <a:schemeClr val="bg2"/>
                    </a:solidFill>
                  </a:tcPr>
                </a:tc>
                <a:extLst>
                  <a:ext uri="{0D108BD9-81ED-4DB2-BD59-A6C34878D82A}">
                    <a16:rowId xmlns:a16="http://schemas.microsoft.com/office/drawing/2014/main" val="10001"/>
                  </a:ext>
                </a:extLst>
              </a:tr>
            </a:tbl>
          </a:graphicData>
        </a:graphic>
      </p:graphicFrame>
      <p:sp>
        <p:nvSpPr>
          <p:cNvPr id="41" name="TextBox 40">
            <a:extLst>
              <a:ext uri="{FF2B5EF4-FFF2-40B4-BE49-F238E27FC236}">
                <a16:creationId xmlns:a16="http://schemas.microsoft.com/office/drawing/2014/main" id="{ABE9C90A-BD2A-4079-81C7-790727126A4C}"/>
              </a:ext>
            </a:extLst>
          </p:cNvPr>
          <p:cNvSpPr txBox="1"/>
          <p:nvPr/>
        </p:nvSpPr>
        <p:spPr>
          <a:xfrm>
            <a:off x="370479" y="2268706"/>
            <a:ext cx="2212404" cy="418889"/>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Current projects up until:</a:t>
            </a:r>
          </a:p>
        </p:txBody>
      </p:sp>
      <p:sp>
        <p:nvSpPr>
          <p:cNvPr id="42" name="Content Placeholder 2">
            <a:extLst>
              <a:ext uri="{FF2B5EF4-FFF2-40B4-BE49-F238E27FC236}">
                <a16:creationId xmlns:a16="http://schemas.microsoft.com/office/drawing/2014/main" id="{9455BDF2-93C2-40DA-A95A-7B80F9281C8E}"/>
              </a:ext>
            </a:extLst>
          </p:cNvPr>
          <p:cNvSpPr>
            <a:spLocks noGrp="1"/>
          </p:cNvSpPr>
          <p:nvPr>
            <p:ph idx="22" hasCustomPrompt="1"/>
          </p:nvPr>
        </p:nvSpPr>
        <p:spPr>
          <a:xfrm>
            <a:off x="370480" y="4992816"/>
            <a:ext cx="5720090" cy="1566604"/>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chemeClr val="bg1"/>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Write a simple pen profile summary of this client, including relevant background, maturity, and overview of active work</a:t>
            </a:r>
          </a:p>
        </p:txBody>
      </p:sp>
      <p:sp>
        <p:nvSpPr>
          <p:cNvPr id="3" name="TextBox 2">
            <a:extLst>
              <a:ext uri="{FF2B5EF4-FFF2-40B4-BE49-F238E27FC236}">
                <a16:creationId xmlns:a16="http://schemas.microsoft.com/office/drawing/2014/main" id="{85BD9658-D176-4BAC-F4BD-A3A67D0A317E}"/>
              </a:ext>
            </a:extLst>
          </p:cNvPr>
          <p:cNvSpPr txBox="1"/>
          <p:nvPr userDrawn="1"/>
        </p:nvSpPr>
        <p:spPr>
          <a:xfrm rot="19279561">
            <a:off x="4762896" y="3249711"/>
            <a:ext cx="2666205" cy="1446550"/>
          </a:xfrm>
          <a:prstGeom prst="rect">
            <a:avLst/>
          </a:prstGeom>
          <a:noFill/>
        </p:spPr>
        <p:txBody>
          <a:bodyPr wrap="square" rtlCol="0">
            <a:spAutoFit/>
          </a:bodyPr>
          <a:lstStyle/>
          <a:p>
            <a:r>
              <a:rPr lang="en-US" sz="8800">
                <a:solidFill>
                  <a:schemeClr val="bg1">
                    <a:lumMod val="85000"/>
                  </a:schemeClr>
                </a:solidFill>
              </a:rPr>
              <a:t>Draft</a:t>
            </a:r>
            <a:endParaRPr lang="en-GB" sz="8800">
              <a:solidFill>
                <a:schemeClr val="bg1">
                  <a:lumMod val="85000"/>
                </a:schemeClr>
              </a:solidFill>
            </a:endParaRPr>
          </a:p>
        </p:txBody>
      </p:sp>
    </p:spTree>
    <p:extLst>
      <p:ext uri="{BB962C8B-B14F-4D97-AF65-F5344CB8AC3E}">
        <p14:creationId xmlns:p14="http://schemas.microsoft.com/office/powerpoint/2010/main" val="3320310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9_Project_Plan_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A7022-B1BB-4787-8ED5-B8F6569D1B21}"/>
              </a:ext>
            </a:extLst>
          </p:cNvPr>
          <p:cNvSpPr/>
          <p:nvPr/>
        </p:nvSpPr>
        <p:spPr>
          <a:xfrm>
            <a:off x="9137515" y="0"/>
            <a:ext cx="3054485" cy="1261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379948" y="36358"/>
            <a:ext cx="6059419" cy="504000"/>
          </a:xfrm>
          <a:prstGeom prst="rect">
            <a:avLst/>
          </a:prstGeom>
        </p:spPr>
        <p:txBody>
          <a:bodyPr anchor="ct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GB"/>
              <a:t>Enter Project Name</a:t>
            </a:r>
            <a:endParaRPr lang="en-US"/>
          </a:p>
        </p:txBody>
      </p:sp>
      <p:graphicFrame>
        <p:nvGraphicFramePr>
          <p:cNvPr id="12" name="Google Shape;942;g6b7fea2f07_4_567">
            <a:extLst>
              <a:ext uri="{FF2B5EF4-FFF2-40B4-BE49-F238E27FC236}">
                <a16:creationId xmlns:a16="http://schemas.microsoft.com/office/drawing/2014/main" id="{9C748816-0AE2-4437-91D0-34F10C07A873}"/>
              </a:ext>
            </a:extLst>
          </p:cNvPr>
          <p:cNvGraphicFramePr/>
          <p:nvPr>
            <p:extLst>
              <p:ext uri="{D42A27DB-BD31-4B8C-83A1-F6EECF244321}">
                <p14:modId xmlns:p14="http://schemas.microsoft.com/office/powerpoint/2010/main" val="3242170535"/>
              </p:ext>
            </p:extLst>
          </p:nvPr>
        </p:nvGraphicFramePr>
        <p:xfrm>
          <a:off x="379948" y="2657468"/>
          <a:ext cx="5814000" cy="304798"/>
        </p:xfrm>
        <a:graphic>
          <a:graphicData uri="http://schemas.openxmlformats.org/drawingml/2006/table">
            <a:tbl>
              <a:tblPr firstRow="1" bandRow="1">
                <a:noFill/>
              </a:tblPr>
              <a:tblGrid>
                <a:gridCol w="5814000">
                  <a:extLst>
                    <a:ext uri="{9D8B030D-6E8A-4147-A177-3AD203B41FA5}">
                      <a16:colId xmlns:a16="http://schemas.microsoft.com/office/drawing/2014/main" val="20000"/>
                    </a:ext>
                  </a:extLst>
                </a:gridCol>
              </a:tblGrid>
              <a:tr h="211501">
                <a:tc>
                  <a:txBody>
                    <a:bodyPr/>
                    <a:lstStyle/>
                    <a:p>
                      <a:pPr marL="0" marR="0" lvl="0" indent="0" algn="l" rtl="0">
                        <a:lnSpc>
                          <a:spcPct val="100000"/>
                        </a:lnSpc>
                        <a:spcBef>
                          <a:spcPts val="0"/>
                        </a:spcBef>
                        <a:spcAft>
                          <a:spcPts val="0"/>
                        </a:spcAft>
                        <a:buNone/>
                      </a:pPr>
                      <a:r>
                        <a:rPr lang="en-GB" sz="1400" b="1" u="none" strike="noStrike" cap="none">
                          <a:solidFill>
                            <a:schemeClr val="bg1"/>
                          </a:solidFill>
                          <a:latin typeface="+mj-lt"/>
                          <a:ea typeface="Helvetica Neue"/>
                          <a:cs typeface="Helvetica Neue"/>
                          <a:sym typeface="Helvetica Neue"/>
                        </a:rPr>
                        <a:t>Current activity and goals for the week</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13" name="Google Shape;1043;g6bbe9dff8c_2_0">
            <a:extLst>
              <a:ext uri="{FF2B5EF4-FFF2-40B4-BE49-F238E27FC236}">
                <a16:creationId xmlns:a16="http://schemas.microsoft.com/office/drawing/2014/main" id="{B568ECD0-F095-4C06-85E3-67A45A305D7A}"/>
              </a:ext>
            </a:extLst>
          </p:cNvPr>
          <p:cNvGraphicFramePr/>
          <p:nvPr>
            <p:extLst>
              <p:ext uri="{D42A27DB-BD31-4B8C-83A1-F6EECF244321}">
                <p14:modId xmlns:p14="http://schemas.microsoft.com/office/powerpoint/2010/main" val="914784155"/>
              </p:ext>
            </p:extLst>
          </p:nvPr>
        </p:nvGraphicFramePr>
        <p:xfrm>
          <a:off x="10320391" y="36358"/>
          <a:ext cx="1626888" cy="490528"/>
        </p:xfrm>
        <a:graphic>
          <a:graphicData uri="http://schemas.openxmlformats.org/drawingml/2006/table">
            <a:tbl>
              <a:tblPr bandRow="1">
                <a:noFill/>
              </a:tblPr>
              <a:tblGrid>
                <a:gridCol w="813444">
                  <a:extLst>
                    <a:ext uri="{9D8B030D-6E8A-4147-A177-3AD203B41FA5}">
                      <a16:colId xmlns:a16="http://schemas.microsoft.com/office/drawing/2014/main" val="20000"/>
                    </a:ext>
                  </a:extLst>
                </a:gridCol>
                <a:gridCol w="813444">
                  <a:extLst>
                    <a:ext uri="{9D8B030D-6E8A-4147-A177-3AD203B41FA5}">
                      <a16:colId xmlns:a16="http://schemas.microsoft.com/office/drawing/2014/main" val="20001"/>
                    </a:ext>
                  </a:extLst>
                </a:gridCol>
              </a:tblGrid>
              <a:tr h="490528">
                <a:tc>
                  <a:txBody>
                    <a:bodyPr/>
                    <a:lstStyle/>
                    <a:p>
                      <a:pPr marL="0" marR="0" lvl="0" indent="0" algn="ctr" rtl="0">
                        <a:lnSpc>
                          <a:spcPct val="100000"/>
                        </a:lnSpc>
                        <a:spcBef>
                          <a:spcPts val="0"/>
                        </a:spcBef>
                        <a:spcAft>
                          <a:spcPts val="0"/>
                        </a:spcAft>
                        <a:buNone/>
                      </a:pPr>
                      <a:r>
                        <a:rPr lang="en-GB" sz="1200" b="1" u="none" strike="noStrike" cap="none">
                          <a:solidFill>
                            <a:schemeClr val="bg1"/>
                          </a:solidFill>
                          <a:latin typeface="+mj-lt"/>
                        </a:rPr>
                        <a:t>RAG</a:t>
                      </a:r>
                      <a:endParaRPr sz="1800">
                        <a:solidFill>
                          <a:schemeClr val="bg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endParaRPr lang="en-GB" sz="1000" b="1">
                        <a:solidFill>
                          <a:schemeClr val="tx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4" name="Rectangle 13">
            <a:extLst>
              <a:ext uri="{FF2B5EF4-FFF2-40B4-BE49-F238E27FC236}">
                <a16:creationId xmlns:a16="http://schemas.microsoft.com/office/drawing/2014/main" id="{60914482-CBF7-46E3-AB49-4581E1451396}"/>
              </a:ext>
            </a:extLst>
          </p:cNvPr>
          <p:cNvSpPr/>
          <p:nvPr/>
        </p:nvSpPr>
        <p:spPr>
          <a:xfrm>
            <a:off x="8432107" y="36358"/>
            <a:ext cx="600952" cy="504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Owner</a:t>
            </a:r>
          </a:p>
        </p:txBody>
      </p:sp>
      <p:sp>
        <p:nvSpPr>
          <p:cNvPr id="15" name="Rectangle 14">
            <a:extLst>
              <a:ext uri="{FF2B5EF4-FFF2-40B4-BE49-F238E27FC236}">
                <a16:creationId xmlns:a16="http://schemas.microsoft.com/office/drawing/2014/main" id="{41B655B0-03D6-4A41-B8D9-DE23D1C80F2A}"/>
              </a:ext>
            </a:extLst>
          </p:cNvPr>
          <p:cNvSpPr/>
          <p:nvPr/>
        </p:nvSpPr>
        <p:spPr>
          <a:xfrm>
            <a:off x="9033059" y="36358"/>
            <a:ext cx="1182876"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a:solidFill>
                <a:prstClr val="black"/>
              </a:solidFill>
              <a:latin typeface="Calibri" panose="020F0502020204030204"/>
              <a:sym typeface="Arial"/>
            </a:endParaRPr>
          </a:p>
        </p:txBody>
      </p:sp>
      <p:graphicFrame>
        <p:nvGraphicFramePr>
          <p:cNvPr id="16" name="Google Shape;942;g6b7fea2f07_4_567">
            <a:extLst>
              <a:ext uri="{FF2B5EF4-FFF2-40B4-BE49-F238E27FC236}">
                <a16:creationId xmlns:a16="http://schemas.microsoft.com/office/drawing/2014/main" id="{4D591467-0E00-420B-8BAF-71268E89C305}"/>
              </a:ext>
            </a:extLst>
          </p:cNvPr>
          <p:cNvGraphicFramePr/>
          <p:nvPr>
            <p:extLst>
              <p:ext uri="{D42A27DB-BD31-4B8C-83A1-F6EECF244321}">
                <p14:modId xmlns:p14="http://schemas.microsoft.com/office/powerpoint/2010/main" val="4019530159"/>
              </p:ext>
            </p:extLst>
          </p:nvPr>
        </p:nvGraphicFramePr>
        <p:xfrm>
          <a:off x="6230029" y="2665861"/>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Key Risks &amp; Issues</a:t>
                      </a:r>
                      <a:r>
                        <a:rPr lang="en-GB" sz="1400" b="1" u="none" strike="noStrike" cap="none">
                          <a:solidFill>
                            <a:schemeClr val="bg1"/>
                          </a:solidFill>
                          <a:latin typeface="+mj-lt"/>
                          <a:ea typeface="Helvetica Neue"/>
                          <a:cs typeface="Helvetica Neue"/>
                        </a:rPr>
                        <a:t> </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21" name="Google Shape;940;g6b7fea2f07_4_567">
            <a:extLst>
              <a:ext uri="{FF2B5EF4-FFF2-40B4-BE49-F238E27FC236}">
                <a16:creationId xmlns:a16="http://schemas.microsoft.com/office/drawing/2014/main" id="{542C45B1-57C0-4101-BB01-2525B0EF0051}"/>
              </a:ext>
            </a:extLst>
          </p:cNvPr>
          <p:cNvGraphicFramePr/>
          <p:nvPr>
            <p:extLst>
              <p:ext uri="{D42A27DB-BD31-4B8C-83A1-F6EECF244321}">
                <p14:modId xmlns:p14="http://schemas.microsoft.com/office/powerpoint/2010/main" val="287135504"/>
              </p:ext>
            </p:extLst>
          </p:nvPr>
        </p:nvGraphicFramePr>
        <p:xfrm>
          <a:off x="381016" y="579604"/>
          <a:ext cx="11566263" cy="2033539"/>
        </p:xfrm>
        <a:graphic>
          <a:graphicData uri="http://schemas.openxmlformats.org/drawingml/2006/table">
            <a:tbl>
              <a:tblPr firstRow="1" bandRow="1">
                <a:noFill/>
              </a:tblPr>
              <a:tblGrid>
                <a:gridCol w="11566263">
                  <a:extLst>
                    <a:ext uri="{9D8B030D-6E8A-4147-A177-3AD203B41FA5}">
                      <a16:colId xmlns:a16="http://schemas.microsoft.com/office/drawing/2014/main" val="20000"/>
                    </a:ext>
                  </a:extLst>
                </a:gridCol>
              </a:tblGrid>
              <a:tr h="301506">
                <a:tc>
                  <a:txBody>
                    <a:bodyPr/>
                    <a:lstStyle/>
                    <a:p>
                      <a:pPr marL="0" marR="0" lvl="0" indent="0" algn="l">
                        <a:lnSpc>
                          <a:spcPct val="100000"/>
                        </a:lnSpc>
                        <a:spcBef>
                          <a:spcPts val="0"/>
                        </a:spcBef>
                        <a:spcAft>
                          <a:spcPts val="0"/>
                        </a:spcAft>
                        <a:buNone/>
                      </a:pPr>
                      <a:endParaRPr sz="140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1728741">
                <a:tc>
                  <a:txBody>
                    <a:bodyPr/>
                    <a:lstStyle/>
                    <a:p>
                      <a:pPr marL="457200" marR="0" lvl="0" indent="0" algn="l" rtl="0">
                        <a:lnSpc>
                          <a:spcPct val="100000"/>
                        </a:lnSpc>
                        <a:spcBef>
                          <a:spcPts val="300"/>
                        </a:spcBef>
                        <a:spcAft>
                          <a:spcPts val="0"/>
                        </a:spcAft>
                        <a:buNone/>
                      </a:pPr>
                      <a:endParaRPr lang="en-GB" sz="1400" b="0">
                        <a:solidFill>
                          <a:srgbClr val="FF0000"/>
                        </a:solidFill>
                        <a:latin typeface="+mj-lt"/>
                        <a:ea typeface="Helvetica Neue"/>
                        <a:cs typeface="Helvetica Neue"/>
                      </a:endParaRPr>
                    </a:p>
                  </a:txBody>
                  <a:tcPr marL="0" marR="72000" marT="72000" marB="0">
                    <a:solidFill>
                      <a:schemeClr val="bg1"/>
                    </a:solidFill>
                  </a:tcPr>
                </a:tc>
                <a:extLst>
                  <a:ext uri="{0D108BD9-81ED-4DB2-BD59-A6C34878D82A}">
                    <a16:rowId xmlns:a16="http://schemas.microsoft.com/office/drawing/2014/main" val="10001"/>
                  </a:ext>
                </a:extLst>
              </a:tr>
            </a:tbl>
          </a:graphicData>
        </a:graphic>
      </p:graphicFrame>
      <p:sp>
        <p:nvSpPr>
          <p:cNvPr id="29" name="Table Placeholder 3">
            <a:extLst>
              <a:ext uri="{FF2B5EF4-FFF2-40B4-BE49-F238E27FC236}">
                <a16:creationId xmlns:a16="http://schemas.microsoft.com/office/drawing/2014/main" id="{BC937C29-34BF-43B4-B4F5-3FD431F7BB37}"/>
              </a:ext>
            </a:extLst>
          </p:cNvPr>
          <p:cNvSpPr>
            <a:spLocks noGrp="1"/>
          </p:cNvSpPr>
          <p:nvPr>
            <p:ph type="tbl" sz="quarter" idx="10" hasCustomPrompt="1"/>
          </p:nvPr>
        </p:nvSpPr>
        <p:spPr>
          <a:xfrm>
            <a:off x="379948" y="2962820"/>
            <a:ext cx="5814000" cy="1833929"/>
          </a:xfrm>
          <a:prstGeom prst="rect">
            <a:avLst/>
          </a:prstGeom>
        </p:spPr>
        <p:txBody>
          <a:bodyPr/>
          <a:lstStyle>
            <a:lvl1pPr>
              <a:defRPr sz="1400">
                <a:latin typeface="+mj-lt"/>
              </a:defRPr>
            </a:lvl1pPr>
            <a:lvl2pPr>
              <a:defRPr sz="1400">
                <a:latin typeface="+mj-lt"/>
              </a:defRPr>
            </a:lvl2pPr>
          </a:lstStyle>
          <a:p>
            <a:r>
              <a:rPr lang="en-GB"/>
              <a:t>Enter Table, with goals as rows, and columns:</a:t>
            </a:r>
          </a:p>
          <a:p>
            <a:pPr lvl="1"/>
            <a:r>
              <a:rPr lang="en-GB"/>
              <a:t>Activity (as above project plan)</a:t>
            </a:r>
          </a:p>
          <a:p>
            <a:pPr lvl="1"/>
            <a:r>
              <a:rPr lang="en-GB"/>
              <a:t>Goal</a:t>
            </a:r>
          </a:p>
          <a:p>
            <a:pPr lvl="1"/>
            <a:r>
              <a:rPr lang="en-GB"/>
              <a:t>Status</a:t>
            </a:r>
          </a:p>
          <a:p>
            <a:pPr lvl="1"/>
            <a:r>
              <a:rPr lang="en-GB"/>
              <a:t>Due date</a:t>
            </a:r>
          </a:p>
        </p:txBody>
      </p:sp>
      <p:sp>
        <p:nvSpPr>
          <p:cNvPr id="30" name="Table Placeholder 3">
            <a:extLst>
              <a:ext uri="{FF2B5EF4-FFF2-40B4-BE49-F238E27FC236}">
                <a16:creationId xmlns:a16="http://schemas.microsoft.com/office/drawing/2014/main" id="{3F015467-6808-4E32-9EFC-158010FAD4EC}"/>
              </a:ext>
            </a:extLst>
          </p:cNvPr>
          <p:cNvSpPr>
            <a:spLocks noGrp="1"/>
          </p:cNvSpPr>
          <p:nvPr>
            <p:ph type="tbl" sz="quarter" idx="11" hasCustomPrompt="1"/>
          </p:nvPr>
        </p:nvSpPr>
        <p:spPr>
          <a:xfrm>
            <a:off x="6231001" y="2971212"/>
            <a:ext cx="5814000" cy="1833929"/>
          </a:xfrm>
          <a:prstGeom prst="rect">
            <a:avLst/>
          </a:prstGeom>
        </p:spPr>
        <p:txBody>
          <a:bodyPr/>
          <a:lstStyle>
            <a:lvl1pPr>
              <a:defRPr sz="1400">
                <a:latin typeface="+mj-lt"/>
              </a:defRPr>
            </a:lvl1pPr>
            <a:lvl2pPr>
              <a:defRPr sz="1400">
                <a:latin typeface="+mj-lt"/>
              </a:defRPr>
            </a:lvl2pPr>
          </a:lstStyle>
          <a:p>
            <a:r>
              <a:rPr lang="en-GB"/>
              <a:t>Enter table of Risks &amp; Issues with columns: </a:t>
            </a:r>
          </a:p>
          <a:p>
            <a:pPr lvl="1"/>
            <a:r>
              <a:rPr lang="en-GB"/>
              <a:t>Risk / Issue name</a:t>
            </a:r>
          </a:p>
          <a:p>
            <a:pPr lvl="1"/>
            <a:r>
              <a:rPr lang="en-GB"/>
              <a:t>RAG</a:t>
            </a:r>
          </a:p>
          <a:p>
            <a:pPr lvl="1"/>
            <a:r>
              <a:rPr lang="en-GB"/>
              <a:t>Mitigation &amp; Timescale</a:t>
            </a:r>
          </a:p>
          <a:p>
            <a:pPr lvl="1"/>
            <a:r>
              <a:rPr lang="en-GB"/>
              <a:t>Risk owner</a:t>
            </a:r>
          </a:p>
        </p:txBody>
      </p:sp>
      <p:sp>
        <p:nvSpPr>
          <p:cNvPr id="35" name="Content Placeholder 2">
            <a:extLst>
              <a:ext uri="{FF2B5EF4-FFF2-40B4-BE49-F238E27FC236}">
                <a16:creationId xmlns:a16="http://schemas.microsoft.com/office/drawing/2014/main" id="{A44B3DE5-25E4-4D89-A192-A555F3383188}"/>
              </a:ext>
            </a:extLst>
          </p:cNvPr>
          <p:cNvSpPr>
            <a:spLocks noGrp="1"/>
          </p:cNvSpPr>
          <p:nvPr>
            <p:ph idx="1"/>
          </p:nvPr>
        </p:nvSpPr>
        <p:spPr>
          <a:xfrm>
            <a:off x="379948" y="5173901"/>
            <a:ext cx="5814000" cy="1216740"/>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9" name="Text Placeholder 38">
            <a:extLst>
              <a:ext uri="{FF2B5EF4-FFF2-40B4-BE49-F238E27FC236}">
                <a16:creationId xmlns:a16="http://schemas.microsoft.com/office/drawing/2014/main" id="{501DBA56-6C87-4F38-8094-15F35B7047B7}"/>
              </a:ext>
            </a:extLst>
          </p:cNvPr>
          <p:cNvSpPr>
            <a:spLocks noGrp="1"/>
          </p:cNvSpPr>
          <p:nvPr>
            <p:ph type="body" sz="quarter" idx="15" hasCustomPrompt="1"/>
          </p:nvPr>
        </p:nvSpPr>
        <p:spPr>
          <a:xfrm>
            <a:off x="9032390" y="36358"/>
            <a:ext cx="1183545" cy="504000"/>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Enter name</a:t>
            </a:r>
            <a:endParaRPr lang="en-GB"/>
          </a:p>
        </p:txBody>
      </p:sp>
      <p:sp>
        <p:nvSpPr>
          <p:cNvPr id="41" name="Content Placeholder 40">
            <a:extLst>
              <a:ext uri="{FF2B5EF4-FFF2-40B4-BE49-F238E27FC236}">
                <a16:creationId xmlns:a16="http://schemas.microsoft.com/office/drawing/2014/main" id="{79D15DD1-D090-4FBE-96F7-E101B734BEFD}"/>
              </a:ext>
            </a:extLst>
          </p:cNvPr>
          <p:cNvSpPr>
            <a:spLocks noGrp="1"/>
          </p:cNvSpPr>
          <p:nvPr>
            <p:ph sz="quarter" idx="16" hasCustomPrompt="1"/>
          </p:nvPr>
        </p:nvSpPr>
        <p:spPr>
          <a:xfrm>
            <a:off x="11127581" y="36358"/>
            <a:ext cx="819944" cy="504000"/>
          </a:xfrm>
          <a:prstGeom prst="rect">
            <a:avLst/>
          </a:prstGeom>
          <a:ln>
            <a:solidFill>
              <a:schemeClr val="tx1"/>
            </a:solidFill>
          </a:ln>
        </p:spPr>
        <p:txBody>
          <a:bodyPr/>
          <a:lstStyle>
            <a:lvl1pPr marL="0" indent="0">
              <a:buNone/>
              <a:defRPr/>
            </a:lvl1pPr>
          </a:lstStyle>
          <a:p>
            <a:pPr lvl="0"/>
            <a:r>
              <a:rPr lang="en-GB"/>
              <a:t> </a:t>
            </a:r>
          </a:p>
        </p:txBody>
      </p:sp>
      <p:sp>
        <p:nvSpPr>
          <p:cNvPr id="4" name="Table Placeholder 3">
            <a:extLst>
              <a:ext uri="{FF2B5EF4-FFF2-40B4-BE49-F238E27FC236}">
                <a16:creationId xmlns:a16="http://schemas.microsoft.com/office/drawing/2014/main" id="{50FEA71F-7D9C-4D3E-8475-81C55D429DD3}"/>
              </a:ext>
            </a:extLst>
          </p:cNvPr>
          <p:cNvSpPr>
            <a:spLocks noGrp="1"/>
          </p:cNvSpPr>
          <p:nvPr>
            <p:ph type="tbl" sz="quarter" idx="19"/>
          </p:nvPr>
        </p:nvSpPr>
        <p:spPr>
          <a:xfrm>
            <a:off x="647364" y="579605"/>
            <a:ext cx="11300161" cy="2016350"/>
          </a:xfrm>
          <a:prstGeom prst="rect">
            <a:avLst/>
          </a:prstGeom>
        </p:spPr>
        <p:txBody>
          <a:bodyPr/>
          <a:lstStyle>
            <a:lvl1pPr>
              <a:defRPr sz="1200"/>
            </a:lvl1pPr>
          </a:lstStyle>
          <a:p>
            <a:r>
              <a:rPr lang="en-US"/>
              <a:t>Click icon to add table</a:t>
            </a:r>
            <a:endParaRPr lang="en-GB"/>
          </a:p>
        </p:txBody>
      </p:sp>
      <p:sp>
        <p:nvSpPr>
          <p:cNvPr id="25" name="TextBox 24">
            <a:extLst>
              <a:ext uri="{FF2B5EF4-FFF2-40B4-BE49-F238E27FC236}">
                <a16:creationId xmlns:a16="http://schemas.microsoft.com/office/drawing/2014/main" id="{F63FFB2B-59E1-4BF7-BB11-5C494834C3F4}"/>
              </a:ext>
            </a:extLst>
          </p:cNvPr>
          <p:cNvSpPr txBox="1"/>
          <p:nvPr/>
        </p:nvSpPr>
        <p:spPr>
          <a:xfrm rot="16200000">
            <a:off x="-505438" y="1464991"/>
            <a:ext cx="2033538" cy="262764"/>
          </a:xfrm>
          <a:prstGeom prst="rect">
            <a:avLst/>
          </a:prstGeom>
          <a:solidFill>
            <a:schemeClr val="bg2"/>
          </a:solidFill>
        </p:spPr>
        <p:txBody>
          <a:bodyPr wrap="square" rtlCol="0" anchor="ctr" anchorCtr="0">
            <a:noAutofit/>
          </a:bodyPr>
          <a:lstStyle/>
          <a:p>
            <a:pPr algn="ctr"/>
            <a:r>
              <a:rPr lang="en-GB" sz="1400" b="1" i="0" u="none" strike="noStrike" kern="1200" cap="none">
                <a:solidFill>
                  <a:schemeClr val="bg1"/>
                </a:solidFill>
                <a:latin typeface="+mj-lt"/>
                <a:ea typeface="+mn-ea"/>
                <a:cs typeface="+mn-cs"/>
              </a:rPr>
              <a:t>Project plan</a:t>
            </a:r>
          </a:p>
        </p:txBody>
      </p:sp>
      <p:sp>
        <p:nvSpPr>
          <p:cNvPr id="37" name="Rectangle 36">
            <a:extLst>
              <a:ext uri="{FF2B5EF4-FFF2-40B4-BE49-F238E27FC236}">
                <a16:creationId xmlns:a16="http://schemas.microsoft.com/office/drawing/2014/main" id="{DC843792-3186-41D8-95DF-17548486B558}"/>
              </a:ext>
            </a:extLst>
          </p:cNvPr>
          <p:cNvSpPr/>
          <p:nvPr/>
        </p:nvSpPr>
        <p:spPr>
          <a:xfrm>
            <a:off x="6543823" y="36358"/>
            <a:ext cx="600952" cy="504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Todays Date</a:t>
            </a:r>
          </a:p>
        </p:txBody>
      </p:sp>
      <p:sp>
        <p:nvSpPr>
          <p:cNvPr id="38" name="Rectangle 37">
            <a:extLst>
              <a:ext uri="{FF2B5EF4-FFF2-40B4-BE49-F238E27FC236}">
                <a16:creationId xmlns:a16="http://schemas.microsoft.com/office/drawing/2014/main" id="{E32864F2-9510-452E-8AD4-5A4593AB66FF}"/>
              </a:ext>
            </a:extLst>
          </p:cNvPr>
          <p:cNvSpPr/>
          <p:nvPr/>
        </p:nvSpPr>
        <p:spPr>
          <a:xfrm>
            <a:off x="7144775" y="36358"/>
            <a:ext cx="1182876"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a:solidFill>
                <a:prstClr val="black"/>
              </a:solidFill>
              <a:latin typeface="Calibri" panose="020F0502020204030204"/>
              <a:sym typeface="Arial"/>
            </a:endParaRPr>
          </a:p>
        </p:txBody>
      </p:sp>
      <p:sp>
        <p:nvSpPr>
          <p:cNvPr id="40" name="Text Placeholder 38">
            <a:extLst>
              <a:ext uri="{FF2B5EF4-FFF2-40B4-BE49-F238E27FC236}">
                <a16:creationId xmlns:a16="http://schemas.microsoft.com/office/drawing/2014/main" id="{2172BA50-6510-4B92-8501-62CF8DD67FE8}"/>
              </a:ext>
            </a:extLst>
          </p:cNvPr>
          <p:cNvSpPr>
            <a:spLocks noGrp="1"/>
          </p:cNvSpPr>
          <p:nvPr>
            <p:ph type="body" sz="quarter" idx="20" hasCustomPrompt="1"/>
          </p:nvPr>
        </p:nvSpPr>
        <p:spPr>
          <a:xfrm>
            <a:off x="7144106" y="36358"/>
            <a:ext cx="1183545" cy="504000"/>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Enter name</a:t>
            </a:r>
            <a:endParaRPr lang="en-GB"/>
          </a:p>
        </p:txBody>
      </p:sp>
      <p:graphicFrame>
        <p:nvGraphicFramePr>
          <p:cNvPr id="42" name="Google Shape;942;g6b7fea2f07_4_567">
            <a:extLst>
              <a:ext uri="{FF2B5EF4-FFF2-40B4-BE49-F238E27FC236}">
                <a16:creationId xmlns:a16="http://schemas.microsoft.com/office/drawing/2014/main" id="{0B1375B1-C7D7-4090-B6A1-DD602292FC95}"/>
              </a:ext>
            </a:extLst>
          </p:cNvPr>
          <p:cNvGraphicFramePr/>
          <p:nvPr>
            <p:extLst>
              <p:ext uri="{D42A27DB-BD31-4B8C-83A1-F6EECF244321}">
                <p14:modId xmlns:p14="http://schemas.microsoft.com/office/powerpoint/2010/main" val="1230189827"/>
              </p:ext>
            </p:extLst>
          </p:nvPr>
        </p:nvGraphicFramePr>
        <p:xfrm>
          <a:off x="379948" y="4858262"/>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Next Key Stakeholder Meetings</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44" name="Google Shape;942;g6b7fea2f07_4_567">
            <a:extLst>
              <a:ext uri="{FF2B5EF4-FFF2-40B4-BE49-F238E27FC236}">
                <a16:creationId xmlns:a16="http://schemas.microsoft.com/office/drawing/2014/main" id="{8E9189C0-5168-48AA-ADA0-9D9EC8DE0094}"/>
              </a:ext>
            </a:extLst>
          </p:cNvPr>
          <p:cNvGraphicFramePr/>
          <p:nvPr>
            <p:extLst>
              <p:ext uri="{D42A27DB-BD31-4B8C-83A1-F6EECF244321}">
                <p14:modId xmlns:p14="http://schemas.microsoft.com/office/powerpoint/2010/main" val="4037566013"/>
              </p:ext>
            </p:extLst>
          </p:nvPr>
        </p:nvGraphicFramePr>
        <p:xfrm>
          <a:off x="6230029" y="4858262"/>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Upcoming governance and recurring meetings</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sp>
        <p:nvSpPr>
          <p:cNvPr id="45" name="Content Placeholder 2">
            <a:extLst>
              <a:ext uri="{FF2B5EF4-FFF2-40B4-BE49-F238E27FC236}">
                <a16:creationId xmlns:a16="http://schemas.microsoft.com/office/drawing/2014/main" id="{730228E4-B76E-4006-A6A3-4AE4A5F30998}"/>
              </a:ext>
            </a:extLst>
          </p:cNvPr>
          <p:cNvSpPr>
            <a:spLocks noGrp="1"/>
          </p:cNvSpPr>
          <p:nvPr>
            <p:ph idx="21"/>
          </p:nvPr>
        </p:nvSpPr>
        <p:spPr>
          <a:xfrm>
            <a:off x="6231001" y="5173901"/>
            <a:ext cx="5814000" cy="1216740"/>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 name="TextBox 2">
            <a:extLst>
              <a:ext uri="{FF2B5EF4-FFF2-40B4-BE49-F238E27FC236}">
                <a16:creationId xmlns:a16="http://schemas.microsoft.com/office/drawing/2014/main" id="{CBD1D942-1E7B-E608-53BA-C5BA6E8F0FCF}"/>
              </a:ext>
            </a:extLst>
          </p:cNvPr>
          <p:cNvSpPr txBox="1"/>
          <p:nvPr userDrawn="1"/>
        </p:nvSpPr>
        <p:spPr>
          <a:xfrm rot="19279561">
            <a:off x="4762896" y="3249711"/>
            <a:ext cx="2666205" cy="1446550"/>
          </a:xfrm>
          <a:prstGeom prst="rect">
            <a:avLst/>
          </a:prstGeom>
          <a:noFill/>
        </p:spPr>
        <p:txBody>
          <a:bodyPr wrap="square" rtlCol="0">
            <a:spAutoFit/>
          </a:bodyPr>
          <a:lstStyle/>
          <a:p>
            <a:r>
              <a:rPr lang="en-US" sz="8800">
                <a:solidFill>
                  <a:schemeClr val="bg1">
                    <a:lumMod val="85000"/>
                  </a:schemeClr>
                </a:solidFill>
              </a:rPr>
              <a:t>Draft</a:t>
            </a:r>
            <a:endParaRPr lang="en-GB" sz="8800">
              <a:solidFill>
                <a:schemeClr val="bg1">
                  <a:lumMod val="85000"/>
                </a:schemeClr>
              </a:solidFill>
            </a:endParaRPr>
          </a:p>
        </p:txBody>
      </p:sp>
    </p:spTree>
    <p:extLst>
      <p:ext uri="{BB962C8B-B14F-4D97-AF65-F5344CB8AC3E}">
        <p14:creationId xmlns:p14="http://schemas.microsoft.com/office/powerpoint/2010/main" val="691472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7" name="Footer Placeholder 4">
            <a:extLst>
              <a:ext uri="{FF2B5EF4-FFF2-40B4-BE49-F238E27FC236}">
                <a16:creationId xmlns:a16="http://schemas.microsoft.com/office/drawing/2014/main" id="{2E665F1A-1C41-4EA0-8741-07136EFA83F1}"/>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8" name="Slide Number Placeholder 5">
            <a:extLst>
              <a:ext uri="{FF2B5EF4-FFF2-40B4-BE49-F238E27FC236}">
                <a16:creationId xmlns:a16="http://schemas.microsoft.com/office/drawing/2014/main" id="{F11A33E4-0588-43F0-85FE-84637EFB3492}"/>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
        <p:nvSpPr>
          <p:cNvPr id="2" name="TextBox 1">
            <a:extLst>
              <a:ext uri="{FF2B5EF4-FFF2-40B4-BE49-F238E27FC236}">
                <a16:creationId xmlns:a16="http://schemas.microsoft.com/office/drawing/2014/main" id="{C5FB2B18-B56C-0D9B-58E4-AE70F7B0ED74}"/>
              </a:ext>
            </a:extLst>
          </p:cNvPr>
          <p:cNvSpPr txBox="1"/>
          <p:nvPr userDrawn="1"/>
        </p:nvSpPr>
        <p:spPr>
          <a:xfrm rot="19279561">
            <a:off x="4762896" y="3249711"/>
            <a:ext cx="2666205" cy="1446550"/>
          </a:xfrm>
          <a:prstGeom prst="rect">
            <a:avLst/>
          </a:prstGeom>
          <a:noFill/>
        </p:spPr>
        <p:txBody>
          <a:bodyPr wrap="square" rtlCol="0">
            <a:spAutoFit/>
          </a:bodyPr>
          <a:lstStyle/>
          <a:p>
            <a:r>
              <a:rPr lang="en-US" sz="8800">
                <a:solidFill>
                  <a:schemeClr val="bg1">
                    <a:lumMod val="85000"/>
                  </a:schemeClr>
                </a:solidFill>
              </a:rPr>
              <a:t>Draft</a:t>
            </a:r>
            <a:endParaRPr lang="en-GB" sz="8800">
              <a:solidFill>
                <a:schemeClr val="bg1">
                  <a:lumMod val="85000"/>
                </a:schemeClr>
              </a:solidFill>
            </a:endParaRPr>
          </a:p>
        </p:txBody>
      </p:sp>
    </p:spTree>
    <p:extLst>
      <p:ext uri="{BB962C8B-B14F-4D97-AF65-F5344CB8AC3E}">
        <p14:creationId xmlns:p14="http://schemas.microsoft.com/office/powerpoint/2010/main" val="1974822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_Close">
    <p:spTree>
      <p:nvGrpSpPr>
        <p:cNvPr id="1" name=""/>
        <p:cNvGrpSpPr/>
        <p:nvPr/>
      </p:nvGrpSpPr>
      <p:grpSpPr>
        <a:xfrm>
          <a:off x="0" y="0"/>
          <a:ext cx="0" cy="0"/>
          <a:chOff x="0" y="0"/>
          <a:chExt cx="0" cy="0"/>
        </a:xfrm>
      </p:grpSpPr>
      <p:pic>
        <p:nvPicPr>
          <p:cNvPr id="28" name="Picture 27" descr="A screenshot of a cell phone&#10;&#10;Description automatically generated">
            <a:extLst>
              <a:ext uri="{FF2B5EF4-FFF2-40B4-BE49-F238E27FC236}">
                <a16:creationId xmlns:a16="http://schemas.microsoft.com/office/drawing/2014/main" id="{982E4821-ADE5-4EEE-A2CD-A0612FCC5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60031445-B272-4433-BA5F-E78C6DDB903E}"/>
              </a:ext>
            </a:extLst>
          </p:cNvPr>
          <p:cNvSpPr/>
          <p:nvPr/>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9551E51-2FF2-4DE1-833B-5D7232DD3AA4}"/>
              </a:ext>
            </a:extLst>
          </p:cNvPr>
          <p:cNvSpPr/>
          <p:nvPr/>
        </p:nvSpPr>
        <p:spPr>
          <a:xfrm>
            <a:off x="496887" y="609600"/>
            <a:ext cx="7485069" cy="5638800"/>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a:t>INSERT COUNCIL LOGO HERE</a:t>
            </a:r>
          </a:p>
          <a:p>
            <a:endParaRPr lang="en-GB"/>
          </a:p>
        </p:txBody>
      </p:sp>
      <p:sp>
        <p:nvSpPr>
          <p:cNvPr id="47" name="Rectangle 46">
            <a:extLst>
              <a:ext uri="{FF2B5EF4-FFF2-40B4-BE49-F238E27FC236}">
                <a16:creationId xmlns:a16="http://schemas.microsoft.com/office/drawing/2014/main" id="{016C2201-02EF-444D-BCB2-7D47DC363D21}"/>
              </a:ext>
            </a:extLst>
          </p:cNvPr>
          <p:cNvSpPr/>
          <p:nvPr/>
        </p:nvSpPr>
        <p:spPr>
          <a:xfrm>
            <a:off x="0" y="584840"/>
            <a:ext cx="496887" cy="566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screenshot of a cell phone&#10;&#10;Description automatically generated">
            <a:extLst>
              <a:ext uri="{FF2B5EF4-FFF2-40B4-BE49-F238E27FC236}">
                <a16:creationId xmlns:a16="http://schemas.microsoft.com/office/drawing/2014/main" id="{50990D0E-D33B-424A-B94D-E988F4266003}"/>
              </a:ext>
            </a:extLst>
          </p:cNvPr>
          <p:cNvPicPr>
            <a:picLocks noChangeAspect="1"/>
          </p:cNvPicPr>
          <p:nvPr/>
        </p:nvPicPr>
        <p:blipFill rotWithShape="1">
          <a:blip r:embed="rId3">
            <a:extLst>
              <a:ext uri="{28A0092B-C50C-407E-A947-70E740481C1C}">
                <a14:useLocalDpi xmlns:a14="http://schemas.microsoft.com/office/drawing/2010/main" val="0"/>
              </a:ext>
            </a:extLst>
          </a:blip>
          <a:srcRect r="97553" b="33675"/>
          <a:stretch/>
        </p:blipFill>
        <p:spPr>
          <a:xfrm>
            <a:off x="0" y="0"/>
            <a:ext cx="298315" cy="4548554"/>
          </a:xfrm>
          <a:prstGeom prst="rect">
            <a:avLst/>
          </a:prstGeom>
        </p:spPr>
      </p:pic>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
        <p:nvSpPr>
          <p:cNvPr id="12" name="Text Placeholder 2">
            <a:extLst>
              <a:ext uri="{FF2B5EF4-FFF2-40B4-BE49-F238E27FC236}">
                <a16:creationId xmlns:a16="http://schemas.microsoft.com/office/drawing/2014/main" id="{65DE366A-B343-4E5E-B55A-9B9F6133291E}"/>
              </a:ext>
            </a:extLst>
          </p:cNvPr>
          <p:cNvSpPr>
            <a:spLocks noGrp="1"/>
          </p:cNvSpPr>
          <p:nvPr>
            <p:ph type="body" sz="quarter" idx="16" hasCustomPrompt="1"/>
          </p:nvPr>
        </p:nvSpPr>
        <p:spPr>
          <a:xfrm>
            <a:off x="987426" y="3318168"/>
            <a:ext cx="7060466" cy="1747982"/>
          </a:xfrm>
          <a:prstGeom prst="rect">
            <a:avLst/>
          </a:prstGeom>
        </p:spPr>
        <p:txBody>
          <a:bodyPr tIns="0"/>
          <a:lstStyle>
            <a:lvl1pPr marL="0" indent="0">
              <a:buNone/>
              <a:defRPr sz="1600">
                <a:solidFill>
                  <a:schemeClr val="bg1"/>
                </a:solidFill>
                <a:latin typeface="+mj-lt"/>
              </a:defRPr>
            </a:lvl1pPr>
          </a:lstStyle>
          <a:p>
            <a:pPr lvl="0"/>
            <a:r>
              <a:rPr lang="en-GB"/>
              <a:t>0115 8240040</a:t>
            </a:r>
          </a:p>
          <a:p>
            <a:pPr lvl="0"/>
            <a:r>
              <a:rPr lang="en-GB"/>
              <a:t>info@peopletoo.co.uk</a:t>
            </a:r>
          </a:p>
          <a:p>
            <a:pPr lvl="0"/>
            <a:r>
              <a:rPr lang="en-GB"/>
              <a:t>www.peopletoo.co.uk</a:t>
            </a:r>
          </a:p>
        </p:txBody>
      </p:sp>
      <p:pic>
        <p:nvPicPr>
          <p:cNvPr id="4" name="Picture 3">
            <a:extLst>
              <a:ext uri="{FF2B5EF4-FFF2-40B4-BE49-F238E27FC236}">
                <a16:creationId xmlns:a16="http://schemas.microsoft.com/office/drawing/2014/main" id="{3FE04827-B195-4106-A7C6-FA9DAEAE02E6}"/>
              </a:ext>
            </a:extLst>
          </p:cNvPr>
          <p:cNvPicPr>
            <a:picLocks noChangeAspect="1"/>
          </p:cNvPicPr>
          <p:nvPr/>
        </p:nvPicPr>
        <p:blipFill>
          <a:blip r:embed="rId4"/>
          <a:stretch>
            <a:fillRect/>
          </a:stretch>
        </p:blipFill>
        <p:spPr>
          <a:xfrm>
            <a:off x="937328" y="2136903"/>
            <a:ext cx="3429479" cy="1181265"/>
          </a:xfrm>
          <a:prstGeom prst="rect">
            <a:avLst/>
          </a:prstGeom>
        </p:spPr>
      </p:pic>
      <p:sp>
        <p:nvSpPr>
          <p:cNvPr id="15" name="Rectangle 14">
            <a:extLst>
              <a:ext uri="{FF2B5EF4-FFF2-40B4-BE49-F238E27FC236}">
                <a16:creationId xmlns:a16="http://schemas.microsoft.com/office/drawing/2014/main" id="{3DCBA9F5-6649-48DF-B81D-6FB0072B73CE}"/>
              </a:ext>
            </a:extLst>
          </p:cNvPr>
          <p:cNvSpPr/>
          <p:nvPr/>
        </p:nvSpPr>
        <p:spPr>
          <a:xfrm>
            <a:off x="7908322" y="634360"/>
            <a:ext cx="3551125" cy="2182731"/>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2624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Graph and comments">
    <p:spTree>
      <p:nvGrpSpPr>
        <p:cNvPr id="1" name=""/>
        <p:cNvGrpSpPr/>
        <p:nvPr/>
      </p:nvGrpSpPr>
      <p:grpSpPr>
        <a:xfrm>
          <a:off x="0" y="0"/>
          <a:ext cx="0" cy="0"/>
          <a:chOff x="0" y="0"/>
          <a:chExt cx="0" cy="0"/>
        </a:xfrm>
      </p:grpSpPr>
      <p:sp>
        <p:nvSpPr>
          <p:cNvPr id="2" name="Title 1"/>
          <p:cNvSpPr>
            <a:spLocks noGrp="1"/>
          </p:cNvSpPr>
          <p:nvPr>
            <p:ph type="title"/>
          </p:nvPr>
        </p:nvSpPr>
        <p:spPr>
          <a:xfrm>
            <a:off x="609600" y="125760"/>
            <a:ext cx="10972800" cy="1143000"/>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6096000" y="1268760"/>
            <a:ext cx="5486400" cy="4554992"/>
          </a:xfrm>
        </p:spPr>
        <p:txBody>
          <a:bodyPr/>
          <a:lstStyle>
            <a:lvl1pPr>
              <a:defRPr>
                <a:latin typeface="Open Sans"/>
                <a:cs typeface="Arial" panose="020B0604020202020204" pitchFamily="34" charset="0"/>
              </a:defRPr>
            </a:lvl1pPr>
            <a:lvl2pPr>
              <a:defRPr>
                <a:latin typeface="Open Sans"/>
                <a:cs typeface="Arial" panose="020B0604020202020204" pitchFamily="34" charset="0"/>
              </a:defRPr>
            </a:lvl2pPr>
            <a:lvl3pPr>
              <a:defRPr>
                <a:latin typeface="Open Sans"/>
                <a:cs typeface="Arial" panose="020B0604020202020204" pitchFamily="34" charset="0"/>
              </a:defRPr>
            </a:lvl3pPr>
            <a:lvl4pPr>
              <a:defRPr>
                <a:latin typeface="Open Sans"/>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p>
            <a:fld id="{6DE5D082-E394-49EF-8FDB-9D7E87C05279}" type="slidenum">
              <a:rPr lang="en-GB" smtClean="0"/>
              <a:t>‹#›</a:t>
            </a:fld>
            <a:endParaRPr lang="en-GB"/>
          </a:p>
        </p:txBody>
      </p:sp>
      <p:sp>
        <p:nvSpPr>
          <p:cNvPr id="7" name="Chart Placeholder 6">
            <a:extLst>
              <a:ext uri="{FF2B5EF4-FFF2-40B4-BE49-F238E27FC236}">
                <a16:creationId xmlns:a16="http://schemas.microsoft.com/office/drawing/2014/main" id="{84A5EDDF-839E-437C-B109-066145839FC9}"/>
              </a:ext>
            </a:extLst>
          </p:cNvPr>
          <p:cNvSpPr>
            <a:spLocks noGrp="1"/>
          </p:cNvSpPr>
          <p:nvPr>
            <p:ph type="chart" sz="quarter" idx="13"/>
          </p:nvPr>
        </p:nvSpPr>
        <p:spPr>
          <a:xfrm>
            <a:off x="609600" y="1268756"/>
            <a:ext cx="5486400" cy="4554995"/>
          </a:xfrm>
        </p:spPr>
        <p:txBody>
          <a:bodyPr/>
          <a:lstStyle/>
          <a:p>
            <a:r>
              <a:rPr lang="en-US"/>
              <a:t>Click icon to add chart</a:t>
            </a:r>
            <a:endParaRPr lang="en-GB"/>
          </a:p>
        </p:txBody>
      </p:sp>
    </p:spTree>
    <p:extLst>
      <p:ext uri="{BB962C8B-B14F-4D97-AF65-F5344CB8AC3E}">
        <p14:creationId xmlns:p14="http://schemas.microsoft.com/office/powerpoint/2010/main" val="153828336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6"/>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183089" y="1622995"/>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E1294A3B-63AF-4E09-B4B3-F8E4F90DF991}"/>
              </a:ext>
            </a:extLst>
          </p:cNvPr>
          <p:cNvSpPr>
            <a:spLocks noGrp="1"/>
          </p:cNvSpPr>
          <p:nvPr>
            <p:ph idx="11"/>
          </p:nvPr>
        </p:nvSpPr>
        <p:spPr>
          <a:xfrm>
            <a:off x="802754" y="5225144"/>
            <a:ext cx="5214869" cy="87085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D68B3CBF-37A0-4041-8F8D-2D6CDB8CB13D}"/>
              </a:ext>
            </a:extLst>
          </p:cNvPr>
          <p:cNvSpPr>
            <a:spLocks noGrp="1"/>
          </p:cNvSpPr>
          <p:nvPr>
            <p:ph idx="12"/>
          </p:nvPr>
        </p:nvSpPr>
        <p:spPr>
          <a:xfrm>
            <a:off x="6183089" y="5225143"/>
            <a:ext cx="5214869" cy="87085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B183ADA9-B9B3-8FD0-6DAA-71330BC53303}"/>
              </a:ext>
            </a:extLst>
          </p:cNvPr>
          <p:cNvSpPr txBox="1"/>
          <p:nvPr userDrawn="1"/>
        </p:nvSpPr>
        <p:spPr>
          <a:xfrm rot="19279561">
            <a:off x="4762896" y="3249711"/>
            <a:ext cx="2666205" cy="1446550"/>
          </a:xfrm>
          <a:prstGeom prst="rect">
            <a:avLst/>
          </a:prstGeom>
          <a:noFill/>
        </p:spPr>
        <p:txBody>
          <a:bodyPr wrap="square" rtlCol="0">
            <a:spAutoFit/>
          </a:bodyPr>
          <a:lstStyle/>
          <a:p>
            <a:r>
              <a:rPr lang="en-US" sz="8800">
                <a:solidFill>
                  <a:schemeClr val="bg1">
                    <a:lumMod val="85000"/>
                  </a:schemeClr>
                </a:solidFill>
              </a:rPr>
              <a:t>Draft</a:t>
            </a:r>
            <a:endParaRPr lang="en-GB" sz="8800">
              <a:solidFill>
                <a:schemeClr val="bg1">
                  <a:lumMod val="85000"/>
                </a:schemeClr>
              </a:solidFill>
            </a:endParaRPr>
          </a:p>
        </p:txBody>
      </p:sp>
    </p:spTree>
    <p:extLst>
      <p:ext uri="{BB962C8B-B14F-4D97-AF65-F5344CB8AC3E}">
        <p14:creationId xmlns:p14="http://schemas.microsoft.com/office/powerpoint/2010/main" val="468025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9071-F061-4A13-BBF1-6030385F04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501DD6-48BC-4BBA-A637-4937FE1AD0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4B67FF-E12A-4D81-9733-9CE35E8E2AB0}"/>
              </a:ext>
            </a:extLst>
          </p:cNvPr>
          <p:cNvSpPr>
            <a:spLocks noGrp="1"/>
          </p:cNvSpPr>
          <p:nvPr>
            <p:ph type="dt" sz="half" idx="10"/>
          </p:nvPr>
        </p:nvSpPr>
        <p:spPr/>
        <p:txBody>
          <a:bodyPr/>
          <a:lstStyle/>
          <a:p>
            <a:fld id="{7579EEE7-6AAC-4445-B25B-CC547ED058FD}" type="datetimeFigureOut">
              <a:rPr lang="en-GB" smtClean="0"/>
              <a:t>23/01/2023</a:t>
            </a:fld>
            <a:endParaRPr lang="en-GB"/>
          </a:p>
        </p:txBody>
      </p:sp>
      <p:sp>
        <p:nvSpPr>
          <p:cNvPr id="5" name="Footer Placeholder 4">
            <a:extLst>
              <a:ext uri="{FF2B5EF4-FFF2-40B4-BE49-F238E27FC236}">
                <a16:creationId xmlns:a16="http://schemas.microsoft.com/office/drawing/2014/main" id="{B7BD6050-5EB8-44F6-ADD7-5AE4F33F9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73F5E7-3738-4D57-91DE-6F26740C8447}"/>
              </a:ext>
            </a:extLst>
          </p:cNvPr>
          <p:cNvSpPr>
            <a:spLocks noGrp="1"/>
          </p:cNvSpPr>
          <p:nvPr>
            <p:ph type="sldNum" sz="quarter" idx="12"/>
          </p:nvPr>
        </p:nvSpPr>
        <p:spPr/>
        <p:txBody>
          <a:bodyPr/>
          <a:lstStyle/>
          <a:p>
            <a:fld id="{6DE5D082-E394-49EF-8FDB-9D7E87C05279}" type="slidenum">
              <a:rPr lang="en-GB" smtClean="0"/>
              <a:t>‹#›</a:t>
            </a:fld>
            <a:endParaRPr lang="en-GB"/>
          </a:p>
        </p:txBody>
      </p:sp>
    </p:spTree>
    <p:extLst>
      <p:ext uri="{BB962C8B-B14F-4D97-AF65-F5344CB8AC3E}">
        <p14:creationId xmlns:p14="http://schemas.microsoft.com/office/powerpoint/2010/main" val="392634533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Agenda and Contents">
    <p:spTree>
      <p:nvGrpSpPr>
        <p:cNvPr id="1" name=""/>
        <p:cNvGrpSpPr/>
        <p:nvPr/>
      </p:nvGrpSpPr>
      <p:grpSpPr>
        <a:xfrm>
          <a:off x="0" y="0"/>
          <a:ext cx="0" cy="0"/>
          <a:chOff x="0" y="0"/>
          <a:chExt cx="0" cy="0"/>
        </a:xfrm>
      </p:grpSpPr>
      <p:pic>
        <p:nvPicPr>
          <p:cNvPr id="28" name="Picture 27" descr="A screenshot of a cell phone&#10;&#10;Description automatically generated">
            <a:extLst>
              <a:ext uri="{FF2B5EF4-FFF2-40B4-BE49-F238E27FC236}">
                <a16:creationId xmlns:a16="http://schemas.microsoft.com/office/drawing/2014/main" id="{982E4821-ADE5-4EEE-A2CD-A0612FCC5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60031445-B272-4433-BA5F-E78C6DDB903E}"/>
              </a:ext>
            </a:extLst>
          </p:cNvPr>
          <p:cNvSpPr/>
          <p:nvPr/>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9551E51-2FF2-4DE1-833B-5D7232DD3AA4}"/>
              </a:ext>
            </a:extLst>
          </p:cNvPr>
          <p:cNvSpPr/>
          <p:nvPr/>
        </p:nvSpPr>
        <p:spPr>
          <a:xfrm>
            <a:off x="496887" y="609600"/>
            <a:ext cx="7485069" cy="5638800"/>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987425" y="614728"/>
            <a:ext cx="7060466" cy="899410"/>
          </a:xfrm>
          <a:prstGeom prst="rect">
            <a:avLst/>
          </a:prstGeom>
        </p:spPr>
        <p:txBody>
          <a:bodyPr anchor="ctr">
            <a:normAutofit/>
          </a:bodyPr>
          <a:lstStyle>
            <a:lvl1pPr marL="0" algn="l" defTabSz="914400" rtl="0" eaLnBrk="0" fontAlgn="base" latinLnBrk="0" hangingPunct="0">
              <a:spcBef>
                <a:spcPct val="0"/>
              </a:spcBef>
              <a:spcAft>
                <a:spcPct val="0"/>
              </a:spcAft>
              <a:defRPr lang="en-US" sz="3200" b="0" kern="0" dirty="0">
                <a:solidFill>
                  <a:schemeClr val="bg1"/>
                </a:solidFill>
                <a:latin typeface="+mj-lt"/>
                <a:ea typeface="+mj-ea"/>
                <a:cs typeface="Arial" panose="020B0604020202020204" pitchFamily="34" charset="0"/>
              </a:defRPr>
            </a:lvl1pPr>
          </a:lstStyle>
          <a:p>
            <a:r>
              <a:rPr lang="en-GB"/>
              <a:t>CONTENTS</a:t>
            </a:r>
            <a:endParaRPr lang="en-US"/>
          </a:p>
        </p:txBody>
      </p:sp>
      <p:sp>
        <p:nvSpPr>
          <p:cNvPr id="19" name="Text Placeholder 5">
            <a:extLst>
              <a:ext uri="{FF2B5EF4-FFF2-40B4-BE49-F238E27FC236}">
                <a16:creationId xmlns:a16="http://schemas.microsoft.com/office/drawing/2014/main" id="{1756DA8B-A721-4F95-B878-4A88A3C3FDEE}"/>
              </a:ext>
            </a:extLst>
          </p:cNvPr>
          <p:cNvSpPr>
            <a:spLocks noGrp="1"/>
          </p:cNvSpPr>
          <p:nvPr>
            <p:ph type="body" sz="quarter" idx="17" hasCustomPrompt="1"/>
          </p:nvPr>
        </p:nvSpPr>
        <p:spPr>
          <a:xfrm>
            <a:off x="1111250" y="1622996"/>
            <a:ext cx="6936647" cy="361917"/>
          </a:xfrm>
          <a:prstGeom prst="rect">
            <a:avLst/>
          </a:prstGeom>
        </p:spPr>
        <p:txBody>
          <a:bodyPr anchor="ctr"/>
          <a:lstStyle>
            <a:lvl1pPr>
              <a:defRPr lang="en-GB" sz="2400" kern="1200" dirty="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1</a:t>
            </a:r>
          </a:p>
        </p:txBody>
      </p:sp>
      <p:sp>
        <p:nvSpPr>
          <p:cNvPr id="20" name="Text Placeholder 5">
            <a:extLst>
              <a:ext uri="{FF2B5EF4-FFF2-40B4-BE49-F238E27FC236}">
                <a16:creationId xmlns:a16="http://schemas.microsoft.com/office/drawing/2014/main" id="{F17CECF7-F9D8-4C62-8536-2A7E1EE64688}"/>
              </a:ext>
            </a:extLst>
          </p:cNvPr>
          <p:cNvSpPr>
            <a:spLocks noGrp="1"/>
          </p:cNvSpPr>
          <p:nvPr>
            <p:ph type="body" sz="quarter" idx="18" hasCustomPrompt="1"/>
          </p:nvPr>
        </p:nvSpPr>
        <p:spPr>
          <a:xfrm>
            <a:off x="1111249" y="2193790"/>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2</a:t>
            </a:r>
          </a:p>
        </p:txBody>
      </p:sp>
      <p:sp>
        <p:nvSpPr>
          <p:cNvPr id="21" name="Text Placeholder 5">
            <a:extLst>
              <a:ext uri="{FF2B5EF4-FFF2-40B4-BE49-F238E27FC236}">
                <a16:creationId xmlns:a16="http://schemas.microsoft.com/office/drawing/2014/main" id="{BF7C65BF-9548-4614-A7C8-74650DFA759B}"/>
              </a:ext>
            </a:extLst>
          </p:cNvPr>
          <p:cNvSpPr>
            <a:spLocks noGrp="1"/>
          </p:cNvSpPr>
          <p:nvPr>
            <p:ph type="body" sz="quarter" idx="19" hasCustomPrompt="1"/>
          </p:nvPr>
        </p:nvSpPr>
        <p:spPr>
          <a:xfrm>
            <a:off x="1111248" y="2764584"/>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3</a:t>
            </a:r>
          </a:p>
        </p:txBody>
      </p:sp>
      <p:sp>
        <p:nvSpPr>
          <p:cNvPr id="22" name="Text Placeholder 5">
            <a:extLst>
              <a:ext uri="{FF2B5EF4-FFF2-40B4-BE49-F238E27FC236}">
                <a16:creationId xmlns:a16="http://schemas.microsoft.com/office/drawing/2014/main" id="{4B8B301E-42CF-406E-9EB2-F0CFCBBCFEF2}"/>
              </a:ext>
            </a:extLst>
          </p:cNvPr>
          <p:cNvSpPr>
            <a:spLocks noGrp="1"/>
          </p:cNvSpPr>
          <p:nvPr>
            <p:ph type="body" sz="quarter" idx="20" hasCustomPrompt="1"/>
          </p:nvPr>
        </p:nvSpPr>
        <p:spPr>
          <a:xfrm>
            <a:off x="1111247" y="3335378"/>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4</a:t>
            </a:r>
          </a:p>
        </p:txBody>
      </p:sp>
      <p:sp>
        <p:nvSpPr>
          <p:cNvPr id="23" name="Text Placeholder 5">
            <a:extLst>
              <a:ext uri="{FF2B5EF4-FFF2-40B4-BE49-F238E27FC236}">
                <a16:creationId xmlns:a16="http://schemas.microsoft.com/office/drawing/2014/main" id="{42F7B948-CD79-47F6-B90D-E3D283ED2BC0}"/>
              </a:ext>
            </a:extLst>
          </p:cNvPr>
          <p:cNvSpPr>
            <a:spLocks noGrp="1"/>
          </p:cNvSpPr>
          <p:nvPr>
            <p:ph type="body" sz="quarter" idx="21" hasCustomPrompt="1"/>
          </p:nvPr>
        </p:nvSpPr>
        <p:spPr>
          <a:xfrm>
            <a:off x="1111246" y="3906172"/>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5</a:t>
            </a:r>
          </a:p>
        </p:txBody>
      </p:sp>
      <p:sp>
        <p:nvSpPr>
          <p:cNvPr id="24" name="Text Placeholder 5">
            <a:extLst>
              <a:ext uri="{FF2B5EF4-FFF2-40B4-BE49-F238E27FC236}">
                <a16:creationId xmlns:a16="http://schemas.microsoft.com/office/drawing/2014/main" id="{EC723C7E-1B58-40EA-B956-F047412E7389}"/>
              </a:ext>
            </a:extLst>
          </p:cNvPr>
          <p:cNvSpPr>
            <a:spLocks noGrp="1"/>
          </p:cNvSpPr>
          <p:nvPr>
            <p:ph type="body" sz="quarter" idx="22" hasCustomPrompt="1"/>
          </p:nvPr>
        </p:nvSpPr>
        <p:spPr>
          <a:xfrm>
            <a:off x="1111245" y="4476966"/>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6</a:t>
            </a:r>
          </a:p>
        </p:txBody>
      </p:sp>
      <p:sp>
        <p:nvSpPr>
          <p:cNvPr id="25" name="Text Placeholder 5">
            <a:extLst>
              <a:ext uri="{FF2B5EF4-FFF2-40B4-BE49-F238E27FC236}">
                <a16:creationId xmlns:a16="http://schemas.microsoft.com/office/drawing/2014/main" id="{4E076F06-20A2-40F7-9245-3B21F26F3BBB}"/>
              </a:ext>
            </a:extLst>
          </p:cNvPr>
          <p:cNvSpPr>
            <a:spLocks noGrp="1"/>
          </p:cNvSpPr>
          <p:nvPr>
            <p:ph type="body" sz="quarter" idx="23" hasCustomPrompt="1"/>
          </p:nvPr>
        </p:nvSpPr>
        <p:spPr>
          <a:xfrm>
            <a:off x="1111244" y="5047760"/>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7</a:t>
            </a:r>
          </a:p>
        </p:txBody>
      </p:sp>
      <p:sp>
        <p:nvSpPr>
          <p:cNvPr id="26" name="Text Placeholder 5">
            <a:extLst>
              <a:ext uri="{FF2B5EF4-FFF2-40B4-BE49-F238E27FC236}">
                <a16:creationId xmlns:a16="http://schemas.microsoft.com/office/drawing/2014/main" id="{B188ED22-902C-4323-9FAB-BAEEFB1D4196}"/>
              </a:ext>
            </a:extLst>
          </p:cNvPr>
          <p:cNvSpPr>
            <a:spLocks noGrp="1"/>
          </p:cNvSpPr>
          <p:nvPr>
            <p:ph type="body" sz="quarter" idx="24" hasCustomPrompt="1"/>
          </p:nvPr>
        </p:nvSpPr>
        <p:spPr>
          <a:xfrm>
            <a:off x="1111243" y="5618554"/>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8</a:t>
            </a:r>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a:t>INSERT COUNCIL LOGO HERE</a:t>
            </a:r>
          </a:p>
          <a:p>
            <a:endParaRPr lang="en-GB"/>
          </a:p>
        </p:txBody>
      </p:sp>
      <p:sp>
        <p:nvSpPr>
          <p:cNvPr id="47" name="Rectangle 46">
            <a:extLst>
              <a:ext uri="{FF2B5EF4-FFF2-40B4-BE49-F238E27FC236}">
                <a16:creationId xmlns:a16="http://schemas.microsoft.com/office/drawing/2014/main" id="{016C2201-02EF-444D-BCB2-7D47DC363D21}"/>
              </a:ext>
            </a:extLst>
          </p:cNvPr>
          <p:cNvSpPr/>
          <p:nvPr/>
        </p:nvSpPr>
        <p:spPr>
          <a:xfrm>
            <a:off x="0" y="584840"/>
            <a:ext cx="496887" cy="566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screenshot of a cell phone&#10;&#10;Description automatically generated">
            <a:extLst>
              <a:ext uri="{FF2B5EF4-FFF2-40B4-BE49-F238E27FC236}">
                <a16:creationId xmlns:a16="http://schemas.microsoft.com/office/drawing/2014/main" id="{50990D0E-D33B-424A-B94D-E988F4266003}"/>
              </a:ext>
            </a:extLst>
          </p:cNvPr>
          <p:cNvPicPr>
            <a:picLocks noChangeAspect="1"/>
          </p:cNvPicPr>
          <p:nvPr/>
        </p:nvPicPr>
        <p:blipFill rotWithShape="1">
          <a:blip r:embed="rId3">
            <a:extLst>
              <a:ext uri="{28A0092B-C50C-407E-A947-70E740481C1C}">
                <a14:useLocalDpi xmlns:a14="http://schemas.microsoft.com/office/drawing/2010/main" val="0"/>
              </a:ext>
            </a:extLst>
          </a:blip>
          <a:srcRect r="97553" b="33675"/>
          <a:stretch/>
        </p:blipFill>
        <p:spPr>
          <a:xfrm>
            <a:off x="0" y="0"/>
            <a:ext cx="298315" cy="4548554"/>
          </a:xfrm>
          <a:prstGeom prst="rect">
            <a:avLst/>
          </a:prstGeom>
        </p:spPr>
      </p:pic>
      <p:sp>
        <p:nvSpPr>
          <p:cNvPr id="27" name="Footer Placeholder 4">
            <a:extLst>
              <a:ext uri="{FF2B5EF4-FFF2-40B4-BE49-F238E27FC236}">
                <a16:creationId xmlns:a16="http://schemas.microsoft.com/office/drawing/2014/main" id="{3F3DCD13-0AEB-4B14-A142-90E2CCEA665C}"/>
              </a:ext>
            </a:extLst>
          </p:cNvPr>
          <p:cNvSpPr>
            <a:spLocks noGrp="1"/>
          </p:cNvSpPr>
          <p:nvPr>
            <p:ph type="ftr" sz="quarter" idx="13"/>
          </p:nvPr>
        </p:nvSpPr>
        <p:spPr>
          <a:xfrm>
            <a:off x="6096000" y="6386944"/>
            <a:ext cx="0" cy="0"/>
          </a:xfrm>
        </p:spPr>
        <p:txBody>
          <a:bodyPr/>
          <a:lstStyle>
            <a:lvl1pPr algn="ctr">
              <a:defRPr/>
            </a:lvl1pPr>
          </a:lstStyle>
          <a:p>
            <a:r>
              <a:rPr lang="en-GB"/>
              <a:t>Strictly private &amp; confidential</a:t>
            </a:r>
          </a:p>
        </p:txBody>
      </p:sp>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130686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10892641" cy="4699983"/>
          </a:xfrm>
          <a:prstGeom prst="rect">
            <a:avLst/>
          </a:prstGeom>
        </p:spPr>
        <p:txBody>
          <a:bodyPr>
            <a:normAutofit/>
          </a:bodyPr>
          <a:lstStyle>
            <a:lvl1pPr marL="2286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Wingdings" panose="05000000000000000000" pitchFamily="2" charset="2"/>
              <a:buChar char="ü"/>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35624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BB65CF4B-C1BC-4DC9-8968-1493E4EDAC9D}"/>
              </a:ext>
            </a:extLst>
          </p:cNvPr>
          <p:cNvSpPr/>
          <p:nvPr userDrawn="1"/>
        </p:nvSpPr>
        <p:spPr>
          <a:xfrm flipV="1">
            <a:off x="10249786" y="-1"/>
            <a:ext cx="1942214" cy="850606"/>
          </a:xfrm>
          <a:prstGeom prst="round2SameRect">
            <a:avLst/>
          </a:prstGeom>
          <a:solidFill>
            <a:schemeClr val="bg1"/>
          </a:solidFill>
          <a:ln>
            <a:noFill/>
          </a:ln>
          <a:effectLst>
            <a:outerShdw blurRad="5969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3" descr="peopletoo_strap_whitebkgd.jpg">
            <a:extLst>
              <a:ext uri="{FF2B5EF4-FFF2-40B4-BE49-F238E27FC236}">
                <a16:creationId xmlns:a16="http://schemas.microsoft.com/office/drawing/2014/main" id="{152BA9AB-AAAE-4D11-8C36-9595FF561CA9}"/>
              </a:ext>
            </a:extLst>
          </p:cNvPr>
          <p:cNvPicPr>
            <a:picLocks noChangeAspect="1"/>
          </p:cNvPicPr>
          <p:nvPr userDrawn="1"/>
        </p:nvPicPr>
        <p:blipFill rotWithShape="1">
          <a:blip r:embed="rId2" cstate="print"/>
          <a:srcRect t="8776" b="11589"/>
          <a:stretch/>
        </p:blipFill>
        <p:spPr bwMode="auto">
          <a:xfrm>
            <a:off x="10396450" y="70430"/>
            <a:ext cx="1710485" cy="673848"/>
          </a:xfrm>
          <a:prstGeom prst="rect">
            <a:avLst/>
          </a:prstGeom>
          <a:noFill/>
          <a:ln w="9525">
            <a:noFill/>
            <a:miter lim="800000"/>
            <a:headEnd/>
            <a:tailEnd/>
          </a:ln>
        </p:spPr>
      </p:pic>
      <p:sp>
        <p:nvSpPr>
          <p:cNvPr id="13" name="Rectangle 12">
            <a:extLst>
              <a:ext uri="{FF2B5EF4-FFF2-40B4-BE49-F238E27FC236}">
                <a16:creationId xmlns:a16="http://schemas.microsoft.com/office/drawing/2014/main" id="{F998BE32-2CAE-4094-97FE-A88C215456A4}"/>
              </a:ext>
            </a:extLst>
          </p:cNvPr>
          <p:cNvSpPr/>
          <p:nvPr userDrawn="1"/>
        </p:nvSpPr>
        <p:spPr>
          <a:xfrm>
            <a:off x="9410299" y="6356683"/>
            <a:ext cx="2781701" cy="430887"/>
          </a:xfrm>
          <a:prstGeom prst="rect">
            <a:avLst/>
          </a:prstGeom>
        </p:spPr>
        <p:txBody>
          <a:bodyPr wrap="square">
            <a:spAutoFit/>
          </a:bodyPr>
          <a:lstStyle/>
          <a:p>
            <a:pPr algn="r"/>
            <a:endParaRPr lang="en-US" sz="1100">
              <a:solidFill>
                <a:schemeClr val="bg1">
                  <a:lumMod val="50000"/>
                </a:schemeClr>
              </a:solidFill>
            </a:endParaRPr>
          </a:p>
          <a:p>
            <a:pPr algn="r"/>
            <a:r>
              <a:rPr lang="en-US" sz="1100">
                <a:solidFill>
                  <a:schemeClr val="bg1">
                    <a:lumMod val="50000"/>
                  </a:schemeClr>
                </a:solidFill>
              </a:rPr>
              <a:t> © 2019 Peopletoo Ltd All Rights Reserved.</a:t>
            </a:r>
          </a:p>
        </p:txBody>
      </p:sp>
    </p:spTree>
    <p:extLst>
      <p:ext uri="{BB962C8B-B14F-4D97-AF65-F5344CB8AC3E}">
        <p14:creationId xmlns:p14="http://schemas.microsoft.com/office/powerpoint/2010/main" val="983638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DC7F-1F46-5647-B6A0-2C11EB43D44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A067256-1328-EC45-8F34-F455E4DE55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8376A23-7CF0-5848-BE70-E3C65E9F77D1}"/>
              </a:ext>
            </a:extLst>
          </p:cNvPr>
          <p:cNvSpPr>
            <a:spLocks noGrp="1"/>
          </p:cNvSpPr>
          <p:nvPr>
            <p:ph type="dt" sz="half" idx="10"/>
          </p:nvPr>
        </p:nvSpPr>
        <p:spPr/>
        <p:txBody>
          <a:bodyPr/>
          <a:lstStyle/>
          <a:p>
            <a:fld id="{A4E7864D-D53A-4B48-83A6-EFC25C17B438}" type="datetimeFigureOut">
              <a:rPr lang="en-GB" smtClean="0"/>
              <a:t>23/01/2023</a:t>
            </a:fld>
            <a:endParaRPr lang="en-GB"/>
          </a:p>
        </p:txBody>
      </p:sp>
      <p:sp>
        <p:nvSpPr>
          <p:cNvPr id="5" name="Footer Placeholder 4">
            <a:extLst>
              <a:ext uri="{FF2B5EF4-FFF2-40B4-BE49-F238E27FC236}">
                <a16:creationId xmlns:a16="http://schemas.microsoft.com/office/drawing/2014/main" id="{D3CECC85-8416-F947-865A-BD25C308FB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85FBF6-D231-EA48-A16C-8A00C3910D96}"/>
              </a:ext>
            </a:extLst>
          </p:cNvPr>
          <p:cNvSpPr>
            <a:spLocks noGrp="1"/>
          </p:cNvSpPr>
          <p:nvPr>
            <p:ph type="sldNum" sz="quarter" idx="12"/>
          </p:nvPr>
        </p:nvSpPr>
        <p:spPr/>
        <p:txBody>
          <a:bodyPr/>
          <a:lstStyle/>
          <a:p>
            <a:fld id="{3E498840-9478-4B3A-BE17-F0C9FE1BD228}" type="slidenum">
              <a:rPr lang="en-GB" smtClean="0"/>
              <a:t>‹#›</a:t>
            </a:fld>
            <a:endParaRPr lang="en-GB"/>
          </a:p>
        </p:txBody>
      </p:sp>
      <p:sp>
        <p:nvSpPr>
          <p:cNvPr id="7" name="TextBox 6">
            <a:extLst>
              <a:ext uri="{FF2B5EF4-FFF2-40B4-BE49-F238E27FC236}">
                <a16:creationId xmlns:a16="http://schemas.microsoft.com/office/drawing/2014/main" id="{AC32AAFE-DEB5-C28F-0939-C8F23CFB70B1}"/>
              </a:ext>
            </a:extLst>
          </p:cNvPr>
          <p:cNvSpPr txBox="1"/>
          <p:nvPr userDrawn="1"/>
        </p:nvSpPr>
        <p:spPr>
          <a:xfrm rot="19279561">
            <a:off x="4762896" y="3249711"/>
            <a:ext cx="2666205" cy="1446550"/>
          </a:xfrm>
          <a:prstGeom prst="rect">
            <a:avLst/>
          </a:prstGeom>
          <a:noFill/>
        </p:spPr>
        <p:txBody>
          <a:bodyPr wrap="square" rtlCol="0">
            <a:spAutoFit/>
          </a:bodyPr>
          <a:lstStyle/>
          <a:p>
            <a:r>
              <a:rPr lang="en-US" sz="8800">
                <a:solidFill>
                  <a:schemeClr val="bg1">
                    <a:lumMod val="85000"/>
                  </a:schemeClr>
                </a:solidFill>
              </a:rPr>
              <a:t>Draft</a:t>
            </a:r>
            <a:endParaRPr lang="en-GB" sz="8800">
              <a:solidFill>
                <a:schemeClr val="bg1">
                  <a:lumMod val="85000"/>
                </a:schemeClr>
              </a:solidFill>
            </a:endParaRPr>
          </a:p>
        </p:txBody>
      </p:sp>
    </p:spTree>
    <p:extLst>
      <p:ext uri="{BB962C8B-B14F-4D97-AF65-F5344CB8AC3E}">
        <p14:creationId xmlns:p14="http://schemas.microsoft.com/office/powerpoint/2010/main" val="98342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374901"/>
            <a:ext cx="7777571" cy="711081"/>
          </a:xfrm>
        </p:spPr>
        <p:txBody>
          <a:bodyPr>
            <a:noAutofit/>
          </a:bodyPr>
          <a:lstStyle>
            <a:lvl1pPr>
              <a:defRPr sz="3200" b="1">
                <a:latin typeface="+mj-lt"/>
                <a:ea typeface="Century Gothic" charset="0"/>
                <a:cs typeface="Century Gothic" charset="0"/>
              </a:defRPr>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a:t>
            </a:fld>
            <a:endParaRPr lang="en-US"/>
          </a:p>
        </p:txBody>
      </p:sp>
      <p:sp>
        <p:nvSpPr>
          <p:cNvPr id="10" name="Text Placeholder 9"/>
          <p:cNvSpPr>
            <a:spLocks noGrp="1"/>
          </p:cNvSpPr>
          <p:nvPr>
            <p:ph type="body" sz="quarter" idx="13" hasCustomPrompt="1"/>
          </p:nvPr>
        </p:nvSpPr>
        <p:spPr>
          <a:xfrm>
            <a:off x="609760" y="1085671"/>
            <a:ext cx="3958793" cy="510870"/>
          </a:xfrm>
        </p:spPr>
        <p:txBody>
          <a:bodyPr>
            <a:normAutofit/>
          </a:bodyPr>
          <a:lstStyle>
            <a:lvl1pPr marL="457120" marR="0" indent="-457120" algn="l" defTabSz="1218987" rtl="0" eaLnBrk="1" fontAlgn="auto" latinLnBrk="0" hangingPunct="1">
              <a:lnSpc>
                <a:spcPct val="100000"/>
              </a:lnSpc>
              <a:spcBef>
                <a:spcPct val="20000"/>
              </a:spcBef>
              <a:spcAft>
                <a:spcPts val="0"/>
              </a:spcAft>
              <a:buClrTx/>
              <a:buSzTx/>
              <a:buNone/>
              <a:tabLst/>
              <a:defRPr sz="20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457120" marR="0" lvl="0" indent="-457120" algn="l" defTabSz="1218987" rtl="0" eaLnBrk="1" fontAlgn="auto" latinLnBrk="0" hangingPunct="1">
              <a:lnSpc>
                <a:spcPct val="100000"/>
              </a:lnSpc>
              <a:spcBef>
                <a:spcPct val="20000"/>
              </a:spcBef>
              <a:spcAft>
                <a:spcPts val="0"/>
              </a:spcAft>
              <a:buClrTx/>
              <a:buSzTx/>
              <a:tabLst/>
              <a:defRPr/>
            </a:pPr>
            <a:r>
              <a:rPr lang="en-US"/>
              <a:t>Edit this presentation title</a:t>
            </a:r>
          </a:p>
        </p:txBody>
      </p:sp>
    </p:spTree>
    <p:extLst>
      <p:ext uri="{BB962C8B-B14F-4D97-AF65-F5344CB8AC3E}">
        <p14:creationId xmlns:p14="http://schemas.microsoft.com/office/powerpoint/2010/main" val="85500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10892641"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8215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183089" y="1622994"/>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14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6"/>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183089" y="1622995"/>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E1294A3B-63AF-4E09-B4B3-F8E4F90DF991}"/>
              </a:ext>
            </a:extLst>
          </p:cNvPr>
          <p:cNvSpPr>
            <a:spLocks noGrp="1"/>
          </p:cNvSpPr>
          <p:nvPr>
            <p:ph idx="11"/>
          </p:nvPr>
        </p:nvSpPr>
        <p:spPr>
          <a:xfrm>
            <a:off x="802754" y="5225144"/>
            <a:ext cx="5214869" cy="87085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D68B3CBF-37A0-4041-8F8D-2D6CDB8CB13D}"/>
              </a:ext>
            </a:extLst>
          </p:cNvPr>
          <p:cNvSpPr>
            <a:spLocks noGrp="1"/>
          </p:cNvSpPr>
          <p:nvPr>
            <p:ph idx="12"/>
          </p:nvPr>
        </p:nvSpPr>
        <p:spPr>
          <a:xfrm>
            <a:off x="6183089" y="5225143"/>
            <a:ext cx="5214869" cy="87085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957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A7022-B1BB-4787-8ED5-B8F6569D1B21}"/>
              </a:ext>
            </a:extLst>
          </p:cNvPr>
          <p:cNvSpPr/>
          <p:nvPr/>
        </p:nvSpPr>
        <p:spPr>
          <a:xfrm>
            <a:off x="9137515" y="0"/>
            <a:ext cx="3054485" cy="1261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379948" y="361794"/>
            <a:ext cx="7196195" cy="486238"/>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GB"/>
              <a:t>Enter Project Name</a:t>
            </a:r>
            <a:endParaRPr lang="en-US"/>
          </a:p>
        </p:txBody>
      </p:sp>
      <p:graphicFrame>
        <p:nvGraphicFramePr>
          <p:cNvPr id="12" name="Google Shape;942;g6b7fea2f07_4_567">
            <a:extLst>
              <a:ext uri="{FF2B5EF4-FFF2-40B4-BE49-F238E27FC236}">
                <a16:creationId xmlns:a16="http://schemas.microsoft.com/office/drawing/2014/main" id="{9C748816-0AE2-4437-91D0-34F10C07A873}"/>
              </a:ext>
            </a:extLst>
          </p:cNvPr>
          <p:cNvGraphicFramePr/>
          <p:nvPr>
            <p:extLst>
              <p:ext uri="{D42A27DB-BD31-4B8C-83A1-F6EECF244321}">
                <p14:modId xmlns:p14="http://schemas.microsoft.com/office/powerpoint/2010/main" val="2470516334"/>
              </p:ext>
            </p:extLst>
          </p:nvPr>
        </p:nvGraphicFramePr>
        <p:xfrm>
          <a:off x="379950" y="3691288"/>
          <a:ext cx="5714982" cy="304798"/>
        </p:xfrm>
        <a:graphic>
          <a:graphicData uri="http://schemas.openxmlformats.org/drawingml/2006/table">
            <a:tbl>
              <a:tblPr firstRow="1" bandRow="1">
                <a:noFill/>
              </a:tblPr>
              <a:tblGrid>
                <a:gridCol w="5714982">
                  <a:extLst>
                    <a:ext uri="{9D8B030D-6E8A-4147-A177-3AD203B41FA5}">
                      <a16:colId xmlns:a16="http://schemas.microsoft.com/office/drawing/2014/main" val="20000"/>
                    </a:ext>
                  </a:extLst>
                </a:gridCol>
              </a:tblGrid>
              <a:tr h="211501">
                <a:tc>
                  <a:txBody>
                    <a:bodyPr/>
                    <a:lstStyle/>
                    <a:p>
                      <a:pPr marL="0" marR="0" lvl="0" indent="0" algn="l" rtl="0">
                        <a:lnSpc>
                          <a:spcPct val="100000"/>
                        </a:lnSpc>
                        <a:spcBef>
                          <a:spcPts val="0"/>
                        </a:spcBef>
                        <a:spcAft>
                          <a:spcPts val="0"/>
                        </a:spcAft>
                        <a:buNone/>
                      </a:pPr>
                      <a:r>
                        <a:rPr lang="en-GB" sz="1400" b="1" u="none" strike="noStrike" cap="none">
                          <a:solidFill>
                            <a:schemeClr val="bg1"/>
                          </a:solidFill>
                          <a:latin typeface="+mj-lt"/>
                          <a:ea typeface="Helvetica Neue"/>
                          <a:cs typeface="Helvetica Neue"/>
                          <a:sym typeface="Helvetica Neue"/>
                        </a:rPr>
                        <a:t>Milestones </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13" name="Google Shape;1043;g6bbe9dff8c_2_0">
            <a:extLst>
              <a:ext uri="{FF2B5EF4-FFF2-40B4-BE49-F238E27FC236}">
                <a16:creationId xmlns:a16="http://schemas.microsoft.com/office/drawing/2014/main" id="{B568ECD0-F095-4C06-85E3-67A45A305D7A}"/>
              </a:ext>
            </a:extLst>
          </p:cNvPr>
          <p:cNvGraphicFramePr/>
          <p:nvPr>
            <p:extLst>
              <p:ext uri="{D42A27DB-BD31-4B8C-83A1-F6EECF244321}">
                <p14:modId xmlns:p14="http://schemas.microsoft.com/office/powerpoint/2010/main" val="13371037"/>
              </p:ext>
            </p:extLst>
          </p:nvPr>
        </p:nvGraphicFramePr>
        <p:xfrm>
          <a:off x="10320391" y="357505"/>
          <a:ext cx="1626888" cy="490528"/>
        </p:xfrm>
        <a:graphic>
          <a:graphicData uri="http://schemas.openxmlformats.org/drawingml/2006/table">
            <a:tbl>
              <a:tblPr bandRow="1">
                <a:noFill/>
              </a:tblPr>
              <a:tblGrid>
                <a:gridCol w="813444">
                  <a:extLst>
                    <a:ext uri="{9D8B030D-6E8A-4147-A177-3AD203B41FA5}">
                      <a16:colId xmlns:a16="http://schemas.microsoft.com/office/drawing/2014/main" val="20000"/>
                    </a:ext>
                  </a:extLst>
                </a:gridCol>
                <a:gridCol w="813444">
                  <a:extLst>
                    <a:ext uri="{9D8B030D-6E8A-4147-A177-3AD203B41FA5}">
                      <a16:colId xmlns:a16="http://schemas.microsoft.com/office/drawing/2014/main" val="20001"/>
                    </a:ext>
                  </a:extLst>
                </a:gridCol>
              </a:tblGrid>
              <a:tr h="490528">
                <a:tc>
                  <a:txBody>
                    <a:bodyPr/>
                    <a:lstStyle/>
                    <a:p>
                      <a:pPr marL="0" marR="0" lvl="0" indent="0" algn="ctr" rtl="0">
                        <a:lnSpc>
                          <a:spcPct val="100000"/>
                        </a:lnSpc>
                        <a:spcBef>
                          <a:spcPts val="0"/>
                        </a:spcBef>
                        <a:spcAft>
                          <a:spcPts val="0"/>
                        </a:spcAft>
                        <a:buNone/>
                      </a:pPr>
                      <a:r>
                        <a:rPr lang="en-GB" sz="1200" b="1" u="none" strike="noStrike" cap="none">
                          <a:solidFill>
                            <a:schemeClr val="bg1"/>
                          </a:solidFill>
                          <a:latin typeface="+mj-lt"/>
                        </a:rPr>
                        <a:t>RAG</a:t>
                      </a:r>
                      <a:endParaRPr sz="1800">
                        <a:solidFill>
                          <a:schemeClr val="bg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BA1E"/>
                    </a:solidFill>
                  </a:tcPr>
                </a:tc>
                <a:tc>
                  <a:txBody>
                    <a:bodyPr/>
                    <a:lstStyle/>
                    <a:p>
                      <a:pPr marL="0" marR="0" lvl="0" indent="0" algn="ctr" rtl="0">
                        <a:lnSpc>
                          <a:spcPct val="100000"/>
                        </a:lnSpc>
                        <a:spcBef>
                          <a:spcPts val="0"/>
                        </a:spcBef>
                        <a:spcAft>
                          <a:spcPts val="0"/>
                        </a:spcAft>
                        <a:buNone/>
                      </a:pPr>
                      <a:endParaRPr lang="en-GB" sz="1000" b="1">
                        <a:solidFill>
                          <a:schemeClr val="tx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4" name="Rectangle 13">
            <a:extLst>
              <a:ext uri="{FF2B5EF4-FFF2-40B4-BE49-F238E27FC236}">
                <a16:creationId xmlns:a16="http://schemas.microsoft.com/office/drawing/2014/main" id="{60914482-CBF7-46E3-AB49-4581E1451396}"/>
              </a:ext>
            </a:extLst>
          </p:cNvPr>
          <p:cNvSpPr/>
          <p:nvPr/>
        </p:nvSpPr>
        <p:spPr>
          <a:xfrm>
            <a:off x="7680267" y="359707"/>
            <a:ext cx="600952" cy="490528"/>
          </a:xfrm>
          <a:prstGeom prst="rect">
            <a:avLst/>
          </a:prstGeom>
          <a:solidFill>
            <a:srgbClr val="90BA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Owner</a:t>
            </a:r>
          </a:p>
        </p:txBody>
      </p:sp>
      <p:sp>
        <p:nvSpPr>
          <p:cNvPr id="15" name="Rectangle 14">
            <a:extLst>
              <a:ext uri="{FF2B5EF4-FFF2-40B4-BE49-F238E27FC236}">
                <a16:creationId xmlns:a16="http://schemas.microsoft.com/office/drawing/2014/main" id="{41B655B0-03D6-4A41-B8D9-DE23D1C80F2A}"/>
              </a:ext>
            </a:extLst>
          </p:cNvPr>
          <p:cNvSpPr/>
          <p:nvPr/>
        </p:nvSpPr>
        <p:spPr>
          <a:xfrm>
            <a:off x="8281219" y="358407"/>
            <a:ext cx="1944538" cy="490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a:solidFill>
                <a:prstClr val="black"/>
              </a:solidFill>
              <a:latin typeface="Calibri" panose="020F0502020204030204"/>
              <a:sym typeface="Arial"/>
            </a:endParaRPr>
          </a:p>
        </p:txBody>
      </p:sp>
      <p:graphicFrame>
        <p:nvGraphicFramePr>
          <p:cNvPr id="16" name="Google Shape;942;g6b7fea2f07_4_567">
            <a:extLst>
              <a:ext uri="{FF2B5EF4-FFF2-40B4-BE49-F238E27FC236}">
                <a16:creationId xmlns:a16="http://schemas.microsoft.com/office/drawing/2014/main" id="{4D591467-0E00-420B-8BAF-71268E89C305}"/>
              </a:ext>
            </a:extLst>
          </p:cNvPr>
          <p:cNvGraphicFramePr/>
          <p:nvPr>
            <p:extLst>
              <p:ext uri="{D42A27DB-BD31-4B8C-83A1-F6EECF244321}">
                <p14:modId xmlns:p14="http://schemas.microsoft.com/office/powerpoint/2010/main" val="2852097879"/>
              </p:ext>
            </p:extLst>
          </p:nvPr>
        </p:nvGraphicFramePr>
        <p:xfrm>
          <a:off x="6137072" y="3691288"/>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Key Risks &amp; Issues</a:t>
                      </a:r>
                      <a:r>
                        <a:rPr lang="en-GB" sz="1400" b="1" u="none" strike="noStrike" cap="none">
                          <a:solidFill>
                            <a:schemeClr val="bg1"/>
                          </a:solidFill>
                          <a:latin typeface="+mj-lt"/>
                          <a:ea typeface="Helvetica Neue"/>
                          <a:cs typeface="Helvetica Neue"/>
                        </a:rPr>
                        <a:t> </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21" name="Google Shape;940;g6b7fea2f07_4_567">
            <a:extLst>
              <a:ext uri="{FF2B5EF4-FFF2-40B4-BE49-F238E27FC236}">
                <a16:creationId xmlns:a16="http://schemas.microsoft.com/office/drawing/2014/main" id="{542C45B1-57C0-4101-BB01-2525B0EF0051}"/>
              </a:ext>
            </a:extLst>
          </p:cNvPr>
          <p:cNvGraphicFramePr/>
          <p:nvPr>
            <p:extLst>
              <p:ext uri="{D42A27DB-BD31-4B8C-83A1-F6EECF244321}">
                <p14:modId xmlns:p14="http://schemas.microsoft.com/office/powerpoint/2010/main" val="4226812594"/>
              </p:ext>
            </p:extLst>
          </p:nvPr>
        </p:nvGraphicFramePr>
        <p:xfrm>
          <a:off x="381016" y="1122529"/>
          <a:ext cx="5713397" cy="2568760"/>
        </p:xfrm>
        <a:graphic>
          <a:graphicData uri="http://schemas.openxmlformats.org/drawingml/2006/table">
            <a:tbl>
              <a:tblPr firstRow="1" bandRow="1">
                <a:noFill/>
              </a:tblPr>
              <a:tblGrid>
                <a:gridCol w="5713397">
                  <a:extLst>
                    <a:ext uri="{9D8B030D-6E8A-4147-A177-3AD203B41FA5}">
                      <a16:colId xmlns:a16="http://schemas.microsoft.com/office/drawing/2014/main" val="20000"/>
                    </a:ext>
                  </a:extLst>
                </a:gridCol>
              </a:tblGrid>
              <a:tr h="381479">
                <a:tc>
                  <a:txBody>
                    <a:bodyPr/>
                    <a:lstStyle/>
                    <a:p>
                      <a:pPr marL="0" marR="0" lvl="0" indent="0" algn="l">
                        <a:lnSpc>
                          <a:spcPct val="100000"/>
                        </a:lnSpc>
                        <a:spcBef>
                          <a:spcPts val="0"/>
                        </a:spcBef>
                        <a:spcAft>
                          <a:spcPts val="0"/>
                        </a:spcAft>
                        <a:buNone/>
                      </a:pPr>
                      <a:endParaRPr sz="140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2187281">
                <a:tc>
                  <a:txBody>
                    <a:bodyPr/>
                    <a:lstStyle/>
                    <a:p>
                      <a:pPr marL="457200" marR="0" lvl="0" indent="0" algn="l" rtl="0">
                        <a:lnSpc>
                          <a:spcPct val="100000"/>
                        </a:lnSpc>
                        <a:spcBef>
                          <a:spcPts val="300"/>
                        </a:spcBef>
                        <a:spcAft>
                          <a:spcPts val="0"/>
                        </a:spcAft>
                        <a:buNone/>
                      </a:pPr>
                      <a:endParaRPr lang="en-GB" sz="1400" b="0">
                        <a:solidFill>
                          <a:srgbClr val="FF0000"/>
                        </a:solidFill>
                        <a:latin typeface="+mj-lt"/>
                        <a:ea typeface="Helvetica Neue"/>
                        <a:cs typeface="Helvetica Neue"/>
                      </a:endParaRPr>
                    </a:p>
                  </a:txBody>
                  <a:tcPr marL="0" marR="72000" marT="72000" marB="0">
                    <a:solidFill>
                      <a:schemeClr val="bg1"/>
                    </a:solidFill>
                  </a:tcPr>
                </a:tc>
                <a:extLst>
                  <a:ext uri="{0D108BD9-81ED-4DB2-BD59-A6C34878D82A}">
                    <a16:rowId xmlns:a16="http://schemas.microsoft.com/office/drawing/2014/main" val="10001"/>
                  </a:ext>
                </a:extLst>
              </a:tr>
            </a:tbl>
          </a:graphicData>
        </a:graphic>
      </p:graphicFrame>
      <p:graphicFrame>
        <p:nvGraphicFramePr>
          <p:cNvPr id="22" name="Google Shape;940;g6b7fea2f07_4_567">
            <a:extLst>
              <a:ext uri="{FF2B5EF4-FFF2-40B4-BE49-F238E27FC236}">
                <a16:creationId xmlns:a16="http://schemas.microsoft.com/office/drawing/2014/main" id="{5AA88588-CCCC-451B-AFDE-B715A6ACB22A}"/>
              </a:ext>
            </a:extLst>
          </p:cNvPr>
          <p:cNvGraphicFramePr/>
          <p:nvPr>
            <p:extLst>
              <p:ext uri="{D42A27DB-BD31-4B8C-83A1-F6EECF244321}">
                <p14:modId xmlns:p14="http://schemas.microsoft.com/office/powerpoint/2010/main" val="3193587292"/>
              </p:ext>
            </p:extLst>
          </p:nvPr>
        </p:nvGraphicFramePr>
        <p:xfrm>
          <a:off x="6137072" y="1122528"/>
          <a:ext cx="5816039" cy="2568760"/>
        </p:xfrm>
        <a:graphic>
          <a:graphicData uri="http://schemas.openxmlformats.org/drawingml/2006/table">
            <a:tbl>
              <a:tblPr firstRow="1" bandRow="1">
                <a:noFill/>
              </a:tblPr>
              <a:tblGrid>
                <a:gridCol w="5816039">
                  <a:extLst>
                    <a:ext uri="{9D8B030D-6E8A-4147-A177-3AD203B41FA5}">
                      <a16:colId xmlns:a16="http://schemas.microsoft.com/office/drawing/2014/main" val="20000"/>
                    </a:ext>
                  </a:extLst>
                </a:gridCol>
              </a:tblGrid>
              <a:tr h="396493">
                <a:tc>
                  <a:txBody>
                    <a:bodyPr/>
                    <a:lstStyle/>
                    <a:p>
                      <a:pPr lvl="0" algn="l">
                        <a:lnSpc>
                          <a:spcPct val="100000"/>
                        </a:lnSpc>
                        <a:spcBef>
                          <a:spcPts val="0"/>
                        </a:spcBef>
                        <a:spcAft>
                          <a:spcPts val="0"/>
                        </a:spcAft>
                        <a:buNone/>
                      </a:pPr>
                      <a:endParaRPr lang="en-GB" sz="1400" b="0" i="0" u="none" strike="noStrike" cap="none" noProof="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2172267">
                <a:tc>
                  <a:txBody>
                    <a:bodyPr/>
                    <a:lstStyle/>
                    <a:p>
                      <a:pPr marL="742950" marR="0" lvl="0" indent="-285750" algn="l" rtl="0">
                        <a:lnSpc>
                          <a:spcPct val="100000"/>
                        </a:lnSpc>
                        <a:spcBef>
                          <a:spcPts val="300"/>
                        </a:spcBef>
                        <a:spcAft>
                          <a:spcPts val="0"/>
                        </a:spcAft>
                        <a:buFont typeface="Arial" panose="020B0604020202020204" pitchFamily="34" charset="0"/>
                        <a:buChar char="•"/>
                      </a:pPr>
                      <a:endParaRPr lang="en-GB" sz="1400">
                        <a:solidFill>
                          <a:schemeClr val="tx1"/>
                        </a:solidFill>
                        <a:latin typeface="+mj-lt"/>
                        <a:ea typeface="Helvetica Neue"/>
                        <a:cs typeface="Helvetica Neue"/>
                        <a:sym typeface="Helvetica Neue"/>
                      </a:endParaRPr>
                    </a:p>
                  </a:txBody>
                  <a:tcPr marL="0" marR="91438" marT="71991" marB="45719">
                    <a:solidFill>
                      <a:schemeClr val="bg1"/>
                    </a:solidFill>
                  </a:tcPr>
                </a:tc>
                <a:extLst>
                  <a:ext uri="{0D108BD9-81ED-4DB2-BD59-A6C34878D82A}">
                    <a16:rowId xmlns:a16="http://schemas.microsoft.com/office/drawing/2014/main" val="10001"/>
                  </a:ext>
                </a:extLst>
              </a:tr>
            </a:tbl>
          </a:graphicData>
        </a:graphic>
      </p:graphicFrame>
      <p:sp>
        <p:nvSpPr>
          <p:cNvPr id="24" name="Text Placeholder 23">
            <a:extLst>
              <a:ext uri="{FF2B5EF4-FFF2-40B4-BE49-F238E27FC236}">
                <a16:creationId xmlns:a16="http://schemas.microsoft.com/office/drawing/2014/main" id="{C2B1BC08-624C-4893-A29D-B10EF6DF23B0}"/>
              </a:ext>
            </a:extLst>
          </p:cNvPr>
          <p:cNvSpPr>
            <a:spLocks noGrp="1"/>
          </p:cNvSpPr>
          <p:nvPr>
            <p:ph type="body" sz="quarter" idx="12" hasCustomPrompt="1"/>
          </p:nvPr>
        </p:nvSpPr>
        <p:spPr>
          <a:xfrm>
            <a:off x="1799304" y="1122363"/>
            <a:ext cx="4337972"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a:t>Enter date</a:t>
            </a:r>
          </a:p>
        </p:txBody>
      </p:sp>
      <p:sp>
        <p:nvSpPr>
          <p:cNvPr id="25" name="TextBox 24">
            <a:extLst>
              <a:ext uri="{FF2B5EF4-FFF2-40B4-BE49-F238E27FC236}">
                <a16:creationId xmlns:a16="http://schemas.microsoft.com/office/drawing/2014/main" id="{F63FFB2B-59E1-4BF7-BB11-5C494834C3F4}"/>
              </a:ext>
            </a:extLst>
          </p:cNvPr>
          <p:cNvSpPr txBox="1"/>
          <p:nvPr/>
        </p:nvSpPr>
        <p:spPr>
          <a:xfrm>
            <a:off x="376980" y="1107615"/>
            <a:ext cx="1599303" cy="388937"/>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Progress up until:</a:t>
            </a:r>
          </a:p>
        </p:txBody>
      </p:sp>
      <p:sp>
        <p:nvSpPr>
          <p:cNvPr id="26" name="Text Placeholder 23">
            <a:extLst>
              <a:ext uri="{FF2B5EF4-FFF2-40B4-BE49-F238E27FC236}">
                <a16:creationId xmlns:a16="http://schemas.microsoft.com/office/drawing/2014/main" id="{3FEC196E-ECA6-45D5-B9C0-0209D2FAF0DC}"/>
              </a:ext>
            </a:extLst>
          </p:cNvPr>
          <p:cNvSpPr>
            <a:spLocks noGrp="1"/>
          </p:cNvSpPr>
          <p:nvPr>
            <p:ph type="body" sz="quarter" idx="13" hasCustomPrompt="1"/>
          </p:nvPr>
        </p:nvSpPr>
        <p:spPr>
          <a:xfrm>
            <a:off x="8200103" y="1122363"/>
            <a:ext cx="3697466"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a:t>Enter date</a:t>
            </a:r>
          </a:p>
        </p:txBody>
      </p:sp>
      <p:sp>
        <p:nvSpPr>
          <p:cNvPr id="27" name="TextBox 26">
            <a:extLst>
              <a:ext uri="{FF2B5EF4-FFF2-40B4-BE49-F238E27FC236}">
                <a16:creationId xmlns:a16="http://schemas.microsoft.com/office/drawing/2014/main" id="{549F785F-38F7-4E1A-8067-A096E8049817}"/>
              </a:ext>
            </a:extLst>
          </p:cNvPr>
          <p:cNvSpPr txBox="1"/>
          <p:nvPr/>
        </p:nvSpPr>
        <p:spPr>
          <a:xfrm>
            <a:off x="6137275" y="1107615"/>
            <a:ext cx="2143944" cy="388937"/>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Anticipated progress until:</a:t>
            </a:r>
          </a:p>
        </p:txBody>
      </p:sp>
      <p:sp>
        <p:nvSpPr>
          <p:cNvPr id="29" name="Table Placeholder 3">
            <a:extLst>
              <a:ext uri="{FF2B5EF4-FFF2-40B4-BE49-F238E27FC236}">
                <a16:creationId xmlns:a16="http://schemas.microsoft.com/office/drawing/2014/main" id="{BC937C29-34BF-43B4-B4F5-3FD431F7BB37}"/>
              </a:ext>
            </a:extLst>
          </p:cNvPr>
          <p:cNvSpPr>
            <a:spLocks noGrp="1"/>
          </p:cNvSpPr>
          <p:nvPr>
            <p:ph type="tbl" sz="quarter" idx="10" hasCustomPrompt="1"/>
          </p:nvPr>
        </p:nvSpPr>
        <p:spPr>
          <a:xfrm>
            <a:off x="379413" y="3976320"/>
            <a:ext cx="5715000" cy="1833929"/>
          </a:xfrm>
          <a:prstGeom prst="rect">
            <a:avLst/>
          </a:prstGeom>
        </p:spPr>
        <p:txBody>
          <a:bodyPr/>
          <a:lstStyle>
            <a:lvl1pPr>
              <a:defRPr sz="1400">
                <a:latin typeface="+mj-lt"/>
              </a:defRPr>
            </a:lvl1pPr>
            <a:lvl2pPr>
              <a:defRPr sz="1400">
                <a:latin typeface="+mj-lt"/>
              </a:defRPr>
            </a:lvl2pPr>
          </a:lstStyle>
          <a:p>
            <a:r>
              <a:rPr lang="en-GB"/>
              <a:t>Enter Table of Milestones with columns:</a:t>
            </a:r>
          </a:p>
          <a:p>
            <a:pPr lvl="1"/>
            <a:r>
              <a:rPr lang="en-GB"/>
              <a:t>ID</a:t>
            </a:r>
          </a:p>
          <a:p>
            <a:pPr lvl="1"/>
            <a:r>
              <a:rPr lang="en-GB"/>
              <a:t>Milestone</a:t>
            </a:r>
          </a:p>
          <a:p>
            <a:pPr lvl="1"/>
            <a:r>
              <a:rPr lang="en-GB"/>
              <a:t>Date</a:t>
            </a:r>
          </a:p>
          <a:p>
            <a:pPr lvl="1"/>
            <a:r>
              <a:rPr lang="en-GB"/>
              <a:t>Update</a:t>
            </a:r>
          </a:p>
          <a:p>
            <a:pPr lvl="1"/>
            <a:r>
              <a:rPr lang="en-GB"/>
              <a:t>Status</a:t>
            </a:r>
          </a:p>
        </p:txBody>
      </p:sp>
      <p:sp>
        <p:nvSpPr>
          <p:cNvPr id="30" name="Table Placeholder 3">
            <a:extLst>
              <a:ext uri="{FF2B5EF4-FFF2-40B4-BE49-F238E27FC236}">
                <a16:creationId xmlns:a16="http://schemas.microsoft.com/office/drawing/2014/main" id="{3F015467-6808-4E32-9EFC-158010FAD4EC}"/>
              </a:ext>
            </a:extLst>
          </p:cNvPr>
          <p:cNvSpPr>
            <a:spLocks noGrp="1"/>
          </p:cNvSpPr>
          <p:nvPr>
            <p:ph type="tbl" sz="quarter" idx="11" hasCustomPrompt="1"/>
          </p:nvPr>
        </p:nvSpPr>
        <p:spPr>
          <a:xfrm>
            <a:off x="6137590" y="3976319"/>
            <a:ext cx="5812866" cy="1833929"/>
          </a:xfrm>
          <a:prstGeom prst="rect">
            <a:avLst/>
          </a:prstGeom>
        </p:spPr>
        <p:txBody>
          <a:bodyPr/>
          <a:lstStyle>
            <a:lvl1pPr>
              <a:defRPr sz="1400">
                <a:latin typeface="+mj-lt"/>
              </a:defRPr>
            </a:lvl1pPr>
            <a:lvl2pPr>
              <a:defRPr sz="1400">
                <a:latin typeface="+mj-lt"/>
              </a:defRPr>
            </a:lvl2pPr>
          </a:lstStyle>
          <a:p>
            <a:r>
              <a:rPr lang="en-GB"/>
              <a:t>Enter table of Risks &amp; Issues with columns: </a:t>
            </a:r>
          </a:p>
          <a:p>
            <a:pPr lvl="1"/>
            <a:r>
              <a:rPr lang="en-GB"/>
              <a:t>Risk / Issue name</a:t>
            </a:r>
          </a:p>
          <a:p>
            <a:pPr lvl="1"/>
            <a:r>
              <a:rPr lang="en-GB"/>
              <a:t>RAG</a:t>
            </a:r>
          </a:p>
          <a:p>
            <a:pPr lvl="1"/>
            <a:r>
              <a:rPr lang="en-GB"/>
              <a:t>Mitigation &amp; Timescale</a:t>
            </a:r>
          </a:p>
          <a:p>
            <a:pPr lvl="1"/>
            <a:r>
              <a:rPr lang="en-GB"/>
              <a:t>Risk owner</a:t>
            </a:r>
          </a:p>
        </p:txBody>
      </p:sp>
      <p:sp>
        <p:nvSpPr>
          <p:cNvPr id="35" name="Content Placeholder 2">
            <a:extLst>
              <a:ext uri="{FF2B5EF4-FFF2-40B4-BE49-F238E27FC236}">
                <a16:creationId xmlns:a16="http://schemas.microsoft.com/office/drawing/2014/main" id="{A44B3DE5-25E4-4D89-A192-A555F3383188}"/>
              </a:ext>
            </a:extLst>
          </p:cNvPr>
          <p:cNvSpPr>
            <a:spLocks noGrp="1"/>
          </p:cNvSpPr>
          <p:nvPr>
            <p:ph idx="1"/>
          </p:nvPr>
        </p:nvSpPr>
        <p:spPr>
          <a:xfrm>
            <a:off x="376981" y="1511301"/>
            <a:ext cx="5720090" cy="2194735"/>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6" name="Content Placeholder 2">
            <a:extLst>
              <a:ext uri="{FF2B5EF4-FFF2-40B4-BE49-F238E27FC236}">
                <a16:creationId xmlns:a16="http://schemas.microsoft.com/office/drawing/2014/main" id="{89AC9B1D-3827-4E12-83C6-437D784CD616}"/>
              </a:ext>
            </a:extLst>
          </p:cNvPr>
          <p:cNvSpPr>
            <a:spLocks noGrp="1"/>
          </p:cNvSpPr>
          <p:nvPr>
            <p:ph idx="14"/>
          </p:nvPr>
        </p:nvSpPr>
        <p:spPr>
          <a:xfrm>
            <a:off x="6134413" y="1511301"/>
            <a:ext cx="5812865" cy="2194735"/>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9" name="Text Placeholder 38">
            <a:extLst>
              <a:ext uri="{FF2B5EF4-FFF2-40B4-BE49-F238E27FC236}">
                <a16:creationId xmlns:a16="http://schemas.microsoft.com/office/drawing/2014/main" id="{501DBA56-6C87-4F38-8094-15F35B7047B7}"/>
              </a:ext>
            </a:extLst>
          </p:cNvPr>
          <p:cNvSpPr>
            <a:spLocks noGrp="1"/>
          </p:cNvSpPr>
          <p:nvPr>
            <p:ph type="body" sz="quarter" idx="15" hasCustomPrompt="1"/>
          </p:nvPr>
        </p:nvSpPr>
        <p:spPr>
          <a:xfrm>
            <a:off x="8280550" y="357188"/>
            <a:ext cx="1944538" cy="485775"/>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Enter name</a:t>
            </a:r>
            <a:endParaRPr lang="en-GB"/>
          </a:p>
        </p:txBody>
      </p:sp>
      <p:sp>
        <p:nvSpPr>
          <p:cNvPr id="41" name="Content Placeholder 40">
            <a:extLst>
              <a:ext uri="{FF2B5EF4-FFF2-40B4-BE49-F238E27FC236}">
                <a16:creationId xmlns:a16="http://schemas.microsoft.com/office/drawing/2014/main" id="{79D15DD1-D090-4FBE-96F7-E101B734BEFD}"/>
              </a:ext>
            </a:extLst>
          </p:cNvPr>
          <p:cNvSpPr>
            <a:spLocks noGrp="1"/>
          </p:cNvSpPr>
          <p:nvPr>
            <p:ph sz="quarter" idx="16" hasCustomPrompt="1"/>
          </p:nvPr>
        </p:nvSpPr>
        <p:spPr>
          <a:xfrm>
            <a:off x="11127581" y="357188"/>
            <a:ext cx="819944" cy="485775"/>
          </a:xfrm>
          <a:prstGeom prst="rect">
            <a:avLst/>
          </a:prstGeom>
          <a:ln>
            <a:solidFill>
              <a:schemeClr val="tx1"/>
            </a:solidFill>
          </a:ln>
        </p:spPr>
        <p:txBody>
          <a:bodyPr/>
          <a:lstStyle>
            <a:lvl1pPr marL="0" indent="0">
              <a:buNone/>
              <a:defRPr/>
            </a:lvl1pPr>
          </a:lstStyle>
          <a:p>
            <a:pPr lvl="0"/>
            <a:r>
              <a:rPr lang="en-GB"/>
              <a:t> </a:t>
            </a:r>
          </a:p>
        </p:txBody>
      </p:sp>
    </p:spTree>
    <p:extLst>
      <p:ext uri="{BB962C8B-B14F-4D97-AF65-F5344CB8AC3E}">
        <p14:creationId xmlns:p14="http://schemas.microsoft.com/office/powerpoint/2010/main" val="182756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A7022-B1BB-4787-8ED5-B8F6569D1B21}"/>
              </a:ext>
            </a:extLst>
          </p:cNvPr>
          <p:cNvSpPr/>
          <p:nvPr/>
        </p:nvSpPr>
        <p:spPr>
          <a:xfrm>
            <a:off x="9137515" y="0"/>
            <a:ext cx="3054485" cy="1261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379948" y="361794"/>
            <a:ext cx="7196195" cy="486238"/>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GB"/>
              <a:t>Enter Project Name</a:t>
            </a:r>
            <a:endParaRPr lang="en-US"/>
          </a:p>
        </p:txBody>
      </p:sp>
      <p:graphicFrame>
        <p:nvGraphicFramePr>
          <p:cNvPr id="12" name="Google Shape;942;g6b7fea2f07_4_567">
            <a:extLst>
              <a:ext uri="{FF2B5EF4-FFF2-40B4-BE49-F238E27FC236}">
                <a16:creationId xmlns:a16="http://schemas.microsoft.com/office/drawing/2014/main" id="{9C748816-0AE2-4437-91D0-34F10C07A873}"/>
              </a:ext>
            </a:extLst>
          </p:cNvPr>
          <p:cNvGraphicFramePr/>
          <p:nvPr>
            <p:extLst>
              <p:ext uri="{D42A27DB-BD31-4B8C-83A1-F6EECF244321}">
                <p14:modId xmlns:p14="http://schemas.microsoft.com/office/powerpoint/2010/main" val="2470516334"/>
              </p:ext>
            </p:extLst>
          </p:nvPr>
        </p:nvGraphicFramePr>
        <p:xfrm>
          <a:off x="379950" y="3691288"/>
          <a:ext cx="5714982" cy="304798"/>
        </p:xfrm>
        <a:graphic>
          <a:graphicData uri="http://schemas.openxmlformats.org/drawingml/2006/table">
            <a:tbl>
              <a:tblPr firstRow="1" bandRow="1">
                <a:noFill/>
              </a:tblPr>
              <a:tblGrid>
                <a:gridCol w="5714982">
                  <a:extLst>
                    <a:ext uri="{9D8B030D-6E8A-4147-A177-3AD203B41FA5}">
                      <a16:colId xmlns:a16="http://schemas.microsoft.com/office/drawing/2014/main" val="20000"/>
                    </a:ext>
                  </a:extLst>
                </a:gridCol>
              </a:tblGrid>
              <a:tr h="211501">
                <a:tc>
                  <a:txBody>
                    <a:bodyPr/>
                    <a:lstStyle/>
                    <a:p>
                      <a:pPr marL="0" marR="0" lvl="0" indent="0" algn="l" rtl="0">
                        <a:lnSpc>
                          <a:spcPct val="100000"/>
                        </a:lnSpc>
                        <a:spcBef>
                          <a:spcPts val="0"/>
                        </a:spcBef>
                        <a:spcAft>
                          <a:spcPts val="0"/>
                        </a:spcAft>
                        <a:buNone/>
                      </a:pPr>
                      <a:r>
                        <a:rPr lang="en-GB" sz="1400" b="1" u="none" strike="noStrike" cap="none">
                          <a:solidFill>
                            <a:schemeClr val="bg1"/>
                          </a:solidFill>
                          <a:latin typeface="+mj-lt"/>
                          <a:ea typeface="Helvetica Neue"/>
                          <a:cs typeface="Helvetica Neue"/>
                          <a:sym typeface="Helvetica Neue"/>
                        </a:rPr>
                        <a:t>Milestones </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13" name="Google Shape;1043;g6bbe9dff8c_2_0">
            <a:extLst>
              <a:ext uri="{FF2B5EF4-FFF2-40B4-BE49-F238E27FC236}">
                <a16:creationId xmlns:a16="http://schemas.microsoft.com/office/drawing/2014/main" id="{B568ECD0-F095-4C06-85E3-67A45A305D7A}"/>
              </a:ext>
            </a:extLst>
          </p:cNvPr>
          <p:cNvGraphicFramePr/>
          <p:nvPr>
            <p:extLst>
              <p:ext uri="{D42A27DB-BD31-4B8C-83A1-F6EECF244321}">
                <p14:modId xmlns:p14="http://schemas.microsoft.com/office/powerpoint/2010/main" val="13371037"/>
              </p:ext>
            </p:extLst>
          </p:nvPr>
        </p:nvGraphicFramePr>
        <p:xfrm>
          <a:off x="10320391" y="357505"/>
          <a:ext cx="1626888" cy="490528"/>
        </p:xfrm>
        <a:graphic>
          <a:graphicData uri="http://schemas.openxmlformats.org/drawingml/2006/table">
            <a:tbl>
              <a:tblPr bandRow="1">
                <a:noFill/>
              </a:tblPr>
              <a:tblGrid>
                <a:gridCol w="813444">
                  <a:extLst>
                    <a:ext uri="{9D8B030D-6E8A-4147-A177-3AD203B41FA5}">
                      <a16:colId xmlns:a16="http://schemas.microsoft.com/office/drawing/2014/main" val="20000"/>
                    </a:ext>
                  </a:extLst>
                </a:gridCol>
                <a:gridCol w="813444">
                  <a:extLst>
                    <a:ext uri="{9D8B030D-6E8A-4147-A177-3AD203B41FA5}">
                      <a16:colId xmlns:a16="http://schemas.microsoft.com/office/drawing/2014/main" val="20001"/>
                    </a:ext>
                  </a:extLst>
                </a:gridCol>
              </a:tblGrid>
              <a:tr h="490528">
                <a:tc>
                  <a:txBody>
                    <a:bodyPr/>
                    <a:lstStyle/>
                    <a:p>
                      <a:pPr marL="0" marR="0" lvl="0" indent="0" algn="ctr" rtl="0">
                        <a:lnSpc>
                          <a:spcPct val="100000"/>
                        </a:lnSpc>
                        <a:spcBef>
                          <a:spcPts val="0"/>
                        </a:spcBef>
                        <a:spcAft>
                          <a:spcPts val="0"/>
                        </a:spcAft>
                        <a:buNone/>
                      </a:pPr>
                      <a:r>
                        <a:rPr lang="en-GB" sz="1200" b="1" u="none" strike="noStrike" cap="none">
                          <a:solidFill>
                            <a:schemeClr val="bg1"/>
                          </a:solidFill>
                          <a:latin typeface="+mj-lt"/>
                        </a:rPr>
                        <a:t>RAG</a:t>
                      </a:r>
                      <a:endParaRPr sz="1800">
                        <a:solidFill>
                          <a:schemeClr val="bg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BA1E"/>
                    </a:solidFill>
                  </a:tcPr>
                </a:tc>
                <a:tc>
                  <a:txBody>
                    <a:bodyPr/>
                    <a:lstStyle/>
                    <a:p>
                      <a:pPr marL="0" marR="0" lvl="0" indent="0" algn="ctr" rtl="0">
                        <a:lnSpc>
                          <a:spcPct val="100000"/>
                        </a:lnSpc>
                        <a:spcBef>
                          <a:spcPts val="0"/>
                        </a:spcBef>
                        <a:spcAft>
                          <a:spcPts val="0"/>
                        </a:spcAft>
                        <a:buNone/>
                      </a:pPr>
                      <a:endParaRPr lang="en-GB" sz="1000" b="1">
                        <a:solidFill>
                          <a:schemeClr val="tx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4" name="Rectangle 13">
            <a:extLst>
              <a:ext uri="{FF2B5EF4-FFF2-40B4-BE49-F238E27FC236}">
                <a16:creationId xmlns:a16="http://schemas.microsoft.com/office/drawing/2014/main" id="{60914482-CBF7-46E3-AB49-4581E1451396}"/>
              </a:ext>
            </a:extLst>
          </p:cNvPr>
          <p:cNvSpPr/>
          <p:nvPr/>
        </p:nvSpPr>
        <p:spPr>
          <a:xfrm>
            <a:off x="7680267" y="359707"/>
            <a:ext cx="600952" cy="490528"/>
          </a:xfrm>
          <a:prstGeom prst="rect">
            <a:avLst/>
          </a:prstGeom>
          <a:solidFill>
            <a:srgbClr val="90BA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Owner</a:t>
            </a:r>
          </a:p>
        </p:txBody>
      </p:sp>
      <p:sp>
        <p:nvSpPr>
          <p:cNvPr id="15" name="Rectangle 14">
            <a:extLst>
              <a:ext uri="{FF2B5EF4-FFF2-40B4-BE49-F238E27FC236}">
                <a16:creationId xmlns:a16="http://schemas.microsoft.com/office/drawing/2014/main" id="{41B655B0-03D6-4A41-B8D9-DE23D1C80F2A}"/>
              </a:ext>
            </a:extLst>
          </p:cNvPr>
          <p:cNvSpPr/>
          <p:nvPr/>
        </p:nvSpPr>
        <p:spPr>
          <a:xfrm>
            <a:off x="8281219" y="358407"/>
            <a:ext cx="1944538" cy="490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a:solidFill>
                <a:prstClr val="black"/>
              </a:solidFill>
              <a:latin typeface="Calibri" panose="020F0502020204030204"/>
              <a:sym typeface="Arial"/>
            </a:endParaRPr>
          </a:p>
        </p:txBody>
      </p:sp>
      <p:graphicFrame>
        <p:nvGraphicFramePr>
          <p:cNvPr id="16" name="Google Shape;942;g6b7fea2f07_4_567">
            <a:extLst>
              <a:ext uri="{FF2B5EF4-FFF2-40B4-BE49-F238E27FC236}">
                <a16:creationId xmlns:a16="http://schemas.microsoft.com/office/drawing/2014/main" id="{4D591467-0E00-420B-8BAF-71268E89C305}"/>
              </a:ext>
            </a:extLst>
          </p:cNvPr>
          <p:cNvGraphicFramePr/>
          <p:nvPr>
            <p:extLst>
              <p:ext uri="{D42A27DB-BD31-4B8C-83A1-F6EECF244321}">
                <p14:modId xmlns:p14="http://schemas.microsoft.com/office/powerpoint/2010/main" val="2852097879"/>
              </p:ext>
            </p:extLst>
          </p:nvPr>
        </p:nvGraphicFramePr>
        <p:xfrm>
          <a:off x="6137072" y="3691288"/>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Key Risks &amp; Issues</a:t>
                      </a:r>
                      <a:r>
                        <a:rPr lang="en-GB" sz="1400" b="1" u="none" strike="noStrike" cap="none">
                          <a:solidFill>
                            <a:schemeClr val="bg1"/>
                          </a:solidFill>
                          <a:latin typeface="+mj-lt"/>
                          <a:ea typeface="Helvetica Neue"/>
                          <a:cs typeface="Helvetica Neue"/>
                        </a:rPr>
                        <a:t> </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21" name="Google Shape;940;g6b7fea2f07_4_567">
            <a:extLst>
              <a:ext uri="{FF2B5EF4-FFF2-40B4-BE49-F238E27FC236}">
                <a16:creationId xmlns:a16="http://schemas.microsoft.com/office/drawing/2014/main" id="{542C45B1-57C0-4101-BB01-2525B0EF0051}"/>
              </a:ext>
            </a:extLst>
          </p:cNvPr>
          <p:cNvGraphicFramePr/>
          <p:nvPr>
            <p:extLst>
              <p:ext uri="{D42A27DB-BD31-4B8C-83A1-F6EECF244321}">
                <p14:modId xmlns:p14="http://schemas.microsoft.com/office/powerpoint/2010/main" val="4226812594"/>
              </p:ext>
            </p:extLst>
          </p:nvPr>
        </p:nvGraphicFramePr>
        <p:xfrm>
          <a:off x="381016" y="1122529"/>
          <a:ext cx="5713397" cy="2568760"/>
        </p:xfrm>
        <a:graphic>
          <a:graphicData uri="http://schemas.openxmlformats.org/drawingml/2006/table">
            <a:tbl>
              <a:tblPr firstRow="1" bandRow="1">
                <a:noFill/>
              </a:tblPr>
              <a:tblGrid>
                <a:gridCol w="5713397">
                  <a:extLst>
                    <a:ext uri="{9D8B030D-6E8A-4147-A177-3AD203B41FA5}">
                      <a16:colId xmlns:a16="http://schemas.microsoft.com/office/drawing/2014/main" val="20000"/>
                    </a:ext>
                  </a:extLst>
                </a:gridCol>
              </a:tblGrid>
              <a:tr h="381479">
                <a:tc>
                  <a:txBody>
                    <a:bodyPr/>
                    <a:lstStyle/>
                    <a:p>
                      <a:pPr marL="0" marR="0" lvl="0" indent="0" algn="l">
                        <a:lnSpc>
                          <a:spcPct val="100000"/>
                        </a:lnSpc>
                        <a:spcBef>
                          <a:spcPts val="0"/>
                        </a:spcBef>
                        <a:spcAft>
                          <a:spcPts val="0"/>
                        </a:spcAft>
                        <a:buNone/>
                      </a:pPr>
                      <a:endParaRPr sz="140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2187281">
                <a:tc>
                  <a:txBody>
                    <a:bodyPr/>
                    <a:lstStyle/>
                    <a:p>
                      <a:pPr marL="457200" marR="0" lvl="0" indent="0" algn="l" rtl="0">
                        <a:lnSpc>
                          <a:spcPct val="100000"/>
                        </a:lnSpc>
                        <a:spcBef>
                          <a:spcPts val="300"/>
                        </a:spcBef>
                        <a:spcAft>
                          <a:spcPts val="0"/>
                        </a:spcAft>
                        <a:buNone/>
                      </a:pPr>
                      <a:endParaRPr lang="en-GB" sz="1400" b="0">
                        <a:solidFill>
                          <a:srgbClr val="FF0000"/>
                        </a:solidFill>
                        <a:latin typeface="+mj-lt"/>
                        <a:ea typeface="Helvetica Neue"/>
                        <a:cs typeface="Helvetica Neue"/>
                      </a:endParaRPr>
                    </a:p>
                  </a:txBody>
                  <a:tcPr marL="0" marR="72000" marT="72000" marB="0">
                    <a:solidFill>
                      <a:schemeClr val="bg1"/>
                    </a:solidFill>
                  </a:tcPr>
                </a:tc>
                <a:extLst>
                  <a:ext uri="{0D108BD9-81ED-4DB2-BD59-A6C34878D82A}">
                    <a16:rowId xmlns:a16="http://schemas.microsoft.com/office/drawing/2014/main" val="10001"/>
                  </a:ext>
                </a:extLst>
              </a:tr>
            </a:tbl>
          </a:graphicData>
        </a:graphic>
      </p:graphicFrame>
      <p:graphicFrame>
        <p:nvGraphicFramePr>
          <p:cNvPr id="22" name="Google Shape;940;g6b7fea2f07_4_567">
            <a:extLst>
              <a:ext uri="{FF2B5EF4-FFF2-40B4-BE49-F238E27FC236}">
                <a16:creationId xmlns:a16="http://schemas.microsoft.com/office/drawing/2014/main" id="{5AA88588-CCCC-451B-AFDE-B715A6ACB22A}"/>
              </a:ext>
            </a:extLst>
          </p:cNvPr>
          <p:cNvGraphicFramePr/>
          <p:nvPr>
            <p:extLst>
              <p:ext uri="{D42A27DB-BD31-4B8C-83A1-F6EECF244321}">
                <p14:modId xmlns:p14="http://schemas.microsoft.com/office/powerpoint/2010/main" val="3193587292"/>
              </p:ext>
            </p:extLst>
          </p:nvPr>
        </p:nvGraphicFramePr>
        <p:xfrm>
          <a:off x="6137072" y="1122528"/>
          <a:ext cx="5816039" cy="2568760"/>
        </p:xfrm>
        <a:graphic>
          <a:graphicData uri="http://schemas.openxmlformats.org/drawingml/2006/table">
            <a:tbl>
              <a:tblPr firstRow="1" bandRow="1">
                <a:noFill/>
              </a:tblPr>
              <a:tblGrid>
                <a:gridCol w="5816039">
                  <a:extLst>
                    <a:ext uri="{9D8B030D-6E8A-4147-A177-3AD203B41FA5}">
                      <a16:colId xmlns:a16="http://schemas.microsoft.com/office/drawing/2014/main" val="20000"/>
                    </a:ext>
                  </a:extLst>
                </a:gridCol>
              </a:tblGrid>
              <a:tr h="396493">
                <a:tc>
                  <a:txBody>
                    <a:bodyPr/>
                    <a:lstStyle/>
                    <a:p>
                      <a:pPr lvl="0" algn="l">
                        <a:lnSpc>
                          <a:spcPct val="100000"/>
                        </a:lnSpc>
                        <a:spcBef>
                          <a:spcPts val="0"/>
                        </a:spcBef>
                        <a:spcAft>
                          <a:spcPts val="0"/>
                        </a:spcAft>
                        <a:buNone/>
                      </a:pPr>
                      <a:endParaRPr lang="en-GB" sz="1400" b="0" i="0" u="none" strike="noStrike" cap="none" noProof="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2172267">
                <a:tc>
                  <a:txBody>
                    <a:bodyPr/>
                    <a:lstStyle/>
                    <a:p>
                      <a:pPr marL="742950" marR="0" lvl="0" indent="-285750" algn="l" rtl="0">
                        <a:lnSpc>
                          <a:spcPct val="100000"/>
                        </a:lnSpc>
                        <a:spcBef>
                          <a:spcPts val="300"/>
                        </a:spcBef>
                        <a:spcAft>
                          <a:spcPts val="0"/>
                        </a:spcAft>
                        <a:buFont typeface="Arial" panose="020B0604020202020204" pitchFamily="34" charset="0"/>
                        <a:buChar char="•"/>
                      </a:pPr>
                      <a:endParaRPr lang="en-GB" sz="1400">
                        <a:solidFill>
                          <a:schemeClr val="tx1"/>
                        </a:solidFill>
                        <a:latin typeface="+mj-lt"/>
                        <a:ea typeface="Helvetica Neue"/>
                        <a:cs typeface="Helvetica Neue"/>
                        <a:sym typeface="Helvetica Neue"/>
                      </a:endParaRPr>
                    </a:p>
                  </a:txBody>
                  <a:tcPr marL="0" marR="91438" marT="71991" marB="45719">
                    <a:solidFill>
                      <a:schemeClr val="bg1"/>
                    </a:solidFill>
                  </a:tcPr>
                </a:tc>
                <a:extLst>
                  <a:ext uri="{0D108BD9-81ED-4DB2-BD59-A6C34878D82A}">
                    <a16:rowId xmlns:a16="http://schemas.microsoft.com/office/drawing/2014/main" val="10001"/>
                  </a:ext>
                </a:extLst>
              </a:tr>
            </a:tbl>
          </a:graphicData>
        </a:graphic>
      </p:graphicFrame>
      <p:sp>
        <p:nvSpPr>
          <p:cNvPr id="24" name="Text Placeholder 23">
            <a:extLst>
              <a:ext uri="{FF2B5EF4-FFF2-40B4-BE49-F238E27FC236}">
                <a16:creationId xmlns:a16="http://schemas.microsoft.com/office/drawing/2014/main" id="{C2B1BC08-624C-4893-A29D-B10EF6DF23B0}"/>
              </a:ext>
            </a:extLst>
          </p:cNvPr>
          <p:cNvSpPr>
            <a:spLocks noGrp="1"/>
          </p:cNvSpPr>
          <p:nvPr>
            <p:ph type="body" sz="quarter" idx="12" hasCustomPrompt="1"/>
          </p:nvPr>
        </p:nvSpPr>
        <p:spPr>
          <a:xfrm>
            <a:off x="1799304" y="1122363"/>
            <a:ext cx="4337972"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a:t>Enter date</a:t>
            </a:r>
          </a:p>
        </p:txBody>
      </p:sp>
      <p:sp>
        <p:nvSpPr>
          <p:cNvPr id="25" name="TextBox 24">
            <a:extLst>
              <a:ext uri="{FF2B5EF4-FFF2-40B4-BE49-F238E27FC236}">
                <a16:creationId xmlns:a16="http://schemas.microsoft.com/office/drawing/2014/main" id="{F63FFB2B-59E1-4BF7-BB11-5C494834C3F4}"/>
              </a:ext>
            </a:extLst>
          </p:cNvPr>
          <p:cNvSpPr txBox="1"/>
          <p:nvPr/>
        </p:nvSpPr>
        <p:spPr>
          <a:xfrm>
            <a:off x="376980" y="1107615"/>
            <a:ext cx="1599303" cy="388937"/>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Progress up until:</a:t>
            </a:r>
          </a:p>
        </p:txBody>
      </p:sp>
      <p:sp>
        <p:nvSpPr>
          <p:cNvPr id="26" name="Text Placeholder 23">
            <a:extLst>
              <a:ext uri="{FF2B5EF4-FFF2-40B4-BE49-F238E27FC236}">
                <a16:creationId xmlns:a16="http://schemas.microsoft.com/office/drawing/2014/main" id="{3FEC196E-ECA6-45D5-B9C0-0209D2FAF0DC}"/>
              </a:ext>
            </a:extLst>
          </p:cNvPr>
          <p:cNvSpPr>
            <a:spLocks noGrp="1"/>
          </p:cNvSpPr>
          <p:nvPr>
            <p:ph type="body" sz="quarter" idx="13" hasCustomPrompt="1"/>
          </p:nvPr>
        </p:nvSpPr>
        <p:spPr>
          <a:xfrm>
            <a:off x="8200103" y="1122363"/>
            <a:ext cx="3697466"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a:t>Enter date</a:t>
            </a:r>
          </a:p>
        </p:txBody>
      </p:sp>
      <p:sp>
        <p:nvSpPr>
          <p:cNvPr id="27" name="TextBox 26">
            <a:extLst>
              <a:ext uri="{FF2B5EF4-FFF2-40B4-BE49-F238E27FC236}">
                <a16:creationId xmlns:a16="http://schemas.microsoft.com/office/drawing/2014/main" id="{549F785F-38F7-4E1A-8067-A096E8049817}"/>
              </a:ext>
            </a:extLst>
          </p:cNvPr>
          <p:cNvSpPr txBox="1"/>
          <p:nvPr/>
        </p:nvSpPr>
        <p:spPr>
          <a:xfrm>
            <a:off x="6137275" y="1107615"/>
            <a:ext cx="2143944" cy="388937"/>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Anticipated progress until:</a:t>
            </a:r>
          </a:p>
        </p:txBody>
      </p:sp>
      <p:sp>
        <p:nvSpPr>
          <p:cNvPr id="29" name="Table Placeholder 3">
            <a:extLst>
              <a:ext uri="{FF2B5EF4-FFF2-40B4-BE49-F238E27FC236}">
                <a16:creationId xmlns:a16="http://schemas.microsoft.com/office/drawing/2014/main" id="{BC937C29-34BF-43B4-B4F5-3FD431F7BB37}"/>
              </a:ext>
            </a:extLst>
          </p:cNvPr>
          <p:cNvSpPr>
            <a:spLocks noGrp="1"/>
          </p:cNvSpPr>
          <p:nvPr>
            <p:ph type="tbl" sz="quarter" idx="10" hasCustomPrompt="1"/>
          </p:nvPr>
        </p:nvSpPr>
        <p:spPr>
          <a:xfrm>
            <a:off x="379413" y="3976320"/>
            <a:ext cx="5715000" cy="1833929"/>
          </a:xfrm>
          <a:prstGeom prst="rect">
            <a:avLst/>
          </a:prstGeom>
        </p:spPr>
        <p:txBody>
          <a:bodyPr/>
          <a:lstStyle>
            <a:lvl1pPr>
              <a:defRPr sz="1400">
                <a:latin typeface="+mj-lt"/>
              </a:defRPr>
            </a:lvl1pPr>
            <a:lvl2pPr>
              <a:defRPr sz="1400">
                <a:latin typeface="+mj-lt"/>
              </a:defRPr>
            </a:lvl2pPr>
          </a:lstStyle>
          <a:p>
            <a:r>
              <a:rPr lang="en-GB"/>
              <a:t>Enter Table of Milestones with columns:</a:t>
            </a:r>
          </a:p>
          <a:p>
            <a:pPr lvl="1"/>
            <a:r>
              <a:rPr lang="en-GB"/>
              <a:t>ID</a:t>
            </a:r>
          </a:p>
          <a:p>
            <a:pPr lvl="1"/>
            <a:r>
              <a:rPr lang="en-GB"/>
              <a:t>Milestone</a:t>
            </a:r>
          </a:p>
          <a:p>
            <a:pPr lvl="1"/>
            <a:r>
              <a:rPr lang="en-GB"/>
              <a:t>Date</a:t>
            </a:r>
          </a:p>
          <a:p>
            <a:pPr lvl="1"/>
            <a:r>
              <a:rPr lang="en-GB"/>
              <a:t>Update</a:t>
            </a:r>
          </a:p>
          <a:p>
            <a:pPr lvl="1"/>
            <a:r>
              <a:rPr lang="en-GB"/>
              <a:t>Status</a:t>
            </a:r>
          </a:p>
        </p:txBody>
      </p:sp>
      <p:sp>
        <p:nvSpPr>
          <p:cNvPr id="30" name="Table Placeholder 3">
            <a:extLst>
              <a:ext uri="{FF2B5EF4-FFF2-40B4-BE49-F238E27FC236}">
                <a16:creationId xmlns:a16="http://schemas.microsoft.com/office/drawing/2014/main" id="{3F015467-6808-4E32-9EFC-158010FAD4EC}"/>
              </a:ext>
            </a:extLst>
          </p:cNvPr>
          <p:cNvSpPr>
            <a:spLocks noGrp="1"/>
          </p:cNvSpPr>
          <p:nvPr>
            <p:ph type="tbl" sz="quarter" idx="11" hasCustomPrompt="1"/>
          </p:nvPr>
        </p:nvSpPr>
        <p:spPr>
          <a:xfrm>
            <a:off x="6137590" y="3976319"/>
            <a:ext cx="5812866" cy="1833929"/>
          </a:xfrm>
          <a:prstGeom prst="rect">
            <a:avLst/>
          </a:prstGeom>
        </p:spPr>
        <p:txBody>
          <a:bodyPr/>
          <a:lstStyle>
            <a:lvl1pPr>
              <a:defRPr sz="1400">
                <a:latin typeface="+mj-lt"/>
              </a:defRPr>
            </a:lvl1pPr>
            <a:lvl2pPr>
              <a:defRPr sz="1400">
                <a:latin typeface="+mj-lt"/>
              </a:defRPr>
            </a:lvl2pPr>
          </a:lstStyle>
          <a:p>
            <a:r>
              <a:rPr lang="en-GB"/>
              <a:t>Enter table of Risks &amp; Issues with columns: </a:t>
            </a:r>
          </a:p>
          <a:p>
            <a:pPr lvl="1"/>
            <a:r>
              <a:rPr lang="en-GB"/>
              <a:t>Risk / Issue name</a:t>
            </a:r>
          </a:p>
          <a:p>
            <a:pPr lvl="1"/>
            <a:r>
              <a:rPr lang="en-GB"/>
              <a:t>RAG</a:t>
            </a:r>
          </a:p>
          <a:p>
            <a:pPr lvl="1"/>
            <a:r>
              <a:rPr lang="en-GB"/>
              <a:t>Mitigation &amp; Timescale</a:t>
            </a:r>
          </a:p>
          <a:p>
            <a:pPr lvl="1"/>
            <a:r>
              <a:rPr lang="en-GB"/>
              <a:t>Risk owner</a:t>
            </a:r>
          </a:p>
        </p:txBody>
      </p:sp>
      <p:sp>
        <p:nvSpPr>
          <p:cNvPr id="35" name="Content Placeholder 2">
            <a:extLst>
              <a:ext uri="{FF2B5EF4-FFF2-40B4-BE49-F238E27FC236}">
                <a16:creationId xmlns:a16="http://schemas.microsoft.com/office/drawing/2014/main" id="{A44B3DE5-25E4-4D89-A192-A555F3383188}"/>
              </a:ext>
            </a:extLst>
          </p:cNvPr>
          <p:cNvSpPr>
            <a:spLocks noGrp="1"/>
          </p:cNvSpPr>
          <p:nvPr>
            <p:ph idx="1"/>
          </p:nvPr>
        </p:nvSpPr>
        <p:spPr>
          <a:xfrm>
            <a:off x="376981" y="1511301"/>
            <a:ext cx="5720090" cy="2194735"/>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6" name="Content Placeholder 2">
            <a:extLst>
              <a:ext uri="{FF2B5EF4-FFF2-40B4-BE49-F238E27FC236}">
                <a16:creationId xmlns:a16="http://schemas.microsoft.com/office/drawing/2014/main" id="{89AC9B1D-3827-4E12-83C6-437D784CD616}"/>
              </a:ext>
            </a:extLst>
          </p:cNvPr>
          <p:cNvSpPr>
            <a:spLocks noGrp="1"/>
          </p:cNvSpPr>
          <p:nvPr>
            <p:ph idx="14"/>
          </p:nvPr>
        </p:nvSpPr>
        <p:spPr>
          <a:xfrm>
            <a:off x="6134413" y="1511301"/>
            <a:ext cx="5812865" cy="2194735"/>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9" name="Text Placeholder 38">
            <a:extLst>
              <a:ext uri="{FF2B5EF4-FFF2-40B4-BE49-F238E27FC236}">
                <a16:creationId xmlns:a16="http://schemas.microsoft.com/office/drawing/2014/main" id="{501DBA56-6C87-4F38-8094-15F35B7047B7}"/>
              </a:ext>
            </a:extLst>
          </p:cNvPr>
          <p:cNvSpPr>
            <a:spLocks noGrp="1"/>
          </p:cNvSpPr>
          <p:nvPr>
            <p:ph type="body" sz="quarter" idx="15" hasCustomPrompt="1"/>
          </p:nvPr>
        </p:nvSpPr>
        <p:spPr>
          <a:xfrm>
            <a:off x="8280550" y="357188"/>
            <a:ext cx="1944538" cy="485775"/>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Enter name</a:t>
            </a:r>
            <a:endParaRPr lang="en-GB"/>
          </a:p>
        </p:txBody>
      </p:sp>
      <p:sp>
        <p:nvSpPr>
          <p:cNvPr id="41" name="Content Placeholder 40">
            <a:extLst>
              <a:ext uri="{FF2B5EF4-FFF2-40B4-BE49-F238E27FC236}">
                <a16:creationId xmlns:a16="http://schemas.microsoft.com/office/drawing/2014/main" id="{79D15DD1-D090-4FBE-96F7-E101B734BEFD}"/>
              </a:ext>
            </a:extLst>
          </p:cNvPr>
          <p:cNvSpPr>
            <a:spLocks noGrp="1"/>
          </p:cNvSpPr>
          <p:nvPr>
            <p:ph sz="quarter" idx="16" hasCustomPrompt="1"/>
          </p:nvPr>
        </p:nvSpPr>
        <p:spPr>
          <a:xfrm>
            <a:off x="11127581" y="357188"/>
            <a:ext cx="819944" cy="485775"/>
          </a:xfrm>
          <a:prstGeom prst="rect">
            <a:avLst/>
          </a:prstGeom>
          <a:ln>
            <a:solidFill>
              <a:schemeClr val="tx1"/>
            </a:solidFill>
          </a:ln>
        </p:spPr>
        <p:txBody>
          <a:bodyPr/>
          <a:lstStyle>
            <a:lvl1pPr marL="0" indent="0">
              <a:buNone/>
              <a:defRPr/>
            </a:lvl1pPr>
          </a:lstStyle>
          <a:p>
            <a:pPr lvl="0"/>
            <a:r>
              <a:rPr lang="en-GB"/>
              <a:t> </a:t>
            </a:r>
          </a:p>
        </p:txBody>
      </p:sp>
    </p:spTree>
    <p:extLst>
      <p:ext uri="{BB962C8B-B14F-4D97-AF65-F5344CB8AC3E}">
        <p14:creationId xmlns:p14="http://schemas.microsoft.com/office/powerpoint/2010/main" val="182756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A7022-B1BB-4787-8ED5-B8F6569D1B21}"/>
              </a:ext>
            </a:extLst>
          </p:cNvPr>
          <p:cNvSpPr/>
          <p:nvPr/>
        </p:nvSpPr>
        <p:spPr>
          <a:xfrm>
            <a:off x="9137515" y="0"/>
            <a:ext cx="3054485" cy="1261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379948" y="361794"/>
            <a:ext cx="7196195" cy="486238"/>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GB"/>
              <a:t>Enter Project Name</a:t>
            </a:r>
            <a:endParaRPr lang="en-US"/>
          </a:p>
        </p:txBody>
      </p:sp>
      <p:graphicFrame>
        <p:nvGraphicFramePr>
          <p:cNvPr id="12" name="Google Shape;942;g6b7fea2f07_4_567">
            <a:extLst>
              <a:ext uri="{FF2B5EF4-FFF2-40B4-BE49-F238E27FC236}">
                <a16:creationId xmlns:a16="http://schemas.microsoft.com/office/drawing/2014/main" id="{9C748816-0AE2-4437-91D0-34F10C07A873}"/>
              </a:ext>
            </a:extLst>
          </p:cNvPr>
          <p:cNvGraphicFramePr/>
          <p:nvPr>
            <p:extLst>
              <p:ext uri="{D42A27DB-BD31-4B8C-83A1-F6EECF244321}">
                <p14:modId xmlns:p14="http://schemas.microsoft.com/office/powerpoint/2010/main" val="2470516334"/>
              </p:ext>
            </p:extLst>
          </p:nvPr>
        </p:nvGraphicFramePr>
        <p:xfrm>
          <a:off x="379950" y="3691288"/>
          <a:ext cx="5714982" cy="304798"/>
        </p:xfrm>
        <a:graphic>
          <a:graphicData uri="http://schemas.openxmlformats.org/drawingml/2006/table">
            <a:tbl>
              <a:tblPr firstRow="1" bandRow="1">
                <a:noFill/>
              </a:tblPr>
              <a:tblGrid>
                <a:gridCol w="5714982">
                  <a:extLst>
                    <a:ext uri="{9D8B030D-6E8A-4147-A177-3AD203B41FA5}">
                      <a16:colId xmlns:a16="http://schemas.microsoft.com/office/drawing/2014/main" val="20000"/>
                    </a:ext>
                  </a:extLst>
                </a:gridCol>
              </a:tblGrid>
              <a:tr h="211501">
                <a:tc>
                  <a:txBody>
                    <a:bodyPr/>
                    <a:lstStyle/>
                    <a:p>
                      <a:pPr marL="0" marR="0" lvl="0" indent="0" algn="l" rtl="0">
                        <a:lnSpc>
                          <a:spcPct val="100000"/>
                        </a:lnSpc>
                        <a:spcBef>
                          <a:spcPts val="0"/>
                        </a:spcBef>
                        <a:spcAft>
                          <a:spcPts val="0"/>
                        </a:spcAft>
                        <a:buNone/>
                      </a:pPr>
                      <a:r>
                        <a:rPr lang="en-GB" sz="1400" b="1" u="none" strike="noStrike" cap="none">
                          <a:solidFill>
                            <a:schemeClr val="bg1"/>
                          </a:solidFill>
                          <a:latin typeface="+mj-lt"/>
                          <a:ea typeface="Helvetica Neue"/>
                          <a:cs typeface="Helvetica Neue"/>
                          <a:sym typeface="Helvetica Neue"/>
                        </a:rPr>
                        <a:t>Milestones </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13" name="Google Shape;1043;g6bbe9dff8c_2_0">
            <a:extLst>
              <a:ext uri="{FF2B5EF4-FFF2-40B4-BE49-F238E27FC236}">
                <a16:creationId xmlns:a16="http://schemas.microsoft.com/office/drawing/2014/main" id="{B568ECD0-F095-4C06-85E3-67A45A305D7A}"/>
              </a:ext>
            </a:extLst>
          </p:cNvPr>
          <p:cNvGraphicFramePr/>
          <p:nvPr>
            <p:extLst>
              <p:ext uri="{D42A27DB-BD31-4B8C-83A1-F6EECF244321}">
                <p14:modId xmlns:p14="http://schemas.microsoft.com/office/powerpoint/2010/main" val="13371037"/>
              </p:ext>
            </p:extLst>
          </p:nvPr>
        </p:nvGraphicFramePr>
        <p:xfrm>
          <a:off x="10320391" y="357505"/>
          <a:ext cx="1626888" cy="490528"/>
        </p:xfrm>
        <a:graphic>
          <a:graphicData uri="http://schemas.openxmlformats.org/drawingml/2006/table">
            <a:tbl>
              <a:tblPr bandRow="1">
                <a:noFill/>
              </a:tblPr>
              <a:tblGrid>
                <a:gridCol w="813444">
                  <a:extLst>
                    <a:ext uri="{9D8B030D-6E8A-4147-A177-3AD203B41FA5}">
                      <a16:colId xmlns:a16="http://schemas.microsoft.com/office/drawing/2014/main" val="20000"/>
                    </a:ext>
                  </a:extLst>
                </a:gridCol>
                <a:gridCol w="813444">
                  <a:extLst>
                    <a:ext uri="{9D8B030D-6E8A-4147-A177-3AD203B41FA5}">
                      <a16:colId xmlns:a16="http://schemas.microsoft.com/office/drawing/2014/main" val="20001"/>
                    </a:ext>
                  </a:extLst>
                </a:gridCol>
              </a:tblGrid>
              <a:tr h="490528">
                <a:tc>
                  <a:txBody>
                    <a:bodyPr/>
                    <a:lstStyle/>
                    <a:p>
                      <a:pPr marL="0" marR="0" lvl="0" indent="0" algn="ctr" rtl="0">
                        <a:lnSpc>
                          <a:spcPct val="100000"/>
                        </a:lnSpc>
                        <a:spcBef>
                          <a:spcPts val="0"/>
                        </a:spcBef>
                        <a:spcAft>
                          <a:spcPts val="0"/>
                        </a:spcAft>
                        <a:buNone/>
                      </a:pPr>
                      <a:r>
                        <a:rPr lang="en-GB" sz="1200" b="1" u="none" strike="noStrike" cap="none">
                          <a:solidFill>
                            <a:schemeClr val="bg1"/>
                          </a:solidFill>
                          <a:latin typeface="+mj-lt"/>
                        </a:rPr>
                        <a:t>RAG</a:t>
                      </a:r>
                      <a:endParaRPr sz="1800">
                        <a:solidFill>
                          <a:schemeClr val="bg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BA1E"/>
                    </a:solidFill>
                  </a:tcPr>
                </a:tc>
                <a:tc>
                  <a:txBody>
                    <a:bodyPr/>
                    <a:lstStyle/>
                    <a:p>
                      <a:pPr marL="0" marR="0" lvl="0" indent="0" algn="ctr" rtl="0">
                        <a:lnSpc>
                          <a:spcPct val="100000"/>
                        </a:lnSpc>
                        <a:spcBef>
                          <a:spcPts val="0"/>
                        </a:spcBef>
                        <a:spcAft>
                          <a:spcPts val="0"/>
                        </a:spcAft>
                        <a:buNone/>
                      </a:pPr>
                      <a:endParaRPr lang="en-GB" sz="1000" b="1">
                        <a:solidFill>
                          <a:schemeClr val="tx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4" name="Rectangle 13">
            <a:extLst>
              <a:ext uri="{FF2B5EF4-FFF2-40B4-BE49-F238E27FC236}">
                <a16:creationId xmlns:a16="http://schemas.microsoft.com/office/drawing/2014/main" id="{60914482-CBF7-46E3-AB49-4581E1451396}"/>
              </a:ext>
            </a:extLst>
          </p:cNvPr>
          <p:cNvSpPr/>
          <p:nvPr/>
        </p:nvSpPr>
        <p:spPr>
          <a:xfrm>
            <a:off x="7680267" y="359707"/>
            <a:ext cx="600952" cy="490528"/>
          </a:xfrm>
          <a:prstGeom prst="rect">
            <a:avLst/>
          </a:prstGeom>
          <a:solidFill>
            <a:srgbClr val="90BA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Owner</a:t>
            </a:r>
          </a:p>
        </p:txBody>
      </p:sp>
      <p:sp>
        <p:nvSpPr>
          <p:cNvPr id="15" name="Rectangle 14">
            <a:extLst>
              <a:ext uri="{FF2B5EF4-FFF2-40B4-BE49-F238E27FC236}">
                <a16:creationId xmlns:a16="http://schemas.microsoft.com/office/drawing/2014/main" id="{41B655B0-03D6-4A41-B8D9-DE23D1C80F2A}"/>
              </a:ext>
            </a:extLst>
          </p:cNvPr>
          <p:cNvSpPr/>
          <p:nvPr/>
        </p:nvSpPr>
        <p:spPr>
          <a:xfrm>
            <a:off x="8281219" y="358407"/>
            <a:ext cx="1944538" cy="490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a:solidFill>
                <a:prstClr val="black"/>
              </a:solidFill>
              <a:latin typeface="Calibri" panose="020F0502020204030204"/>
              <a:sym typeface="Arial"/>
            </a:endParaRPr>
          </a:p>
        </p:txBody>
      </p:sp>
      <p:graphicFrame>
        <p:nvGraphicFramePr>
          <p:cNvPr id="16" name="Google Shape;942;g6b7fea2f07_4_567">
            <a:extLst>
              <a:ext uri="{FF2B5EF4-FFF2-40B4-BE49-F238E27FC236}">
                <a16:creationId xmlns:a16="http://schemas.microsoft.com/office/drawing/2014/main" id="{4D591467-0E00-420B-8BAF-71268E89C305}"/>
              </a:ext>
            </a:extLst>
          </p:cNvPr>
          <p:cNvGraphicFramePr/>
          <p:nvPr>
            <p:extLst>
              <p:ext uri="{D42A27DB-BD31-4B8C-83A1-F6EECF244321}">
                <p14:modId xmlns:p14="http://schemas.microsoft.com/office/powerpoint/2010/main" val="2852097879"/>
              </p:ext>
            </p:extLst>
          </p:nvPr>
        </p:nvGraphicFramePr>
        <p:xfrm>
          <a:off x="6137072" y="3691288"/>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Key Risks &amp; Issues</a:t>
                      </a:r>
                      <a:r>
                        <a:rPr lang="en-GB" sz="1400" b="1" u="none" strike="noStrike" cap="none">
                          <a:solidFill>
                            <a:schemeClr val="bg1"/>
                          </a:solidFill>
                          <a:latin typeface="+mj-lt"/>
                          <a:ea typeface="Helvetica Neue"/>
                          <a:cs typeface="Helvetica Neue"/>
                        </a:rPr>
                        <a:t> </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21" name="Google Shape;940;g6b7fea2f07_4_567">
            <a:extLst>
              <a:ext uri="{FF2B5EF4-FFF2-40B4-BE49-F238E27FC236}">
                <a16:creationId xmlns:a16="http://schemas.microsoft.com/office/drawing/2014/main" id="{542C45B1-57C0-4101-BB01-2525B0EF0051}"/>
              </a:ext>
            </a:extLst>
          </p:cNvPr>
          <p:cNvGraphicFramePr/>
          <p:nvPr>
            <p:extLst>
              <p:ext uri="{D42A27DB-BD31-4B8C-83A1-F6EECF244321}">
                <p14:modId xmlns:p14="http://schemas.microsoft.com/office/powerpoint/2010/main" val="4226812594"/>
              </p:ext>
            </p:extLst>
          </p:nvPr>
        </p:nvGraphicFramePr>
        <p:xfrm>
          <a:off x="381016" y="1122529"/>
          <a:ext cx="5713397" cy="2568760"/>
        </p:xfrm>
        <a:graphic>
          <a:graphicData uri="http://schemas.openxmlformats.org/drawingml/2006/table">
            <a:tbl>
              <a:tblPr firstRow="1" bandRow="1">
                <a:noFill/>
              </a:tblPr>
              <a:tblGrid>
                <a:gridCol w="5713397">
                  <a:extLst>
                    <a:ext uri="{9D8B030D-6E8A-4147-A177-3AD203B41FA5}">
                      <a16:colId xmlns:a16="http://schemas.microsoft.com/office/drawing/2014/main" val="20000"/>
                    </a:ext>
                  </a:extLst>
                </a:gridCol>
              </a:tblGrid>
              <a:tr h="381479">
                <a:tc>
                  <a:txBody>
                    <a:bodyPr/>
                    <a:lstStyle/>
                    <a:p>
                      <a:pPr marL="0" marR="0" lvl="0" indent="0" algn="l">
                        <a:lnSpc>
                          <a:spcPct val="100000"/>
                        </a:lnSpc>
                        <a:spcBef>
                          <a:spcPts val="0"/>
                        </a:spcBef>
                        <a:spcAft>
                          <a:spcPts val="0"/>
                        </a:spcAft>
                        <a:buNone/>
                      </a:pPr>
                      <a:endParaRPr sz="140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2187281">
                <a:tc>
                  <a:txBody>
                    <a:bodyPr/>
                    <a:lstStyle/>
                    <a:p>
                      <a:pPr marL="457200" marR="0" lvl="0" indent="0" algn="l" rtl="0">
                        <a:lnSpc>
                          <a:spcPct val="100000"/>
                        </a:lnSpc>
                        <a:spcBef>
                          <a:spcPts val="300"/>
                        </a:spcBef>
                        <a:spcAft>
                          <a:spcPts val="0"/>
                        </a:spcAft>
                        <a:buNone/>
                      </a:pPr>
                      <a:endParaRPr lang="en-GB" sz="1400" b="0">
                        <a:solidFill>
                          <a:srgbClr val="FF0000"/>
                        </a:solidFill>
                        <a:latin typeface="+mj-lt"/>
                        <a:ea typeface="Helvetica Neue"/>
                        <a:cs typeface="Helvetica Neue"/>
                      </a:endParaRPr>
                    </a:p>
                  </a:txBody>
                  <a:tcPr marL="0" marR="72000" marT="72000" marB="0">
                    <a:solidFill>
                      <a:schemeClr val="bg1"/>
                    </a:solidFill>
                  </a:tcPr>
                </a:tc>
                <a:extLst>
                  <a:ext uri="{0D108BD9-81ED-4DB2-BD59-A6C34878D82A}">
                    <a16:rowId xmlns:a16="http://schemas.microsoft.com/office/drawing/2014/main" val="10001"/>
                  </a:ext>
                </a:extLst>
              </a:tr>
            </a:tbl>
          </a:graphicData>
        </a:graphic>
      </p:graphicFrame>
      <p:graphicFrame>
        <p:nvGraphicFramePr>
          <p:cNvPr id="22" name="Google Shape;940;g6b7fea2f07_4_567">
            <a:extLst>
              <a:ext uri="{FF2B5EF4-FFF2-40B4-BE49-F238E27FC236}">
                <a16:creationId xmlns:a16="http://schemas.microsoft.com/office/drawing/2014/main" id="{5AA88588-CCCC-451B-AFDE-B715A6ACB22A}"/>
              </a:ext>
            </a:extLst>
          </p:cNvPr>
          <p:cNvGraphicFramePr/>
          <p:nvPr>
            <p:extLst>
              <p:ext uri="{D42A27DB-BD31-4B8C-83A1-F6EECF244321}">
                <p14:modId xmlns:p14="http://schemas.microsoft.com/office/powerpoint/2010/main" val="3193587292"/>
              </p:ext>
            </p:extLst>
          </p:nvPr>
        </p:nvGraphicFramePr>
        <p:xfrm>
          <a:off x="6137072" y="1122528"/>
          <a:ext cx="5816039" cy="2568760"/>
        </p:xfrm>
        <a:graphic>
          <a:graphicData uri="http://schemas.openxmlformats.org/drawingml/2006/table">
            <a:tbl>
              <a:tblPr firstRow="1" bandRow="1">
                <a:noFill/>
              </a:tblPr>
              <a:tblGrid>
                <a:gridCol w="5816039">
                  <a:extLst>
                    <a:ext uri="{9D8B030D-6E8A-4147-A177-3AD203B41FA5}">
                      <a16:colId xmlns:a16="http://schemas.microsoft.com/office/drawing/2014/main" val="20000"/>
                    </a:ext>
                  </a:extLst>
                </a:gridCol>
              </a:tblGrid>
              <a:tr h="396493">
                <a:tc>
                  <a:txBody>
                    <a:bodyPr/>
                    <a:lstStyle/>
                    <a:p>
                      <a:pPr lvl="0" algn="l">
                        <a:lnSpc>
                          <a:spcPct val="100000"/>
                        </a:lnSpc>
                        <a:spcBef>
                          <a:spcPts val="0"/>
                        </a:spcBef>
                        <a:spcAft>
                          <a:spcPts val="0"/>
                        </a:spcAft>
                        <a:buNone/>
                      </a:pPr>
                      <a:endParaRPr lang="en-GB" sz="1400" b="0" i="0" u="none" strike="noStrike" cap="none" noProof="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2172267">
                <a:tc>
                  <a:txBody>
                    <a:bodyPr/>
                    <a:lstStyle/>
                    <a:p>
                      <a:pPr marL="742950" marR="0" lvl="0" indent="-285750" algn="l" rtl="0">
                        <a:lnSpc>
                          <a:spcPct val="100000"/>
                        </a:lnSpc>
                        <a:spcBef>
                          <a:spcPts val="300"/>
                        </a:spcBef>
                        <a:spcAft>
                          <a:spcPts val="0"/>
                        </a:spcAft>
                        <a:buFont typeface="Arial" panose="020B0604020202020204" pitchFamily="34" charset="0"/>
                        <a:buChar char="•"/>
                      </a:pPr>
                      <a:endParaRPr lang="en-GB" sz="1400">
                        <a:solidFill>
                          <a:schemeClr val="tx1"/>
                        </a:solidFill>
                        <a:latin typeface="+mj-lt"/>
                        <a:ea typeface="Helvetica Neue"/>
                        <a:cs typeface="Helvetica Neue"/>
                        <a:sym typeface="Helvetica Neue"/>
                      </a:endParaRPr>
                    </a:p>
                  </a:txBody>
                  <a:tcPr marL="0" marR="91438" marT="71991" marB="45719">
                    <a:solidFill>
                      <a:schemeClr val="bg1"/>
                    </a:solidFill>
                  </a:tcPr>
                </a:tc>
                <a:extLst>
                  <a:ext uri="{0D108BD9-81ED-4DB2-BD59-A6C34878D82A}">
                    <a16:rowId xmlns:a16="http://schemas.microsoft.com/office/drawing/2014/main" val="10001"/>
                  </a:ext>
                </a:extLst>
              </a:tr>
            </a:tbl>
          </a:graphicData>
        </a:graphic>
      </p:graphicFrame>
      <p:sp>
        <p:nvSpPr>
          <p:cNvPr id="24" name="Text Placeholder 23">
            <a:extLst>
              <a:ext uri="{FF2B5EF4-FFF2-40B4-BE49-F238E27FC236}">
                <a16:creationId xmlns:a16="http://schemas.microsoft.com/office/drawing/2014/main" id="{C2B1BC08-624C-4893-A29D-B10EF6DF23B0}"/>
              </a:ext>
            </a:extLst>
          </p:cNvPr>
          <p:cNvSpPr>
            <a:spLocks noGrp="1"/>
          </p:cNvSpPr>
          <p:nvPr>
            <p:ph type="body" sz="quarter" idx="12" hasCustomPrompt="1"/>
          </p:nvPr>
        </p:nvSpPr>
        <p:spPr>
          <a:xfrm>
            <a:off x="1799304" y="1122363"/>
            <a:ext cx="4337972"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a:t>Enter date</a:t>
            </a:r>
          </a:p>
        </p:txBody>
      </p:sp>
      <p:sp>
        <p:nvSpPr>
          <p:cNvPr id="25" name="TextBox 24">
            <a:extLst>
              <a:ext uri="{FF2B5EF4-FFF2-40B4-BE49-F238E27FC236}">
                <a16:creationId xmlns:a16="http://schemas.microsoft.com/office/drawing/2014/main" id="{F63FFB2B-59E1-4BF7-BB11-5C494834C3F4}"/>
              </a:ext>
            </a:extLst>
          </p:cNvPr>
          <p:cNvSpPr txBox="1"/>
          <p:nvPr/>
        </p:nvSpPr>
        <p:spPr>
          <a:xfrm>
            <a:off x="376980" y="1107615"/>
            <a:ext cx="1599303" cy="388937"/>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Progress up until:</a:t>
            </a:r>
          </a:p>
        </p:txBody>
      </p:sp>
      <p:sp>
        <p:nvSpPr>
          <p:cNvPr id="26" name="Text Placeholder 23">
            <a:extLst>
              <a:ext uri="{FF2B5EF4-FFF2-40B4-BE49-F238E27FC236}">
                <a16:creationId xmlns:a16="http://schemas.microsoft.com/office/drawing/2014/main" id="{3FEC196E-ECA6-45D5-B9C0-0209D2FAF0DC}"/>
              </a:ext>
            </a:extLst>
          </p:cNvPr>
          <p:cNvSpPr>
            <a:spLocks noGrp="1"/>
          </p:cNvSpPr>
          <p:nvPr>
            <p:ph type="body" sz="quarter" idx="13" hasCustomPrompt="1"/>
          </p:nvPr>
        </p:nvSpPr>
        <p:spPr>
          <a:xfrm>
            <a:off x="8200103" y="1122363"/>
            <a:ext cx="3697466"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a:t>Enter date</a:t>
            </a:r>
          </a:p>
        </p:txBody>
      </p:sp>
      <p:sp>
        <p:nvSpPr>
          <p:cNvPr id="27" name="TextBox 26">
            <a:extLst>
              <a:ext uri="{FF2B5EF4-FFF2-40B4-BE49-F238E27FC236}">
                <a16:creationId xmlns:a16="http://schemas.microsoft.com/office/drawing/2014/main" id="{549F785F-38F7-4E1A-8067-A096E8049817}"/>
              </a:ext>
            </a:extLst>
          </p:cNvPr>
          <p:cNvSpPr txBox="1"/>
          <p:nvPr/>
        </p:nvSpPr>
        <p:spPr>
          <a:xfrm>
            <a:off x="6137275" y="1107615"/>
            <a:ext cx="2143944" cy="388937"/>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Anticipated progress until:</a:t>
            </a:r>
          </a:p>
        </p:txBody>
      </p:sp>
      <p:sp>
        <p:nvSpPr>
          <p:cNvPr id="29" name="Table Placeholder 3">
            <a:extLst>
              <a:ext uri="{FF2B5EF4-FFF2-40B4-BE49-F238E27FC236}">
                <a16:creationId xmlns:a16="http://schemas.microsoft.com/office/drawing/2014/main" id="{BC937C29-34BF-43B4-B4F5-3FD431F7BB37}"/>
              </a:ext>
            </a:extLst>
          </p:cNvPr>
          <p:cNvSpPr>
            <a:spLocks noGrp="1"/>
          </p:cNvSpPr>
          <p:nvPr>
            <p:ph type="tbl" sz="quarter" idx="10" hasCustomPrompt="1"/>
          </p:nvPr>
        </p:nvSpPr>
        <p:spPr>
          <a:xfrm>
            <a:off x="379413" y="3976320"/>
            <a:ext cx="5715000" cy="1833929"/>
          </a:xfrm>
          <a:prstGeom prst="rect">
            <a:avLst/>
          </a:prstGeom>
        </p:spPr>
        <p:txBody>
          <a:bodyPr/>
          <a:lstStyle>
            <a:lvl1pPr>
              <a:defRPr sz="1400">
                <a:latin typeface="+mj-lt"/>
              </a:defRPr>
            </a:lvl1pPr>
            <a:lvl2pPr>
              <a:defRPr sz="1400">
                <a:latin typeface="+mj-lt"/>
              </a:defRPr>
            </a:lvl2pPr>
          </a:lstStyle>
          <a:p>
            <a:r>
              <a:rPr lang="en-GB"/>
              <a:t>Enter Table of Milestones with columns:</a:t>
            </a:r>
          </a:p>
          <a:p>
            <a:pPr lvl="1"/>
            <a:r>
              <a:rPr lang="en-GB"/>
              <a:t>ID</a:t>
            </a:r>
          </a:p>
          <a:p>
            <a:pPr lvl="1"/>
            <a:r>
              <a:rPr lang="en-GB"/>
              <a:t>Milestone</a:t>
            </a:r>
          </a:p>
          <a:p>
            <a:pPr lvl="1"/>
            <a:r>
              <a:rPr lang="en-GB"/>
              <a:t>Date</a:t>
            </a:r>
          </a:p>
          <a:p>
            <a:pPr lvl="1"/>
            <a:r>
              <a:rPr lang="en-GB"/>
              <a:t>Update</a:t>
            </a:r>
          </a:p>
          <a:p>
            <a:pPr lvl="1"/>
            <a:r>
              <a:rPr lang="en-GB"/>
              <a:t>Status</a:t>
            </a:r>
          </a:p>
        </p:txBody>
      </p:sp>
      <p:sp>
        <p:nvSpPr>
          <p:cNvPr id="30" name="Table Placeholder 3">
            <a:extLst>
              <a:ext uri="{FF2B5EF4-FFF2-40B4-BE49-F238E27FC236}">
                <a16:creationId xmlns:a16="http://schemas.microsoft.com/office/drawing/2014/main" id="{3F015467-6808-4E32-9EFC-158010FAD4EC}"/>
              </a:ext>
            </a:extLst>
          </p:cNvPr>
          <p:cNvSpPr>
            <a:spLocks noGrp="1"/>
          </p:cNvSpPr>
          <p:nvPr>
            <p:ph type="tbl" sz="quarter" idx="11" hasCustomPrompt="1"/>
          </p:nvPr>
        </p:nvSpPr>
        <p:spPr>
          <a:xfrm>
            <a:off x="6137590" y="3976319"/>
            <a:ext cx="5812866" cy="1833929"/>
          </a:xfrm>
          <a:prstGeom prst="rect">
            <a:avLst/>
          </a:prstGeom>
        </p:spPr>
        <p:txBody>
          <a:bodyPr/>
          <a:lstStyle>
            <a:lvl1pPr>
              <a:defRPr sz="1400">
                <a:latin typeface="+mj-lt"/>
              </a:defRPr>
            </a:lvl1pPr>
            <a:lvl2pPr>
              <a:defRPr sz="1400">
                <a:latin typeface="+mj-lt"/>
              </a:defRPr>
            </a:lvl2pPr>
          </a:lstStyle>
          <a:p>
            <a:r>
              <a:rPr lang="en-GB"/>
              <a:t>Enter table of Risks &amp; Issues with columns: </a:t>
            </a:r>
          </a:p>
          <a:p>
            <a:pPr lvl="1"/>
            <a:r>
              <a:rPr lang="en-GB"/>
              <a:t>Risk / Issue name</a:t>
            </a:r>
          </a:p>
          <a:p>
            <a:pPr lvl="1"/>
            <a:r>
              <a:rPr lang="en-GB"/>
              <a:t>RAG</a:t>
            </a:r>
          </a:p>
          <a:p>
            <a:pPr lvl="1"/>
            <a:r>
              <a:rPr lang="en-GB"/>
              <a:t>Mitigation &amp; Timescale</a:t>
            </a:r>
          </a:p>
          <a:p>
            <a:pPr lvl="1"/>
            <a:r>
              <a:rPr lang="en-GB"/>
              <a:t>Risk owner</a:t>
            </a:r>
          </a:p>
        </p:txBody>
      </p:sp>
      <p:sp>
        <p:nvSpPr>
          <p:cNvPr id="35" name="Content Placeholder 2">
            <a:extLst>
              <a:ext uri="{FF2B5EF4-FFF2-40B4-BE49-F238E27FC236}">
                <a16:creationId xmlns:a16="http://schemas.microsoft.com/office/drawing/2014/main" id="{A44B3DE5-25E4-4D89-A192-A555F3383188}"/>
              </a:ext>
            </a:extLst>
          </p:cNvPr>
          <p:cNvSpPr>
            <a:spLocks noGrp="1"/>
          </p:cNvSpPr>
          <p:nvPr>
            <p:ph idx="1"/>
          </p:nvPr>
        </p:nvSpPr>
        <p:spPr>
          <a:xfrm>
            <a:off x="376981" y="1511301"/>
            <a:ext cx="5720090" cy="2194735"/>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6" name="Content Placeholder 2">
            <a:extLst>
              <a:ext uri="{FF2B5EF4-FFF2-40B4-BE49-F238E27FC236}">
                <a16:creationId xmlns:a16="http://schemas.microsoft.com/office/drawing/2014/main" id="{89AC9B1D-3827-4E12-83C6-437D784CD616}"/>
              </a:ext>
            </a:extLst>
          </p:cNvPr>
          <p:cNvSpPr>
            <a:spLocks noGrp="1"/>
          </p:cNvSpPr>
          <p:nvPr>
            <p:ph idx="14"/>
          </p:nvPr>
        </p:nvSpPr>
        <p:spPr>
          <a:xfrm>
            <a:off x="6134413" y="1511301"/>
            <a:ext cx="5812865" cy="2194735"/>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9" name="Text Placeholder 38">
            <a:extLst>
              <a:ext uri="{FF2B5EF4-FFF2-40B4-BE49-F238E27FC236}">
                <a16:creationId xmlns:a16="http://schemas.microsoft.com/office/drawing/2014/main" id="{501DBA56-6C87-4F38-8094-15F35B7047B7}"/>
              </a:ext>
            </a:extLst>
          </p:cNvPr>
          <p:cNvSpPr>
            <a:spLocks noGrp="1"/>
          </p:cNvSpPr>
          <p:nvPr>
            <p:ph type="body" sz="quarter" idx="15" hasCustomPrompt="1"/>
          </p:nvPr>
        </p:nvSpPr>
        <p:spPr>
          <a:xfrm>
            <a:off x="8280550" y="357188"/>
            <a:ext cx="1944538" cy="485775"/>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Enter name</a:t>
            </a:r>
            <a:endParaRPr lang="en-GB"/>
          </a:p>
        </p:txBody>
      </p:sp>
      <p:sp>
        <p:nvSpPr>
          <p:cNvPr id="41" name="Content Placeholder 40">
            <a:extLst>
              <a:ext uri="{FF2B5EF4-FFF2-40B4-BE49-F238E27FC236}">
                <a16:creationId xmlns:a16="http://schemas.microsoft.com/office/drawing/2014/main" id="{79D15DD1-D090-4FBE-96F7-E101B734BEFD}"/>
              </a:ext>
            </a:extLst>
          </p:cNvPr>
          <p:cNvSpPr>
            <a:spLocks noGrp="1"/>
          </p:cNvSpPr>
          <p:nvPr>
            <p:ph sz="quarter" idx="16" hasCustomPrompt="1"/>
          </p:nvPr>
        </p:nvSpPr>
        <p:spPr>
          <a:xfrm>
            <a:off x="11127581" y="357188"/>
            <a:ext cx="819944" cy="485775"/>
          </a:xfrm>
          <a:prstGeom prst="rect">
            <a:avLst/>
          </a:prstGeom>
          <a:ln>
            <a:solidFill>
              <a:schemeClr val="tx1"/>
            </a:solidFill>
          </a:ln>
        </p:spPr>
        <p:txBody>
          <a:bodyPr/>
          <a:lstStyle>
            <a:lvl1pPr marL="0" indent="0">
              <a:buNone/>
              <a:defRPr/>
            </a:lvl1pPr>
          </a:lstStyle>
          <a:p>
            <a:pPr lvl="0"/>
            <a:r>
              <a:rPr lang="en-GB"/>
              <a:t> </a:t>
            </a:r>
          </a:p>
        </p:txBody>
      </p:sp>
    </p:spTree>
    <p:extLst>
      <p:ext uri="{BB962C8B-B14F-4D97-AF65-F5344CB8AC3E}">
        <p14:creationId xmlns:p14="http://schemas.microsoft.com/office/powerpoint/2010/main" val="182756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1.jpe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8FCCEE04-1991-4570-9469-3F0143C7DA4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3109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94" r:id="rId7"/>
    <p:sldLayoutId id="2147483693" r:id="rId8"/>
    <p:sldLayoutId id="2147483667" r:id="rId9"/>
    <p:sldLayoutId id="2147483668" r:id="rId10"/>
    <p:sldLayoutId id="2147483669"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8FCCEE04-1991-4570-9469-3F0143C7DA4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74012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8" r:id="rId17"/>
    <p:sldLayoutId id="2147483690"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diagramData" Target="../diagrams/data2.xml"/><Relationship Id="rId16" Type="http://schemas.openxmlformats.org/officeDocument/2006/relationships/image" Target="../media/image18.svg"/><Relationship Id="rId1" Type="http://schemas.openxmlformats.org/officeDocument/2006/relationships/slideLayout" Target="../slideLayouts/slideLayout17.xml"/><Relationship Id="rId6" Type="http://schemas.microsoft.com/office/2007/relationships/diagramDrawing" Target="../diagrams/drawing2.xml"/><Relationship Id="rId11" Type="http://schemas.openxmlformats.org/officeDocument/2006/relationships/image" Target="../media/image13.png"/><Relationship Id="rId5" Type="http://schemas.openxmlformats.org/officeDocument/2006/relationships/diagramColors" Target="../diagrams/colors2.xml"/><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diagramQuickStyle" Target="../diagrams/quickStyle2.xml"/><Relationship Id="rId9" Type="http://schemas.openxmlformats.org/officeDocument/2006/relationships/image" Target="../media/image11.png"/><Relationship Id="rId14" Type="http://schemas.openxmlformats.org/officeDocument/2006/relationships/image" Target="../media/image16.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4/relationships/chartEx" Target="../charts/chartEx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https://www.gov.uk/government/publications/market-sustainability-and-fair-cost-of-care-fund-2022-to-2023"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https://www.gov.uk/government/consultations/adult-social-care-charging-reform-distribution-of-funding-2023-to-2024/distribution-of-funding-to-support-the-reform-of-the-adult-social-care-charging-system-in-2023-to-2024#annex-b-table-exemplifying-indicative-results-for-options-to-allocate-funding-for-implementation-and-additional-assessments-2023-to-2024"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3CE73F-5274-4F21-9440-D5478F52967D}"/>
              </a:ext>
            </a:extLst>
          </p:cNvPr>
          <p:cNvSpPr>
            <a:spLocks noGrp="1"/>
          </p:cNvSpPr>
          <p:nvPr>
            <p:ph type="body" sz="quarter" idx="11"/>
          </p:nvPr>
        </p:nvSpPr>
        <p:spPr>
          <a:xfrm>
            <a:off x="1438275" y="2266950"/>
            <a:ext cx="6210300" cy="1455738"/>
          </a:xfrm>
        </p:spPr>
        <p:txBody>
          <a:bodyPr lIns="91440" tIns="45720" rIns="91440" bIns="45720" anchor="b">
            <a:normAutofit/>
          </a:bodyPr>
          <a:lstStyle/>
          <a:p>
            <a:pPr>
              <a:spcAft>
                <a:spcPts val="600"/>
              </a:spcAft>
            </a:pPr>
            <a:r>
              <a:rPr lang="en-GB" dirty="0"/>
              <a:t>Annex B - </a:t>
            </a:r>
          </a:p>
          <a:p>
            <a:pPr>
              <a:spcAft>
                <a:spcPts val="600"/>
              </a:spcAft>
            </a:pPr>
            <a:r>
              <a:rPr lang="en-GB" dirty="0"/>
              <a:t>Cost of Care Report</a:t>
            </a:r>
            <a:endParaRPr lang="en-US" dirty="0"/>
          </a:p>
        </p:txBody>
      </p:sp>
      <p:sp>
        <p:nvSpPr>
          <p:cNvPr id="4" name="Text Placeholder 3">
            <a:extLst>
              <a:ext uri="{FF2B5EF4-FFF2-40B4-BE49-F238E27FC236}">
                <a16:creationId xmlns:a16="http://schemas.microsoft.com/office/drawing/2014/main" id="{1C280C87-FA9E-4058-9C8F-7C99843DB5F8}"/>
              </a:ext>
            </a:extLst>
          </p:cNvPr>
          <p:cNvSpPr>
            <a:spLocks noGrp="1"/>
          </p:cNvSpPr>
          <p:nvPr>
            <p:ph type="body" sz="quarter" idx="12"/>
          </p:nvPr>
        </p:nvSpPr>
        <p:spPr>
          <a:xfrm>
            <a:off x="1438275" y="4032352"/>
            <a:ext cx="6210300" cy="949730"/>
          </a:xfrm>
        </p:spPr>
        <p:txBody>
          <a:bodyPr lIns="91440" tIns="45720" rIns="91440" bIns="45720" anchor="t">
            <a:normAutofit/>
          </a:bodyPr>
          <a:lstStyle/>
          <a:p>
            <a:r>
              <a:rPr lang="en-GB" dirty="0">
                <a:ea typeface="+mj-lt"/>
                <a:cs typeface="+mj-lt"/>
              </a:rPr>
              <a:t>18+ Home (Domiciliary) Care</a:t>
            </a:r>
          </a:p>
          <a:p>
            <a:pPr>
              <a:spcAft>
                <a:spcPts val="600"/>
              </a:spcAft>
            </a:pPr>
            <a:r>
              <a:rPr lang="en-GB" dirty="0">
                <a:ea typeface="Open Sans"/>
                <a:cs typeface="Open Sans"/>
              </a:rPr>
              <a:t>Suffolk County Council</a:t>
            </a:r>
            <a:endParaRPr lang="en-GB" dirty="0"/>
          </a:p>
          <a:p>
            <a:pPr>
              <a:spcAft>
                <a:spcPts val="600"/>
              </a:spcAft>
            </a:pPr>
            <a:r>
              <a:rPr lang="en-GB" dirty="0"/>
              <a:t>13.10.2022</a:t>
            </a:r>
          </a:p>
        </p:txBody>
      </p:sp>
      <p:sp>
        <p:nvSpPr>
          <p:cNvPr id="6" name="Slide Number Placeholder 12">
            <a:extLst>
              <a:ext uri="{FF2B5EF4-FFF2-40B4-BE49-F238E27FC236}">
                <a16:creationId xmlns:a16="http://schemas.microsoft.com/office/drawing/2014/main" id="{165546BB-C4A8-404D-88AB-16B68D783959}"/>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fld id="{6980CC64-0A06-4CF8-9611-56931FA17E94}" type="slidenum">
              <a:rPr kumimoji="0" lang="en-GB" sz="1800" b="0" i="0" u="none" strike="noStrike" kern="1200" cap="none" spc="0" normalizeH="0" baseline="0" noProof="0" smtClean="0">
                <a:ln>
                  <a:noFill/>
                </a:ln>
                <a:solidFill>
                  <a:srgbClr val="95999D"/>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a:t>
            </a:fld>
            <a:endParaRPr kumimoji="0" lang="en-GB" sz="1800" b="0" i="0" u="none" strike="noStrike" kern="1200" cap="none" spc="0" normalizeH="0" baseline="0" noProof="0">
              <a:ln>
                <a:noFill/>
              </a:ln>
              <a:solidFill>
                <a:srgbClr val="95999D"/>
              </a:solidFill>
              <a:effectLst/>
              <a:uLnTx/>
              <a:uFillTx/>
              <a:latin typeface="Calibri" panose="020F0502020204030204"/>
              <a:ea typeface="+mn-ea"/>
              <a:cs typeface="+mn-cs"/>
            </a:endParaRPr>
          </a:p>
        </p:txBody>
      </p:sp>
      <p:sp>
        <p:nvSpPr>
          <p:cNvPr id="7" name="Footer Placeholder 17">
            <a:extLst>
              <a:ext uri="{FF2B5EF4-FFF2-40B4-BE49-F238E27FC236}">
                <a16:creationId xmlns:a16="http://schemas.microsoft.com/office/drawing/2014/main" id="{719B739B-269A-4B16-89EE-FE9898A879A0}"/>
              </a:ext>
            </a:extLst>
          </p:cNvPr>
          <p:cNvSpPr txBox="1">
            <a:spLocks/>
          </p:cNvSpPr>
          <p:nvPr/>
        </p:nvSpPr>
        <p:spPr>
          <a:xfrm>
            <a:off x="6096000"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95999D"/>
              </a:solidFill>
              <a:effectLst/>
              <a:uLnTx/>
              <a:uFillTx/>
              <a:latin typeface="Calibri" panose="020F0502020204030204"/>
              <a:ea typeface="+mn-ea"/>
              <a:cs typeface="+mn-cs"/>
            </a:endParaRPr>
          </a:p>
        </p:txBody>
      </p:sp>
      <p:sp>
        <p:nvSpPr>
          <p:cNvPr id="8" name="Picture Placeholder 7">
            <a:extLst>
              <a:ext uri="{FF2B5EF4-FFF2-40B4-BE49-F238E27FC236}">
                <a16:creationId xmlns:a16="http://schemas.microsoft.com/office/drawing/2014/main" id="{EF38F3B1-E33E-946F-C38E-BE49E4FCFE0B}"/>
              </a:ext>
            </a:extLst>
          </p:cNvPr>
          <p:cNvSpPr>
            <a:spLocks noGrp="1"/>
          </p:cNvSpPr>
          <p:nvPr>
            <p:ph type="pic" sz="quarter" idx="10"/>
          </p:nvPr>
        </p:nvSpPr>
        <p:spPr/>
      </p:sp>
      <p:pic>
        <p:nvPicPr>
          <p:cNvPr id="12" name="Picture 11">
            <a:extLst>
              <a:ext uri="{FF2B5EF4-FFF2-40B4-BE49-F238E27FC236}">
                <a16:creationId xmlns:a16="http://schemas.microsoft.com/office/drawing/2014/main" id="{D5B6557E-3EF3-70A9-085A-23CA420C2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0" y="5225341"/>
            <a:ext cx="3090862" cy="966787"/>
          </a:xfrm>
          <a:prstGeom prst="rect">
            <a:avLst/>
          </a:prstGeom>
        </p:spPr>
      </p:pic>
    </p:spTree>
    <p:extLst>
      <p:ext uri="{BB962C8B-B14F-4D97-AF65-F5344CB8AC3E}">
        <p14:creationId xmlns:p14="http://schemas.microsoft.com/office/powerpoint/2010/main" val="4248626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4E85E5-A362-4EDB-A8A4-C0E3FD0A7844}"/>
              </a:ext>
            </a:extLst>
          </p:cNvPr>
          <p:cNvSpPr/>
          <p:nvPr/>
        </p:nvSpPr>
        <p:spPr>
          <a:xfrm>
            <a:off x="611031" y="3276296"/>
            <a:ext cx="2744177" cy="2595985"/>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40" name="Rectangle 39">
            <a:extLst>
              <a:ext uri="{FF2B5EF4-FFF2-40B4-BE49-F238E27FC236}">
                <a16:creationId xmlns:a16="http://schemas.microsoft.com/office/drawing/2014/main" id="{FEE83973-040C-4303-9408-6A28D4468DDD}"/>
              </a:ext>
            </a:extLst>
          </p:cNvPr>
          <p:cNvSpPr/>
          <p:nvPr/>
        </p:nvSpPr>
        <p:spPr>
          <a:xfrm>
            <a:off x="3352953" y="3276296"/>
            <a:ext cx="2744177" cy="2595985"/>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41" name="Rectangle 40">
            <a:extLst>
              <a:ext uri="{FF2B5EF4-FFF2-40B4-BE49-F238E27FC236}">
                <a16:creationId xmlns:a16="http://schemas.microsoft.com/office/drawing/2014/main" id="{FA0AE222-E23D-446F-8618-04F8A6726E82}"/>
              </a:ext>
            </a:extLst>
          </p:cNvPr>
          <p:cNvSpPr/>
          <p:nvPr/>
        </p:nvSpPr>
        <p:spPr>
          <a:xfrm>
            <a:off x="6094874" y="3276296"/>
            <a:ext cx="2744177" cy="2595985"/>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42" name="Rectangle 41">
            <a:extLst>
              <a:ext uri="{FF2B5EF4-FFF2-40B4-BE49-F238E27FC236}">
                <a16:creationId xmlns:a16="http://schemas.microsoft.com/office/drawing/2014/main" id="{34EF52E4-A32C-49CF-B967-ED5E8C634253}"/>
              </a:ext>
            </a:extLst>
          </p:cNvPr>
          <p:cNvSpPr/>
          <p:nvPr/>
        </p:nvSpPr>
        <p:spPr>
          <a:xfrm>
            <a:off x="8836796" y="3276296"/>
            <a:ext cx="2744177" cy="2595985"/>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12" name="TextBox 11">
            <a:extLst>
              <a:ext uri="{FF2B5EF4-FFF2-40B4-BE49-F238E27FC236}">
                <a16:creationId xmlns:a16="http://schemas.microsoft.com/office/drawing/2014/main" id="{78A93766-3DF8-450E-A3A6-1DC1B14BAE4F}"/>
              </a:ext>
            </a:extLst>
          </p:cNvPr>
          <p:cNvSpPr txBox="1"/>
          <p:nvPr/>
        </p:nvSpPr>
        <p:spPr>
          <a:xfrm>
            <a:off x="751448" y="4370091"/>
            <a:ext cx="2463340" cy="1107996"/>
          </a:xfrm>
          <a:prstGeom prst="rect">
            <a:avLst/>
          </a:prstGeom>
          <a:noFill/>
        </p:spPr>
        <p:txBody>
          <a:bodyPr wrap="square" rtlCol="0">
            <a:spAutoFit/>
          </a:bodyPr>
          <a:lstStyle/>
          <a:p>
            <a:pPr marL="285750" indent="-285750">
              <a:buFont typeface="Arial" panose="020B0604020202020204" pitchFamily="34" charset="0"/>
              <a:buChar char="•"/>
            </a:pPr>
            <a:r>
              <a:rPr lang="es-US" sz="1100" b="1" err="1">
                <a:solidFill>
                  <a:schemeClr val="tx1">
                    <a:lumMod val="50000"/>
                  </a:schemeClr>
                </a:solidFill>
                <a:latin typeface="+mj-lt"/>
                <a:ea typeface="Open Sans" panose="020B0606030504020204" pitchFamily="34" charset="0"/>
                <a:cs typeface="Open Sans" panose="020B0606030504020204" pitchFamily="34" charset="0"/>
              </a:rPr>
              <a:t>Review</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of</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preferred</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tools</a:t>
            </a:r>
            <a:endParaRPr lang="es-US" sz="1100" b="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100" b="1" err="1">
                <a:solidFill>
                  <a:schemeClr val="tx1">
                    <a:lumMod val="50000"/>
                  </a:schemeClr>
                </a:solidFill>
                <a:latin typeface="+mj-lt"/>
                <a:ea typeface="Open Sans" panose="020B0606030504020204" pitchFamily="34" charset="0"/>
                <a:cs typeface="Open Sans" panose="020B0606030504020204" pitchFamily="34" charset="0"/>
              </a:rPr>
              <a:t>Review</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of</a:t>
            </a:r>
            <a:r>
              <a:rPr lang="es-US" sz="1100" b="1">
                <a:solidFill>
                  <a:schemeClr val="tx1">
                    <a:lumMod val="50000"/>
                  </a:schemeClr>
                </a:solidFill>
                <a:latin typeface="+mj-lt"/>
                <a:ea typeface="Open Sans" panose="020B0606030504020204" pitchFamily="34" charset="0"/>
                <a:cs typeface="Open Sans" panose="020B0606030504020204" pitchFamily="34" charset="0"/>
              </a:rPr>
              <a:t> MPS, JSNA and </a:t>
            </a:r>
            <a:r>
              <a:rPr lang="es-US" sz="1100" b="1" err="1">
                <a:solidFill>
                  <a:schemeClr val="tx1">
                    <a:lumMod val="50000"/>
                  </a:schemeClr>
                </a:solidFill>
                <a:latin typeface="+mj-lt"/>
                <a:ea typeface="Open Sans" panose="020B0606030504020204" pitchFamily="34" charset="0"/>
                <a:cs typeface="Open Sans" panose="020B0606030504020204" pitchFamily="34" charset="0"/>
              </a:rPr>
              <a:t>Commissioning</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Strategy</a:t>
            </a:r>
            <a:endParaRPr lang="es-US" sz="1100" b="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100" b="1">
                <a:solidFill>
                  <a:schemeClr val="tx1">
                    <a:lumMod val="50000"/>
                  </a:schemeClr>
                </a:solidFill>
                <a:latin typeface="+mj-lt"/>
                <a:ea typeface="Open Sans" panose="020B0606030504020204" pitchFamily="34" charset="0"/>
                <a:cs typeface="Open Sans" panose="020B0606030504020204" pitchFamily="34" charset="0"/>
              </a:rPr>
              <a:t>Data </a:t>
            </a:r>
            <a:r>
              <a:rPr lang="es-US" sz="1100" b="1" err="1">
                <a:solidFill>
                  <a:schemeClr val="tx1">
                    <a:lumMod val="50000"/>
                  </a:schemeClr>
                </a:solidFill>
                <a:latin typeface="+mj-lt"/>
                <a:ea typeface="Open Sans" panose="020B0606030504020204" pitchFamily="34" charset="0"/>
                <a:cs typeface="Open Sans" panose="020B0606030504020204" pitchFamily="34" charset="0"/>
              </a:rPr>
              <a:t>collation</a:t>
            </a:r>
            <a:r>
              <a:rPr lang="es-US" sz="1100" b="1">
                <a:solidFill>
                  <a:schemeClr val="tx1">
                    <a:lumMod val="50000"/>
                  </a:schemeClr>
                </a:solidFill>
                <a:latin typeface="+mj-lt"/>
                <a:ea typeface="Open Sans" panose="020B0606030504020204" pitchFamily="34" charset="0"/>
                <a:cs typeface="Open Sans" panose="020B0606030504020204" pitchFamily="34" charset="0"/>
              </a:rPr>
              <a:t> - </a:t>
            </a:r>
            <a:r>
              <a:rPr lang="es-US" sz="1100" b="1" err="1">
                <a:solidFill>
                  <a:schemeClr val="tx1">
                    <a:lumMod val="50000"/>
                  </a:schemeClr>
                </a:solidFill>
                <a:latin typeface="+mj-lt"/>
                <a:ea typeface="Open Sans" panose="020B0606030504020204" pitchFamily="34" charset="0"/>
                <a:cs typeface="Open Sans" panose="020B0606030504020204" pitchFamily="34" charset="0"/>
              </a:rPr>
              <a:t>demographic</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market</a:t>
            </a:r>
            <a:r>
              <a:rPr lang="es-US" sz="1100" b="1">
                <a:solidFill>
                  <a:schemeClr val="tx1">
                    <a:lumMod val="50000"/>
                  </a:schemeClr>
                </a:solidFill>
                <a:latin typeface="+mj-lt"/>
                <a:ea typeface="Open Sans" panose="020B0606030504020204" pitchFamily="34" charset="0"/>
                <a:cs typeface="Open Sans" panose="020B0606030504020204" pitchFamily="34" charset="0"/>
              </a:rPr>
              <a:t>/ LA </a:t>
            </a:r>
            <a:r>
              <a:rPr lang="es-US" sz="1100" b="1" err="1">
                <a:solidFill>
                  <a:schemeClr val="tx1">
                    <a:lumMod val="50000"/>
                  </a:schemeClr>
                </a:solidFill>
                <a:latin typeface="+mj-lt"/>
                <a:ea typeface="Open Sans" panose="020B0606030504020204" pitchFamily="34" charset="0"/>
                <a:cs typeface="Open Sans" panose="020B0606030504020204" pitchFamily="34" charset="0"/>
              </a:rPr>
              <a:t>current</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rates</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es-US" sz="1100" b="1" err="1">
                <a:solidFill>
                  <a:schemeClr val="tx1">
                    <a:lumMod val="50000"/>
                  </a:schemeClr>
                </a:solidFill>
                <a:latin typeface="+mj-lt"/>
                <a:ea typeface="Open Sans" panose="020B0606030504020204" pitchFamily="34" charset="0"/>
                <a:cs typeface="Open Sans" panose="020B0606030504020204" pitchFamily="34" charset="0"/>
              </a:rPr>
              <a:t>Engagement</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Planning</a:t>
            </a:r>
            <a:endParaRPr lang="en-US" sz="1100"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BA9B03F0-02F8-48C0-B8CA-EA5ED354487A}"/>
              </a:ext>
            </a:extLst>
          </p:cNvPr>
          <p:cNvSpPr txBox="1"/>
          <p:nvPr/>
        </p:nvSpPr>
        <p:spPr>
          <a:xfrm>
            <a:off x="751448" y="3651417"/>
            <a:ext cx="2463340" cy="369332"/>
          </a:xfrm>
          <a:prstGeom prst="rect">
            <a:avLst/>
          </a:prstGeom>
          <a:noFill/>
        </p:spPr>
        <p:txBody>
          <a:bodyPr wrap="square" rtlCol="0">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Setting up for Success</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65" name="TextBox 64">
            <a:extLst>
              <a:ext uri="{FF2B5EF4-FFF2-40B4-BE49-F238E27FC236}">
                <a16:creationId xmlns:a16="http://schemas.microsoft.com/office/drawing/2014/main" id="{CA7C3773-03F3-4DE1-94C2-A8F107B72CCB}"/>
              </a:ext>
            </a:extLst>
          </p:cNvPr>
          <p:cNvSpPr txBox="1"/>
          <p:nvPr/>
        </p:nvSpPr>
        <p:spPr>
          <a:xfrm>
            <a:off x="3493370" y="4370091"/>
            <a:ext cx="2463340" cy="1107996"/>
          </a:xfrm>
          <a:prstGeom prst="rect">
            <a:avLst/>
          </a:prstGeom>
          <a:noFill/>
        </p:spPr>
        <p:txBody>
          <a:bodyPr wrap="square" rtlCol="0">
            <a:spAutoFit/>
          </a:bodyPr>
          <a:lstStyle/>
          <a:p>
            <a:pPr marL="285750" indent="-285750">
              <a:buFont typeface="Arial" panose="020B0604020202020204" pitchFamily="34" charset="0"/>
              <a:buChar char="•"/>
            </a:pPr>
            <a:r>
              <a:rPr lang="es-US" sz="1100" b="1">
                <a:solidFill>
                  <a:schemeClr val="tx1">
                    <a:lumMod val="50000"/>
                  </a:schemeClr>
                </a:solidFill>
                <a:latin typeface="+mj-lt"/>
                <a:ea typeface="Open Sans" panose="020B0606030504020204" pitchFamily="34" charset="0"/>
                <a:cs typeface="Open Sans" panose="020B0606030504020204" pitchFamily="34" charset="0"/>
              </a:rPr>
              <a:t>Key </a:t>
            </a:r>
            <a:r>
              <a:rPr lang="es-US" sz="1100" b="1" err="1">
                <a:solidFill>
                  <a:schemeClr val="tx1">
                    <a:lumMod val="50000"/>
                  </a:schemeClr>
                </a:solidFill>
                <a:latin typeface="+mj-lt"/>
                <a:ea typeface="Open Sans" panose="020B0606030504020204" pitchFamily="34" charset="0"/>
                <a:cs typeface="Open Sans" panose="020B0606030504020204" pitchFamily="34" charset="0"/>
              </a:rPr>
              <a:t>messages</a:t>
            </a:r>
            <a:endParaRPr lang="es-US" sz="1100" b="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100" b="1" err="1">
                <a:solidFill>
                  <a:schemeClr val="tx1">
                    <a:lumMod val="50000"/>
                  </a:schemeClr>
                </a:solidFill>
                <a:latin typeface="+mj-lt"/>
                <a:ea typeface="Open Sans" panose="020B0606030504020204" pitchFamily="34" charset="0"/>
                <a:cs typeface="Open Sans" panose="020B0606030504020204" pitchFamily="34" charset="0"/>
              </a:rPr>
              <a:t>Detailed</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comms</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planning</a:t>
            </a:r>
            <a:endParaRPr lang="es-US" sz="1100" b="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100" b="1">
                <a:solidFill>
                  <a:schemeClr val="tx1">
                    <a:lumMod val="50000"/>
                  </a:schemeClr>
                </a:solidFill>
                <a:latin typeface="+mj-lt"/>
                <a:ea typeface="Open Sans" panose="020B0606030504020204" pitchFamily="34" charset="0"/>
                <a:cs typeface="Open Sans" panose="020B0606030504020204" pitchFamily="34" charset="0"/>
              </a:rPr>
              <a:t>Meeting </a:t>
            </a:r>
            <a:r>
              <a:rPr lang="es-US" sz="1100" b="1" err="1">
                <a:solidFill>
                  <a:schemeClr val="tx1">
                    <a:lumMod val="50000"/>
                  </a:schemeClr>
                </a:solidFill>
                <a:latin typeface="+mj-lt"/>
                <a:ea typeface="Open Sans" panose="020B0606030504020204" pitchFamily="34" charset="0"/>
                <a:cs typeface="Open Sans" panose="020B0606030504020204" pitchFamily="34" charset="0"/>
              </a:rPr>
              <a:t>information</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requirements</a:t>
            </a:r>
            <a:endParaRPr lang="es-US" sz="1100" b="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100" b="1" err="1">
                <a:solidFill>
                  <a:schemeClr val="tx1">
                    <a:lumMod val="50000"/>
                  </a:schemeClr>
                </a:solidFill>
                <a:latin typeface="+mj-lt"/>
                <a:ea typeface="Open Sans" panose="020B0606030504020204" pitchFamily="34" charset="0"/>
                <a:cs typeface="Open Sans" panose="020B0606030504020204" pitchFamily="34" charset="0"/>
              </a:rPr>
              <a:t>Delivering</a:t>
            </a:r>
            <a:r>
              <a:rPr lang="es-US" sz="1100" b="1">
                <a:solidFill>
                  <a:schemeClr val="tx1">
                    <a:lumMod val="50000"/>
                  </a:schemeClr>
                </a:solidFill>
                <a:latin typeface="+mj-lt"/>
                <a:ea typeface="Open Sans" panose="020B0606030504020204" pitchFamily="34" charset="0"/>
                <a:cs typeface="Open Sans" panose="020B0606030504020204" pitchFamily="34" charset="0"/>
              </a:rPr>
              <a:t> workshops</a:t>
            </a:r>
          </a:p>
          <a:p>
            <a:pPr marL="285750" indent="-285750">
              <a:buFont typeface="Arial" panose="020B0604020202020204" pitchFamily="34" charset="0"/>
              <a:buChar char="•"/>
            </a:pPr>
            <a:r>
              <a:rPr lang="es-US" sz="1100" b="1" err="1">
                <a:solidFill>
                  <a:schemeClr val="tx1">
                    <a:lumMod val="50000"/>
                  </a:schemeClr>
                </a:solidFill>
                <a:latin typeface="+mj-lt"/>
                <a:ea typeface="Open Sans" panose="020B0606030504020204" pitchFamily="34" charset="0"/>
                <a:cs typeface="Open Sans" panose="020B0606030504020204" pitchFamily="34" charset="0"/>
              </a:rPr>
              <a:t>Delivering</a:t>
            </a:r>
            <a:r>
              <a:rPr lang="es-US" sz="1100" b="1">
                <a:solidFill>
                  <a:schemeClr val="tx1">
                    <a:lumMod val="50000"/>
                  </a:schemeClr>
                </a:solidFill>
                <a:latin typeface="+mj-lt"/>
                <a:ea typeface="Open Sans" panose="020B0606030504020204" pitchFamily="34" charset="0"/>
                <a:cs typeface="Open Sans" panose="020B0606030504020204" pitchFamily="34" charset="0"/>
              </a:rPr>
              <a:t> 1-2-1 </a:t>
            </a:r>
            <a:r>
              <a:rPr lang="en-GB" sz="1100" b="1">
                <a:solidFill>
                  <a:schemeClr val="tx1">
                    <a:lumMod val="50000"/>
                  </a:schemeClr>
                </a:solidFill>
                <a:latin typeface="+mj-lt"/>
                <a:ea typeface="Open Sans" panose="020B0606030504020204" pitchFamily="34" charset="0"/>
                <a:cs typeface="Open Sans" panose="020B0606030504020204" pitchFamily="34" charset="0"/>
              </a:rPr>
              <a:t>sessions</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es-US" sz="1100" b="1">
                <a:solidFill>
                  <a:schemeClr val="tx1">
                    <a:lumMod val="50000"/>
                  </a:schemeClr>
                </a:solidFill>
                <a:latin typeface="+mj-lt"/>
                <a:ea typeface="Open Sans" panose="020B0606030504020204" pitchFamily="34" charset="0"/>
                <a:cs typeface="Open Sans" panose="020B0606030504020204" pitchFamily="34" charset="0"/>
              </a:rPr>
              <a:t>Direct </a:t>
            </a:r>
            <a:r>
              <a:rPr lang="es-US" sz="1100" b="1" err="1">
                <a:solidFill>
                  <a:schemeClr val="tx1">
                    <a:lumMod val="50000"/>
                  </a:schemeClr>
                </a:solidFill>
                <a:latin typeface="+mj-lt"/>
                <a:ea typeface="Open Sans" panose="020B0606030504020204" pitchFamily="34" charset="0"/>
                <a:cs typeface="Open Sans" panose="020B0606030504020204" pitchFamily="34" charset="0"/>
              </a:rPr>
              <a:t>phone</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calls</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endParaRPr lang="en-US" sz="1100"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66" name="TextBox 65">
            <a:extLst>
              <a:ext uri="{FF2B5EF4-FFF2-40B4-BE49-F238E27FC236}">
                <a16:creationId xmlns:a16="http://schemas.microsoft.com/office/drawing/2014/main" id="{786B6386-5803-4DB7-90B4-99A0CA5B09A1}"/>
              </a:ext>
            </a:extLst>
          </p:cNvPr>
          <p:cNvSpPr txBox="1"/>
          <p:nvPr/>
        </p:nvSpPr>
        <p:spPr>
          <a:xfrm>
            <a:off x="3493370" y="3651417"/>
            <a:ext cx="2463340" cy="646331"/>
          </a:xfrm>
          <a:prstGeom prst="rect">
            <a:avLst/>
          </a:prstGeom>
          <a:noFill/>
        </p:spPr>
        <p:txBody>
          <a:bodyPr wrap="square" rtlCol="0">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Engagement with Providers</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68" name="TextBox 67">
            <a:extLst>
              <a:ext uri="{FF2B5EF4-FFF2-40B4-BE49-F238E27FC236}">
                <a16:creationId xmlns:a16="http://schemas.microsoft.com/office/drawing/2014/main" id="{D767E039-6E19-49D7-953F-2BFC88A92A83}"/>
              </a:ext>
            </a:extLst>
          </p:cNvPr>
          <p:cNvSpPr txBox="1"/>
          <p:nvPr/>
        </p:nvSpPr>
        <p:spPr>
          <a:xfrm>
            <a:off x="6235291" y="4370091"/>
            <a:ext cx="2463340" cy="1384995"/>
          </a:xfrm>
          <a:prstGeom prst="rect">
            <a:avLst/>
          </a:prstGeom>
          <a:noFill/>
        </p:spPr>
        <p:txBody>
          <a:bodyPr wrap="square" rtlCol="0">
            <a:spAutoFit/>
          </a:bodyPr>
          <a:lstStyle/>
          <a:p>
            <a:pPr marL="285750" indent="-285750">
              <a:buFont typeface="Arial" panose="020B0604020202020204" pitchFamily="34" charset="0"/>
              <a:buChar char="•"/>
            </a:pPr>
            <a:r>
              <a:rPr lang="es-US" sz="1200" b="1" err="1">
                <a:solidFill>
                  <a:schemeClr val="tx1">
                    <a:lumMod val="50000"/>
                  </a:schemeClr>
                </a:solidFill>
                <a:latin typeface="+mj-lt"/>
                <a:ea typeface="Open Sans" panose="020B0606030504020204" pitchFamily="34" charset="0"/>
                <a:cs typeface="Open Sans" panose="020B0606030504020204" pitchFamily="34" charset="0"/>
              </a:rPr>
              <a:t>Supporting</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completion</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of</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templates</a:t>
            </a:r>
            <a:endParaRPr lang="es-US" sz="1200" b="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200" b="1" err="1">
                <a:solidFill>
                  <a:schemeClr val="tx1">
                    <a:lumMod val="50000"/>
                  </a:schemeClr>
                </a:solidFill>
                <a:latin typeface="+mj-lt"/>
                <a:ea typeface="Open Sans" panose="020B0606030504020204" pitchFamily="34" charset="0"/>
                <a:cs typeface="Open Sans" panose="020B0606030504020204" pitchFamily="34" charset="0"/>
              </a:rPr>
              <a:t>Chasing</a:t>
            </a:r>
            <a:r>
              <a:rPr lang="es-US" sz="1200" b="1">
                <a:solidFill>
                  <a:schemeClr val="tx1">
                    <a:lumMod val="50000"/>
                  </a:schemeClr>
                </a:solidFill>
                <a:latin typeface="+mj-lt"/>
                <a:ea typeface="Open Sans" panose="020B0606030504020204" pitchFamily="34" charset="0"/>
                <a:cs typeface="Open Sans" panose="020B0606030504020204" pitchFamily="34" charset="0"/>
              </a:rPr>
              <a:t> non-Returns</a:t>
            </a:r>
          </a:p>
          <a:p>
            <a:pPr marL="285750" indent="-285750">
              <a:buFont typeface="Arial" panose="020B0604020202020204" pitchFamily="34" charset="0"/>
              <a:buChar char="•"/>
            </a:pPr>
            <a:r>
              <a:rPr lang="es-US" sz="1200" b="1" err="1">
                <a:solidFill>
                  <a:schemeClr val="tx1">
                    <a:lumMod val="50000"/>
                  </a:schemeClr>
                </a:solidFill>
                <a:latin typeface="+mj-lt"/>
                <a:ea typeface="Open Sans" panose="020B0606030504020204" pitchFamily="34" charset="0"/>
                <a:cs typeface="Open Sans" panose="020B0606030504020204" pitchFamily="34" charset="0"/>
              </a:rPr>
              <a:t>Chasing</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key</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blank</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fields</a:t>
            </a:r>
            <a:endParaRPr lang="es-US" sz="1200" b="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200" b="1" err="1">
                <a:solidFill>
                  <a:schemeClr val="tx1">
                    <a:lumMod val="50000"/>
                  </a:schemeClr>
                </a:solidFill>
                <a:latin typeface="+mj-lt"/>
                <a:ea typeface="Open Sans" panose="020B0606030504020204" pitchFamily="34" charset="0"/>
                <a:cs typeface="Open Sans" panose="020B0606030504020204" pitchFamily="34" charset="0"/>
              </a:rPr>
              <a:t>Validate</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submissions</a:t>
            </a:r>
            <a:r>
              <a:rPr lang="es-US" sz="1200" b="1">
                <a:solidFill>
                  <a:schemeClr val="tx1">
                    <a:lumMod val="50000"/>
                  </a:schemeClr>
                </a:solidFill>
                <a:latin typeface="+mj-lt"/>
                <a:ea typeface="Open Sans" panose="020B0606030504020204" pitchFamily="34" charset="0"/>
                <a:cs typeface="Open Sans" panose="020B0606030504020204" pitchFamily="34" charset="0"/>
              </a:rPr>
              <a:t> and </a:t>
            </a:r>
            <a:r>
              <a:rPr lang="es-US" sz="1200" b="1" err="1">
                <a:solidFill>
                  <a:schemeClr val="tx1">
                    <a:lumMod val="50000"/>
                  </a:schemeClr>
                </a:solidFill>
                <a:latin typeface="+mj-lt"/>
                <a:ea typeface="Open Sans" panose="020B0606030504020204" pitchFamily="34" charset="0"/>
                <a:cs typeface="Open Sans" panose="020B0606030504020204" pitchFamily="34" charset="0"/>
              </a:rPr>
              <a:t>handle</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queries</a:t>
            </a:r>
            <a:endParaRPr lang="es-US" sz="1200" b="1">
              <a:solidFill>
                <a:schemeClr val="tx1">
                  <a:lumMod val="50000"/>
                </a:schemeClr>
              </a:solidFill>
              <a:latin typeface="+mj-lt"/>
              <a:ea typeface="Open Sans" panose="020B0606030504020204" pitchFamily="34" charset="0"/>
              <a:cs typeface="Open Sans" panose="020B0606030504020204" pitchFamily="34" charset="0"/>
            </a:endParaRPr>
          </a:p>
          <a:p>
            <a:endParaRPr lang="en-US" sz="1200"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DBC1F43D-F2C9-4335-9D65-F671FE650F13}"/>
              </a:ext>
            </a:extLst>
          </p:cNvPr>
          <p:cNvSpPr txBox="1"/>
          <p:nvPr/>
        </p:nvSpPr>
        <p:spPr>
          <a:xfrm>
            <a:off x="6235291" y="3651417"/>
            <a:ext cx="2463340" cy="369332"/>
          </a:xfrm>
          <a:prstGeom prst="rect">
            <a:avLst/>
          </a:prstGeom>
          <a:noFill/>
        </p:spPr>
        <p:txBody>
          <a:bodyPr wrap="square" rtlCol="0">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Data collation</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72" name="TextBox 71">
            <a:extLst>
              <a:ext uri="{FF2B5EF4-FFF2-40B4-BE49-F238E27FC236}">
                <a16:creationId xmlns:a16="http://schemas.microsoft.com/office/drawing/2014/main" id="{39823CDF-7E7D-4BD7-9341-A35F94BA64E3}"/>
              </a:ext>
            </a:extLst>
          </p:cNvPr>
          <p:cNvSpPr txBox="1"/>
          <p:nvPr/>
        </p:nvSpPr>
        <p:spPr>
          <a:xfrm>
            <a:off x="8977213" y="4117308"/>
            <a:ext cx="2463340" cy="1708160"/>
          </a:xfrm>
          <a:prstGeom prst="rect">
            <a:avLst/>
          </a:prstGeom>
          <a:noFill/>
        </p:spPr>
        <p:txBody>
          <a:bodyPr wrap="square" rtlCol="0">
            <a:spAutoFit/>
          </a:bodyPr>
          <a:lstStyle/>
          <a:p>
            <a:pPr marL="171450" indent="-171450">
              <a:buFont typeface="Arial" panose="020B0604020202020204" pitchFamily="34" charset="0"/>
              <a:buChar char="•"/>
            </a:pPr>
            <a:r>
              <a:rPr lang="en-US" sz="1050" b="1">
                <a:solidFill>
                  <a:schemeClr val="tx1">
                    <a:lumMod val="50000"/>
                  </a:schemeClr>
                </a:solidFill>
                <a:latin typeface="+mj-lt"/>
                <a:ea typeface="Open Sans" panose="020B0606030504020204" pitchFamily="34" charset="0"/>
                <a:cs typeface="Open Sans" panose="020B0606030504020204" pitchFamily="34" charset="0"/>
              </a:rPr>
              <a:t>Cost of care data tables, demonstrating median costs</a:t>
            </a:r>
          </a:p>
          <a:p>
            <a:pPr marL="171450" indent="-171450">
              <a:buFont typeface="Arial" panose="020B0604020202020204" pitchFamily="34" charset="0"/>
              <a:buChar char="•"/>
            </a:pPr>
            <a:r>
              <a:rPr lang="en-US" sz="1050" b="1">
                <a:solidFill>
                  <a:schemeClr val="tx1">
                    <a:lumMod val="50000"/>
                  </a:schemeClr>
                </a:solidFill>
                <a:latin typeface="+mj-lt"/>
                <a:ea typeface="Open Sans" panose="020B0606030504020204" pitchFamily="34" charset="0"/>
                <a:cs typeface="Open Sans" panose="020B0606030504020204" pitchFamily="34" charset="0"/>
              </a:rPr>
              <a:t>Understand what constitutes a reasonable profit or surplus to maintain a sustainable local market</a:t>
            </a:r>
          </a:p>
          <a:p>
            <a:pPr marL="171450" indent="-171450">
              <a:buFont typeface="Arial" panose="020B0604020202020204" pitchFamily="34" charset="0"/>
              <a:buChar char="•"/>
            </a:pPr>
            <a:r>
              <a:rPr lang="en-GB" sz="1050" b="1">
                <a:solidFill>
                  <a:schemeClr val="tx1">
                    <a:lumMod val="50000"/>
                  </a:schemeClr>
                </a:solidFill>
                <a:latin typeface="+mj-lt"/>
                <a:ea typeface="Open Sans" panose="020B0606030504020204" pitchFamily="34" charset="0"/>
                <a:cs typeface="Open Sans" panose="020B0606030504020204" pitchFamily="34" charset="0"/>
              </a:rPr>
              <a:t>Undertake analysis and model impact on the market and Local Authority expenditure</a:t>
            </a:r>
          </a:p>
          <a:p>
            <a:pPr marL="171450" indent="-171450">
              <a:buFont typeface="Arial" panose="020B0604020202020204" pitchFamily="34" charset="0"/>
              <a:buChar char="•"/>
            </a:pPr>
            <a:r>
              <a:rPr lang="en-GB" sz="1050" b="1">
                <a:solidFill>
                  <a:schemeClr val="tx1">
                    <a:lumMod val="50000"/>
                  </a:schemeClr>
                </a:solidFill>
                <a:latin typeface="+mj-lt"/>
                <a:ea typeface="Open Sans" panose="020B0606030504020204" pitchFamily="34" charset="0"/>
                <a:cs typeface="Open Sans" panose="020B0606030504020204" pitchFamily="34" charset="0"/>
              </a:rPr>
              <a:t>Wider benchmarking</a:t>
            </a:r>
            <a:endParaRPr lang="en-US" sz="1050" b="1">
              <a:solidFill>
                <a:schemeClr val="tx1">
                  <a:lumMod val="50000"/>
                </a:schemeClr>
              </a:solidFill>
              <a:latin typeface="+mj-lt"/>
              <a:ea typeface="Open Sans" panose="020B0606030504020204" pitchFamily="34" charset="0"/>
              <a:cs typeface="Open Sans" panose="020B0606030504020204" pitchFamily="34" charset="0"/>
            </a:endParaRPr>
          </a:p>
          <a:p>
            <a:endParaRPr lang="en-US" sz="1050"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9CE10E1D-EF06-435B-BA00-63F3B094E1CF}"/>
              </a:ext>
            </a:extLst>
          </p:cNvPr>
          <p:cNvSpPr txBox="1"/>
          <p:nvPr/>
        </p:nvSpPr>
        <p:spPr>
          <a:xfrm>
            <a:off x="8977213" y="3651417"/>
            <a:ext cx="2463340" cy="369332"/>
          </a:xfrm>
          <a:prstGeom prst="rect">
            <a:avLst/>
          </a:prstGeom>
          <a:noFill/>
        </p:spPr>
        <p:txBody>
          <a:bodyPr wrap="square" rtlCol="0">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Analysis &amp; Reporting</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5" name="Title 4">
            <a:extLst>
              <a:ext uri="{FF2B5EF4-FFF2-40B4-BE49-F238E27FC236}">
                <a16:creationId xmlns:a16="http://schemas.microsoft.com/office/drawing/2014/main" id="{71DBB170-5D69-4510-ABB6-A2C7B99D3027}"/>
              </a:ext>
            </a:extLst>
          </p:cNvPr>
          <p:cNvSpPr>
            <a:spLocks noGrp="1"/>
          </p:cNvSpPr>
          <p:nvPr>
            <p:ph type="title"/>
          </p:nvPr>
        </p:nvSpPr>
        <p:spPr/>
        <p:txBody>
          <a:bodyPr/>
          <a:lstStyle/>
          <a:p>
            <a:r>
              <a:rPr lang="en-IN" sz="2800" kern="0">
                <a:solidFill>
                  <a:srgbClr val="95999D"/>
                </a:solidFill>
                <a:ea typeface="+mj-ea"/>
                <a:cs typeface="Arial" panose="020B0604020202020204" pitchFamily="34" charset="0"/>
              </a:rPr>
              <a:t>Cost of Care Exercise Stages</a:t>
            </a:r>
          </a:p>
        </p:txBody>
      </p:sp>
      <p:sp>
        <p:nvSpPr>
          <p:cNvPr id="6" name="Text Placeholder 5">
            <a:extLst>
              <a:ext uri="{FF2B5EF4-FFF2-40B4-BE49-F238E27FC236}">
                <a16:creationId xmlns:a16="http://schemas.microsoft.com/office/drawing/2014/main" id="{EB2C48F8-368E-4597-AF77-3C75DADA7A2B}"/>
              </a:ext>
            </a:extLst>
          </p:cNvPr>
          <p:cNvSpPr>
            <a:spLocks noGrp="1"/>
          </p:cNvSpPr>
          <p:nvPr>
            <p:ph type="body" sz="quarter" idx="13"/>
          </p:nvPr>
        </p:nvSpPr>
        <p:spPr/>
        <p:txBody>
          <a:bodyPr>
            <a:noAutofit/>
          </a:bodyPr>
          <a:lstStyle/>
          <a:p>
            <a:r>
              <a:rPr lang="en-US" b="1" kern="0">
                <a:solidFill>
                  <a:schemeClr val="tx1"/>
                </a:solidFill>
                <a:latin typeface="+mj-lt"/>
                <a:ea typeface="+mj-ea"/>
                <a:cs typeface="Arial" panose="020B0604020202020204" pitchFamily="34" charset="0"/>
              </a:rPr>
              <a:t>4-stage process</a:t>
            </a:r>
          </a:p>
        </p:txBody>
      </p:sp>
      <p:cxnSp>
        <p:nvCxnSpPr>
          <p:cNvPr id="7" name="Straight Connector 6">
            <a:extLst>
              <a:ext uri="{FF2B5EF4-FFF2-40B4-BE49-F238E27FC236}">
                <a16:creationId xmlns:a16="http://schemas.microsoft.com/office/drawing/2014/main" id="{5F18461E-5C91-477A-8D3A-8A69365BA11B}"/>
              </a:ext>
            </a:extLst>
          </p:cNvPr>
          <p:cNvCxnSpPr>
            <a:cxnSpLocks/>
          </p:cNvCxnSpPr>
          <p:nvPr/>
        </p:nvCxnSpPr>
        <p:spPr>
          <a:xfrm>
            <a:off x="611030" y="2217683"/>
            <a:ext cx="1096994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a16="http://schemas.microsoft.com/office/drawing/2014/main" id="{F69CD200-1C86-4ABC-B19B-647208BA4014}"/>
              </a:ext>
            </a:extLst>
          </p:cNvPr>
          <p:cNvSpPr/>
          <p:nvPr/>
        </p:nvSpPr>
        <p:spPr>
          <a:xfrm rot="10800000">
            <a:off x="1851690" y="3272074"/>
            <a:ext cx="262856" cy="1638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45" name="Isosceles Triangle 44">
            <a:extLst>
              <a:ext uri="{FF2B5EF4-FFF2-40B4-BE49-F238E27FC236}">
                <a16:creationId xmlns:a16="http://schemas.microsoft.com/office/drawing/2014/main" id="{C28A7813-8CC0-4B51-9F05-28D9CDF86316}"/>
              </a:ext>
            </a:extLst>
          </p:cNvPr>
          <p:cNvSpPr/>
          <p:nvPr/>
        </p:nvSpPr>
        <p:spPr>
          <a:xfrm rot="10800000">
            <a:off x="4593612" y="3272074"/>
            <a:ext cx="262856" cy="1638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46" name="Isosceles Triangle 45">
            <a:extLst>
              <a:ext uri="{FF2B5EF4-FFF2-40B4-BE49-F238E27FC236}">
                <a16:creationId xmlns:a16="http://schemas.microsoft.com/office/drawing/2014/main" id="{1C7B969B-3442-481A-83CF-2A602826AD9F}"/>
              </a:ext>
            </a:extLst>
          </p:cNvPr>
          <p:cNvSpPr/>
          <p:nvPr/>
        </p:nvSpPr>
        <p:spPr>
          <a:xfrm rot="10800000">
            <a:off x="7335533" y="3272074"/>
            <a:ext cx="262856" cy="1638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47" name="Isosceles Triangle 46">
            <a:extLst>
              <a:ext uri="{FF2B5EF4-FFF2-40B4-BE49-F238E27FC236}">
                <a16:creationId xmlns:a16="http://schemas.microsoft.com/office/drawing/2014/main" id="{16473E84-A4D0-449F-8032-1BC5A68E2E64}"/>
              </a:ext>
            </a:extLst>
          </p:cNvPr>
          <p:cNvSpPr/>
          <p:nvPr/>
        </p:nvSpPr>
        <p:spPr>
          <a:xfrm rot="10800000">
            <a:off x="10077455" y="3272074"/>
            <a:ext cx="262856" cy="1638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grpSp>
        <p:nvGrpSpPr>
          <p:cNvPr id="15" name="Group 14">
            <a:extLst>
              <a:ext uri="{FF2B5EF4-FFF2-40B4-BE49-F238E27FC236}">
                <a16:creationId xmlns:a16="http://schemas.microsoft.com/office/drawing/2014/main" id="{CE036FAB-E304-4AE2-BA27-546450550AA8}"/>
              </a:ext>
            </a:extLst>
          </p:cNvPr>
          <p:cNvGrpSpPr/>
          <p:nvPr/>
        </p:nvGrpSpPr>
        <p:grpSpPr>
          <a:xfrm>
            <a:off x="1559093" y="2144112"/>
            <a:ext cx="848053" cy="763499"/>
            <a:chOff x="1100205" y="2144111"/>
            <a:chExt cx="848053" cy="763499"/>
          </a:xfrm>
        </p:grpSpPr>
        <p:sp>
          <p:nvSpPr>
            <p:cNvPr id="10" name="TextBox 9">
              <a:extLst>
                <a:ext uri="{FF2B5EF4-FFF2-40B4-BE49-F238E27FC236}">
                  <a16:creationId xmlns:a16="http://schemas.microsoft.com/office/drawing/2014/main" id="{CD72AA7C-6F22-4F68-959C-D7C903C4503B}"/>
                </a:ext>
              </a:extLst>
            </p:cNvPr>
            <p:cNvSpPr txBox="1"/>
            <p:nvPr/>
          </p:nvSpPr>
          <p:spPr>
            <a:xfrm>
              <a:off x="1100205" y="2538278"/>
              <a:ext cx="848053" cy="369332"/>
            </a:xfrm>
            <a:prstGeom prst="rect">
              <a:avLst/>
            </a:prstGeom>
            <a:noFill/>
          </p:spPr>
          <p:txBody>
            <a:bodyPr wrap="none" rtlCol="0" anchor="ctr">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Stage 1</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11" name="Oval 10">
              <a:extLst>
                <a:ext uri="{FF2B5EF4-FFF2-40B4-BE49-F238E27FC236}">
                  <a16:creationId xmlns:a16="http://schemas.microsoft.com/office/drawing/2014/main" id="{8DC3DCEC-3B27-4D7E-8AE0-D50DD76D83B0}"/>
                </a:ext>
              </a:extLst>
            </p:cNvPr>
            <p:cNvSpPr/>
            <p:nvPr/>
          </p:nvSpPr>
          <p:spPr>
            <a:xfrm>
              <a:off x="1450659" y="2144111"/>
              <a:ext cx="147144" cy="14714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50000"/>
                  </a:schemeClr>
                </a:solidFill>
                <a:latin typeface="+mj-lt"/>
              </a:endParaRPr>
            </a:p>
          </p:txBody>
        </p:sp>
      </p:grpSp>
      <p:grpSp>
        <p:nvGrpSpPr>
          <p:cNvPr id="14" name="Group 13">
            <a:extLst>
              <a:ext uri="{FF2B5EF4-FFF2-40B4-BE49-F238E27FC236}">
                <a16:creationId xmlns:a16="http://schemas.microsoft.com/office/drawing/2014/main" id="{C1A2746C-5854-49DE-84BB-8A3EB6BE30EC}"/>
              </a:ext>
            </a:extLst>
          </p:cNvPr>
          <p:cNvGrpSpPr/>
          <p:nvPr/>
        </p:nvGrpSpPr>
        <p:grpSpPr>
          <a:xfrm>
            <a:off x="4301015" y="2144112"/>
            <a:ext cx="848053" cy="763499"/>
            <a:chOff x="2928278" y="2144111"/>
            <a:chExt cx="848053" cy="763499"/>
          </a:xfrm>
        </p:grpSpPr>
        <p:sp>
          <p:nvSpPr>
            <p:cNvPr id="52" name="TextBox 51">
              <a:extLst>
                <a:ext uri="{FF2B5EF4-FFF2-40B4-BE49-F238E27FC236}">
                  <a16:creationId xmlns:a16="http://schemas.microsoft.com/office/drawing/2014/main" id="{96FA8621-F237-4B45-A810-C044CD489B6E}"/>
                </a:ext>
              </a:extLst>
            </p:cNvPr>
            <p:cNvSpPr txBox="1"/>
            <p:nvPr/>
          </p:nvSpPr>
          <p:spPr>
            <a:xfrm>
              <a:off x="2928278" y="2538278"/>
              <a:ext cx="848053" cy="369332"/>
            </a:xfrm>
            <a:prstGeom prst="rect">
              <a:avLst/>
            </a:prstGeom>
            <a:noFill/>
          </p:spPr>
          <p:txBody>
            <a:bodyPr wrap="none" rtlCol="0" anchor="ctr">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Stage 2</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58" name="Oval 57">
              <a:extLst>
                <a:ext uri="{FF2B5EF4-FFF2-40B4-BE49-F238E27FC236}">
                  <a16:creationId xmlns:a16="http://schemas.microsoft.com/office/drawing/2014/main" id="{9F23368C-2A2C-4FD2-90BB-2B88A35FB791}"/>
                </a:ext>
              </a:extLst>
            </p:cNvPr>
            <p:cNvSpPr/>
            <p:nvPr/>
          </p:nvSpPr>
          <p:spPr>
            <a:xfrm>
              <a:off x="3278732" y="2144111"/>
              <a:ext cx="147144" cy="147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50000"/>
                  </a:schemeClr>
                </a:solidFill>
                <a:latin typeface="+mj-lt"/>
              </a:endParaRPr>
            </a:p>
          </p:txBody>
        </p:sp>
      </p:grpSp>
      <p:grpSp>
        <p:nvGrpSpPr>
          <p:cNvPr id="9" name="Group 8">
            <a:extLst>
              <a:ext uri="{FF2B5EF4-FFF2-40B4-BE49-F238E27FC236}">
                <a16:creationId xmlns:a16="http://schemas.microsoft.com/office/drawing/2014/main" id="{7B16BDA4-94EC-42EB-97EE-73D7DBBBDD17}"/>
              </a:ext>
            </a:extLst>
          </p:cNvPr>
          <p:cNvGrpSpPr/>
          <p:nvPr/>
        </p:nvGrpSpPr>
        <p:grpSpPr>
          <a:xfrm>
            <a:off x="7042936" y="2144112"/>
            <a:ext cx="848053" cy="763499"/>
            <a:chOff x="4756351" y="2144111"/>
            <a:chExt cx="848053" cy="763499"/>
          </a:xfrm>
        </p:grpSpPr>
        <p:sp>
          <p:nvSpPr>
            <p:cNvPr id="53" name="TextBox 52">
              <a:extLst>
                <a:ext uri="{FF2B5EF4-FFF2-40B4-BE49-F238E27FC236}">
                  <a16:creationId xmlns:a16="http://schemas.microsoft.com/office/drawing/2014/main" id="{E46CA82A-964E-456F-AA44-7FFE61419B12}"/>
                </a:ext>
              </a:extLst>
            </p:cNvPr>
            <p:cNvSpPr txBox="1"/>
            <p:nvPr/>
          </p:nvSpPr>
          <p:spPr>
            <a:xfrm>
              <a:off x="4756351" y="2538278"/>
              <a:ext cx="848053" cy="369332"/>
            </a:xfrm>
            <a:prstGeom prst="rect">
              <a:avLst/>
            </a:prstGeom>
            <a:noFill/>
          </p:spPr>
          <p:txBody>
            <a:bodyPr wrap="none" rtlCol="0" anchor="ctr">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Stage 3</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59" name="Oval 58">
              <a:extLst>
                <a:ext uri="{FF2B5EF4-FFF2-40B4-BE49-F238E27FC236}">
                  <a16:creationId xmlns:a16="http://schemas.microsoft.com/office/drawing/2014/main" id="{B1CDBD75-6732-452E-B441-8C258FDAAFD8}"/>
                </a:ext>
              </a:extLst>
            </p:cNvPr>
            <p:cNvSpPr/>
            <p:nvPr/>
          </p:nvSpPr>
          <p:spPr>
            <a:xfrm>
              <a:off x="5106805" y="2144111"/>
              <a:ext cx="147144" cy="14714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50000"/>
                  </a:schemeClr>
                </a:solidFill>
                <a:latin typeface="+mj-lt"/>
              </a:endParaRPr>
            </a:p>
          </p:txBody>
        </p:sp>
      </p:grpSp>
      <p:grpSp>
        <p:nvGrpSpPr>
          <p:cNvPr id="4" name="Group 3">
            <a:extLst>
              <a:ext uri="{FF2B5EF4-FFF2-40B4-BE49-F238E27FC236}">
                <a16:creationId xmlns:a16="http://schemas.microsoft.com/office/drawing/2014/main" id="{0D16B7FD-5944-4E75-AB4A-F6BE2A6EB637}"/>
              </a:ext>
            </a:extLst>
          </p:cNvPr>
          <p:cNvGrpSpPr/>
          <p:nvPr/>
        </p:nvGrpSpPr>
        <p:grpSpPr>
          <a:xfrm>
            <a:off x="9784859" y="2144112"/>
            <a:ext cx="848053" cy="763499"/>
            <a:chOff x="6584424" y="2144111"/>
            <a:chExt cx="848053" cy="763499"/>
          </a:xfrm>
        </p:grpSpPr>
        <p:sp>
          <p:nvSpPr>
            <p:cNvPr id="55" name="TextBox 54">
              <a:extLst>
                <a:ext uri="{FF2B5EF4-FFF2-40B4-BE49-F238E27FC236}">
                  <a16:creationId xmlns:a16="http://schemas.microsoft.com/office/drawing/2014/main" id="{0A1C6926-3CA0-4404-B09A-DFB22221DBD8}"/>
                </a:ext>
              </a:extLst>
            </p:cNvPr>
            <p:cNvSpPr txBox="1"/>
            <p:nvPr/>
          </p:nvSpPr>
          <p:spPr>
            <a:xfrm>
              <a:off x="6584424" y="2538278"/>
              <a:ext cx="848053" cy="369332"/>
            </a:xfrm>
            <a:prstGeom prst="rect">
              <a:avLst/>
            </a:prstGeom>
            <a:noFill/>
          </p:spPr>
          <p:txBody>
            <a:bodyPr wrap="none" rtlCol="0" anchor="ctr">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Stage 4</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60" name="Oval 59">
              <a:extLst>
                <a:ext uri="{FF2B5EF4-FFF2-40B4-BE49-F238E27FC236}">
                  <a16:creationId xmlns:a16="http://schemas.microsoft.com/office/drawing/2014/main" id="{AEA8E05C-6156-46F3-AE02-2C8B254EAAB5}"/>
                </a:ext>
              </a:extLst>
            </p:cNvPr>
            <p:cNvSpPr/>
            <p:nvPr/>
          </p:nvSpPr>
          <p:spPr>
            <a:xfrm>
              <a:off x="6934878" y="2144111"/>
              <a:ext cx="147144" cy="1471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50000"/>
                  </a:schemeClr>
                </a:solidFill>
                <a:latin typeface="+mj-lt"/>
              </a:endParaRPr>
            </a:p>
          </p:txBody>
        </p:sp>
      </p:grpSp>
    </p:spTree>
    <p:extLst>
      <p:ext uri="{BB962C8B-B14F-4D97-AF65-F5344CB8AC3E}">
        <p14:creationId xmlns:p14="http://schemas.microsoft.com/office/powerpoint/2010/main" val="396086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A3831D-A2FE-4C66-BEAD-5DAD76DDFB76}"/>
              </a:ext>
            </a:extLst>
          </p:cNvPr>
          <p:cNvSpPr>
            <a:spLocks noGrp="1"/>
          </p:cNvSpPr>
          <p:nvPr>
            <p:ph idx="1"/>
          </p:nvPr>
        </p:nvSpPr>
        <p:spPr/>
        <p:txBody>
          <a:bodyPr>
            <a:normAutofit/>
          </a:bodyPr>
          <a:lstStyle/>
          <a:p>
            <a:pPr marL="0" indent="0">
              <a:buNone/>
            </a:pPr>
            <a:r>
              <a:rPr lang="en-US" sz="2000" b="1" u="sng"/>
              <a:t>Domiciliary Care ARCC Tool</a:t>
            </a:r>
          </a:p>
          <a:p>
            <a:pPr marL="342900"/>
            <a:r>
              <a:rPr lang="en-GB" sz="2000"/>
              <a:t>Nationally recognised tool for the exercise</a:t>
            </a:r>
          </a:p>
          <a:p>
            <a:pPr marL="342900"/>
            <a:r>
              <a:rPr lang="en-GB" sz="2000"/>
              <a:t>Co-developed with providers and commissioners</a:t>
            </a:r>
          </a:p>
          <a:p>
            <a:pPr marL="342900"/>
            <a:r>
              <a:rPr lang="en-GB" sz="2000"/>
              <a:t>Included all key fields for data collection for analysis &amp; validation</a:t>
            </a:r>
          </a:p>
          <a:p>
            <a:pPr marL="342900"/>
            <a:r>
              <a:rPr lang="en-GB" sz="2000"/>
              <a:t>A tool providers/ LAs could continue to use for future exercises</a:t>
            </a:r>
          </a:p>
        </p:txBody>
      </p:sp>
      <p:sp>
        <p:nvSpPr>
          <p:cNvPr id="3" name="Title 2">
            <a:extLst>
              <a:ext uri="{FF2B5EF4-FFF2-40B4-BE49-F238E27FC236}">
                <a16:creationId xmlns:a16="http://schemas.microsoft.com/office/drawing/2014/main" id="{10387185-5E98-DC09-2059-7C0E74592733}"/>
              </a:ext>
            </a:extLst>
          </p:cNvPr>
          <p:cNvSpPr>
            <a:spLocks noGrp="1"/>
          </p:cNvSpPr>
          <p:nvPr>
            <p:ph type="title"/>
          </p:nvPr>
        </p:nvSpPr>
        <p:spPr/>
        <p:txBody>
          <a:bodyPr anchor="t"/>
          <a:lstStyle/>
          <a:p>
            <a:r>
              <a:rPr lang="en-US"/>
              <a:t>Tool Used for Exercise</a:t>
            </a:r>
            <a:endParaRPr lang="en-GB"/>
          </a:p>
        </p:txBody>
      </p:sp>
      <p:pic>
        <p:nvPicPr>
          <p:cNvPr id="8193" name="Picture 1">
            <a:extLst>
              <a:ext uri="{FF2B5EF4-FFF2-40B4-BE49-F238E27FC236}">
                <a16:creationId xmlns:a16="http://schemas.microsoft.com/office/drawing/2014/main" id="{ED9F54A6-642F-78AA-A05E-C515A0984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32" y="5667152"/>
            <a:ext cx="1479095" cy="6558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1D0F0B87-6A8B-486C-92BC-14F9828F8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767" y="5616076"/>
            <a:ext cx="1333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a:extLst>
              <a:ext uri="{FF2B5EF4-FFF2-40B4-BE49-F238E27FC236}">
                <a16:creationId xmlns:a16="http://schemas.microsoft.com/office/drawing/2014/main" id="{0D17C0D4-D27C-D14C-FB5F-1D431514E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3343" y="5654177"/>
            <a:ext cx="123825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40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C0F832-5E27-FBFB-616C-BCCFE83990FC}"/>
              </a:ext>
            </a:extLst>
          </p:cNvPr>
          <p:cNvSpPr>
            <a:spLocks noGrp="1"/>
          </p:cNvSpPr>
          <p:nvPr>
            <p:ph idx="1"/>
          </p:nvPr>
        </p:nvSpPr>
        <p:spPr/>
        <p:txBody>
          <a:bodyPr>
            <a:normAutofit/>
          </a:bodyPr>
          <a:lstStyle/>
          <a:p>
            <a:pPr marL="0" indent="0">
              <a:buNone/>
            </a:pPr>
            <a:r>
              <a:rPr lang="en-US" sz="2000" b="1" u="sng"/>
              <a:t>Domiciliary Care Providers</a:t>
            </a:r>
          </a:p>
          <a:p>
            <a:pPr marL="342900"/>
            <a:r>
              <a:rPr lang="en-US" sz="2000"/>
              <a:t>Providers were asked to submit their ARCC costing tool to us by 14.07.2022</a:t>
            </a:r>
          </a:p>
          <a:p>
            <a:pPr marL="342900"/>
            <a:r>
              <a:rPr lang="en-US" sz="2000"/>
              <a:t>Extensions were provided to </a:t>
            </a:r>
            <a:r>
              <a:rPr lang="en-US" sz="2000" err="1"/>
              <a:t>maximise</a:t>
            </a:r>
            <a:r>
              <a:rPr lang="en-US" sz="2000"/>
              <a:t> the number of returns and sample size</a:t>
            </a:r>
          </a:p>
          <a:p>
            <a:pPr marL="342900"/>
            <a:r>
              <a:rPr lang="en-US" sz="2000"/>
              <a:t>Providers were asked to submit their costs as of April 2022</a:t>
            </a:r>
          </a:p>
          <a:p>
            <a:pPr marL="0" indent="0">
              <a:buNone/>
            </a:pPr>
            <a:endParaRPr lang="en-GB"/>
          </a:p>
        </p:txBody>
      </p:sp>
      <p:sp>
        <p:nvSpPr>
          <p:cNvPr id="3" name="Title 2">
            <a:extLst>
              <a:ext uri="{FF2B5EF4-FFF2-40B4-BE49-F238E27FC236}">
                <a16:creationId xmlns:a16="http://schemas.microsoft.com/office/drawing/2014/main" id="{50292F04-0A2F-462E-D2CF-6F6F4980F75F}"/>
              </a:ext>
            </a:extLst>
          </p:cNvPr>
          <p:cNvSpPr>
            <a:spLocks noGrp="1"/>
          </p:cNvSpPr>
          <p:nvPr>
            <p:ph type="title"/>
          </p:nvPr>
        </p:nvSpPr>
        <p:spPr/>
        <p:txBody>
          <a:bodyPr anchor="t"/>
          <a:lstStyle/>
          <a:p>
            <a:r>
              <a:rPr lang="en-US"/>
              <a:t>Data Collection Period</a:t>
            </a:r>
            <a:endParaRPr lang="en-GB"/>
          </a:p>
        </p:txBody>
      </p:sp>
    </p:spTree>
    <p:extLst>
      <p:ext uri="{BB962C8B-B14F-4D97-AF65-F5344CB8AC3E}">
        <p14:creationId xmlns:p14="http://schemas.microsoft.com/office/powerpoint/2010/main" val="312260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500E9D8-DB2C-17FF-70FC-93197004C1E0}"/>
              </a:ext>
            </a:extLst>
          </p:cNvPr>
          <p:cNvGraphicFramePr>
            <a:graphicFrameLocks noGrp="1"/>
          </p:cNvGraphicFramePr>
          <p:nvPr>
            <p:ph idx="1"/>
            <p:extLst>
              <p:ext uri="{D42A27DB-BD31-4B8C-83A1-F6EECF244321}">
                <p14:modId xmlns:p14="http://schemas.microsoft.com/office/powerpoint/2010/main" val="4245361196"/>
              </p:ext>
            </p:extLst>
          </p:nvPr>
        </p:nvGraphicFramePr>
        <p:xfrm>
          <a:off x="803275" y="1622425"/>
          <a:ext cx="10891838" cy="470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F18935E-8809-A3C6-6B58-A79F961F114E}"/>
              </a:ext>
            </a:extLst>
          </p:cNvPr>
          <p:cNvSpPr>
            <a:spLocks noGrp="1"/>
          </p:cNvSpPr>
          <p:nvPr>
            <p:ph type="title"/>
          </p:nvPr>
        </p:nvSpPr>
        <p:spPr>
          <a:xfrm>
            <a:off x="802755" y="342744"/>
            <a:ext cx="8334760" cy="899410"/>
          </a:xfrm>
        </p:spPr>
        <p:txBody>
          <a:bodyPr anchor="t"/>
          <a:lstStyle/>
          <a:p>
            <a:r>
              <a:rPr lang="en-US"/>
              <a:t>Validation Process</a:t>
            </a:r>
            <a:endParaRPr lang="en-GB"/>
          </a:p>
        </p:txBody>
      </p:sp>
    </p:spTree>
    <p:extLst>
      <p:ext uri="{BB962C8B-B14F-4D97-AF65-F5344CB8AC3E}">
        <p14:creationId xmlns:p14="http://schemas.microsoft.com/office/powerpoint/2010/main" val="370902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F5CD7C7-6FC3-EFF5-3F14-1865EC4EB5D7}"/>
              </a:ext>
            </a:extLst>
          </p:cNvPr>
          <p:cNvGraphicFramePr>
            <a:graphicFrameLocks noGrp="1"/>
          </p:cNvGraphicFramePr>
          <p:nvPr>
            <p:ph idx="1"/>
            <p:extLst>
              <p:ext uri="{D42A27DB-BD31-4B8C-83A1-F6EECF244321}">
                <p14:modId xmlns:p14="http://schemas.microsoft.com/office/powerpoint/2010/main" val="3272656879"/>
              </p:ext>
            </p:extLst>
          </p:nvPr>
        </p:nvGraphicFramePr>
        <p:xfrm>
          <a:off x="802755" y="1091837"/>
          <a:ext cx="10891838" cy="470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0B7F99E-DB66-D1CA-136C-DFBBF6E6B671}"/>
              </a:ext>
            </a:extLst>
          </p:cNvPr>
          <p:cNvSpPr>
            <a:spLocks noGrp="1"/>
          </p:cNvSpPr>
          <p:nvPr>
            <p:ph type="title"/>
          </p:nvPr>
        </p:nvSpPr>
        <p:spPr/>
        <p:txBody>
          <a:bodyPr/>
          <a:lstStyle/>
          <a:p>
            <a:r>
              <a:rPr lang="en-US"/>
              <a:t>Process for Outliers</a:t>
            </a:r>
            <a:endParaRPr lang="en-GB"/>
          </a:p>
        </p:txBody>
      </p:sp>
      <p:pic>
        <p:nvPicPr>
          <p:cNvPr id="6" name="Graphic 5" descr="Help with solid fill">
            <a:extLst>
              <a:ext uri="{FF2B5EF4-FFF2-40B4-BE49-F238E27FC236}">
                <a16:creationId xmlns:a16="http://schemas.microsoft.com/office/drawing/2014/main" id="{93ABBAE3-BD65-7BCF-AE89-B2C9C59CAA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1409" y="4670425"/>
            <a:ext cx="720000" cy="720000"/>
          </a:xfrm>
          <a:prstGeom prst="rect">
            <a:avLst/>
          </a:prstGeom>
        </p:spPr>
      </p:pic>
      <p:pic>
        <p:nvPicPr>
          <p:cNvPr id="8" name="Graphic 7" descr="Receiver with solid fill">
            <a:extLst>
              <a:ext uri="{FF2B5EF4-FFF2-40B4-BE49-F238E27FC236}">
                <a16:creationId xmlns:a16="http://schemas.microsoft.com/office/drawing/2014/main" id="{C8316496-2B51-249F-AF2B-7C0C15309C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09838" y="4651375"/>
            <a:ext cx="720000" cy="720000"/>
          </a:xfrm>
          <a:prstGeom prst="rect">
            <a:avLst/>
          </a:prstGeom>
        </p:spPr>
      </p:pic>
      <p:pic>
        <p:nvPicPr>
          <p:cNvPr id="10" name="Graphic 9" descr="Meeting with solid fill">
            <a:extLst>
              <a:ext uri="{FF2B5EF4-FFF2-40B4-BE49-F238E27FC236}">
                <a16:creationId xmlns:a16="http://schemas.microsoft.com/office/drawing/2014/main" id="{6556F5D2-2F15-09CC-48C2-9A74AB14930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43874" y="4670425"/>
            <a:ext cx="720000" cy="720000"/>
          </a:xfrm>
          <a:prstGeom prst="rect">
            <a:avLst/>
          </a:prstGeom>
        </p:spPr>
      </p:pic>
      <p:pic>
        <p:nvPicPr>
          <p:cNvPr id="12" name="Graphic 11" descr="Checkmark with solid fill">
            <a:extLst>
              <a:ext uri="{FF2B5EF4-FFF2-40B4-BE49-F238E27FC236}">
                <a16:creationId xmlns:a16="http://schemas.microsoft.com/office/drawing/2014/main" id="{D305B44C-0B7B-BAD1-D8EE-1E3ED7CA22A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68248" y="4689475"/>
            <a:ext cx="720000" cy="720000"/>
          </a:xfrm>
          <a:prstGeom prst="rect">
            <a:avLst/>
          </a:prstGeom>
        </p:spPr>
      </p:pic>
      <p:pic>
        <p:nvPicPr>
          <p:cNvPr id="14" name="Graphic 13" descr="Document with solid fill">
            <a:extLst>
              <a:ext uri="{FF2B5EF4-FFF2-40B4-BE49-F238E27FC236}">
                <a16:creationId xmlns:a16="http://schemas.microsoft.com/office/drawing/2014/main" id="{C21211B2-BF51-8488-18B6-4A8CA21247A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79100" y="4676775"/>
            <a:ext cx="720000" cy="720000"/>
          </a:xfrm>
          <a:prstGeom prst="rect">
            <a:avLst/>
          </a:prstGeom>
        </p:spPr>
      </p:pic>
    </p:spTree>
    <p:extLst>
      <p:ext uri="{BB962C8B-B14F-4D97-AF65-F5344CB8AC3E}">
        <p14:creationId xmlns:p14="http://schemas.microsoft.com/office/powerpoint/2010/main" val="13527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759467-18C9-702D-85FB-A0DCC0B6F255}"/>
              </a:ext>
            </a:extLst>
          </p:cNvPr>
          <p:cNvSpPr>
            <a:spLocks noGrp="1"/>
          </p:cNvSpPr>
          <p:nvPr>
            <p:ph idx="1"/>
          </p:nvPr>
        </p:nvSpPr>
        <p:spPr/>
        <p:txBody>
          <a:bodyPr lIns="91440" tIns="45720" rIns="91440" bIns="45720" anchor="t">
            <a:normAutofit/>
          </a:bodyPr>
          <a:lstStyle/>
          <a:p>
            <a:pPr marL="0" indent="0">
              <a:buNone/>
            </a:pPr>
            <a:r>
              <a:rPr lang="en-US" sz="2000"/>
              <a:t>We have made our best effort to resolve any concerns about data supplied with providers</a:t>
            </a:r>
          </a:p>
          <a:p>
            <a:pPr marL="0" indent="0">
              <a:buNone/>
            </a:pPr>
            <a:r>
              <a:rPr lang="en-US" sz="2000"/>
              <a:t>Where we have been unable to get a response from a provider around cost queries submitted, and they were considerably outside the ranges of data we have seen, we have flagged those submissions as outliers.</a:t>
            </a:r>
          </a:p>
          <a:p>
            <a:pPr marL="0" indent="0">
              <a:buNone/>
            </a:pPr>
            <a:endParaRPr lang="en-US" sz="2000"/>
          </a:p>
          <a:p>
            <a:pPr marL="342900"/>
            <a:r>
              <a:rPr lang="en-US" sz="2000" u="sng">
                <a:cs typeface="Arial"/>
              </a:rPr>
              <a:t>Exclusions made:</a:t>
            </a:r>
          </a:p>
          <a:p>
            <a:pPr marL="800100" lvl="1"/>
            <a:r>
              <a:rPr lang="en-US" sz="2000"/>
              <a:t>8 submissions excluded</a:t>
            </a:r>
          </a:p>
          <a:p>
            <a:pPr marL="342900"/>
            <a:r>
              <a:rPr lang="en-US" sz="2000" u="sng">
                <a:cs typeface="Arial"/>
              </a:rPr>
              <a:t>Reasons for exclusions:</a:t>
            </a:r>
          </a:p>
          <a:p>
            <a:pPr marL="1257300" lvl="2"/>
            <a:r>
              <a:rPr lang="en-US" sz="2000"/>
              <a:t>2 confirmed out of scope</a:t>
            </a:r>
          </a:p>
          <a:p>
            <a:pPr marL="1257300" lvl="2"/>
            <a:r>
              <a:rPr lang="en-US" sz="2000"/>
              <a:t>1 submission blank</a:t>
            </a:r>
          </a:p>
          <a:p>
            <a:pPr marL="1257300" lvl="2"/>
            <a:r>
              <a:rPr lang="en-US" sz="2000"/>
              <a:t>1 submission had too many costs missing (outlier)</a:t>
            </a:r>
          </a:p>
          <a:p>
            <a:pPr marL="1257300" lvl="2"/>
            <a:r>
              <a:rPr lang="en-US" sz="2000"/>
              <a:t>4 obvious outliers unable to resolve with providers</a:t>
            </a:r>
          </a:p>
          <a:p>
            <a:pPr marL="0" indent="0">
              <a:buNone/>
            </a:pPr>
            <a:endParaRPr lang="en-US" sz="2000"/>
          </a:p>
        </p:txBody>
      </p:sp>
      <p:sp>
        <p:nvSpPr>
          <p:cNvPr id="3" name="Title 2">
            <a:extLst>
              <a:ext uri="{FF2B5EF4-FFF2-40B4-BE49-F238E27FC236}">
                <a16:creationId xmlns:a16="http://schemas.microsoft.com/office/drawing/2014/main" id="{3607873E-02EE-57BE-3F06-68A2E6073FCE}"/>
              </a:ext>
            </a:extLst>
          </p:cNvPr>
          <p:cNvSpPr>
            <a:spLocks noGrp="1"/>
          </p:cNvSpPr>
          <p:nvPr>
            <p:ph type="title"/>
          </p:nvPr>
        </p:nvSpPr>
        <p:spPr/>
        <p:txBody>
          <a:bodyPr anchor="t"/>
          <a:lstStyle/>
          <a:p>
            <a:r>
              <a:rPr lang="en-US"/>
              <a:t>Treatment of Outliers – Domiciliary Care Providers</a:t>
            </a:r>
            <a:endParaRPr lang="en-GB"/>
          </a:p>
        </p:txBody>
      </p:sp>
    </p:spTree>
    <p:extLst>
      <p:ext uri="{BB962C8B-B14F-4D97-AF65-F5344CB8AC3E}">
        <p14:creationId xmlns:p14="http://schemas.microsoft.com/office/powerpoint/2010/main" val="678679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E1E3-E365-358E-6C29-BB33084F2933}"/>
              </a:ext>
            </a:extLst>
          </p:cNvPr>
          <p:cNvSpPr>
            <a:spLocks noGrp="1"/>
          </p:cNvSpPr>
          <p:nvPr>
            <p:ph type="title"/>
          </p:nvPr>
        </p:nvSpPr>
        <p:spPr/>
        <p:txBody>
          <a:bodyPr/>
          <a:lstStyle/>
          <a:p>
            <a:r>
              <a:rPr lang="en-US"/>
              <a:t>Domiciliary Care Providers</a:t>
            </a:r>
            <a:endParaRPr lang="en-GB"/>
          </a:p>
        </p:txBody>
      </p:sp>
      <p:sp>
        <p:nvSpPr>
          <p:cNvPr id="4" name="Text Placeholder 3">
            <a:extLst>
              <a:ext uri="{FF2B5EF4-FFF2-40B4-BE49-F238E27FC236}">
                <a16:creationId xmlns:a16="http://schemas.microsoft.com/office/drawing/2014/main" id="{27370A8D-9E9B-2997-DBDF-1AC857578EEC}"/>
              </a:ext>
            </a:extLst>
          </p:cNvPr>
          <p:cNvSpPr>
            <a:spLocks noGrp="1"/>
          </p:cNvSpPr>
          <p:nvPr>
            <p:ph type="body" sz="quarter" idx="15"/>
          </p:nvPr>
        </p:nvSpPr>
        <p:spPr/>
        <p:txBody>
          <a:bodyPr/>
          <a:lstStyle/>
          <a:p>
            <a:r>
              <a:rPr lang="en-US"/>
              <a:t>Engagement Plan</a:t>
            </a:r>
          </a:p>
          <a:p>
            <a:r>
              <a:rPr lang="en-US"/>
              <a:t>Engagement &amp; Response Rate</a:t>
            </a:r>
          </a:p>
          <a:p>
            <a:r>
              <a:rPr lang="en-US"/>
              <a:t>Representation of Returns</a:t>
            </a:r>
          </a:p>
        </p:txBody>
      </p:sp>
      <p:sp>
        <p:nvSpPr>
          <p:cNvPr id="5" name="Picture Placeholder 4">
            <a:extLst>
              <a:ext uri="{FF2B5EF4-FFF2-40B4-BE49-F238E27FC236}">
                <a16:creationId xmlns:a16="http://schemas.microsoft.com/office/drawing/2014/main" id="{D1DE5565-A63B-D8F0-22C9-5606585F20BB}"/>
              </a:ext>
            </a:extLst>
          </p:cNvPr>
          <p:cNvSpPr>
            <a:spLocks noGrp="1"/>
          </p:cNvSpPr>
          <p:nvPr>
            <p:ph type="pic" sz="quarter" idx="10"/>
          </p:nvPr>
        </p:nvSpPr>
        <p:spPr/>
      </p:sp>
      <p:pic>
        <p:nvPicPr>
          <p:cNvPr id="7" name="Picture 6">
            <a:extLst>
              <a:ext uri="{FF2B5EF4-FFF2-40B4-BE49-F238E27FC236}">
                <a16:creationId xmlns:a16="http://schemas.microsoft.com/office/drawing/2014/main" id="{2A1F61B6-8582-5122-9466-D760BF3D7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0" y="5225341"/>
            <a:ext cx="3090862" cy="966787"/>
          </a:xfrm>
          <a:prstGeom prst="rect">
            <a:avLst/>
          </a:prstGeom>
        </p:spPr>
      </p:pic>
    </p:spTree>
    <p:extLst>
      <p:ext uri="{BB962C8B-B14F-4D97-AF65-F5344CB8AC3E}">
        <p14:creationId xmlns:p14="http://schemas.microsoft.com/office/powerpoint/2010/main" val="37440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a:extLst>
              <a:ext uri="{FF2B5EF4-FFF2-40B4-BE49-F238E27FC236}">
                <a16:creationId xmlns:a16="http://schemas.microsoft.com/office/drawing/2014/main" id="{89F10A7F-AA42-361B-697B-6984C573E769}"/>
              </a:ext>
            </a:extLst>
          </p:cNvPr>
          <p:cNvGraphicFramePr>
            <a:graphicFrameLocks noGrp="1"/>
          </p:cNvGraphicFramePr>
          <p:nvPr>
            <p:ph idx="1"/>
            <p:extLst>
              <p:ext uri="{D42A27DB-BD31-4B8C-83A1-F6EECF244321}">
                <p14:modId xmlns:p14="http://schemas.microsoft.com/office/powerpoint/2010/main" val="547343451"/>
              </p:ext>
            </p:extLst>
          </p:nvPr>
        </p:nvGraphicFramePr>
        <p:xfrm>
          <a:off x="803275" y="1622425"/>
          <a:ext cx="10604532" cy="2558957"/>
        </p:xfrm>
        <a:graphic>
          <a:graphicData uri="http://schemas.openxmlformats.org/drawingml/2006/table">
            <a:tbl>
              <a:tblPr firstRow="1" bandRow="1">
                <a:tableStyleId>{5C22544A-7EE6-4342-B048-85BDC9FD1C3A}</a:tableStyleId>
              </a:tblPr>
              <a:tblGrid>
                <a:gridCol w="3534844">
                  <a:extLst>
                    <a:ext uri="{9D8B030D-6E8A-4147-A177-3AD203B41FA5}">
                      <a16:colId xmlns:a16="http://schemas.microsoft.com/office/drawing/2014/main" val="284766569"/>
                    </a:ext>
                  </a:extLst>
                </a:gridCol>
                <a:gridCol w="3534844">
                  <a:extLst>
                    <a:ext uri="{9D8B030D-6E8A-4147-A177-3AD203B41FA5}">
                      <a16:colId xmlns:a16="http://schemas.microsoft.com/office/drawing/2014/main" val="3588051398"/>
                    </a:ext>
                  </a:extLst>
                </a:gridCol>
                <a:gridCol w="3534844">
                  <a:extLst>
                    <a:ext uri="{9D8B030D-6E8A-4147-A177-3AD203B41FA5}">
                      <a16:colId xmlns:a16="http://schemas.microsoft.com/office/drawing/2014/main" val="431155986"/>
                    </a:ext>
                  </a:extLst>
                </a:gridCol>
              </a:tblGrid>
              <a:tr h="771361">
                <a:tc>
                  <a:txBody>
                    <a:bodyPr/>
                    <a:lstStyle/>
                    <a:p>
                      <a:pPr algn="l" fontAlgn="base"/>
                      <a:r>
                        <a:rPr lang="en-US" sz="1800" b="1" i="0">
                          <a:solidFill>
                            <a:srgbClr val="FFFFFF"/>
                          </a:solidFill>
                          <a:effectLst/>
                          <a:latin typeface="Calibri" panose="020F0502020204030204" pitchFamily="34" charset="0"/>
                        </a:rPr>
                        <a:t>Category​</a:t>
                      </a:r>
                      <a:endParaRPr lang="en-US" b="1" i="0">
                        <a:solidFill>
                          <a:srgbClr val="FFFFFF"/>
                        </a:solidFill>
                        <a:effectLst/>
                      </a:endParaRPr>
                    </a:p>
                  </a:txBody>
                  <a:tcPr/>
                </a:tc>
                <a:tc>
                  <a:txBody>
                    <a:bodyPr/>
                    <a:lstStyle/>
                    <a:p>
                      <a:pPr algn="l" fontAlgn="base"/>
                      <a:r>
                        <a:rPr lang="en-US" sz="1800" b="1" i="0">
                          <a:solidFill>
                            <a:srgbClr val="FFFFFF"/>
                          </a:solidFill>
                          <a:effectLst/>
                          <a:latin typeface="Calibri" panose="020F0502020204030204" pitchFamily="34" charset="0"/>
                        </a:rPr>
                        <a:t>No of Domiciliary Care Providers in Scope</a:t>
                      </a:r>
                      <a:endParaRPr lang="en-US" b="1" i="0">
                        <a:solidFill>
                          <a:srgbClr val="FFFFFF"/>
                        </a:solidFill>
                        <a:effectLst/>
                      </a:endParaRPr>
                    </a:p>
                  </a:txBody>
                  <a:tcPr/>
                </a:tc>
                <a:tc>
                  <a:txBody>
                    <a:bodyPr/>
                    <a:lstStyle/>
                    <a:p>
                      <a:pPr algn="l" fontAlgn="base"/>
                      <a:r>
                        <a:rPr lang="en-US" b="1" i="0">
                          <a:solidFill>
                            <a:srgbClr val="FFFFFF"/>
                          </a:solidFill>
                          <a:effectLst/>
                        </a:rPr>
                        <a:t>% Out of </a:t>
                      </a:r>
                      <a:r>
                        <a:rPr lang="en-US" sz="1800" b="1" i="0">
                          <a:solidFill>
                            <a:srgbClr val="FFFFFF"/>
                          </a:solidFill>
                          <a:effectLst/>
                          <a:latin typeface="Calibri" panose="020F0502020204030204" pitchFamily="34" charset="0"/>
                        </a:rPr>
                        <a:t>Domiciliary Care Providers in Scope</a:t>
                      </a:r>
                      <a:endParaRPr lang="en-US" b="1" i="0">
                        <a:solidFill>
                          <a:srgbClr val="FFFFFF"/>
                        </a:solidFill>
                        <a:effectLst/>
                      </a:endParaRPr>
                    </a:p>
                  </a:txBody>
                  <a:tcPr/>
                </a:tc>
                <a:extLst>
                  <a:ext uri="{0D108BD9-81ED-4DB2-BD59-A6C34878D82A}">
                    <a16:rowId xmlns:a16="http://schemas.microsoft.com/office/drawing/2014/main" val="3163201441"/>
                  </a:ext>
                </a:extLst>
              </a:tr>
              <a:tr h="446899">
                <a:tc>
                  <a:txBody>
                    <a:bodyPr/>
                    <a:lstStyle/>
                    <a:p>
                      <a:pPr algn="l" fontAlgn="base"/>
                      <a:r>
                        <a:rPr lang="en-US" sz="1800" b="0" i="0">
                          <a:solidFill>
                            <a:srgbClr val="95999D"/>
                          </a:solidFill>
                          <a:effectLst/>
                          <a:latin typeface="Calibri" panose="020F0502020204030204" pitchFamily="34" charset="0"/>
                        </a:rPr>
                        <a:t>In Scope​</a:t>
                      </a:r>
                      <a:endParaRPr lang="en-US" b="0" i="0">
                        <a:solidFill>
                          <a:srgbClr val="95999D"/>
                        </a:solidFill>
                        <a:effectLst/>
                      </a:endParaRPr>
                    </a:p>
                  </a:txBody>
                  <a:tcPr/>
                </a:tc>
                <a:tc>
                  <a:txBody>
                    <a:bodyPr/>
                    <a:lstStyle/>
                    <a:p>
                      <a:pPr algn="l" fontAlgn="base"/>
                      <a:r>
                        <a:rPr lang="en-US" b="0" i="0">
                          <a:solidFill>
                            <a:srgbClr val="95999D"/>
                          </a:solidFill>
                          <a:effectLst/>
                        </a:rPr>
                        <a:t>116</a:t>
                      </a:r>
                    </a:p>
                  </a:txBody>
                  <a:tcPr/>
                </a:tc>
                <a:tc>
                  <a:txBody>
                    <a:bodyPr/>
                    <a:lstStyle/>
                    <a:p>
                      <a:pPr algn="l" fontAlgn="base"/>
                      <a:r>
                        <a:rPr lang="en-US" b="0" i="0">
                          <a:solidFill>
                            <a:srgbClr val="95999D"/>
                          </a:solidFill>
                          <a:effectLst/>
                        </a:rPr>
                        <a:t>-</a:t>
                      </a:r>
                    </a:p>
                  </a:txBody>
                  <a:tcPr/>
                </a:tc>
                <a:extLst>
                  <a:ext uri="{0D108BD9-81ED-4DB2-BD59-A6C34878D82A}">
                    <a16:rowId xmlns:a16="http://schemas.microsoft.com/office/drawing/2014/main" val="146537800"/>
                  </a:ext>
                </a:extLst>
              </a:tr>
              <a:tr h="446899">
                <a:tc>
                  <a:txBody>
                    <a:bodyPr/>
                    <a:lstStyle/>
                    <a:p>
                      <a:pPr algn="l" fontAlgn="base"/>
                      <a:r>
                        <a:rPr lang="en-US" sz="1800" b="0" i="0">
                          <a:solidFill>
                            <a:srgbClr val="95999D"/>
                          </a:solidFill>
                          <a:effectLst/>
                          <a:latin typeface="Calibri" panose="020F0502020204030204" pitchFamily="34" charset="0"/>
                        </a:rPr>
                        <a:t>Engaged with Exercise*​</a:t>
                      </a:r>
                      <a:endParaRPr lang="en-US" b="0" i="0">
                        <a:solidFill>
                          <a:srgbClr val="95999D"/>
                        </a:solidFill>
                        <a:effectLst/>
                      </a:endParaRPr>
                    </a:p>
                  </a:txBody>
                  <a:tcPr/>
                </a:tc>
                <a:tc>
                  <a:txBody>
                    <a:bodyPr/>
                    <a:lstStyle/>
                    <a:p>
                      <a:pPr algn="l" fontAlgn="base"/>
                      <a:r>
                        <a:rPr lang="en-US" b="0" i="0">
                          <a:solidFill>
                            <a:srgbClr val="95999D"/>
                          </a:solidFill>
                          <a:effectLst/>
                        </a:rPr>
                        <a:t>85</a:t>
                      </a:r>
                    </a:p>
                  </a:txBody>
                  <a:tcPr/>
                </a:tc>
                <a:tc>
                  <a:txBody>
                    <a:bodyPr/>
                    <a:lstStyle/>
                    <a:p>
                      <a:pPr algn="l" fontAlgn="base"/>
                      <a:r>
                        <a:rPr lang="en-US" b="0" i="0">
                          <a:solidFill>
                            <a:srgbClr val="95999D"/>
                          </a:solidFill>
                          <a:effectLst/>
                        </a:rPr>
                        <a:t>73%</a:t>
                      </a:r>
                    </a:p>
                  </a:txBody>
                  <a:tcPr/>
                </a:tc>
                <a:extLst>
                  <a:ext uri="{0D108BD9-81ED-4DB2-BD59-A6C34878D82A}">
                    <a16:rowId xmlns:a16="http://schemas.microsoft.com/office/drawing/2014/main" val="606869245"/>
                  </a:ext>
                </a:extLst>
              </a:tr>
              <a:tr h="446899">
                <a:tc>
                  <a:txBody>
                    <a:bodyPr/>
                    <a:lstStyle/>
                    <a:p>
                      <a:pPr algn="l" fontAlgn="base"/>
                      <a:r>
                        <a:rPr lang="en-US" sz="1800" b="0" i="0">
                          <a:solidFill>
                            <a:srgbClr val="95999D"/>
                          </a:solidFill>
                          <a:effectLst/>
                          <a:latin typeface="Calibri" panose="020F0502020204030204" pitchFamily="34" charset="0"/>
                        </a:rPr>
                        <a:t>Submitted Returns​</a:t>
                      </a:r>
                      <a:endParaRPr lang="en-US" b="0" i="0">
                        <a:solidFill>
                          <a:srgbClr val="95999D"/>
                        </a:solidFill>
                        <a:effectLst/>
                      </a:endParaRPr>
                    </a:p>
                  </a:txBody>
                  <a:tcPr/>
                </a:tc>
                <a:tc>
                  <a:txBody>
                    <a:bodyPr/>
                    <a:lstStyle/>
                    <a:p>
                      <a:pPr algn="l" fontAlgn="base"/>
                      <a:r>
                        <a:rPr lang="en-US" b="0" i="0">
                          <a:solidFill>
                            <a:srgbClr val="95999D"/>
                          </a:solidFill>
                          <a:effectLst/>
                        </a:rPr>
                        <a:t>30 (+2 out of scope)</a:t>
                      </a:r>
                    </a:p>
                  </a:txBody>
                  <a:tcPr/>
                </a:tc>
                <a:tc>
                  <a:txBody>
                    <a:bodyPr/>
                    <a:lstStyle/>
                    <a:p>
                      <a:pPr algn="l" fontAlgn="base"/>
                      <a:r>
                        <a:rPr lang="en-US" b="0" i="0">
                          <a:solidFill>
                            <a:srgbClr val="95999D"/>
                          </a:solidFill>
                          <a:effectLst/>
                        </a:rPr>
                        <a:t>26%</a:t>
                      </a:r>
                    </a:p>
                  </a:txBody>
                  <a:tcPr/>
                </a:tc>
                <a:extLst>
                  <a:ext uri="{0D108BD9-81ED-4DB2-BD59-A6C34878D82A}">
                    <a16:rowId xmlns:a16="http://schemas.microsoft.com/office/drawing/2014/main" val="1011574725"/>
                  </a:ext>
                </a:extLst>
              </a:tr>
              <a:tr h="446899">
                <a:tc>
                  <a:txBody>
                    <a:bodyPr/>
                    <a:lstStyle/>
                    <a:p>
                      <a:pPr algn="l" fontAlgn="base"/>
                      <a:r>
                        <a:rPr lang="en-US" sz="1800" b="0" i="0">
                          <a:solidFill>
                            <a:srgbClr val="95999D"/>
                          </a:solidFill>
                          <a:effectLst/>
                          <a:latin typeface="Calibri" panose="020F0502020204030204" pitchFamily="34" charset="0"/>
                        </a:rPr>
                        <a:t>Returns which can be used ​</a:t>
                      </a:r>
                      <a:endParaRPr lang="en-US" b="0" i="0">
                        <a:solidFill>
                          <a:srgbClr val="95999D"/>
                        </a:solidFill>
                        <a:effectLst/>
                      </a:endParaRPr>
                    </a:p>
                  </a:txBody>
                  <a:tcPr/>
                </a:tc>
                <a:tc>
                  <a:txBody>
                    <a:bodyPr/>
                    <a:lstStyle/>
                    <a:p>
                      <a:pPr algn="l" fontAlgn="base"/>
                      <a:r>
                        <a:rPr lang="en-US" b="0" i="0">
                          <a:solidFill>
                            <a:srgbClr val="95999D"/>
                          </a:solidFill>
                          <a:effectLst/>
                        </a:rPr>
                        <a:t>24</a:t>
                      </a:r>
                    </a:p>
                  </a:txBody>
                  <a:tcPr/>
                </a:tc>
                <a:tc>
                  <a:txBody>
                    <a:bodyPr/>
                    <a:lstStyle/>
                    <a:p>
                      <a:pPr algn="l" fontAlgn="base"/>
                      <a:r>
                        <a:rPr lang="en-US" b="0" i="0">
                          <a:solidFill>
                            <a:srgbClr val="95999D"/>
                          </a:solidFill>
                          <a:effectLst/>
                        </a:rPr>
                        <a:t>21%</a:t>
                      </a:r>
                    </a:p>
                  </a:txBody>
                  <a:tcPr/>
                </a:tc>
                <a:extLst>
                  <a:ext uri="{0D108BD9-81ED-4DB2-BD59-A6C34878D82A}">
                    <a16:rowId xmlns:a16="http://schemas.microsoft.com/office/drawing/2014/main" val="434931328"/>
                  </a:ext>
                </a:extLst>
              </a:tr>
            </a:tbl>
          </a:graphicData>
        </a:graphic>
      </p:graphicFrame>
      <p:sp>
        <p:nvSpPr>
          <p:cNvPr id="3" name="Title 2">
            <a:extLst>
              <a:ext uri="{FF2B5EF4-FFF2-40B4-BE49-F238E27FC236}">
                <a16:creationId xmlns:a16="http://schemas.microsoft.com/office/drawing/2014/main" id="{D94003DE-1C81-9437-4107-2DBA5AE2951B}"/>
              </a:ext>
            </a:extLst>
          </p:cNvPr>
          <p:cNvSpPr>
            <a:spLocks noGrp="1"/>
          </p:cNvSpPr>
          <p:nvPr>
            <p:ph type="title"/>
          </p:nvPr>
        </p:nvSpPr>
        <p:spPr/>
        <p:txBody>
          <a:bodyPr anchor="t"/>
          <a:lstStyle/>
          <a:p>
            <a:r>
              <a:rPr lang="en-US"/>
              <a:t>Domiciliary Care Providers Response Rate</a:t>
            </a:r>
            <a:endParaRPr lang="en-GB"/>
          </a:p>
        </p:txBody>
      </p:sp>
    </p:spTree>
    <p:extLst>
      <p:ext uri="{BB962C8B-B14F-4D97-AF65-F5344CB8AC3E}">
        <p14:creationId xmlns:p14="http://schemas.microsoft.com/office/powerpoint/2010/main" val="1768661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F4ECC-DCF6-FC34-07E5-5897C897AF13}"/>
              </a:ext>
            </a:extLst>
          </p:cNvPr>
          <p:cNvSpPr>
            <a:spLocks noGrp="1"/>
          </p:cNvSpPr>
          <p:nvPr>
            <p:ph type="title"/>
          </p:nvPr>
        </p:nvSpPr>
        <p:spPr/>
        <p:txBody>
          <a:bodyPr anchor="t"/>
          <a:lstStyle/>
          <a:p>
            <a:r>
              <a:rPr lang="en-US"/>
              <a:t>Domiciliary Care Providers Engagement Plan</a:t>
            </a:r>
            <a:endParaRPr lang="en-GB"/>
          </a:p>
        </p:txBody>
      </p:sp>
      <p:cxnSp>
        <p:nvCxnSpPr>
          <p:cNvPr id="5" name="Straight Connector 4">
            <a:extLst>
              <a:ext uri="{FF2B5EF4-FFF2-40B4-BE49-F238E27FC236}">
                <a16:creationId xmlns:a16="http://schemas.microsoft.com/office/drawing/2014/main" id="{3E0D7B77-FF5E-426D-389D-5564AEFAA6E9}"/>
              </a:ext>
            </a:extLst>
          </p:cNvPr>
          <p:cNvCxnSpPr>
            <a:cxnSpLocks/>
          </p:cNvCxnSpPr>
          <p:nvPr/>
        </p:nvCxnSpPr>
        <p:spPr>
          <a:xfrm>
            <a:off x="996950" y="3159196"/>
            <a:ext cx="102489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Oval 6">
            <a:extLst>
              <a:ext uri="{FF2B5EF4-FFF2-40B4-BE49-F238E27FC236}">
                <a16:creationId xmlns:a16="http://schemas.microsoft.com/office/drawing/2014/main" id="{FB8C5452-15E6-A251-B8DD-97397A003DE0}"/>
              </a:ext>
            </a:extLst>
          </p:cNvPr>
          <p:cNvSpPr/>
          <p:nvPr/>
        </p:nvSpPr>
        <p:spPr>
          <a:xfrm>
            <a:off x="911225" y="3063945"/>
            <a:ext cx="171450" cy="184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F59BB48-E57B-3A43-E162-AD79F67C54C1}"/>
              </a:ext>
            </a:extLst>
          </p:cNvPr>
          <p:cNvSpPr/>
          <p:nvPr/>
        </p:nvSpPr>
        <p:spPr>
          <a:xfrm>
            <a:off x="3346450" y="3086236"/>
            <a:ext cx="171450" cy="184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E3BE98B-870A-AEB8-2D75-BA6201E435CF}"/>
              </a:ext>
            </a:extLst>
          </p:cNvPr>
          <p:cNvSpPr/>
          <p:nvPr/>
        </p:nvSpPr>
        <p:spPr>
          <a:xfrm>
            <a:off x="6121400" y="3063944"/>
            <a:ext cx="171450" cy="184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E2C812D-CC6E-99BE-57C0-42D8E309CF6D}"/>
              </a:ext>
            </a:extLst>
          </p:cNvPr>
          <p:cNvSpPr/>
          <p:nvPr/>
        </p:nvSpPr>
        <p:spPr>
          <a:xfrm>
            <a:off x="11160125" y="3063945"/>
            <a:ext cx="171450" cy="184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D0B12DF-9234-28CE-34AF-F3049244C8C3}"/>
              </a:ext>
            </a:extLst>
          </p:cNvPr>
          <p:cNvSpPr/>
          <p:nvPr/>
        </p:nvSpPr>
        <p:spPr>
          <a:xfrm>
            <a:off x="8702675" y="3079808"/>
            <a:ext cx="171450" cy="184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BA7918E-D055-B78C-4748-450A5090BBF3}"/>
              </a:ext>
            </a:extLst>
          </p:cNvPr>
          <p:cNvSpPr txBox="1"/>
          <p:nvPr/>
        </p:nvSpPr>
        <p:spPr>
          <a:xfrm>
            <a:off x="349321" y="3324233"/>
            <a:ext cx="1811437" cy="1600438"/>
          </a:xfrm>
          <a:prstGeom prst="rect">
            <a:avLst/>
          </a:prstGeom>
          <a:noFill/>
        </p:spPr>
        <p:txBody>
          <a:bodyPr wrap="square" rtlCol="0">
            <a:spAutoFit/>
          </a:bodyPr>
          <a:lstStyle/>
          <a:p>
            <a:r>
              <a:rPr lang="en-US" sz="1400" b="1">
                <a:solidFill>
                  <a:schemeClr val="accent1"/>
                </a:solidFill>
              </a:rPr>
              <a:t>Introduction</a:t>
            </a:r>
          </a:p>
          <a:p>
            <a:r>
              <a:rPr lang="en-US" sz="1400">
                <a:solidFill>
                  <a:schemeClr val="accent1"/>
                </a:solidFill>
              </a:rPr>
              <a:t>Email letter follow up</a:t>
            </a:r>
          </a:p>
          <a:p>
            <a:r>
              <a:rPr lang="en-US" sz="1400">
                <a:solidFill>
                  <a:schemeClr val="accent1"/>
                </a:solidFill>
              </a:rPr>
              <a:t>Event Invite</a:t>
            </a:r>
          </a:p>
          <a:p>
            <a:r>
              <a:rPr lang="en-US" sz="1400">
                <a:solidFill>
                  <a:schemeClr val="accent1"/>
                </a:solidFill>
              </a:rPr>
              <a:t>Event reminder email</a:t>
            </a:r>
          </a:p>
          <a:p>
            <a:r>
              <a:rPr lang="en-US" sz="1400">
                <a:solidFill>
                  <a:schemeClr val="accent1"/>
                </a:solidFill>
              </a:rPr>
              <a:t>Event joining instructions</a:t>
            </a:r>
          </a:p>
          <a:p>
            <a:endParaRPr lang="en-GB" sz="1400"/>
          </a:p>
        </p:txBody>
      </p:sp>
      <p:sp>
        <p:nvSpPr>
          <p:cNvPr id="13" name="TextBox 12">
            <a:extLst>
              <a:ext uri="{FF2B5EF4-FFF2-40B4-BE49-F238E27FC236}">
                <a16:creationId xmlns:a16="http://schemas.microsoft.com/office/drawing/2014/main" id="{F4DA77AE-C7A8-9B6A-1FA6-1871CF9204AD}"/>
              </a:ext>
            </a:extLst>
          </p:cNvPr>
          <p:cNvSpPr txBox="1"/>
          <p:nvPr/>
        </p:nvSpPr>
        <p:spPr>
          <a:xfrm>
            <a:off x="2755489" y="3324233"/>
            <a:ext cx="1914179" cy="954107"/>
          </a:xfrm>
          <a:prstGeom prst="rect">
            <a:avLst/>
          </a:prstGeom>
          <a:noFill/>
        </p:spPr>
        <p:txBody>
          <a:bodyPr wrap="square" rtlCol="0">
            <a:spAutoFit/>
          </a:bodyPr>
          <a:lstStyle/>
          <a:p>
            <a:r>
              <a:rPr lang="en-US" sz="1400" b="1">
                <a:solidFill>
                  <a:schemeClr val="accent1"/>
                </a:solidFill>
              </a:rPr>
              <a:t>Introductory Event</a:t>
            </a:r>
          </a:p>
          <a:p>
            <a:r>
              <a:rPr lang="en-US" sz="1400">
                <a:solidFill>
                  <a:schemeClr val="accent1"/>
                </a:solidFill>
              </a:rPr>
              <a:t>Introductory Session </a:t>
            </a:r>
          </a:p>
          <a:p>
            <a:r>
              <a:rPr lang="en-US" sz="1400">
                <a:solidFill>
                  <a:schemeClr val="accent1"/>
                </a:solidFill>
              </a:rPr>
              <a:t>Event presentation email follow ups</a:t>
            </a:r>
          </a:p>
        </p:txBody>
      </p:sp>
      <p:sp>
        <p:nvSpPr>
          <p:cNvPr id="14" name="TextBox 13">
            <a:extLst>
              <a:ext uri="{FF2B5EF4-FFF2-40B4-BE49-F238E27FC236}">
                <a16:creationId xmlns:a16="http://schemas.microsoft.com/office/drawing/2014/main" id="{103D576A-3867-D5F1-FD36-CDFB19AF12DD}"/>
              </a:ext>
            </a:extLst>
          </p:cNvPr>
          <p:cNvSpPr txBox="1"/>
          <p:nvPr/>
        </p:nvSpPr>
        <p:spPr>
          <a:xfrm>
            <a:off x="5594686" y="3351023"/>
            <a:ext cx="2056901" cy="1169551"/>
          </a:xfrm>
          <a:prstGeom prst="rect">
            <a:avLst/>
          </a:prstGeom>
          <a:noFill/>
        </p:spPr>
        <p:txBody>
          <a:bodyPr wrap="square" rtlCol="0">
            <a:spAutoFit/>
          </a:bodyPr>
          <a:lstStyle/>
          <a:p>
            <a:r>
              <a:rPr lang="en-US" sz="1400" b="1">
                <a:solidFill>
                  <a:schemeClr val="accent1"/>
                </a:solidFill>
              </a:rPr>
              <a:t>Reminders</a:t>
            </a:r>
          </a:p>
          <a:p>
            <a:r>
              <a:rPr lang="en-US" sz="1400">
                <a:solidFill>
                  <a:schemeClr val="accent1"/>
                </a:solidFill>
              </a:rPr>
              <a:t>Deadline Reminder</a:t>
            </a:r>
            <a:br>
              <a:rPr lang="en-US" sz="1400">
                <a:solidFill>
                  <a:schemeClr val="accent1"/>
                </a:solidFill>
              </a:rPr>
            </a:br>
            <a:r>
              <a:rPr lang="en-US" sz="1400">
                <a:solidFill>
                  <a:schemeClr val="accent1"/>
                </a:solidFill>
              </a:rPr>
              <a:t>CPA Session Invites</a:t>
            </a:r>
          </a:p>
          <a:p>
            <a:r>
              <a:rPr lang="en-US" sz="1400">
                <a:solidFill>
                  <a:schemeClr val="accent1"/>
                </a:solidFill>
              </a:rPr>
              <a:t>Final Reminder &amp; CPA Session Invites</a:t>
            </a:r>
          </a:p>
        </p:txBody>
      </p:sp>
      <p:sp>
        <p:nvSpPr>
          <p:cNvPr id="15" name="TextBox 14">
            <a:extLst>
              <a:ext uri="{FF2B5EF4-FFF2-40B4-BE49-F238E27FC236}">
                <a16:creationId xmlns:a16="http://schemas.microsoft.com/office/drawing/2014/main" id="{72262BF3-4601-F2B7-8112-E8784BCC6603}"/>
              </a:ext>
            </a:extLst>
          </p:cNvPr>
          <p:cNvSpPr txBox="1"/>
          <p:nvPr/>
        </p:nvSpPr>
        <p:spPr>
          <a:xfrm>
            <a:off x="8010157" y="3351023"/>
            <a:ext cx="1914179" cy="523220"/>
          </a:xfrm>
          <a:prstGeom prst="rect">
            <a:avLst/>
          </a:prstGeom>
          <a:noFill/>
        </p:spPr>
        <p:txBody>
          <a:bodyPr wrap="square" rtlCol="0">
            <a:spAutoFit/>
          </a:bodyPr>
          <a:lstStyle/>
          <a:p>
            <a:r>
              <a:rPr lang="en-US" sz="1400" b="1">
                <a:solidFill>
                  <a:schemeClr val="accent1"/>
                </a:solidFill>
              </a:rPr>
              <a:t>1-2-1 Sessions</a:t>
            </a:r>
          </a:p>
          <a:p>
            <a:r>
              <a:rPr lang="en-US" sz="1400">
                <a:solidFill>
                  <a:schemeClr val="accent1"/>
                </a:solidFill>
              </a:rPr>
              <a:t>Offered to all providers</a:t>
            </a:r>
          </a:p>
        </p:txBody>
      </p:sp>
      <p:sp>
        <p:nvSpPr>
          <p:cNvPr id="16" name="TextBox 15">
            <a:extLst>
              <a:ext uri="{FF2B5EF4-FFF2-40B4-BE49-F238E27FC236}">
                <a16:creationId xmlns:a16="http://schemas.microsoft.com/office/drawing/2014/main" id="{3C78B1A6-5FC1-AF9B-5BE2-AC2FD5283C76}"/>
              </a:ext>
            </a:extLst>
          </p:cNvPr>
          <p:cNvSpPr txBox="1"/>
          <p:nvPr/>
        </p:nvSpPr>
        <p:spPr>
          <a:xfrm>
            <a:off x="10160497" y="3270310"/>
            <a:ext cx="2056901" cy="2031325"/>
          </a:xfrm>
          <a:prstGeom prst="rect">
            <a:avLst/>
          </a:prstGeom>
          <a:noFill/>
        </p:spPr>
        <p:txBody>
          <a:bodyPr wrap="square" rtlCol="0">
            <a:spAutoFit/>
          </a:bodyPr>
          <a:lstStyle/>
          <a:p>
            <a:r>
              <a:rPr lang="en-US" sz="1400" b="1">
                <a:solidFill>
                  <a:schemeClr val="accent1"/>
                </a:solidFill>
              </a:rPr>
              <a:t>Direct Calls</a:t>
            </a:r>
          </a:p>
          <a:p>
            <a:r>
              <a:rPr lang="en-US" sz="1400">
                <a:solidFill>
                  <a:schemeClr val="accent1"/>
                </a:solidFill>
              </a:rPr>
              <a:t>Before deadline (all providers)</a:t>
            </a:r>
          </a:p>
          <a:p>
            <a:r>
              <a:rPr lang="en-US" sz="1400">
                <a:solidFill>
                  <a:schemeClr val="accent1"/>
                </a:solidFill>
              </a:rPr>
              <a:t>After deadline to offer extension &amp; 1-2-1 support (providers yet to submit)</a:t>
            </a:r>
          </a:p>
          <a:p>
            <a:r>
              <a:rPr lang="en-US" sz="1400">
                <a:solidFill>
                  <a:schemeClr val="accent1"/>
                </a:solidFill>
              </a:rPr>
              <a:t>After Extension (providers yet to submit)</a:t>
            </a:r>
          </a:p>
        </p:txBody>
      </p:sp>
      <p:pic>
        <p:nvPicPr>
          <p:cNvPr id="18" name="Graphic 17" descr="Receiver with solid fill">
            <a:extLst>
              <a:ext uri="{FF2B5EF4-FFF2-40B4-BE49-F238E27FC236}">
                <a16:creationId xmlns:a16="http://schemas.microsoft.com/office/drawing/2014/main" id="{0603F55B-5F66-DD93-17BC-B87F099F3D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29937" y="2121005"/>
            <a:ext cx="631825" cy="631825"/>
          </a:xfrm>
          <a:prstGeom prst="rect">
            <a:avLst/>
          </a:prstGeom>
        </p:spPr>
      </p:pic>
      <p:pic>
        <p:nvPicPr>
          <p:cNvPr id="4" name="Graphic 3" descr="Boardroom with solid fill">
            <a:extLst>
              <a:ext uri="{FF2B5EF4-FFF2-40B4-BE49-F238E27FC236}">
                <a16:creationId xmlns:a16="http://schemas.microsoft.com/office/drawing/2014/main" id="{F8E8B173-46C3-7100-570C-03FBB3B489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75661" y="2121007"/>
            <a:ext cx="631823" cy="631823"/>
          </a:xfrm>
          <a:prstGeom prst="rect">
            <a:avLst/>
          </a:prstGeom>
        </p:spPr>
      </p:pic>
      <p:pic>
        <p:nvPicPr>
          <p:cNvPr id="17" name="Graphic 16" descr="Mailbox with solid fill">
            <a:extLst>
              <a:ext uri="{FF2B5EF4-FFF2-40B4-BE49-F238E27FC236}">
                <a16:creationId xmlns:a16="http://schemas.microsoft.com/office/drawing/2014/main" id="{3781C18B-7C4C-D18C-DB7F-55DBA68BBA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91213" y="2117880"/>
            <a:ext cx="631823" cy="631823"/>
          </a:xfrm>
          <a:prstGeom prst="rect">
            <a:avLst/>
          </a:prstGeom>
        </p:spPr>
      </p:pic>
      <p:pic>
        <p:nvPicPr>
          <p:cNvPr id="20" name="Graphic 19" descr="Online meeting with solid fill">
            <a:extLst>
              <a:ext uri="{FF2B5EF4-FFF2-40B4-BE49-F238E27FC236}">
                <a16:creationId xmlns:a16="http://schemas.microsoft.com/office/drawing/2014/main" id="{2589849F-4C74-E0FD-BE52-EA0730595B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16263" y="2117953"/>
            <a:ext cx="631823" cy="631823"/>
          </a:xfrm>
          <a:prstGeom prst="rect">
            <a:avLst/>
          </a:prstGeom>
        </p:spPr>
      </p:pic>
      <p:pic>
        <p:nvPicPr>
          <p:cNvPr id="22" name="Graphic 21" descr="Envelope with solid fill">
            <a:extLst>
              <a:ext uri="{FF2B5EF4-FFF2-40B4-BE49-F238E27FC236}">
                <a16:creationId xmlns:a16="http://schemas.microsoft.com/office/drawing/2014/main" id="{E348197A-7197-DB41-80D0-E726EDDD475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4049" y="2117880"/>
            <a:ext cx="631823" cy="631823"/>
          </a:xfrm>
          <a:prstGeom prst="rect">
            <a:avLst/>
          </a:prstGeom>
        </p:spPr>
      </p:pic>
    </p:spTree>
    <p:extLst>
      <p:ext uri="{BB962C8B-B14F-4D97-AF65-F5344CB8AC3E}">
        <p14:creationId xmlns:p14="http://schemas.microsoft.com/office/powerpoint/2010/main" val="798304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6EEAA19-5029-6281-0E62-5616A9D96B1B}"/>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D94003DE-1C81-9437-4107-2DBA5AE2951B}"/>
              </a:ext>
            </a:extLst>
          </p:cNvPr>
          <p:cNvSpPr>
            <a:spLocks noGrp="1"/>
          </p:cNvSpPr>
          <p:nvPr>
            <p:ph type="title"/>
          </p:nvPr>
        </p:nvSpPr>
        <p:spPr/>
        <p:txBody>
          <a:bodyPr anchor="t"/>
          <a:lstStyle/>
          <a:p>
            <a:r>
              <a:rPr lang="en-US"/>
              <a:t>Representation of Returns – By Lot</a:t>
            </a:r>
            <a:endParaRPr lang="en-GB"/>
          </a:p>
        </p:txBody>
      </p:sp>
      <p:graphicFrame>
        <p:nvGraphicFramePr>
          <p:cNvPr id="8" name="Table 7">
            <a:extLst>
              <a:ext uri="{FF2B5EF4-FFF2-40B4-BE49-F238E27FC236}">
                <a16:creationId xmlns:a16="http://schemas.microsoft.com/office/drawing/2014/main" id="{BEBE7623-6D46-FFCD-9022-0426DC07535A}"/>
              </a:ext>
            </a:extLst>
          </p:cNvPr>
          <p:cNvGraphicFramePr>
            <a:graphicFrameLocks noGrp="1"/>
          </p:cNvGraphicFramePr>
          <p:nvPr>
            <p:extLst>
              <p:ext uri="{D42A27DB-BD31-4B8C-83A1-F6EECF244321}">
                <p14:modId xmlns:p14="http://schemas.microsoft.com/office/powerpoint/2010/main" val="4029265606"/>
              </p:ext>
            </p:extLst>
          </p:nvPr>
        </p:nvGraphicFramePr>
        <p:xfrm>
          <a:off x="802753" y="1622995"/>
          <a:ext cx="10892640" cy="4729229"/>
        </p:xfrm>
        <a:graphic>
          <a:graphicData uri="http://schemas.openxmlformats.org/drawingml/2006/table">
            <a:tbl>
              <a:tblPr/>
              <a:tblGrid>
                <a:gridCol w="1361580">
                  <a:extLst>
                    <a:ext uri="{9D8B030D-6E8A-4147-A177-3AD203B41FA5}">
                      <a16:colId xmlns:a16="http://schemas.microsoft.com/office/drawing/2014/main" val="1739497632"/>
                    </a:ext>
                  </a:extLst>
                </a:gridCol>
                <a:gridCol w="1361580">
                  <a:extLst>
                    <a:ext uri="{9D8B030D-6E8A-4147-A177-3AD203B41FA5}">
                      <a16:colId xmlns:a16="http://schemas.microsoft.com/office/drawing/2014/main" val="4120686507"/>
                    </a:ext>
                  </a:extLst>
                </a:gridCol>
                <a:gridCol w="1361580">
                  <a:extLst>
                    <a:ext uri="{9D8B030D-6E8A-4147-A177-3AD203B41FA5}">
                      <a16:colId xmlns:a16="http://schemas.microsoft.com/office/drawing/2014/main" val="2706851798"/>
                    </a:ext>
                  </a:extLst>
                </a:gridCol>
                <a:gridCol w="1361580">
                  <a:extLst>
                    <a:ext uri="{9D8B030D-6E8A-4147-A177-3AD203B41FA5}">
                      <a16:colId xmlns:a16="http://schemas.microsoft.com/office/drawing/2014/main" val="1800068838"/>
                    </a:ext>
                  </a:extLst>
                </a:gridCol>
                <a:gridCol w="1361580">
                  <a:extLst>
                    <a:ext uri="{9D8B030D-6E8A-4147-A177-3AD203B41FA5}">
                      <a16:colId xmlns:a16="http://schemas.microsoft.com/office/drawing/2014/main" val="1383659248"/>
                    </a:ext>
                  </a:extLst>
                </a:gridCol>
                <a:gridCol w="1361580">
                  <a:extLst>
                    <a:ext uri="{9D8B030D-6E8A-4147-A177-3AD203B41FA5}">
                      <a16:colId xmlns:a16="http://schemas.microsoft.com/office/drawing/2014/main" val="1128184140"/>
                    </a:ext>
                  </a:extLst>
                </a:gridCol>
                <a:gridCol w="1361580">
                  <a:extLst>
                    <a:ext uri="{9D8B030D-6E8A-4147-A177-3AD203B41FA5}">
                      <a16:colId xmlns:a16="http://schemas.microsoft.com/office/drawing/2014/main" val="2505060731"/>
                    </a:ext>
                  </a:extLst>
                </a:gridCol>
                <a:gridCol w="1361580">
                  <a:extLst>
                    <a:ext uri="{9D8B030D-6E8A-4147-A177-3AD203B41FA5}">
                      <a16:colId xmlns:a16="http://schemas.microsoft.com/office/drawing/2014/main" val="807981419"/>
                    </a:ext>
                  </a:extLst>
                </a:gridCol>
              </a:tblGrid>
              <a:tr h="899307">
                <a:tc>
                  <a:txBody>
                    <a:bodyPr/>
                    <a:lstStyle/>
                    <a:p>
                      <a:pPr algn="l" fontAlgn="base"/>
                      <a:r>
                        <a:rPr lang="en-GB" sz="900" b="1" i="0" u="none" strike="noStrike">
                          <a:solidFill>
                            <a:srgbClr val="FFFFFF"/>
                          </a:solidFill>
                          <a:effectLst/>
                          <a:latin typeface="Calibri" panose="020F0502020204030204" pitchFamily="34" charset="0"/>
                        </a:rPr>
                        <a:t>Lot Number</a:t>
                      </a:r>
                      <a:r>
                        <a:rPr lang="en-GB" sz="900" b="1" i="0">
                          <a:solidFill>
                            <a:srgbClr val="FFFFFF"/>
                          </a:solidFill>
                          <a:effectLst/>
                          <a:latin typeface="Calibri" panose="020F0502020204030204" pitchFamily="34" charset="0"/>
                        </a:rPr>
                        <a:t>​</a:t>
                      </a:r>
                      <a:endParaRPr lang="en-GB" sz="1600" b="1" i="0">
                        <a:solidFill>
                          <a:srgbClr val="FFFFFF"/>
                        </a:solidFill>
                        <a:effectLst/>
                      </a:endParaRPr>
                    </a:p>
                  </a:txBody>
                  <a:tcPr marL="80086" marR="80086" marT="40043" marB="40043" anchor="b">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tc>
                  <a:txBody>
                    <a:bodyPr/>
                    <a:lstStyle/>
                    <a:p>
                      <a:pPr algn="l" fontAlgn="base"/>
                      <a:r>
                        <a:rPr lang="en-US" sz="900" b="1" i="0" u="none" strike="noStrike">
                          <a:solidFill>
                            <a:srgbClr val="FFFFFF"/>
                          </a:solidFill>
                          <a:effectLst/>
                          <a:latin typeface="Calibri" panose="020F0502020204030204" pitchFamily="34" charset="0"/>
                        </a:rPr>
                        <a:t>Connect Area/GP Hub (LOT)</a:t>
                      </a:r>
                      <a:r>
                        <a:rPr lang="en-US" sz="900" b="1" i="0">
                          <a:solidFill>
                            <a:srgbClr val="FFFFFF"/>
                          </a:solidFill>
                          <a:effectLst/>
                          <a:latin typeface="Calibri" panose="020F0502020204030204" pitchFamily="34" charset="0"/>
                        </a:rPr>
                        <a:t>​</a:t>
                      </a:r>
                      <a:endParaRPr lang="en-US" sz="1600" b="1" i="0">
                        <a:solidFill>
                          <a:srgbClr val="FFFFFF"/>
                        </a:solidFill>
                        <a:effectLst/>
                      </a:endParaRPr>
                    </a:p>
                  </a:txBody>
                  <a:tcPr marL="80086" marR="80086" marT="40043" marB="40043" anchor="b">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tc>
                  <a:txBody>
                    <a:bodyPr/>
                    <a:lstStyle/>
                    <a:p>
                      <a:pPr algn="l" fontAlgn="base"/>
                      <a:r>
                        <a:rPr lang="en-US" sz="900" b="1" i="0">
                          <a:solidFill>
                            <a:srgbClr val="FFFFFF"/>
                          </a:solidFill>
                          <a:effectLst/>
                          <a:latin typeface="Calibri" panose="020F0502020204030204" pitchFamily="34" charset="0"/>
                        </a:rPr>
                        <a:t>No of Providers Working in Lot in Scope​</a:t>
                      </a:r>
                      <a:endParaRPr lang="en-US" sz="1600" b="1" i="0">
                        <a:solidFill>
                          <a:srgbClr val="FFFFFF"/>
                        </a:solidFill>
                        <a:effectLst/>
                      </a:endParaRPr>
                    </a:p>
                  </a:txBody>
                  <a:tcPr marL="80086" marR="80086" marT="40043" marB="4004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tc>
                  <a:txBody>
                    <a:bodyPr/>
                    <a:lstStyle/>
                    <a:p>
                      <a:pPr algn="l" fontAlgn="base"/>
                      <a:r>
                        <a:rPr lang="en-US" sz="900" b="1" i="0">
                          <a:solidFill>
                            <a:srgbClr val="FFFFFF"/>
                          </a:solidFill>
                          <a:effectLst/>
                          <a:latin typeface="Calibri" panose="020F0502020204030204" pitchFamily="34" charset="0"/>
                        </a:rPr>
                        <a:t>No of Providers Working in Lot Submitted Returns​</a:t>
                      </a:r>
                      <a:endParaRPr lang="en-US" sz="1600" b="1" i="0">
                        <a:solidFill>
                          <a:srgbClr val="FFFFFF"/>
                        </a:solidFill>
                        <a:effectLst/>
                      </a:endParaRPr>
                    </a:p>
                  </a:txBody>
                  <a:tcPr marL="80086" marR="80086" marT="40043" marB="4004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tc>
                  <a:txBody>
                    <a:bodyPr/>
                    <a:lstStyle/>
                    <a:p>
                      <a:pPr algn="l" fontAlgn="base"/>
                      <a:r>
                        <a:rPr lang="en-US" sz="900" b="1" i="0">
                          <a:solidFill>
                            <a:srgbClr val="FFFFFF"/>
                          </a:solidFill>
                          <a:effectLst/>
                          <a:latin typeface="Calibri" panose="020F0502020204030204" pitchFamily="34" charset="0"/>
                        </a:rPr>
                        <a:t>% of Providers Working in Lot Submitted Returns​</a:t>
                      </a:r>
                      <a:endParaRPr lang="en-US" sz="1600" b="1" i="0">
                        <a:solidFill>
                          <a:srgbClr val="FFFFFF"/>
                        </a:solidFill>
                        <a:effectLst/>
                      </a:endParaRPr>
                    </a:p>
                  </a:txBody>
                  <a:tcPr marL="80086" marR="80086" marT="40043" marB="4004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tc>
                  <a:txBody>
                    <a:bodyPr/>
                    <a:lstStyle/>
                    <a:p>
                      <a:pPr algn="l" fontAlgn="base"/>
                      <a:r>
                        <a:rPr lang="en-US" sz="900" b="1" i="0">
                          <a:solidFill>
                            <a:srgbClr val="FFFFFF"/>
                          </a:solidFill>
                          <a:effectLst/>
                          <a:latin typeface="Calibri" panose="020F0502020204030204" pitchFamily="34" charset="0"/>
                        </a:rPr>
                        <a:t>No of Service Users Commissioned in Lot in Scope​</a:t>
                      </a:r>
                      <a:endParaRPr lang="en-US" sz="1600" b="1" i="0">
                        <a:solidFill>
                          <a:srgbClr val="FFFFFF"/>
                        </a:solidFill>
                        <a:effectLst/>
                      </a:endParaRPr>
                    </a:p>
                  </a:txBody>
                  <a:tcPr marL="80086" marR="80086" marT="40043" marB="4004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tc>
                  <a:txBody>
                    <a:bodyPr/>
                    <a:lstStyle/>
                    <a:p>
                      <a:pPr algn="l" fontAlgn="base"/>
                      <a:r>
                        <a:rPr lang="en-US" sz="900" b="1" i="0">
                          <a:solidFill>
                            <a:srgbClr val="FFFFFF"/>
                          </a:solidFill>
                          <a:effectLst/>
                          <a:latin typeface="Calibri" panose="020F0502020204030204" pitchFamily="34" charset="0"/>
                        </a:rPr>
                        <a:t>No of Service Users Commissioned in Lot Represented by Returns​</a:t>
                      </a:r>
                      <a:endParaRPr lang="en-US" sz="1600" b="1" i="0">
                        <a:solidFill>
                          <a:srgbClr val="FFFFFF"/>
                        </a:solidFill>
                        <a:effectLst/>
                      </a:endParaRPr>
                    </a:p>
                  </a:txBody>
                  <a:tcPr marL="80086" marR="80086" marT="40043" marB="4004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tc>
                  <a:txBody>
                    <a:bodyPr/>
                    <a:lstStyle/>
                    <a:p>
                      <a:pPr algn="l" fontAlgn="base"/>
                      <a:r>
                        <a:rPr lang="en-US" sz="900" b="1" i="0">
                          <a:solidFill>
                            <a:srgbClr val="FFFFFF"/>
                          </a:solidFill>
                          <a:effectLst/>
                          <a:latin typeface="Calibri" panose="020F0502020204030204" pitchFamily="34" charset="0"/>
                        </a:rPr>
                        <a:t>% of Service Users Commissioned in Lot Represented by Returns​</a:t>
                      </a:r>
                      <a:endParaRPr lang="en-US" sz="1600" b="1" i="0">
                        <a:solidFill>
                          <a:srgbClr val="FFFFFF"/>
                        </a:solidFill>
                        <a:effectLst/>
                      </a:endParaRPr>
                    </a:p>
                  </a:txBody>
                  <a:tcPr marL="80086" marR="80086" marT="40043" marB="4004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extLst>
                  <a:ext uri="{0D108BD9-81ED-4DB2-BD59-A6C34878D82A}">
                    <a16:rowId xmlns:a16="http://schemas.microsoft.com/office/drawing/2014/main" val="1313772277"/>
                  </a:ext>
                </a:extLst>
              </a:tr>
              <a:tr h="221774">
                <a:tc>
                  <a:txBody>
                    <a:bodyPr/>
                    <a:lstStyle/>
                    <a:p>
                      <a:pPr algn="l" fontAlgn="base"/>
                      <a:r>
                        <a:rPr lang="en-GB" sz="1050" b="1" i="0" u="none" strike="noStrike">
                          <a:solidFill>
                            <a:schemeClr val="bg1">
                              <a:lumMod val="50000"/>
                            </a:schemeClr>
                          </a:solidFill>
                          <a:effectLst/>
                          <a:latin typeface="Calibri" panose="020F0502020204030204" pitchFamily="34" charset="0"/>
                        </a:rPr>
                        <a:t>Lot 1</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Forest Heath</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050" b="0" i="0">
                          <a:solidFill>
                            <a:schemeClr val="bg1">
                              <a:lumMod val="50000"/>
                            </a:schemeClr>
                          </a:solidFill>
                          <a:effectLst/>
                          <a:latin typeface="Calibri" panose="020F0502020204030204" pitchFamily="34" charset="0"/>
                        </a:rPr>
                        <a:t>18​</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050" b="0" i="0">
                          <a:solidFill>
                            <a:schemeClr val="bg1">
                              <a:lumMod val="50000"/>
                            </a:schemeClr>
                          </a:solidFill>
                          <a:effectLst/>
                          <a:latin typeface="Calibri" panose="020F0502020204030204" pitchFamily="34" charset="0"/>
                        </a:rPr>
                        <a:t>5​</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28%​</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050" b="0" i="0">
                          <a:solidFill>
                            <a:schemeClr val="bg1">
                              <a:lumMod val="50000"/>
                            </a:schemeClr>
                          </a:solidFill>
                          <a:effectLst/>
                          <a:latin typeface="Calibri" panose="020F0502020204030204" pitchFamily="34" charset="0"/>
                        </a:rPr>
                        <a:t>250​</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050" b="0" i="0">
                          <a:solidFill>
                            <a:schemeClr val="bg1">
                              <a:lumMod val="50000"/>
                            </a:schemeClr>
                          </a:solidFill>
                          <a:effectLst/>
                          <a:latin typeface="Calibri" panose="020F0502020204030204" pitchFamily="34" charset="0"/>
                        </a:rPr>
                        <a:t>77​</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31%​</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779023556"/>
                  </a:ext>
                </a:extLst>
              </a:tr>
              <a:tr h="221774">
                <a:tc>
                  <a:txBody>
                    <a:bodyPr/>
                    <a:lstStyle/>
                    <a:p>
                      <a:pPr algn="l" fontAlgn="base"/>
                      <a:r>
                        <a:rPr lang="en-GB" sz="1050" b="1" i="0" u="none" strike="noStrike">
                          <a:solidFill>
                            <a:schemeClr val="bg1">
                              <a:lumMod val="50000"/>
                            </a:schemeClr>
                          </a:solidFill>
                          <a:effectLst/>
                          <a:latin typeface="Calibri" panose="020F0502020204030204" pitchFamily="34" charset="0"/>
                        </a:rPr>
                        <a:t>Lot 2</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Haverhill</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US" sz="1050" b="0" i="0">
                          <a:solidFill>
                            <a:schemeClr val="bg1">
                              <a:lumMod val="50000"/>
                            </a:schemeClr>
                          </a:solidFill>
                          <a:effectLst/>
                          <a:latin typeface="Calibri" panose="020F0502020204030204" pitchFamily="34" charset="0"/>
                        </a:rPr>
                        <a:t>14​</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4​</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29%​</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US" sz="1050" b="0" i="0">
                          <a:solidFill>
                            <a:schemeClr val="bg1">
                              <a:lumMod val="50000"/>
                            </a:schemeClr>
                          </a:solidFill>
                          <a:effectLst/>
                          <a:latin typeface="Calibri" panose="020F0502020204030204" pitchFamily="34" charset="0"/>
                        </a:rPr>
                        <a:t>148​</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17​</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11%​</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extLst>
                  <a:ext uri="{0D108BD9-81ED-4DB2-BD59-A6C34878D82A}">
                    <a16:rowId xmlns:a16="http://schemas.microsoft.com/office/drawing/2014/main" val="555716379"/>
                  </a:ext>
                </a:extLst>
              </a:tr>
              <a:tr h="221774">
                <a:tc>
                  <a:txBody>
                    <a:bodyPr/>
                    <a:lstStyle/>
                    <a:p>
                      <a:pPr algn="l" fontAlgn="base"/>
                      <a:r>
                        <a:rPr lang="en-GB" sz="1050" b="1" i="0" u="none" strike="noStrike">
                          <a:solidFill>
                            <a:schemeClr val="bg1">
                              <a:lumMod val="50000"/>
                            </a:schemeClr>
                          </a:solidFill>
                          <a:effectLst/>
                          <a:latin typeface="Calibri" panose="020F0502020204030204" pitchFamily="34" charset="0"/>
                        </a:rPr>
                        <a:t>Lot 3</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Bury Rural</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050" b="0" i="0">
                          <a:solidFill>
                            <a:schemeClr val="bg1">
                              <a:lumMod val="50000"/>
                            </a:schemeClr>
                          </a:solidFill>
                          <a:effectLst/>
                          <a:latin typeface="Calibri" panose="020F0502020204030204" pitchFamily="34" charset="0"/>
                        </a:rPr>
                        <a:t>28​</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9​</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32%​</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050" b="0" i="0">
                          <a:solidFill>
                            <a:schemeClr val="bg1">
                              <a:lumMod val="50000"/>
                            </a:schemeClr>
                          </a:solidFill>
                          <a:effectLst/>
                          <a:latin typeface="Calibri" panose="020F0502020204030204" pitchFamily="34" charset="0"/>
                        </a:rPr>
                        <a:t>132​</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19​</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14%​</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3406219396"/>
                  </a:ext>
                </a:extLst>
              </a:tr>
              <a:tr h="221774">
                <a:tc>
                  <a:txBody>
                    <a:bodyPr/>
                    <a:lstStyle/>
                    <a:p>
                      <a:pPr algn="l" fontAlgn="base"/>
                      <a:r>
                        <a:rPr lang="en-GB" sz="1050" b="1" i="0" u="none" strike="noStrike">
                          <a:solidFill>
                            <a:schemeClr val="bg1">
                              <a:lumMod val="50000"/>
                            </a:schemeClr>
                          </a:solidFill>
                          <a:effectLst/>
                          <a:latin typeface="Calibri" panose="020F0502020204030204" pitchFamily="34" charset="0"/>
                        </a:rPr>
                        <a:t>Lot 4</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Bury Town</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US" sz="1050" b="0" i="0">
                          <a:solidFill>
                            <a:schemeClr val="bg1">
                              <a:lumMod val="50000"/>
                            </a:schemeClr>
                          </a:solidFill>
                          <a:effectLst/>
                          <a:latin typeface="Calibri" panose="020F0502020204030204" pitchFamily="34" charset="0"/>
                        </a:rPr>
                        <a:t>18​</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5​</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28%​</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US" sz="1050" b="0" i="0">
                          <a:solidFill>
                            <a:schemeClr val="bg1">
                              <a:lumMod val="50000"/>
                            </a:schemeClr>
                          </a:solidFill>
                          <a:effectLst/>
                          <a:latin typeface="Calibri" panose="020F0502020204030204" pitchFamily="34" charset="0"/>
                        </a:rPr>
                        <a:t>197​</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15​</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8%​</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extLst>
                  <a:ext uri="{0D108BD9-81ED-4DB2-BD59-A6C34878D82A}">
                    <a16:rowId xmlns:a16="http://schemas.microsoft.com/office/drawing/2014/main" val="3707291614"/>
                  </a:ext>
                </a:extLst>
              </a:tr>
              <a:tr h="221774">
                <a:tc>
                  <a:txBody>
                    <a:bodyPr/>
                    <a:lstStyle/>
                    <a:p>
                      <a:pPr algn="l" fontAlgn="base"/>
                      <a:r>
                        <a:rPr lang="en-GB" sz="1050" b="1" i="0" u="none" strike="noStrike">
                          <a:solidFill>
                            <a:schemeClr val="bg1">
                              <a:lumMod val="50000"/>
                            </a:schemeClr>
                          </a:solidFill>
                          <a:effectLst/>
                          <a:latin typeface="Calibri" panose="020F0502020204030204" pitchFamily="34" charset="0"/>
                        </a:rPr>
                        <a:t>Lot 5</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Sudbury</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050" b="0" i="0">
                          <a:solidFill>
                            <a:schemeClr val="bg1">
                              <a:lumMod val="50000"/>
                            </a:schemeClr>
                          </a:solidFill>
                          <a:effectLst/>
                          <a:latin typeface="Calibri" panose="020F0502020204030204" pitchFamily="34" charset="0"/>
                        </a:rPr>
                        <a:t>17​</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5​</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29%​</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228​</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56​</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25%​</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1713240567"/>
                  </a:ext>
                </a:extLst>
              </a:tr>
              <a:tr h="221774">
                <a:tc>
                  <a:txBody>
                    <a:bodyPr/>
                    <a:lstStyle/>
                    <a:p>
                      <a:pPr algn="l" fontAlgn="base"/>
                      <a:r>
                        <a:rPr lang="en-GB" sz="1050" b="1" i="0" u="none" strike="noStrike">
                          <a:solidFill>
                            <a:schemeClr val="bg1">
                              <a:lumMod val="50000"/>
                            </a:schemeClr>
                          </a:solidFill>
                          <a:effectLst/>
                          <a:latin typeface="Calibri" panose="020F0502020204030204" pitchFamily="34" charset="0"/>
                        </a:rPr>
                        <a:t>Lot 6</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South Rural</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US" sz="1050" b="0" i="0">
                          <a:solidFill>
                            <a:schemeClr val="bg1">
                              <a:lumMod val="50000"/>
                            </a:schemeClr>
                          </a:solidFill>
                          <a:effectLst/>
                          <a:latin typeface="Calibri" panose="020F0502020204030204" pitchFamily="34" charset="0"/>
                        </a:rPr>
                        <a:t>23​</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8​</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35%​</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138​</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45​</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33%​</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extLst>
                  <a:ext uri="{0D108BD9-81ED-4DB2-BD59-A6C34878D82A}">
                    <a16:rowId xmlns:a16="http://schemas.microsoft.com/office/drawing/2014/main" val="340277712"/>
                  </a:ext>
                </a:extLst>
              </a:tr>
              <a:tr h="221774">
                <a:tc>
                  <a:txBody>
                    <a:bodyPr/>
                    <a:lstStyle/>
                    <a:p>
                      <a:pPr algn="l" fontAlgn="base"/>
                      <a:r>
                        <a:rPr lang="en-GB" sz="1050" b="1" i="0" u="none" strike="noStrike">
                          <a:solidFill>
                            <a:schemeClr val="bg1">
                              <a:lumMod val="50000"/>
                            </a:schemeClr>
                          </a:solidFill>
                          <a:effectLst/>
                          <a:latin typeface="Calibri" panose="020F0502020204030204" pitchFamily="34" charset="0"/>
                        </a:rPr>
                        <a:t>Lot 7</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Stowmarket</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050" b="0" i="0">
                          <a:solidFill>
                            <a:schemeClr val="bg1">
                              <a:lumMod val="50000"/>
                            </a:schemeClr>
                          </a:solidFill>
                          <a:effectLst/>
                          <a:latin typeface="Calibri" panose="020F0502020204030204" pitchFamily="34" charset="0"/>
                        </a:rPr>
                        <a:t>20​</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9​</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45%​</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137​</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89​</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65%​</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3934695849"/>
                  </a:ext>
                </a:extLst>
              </a:tr>
              <a:tr h="354272">
                <a:tc>
                  <a:txBody>
                    <a:bodyPr/>
                    <a:lstStyle/>
                    <a:p>
                      <a:pPr algn="l" fontAlgn="base"/>
                      <a:r>
                        <a:rPr lang="en-GB" sz="1050" b="1" i="0" u="none" strike="noStrike">
                          <a:solidFill>
                            <a:schemeClr val="bg1">
                              <a:lumMod val="50000"/>
                            </a:schemeClr>
                          </a:solidFill>
                          <a:effectLst/>
                          <a:latin typeface="Calibri" panose="020F0502020204030204" pitchFamily="34" charset="0"/>
                        </a:rPr>
                        <a:t>Lot 8</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Eye / North West</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US" sz="1050" b="0" i="0">
                          <a:solidFill>
                            <a:schemeClr val="bg1">
                              <a:lumMod val="50000"/>
                            </a:schemeClr>
                          </a:solidFill>
                          <a:effectLst/>
                          <a:latin typeface="Calibri" panose="020F0502020204030204" pitchFamily="34" charset="0"/>
                        </a:rPr>
                        <a:t>24​</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9​</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38%​</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75​</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33​</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44%​</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extLst>
                  <a:ext uri="{0D108BD9-81ED-4DB2-BD59-A6C34878D82A}">
                    <a16:rowId xmlns:a16="http://schemas.microsoft.com/office/drawing/2014/main" val="961588824"/>
                  </a:ext>
                </a:extLst>
              </a:tr>
              <a:tr h="221774">
                <a:tc>
                  <a:txBody>
                    <a:bodyPr/>
                    <a:lstStyle/>
                    <a:p>
                      <a:pPr algn="l" fontAlgn="base"/>
                      <a:r>
                        <a:rPr lang="en-GB" sz="1050" b="1" i="0" u="none" strike="noStrike">
                          <a:solidFill>
                            <a:schemeClr val="bg1">
                              <a:lumMod val="50000"/>
                            </a:schemeClr>
                          </a:solidFill>
                          <a:effectLst/>
                          <a:latin typeface="Calibri" panose="020F0502020204030204" pitchFamily="34" charset="0"/>
                        </a:rPr>
                        <a:t>Lot 9</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IP1 and IP2</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050" b="0" i="0">
                          <a:solidFill>
                            <a:schemeClr val="bg1">
                              <a:lumMod val="50000"/>
                            </a:schemeClr>
                          </a:solidFill>
                          <a:effectLst/>
                          <a:latin typeface="Calibri" panose="020F0502020204030204" pitchFamily="34" charset="0"/>
                        </a:rPr>
                        <a:t>34​</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9​</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26%​</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277​</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56​</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20%​</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646369256"/>
                  </a:ext>
                </a:extLst>
              </a:tr>
              <a:tr h="221774">
                <a:tc>
                  <a:txBody>
                    <a:bodyPr/>
                    <a:lstStyle/>
                    <a:p>
                      <a:pPr algn="l" fontAlgn="base"/>
                      <a:r>
                        <a:rPr lang="en-GB" sz="1050" b="1" i="0" u="none" strike="noStrike">
                          <a:solidFill>
                            <a:schemeClr val="bg1">
                              <a:lumMod val="50000"/>
                            </a:schemeClr>
                          </a:solidFill>
                          <a:effectLst/>
                          <a:latin typeface="Calibri" panose="020F0502020204030204" pitchFamily="34" charset="0"/>
                        </a:rPr>
                        <a:t>Lot 10</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IP3 and IP4</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US" sz="1050" b="0" i="0">
                          <a:solidFill>
                            <a:schemeClr val="bg1">
                              <a:lumMod val="50000"/>
                            </a:schemeClr>
                          </a:solidFill>
                          <a:effectLst/>
                          <a:latin typeface="Calibri" panose="020F0502020204030204" pitchFamily="34" charset="0"/>
                        </a:rPr>
                        <a:t>34​</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8​</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24%​</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257​</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80​</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31%​</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extLst>
                  <a:ext uri="{0D108BD9-81ED-4DB2-BD59-A6C34878D82A}">
                    <a16:rowId xmlns:a16="http://schemas.microsoft.com/office/drawing/2014/main" val="1477891236"/>
                  </a:ext>
                </a:extLst>
              </a:tr>
              <a:tr h="221774">
                <a:tc>
                  <a:txBody>
                    <a:bodyPr/>
                    <a:lstStyle/>
                    <a:p>
                      <a:pPr algn="l" fontAlgn="base"/>
                      <a:r>
                        <a:rPr lang="en-GB" sz="1050" b="1" i="0" u="none" strike="noStrike">
                          <a:solidFill>
                            <a:schemeClr val="bg1">
                              <a:lumMod val="50000"/>
                            </a:schemeClr>
                          </a:solidFill>
                          <a:effectLst/>
                          <a:latin typeface="Calibri" panose="020F0502020204030204" pitchFamily="34" charset="0"/>
                        </a:rPr>
                        <a:t>Lot 11</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Felixstowe</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050" b="0" i="0">
                          <a:solidFill>
                            <a:schemeClr val="bg1">
                              <a:lumMod val="50000"/>
                            </a:schemeClr>
                          </a:solidFill>
                          <a:effectLst/>
                          <a:latin typeface="Calibri" panose="020F0502020204030204" pitchFamily="34" charset="0"/>
                        </a:rPr>
                        <a:t>20​</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10​</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50%​</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162​</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83​</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51%​</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1779764610"/>
                  </a:ext>
                </a:extLst>
              </a:tr>
              <a:tr h="221774">
                <a:tc>
                  <a:txBody>
                    <a:bodyPr/>
                    <a:lstStyle/>
                    <a:p>
                      <a:pPr algn="l" fontAlgn="base"/>
                      <a:r>
                        <a:rPr lang="en-GB" sz="1050" b="1" i="0" u="none" strike="noStrike">
                          <a:solidFill>
                            <a:schemeClr val="bg1">
                              <a:lumMod val="50000"/>
                            </a:schemeClr>
                          </a:solidFill>
                          <a:effectLst/>
                          <a:latin typeface="Calibri" panose="020F0502020204030204" pitchFamily="34" charset="0"/>
                        </a:rPr>
                        <a:t>Lot 12</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Woodbridge</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US" sz="1050" b="0" i="0">
                          <a:solidFill>
                            <a:schemeClr val="bg1">
                              <a:lumMod val="50000"/>
                            </a:schemeClr>
                          </a:solidFill>
                          <a:effectLst/>
                          <a:latin typeface="Calibri" panose="020F0502020204030204" pitchFamily="34" charset="0"/>
                        </a:rPr>
                        <a:t>26​</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6​</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23%​</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200​</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55​</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28%​</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extLst>
                  <a:ext uri="{0D108BD9-81ED-4DB2-BD59-A6C34878D82A}">
                    <a16:rowId xmlns:a16="http://schemas.microsoft.com/office/drawing/2014/main" val="3931984553"/>
                  </a:ext>
                </a:extLst>
              </a:tr>
              <a:tr h="221774">
                <a:tc>
                  <a:txBody>
                    <a:bodyPr/>
                    <a:lstStyle/>
                    <a:p>
                      <a:pPr algn="l" fontAlgn="base"/>
                      <a:r>
                        <a:rPr lang="en-GB" sz="1050" b="1" i="0" u="none" strike="noStrike">
                          <a:solidFill>
                            <a:schemeClr val="bg1">
                              <a:lumMod val="50000"/>
                            </a:schemeClr>
                          </a:solidFill>
                          <a:effectLst/>
                          <a:latin typeface="Calibri" panose="020F0502020204030204" pitchFamily="34" charset="0"/>
                        </a:rPr>
                        <a:t>Lot 13</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Saxmundham</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050" b="0" i="0">
                          <a:solidFill>
                            <a:schemeClr val="bg1">
                              <a:lumMod val="50000"/>
                            </a:schemeClr>
                          </a:solidFill>
                          <a:effectLst/>
                          <a:latin typeface="Calibri" panose="020F0502020204030204" pitchFamily="34" charset="0"/>
                        </a:rPr>
                        <a:t>17​</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5​</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29%​</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89​</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47​</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53%​</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2750343914"/>
                  </a:ext>
                </a:extLst>
              </a:tr>
              <a:tr h="354272">
                <a:tc>
                  <a:txBody>
                    <a:bodyPr/>
                    <a:lstStyle/>
                    <a:p>
                      <a:pPr algn="l" fontAlgn="base"/>
                      <a:r>
                        <a:rPr lang="en-GB" sz="1050" b="1" i="0" u="none" strike="noStrike">
                          <a:solidFill>
                            <a:schemeClr val="bg1">
                              <a:lumMod val="50000"/>
                            </a:schemeClr>
                          </a:solidFill>
                          <a:effectLst/>
                          <a:latin typeface="Calibri" panose="020F0502020204030204" pitchFamily="34" charset="0"/>
                        </a:rPr>
                        <a:t>Lot 14</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South Waveney</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US" sz="1050" b="0" i="0">
                          <a:solidFill>
                            <a:schemeClr val="bg1">
                              <a:lumMod val="50000"/>
                            </a:schemeClr>
                          </a:solidFill>
                          <a:effectLst/>
                          <a:latin typeface="Calibri" panose="020F0502020204030204" pitchFamily="34" charset="0"/>
                        </a:rPr>
                        <a:t>25​</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10​</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40%​</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309​</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107​</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GB" sz="1050" b="0" i="0">
                          <a:solidFill>
                            <a:schemeClr val="bg1">
                              <a:lumMod val="50000"/>
                            </a:schemeClr>
                          </a:solidFill>
                          <a:effectLst/>
                          <a:latin typeface="Calibri" panose="020F0502020204030204" pitchFamily="34" charset="0"/>
                        </a:rPr>
                        <a:t>35%​</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extLst>
                  <a:ext uri="{0D108BD9-81ED-4DB2-BD59-A6C34878D82A}">
                    <a16:rowId xmlns:a16="http://schemas.microsoft.com/office/drawing/2014/main" val="3952705207"/>
                  </a:ext>
                </a:extLst>
              </a:tr>
              <a:tr h="221774">
                <a:tc>
                  <a:txBody>
                    <a:bodyPr/>
                    <a:lstStyle/>
                    <a:p>
                      <a:pPr algn="l" fontAlgn="base"/>
                      <a:r>
                        <a:rPr lang="en-GB" sz="1050" b="1" i="0" u="none" strike="noStrike">
                          <a:solidFill>
                            <a:schemeClr val="bg1">
                              <a:lumMod val="50000"/>
                            </a:schemeClr>
                          </a:solidFill>
                          <a:effectLst/>
                          <a:latin typeface="Calibri" panose="020F0502020204030204" pitchFamily="34" charset="0"/>
                        </a:rPr>
                        <a:t>Lot 15</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l" fontAlgn="base"/>
                      <a:r>
                        <a:rPr lang="en-GB" sz="1050" b="0" i="0" u="none" strike="noStrike">
                          <a:solidFill>
                            <a:schemeClr val="bg1">
                              <a:lumMod val="50000"/>
                            </a:schemeClr>
                          </a:solidFill>
                          <a:effectLst/>
                          <a:latin typeface="Calibri" panose="020F0502020204030204" pitchFamily="34" charset="0"/>
                        </a:rPr>
                        <a:t>Lowestoft</a:t>
                      </a:r>
                      <a:r>
                        <a:rPr lang="en-GB" sz="1050" b="0" i="0">
                          <a:solidFill>
                            <a:schemeClr val="bg1">
                              <a:lumMod val="50000"/>
                            </a:schemeClr>
                          </a:solidFill>
                          <a:effectLst/>
                          <a:latin typeface="Calibri" panose="020F0502020204030204" pitchFamily="34" charset="0"/>
                        </a:rPr>
                        <a:t>​</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050" b="0" i="0">
                          <a:solidFill>
                            <a:schemeClr val="bg1">
                              <a:lumMod val="50000"/>
                            </a:schemeClr>
                          </a:solidFill>
                          <a:effectLst/>
                          <a:latin typeface="Calibri" panose="020F0502020204030204" pitchFamily="34" charset="0"/>
                        </a:rPr>
                        <a:t>19​</a:t>
                      </a:r>
                      <a:endParaRPr lang="en-US"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6​</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32%​</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480​</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122​</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GB" sz="1050" b="0" i="0">
                          <a:solidFill>
                            <a:schemeClr val="bg1">
                              <a:lumMod val="50000"/>
                            </a:schemeClr>
                          </a:solidFill>
                          <a:effectLst/>
                          <a:latin typeface="Calibri" panose="020F0502020204030204" pitchFamily="34" charset="0"/>
                        </a:rPr>
                        <a:t>25%​</a:t>
                      </a:r>
                      <a:endParaRPr lang="en-GB" sz="2000" b="0" i="0">
                        <a:solidFill>
                          <a:schemeClr val="bg1">
                            <a:lumMod val="50000"/>
                          </a:schemeClr>
                        </a:solidFill>
                        <a:effectLst/>
                      </a:endParaRPr>
                    </a:p>
                  </a:txBody>
                  <a:tcPr marL="80086" marR="80086" marT="40043" marB="4004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4286624891"/>
                  </a:ext>
                </a:extLst>
              </a:tr>
            </a:tbl>
          </a:graphicData>
        </a:graphic>
      </p:graphicFrame>
      <p:sp>
        <p:nvSpPr>
          <p:cNvPr id="9" name="Rectangle 2">
            <a:extLst>
              <a:ext uri="{FF2B5EF4-FFF2-40B4-BE49-F238E27FC236}">
                <a16:creationId xmlns:a16="http://schemas.microsoft.com/office/drawing/2014/main" id="{A79179E3-1EF7-7CFB-6222-44A65691A612}"/>
              </a:ext>
            </a:extLst>
          </p:cNvPr>
          <p:cNvSpPr>
            <a:spLocks noChangeArrowheads="1"/>
          </p:cNvSpPr>
          <p:nvPr/>
        </p:nvSpPr>
        <p:spPr bwMode="auto">
          <a:xfrm>
            <a:off x="2936875" y="1714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192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D266-6D90-340B-C5D6-A6B06B8BD8BC}"/>
              </a:ext>
            </a:extLst>
          </p:cNvPr>
          <p:cNvSpPr>
            <a:spLocks noGrp="1"/>
          </p:cNvSpPr>
          <p:nvPr>
            <p:ph type="title"/>
          </p:nvPr>
        </p:nvSpPr>
        <p:spPr/>
        <p:txBody>
          <a:bodyPr/>
          <a:lstStyle/>
          <a:p>
            <a:r>
              <a:rPr lang="en-US"/>
              <a:t>Report Contents</a:t>
            </a:r>
            <a:endParaRPr lang="en-GB"/>
          </a:p>
        </p:txBody>
      </p:sp>
      <p:sp>
        <p:nvSpPr>
          <p:cNvPr id="3" name="Text Placeholder 2">
            <a:extLst>
              <a:ext uri="{FF2B5EF4-FFF2-40B4-BE49-F238E27FC236}">
                <a16:creationId xmlns:a16="http://schemas.microsoft.com/office/drawing/2014/main" id="{AE78CA4A-0BDE-44EB-0093-DAB03458B30D}"/>
              </a:ext>
            </a:extLst>
          </p:cNvPr>
          <p:cNvSpPr>
            <a:spLocks noGrp="1"/>
          </p:cNvSpPr>
          <p:nvPr>
            <p:ph type="body" sz="quarter" idx="17"/>
          </p:nvPr>
        </p:nvSpPr>
        <p:spPr/>
        <p:txBody>
          <a:bodyPr lIns="91440" tIns="45720" rIns="91440" bIns="45720" anchor="t"/>
          <a:lstStyle/>
          <a:p>
            <a:r>
              <a:rPr lang="en-US" sz="1600" b="1" dirty="0">
                <a:cs typeface="Arial"/>
              </a:rPr>
              <a:t>Exercise Background &amp; Overview</a:t>
            </a:r>
          </a:p>
          <a:p>
            <a:r>
              <a:rPr lang="en-US" sz="1600" b="1" dirty="0">
                <a:cs typeface="Arial"/>
              </a:rPr>
              <a:t>Project Methodology (Including tool used)</a:t>
            </a:r>
          </a:p>
          <a:p>
            <a:r>
              <a:rPr lang="en-US" sz="1600" b="1" dirty="0">
                <a:cs typeface="Arial"/>
              </a:rPr>
              <a:t>Domiciliary Care Providers (18+)</a:t>
            </a:r>
            <a:endParaRPr lang="en-US" sz="1600" b="1" dirty="0"/>
          </a:p>
          <a:p>
            <a:pPr lvl="1"/>
            <a:r>
              <a:rPr lang="en-US" sz="1600" dirty="0">
                <a:solidFill>
                  <a:schemeClr val="bg1"/>
                </a:solidFill>
                <a:latin typeface="+mj-lt"/>
              </a:rPr>
              <a:t>Engagement Plan</a:t>
            </a:r>
            <a:endParaRPr lang="en-US" sz="1600" dirty="0">
              <a:solidFill>
                <a:schemeClr val="bg1"/>
              </a:solidFill>
              <a:latin typeface="+mj-lt"/>
              <a:cs typeface="Calibri Light"/>
            </a:endParaRPr>
          </a:p>
          <a:p>
            <a:pPr lvl="1"/>
            <a:r>
              <a:rPr lang="en-US" sz="1600" dirty="0">
                <a:solidFill>
                  <a:schemeClr val="bg1"/>
                </a:solidFill>
                <a:latin typeface="+mj-lt"/>
              </a:rPr>
              <a:t>Engagement &amp; Response Rate</a:t>
            </a:r>
            <a:endParaRPr lang="en-US" sz="1600" dirty="0">
              <a:solidFill>
                <a:schemeClr val="bg1"/>
              </a:solidFill>
              <a:latin typeface="+mj-lt"/>
              <a:cs typeface="Calibri Light"/>
            </a:endParaRPr>
          </a:p>
          <a:p>
            <a:pPr lvl="1"/>
            <a:r>
              <a:rPr lang="en-US" sz="1600" dirty="0">
                <a:solidFill>
                  <a:schemeClr val="bg1"/>
                </a:solidFill>
                <a:latin typeface="+mj-lt"/>
              </a:rPr>
              <a:t>Representation of Provide Market with Responses</a:t>
            </a:r>
            <a:endParaRPr lang="en-US" sz="1600" dirty="0">
              <a:solidFill>
                <a:schemeClr val="bg1"/>
              </a:solidFill>
              <a:latin typeface="+mj-lt"/>
              <a:cs typeface="Calibri Light"/>
            </a:endParaRPr>
          </a:p>
          <a:p>
            <a:r>
              <a:rPr lang="en-US" sz="1600" b="1" dirty="0">
                <a:cs typeface="Arial"/>
              </a:rPr>
              <a:t>Outcome of Cost of Care Exercise</a:t>
            </a:r>
          </a:p>
          <a:p>
            <a:pPr lvl="1"/>
            <a:r>
              <a:rPr lang="en-US" sz="1600" dirty="0">
                <a:solidFill>
                  <a:schemeClr val="bg1"/>
                </a:solidFill>
                <a:latin typeface="+mj-lt"/>
              </a:rPr>
              <a:t>Approach to Calculating Median</a:t>
            </a:r>
            <a:endParaRPr lang="en-US" sz="1600" dirty="0">
              <a:solidFill>
                <a:schemeClr val="bg1"/>
              </a:solidFill>
              <a:latin typeface="+mj-lt"/>
              <a:cs typeface="Calibri Light"/>
            </a:endParaRPr>
          </a:p>
          <a:p>
            <a:pPr lvl="1"/>
            <a:r>
              <a:rPr lang="en-US" sz="1600" dirty="0">
                <a:solidFill>
                  <a:schemeClr val="bg1"/>
                </a:solidFill>
                <a:latin typeface="+mj-lt"/>
              </a:rPr>
              <a:t>Approach to Inflation</a:t>
            </a:r>
            <a:endParaRPr lang="en-US" sz="1600" dirty="0">
              <a:solidFill>
                <a:schemeClr val="bg1"/>
              </a:solidFill>
              <a:latin typeface="+mj-lt"/>
              <a:cs typeface="Calibri Light"/>
            </a:endParaRPr>
          </a:p>
          <a:p>
            <a:pPr lvl="1"/>
            <a:r>
              <a:rPr lang="en-US" sz="1600" dirty="0">
                <a:solidFill>
                  <a:schemeClr val="bg1"/>
                </a:solidFill>
                <a:latin typeface="+mj-lt"/>
              </a:rPr>
              <a:t>Approach to Profit/Surplus</a:t>
            </a:r>
            <a:endParaRPr lang="en-US" sz="1600" dirty="0">
              <a:solidFill>
                <a:schemeClr val="bg1"/>
              </a:solidFill>
              <a:latin typeface="+mj-lt"/>
              <a:cs typeface="Calibri Light"/>
            </a:endParaRPr>
          </a:p>
          <a:p>
            <a:pPr lvl="1"/>
            <a:r>
              <a:rPr lang="en-US" sz="1600" dirty="0">
                <a:solidFill>
                  <a:schemeClr val="bg1"/>
                </a:solidFill>
                <a:latin typeface="+mj-lt"/>
              </a:rPr>
              <a:t>Annex A Table</a:t>
            </a:r>
            <a:endParaRPr lang="en-US" sz="1600" dirty="0">
              <a:solidFill>
                <a:schemeClr val="bg1"/>
              </a:solidFill>
              <a:latin typeface="+mj-lt"/>
              <a:cs typeface="Calibri Light"/>
            </a:endParaRPr>
          </a:p>
          <a:p>
            <a:pPr lvl="2"/>
            <a:r>
              <a:rPr lang="en-US" sz="1200" dirty="0">
                <a:solidFill>
                  <a:schemeClr val="bg1"/>
                </a:solidFill>
                <a:latin typeface="+mj-lt"/>
              </a:rPr>
              <a:t>Part 1</a:t>
            </a:r>
            <a:endParaRPr lang="en-US" sz="1200" dirty="0">
              <a:solidFill>
                <a:schemeClr val="bg1"/>
              </a:solidFill>
              <a:latin typeface="+mj-lt"/>
              <a:cs typeface="Calibri Light"/>
            </a:endParaRPr>
          </a:p>
          <a:p>
            <a:pPr lvl="2"/>
            <a:r>
              <a:rPr lang="en-US" sz="1200" dirty="0">
                <a:solidFill>
                  <a:schemeClr val="bg1"/>
                </a:solidFill>
                <a:latin typeface="+mj-lt"/>
              </a:rPr>
              <a:t>Part 2</a:t>
            </a:r>
            <a:endParaRPr lang="en-US" sz="1200" dirty="0">
              <a:solidFill>
                <a:schemeClr val="bg1"/>
              </a:solidFill>
              <a:latin typeface="+mj-lt"/>
              <a:cs typeface="Calibri Light"/>
            </a:endParaRPr>
          </a:p>
          <a:p>
            <a:pPr lvl="1"/>
            <a:r>
              <a:rPr lang="en-US" sz="1600" b="1" dirty="0">
                <a:solidFill>
                  <a:schemeClr val="bg1"/>
                </a:solidFill>
                <a:latin typeface="+mj-lt"/>
              </a:rPr>
              <a:t>Summary of Annex A</a:t>
            </a:r>
            <a:endParaRPr lang="en-US" sz="1600" b="1" dirty="0">
              <a:solidFill>
                <a:schemeClr val="bg1"/>
              </a:solidFill>
              <a:latin typeface="+mj-lt"/>
              <a:cs typeface="Calibri Light"/>
            </a:endParaRPr>
          </a:p>
          <a:p>
            <a:pPr lvl="1"/>
            <a:r>
              <a:rPr lang="en-US" sz="1600" b="1" dirty="0">
                <a:solidFill>
                  <a:schemeClr val="bg1"/>
                </a:solidFill>
                <a:latin typeface="Calibri Light"/>
                <a:cs typeface="Calibri Light"/>
              </a:rPr>
              <a:t>Modelling Visit Lengths</a:t>
            </a:r>
          </a:p>
          <a:p>
            <a:pPr lvl="1"/>
            <a:endParaRPr lang="en-US" sz="1200" dirty="0">
              <a:latin typeface="Calibri" panose="020F0502020204030204"/>
              <a:cs typeface="Calibri" panose="020F0502020204030204"/>
            </a:endParaRPr>
          </a:p>
          <a:p>
            <a:endParaRPr lang="en-US" sz="2000" dirty="0"/>
          </a:p>
          <a:p>
            <a:endParaRPr lang="en-GB" dirty="0"/>
          </a:p>
        </p:txBody>
      </p:sp>
      <p:sp>
        <p:nvSpPr>
          <p:cNvPr id="5" name="Picture Placeholder 4">
            <a:extLst>
              <a:ext uri="{FF2B5EF4-FFF2-40B4-BE49-F238E27FC236}">
                <a16:creationId xmlns:a16="http://schemas.microsoft.com/office/drawing/2014/main" id="{03FCCF28-3883-A39B-2D65-684DB24A1C32}"/>
              </a:ext>
            </a:extLst>
          </p:cNvPr>
          <p:cNvSpPr>
            <a:spLocks noGrp="1"/>
          </p:cNvSpPr>
          <p:nvPr>
            <p:ph type="pic" sz="quarter" idx="10"/>
          </p:nvPr>
        </p:nvSpPr>
        <p:spPr/>
      </p:sp>
      <p:pic>
        <p:nvPicPr>
          <p:cNvPr id="8" name="Picture 7">
            <a:extLst>
              <a:ext uri="{FF2B5EF4-FFF2-40B4-BE49-F238E27FC236}">
                <a16:creationId xmlns:a16="http://schemas.microsoft.com/office/drawing/2014/main" id="{74B7EB92-95F2-FC7C-E258-799A44AE7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0" y="5225341"/>
            <a:ext cx="3090862" cy="966787"/>
          </a:xfrm>
          <a:prstGeom prst="rect">
            <a:avLst/>
          </a:prstGeom>
        </p:spPr>
      </p:pic>
    </p:spTree>
    <p:extLst>
      <p:ext uri="{BB962C8B-B14F-4D97-AF65-F5344CB8AC3E}">
        <p14:creationId xmlns:p14="http://schemas.microsoft.com/office/powerpoint/2010/main" val="127522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C85F3-2FE3-F4FF-E3AD-86FD33C7402F}"/>
              </a:ext>
            </a:extLst>
          </p:cNvPr>
          <p:cNvSpPr>
            <a:spLocks noGrp="1"/>
          </p:cNvSpPr>
          <p:nvPr>
            <p:ph type="title"/>
          </p:nvPr>
        </p:nvSpPr>
        <p:spPr/>
        <p:txBody>
          <a:bodyPr/>
          <a:lstStyle/>
          <a:p>
            <a:r>
              <a:rPr lang="en-US"/>
              <a:t>Representation of Returns – Quality</a:t>
            </a:r>
            <a:endParaRPr lang="en-GB"/>
          </a:p>
        </p:txBody>
      </p:sp>
      <p:sp>
        <p:nvSpPr>
          <p:cNvPr id="5" name="Content Placeholder 4">
            <a:extLst>
              <a:ext uri="{FF2B5EF4-FFF2-40B4-BE49-F238E27FC236}">
                <a16:creationId xmlns:a16="http://schemas.microsoft.com/office/drawing/2014/main" id="{5B1A5CA6-6545-C425-6F41-9B7193E19934}"/>
              </a:ext>
            </a:extLst>
          </p:cNvPr>
          <p:cNvSpPr>
            <a:spLocks noGrp="1"/>
          </p:cNvSpPr>
          <p:nvPr>
            <p:ph idx="10"/>
          </p:nvPr>
        </p:nvSpPr>
        <p:spPr/>
        <p:txBody>
          <a:bodyPr>
            <a:normAutofit/>
          </a:bodyPr>
          <a:lstStyle/>
          <a:p>
            <a:pPr marL="342900"/>
            <a:r>
              <a:rPr lang="en-US" sz="2000"/>
              <a:t>This pie chart shows the CQC Overall quality rating for the providers submissions used to calculate Annex.</a:t>
            </a:r>
          </a:p>
          <a:p>
            <a:pPr marL="342900"/>
            <a:r>
              <a:rPr lang="en-US" sz="2000"/>
              <a:t>92% of providers have an overall CQC quality rating of Good or Outstanding.</a:t>
            </a:r>
          </a:p>
          <a:p>
            <a:pPr marL="342900"/>
            <a:r>
              <a:rPr lang="en-US" sz="2000"/>
              <a:t>2 providers had not yet been reviewed at the point of writing this report.</a:t>
            </a:r>
            <a:endParaRPr lang="en-GB" sz="2000"/>
          </a:p>
        </p:txBody>
      </p:sp>
      <p:graphicFrame>
        <p:nvGraphicFramePr>
          <p:cNvPr id="6" name="Content Placeholder 5">
            <a:extLst>
              <a:ext uri="{FF2B5EF4-FFF2-40B4-BE49-F238E27FC236}">
                <a16:creationId xmlns:a16="http://schemas.microsoft.com/office/drawing/2014/main" id="{21AD6900-5EFD-6F82-05B7-7553807D9B85}"/>
              </a:ext>
            </a:extLst>
          </p:cNvPr>
          <p:cNvGraphicFramePr>
            <a:graphicFrameLocks noGrp="1"/>
          </p:cNvGraphicFramePr>
          <p:nvPr>
            <p:ph idx="1"/>
            <p:extLst>
              <p:ext uri="{D42A27DB-BD31-4B8C-83A1-F6EECF244321}">
                <p14:modId xmlns:p14="http://schemas.microsoft.com/office/powerpoint/2010/main" val="3170238449"/>
              </p:ext>
            </p:extLst>
          </p:nvPr>
        </p:nvGraphicFramePr>
        <p:xfrm>
          <a:off x="803275" y="1622425"/>
          <a:ext cx="5214938" cy="4700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4488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C85F3-2FE3-F4FF-E3AD-86FD33C7402F}"/>
              </a:ext>
            </a:extLst>
          </p:cNvPr>
          <p:cNvSpPr>
            <a:spLocks noGrp="1"/>
          </p:cNvSpPr>
          <p:nvPr>
            <p:ph type="title"/>
          </p:nvPr>
        </p:nvSpPr>
        <p:spPr/>
        <p:txBody>
          <a:bodyPr/>
          <a:lstStyle/>
          <a:p>
            <a:r>
              <a:rPr lang="en-US"/>
              <a:t>Representation of Returns – Hours of Care Delivered</a:t>
            </a:r>
            <a:endParaRPr lang="en-GB"/>
          </a:p>
        </p:txBody>
      </p:sp>
      <p:sp>
        <p:nvSpPr>
          <p:cNvPr id="5" name="Content Placeholder 4">
            <a:extLst>
              <a:ext uri="{FF2B5EF4-FFF2-40B4-BE49-F238E27FC236}">
                <a16:creationId xmlns:a16="http://schemas.microsoft.com/office/drawing/2014/main" id="{5B1A5CA6-6545-C425-6F41-9B7193E19934}"/>
              </a:ext>
            </a:extLst>
          </p:cNvPr>
          <p:cNvSpPr>
            <a:spLocks noGrp="1"/>
          </p:cNvSpPr>
          <p:nvPr>
            <p:ph idx="10"/>
          </p:nvPr>
        </p:nvSpPr>
        <p:spPr/>
        <p:txBody>
          <a:bodyPr>
            <a:normAutofit/>
          </a:bodyPr>
          <a:lstStyle/>
          <a:p>
            <a:pPr marL="342900"/>
            <a:r>
              <a:rPr lang="en-US" sz="2000"/>
              <a:t>This pie chart shows the size of providers by the total number of direct care hours delivered per annum for the providers submissions used to calculate Annex A.</a:t>
            </a:r>
          </a:p>
          <a:p>
            <a:pPr marL="342900"/>
            <a:r>
              <a:rPr lang="en-US" sz="2000"/>
              <a:t>The range in the size of providers could represent the variance in back-office costs.</a:t>
            </a:r>
          </a:p>
        </p:txBody>
      </p:sp>
      <p:graphicFrame>
        <p:nvGraphicFramePr>
          <p:cNvPr id="7" name="Content Placeholder 6">
            <a:extLst>
              <a:ext uri="{FF2B5EF4-FFF2-40B4-BE49-F238E27FC236}">
                <a16:creationId xmlns:a16="http://schemas.microsoft.com/office/drawing/2014/main" id="{1F31B8E2-1977-CA8F-3E3D-D07D8169CBE9}"/>
              </a:ext>
            </a:extLst>
          </p:cNvPr>
          <p:cNvGraphicFramePr>
            <a:graphicFrameLocks noGrp="1"/>
          </p:cNvGraphicFramePr>
          <p:nvPr>
            <p:ph idx="1"/>
            <p:extLst>
              <p:ext uri="{D42A27DB-BD31-4B8C-83A1-F6EECF244321}">
                <p14:modId xmlns:p14="http://schemas.microsoft.com/office/powerpoint/2010/main" val="105229586"/>
              </p:ext>
            </p:extLst>
          </p:nvPr>
        </p:nvGraphicFramePr>
        <p:xfrm>
          <a:off x="803275" y="1622425"/>
          <a:ext cx="5214938" cy="4700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08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8BDE-6C4C-973D-A017-44D4B4C99E60}"/>
              </a:ext>
            </a:extLst>
          </p:cNvPr>
          <p:cNvSpPr>
            <a:spLocks noGrp="1"/>
          </p:cNvSpPr>
          <p:nvPr>
            <p:ph type="title"/>
          </p:nvPr>
        </p:nvSpPr>
        <p:spPr/>
        <p:txBody>
          <a:bodyPr>
            <a:normAutofit fontScale="90000"/>
          </a:bodyPr>
          <a:lstStyle/>
          <a:p>
            <a:r>
              <a:rPr lang="en-US"/>
              <a:t>Outcome of Cost of Care Exercise – Care Homes</a:t>
            </a:r>
            <a:endParaRPr lang="en-GB"/>
          </a:p>
        </p:txBody>
      </p:sp>
      <p:sp>
        <p:nvSpPr>
          <p:cNvPr id="4" name="Text Placeholder 3">
            <a:extLst>
              <a:ext uri="{FF2B5EF4-FFF2-40B4-BE49-F238E27FC236}">
                <a16:creationId xmlns:a16="http://schemas.microsoft.com/office/drawing/2014/main" id="{F4F22030-9B79-A8D7-D81D-8B08BF172D16}"/>
              </a:ext>
            </a:extLst>
          </p:cNvPr>
          <p:cNvSpPr>
            <a:spLocks noGrp="1"/>
          </p:cNvSpPr>
          <p:nvPr>
            <p:ph type="body" sz="quarter" idx="15"/>
          </p:nvPr>
        </p:nvSpPr>
        <p:spPr/>
        <p:txBody>
          <a:bodyPr lIns="91440" tIns="0" rIns="91440" bIns="45720" anchor="t"/>
          <a:lstStyle/>
          <a:p>
            <a:r>
              <a:rPr lang="en-US" dirty="0"/>
              <a:t>Approach to Calculating Median</a:t>
            </a:r>
          </a:p>
          <a:p>
            <a:r>
              <a:rPr lang="en-US" dirty="0"/>
              <a:t>Approach to Inflation</a:t>
            </a:r>
            <a:endParaRPr lang="en-US" dirty="0">
              <a:cs typeface="Calibri Light"/>
            </a:endParaRPr>
          </a:p>
          <a:p>
            <a:r>
              <a:rPr lang="en-US" dirty="0"/>
              <a:t>Approach to Surplus / Profit</a:t>
            </a:r>
            <a:endParaRPr lang="en-US" dirty="0">
              <a:cs typeface="Calibri Light"/>
            </a:endParaRPr>
          </a:p>
          <a:p>
            <a:r>
              <a:rPr lang="en-US" dirty="0"/>
              <a:t>Annex A Table</a:t>
            </a:r>
            <a:endParaRPr lang="en-US" dirty="0">
              <a:cs typeface="Calibri Light"/>
            </a:endParaRPr>
          </a:p>
          <a:p>
            <a:r>
              <a:rPr lang="en-US" dirty="0"/>
              <a:t>Summary of Annex A</a:t>
            </a:r>
            <a:endParaRPr lang="en-US" dirty="0">
              <a:cs typeface="Calibri Light"/>
            </a:endParaRPr>
          </a:p>
          <a:p>
            <a:r>
              <a:rPr lang="en-US" dirty="0">
                <a:cs typeface="Calibri Light"/>
              </a:rPr>
              <a:t>Modelling Visit Lengths</a:t>
            </a:r>
          </a:p>
          <a:p>
            <a:endParaRPr lang="en-GB" dirty="0"/>
          </a:p>
        </p:txBody>
      </p:sp>
      <p:sp>
        <p:nvSpPr>
          <p:cNvPr id="5" name="Picture Placeholder 4">
            <a:extLst>
              <a:ext uri="{FF2B5EF4-FFF2-40B4-BE49-F238E27FC236}">
                <a16:creationId xmlns:a16="http://schemas.microsoft.com/office/drawing/2014/main" id="{752B3D61-72C7-83CB-C9E1-7F41D905A845}"/>
              </a:ext>
            </a:extLst>
          </p:cNvPr>
          <p:cNvSpPr>
            <a:spLocks noGrp="1"/>
          </p:cNvSpPr>
          <p:nvPr>
            <p:ph type="pic" sz="quarter" idx="10"/>
          </p:nvPr>
        </p:nvSpPr>
        <p:spPr/>
      </p:sp>
      <p:pic>
        <p:nvPicPr>
          <p:cNvPr id="7" name="Picture 6">
            <a:extLst>
              <a:ext uri="{FF2B5EF4-FFF2-40B4-BE49-F238E27FC236}">
                <a16:creationId xmlns:a16="http://schemas.microsoft.com/office/drawing/2014/main" id="{3585FAEB-25E2-A78A-5207-07267EEDE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0" y="5225341"/>
            <a:ext cx="3090862" cy="966787"/>
          </a:xfrm>
          <a:prstGeom prst="rect">
            <a:avLst/>
          </a:prstGeom>
        </p:spPr>
      </p:pic>
    </p:spTree>
    <p:extLst>
      <p:ext uri="{BB962C8B-B14F-4D97-AF65-F5344CB8AC3E}">
        <p14:creationId xmlns:p14="http://schemas.microsoft.com/office/powerpoint/2010/main" val="1351482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B303BD-1712-80AE-736E-F2361D36F74C}"/>
              </a:ext>
            </a:extLst>
          </p:cNvPr>
          <p:cNvSpPr>
            <a:spLocks noGrp="1"/>
          </p:cNvSpPr>
          <p:nvPr>
            <p:ph idx="1"/>
          </p:nvPr>
        </p:nvSpPr>
        <p:spPr/>
        <p:txBody>
          <a:bodyPr>
            <a:noAutofit/>
          </a:bodyPr>
          <a:lstStyle/>
          <a:p>
            <a:pPr marL="0" indent="0">
              <a:buNone/>
            </a:pPr>
            <a:r>
              <a:rPr lang="en-US" sz="2000" dirty="0"/>
              <a:t>The are 2 methods that can be used to calculate the median values for this CoC exercise</a:t>
            </a:r>
            <a:r>
              <a:rPr lang="en-GB" sz="2000" dirty="0"/>
              <a:t>.</a:t>
            </a:r>
          </a:p>
          <a:p>
            <a:pPr marL="800100" lvl="1" indent="-457200">
              <a:buFont typeface="+mj-lt"/>
              <a:buAutoNum type="arabicPeriod"/>
            </a:pPr>
            <a:r>
              <a:rPr lang="en-GB" sz="2000" dirty="0"/>
              <a:t>Medians calculated using end per hour costings from each submission</a:t>
            </a:r>
          </a:p>
          <a:p>
            <a:pPr marL="800100" lvl="1" indent="-457200">
              <a:buFont typeface="+mj-lt"/>
              <a:buAutoNum type="arabicPeriod"/>
            </a:pPr>
            <a:r>
              <a:rPr lang="en-GB" sz="2000" b="1" dirty="0"/>
              <a:t>Medians calculated at line level, summed at subtotals, then subtotals summed</a:t>
            </a:r>
          </a:p>
          <a:p>
            <a:pPr marL="342900" lvl="1" indent="0">
              <a:buNone/>
            </a:pPr>
            <a:endParaRPr lang="en-GB" sz="2000" dirty="0"/>
          </a:p>
          <a:p>
            <a:pPr marL="342900" lvl="1" indent="0">
              <a:buNone/>
            </a:pPr>
            <a:r>
              <a:rPr lang="en-GB" sz="2000" dirty="0"/>
              <a:t>In line with the above, both methods of calculations were modelled and analysed to understand the best method for calculating the median, based on the sample characteristics and size. They are listed on the next page.</a:t>
            </a:r>
          </a:p>
          <a:p>
            <a:pPr marL="342900" lvl="1" indent="0">
              <a:buNone/>
            </a:pPr>
            <a:endParaRPr lang="en-GB" sz="2000" dirty="0"/>
          </a:p>
          <a:p>
            <a:pPr marL="342900" lvl="1" indent="0">
              <a:buNone/>
            </a:pPr>
            <a:r>
              <a:rPr lang="en-GB" sz="2000" dirty="0"/>
              <a:t>The most appropriate method for the sample of data in place for Home Care was option 2, medians calculated at line level (excluding zero values), as this truly reflected the ranges of costs listed by providers, through the LQ, Median and UQ values. </a:t>
            </a:r>
          </a:p>
          <a:p>
            <a:pPr marL="342900" lvl="1" indent="0">
              <a:buNone/>
            </a:pPr>
            <a:r>
              <a:rPr lang="en-GB" sz="2000" dirty="0"/>
              <a:t>It also addresses where there may be errors only at a single line in the submissions.</a:t>
            </a:r>
          </a:p>
          <a:p>
            <a:pPr marL="342900" lvl="1" indent="0">
              <a:buNone/>
            </a:pPr>
            <a:endParaRPr lang="en-GB" sz="2000" dirty="0"/>
          </a:p>
          <a:p>
            <a:pPr marL="342900" lvl="1" indent="0">
              <a:buNone/>
            </a:pPr>
            <a:r>
              <a:rPr lang="en-GB" sz="2000" dirty="0"/>
              <a:t>This is the method that was used to calculated the medians in Annex A.</a:t>
            </a:r>
            <a:endParaRPr lang="en-US" sz="2000" dirty="0"/>
          </a:p>
        </p:txBody>
      </p:sp>
      <p:sp>
        <p:nvSpPr>
          <p:cNvPr id="3" name="Title 2">
            <a:extLst>
              <a:ext uri="{FF2B5EF4-FFF2-40B4-BE49-F238E27FC236}">
                <a16:creationId xmlns:a16="http://schemas.microsoft.com/office/drawing/2014/main" id="{BBF7CAD3-16C8-03AE-CF08-66D2375EFE5B}"/>
              </a:ext>
            </a:extLst>
          </p:cNvPr>
          <p:cNvSpPr>
            <a:spLocks noGrp="1"/>
          </p:cNvSpPr>
          <p:nvPr>
            <p:ph type="title"/>
          </p:nvPr>
        </p:nvSpPr>
        <p:spPr/>
        <p:txBody>
          <a:bodyPr/>
          <a:lstStyle/>
          <a:p>
            <a:r>
              <a:rPr lang="en-US"/>
              <a:t>Approach to Calculating the Median</a:t>
            </a:r>
            <a:endParaRPr lang="en-GB"/>
          </a:p>
        </p:txBody>
      </p:sp>
    </p:spTree>
    <p:extLst>
      <p:ext uri="{BB962C8B-B14F-4D97-AF65-F5344CB8AC3E}">
        <p14:creationId xmlns:p14="http://schemas.microsoft.com/office/powerpoint/2010/main" val="149668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CC1885D-6871-F862-0F0D-99EFB4031942}"/>
              </a:ext>
            </a:extLst>
          </p:cNvPr>
          <p:cNvGraphicFramePr>
            <a:graphicFrameLocks noGrp="1"/>
          </p:cNvGraphicFramePr>
          <p:nvPr>
            <p:ph idx="1"/>
            <p:extLst>
              <p:ext uri="{D42A27DB-BD31-4B8C-83A1-F6EECF244321}">
                <p14:modId xmlns:p14="http://schemas.microsoft.com/office/powerpoint/2010/main" val="4147418591"/>
              </p:ext>
            </p:extLst>
          </p:nvPr>
        </p:nvGraphicFramePr>
        <p:xfrm>
          <a:off x="803275" y="1622425"/>
          <a:ext cx="10891836" cy="3022600"/>
        </p:xfrm>
        <a:graphic>
          <a:graphicData uri="http://schemas.openxmlformats.org/drawingml/2006/table">
            <a:tbl>
              <a:tblPr firstRow="1" bandRow="1">
                <a:tableStyleId>{5C22544A-7EE6-4342-B048-85BDC9FD1C3A}</a:tableStyleId>
              </a:tblPr>
              <a:tblGrid>
                <a:gridCol w="2722959">
                  <a:extLst>
                    <a:ext uri="{9D8B030D-6E8A-4147-A177-3AD203B41FA5}">
                      <a16:colId xmlns:a16="http://schemas.microsoft.com/office/drawing/2014/main" val="3054478735"/>
                    </a:ext>
                  </a:extLst>
                </a:gridCol>
                <a:gridCol w="2722959">
                  <a:extLst>
                    <a:ext uri="{9D8B030D-6E8A-4147-A177-3AD203B41FA5}">
                      <a16:colId xmlns:a16="http://schemas.microsoft.com/office/drawing/2014/main" val="3420950967"/>
                    </a:ext>
                  </a:extLst>
                </a:gridCol>
                <a:gridCol w="2722959">
                  <a:extLst>
                    <a:ext uri="{9D8B030D-6E8A-4147-A177-3AD203B41FA5}">
                      <a16:colId xmlns:a16="http://schemas.microsoft.com/office/drawing/2014/main" val="2617318235"/>
                    </a:ext>
                  </a:extLst>
                </a:gridCol>
                <a:gridCol w="2722959">
                  <a:extLst>
                    <a:ext uri="{9D8B030D-6E8A-4147-A177-3AD203B41FA5}">
                      <a16:colId xmlns:a16="http://schemas.microsoft.com/office/drawing/2014/main" val="637506966"/>
                    </a:ext>
                  </a:extLst>
                </a:gridCol>
              </a:tblGrid>
              <a:tr h="370840">
                <a:tc>
                  <a:txBody>
                    <a:bodyPr/>
                    <a:lstStyle/>
                    <a:p>
                      <a:pPr algn="l" rtl="0" fontAlgn="base"/>
                      <a:r>
                        <a:rPr lang="en-US" b="1" i="0">
                          <a:solidFill>
                            <a:srgbClr val="FFFFFF"/>
                          </a:solidFill>
                          <a:effectLst/>
                          <a:latin typeface="Calibri" panose="020F0502020204030204" pitchFamily="34" charset="0"/>
                        </a:rPr>
                        <a:t>Cost per Hour</a:t>
                      </a:r>
                      <a:endParaRPr lang="en-US" b="1" i="0">
                        <a:solidFill>
                          <a:srgbClr val="FFFFFF"/>
                        </a:solidFill>
                        <a:effectLst/>
                      </a:endParaRPr>
                    </a:p>
                  </a:txBody>
                  <a:tcPr/>
                </a:tc>
                <a:tc>
                  <a:txBody>
                    <a:bodyPr/>
                    <a:lstStyle/>
                    <a:p>
                      <a:pPr algn="l" rtl="0" fontAlgn="base"/>
                      <a:r>
                        <a:rPr lang="en-US" b="1" i="0">
                          <a:solidFill>
                            <a:srgbClr val="FFFFFF"/>
                          </a:solidFill>
                          <a:effectLst/>
                          <a:latin typeface="Calibri" panose="020F0502020204030204" pitchFamily="34" charset="0"/>
                        </a:rPr>
                        <a:t>Lower Quartile​</a:t>
                      </a:r>
                      <a:endParaRPr lang="en-US" b="1" i="0">
                        <a:solidFill>
                          <a:srgbClr val="FFFFFF"/>
                        </a:solidFill>
                        <a:effectLst/>
                      </a:endParaRPr>
                    </a:p>
                  </a:txBody>
                  <a:tcPr/>
                </a:tc>
                <a:tc>
                  <a:txBody>
                    <a:bodyPr/>
                    <a:lstStyle/>
                    <a:p>
                      <a:pPr algn="l" rtl="0" fontAlgn="base"/>
                      <a:r>
                        <a:rPr lang="en-US" b="1" i="0">
                          <a:solidFill>
                            <a:srgbClr val="FFFFFF"/>
                          </a:solidFill>
                          <a:effectLst/>
                          <a:latin typeface="Calibri" panose="020F0502020204030204" pitchFamily="34" charset="0"/>
                        </a:rPr>
                        <a:t>Median​</a:t>
                      </a:r>
                      <a:endParaRPr lang="en-US" b="1" i="0">
                        <a:solidFill>
                          <a:srgbClr val="FFFFFF"/>
                        </a:solidFill>
                        <a:effectLst/>
                      </a:endParaRPr>
                    </a:p>
                  </a:txBody>
                  <a:tcPr/>
                </a:tc>
                <a:tc>
                  <a:txBody>
                    <a:bodyPr/>
                    <a:lstStyle/>
                    <a:p>
                      <a:pPr algn="l" rtl="0" fontAlgn="base"/>
                      <a:r>
                        <a:rPr lang="en-US" b="1" i="0">
                          <a:solidFill>
                            <a:srgbClr val="FFFFFF"/>
                          </a:solidFill>
                          <a:effectLst/>
                          <a:latin typeface="Calibri" panose="020F0502020204030204" pitchFamily="34" charset="0"/>
                        </a:rPr>
                        <a:t>Upper Quartile​</a:t>
                      </a:r>
                      <a:endParaRPr lang="en-US" b="1" i="0">
                        <a:solidFill>
                          <a:srgbClr val="FFFFFF"/>
                        </a:solidFill>
                        <a:effectLst/>
                      </a:endParaRPr>
                    </a:p>
                  </a:txBody>
                  <a:tcPr/>
                </a:tc>
                <a:extLst>
                  <a:ext uri="{0D108BD9-81ED-4DB2-BD59-A6C34878D82A}">
                    <a16:rowId xmlns:a16="http://schemas.microsoft.com/office/drawing/2014/main" val="3058025797"/>
                  </a:ext>
                </a:extLst>
              </a:tr>
              <a:tr h="370840">
                <a:tc>
                  <a:txBody>
                    <a:bodyPr/>
                    <a:lstStyle/>
                    <a:p>
                      <a:pPr algn="l" rtl="0" fontAlgn="base"/>
                      <a:r>
                        <a:rPr lang="en-US" b="1" i="0" u="none" strike="noStrike" dirty="0">
                          <a:solidFill>
                            <a:srgbClr val="385723"/>
                          </a:solidFill>
                          <a:effectLst/>
                          <a:latin typeface="Calibri" panose="020F0502020204030204" pitchFamily="34" charset="0"/>
                        </a:rPr>
                        <a:t>Option 1) </a:t>
                      </a:r>
                      <a:br>
                        <a:rPr lang="en-US" b="1" i="0" u="none" strike="noStrike" dirty="0">
                          <a:solidFill>
                            <a:srgbClr val="385723"/>
                          </a:solidFill>
                          <a:effectLst/>
                          <a:latin typeface="Calibri" panose="020F0502020204030204" pitchFamily="34" charset="0"/>
                        </a:rPr>
                      </a:br>
                      <a:r>
                        <a:rPr lang="en-US" b="1" i="0" u="none" strike="noStrike" dirty="0">
                          <a:solidFill>
                            <a:srgbClr val="385723"/>
                          </a:solidFill>
                          <a:effectLst/>
                          <a:latin typeface="Calibri" panose="020F0502020204030204" pitchFamily="34" charset="0"/>
                        </a:rPr>
                        <a:t>Cost per hour (Calculated median at end total cost per hour level)</a:t>
                      </a:r>
                      <a:endParaRPr lang="en-US" b="0" i="0" dirty="0">
                        <a:solidFill>
                          <a:srgbClr val="95999D"/>
                        </a:solidFill>
                        <a:effectLst/>
                      </a:endParaRPr>
                    </a:p>
                  </a:txBody>
                  <a:tcPr anchor="ctr"/>
                </a:tc>
                <a:tc>
                  <a:txBody>
                    <a:bodyPr/>
                    <a:lstStyle/>
                    <a:p>
                      <a:pPr algn="ctr" fontAlgn="b"/>
                      <a:r>
                        <a:rPr lang="en-GB" sz="1800" b="0" i="0" u="none" strike="noStrike" kern="1200" dirty="0">
                          <a:solidFill>
                            <a:srgbClr val="385723"/>
                          </a:solidFill>
                          <a:effectLst/>
                          <a:latin typeface="Calibri" panose="020F0502020204030204" pitchFamily="34" charset="0"/>
                          <a:ea typeface="+mn-ea"/>
                          <a:cs typeface="+mn-cs"/>
                        </a:rPr>
                        <a:t>£22.71</a:t>
                      </a:r>
                    </a:p>
                  </a:txBody>
                  <a:tcPr marL="6350" marR="6350" marT="6350" marB="0" anchor="ctr"/>
                </a:tc>
                <a:tc>
                  <a:txBody>
                    <a:bodyPr/>
                    <a:lstStyle/>
                    <a:p>
                      <a:pPr algn="ctr" fontAlgn="b"/>
                      <a:r>
                        <a:rPr lang="en-GB" sz="1800" b="0" i="0" u="none" strike="noStrike" kern="1200">
                          <a:solidFill>
                            <a:srgbClr val="385723"/>
                          </a:solidFill>
                          <a:effectLst/>
                          <a:latin typeface="Calibri" panose="020F0502020204030204" pitchFamily="34" charset="0"/>
                          <a:ea typeface="+mn-ea"/>
                          <a:cs typeface="+mn-cs"/>
                        </a:rPr>
                        <a:t>£27.07</a:t>
                      </a:r>
                    </a:p>
                  </a:txBody>
                  <a:tcPr marL="6350" marR="6350" marT="6350" marB="0" anchor="ctr"/>
                </a:tc>
                <a:tc>
                  <a:txBody>
                    <a:bodyPr/>
                    <a:lstStyle/>
                    <a:p>
                      <a:pPr algn="ctr" fontAlgn="b"/>
                      <a:r>
                        <a:rPr lang="en-GB" sz="1800" b="0" i="0" u="none" strike="noStrike" kern="1200">
                          <a:solidFill>
                            <a:srgbClr val="385723"/>
                          </a:solidFill>
                          <a:effectLst/>
                          <a:latin typeface="Calibri" panose="020F0502020204030204" pitchFamily="34" charset="0"/>
                          <a:ea typeface="+mn-ea"/>
                          <a:cs typeface="+mn-cs"/>
                        </a:rPr>
                        <a:t>£29.52</a:t>
                      </a:r>
                    </a:p>
                  </a:txBody>
                  <a:tcPr marL="6350" marR="6350" marT="6350" marB="0" anchor="ctr"/>
                </a:tc>
                <a:extLst>
                  <a:ext uri="{0D108BD9-81ED-4DB2-BD59-A6C34878D82A}">
                    <a16:rowId xmlns:a16="http://schemas.microsoft.com/office/drawing/2014/main" val="491499742"/>
                  </a:ext>
                </a:extLst>
              </a:tr>
              <a:tr h="37084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i="0" u="none" strike="noStrike" dirty="0">
                          <a:solidFill>
                            <a:srgbClr val="385723"/>
                          </a:solidFill>
                          <a:effectLst/>
                          <a:latin typeface="Calibri" panose="020F0502020204030204" pitchFamily="34" charset="0"/>
                        </a:rPr>
                        <a:t>Option 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1" i="0" u="none" strike="noStrike" dirty="0">
                          <a:solidFill>
                            <a:srgbClr val="385723"/>
                          </a:solidFill>
                          <a:effectLst/>
                          <a:latin typeface="Calibri" panose="020F0502020204030204" pitchFamily="34" charset="0"/>
                        </a:rPr>
                        <a:t>Cost per hour (Calculated line level median costs, then summed) EXCLUDING ZERO VALUES</a:t>
                      </a:r>
                    </a:p>
                  </a:txBody>
                  <a:tcPr anchor="ctr"/>
                </a:tc>
                <a:tc>
                  <a:txBody>
                    <a:bodyPr/>
                    <a:lstStyle/>
                    <a:p>
                      <a:pPr marL="0" algn="ctr" defTabSz="914400" rtl="0" eaLnBrk="1" fontAlgn="b" latinLnBrk="0" hangingPunct="1"/>
                      <a:r>
                        <a:rPr lang="en-GB" sz="1800" b="0" i="0" u="none" strike="noStrike" kern="1200">
                          <a:solidFill>
                            <a:srgbClr val="385723"/>
                          </a:solidFill>
                          <a:effectLst/>
                          <a:latin typeface="Calibri" panose="020F0502020204030204" pitchFamily="34" charset="0"/>
                          <a:ea typeface="+mn-ea"/>
                          <a:cs typeface="+mn-cs"/>
                        </a:rPr>
                        <a:t>£20.15</a:t>
                      </a:r>
                    </a:p>
                  </a:txBody>
                  <a:tcPr marL="6350" marR="6350" marT="6350" marB="0" anchor="ctr"/>
                </a:tc>
                <a:tc>
                  <a:txBody>
                    <a:bodyPr/>
                    <a:lstStyle/>
                    <a:p>
                      <a:pPr marL="0" algn="ctr" defTabSz="914400" rtl="0" eaLnBrk="1" fontAlgn="b" latinLnBrk="0" hangingPunct="1"/>
                      <a:r>
                        <a:rPr lang="en-GB" sz="1800" b="0" i="0" u="none" strike="noStrike" kern="1200" dirty="0">
                          <a:solidFill>
                            <a:srgbClr val="385723"/>
                          </a:solidFill>
                          <a:effectLst/>
                          <a:latin typeface="Calibri" panose="020F0502020204030204" pitchFamily="34" charset="0"/>
                          <a:ea typeface="+mn-ea"/>
                          <a:cs typeface="+mn-cs"/>
                        </a:rPr>
                        <a:t>24.75</a:t>
                      </a:r>
                    </a:p>
                  </a:txBody>
                  <a:tcPr marL="6350" marR="6350" marT="6350" marB="0" anchor="ctr"/>
                </a:tc>
                <a:tc>
                  <a:txBody>
                    <a:bodyPr/>
                    <a:lstStyle/>
                    <a:p>
                      <a:pPr marL="0" algn="ctr" defTabSz="914400" rtl="0" eaLnBrk="1" fontAlgn="b" latinLnBrk="0" hangingPunct="1"/>
                      <a:r>
                        <a:rPr lang="en-GB" sz="1800" b="0" i="0" u="none" strike="noStrike" kern="1200" dirty="0">
                          <a:solidFill>
                            <a:srgbClr val="385723"/>
                          </a:solidFill>
                          <a:effectLst/>
                          <a:latin typeface="Calibri" panose="020F0502020204030204" pitchFamily="34" charset="0"/>
                          <a:ea typeface="+mn-ea"/>
                          <a:cs typeface="+mn-cs"/>
                        </a:rPr>
                        <a:t>32.40</a:t>
                      </a:r>
                    </a:p>
                  </a:txBody>
                  <a:tcPr marL="6350" marR="6350" marT="6350" marB="0" anchor="ctr"/>
                </a:tc>
                <a:extLst>
                  <a:ext uri="{0D108BD9-81ED-4DB2-BD59-A6C34878D82A}">
                    <a16:rowId xmlns:a16="http://schemas.microsoft.com/office/drawing/2014/main" val="948647285"/>
                  </a:ext>
                </a:extLst>
              </a:tr>
            </a:tbl>
          </a:graphicData>
        </a:graphic>
      </p:graphicFrame>
      <p:sp>
        <p:nvSpPr>
          <p:cNvPr id="3" name="Title 2">
            <a:extLst>
              <a:ext uri="{FF2B5EF4-FFF2-40B4-BE49-F238E27FC236}">
                <a16:creationId xmlns:a16="http://schemas.microsoft.com/office/drawing/2014/main" id="{E208A14A-F11B-0B66-98C5-D78331A207E5}"/>
              </a:ext>
            </a:extLst>
          </p:cNvPr>
          <p:cNvSpPr>
            <a:spLocks noGrp="1"/>
          </p:cNvSpPr>
          <p:nvPr>
            <p:ph type="title"/>
          </p:nvPr>
        </p:nvSpPr>
        <p:spPr/>
        <p:txBody>
          <a:bodyPr/>
          <a:lstStyle/>
          <a:p>
            <a:r>
              <a:rPr lang="en-US" dirty="0"/>
              <a:t>Methods of Calculating LQ, Median and UQ Figures</a:t>
            </a:r>
            <a:endParaRPr lang="en-GB" dirty="0">
              <a:solidFill>
                <a:schemeClr val="accent4"/>
              </a:solidFill>
            </a:endParaRPr>
          </a:p>
        </p:txBody>
      </p:sp>
      <p:sp>
        <p:nvSpPr>
          <p:cNvPr id="2" name="TextBox 1">
            <a:extLst>
              <a:ext uri="{FF2B5EF4-FFF2-40B4-BE49-F238E27FC236}">
                <a16:creationId xmlns:a16="http://schemas.microsoft.com/office/drawing/2014/main" id="{0F4405C5-9DC2-205A-8D84-18A5E15CCE60}"/>
              </a:ext>
            </a:extLst>
          </p:cNvPr>
          <p:cNvSpPr txBox="1"/>
          <p:nvPr/>
        </p:nvSpPr>
        <p:spPr>
          <a:xfrm>
            <a:off x="955497" y="5732980"/>
            <a:ext cx="10664575" cy="646331"/>
          </a:xfrm>
          <a:prstGeom prst="rect">
            <a:avLst/>
          </a:prstGeom>
          <a:noFill/>
        </p:spPr>
        <p:txBody>
          <a:bodyPr wrap="square" rtlCol="0">
            <a:spAutoFit/>
          </a:bodyPr>
          <a:lstStyle/>
          <a:p>
            <a:r>
              <a:rPr lang="en-US" dirty="0"/>
              <a:t>Note: LQ, Median &amp; UQ different methods of calculation which were </a:t>
            </a:r>
            <a:r>
              <a:rPr lang="en-US" dirty="0" err="1"/>
              <a:t>analysed</a:t>
            </a:r>
            <a:r>
              <a:rPr lang="en-US" dirty="0"/>
              <a:t> to determine the most appropriate method for the data sample, listed in the above table.</a:t>
            </a:r>
            <a:endParaRPr lang="en-GB" dirty="0"/>
          </a:p>
        </p:txBody>
      </p:sp>
    </p:spTree>
    <p:extLst>
      <p:ext uri="{BB962C8B-B14F-4D97-AF65-F5344CB8AC3E}">
        <p14:creationId xmlns:p14="http://schemas.microsoft.com/office/powerpoint/2010/main" val="62603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876F8-19D0-6DD4-81D7-A5FA8EA8CD04}"/>
              </a:ext>
            </a:extLst>
          </p:cNvPr>
          <p:cNvSpPr>
            <a:spLocks noGrp="1"/>
          </p:cNvSpPr>
          <p:nvPr>
            <p:ph idx="1"/>
          </p:nvPr>
        </p:nvSpPr>
        <p:spPr/>
        <p:txBody>
          <a:bodyPr lIns="91440" tIns="45720" rIns="91440" bIns="45720" anchor="t">
            <a:normAutofit/>
          </a:bodyPr>
          <a:lstStyle/>
          <a:p>
            <a:pPr marL="342900"/>
            <a:r>
              <a:rPr lang="en-US" sz="2000">
                <a:cs typeface="Arial"/>
              </a:rPr>
              <a:t>For the ARCC homecare tool, providers did not have the option to uplift for 2022/23 costs, providers were asked to provide a cost for 2022-23.</a:t>
            </a:r>
          </a:p>
          <a:p>
            <a:pPr marL="342900"/>
            <a:r>
              <a:rPr lang="en-US" sz="2000">
                <a:cs typeface="Arial"/>
              </a:rPr>
              <a:t>Therefore, costs submitted should be considered to be accurate at the point of collection, however, similarly to care home providers:</a:t>
            </a:r>
            <a:endParaRPr lang="en-US" sz="2000">
              <a:ea typeface="Calibri Light"/>
              <a:cs typeface="Arial"/>
            </a:endParaRPr>
          </a:p>
          <a:p>
            <a:pPr lvl="1"/>
            <a:r>
              <a:rPr lang="en-US" sz="2000">
                <a:cs typeface="Arial"/>
              </a:rPr>
              <a:t>Home care providers have also raised that since filling out this tool, inflation has increased further than stated in the tool. Particularly providers have advised that they are seeing considerable increases in fuel costs.</a:t>
            </a:r>
            <a:endParaRPr lang="en-US" sz="2000">
              <a:ea typeface="Calibri Light"/>
              <a:cs typeface="Arial"/>
            </a:endParaRPr>
          </a:p>
          <a:p>
            <a:pPr marL="342900"/>
            <a:r>
              <a:rPr lang="en-US" sz="2000">
                <a:cs typeface="Arial"/>
              </a:rPr>
              <a:t>Therefore, further consideration is needed to understand the cost of living pressures that will be impacting the prices listed in Annex A.</a:t>
            </a:r>
          </a:p>
          <a:p>
            <a:endParaRPr lang="en-US" sz="2000"/>
          </a:p>
          <a:p>
            <a:pPr lvl="1"/>
            <a:endParaRPr lang="en-US" sz="2000"/>
          </a:p>
        </p:txBody>
      </p:sp>
      <p:sp>
        <p:nvSpPr>
          <p:cNvPr id="3" name="Title 2">
            <a:extLst>
              <a:ext uri="{FF2B5EF4-FFF2-40B4-BE49-F238E27FC236}">
                <a16:creationId xmlns:a16="http://schemas.microsoft.com/office/drawing/2014/main" id="{FB66B650-B78B-56FC-D3B6-0435CD5C9F8B}"/>
              </a:ext>
            </a:extLst>
          </p:cNvPr>
          <p:cNvSpPr>
            <a:spLocks noGrp="1"/>
          </p:cNvSpPr>
          <p:nvPr>
            <p:ph type="title"/>
          </p:nvPr>
        </p:nvSpPr>
        <p:spPr>
          <a:xfrm>
            <a:off x="802755" y="310424"/>
            <a:ext cx="8334760" cy="899410"/>
          </a:xfrm>
        </p:spPr>
        <p:txBody>
          <a:bodyPr anchor="t"/>
          <a:lstStyle/>
          <a:p>
            <a:r>
              <a:rPr lang="en-US"/>
              <a:t>Approach to Inflation</a:t>
            </a:r>
            <a:endParaRPr lang="en-GB"/>
          </a:p>
        </p:txBody>
      </p:sp>
    </p:spTree>
    <p:extLst>
      <p:ext uri="{BB962C8B-B14F-4D97-AF65-F5344CB8AC3E}">
        <p14:creationId xmlns:p14="http://schemas.microsoft.com/office/powerpoint/2010/main" val="431228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F99793-1FB0-9801-6A71-7E4E7E8B7544}"/>
              </a:ext>
            </a:extLst>
          </p:cNvPr>
          <p:cNvSpPr>
            <a:spLocks noGrp="1"/>
          </p:cNvSpPr>
          <p:nvPr>
            <p:ph idx="1"/>
          </p:nvPr>
        </p:nvSpPr>
        <p:spPr/>
        <p:txBody>
          <a:bodyPr>
            <a:normAutofit/>
          </a:bodyPr>
          <a:lstStyle/>
          <a:p>
            <a:pPr marL="342900">
              <a:lnSpc>
                <a:spcPct val="100000"/>
              </a:lnSpc>
            </a:pPr>
            <a:r>
              <a:rPr lang="en-US" sz="1900" dirty="0"/>
              <a:t>Within the home care collections, providers have submitted surplus/profit as part of the total cost per hour.</a:t>
            </a:r>
          </a:p>
          <a:p>
            <a:pPr marL="342900">
              <a:lnSpc>
                <a:spcPct val="100000"/>
              </a:lnSpc>
            </a:pPr>
            <a:r>
              <a:rPr lang="en-US" sz="1900" dirty="0"/>
              <a:t>This graph shows the profit % listed by providers as part of this exercise.</a:t>
            </a:r>
          </a:p>
          <a:p>
            <a:pPr marL="342900">
              <a:lnSpc>
                <a:spcPct val="100000"/>
              </a:lnSpc>
            </a:pPr>
            <a:r>
              <a:rPr lang="en-US" sz="1900" dirty="0"/>
              <a:t>The range submitted by providers was from 0%   to 30%, with the average at 6% and the median at 5%.</a:t>
            </a:r>
          </a:p>
          <a:p>
            <a:pPr marL="342900">
              <a:lnSpc>
                <a:spcPct val="100000"/>
              </a:lnSpc>
            </a:pPr>
            <a:r>
              <a:rPr lang="en-US" sz="1900" b="1" dirty="0"/>
              <a:t>Given that a decision needs to made on reasonable level of profit which will enable the sustainability of the market moving forward, Suffolk have decided that the average value of 6%, median value of 5% coming through from provider returns is reasonable.</a:t>
            </a:r>
          </a:p>
        </p:txBody>
      </p:sp>
      <p:sp>
        <p:nvSpPr>
          <p:cNvPr id="3" name="Title 2">
            <a:extLst>
              <a:ext uri="{FF2B5EF4-FFF2-40B4-BE49-F238E27FC236}">
                <a16:creationId xmlns:a16="http://schemas.microsoft.com/office/drawing/2014/main" id="{06CB5E21-9E93-556E-9FE2-D161CBB84052}"/>
              </a:ext>
            </a:extLst>
          </p:cNvPr>
          <p:cNvSpPr>
            <a:spLocks noGrp="1"/>
          </p:cNvSpPr>
          <p:nvPr>
            <p:ph type="title"/>
          </p:nvPr>
        </p:nvSpPr>
        <p:spPr/>
        <p:txBody>
          <a:bodyPr lIns="91440" tIns="45720" rIns="91440" bIns="45720" anchor="t">
            <a:normAutofit/>
          </a:bodyPr>
          <a:lstStyle/>
          <a:p>
            <a:r>
              <a:rPr lang="en-US">
                <a:cs typeface="Arial"/>
              </a:rPr>
              <a:t>Approach to Surplus / Profit</a:t>
            </a:r>
            <a:endParaRPr lang="en-GB"/>
          </a:p>
        </p:txBody>
      </p:sp>
      <mc:AlternateContent xmlns:mc="http://schemas.openxmlformats.org/markup-compatibility/2006" xmlns:cx1="http://schemas.microsoft.com/office/drawing/2015/9/8/chartex">
        <mc:Choice Requires="cx1">
          <p:graphicFrame>
            <p:nvGraphicFramePr>
              <p:cNvPr id="10" name="Content Placeholder 9">
                <a:extLst>
                  <a:ext uri="{FF2B5EF4-FFF2-40B4-BE49-F238E27FC236}">
                    <a16:creationId xmlns:a16="http://schemas.microsoft.com/office/drawing/2014/main" id="{C62F0640-3C9C-6B2B-5978-B3A6D45DAAB0}"/>
                  </a:ext>
                </a:extLst>
              </p:cNvPr>
              <p:cNvGraphicFramePr>
                <a:graphicFrameLocks noGrp="1"/>
              </p:cNvGraphicFramePr>
              <p:nvPr>
                <p:ph idx="10"/>
                <p:extLst>
                  <p:ext uri="{D42A27DB-BD31-4B8C-83A1-F6EECF244321}">
                    <p14:modId xmlns:p14="http://schemas.microsoft.com/office/powerpoint/2010/main" val="1149209816"/>
                  </p:ext>
                </p:extLst>
              </p:nvPr>
            </p:nvGraphicFramePr>
            <p:xfrm>
              <a:off x="6480175" y="1622425"/>
              <a:ext cx="5214938" cy="470058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0" name="Content Placeholder 9">
                <a:extLst>
                  <a:ext uri="{FF2B5EF4-FFF2-40B4-BE49-F238E27FC236}">
                    <a16:creationId xmlns:a16="http://schemas.microsoft.com/office/drawing/2014/main" id="{C62F0640-3C9C-6B2B-5978-B3A6D45DAAB0}"/>
                  </a:ext>
                </a:extLst>
              </p:cNvPr>
              <p:cNvPicPr>
                <a:picLocks noGrp="1" noRot="1" noChangeAspect="1" noMove="1" noResize="1" noEditPoints="1" noAdjustHandles="1" noChangeArrowheads="1" noChangeShapeType="1"/>
              </p:cNvPicPr>
              <p:nvPr/>
            </p:nvPicPr>
            <p:blipFill>
              <a:blip r:embed="rId3"/>
              <a:stretch>
                <a:fillRect/>
              </a:stretch>
            </p:blipFill>
            <p:spPr>
              <a:xfrm>
                <a:off x="6480175" y="1622425"/>
                <a:ext cx="5214938" cy="4700588"/>
              </a:xfrm>
              <a:prstGeom prst="rect">
                <a:avLst/>
              </a:prstGeom>
            </p:spPr>
          </p:pic>
        </mc:Fallback>
      </mc:AlternateContent>
    </p:spTree>
    <p:extLst>
      <p:ext uri="{BB962C8B-B14F-4D97-AF65-F5344CB8AC3E}">
        <p14:creationId xmlns:p14="http://schemas.microsoft.com/office/powerpoint/2010/main" val="2886199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08A14A-F11B-0B66-98C5-D78331A207E5}"/>
              </a:ext>
            </a:extLst>
          </p:cNvPr>
          <p:cNvSpPr>
            <a:spLocks noGrp="1"/>
          </p:cNvSpPr>
          <p:nvPr>
            <p:ph type="title"/>
          </p:nvPr>
        </p:nvSpPr>
        <p:spPr/>
        <p:txBody>
          <a:bodyPr/>
          <a:lstStyle/>
          <a:p>
            <a:r>
              <a:rPr lang="en-US"/>
              <a:t>Home Care Draft LQ, Median &amp; Upper Quartile figures excluding outliers</a:t>
            </a:r>
            <a:endParaRPr lang="en-GB">
              <a:solidFill>
                <a:schemeClr val="accent4"/>
              </a:solidFill>
            </a:endParaRPr>
          </a:p>
        </p:txBody>
      </p:sp>
      <p:sp>
        <p:nvSpPr>
          <p:cNvPr id="2" name="TextBox 1">
            <a:extLst>
              <a:ext uri="{FF2B5EF4-FFF2-40B4-BE49-F238E27FC236}">
                <a16:creationId xmlns:a16="http://schemas.microsoft.com/office/drawing/2014/main" id="{0F4405C5-9DC2-205A-8D84-18A5E15CCE60}"/>
              </a:ext>
            </a:extLst>
          </p:cNvPr>
          <p:cNvSpPr txBox="1"/>
          <p:nvPr/>
        </p:nvSpPr>
        <p:spPr>
          <a:xfrm>
            <a:off x="802753" y="5904961"/>
            <a:ext cx="10664575" cy="369332"/>
          </a:xfrm>
          <a:prstGeom prst="rect">
            <a:avLst/>
          </a:prstGeom>
          <a:noFill/>
        </p:spPr>
        <p:txBody>
          <a:bodyPr wrap="square" rtlCol="0">
            <a:spAutoFit/>
          </a:bodyPr>
          <a:lstStyle/>
          <a:p>
            <a:r>
              <a:rPr lang="en-US"/>
              <a:t>Note: Method of calculating LQ, Median &amp; UQ by calculating at line level, then summing</a:t>
            </a:r>
            <a:endParaRPr lang="en-GB"/>
          </a:p>
        </p:txBody>
      </p:sp>
      <p:graphicFrame>
        <p:nvGraphicFramePr>
          <p:cNvPr id="5" name="Table 5">
            <a:extLst>
              <a:ext uri="{FF2B5EF4-FFF2-40B4-BE49-F238E27FC236}">
                <a16:creationId xmlns:a16="http://schemas.microsoft.com/office/drawing/2014/main" id="{A92EF68F-BD98-9D82-86F2-185E74A26BA5}"/>
              </a:ext>
            </a:extLst>
          </p:cNvPr>
          <p:cNvGraphicFramePr>
            <a:graphicFrameLocks noGrp="1"/>
          </p:cNvGraphicFramePr>
          <p:nvPr>
            <p:extLst>
              <p:ext uri="{D42A27DB-BD31-4B8C-83A1-F6EECF244321}">
                <p14:modId xmlns:p14="http://schemas.microsoft.com/office/powerpoint/2010/main" val="3324176195"/>
              </p:ext>
            </p:extLst>
          </p:nvPr>
        </p:nvGraphicFramePr>
        <p:xfrm>
          <a:off x="802753" y="1617068"/>
          <a:ext cx="10892640" cy="3932029"/>
        </p:xfrm>
        <a:graphic>
          <a:graphicData uri="http://schemas.openxmlformats.org/drawingml/2006/table">
            <a:tbl>
              <a:tblPr firstRow="1" bandRow="1">
                <a:tableStyleId>{5C22544A-7EE6-4342-B048-85BDC9FD1C3A}</a:tableStyleId>
              </a:tblPr>
              <a:tblGrid>
                <a:gridCol w="2723160">
                  <a:extLst>
                    <a:ext uri="{9D8B030D-6E8A-4147-A177-3AD203B41FA5}">
                      <a16:colId xmlns:a16="http://schemas.microsoft.com/office/drawing/2014/main" val="353490864"/>
                    </a:ext>
                  </a:extLst>
                </a:gridCol>
                <a:gridCol w="2723160">
                  <a:extLst>
                    <a:ext uri="{9D8B030D-6E8A-4147-A177-3AD203B41FA5}">
                      <a16:colId xmlns:a16="http://schemas.microsoft.com/office/drawing/2014/main" val="2632366766"/>
                    </a:ext>
                  </a:extLst>
                </a:gridCol>
                <a:gridCol w="2723160">
                  <a:extLst>
                    <a:ext uri="{9D8B030D-6E8A-4147-A177-3AD203B41FA5}">
                      <a16:colId xmlns:a16="http://schemas.microsoft.com/office/drawing/2014/main" val="659147486"/>
                    </a:ext>
                  </a:extLst>
                </a:gridCol>
                <a:gridCol w="2723160">
                  <a:extLst>
                    <a:ext uri="{9D8B030D-6E8A-4147-A177-3AD203B41FA5}">
                      <a16:colId xmlns:a16="http://schemas.microsoft.com/office/drawing/2014/main" val="3056503821"/>
                    </a:ext>
                  </a:extLst>
                </a:gridCol>
              </a:tblGrid>
              <a:tr h="384781">
                <a:tc>
                  <a:txBody>
                    <a:bodyPr/>
                    <a:lstStyle/>
                    <a:p>
                      <a:pPr algn="l" rtl="0" fontAlgn="base"/>
                      <a:r>
                        <a:rPr lang="en-US" b="1" i="0">
                          <a:solidFill>
                            <a:srgbClr val="FFFFFF"/>
                          </a:solidFill>
                          <a:effectLst/>
                          <a:latin typeface="Calibri" panose="020F0502020204030204" pitchFamily="34" charset="0"/>
                        </a:rPr>
                        <a:t>Cost per Hour</a:t>
                      </a:r>
                      <a:endParaRPr lang="en-US" b="1" i="0">
                        <a:solidFill>
                          <a:srgbClr val="FFFFFF"/>
                        </a:solidFill>
                        <a:effectLst/>
                      </a:endParaRPr>
                    </a:p>
                  </a:txBody>
                  <a:tcPr/>
                </a:tc>
                <a:tc>
                  <a:txBody>
                    <a:bodyPr/>
                    <a:lstStyle/>
                    <a:p>
                      <a:pPr algn="ctr" rtl="0" fontAlgn="base"/>
                      <a:r>
                        <a:rPr lang="en-US" b="1" i="0">
                          <a:solidFill>
                            <a:srgbClr val="FFFFFF"/>
                          </a:solidFill>
                          <a:effectLst/>
                          <a:latin typeface="Calibri" panose="020F0502020204030204" pitchFamily="34" charset="0"/>
                        </a:rPr>
                        <a:t>Lower Quartile​</a:t>
                      </a:r>
                      <a:endParaRPr lang="en-US" b="1" i="0">
                        <a:solidFill>
                          <a:srgbClr val="FFFFFF"/>
                        </a:solidFill>
                        <a:effectLst/>
                      </a:endParaRPr>
                    </a:p>
                  </a:txBody>
                  <a:tcPr anchor="ctr"/>
                </a:tc>
                <a:tc>
                  <a:txBody>
                    <a:bodyPr/>
                    <a:lstStyle/>
                    <a:p>
                      <a:pPr algn="ctr" rtl="0" fontAlgn="base"/>
                      <a:r>
                        <a:rPr lang="en-US" b="1" i="0">
                          <a:solidFill>
                            <a:srgbClr val="FFFFFF"/>
                          </a:solidFill>
                          <a:effectLst/>
                          <a:latin typeface="Calibri" panose="020F0502020204030204" pitchFamily="34" charset="0"/>
                        </a:rPr>
                        <a:t>Median​</a:t>
                      </a:r>
                      <a:endParaRPr lang="en-US" b="1" i="0">
                        <a:solidFill>
                          <a:srgbClr val="FFFFFF"/>
                        </a:solidFill>
                        <a:effectLst/>
                      </a:endParaRPr>
                    </a:p>
                  </a:txBody>
                  <a:tcPr anchor="ctr"/>
                </a:tc>
                <a:tc>
                  <a:txBody>
                    <a:bodyPr/>
                    <a:lstStyle/>
                    <a:p>
                      <a:pPr algn="ctr" rtl="0" fontAlgn="base"/>
                      <a:r>
                        <a:rPr lang="en-US" b="1" i="0">
                          <a:solidFill>
                            <a:srgbClr val="FFFFFF"/>
                          </a:solidFill>
                          <a:effectLst/>
                          <a:latin typeface="Calibri" panose="020F0502020204030204" pitchFamily="34" charset="0"/>
                        </a:rPr>
                        <a:t>Upper Quartile​</a:t>
                      </a:r>
                      <a:endParaRPr lang="en-US" b="1" i="0">
                        <a:solidFill>
                          <a:srgbClr val="FFFFFF"/>
                        </a:solidFill>
                        <a:effectLst/>
                      </a:endParaRPr>
                    </a:p>
                  </a:txBody>
                  <a:tcPr anchor="ctr"/>
                </a:tc>
                <a:extLst>
                  <a:ext uri="{0D108BD9-81ED-4DB2-BD59-A6C34878D82A}">
                    <a16:rowId xmlns:a16="http://schemas.microsoft.com/office/drawing/2014/main" val="4061836830"/>
                  </a:ext>
                </a:extLst>
              </a:tr>
              <a:tr h="87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dirty="0">
                          <a:solidFill>
                            <a:schemeClr val="accent2"/>
                          </a:solidFill>
                          <a:effectLst/>
                          <a:latin typeface="Calibri" panose="020F0502020204030204" pitchFamily="34" charset="0"/>
                          <a:ea typeface="+mn-ea"/>
                          <a:cs typeface="+mn-cs"/>
                        </a:rPr>
                        <a:t>Total Care worker Costs</a:t>
                      </a:r>
                    </a:p>
                  </a:txBody>
                  <a:tcPr/>
                </a:tc>
                <a:tc>
                  <a:txBody>
                    <a:bodyPr/>
                    <a:lstStyle/>
                    <a:p>
                      <a:pPr marL="0" algn="ctr" defTabSz="914400" rtl="0" eaLnBrk="1" fontAlgn="b" latinLnBrk="0" hangingPunct="1"/>
                      <a:r>
                        <a:rPr lang="en-US" sz="1800" b="0" i="0" u="none" strike="noStrike" kern="1200">
                          <a:solidFill>
                            <a:schemeClr val="accent2"/>
                          </a:solidFill>
                          <a:effectLst/>
                          <a:latin typeface="Calibri" panose="020F0502020204030204" pitchFamily="34" charset="0"/>
                          <a:ea typeface="+mn-ea"/>
                          <a:cs typeface="+mn-cs"/>
                        </a:rPr>
                        <a:t>£15.95</a:t>
                      </a:r>
                      <a:endParaRPr lang="en-GB" sz="1800" b="0" i="0" u="none" strike="noStrike" kern="1200">
                        <a:solidFill>
                          <a:schemeClr val="accent2"/>
                        </a:solidFill>
                        <a:effectLst/>
                        <a:latin typeface="Calibri" panose="020F0502020204030204" pitchFamily="34" charset="0"/>
                        <a:ea typeface="+mn-ea"/>
                        <a:cs typeface="+mn-cs"/>
                      </a:endParaRPr>
                    </a:p>
                  </a:txBody>
                  <a:tcPr anchor="ctr"/>
                </a:tc>
                <a:tc>
                  <a:txBody>
                    <a:bodyPr/>
                    <a:lstStyle/>
                    <a:p>
                      <a:pPr marL="0" algn="ctr" defTabSz="914400" rtl="0" eaLnBrk="1" fontAlgn="b" latinLnBrk="0" hangingPunct="1"/>
                      <a:r>
                        <a:rPr lang="en-US" sz="1800" b="0" i="0" u="none" strike="noStrike" kern="1200">
                          <a:solidFill>
                            <a:schemeClr val="accent2"/>
                          </a:solidFill>
                          <a:effectLst/>
                          <a:latin typeface="Calibri" panose="020F0502020204030204" pitchFamily="34" charset="0"/>
                          <a:ea typeface="+mn-ea"/>
                          <a:cs typeface="+mn-cs"/>
                        </a:rPr>
                        <a:t>£</a:t>
                      </a:r>
                      <a:r>
                        <a:rPr lang="en-GB" sz="1800" b="0" i="0" u="none" strike="noStrike" kern="1200">
                          <a:solidFill>
                            <a:schemeClr val="accent2"/>
                          </a:solidFill>
                          <a:effectLst/>
                          <a:latin typeface="Calibri" panose="020F0502020204030204" pitchFamily="34" charset="0"/>
                          <a:ea typeface="+mn-ea"/>
                          <a:cs typeface="+mn-cs"/>
                        </a:rPr>
                        <a:t>18.03</a:t>
                      </a:r>
                    </a:p>
                  </a:txBody>
                  <a:tcPr anchor="ctr"/>
                </a:tc>
                <a:tc>
                  <a:txBody>
                    <a:bodyPr/>
                    <a:lstStyle/>
                    <a:p>
                      <a:pPr marL="0" algn="ctr" defTabSz="914400" rtl="0" eaLnBrk="1" fontAlgn="b" latinLnBrk="0" hangingPunct="1"/>
                      <a:r>
                        <a:rPr lang="en-US" sz="1800" b="0" i="0" u="none" strike="noStrike" kern="1200">
                          <a:solidFill>
                            <a:schemeClr val="accent2"/>
                          </a:solidFill>
                          <a:effectLst/>
                          <a:latin typeface="Calibri" panose="020F0502020204030204" pitchFamily="34" charset="0"/>
                          <a:ea typeface="+mn-ea"/>
                          <a:cs typeface="+mn-cs"/>
                        </a:rPr>
                        <a:t>£21.58</a:t>
                      </a:r>
                      <a:endParaRPr lang="en-GB" sz="1800" b="0" i="0" u="none" strike="noStrike" kern="1200">
                        <a:solidFill>
                          <a:schemeClr val="accent2"/>
                        </a:solidFill>
                        <a:effectLst/>
                        <a:latin typeface="Calibri" panose="020F0502020204030204" pitchFamily="34" charset="0"/>
                        <a:ea typeface="+mn-ea"/>
                        <a:cs typeface="+mn-cs"/>
                      </a:endParaRPr>
                    </a:p>
                  </a:txBody>
                  <a:tcPr anchor="ctr"/>
                </a:tc>
                <a:extLst>
                  <a:ext uri="{0D108BD9-81ED-4DB2-BD59-A6C34878D82A}">
                    <a16:rowId xmlns:a16="http://schemas.microsoft.com/office/drawing/2014/main" val="3444416620"/>
                  </a:ext>
                </a:extLst>
              </a:tr>
              <a:tr h="87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a:solidFill>
                            <a:schemeClr val="accent2"/>
                          </a:solidFill>
                          <a:effectLst/>
                          <a:latin typeface="Calibri" panose="020F0502020204030204" pitchFamily="34" charset="0"/>
                          <a:ea typeface="+mn-ea"/>
                          <a:cs typeface="+mn-cs"/>
                        </a:rPr>
                        <a:t>Total Business Costs</a:t>
                      </a:r>
                    </a:p>
                  </a:txBody>
                  <a:tcPr/>
                </a:tc>
                <a:tc>
                  <a:txBody>
                    <a:bodyPr/>
                    <a:lstStyle/>
                    <a:p>
                      <a:pPr marL="0" algn="ctr" defTabSz="914400" rtl="0" eaLnBrk="1" fontAlgn="b" latinLnBrk="0" hangingPunct="1"/>
                      <a:r>
                        <a:rPr lang="en-US" sz="1800" b="0" i="0" u="none" strike="noStrike" kern="1200" dirty="0">
                          <a:solidFill>
                            <a:schemeClr val="accent2"/>
                          </a:solidFill>
                          <a:effectLst/>
                          <a:latin typeface="Calibri" panose="020F0502020204030204" pitchFamily="34" charset="0"/>
                          <a:ea typeface="+mn-ea"/>
                          <a:cs typeface="+mn-cs"/>
                        </a:rPr>
                        <a:t>£3.57</a:t>
                      </a:r>
                      <a:endParaRPr lang="en-GB" sz="1800" b="0" i="0" u="none" strike="noStrike" kern="1200" dirty="0">
                        <a:solidFill>
                          <a:schemeClr val="accent2"/>
                        </a:solidFill>
                        <a:effectLst/>
                        <a:latin typeface="Calibri" panose="020F0502020204030204" pitchFamily="34" charset="0"/>
                        <a:ea typeface="+mn-ea"/>
                        <a:cs typeface="+mn-cs"/>
                      </a:endParaRPr>
                    </a:p>
                  </a:txBody>
                  <a:tcPr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a:solidFill>
                            <a:schemeClr val="accent2"/>
                          </a:solidFill>
                          <a:effectLst/>
                          <a:latin typeface="Calibri" panose="020F0502020204030204" pitchFamily="34" charset="0"/>
                          <a:ea typeface="+mn-ea"/>
                          <a:cs typeface="+mn-cs"/>
                        </a:rPr>
                        <a:t>£5.42</a:t>
                      </a:r>
                      <a:endParaRPr lang="en-GB" sz="1800" b="0" i="0" u="none" strike="noStrike" kern="1200">
                        <a:solidFill>
                          <a:schemeClr val="accent2"/>
                        </a:solidFill>
                        <a:effectLst/>
                        <a:latin typeface="Calibri" panose="020F0502020204030204" pitchFamily="34" charset="0"/>
                        <a:ea typeface="+mn-ea"/>
                        <a:cs typeface="+mn-cs"/>
                      </a:endParaRPr>
                    </a:p>
                    <a:p>
                      <a:pPr marL="0" algn="ctr" defTabSz="914400" rtl="0" eaLnBrk="1" fontAlgn="b" latinLnBrk="0" hangingPunct="1"/>
                      <a:endParaRPr lang="en-GB" sz="1800" b="0" i="0" u="none" strike="noStrike" kern="1200">
                        <a:solidFill>
                          <a:schemeClr val="accent2"/>
                        </a:solidFill>
                        <a:effectLst/>
                        <a:latin typeface="Calibri" panose="020F0502020204030204" pitchFamily="34" charset="0"/>
                        <a:ea typeface="+mn-ea"/>
                        <a:cs typeface="+mn-cs"/>
                      </a:endParaRPr>
                    </a:p>
                  </a:txBody>
                  <a:tcPr anchor="ctr"/>
                </a:tc>
                <a:tc>
                  <a:txBody>
                    <a:bodyPr/>
                    <a:lstStyle/>
                    <a:p>
                      <a:pPr marL="0" algn="ctr" defTabSz="914400" rtl="0" eaLnBrk="1" fontAlgn="b" latinLnBrk="0" hangingPunct="1"/>
                      <a:r>
                        <a:rPr lang="en-US" sz="1800" b="0" i="0" u="none" strike="noStrike" kern="1200">
                          <a:solidFill>
                            <a:schemeClr val="accent2"/>
                          </a:solidFill>
                          <a:effectLst/>
                          <a:latin typeface="Calibri" panose="020F0502020204030204" pitchFamily="34" charset="0"/>
                          <a:ea typeface="+mn-ea"/>
                          <a:cs typeface="+mn-cs"/>
                        </a:rPr>
                        <a:t>£9.00</a:t>
                      </a:r>
                      <a:endParaRPr lang="en-GB" sz="1800" b="0" i="0" u="none" strike="noStrike" kern="1200">
                        <a:solidFill>
                          <a:schemeClr val="accent2"/>
                        </a:solidFill>
                        <a:effectLst/>
                        <a:latin typeface="Calibri" panose="020F0502020204030204" pitchFamily="34" charset="0"/>
                        <a:ea typeface="+mn-ea"/>
                        <a:cs typeface="+mn-cs"/>
                      </a:endParaRPr>
                    </a:p>
                  </a:txBody>
                  <a:tcPr anchor="ctr"/>
                </a:tc>
                <a:extLst>
                  <a:ext uri="{0D108BD9-81ED-4DB2-BD59-A6C34878D82A}">
                    <a16:rowId xmlns:a16="http://schemas.microsoft.com/office/drawing/2014/main" val="3257267380"/>
                  </a:ext>
                </a:extLst>
              </a:tr>
              <a:tr h="87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a:solidFill>
                            <a:schemeClr val="accent2"/>
                          </a:solidFill>
                          <a:effectLst/>
                          <a:latin typeface="Calibri" panose="020F0502020204030204" pitchFamily="34" charset="0"/>
                          <a:ea typeface="+mn-ea"/>
                          <a:cs typeface="+mn-cs"/>
                        </a:rPr>
                        <a:t>Total Return on Operations</a:t>
                      </a:r>
                    </a:p>
                  </a:txBody>
                  <a:tcPr/>
                </a:tc>
                <a:tc>
                  <a:txBody>
                    <a:bodyPr/>
                    <a:lstStyle/>
                    <a:p>
                      <a:pPr marL="0" algn="ctr" defTabSz="914400" rtl="0" eaLnBrk="1" fontAlgn="b" latinLnBrk="0" hangingPunct="1"/>
                      <a:r>
                        <a:rPr lang="en-US" sz="1800" b="0" i="0" u="none" strike="noStrike" kern="1200">
                          <a:solidFill>
                            <a:schemeClr val="accent2"/>
                          </a:solidFill>
                          <a:effectLst/>
                          <a:latin typeface="Calibri" panose="020F0502020204030204" pitchFamily="34" charset="0"/>
                          <a:ea typeface="+mn-ea"/>
                          <a:cs typeface="+mn-cs"/>
                        </a:rPr>
                        <a:t>£0.63</a:t>
                      </a:r>
                      <a:endParaRPr lang="en-GB" sz="1800" b="0" i="0" u="none" strike="noStrike" kern="1200">
                        <a:solidFill>
                          <a:schemeClr val="accent2"/>
                        </a:solidFill>
                        <a:effectLst/>
                        <a:latin typeface="Calibri" panose="020F0502020204030204" pitchFamily="34" charset="0"/>
                        <a:ea typeface="+mn-ea"/>
                        <a:cs typeface="+mn-cs"/>
                      </a:endParaRPr>
                    </a:p>
                  </a:txBody>
                  <a:tcPr anchor="ctr"/>
                </a:tc>
                <a:tc>
                  <a:txBody>
                    <a:bodyPr/>
                    <a:lstStyle/>
                    <a:p>
                      <a:pPr marL="0" algn="ctr" defTabSz="914400" rtl="0" eaLnBrk="1" fontAlgn="b" latinLnBrk="0" hangingPunct="1"/>
                      <a:r>
                        <a:rPr lang="en-US" sz="1800" b="0" i="0" u="none" strike="noStrike" kern="1200" dirty="0">
                          <a:solidFill>
                            <a:schemeClr val="accent2"/>
                          </a:solidFill>
                          <a:effectLst/>
                          <a:latin typeface="Calibri" panose="020F0502020204030204" pitchFamily="34" charset="0"/>
                          <a:ea typeface="+mn-ea"/>
                          <a:cs typeface="+mn-cs"/>
                        </a:rPr>
                        <a:t>£1.30</a:t>
                      </a:r>
                      <a:endParaRPr lang="en-GB" sz="1800" b="0" i="0" u="none" strike="noStrike" kern="1200" dirty="0">
                        <a:solidFill>
                          <a:schemeClr val="accent2"/>
                        </a:solidFill>
                        <a:effectLst/>
                        <a:latin typeface="Calibri" panose="020F0502020204030204" pitchFamily="34" charset="0"/>
                        <a:ea typeface="+mn-ea"/>
                        <a:cs typeface="+mn-cs"/>
                      </a:endParaRPr>
                    </a:p>
                  </a:txBody>
                  <a:tcPr anchor="ctr"/>
                </a:tc>
                <a:tc>
                  <a:txBody>
                    <a:bodyPr/>
                    <a:lstStyle/>
                    <a:p>
                      <a:pPr marL="0" algn="ctr" defTabSz="914400" rtl="0" eaLnBrk="1" fontAlgn="b" latinLnBrk="0" hangingPunct="1"/>
                      <a:r>
                        <a:rPr lang="en-US" sz="1800" b="0" i="0" u="none" strike="noStrike" kern="1200">
                          <a:solidFill>
                            <a:schemeClr val="accent2"/>
                          </a:solidFill>
                          <a:effectLst/>
                          <a:latin typeface="Calibri" panose="020F0502020204030204" pitchFamily="34" charset="0"/>
                          <a:ea typeface="+mn-ea"/>
                          <a:cs typeface="+mn-cs"/>
                        </a:rPr>
                        <a:t>£1.81</a:t>
                      </a:r>
                      <a:endParaRPr lang="en-GB" sz="1800" b="0" i="0" u="none" strike="noStrike" kern="1200">
                        <a:solidFill>
                          <a:schemeClr val="accent2"/>
                        </a:solidFill>
                        <a:effectLst/>
                        <a:latin typeface="Calibri" panose="020F0502020204030204" pitchFamily="34" charset="0"/>
                        <a:ea typeface="+mn-ea"/>
                        <a:cs typeface="+mn-cs"/>
                      </a:endParaRPr>
                    </a:p>
                  </a:txBody>
                  <a:tcPr anchor="ctr"/>
                </a:tc>
                <a:extLst>
                  <a:ext uri="{0D108BD9-81ED-4DB2-BD59-A6C34878D82A}">
                    <a16:rowId xmlns:a16="http://schemas.microsoft.com/office/drawing/2014/main" val="359900574"/>
                  </a:ext>
                </a:extLst>
              </a:tr>
              <a:tr h="87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a:solidFill>
                            <a:schemeClr val="accent2"/>
                          </a:solidFill>
                          <a:effectLst/>
                          <a:latin typeface="Calibri" panose="020F0502020204030204" pitchFamily="34" charset="0"/>
                        </a:rPr>
                        <a:t>Cost per hour (Calculated line level median costs, then summed)</a:t>
                      </a:r>
                    </a:p>
                  </a:txBody>
                  <a:tcPr/>
                </a:tc>
                <a:tc>
                  <a:txBody>
                    <a:bodyPr/>
                    <a:lstStyle/>
                    <a:p>
                      <a:pPr marL="0" algn="ctr" defTabSz="914400" rtl="0" eaLnBrk="1" fontAlgn="b" latinLnBrk="0" hangingPunct="1"/>
                      <a:r>
                        <a:rPr lang="en-GB" sz="1800" b="1" i="0" u="none" strike="noStrike" kern="1200">
                          <a:solidFill>
                            <a:schemeClr val="accent2"/>
                          </a:solidFill>
                          <a:effectLst/>
                          <a:latin typeface="Calibri" panose="020F0502020204030204" pitchFamily="34" charset="0"/>
                          <a:ea typeface="+mn-ea"/>
                          <a:cs typeface="+mn-cs"/>
                        </a:rPr>
                        <a:t>£20.15</a:t>
                      </a:r>
                    </a:p>
                  </a:txBody>
                  <a:tcPr marL="6350" marR="6350" marT="6350" marB="0" anchor="ctr"/>
                </a:tc>
                <a:tc>
                  <a:txBody>
                    <a:bodyPr/>
                    <a:lstStyle/>
                    <a:p>
                      <a:pPr marL="0" algn="ctr" defTabSz="914400" rtl="0" eaLnBrk="1" fontAlgn="b" latinLnBrk="0" hangingPunct="1"/>
                      <a:r>
                        <a:rPr lang="en-GB" sz="1800" b="1" i="0" u="none" strike="noStrike" kern="1200" dirty="0">
                          <a:solidFill>
                            <a:schemeClr val="accent2"/>
                          </a:solidFill>
                          <a:effectLst/>
                          <a:latin typeface="Calibri" panose="020F0502020204030204" pitchFamily="34" charset="0"/>
                          <a:ea typeface="+mn-ea"/>
                          <a:cs typeface="+mn-cs"/>
                        </a:rPr>
                        <a:t>£24.75</a:t>
                      </a:r>
                    </a:p>
                  </a:txBody>
                  <a:tcPr marL="6350" marR="6350" marT="6350" marB="0" anchor="ctr"/>
                </a:tc>
                <a:tc>
                  <a:txBody>
                    <a:bodyPr/>
                    <a:lstStyle/>
                    <a:p>
                      <a:pPr marL="0" algn="ctr" defTabSz="914400" rtl="0" eaLnBrk="1" fontAlgn="b" latinLnBrk="0" hangingPunct="1"/>
                      <a:r>
                        <a:rPr lang="en-GB" sz="1800" b="1" i="0" u="none" strike="noStrike" kern="1200" dirty="0">
                          <a:solidFill>
                            <a:schemeClr val="accent2"/>
                          </a:solidFill>
                          <a:effectLst/>
                          <a:latin typeface="Calibri" panose="020F0502020204030204" pitchFamily="34" charset="0"/>
                          <a:ea typeface="+mn-ea"/>
                          <a:cs typeface="+mn-cs"/>
                        </a:rPr>
                        <a:t>£32.40</a:t>
                      </a:r>
                    </a:p>
                  </a:txBody>
                  <a:tcPr marL="6350" marR="6350" marT="6350" marB="0" anchor="ctr"/>
                </a:tc>
                <a:extLst>
                  <a:ext uri="{0D108BD9-81ED-4DB2-BD59-A6C34878D82A}">
                    <a16:rowId xmlns:a16="http://schemas.microsoft.com/office/drawing/2014/main" val="2991802827"/>
                  </a:ext>
                </a:extLst>
              </a:tr>
            </a:tbl>
          </a:graphicData>
        </a:graphic>
      </p:graphicFrame>
    </p:spTree>
    <p:extLst>
      <p:ext uri="{BB962C8B-B14F-4D97-AF65-F5344CB8AC3E}">
        <p14:creationId xmlns:p14="http://schemas.microsoft.com/office/powerpoint/2010/main" val="4197195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310A38E-ACA6-2DED-18E9-799078E8A702}"/>
              </a:ext>
            </a:extLst>
          </p:cNvPr>
          <p:cNvGraphicFramePr>
            <a:graphicFrameLocks noGrp="1"/>
          </p:cNvGraphicFramePr>
          <p:nvPr>
            <p:ph idx="1"/>
            <p:extLst>
              <p:ext uri="{D42A27DB-BD31-4B8C-83A1-F6EECF244321}">
                <p14:modId xmlns:p14="http://schemas.microsoft.com/office/powerpoint/2010/main" val="3753549965"/>
              </p:ext>
            </p:extLst>
          </p:nvPr>
        </p:nvGraphicFramePr>
        <p:xfrm>
          <a:off x="802755" y="1261204"/>
          <a:ext cx="10891837" cy="5356494"/>
        </p:xfrm>
        <a:graphic>
          <a:graphicData uri="http://schemas.openxmlformats.org/drawingml/2006/table">
            <a:tbl>
              <a:tblPr>
                <a:tableStyleId>{5C22544A-7EE6-4342-B048-85BDC9FD1C3A}</a:tableStyleId>
              </a:tblPr>
              <a:tblGrid>
                <a:gridCol w="7161242">
                  <a:extLst>
                    <a:ext uri="{9D8B030D-6E8A-4147-A177-3AD203B41FA5}">
                      <a16:colId xmlns:a16="http://schemas.microsoft.com/office/drawing/2014/main" val="4239507308"/>
                    </a:ext>
                  </a:extLst>
                </a:gridCol>
                <a:gridCol w="3730595">
                  <a:extLst>
                    <a:ext uri="{9D8B030D-6E8A-4147-A177-3AD203B41FA5}">
                      <a16:colId xmlns:a16="http://schemas.microsoft.com/office/drawing/2014/main" val="1933237643"/>
                    </a:ext>
                  </a:extLst>
                </a:gridCol>
              </a:tblGrid>
              <a:tr h="162318">
                <a:tc>
                  <a:txBody>
                    <a:bodyPr/>
                    <a:lstStyle/>
                    <a:p>
                      <a:pPr algn="l" fontAlgn="b"/>
                      <a:r>
                        <a:rPr lang="en-US" sz="1000" b="1" u="none" strike="noStrike">
                          <a:solidFill>
                            <a:schemeClr val="bg1"/>
                          </a:solidFill>
                          <a:effectLst/>
                        </a:rPr>
                        <a:t>Cost of care exercise results - all cells should be £ per contact hour, MEDIANS.</a:t>
                      </a:r>
                      <a:endParaRPr lang="en-US" sz="1000" b="1" i="0" u="none" strike="noStrike">
                        <a:solidFill>
                          <a:schemeClr val="bg1"/>
                        </a:solidFill>
                        <a:effectLst/>
                        <a:latin typeface="Calibri" panose="020F0502020204030204" pitchFamily="34" charset="0"/>
                      </a:endParaRPr>
                    </a:p>
                  </a:txBody>
                  <a:tcPr marL="0" marR="0" marT="0" marB="0" anchor="b">
                    <a:solidFill>
                      <a:schemeClr val="accent1"/>
                    </a:solidFill>
                  </a:tcPr>
                </a:tc>
                <a:tc>
                  <a:txBody>
                    <a:bodyPr/>
                    <a:lstStyle/>
                    <a:p>
                      <a:pPr algn="l" fontAlgn="b"/>
                      <a:r>
                        <a:rPr lang="en-GB" sz="1000" b="1" u="none" strike="noStrike">
                          <a:solidFill>
                            <a:schemeClr val="bg1"/>
                          </a:solidFill>
                          <a:effectLst/>
                        </a:rPr>
                        <a:t>18+ domiciliary care</a:t>
                      </a:r>
                      <a:endParaRPr lang="en-GB" sz="1000" b="1" i="0" u="none" strike="noStrike">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3503746395"/>
                  </a:ext>
                </a:extLst>
              </a:tr>
              <a:tr h="162318">
                <a:tc>
                  <a:txBody>
                    <a:bodyPr/>
                    <a:lstStyle/>
                    <a:p>
                      <a:pPr algn="l" fontAlgn="ctr"/>
                      <a:r>
                        <a:rPr lang="en-GB" sz="1000" b="1" u="none" strike="noStrike">
                          <a:solidFill>
                            <a:schemeClr val="bg1"/>
                          </a:solidFill>
                          <a:effectLst/>
                        </a:rPr>
                        <a:t>Total </a:t>
                      </a:r>
                      <a:r>
                        <a:rPr lang="en-GB" sz="1000" b="1" u="none" strike="noStrike" err="1">
                          <a:solidFill>
                            <a:schemeClr val="bg1"/>
                          </a:solidFill>
                          <a:effectLst/>
                        </a:rPr>
                        <a:t>Careworker</a:t>
                      </a:r>
                      <a:r>
                        <a:rPr lang="en-GB" sz="1000" b="1" u="none" strike="noStrike">
                          <a:solidFill>
                            <a:schemeClr val="bg1"/>
                          </a:solidFill>
                          <a:effectLst/>
                        </a:rPr>
                        <a:t> Costs</a:t>
                      </a:r>
                      <a:endParaRPr lang="en-GB" sz="10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GB" sz="700" b="1" i="0" u="none" strike="noStrike" dirty="0">
                          <a:solidFill>
                            <a:srgbClr val="000000"/>
                          </a:solidFill>
                          <a:effectLst/>
                          <a:latin typeface="Calibri" panose="020F0502020204030204" pitchFamily="34" charset="0"/>
                        </a:rPr>
                        <a:t>£18.03</a:t>
                      </a:r>
                    </a:p>
                  </a:txBody>
                  <a:tcPr marL="6350" marR="6350" marT="6350" anchor="b"/>
                </a:tc>
                <a:extLst>
                  <a:ext uri="{0D108BD9-81ED-4DB2-BD59-A6C34878D82A}">
                    <a16:rowId xmlns:a16="http://schemas.microsoft.com/office/drawing/2014/main" val="224043126"/>
                  </a:ext>
                </a:extLst>
              </a:tr>
              <a:tr h="162318">
                <a:tc>
                  <a:txBody>
                    <a:bodyPr/>
                    <a:lstStyle/>
                    <a:p>
                      <a:pPr algn="l" fontAlgn="ctr"/>
                      <a:r>
                        <a:rPr lang="en-GB" sz="1000" u="none" strike="noStrike">
                          <a:solidFill>
                            <a:schemeClr val="bg1"/>
                          </a:solidFill>
                          <a:effectLst/>
                        </a:rPr>
                        <a:t>Direct care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£10.89</a:t>
                      </a:r>
                    </a:p>
                  </a:txBody>
                  <a:tcPr marL="6350" marR="6350" marT="6350" anchor="b"/>
                </a:tc>
                <a:extLst>
                  <a:ext uri="{0D108BD9-81ED-4DB2-BD59-A6C34878D82A}">
                    <a16:rowId xmlns:a16="http://schemas.microsoft.com/office/drawing/2014/main" val="1891427480"/>
                  </a:ext>
                </a:extLst>
              </a:tr>
              <a:tr h="162318">
                <a:tc>
                  <a:txBody>
                    <a:bodyPr/>
                    <a:lstStyle/>
                    <a:p>
                      <a:pPr algn="l" fontAlgn="ctr"/>
                      <a:r>
                        <a:rPr lang="en-GB" sz="1000" u="none" strike="noStrike">
                          <a:solidFill>
                            <a:schemeClr val="bg1"/>
                          </a:solidFill>
                          <a:effectLst/>
                        </a:rPr>
                        <a:t>Travel time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£1.59</a:t>
                      </a:r>
                    </a:p>
                  </a:txBody>
                  <a:tcPr marL="6350" marR="6350" marT="6350" anchor="b"/>
                </a:tc>
                <a:extLst>
                  <a:ext uri="{0D108BD9-81ED-4DB2-BD59-A6C34878D82A}">
                    <a16:rowId xmlns:a16="http://schemas.microsoft.com/office/drawing/2014/main" val="1742280986"/>
                  </a:ext>
                </a:extLst>
              </a:tr>
              <a:tr h="162318">
                <a:tc>
                  <a:txBody>
                    <a:bodyPr/>
                    <a:lstStyle/>
                    <a:p>
                      <a:pPr algn="l" fontAlgn="ctr"/>
                      <a:r>
                        <a:rPr lang="en-GB" sz="1000" u="none" strike="noStrike">
                          <a:solidFill>
                            <a:schemeClr val="bg1"/>
                          </a:solidFill>
                          <a:effectLst/>
                        </a:rPr>
                        <a:t>Mileage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£0.97</a:t>
                      </a:r>
                    </a:p>
                  </a:txBody>
                  <a:tcPr marL="6350" marR="6350" marT="6350" anchor="b"/>
                </a:tc>
                <a:extLst>
                  <a:ext uri="{0D108BD9-81ED-4DB2-BD59-A6C34878D82A}">
                    <a16:rowId xmlns:a16="http://schemas.microsoft.com/office/drawing/2014/main" val="2171609180"/>
                  </a:ext>
                </a:extLst>
              </a:tr>
              <a:tr h="162318">
                <a:tc>
                  <a:txBody>
                    <a:bodyPr/>
                    <a:lstStyle/>
                    <a:p>
                      <a:pPr algn="l" fontAlgn="ctr"/>
                      <a:r>
                        <a:rPr lang="en-GB" sz="1000" u="none" strike="noStrike" dirty="0">
                          <a:solidFill>
                            <a:schemeClr val="bg1"/>
                          </a:solidFill>
                          <a:effectLst/>
                        </a:rPr>
                        <a:t>PPE</a:t>
                      </a:r>
                      <a:endParaRPr lang="en-GB" sz="1000" b="0" i="0" u="none" strike="noStrike" dirty="0">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£0.63</a:t>
                      </a:r>
                    </a:p>
                  </a:txBody>
                  <a:tcPr marL="6350" marR="6350" marT="6350" anchor="b"/>
                </a:tc>
                <a:extLst>
                  <a:ext uri="{0D108BD9-81ED-4DB2-BD59-A6C34878D82A}">
                    <a16:rowId xmlns:a16="http://schemas.microsoft.com/office/drawing/2014/main" val="491780301"/>
                  </a:ext>
                </a:extLst>
              </a:tr>
              <a:tr h="162318">
                <a:tc>
                  <a:txBody>
                    <a:bodyPr/>
                    <a:lstStyle/>
                    <a:p>
                      <a:pPr algn="l" fontAlgn="ctr"/>
                      <a:r>
                        <a:rPr lang="en-GB" sz="1000" u="none" strike="noStrike">
                          <a:solidFill>
                            <a:schemeClr val="bg1"/>
                          </a:solidFill>
                          <a:effectLst/>
                        </a:rPr>
                        <a:t>Training (staff time)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£0.39</a:t>
                      </a:r>
                    </a:p>
                  </a:txBody>
                  <a:tcPr marL="6350" marR="6350" marT="6350" anchor="b"/>
                </a:tc>
                <a:extLst>
                  <a:ext uri="{0D108BD9-81ED-4DB2-BD59-A6C34878D82A}">
                    <a16:rowId xmlns:a16="http://schemas.microsoft.com/office/drawing/2014/main" val="2110183104"/>
                  </a:ext>
                </a:extLst>
              </a:tr>
              <a:tr h="162318">
                <a:tc>
                  <a:txBody>
                    <a:bodyPr/>
                    <a:lstStyle/>
                    <a:p>
                      <a:pPr algn="l" fontAlgn="ctr"/>
                      <a:r>
                        <a:rPr lang="en-GB" sz="1000" u="none" strike="noStrike">
                          <a:solidFill>
                            <a:schemeClr val="bg1"/>
                          </a:solidFill>
                          <a:effectLst/>
                        </a:rPr>
                        <a:t>Holiday</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£1.53</a:t>
                      </a:r>
                    </a:p>
                  </a:txBody>
                  <a:tcPr marL="6350" marR="6350" marT="6350" anchor="b"/>
                </a:tc>
                <a:extLst>
                  <a:ext uri="{0D108BD9-81ED-4DB2-BD59-A6C34878D82A}">
                    <a16:rowId xmlns:a16="http://schemas.microsoft.com/office/drawing/2014/main" val="1053526744"/>
                  </a:ext>
                </a:extLst>
              </a:tr>
              <a:tr h="162318">
                <a:tc>
                  <a:txBody>
                    <a:bodyPr/>
                    <a:lstStyle/>
                    <a:p>
                      <a:pPr algn="l" fontAlgn="ctr"/>
                      <a:r>
                        <a:rPr lang="en-GB" sz="1000" u="none" strike="noStrike">
                          <a:solidFill>
                            <a:schemeClr val="bg1"/>
                          </a:solidFill>
                          <a:effectLst/>
                        </a:rPr>
                        <a:t>Additional noncontact pay costs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£0.00</a:t>
                      </a:r>
                    </a:p>
                  </a:txBody>
                  <a:tcPr marL="6350" marR="6350" marT="6350" anchor="b"/>
                </a:tc>
                <a:extLst>
                  <a:ext uri="{0D108BD9-81ED-4DB2-BD59-A6C34878D82A}">
                    <a16:rowId xmlns:a16="http://schemas.microsoft.com/office/drawing/2014/main" val="3143472650"/>
                  </a:ext>
                </a:extLst>
              </a:tr>
              <a:tr h="162318">
                <a:tc>
                  <a:txBody>
                    <a:bodyPr/>
                    <a:lstStyle/>
                    <a:p>
                      <a:pPr algn="l" fontAlgn="ctr"/>
                      <a:r>
                        <a:rPr lang="en-US" sz="1000" u="none" strike="noStrike">
                          <a:solidFill>
                            <a:schemeClr val="bg1"/>
                          </a:solidFill>
                          <a:effectLst/>
                        </a:rPr>
                        <a:t>Sickness/maternity and paternity pay</a:t>
                      </a:r>
                      <a:endParaRPr lang="en-US"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£0.43</a:t>
                      </a:r>
                    </a:p>
                  </a:txBody>
                  <a:tcPr marL="6350" marR="6350" marT="6350" anchor="b"/>
                </a:tc>
                <a:extLst>
                  <a:ext uri="{0D108BD9-81ED-4DB2-BD59-A6C34878D82A}">
                    <a16:rowId xmlns:a16="http://schemas.microsoft.com/office/drawing/2014/main" val="1229064392"/>
                  </a:ext>
                </a:extLst>
              </a:tr>
              <a:tr h="162318">
                <a:tc>
                  <a:txBody>
                    <a:bodyPr/>
                    <a:lstStyle/>
                    <a:p>
                      <a:pPr algn="l" fontAlgn="ctr"/>
                      <a:r>
                        <a:rPr lang="en-GB" sz="1000" u="none" strike="noStrike">
                          <a:solidFill>
                            <a:schemeClr val="bg1"/>
                          </a:solidFill>
                          <a:effectLst/>
                        </a:rPr>
                        <a:t>Notice/suspension pay</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£0.00</a:t>
                      </a:r>
                    </a:p>
                  </a:txBody>
                  <a:tcPr marL="6350" marR="6350" marT="6350" anchor="b"/>
                </a:tc>
                <a:extLst>
                  <a:ext uri="{0D108BD9-81ED-4DB2-BD59-A6C34878D82A}">
                    <a16:rowId xmlns:a16="http://schemas.microsoft.com/office/drawing/2014/main" val="3098855413"/>
                  </a:ext>
                </a:extLst>
              </a:tr>
              <a:tr h="162318">
                <a:tc>
                  <a:txBody>
                    <a:bodyPr/>
                    <a:lstStyle/>
                    <a:p>
                      <a:pPr algn="l" fontAlgn="ctr"/>
                      <a:r>
                        <a:rPr lang="en-GB" sz="1000" u="none" strike="noStrike">
                          <a:solidFill>
                            <a:schemeClr val="bg1"/>
                          </a:solidFill>
                          <a:effectLst/>
                        </a:rPr>
                        <a:t>NI (direct care hours)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£1.17</a:t>
                      </a:r>
                    </a:p>
                  </a:txBody>
                  <a:tcPr marL="6350" marR="6350" marT="6350" anchor="b"/>
                </a:tc>
                <a:extLst>
                  <a:ext uri="{0D108BD9-81ED-4DB2-BD59-A6C34878D82A}">
                    <a16:rowId xmlns:a16="http://schemas.microsoft.com/office/drawing/2014/main" val="946380234"/>
                  </a:ext>
                </a:extLst>
              </a:tr>
              <a:tr h="162318">
                <a:tc>
                  <a:txBody>
                    <a:bodyPr/>
                    <a:lstStyle/>
                    <a:p>
                      <a:pPr algn="l" fontAlgn="ctr"/>
                      <a:r>
                        <a:rPr lang="en-GB" sz="1000" u="none" strike="noStrike">
                          <a:solidFill>
                            <a:schemeClr val="bg1"/>
                          </a:solidFill>
                          <a:effectLst/>
                        </a:rPr>
                        <a:t>Pension (direct care hours)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£0.44</a:t>
                      </a:r>
                    </a:p>
                  </a:txBody>
                  <a:tcPr marL="6350" marR="6350" marT="6350" anchor="b"/>
                </a:tc>
                <a:extLst>
                  <a:ext uri="{0D108BD9-81ED-4DB2-BD59-A6C34878D82A}">
                    <a16:rowId xmlns:a16="http://schemas.microsoft.com/office/drawing/2014/main" val="1447034083"/>
                  </a:ext>
                </a:extLst>
              </a:tr>
              <a:tr h="162318">
                <a:tc>
                  <a:txBody>
                    <a:bodyPr/>
                    <a:lstStyle/>
                    <a:p>
                      <a:pPr algn="l" fontAlgn="ctr"/>
                      <a:r>
                        <a:rPr lang="en-GB" sz="1000" b="1" u="none" strike="noStrike">
                          <a:solidFill>
                            <a:schemeClr val="bg1"/>
                          </a:solidFill>
                          <a:effectLst/>
                        </a:rPr>
                        <a:t>Total Business Costs</a:t>
                      </a:r>
                      <a:endParaRPr lang="en-GB" sz="10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GB" sz="700" b="1" i="0" u="none" strike="noStrike">
                          <a:solidFill>
                            <a:srgbClr val="000000"/>
                          </a:solidFill>
                          <a:effectLst/>
                          <a:latin typeface="Calibri" panose="020F0502020204030204" pitchFamily="34" charset="0"/>
                        </a:rPr>
                        <a:t>£5.42</a:t>
                      </a:r>
                    </a:p>
                  </a:txBody>
                  <a:tcPr marL="6350" marR="6350" marT="6350" anchor="b"/>
                </a:tc>
                <a:extLst>
                  <a:ext uri="{0D108BD9-81ED-4DB2-BD59-A6C34878D82A}">
                    <a16:rowId xmlns:a16="http://schemas.microsoft.com/office/drawing/2014/main" val="972913121"/>
                  </a:ext>
                </a:extLst>
              </a:tr>
              <a:tr h="162318">
                <a:tc>
                  <a:txBody>
                    <a:bodyPr/>
                    <a:lstStyle/>
                    <a:p>
                      <a:pPr algn="l" fontAlgn="ctr"/>
                      <a:r>
                        <a:rPr lang="en-GB" sz="1000" u="none" strike="noStrike">
                          <a:solidFill>
                            <a:schemeClr val="bg1"/>
                          </a:solidFill>
                          <a:effectLst/>
                        </a:rPr>
                        <a:t>Back office staff</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£3.97</a:t>
                      </a:r>
                    </a:p>
                  </a:txBody>
                  <a:tcPr marL="6350" marR="6350" marT="6350" anchor="b"/>
                </a:tc>
                <a:extLst>
                  <a:ext uri="{0D108BD9-81ED-4DB2-BD59-A6C34878D82A}">
                    <a16:rowId xmlns:a16="http://schemas.microsoft.com/office/drawing/2014/main" val="3031371178"/>
                  </a:ext>
                </a:extLst>
              </a:tr>
              <a:tr h="162318">
                <a:tc>
                  <a:txBody>
                    <a:bodyPr/>
                    <a:lstStyle/>
                    <a:p>
                      <a:pPr algn="l" fontAlgn="ctr"/>
                      <a:r>
                        <a:rPr lang="en-US" sz="1000" u="none" strike="noStrike">
                          <a:solidFill>
                            <a:schemeClr val="bg1"/>
                          </a:solidFill>
                          <a:effectLst/>
                        </a:rPr>
                        <a:t>Travel costs (parking/vehicle lease et cetera)</a:t>
                      </a:r>
                      <a:endParaRPr lang="en-US"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£0.00</a:t>
                      </a:r>
                    </a:p>
                  </a:txBody>
                  <a:tcPr marL="6350" marR="6350" marT="6350" anchor="b"/>
                </a:tc>
                <a:extLst>
                  <a:ext uri="{0D108BD9-81ED-4DB2-BD59-A6C34878D82A}">
                    <a16:rowId xmlns:a16="http://schemas.microsoft.com/office/drawing/2014/main" val="308793106"/>
                  </a:ext>
                </a:extLst>
              </a:tr>
              <a:tr h="162318">
                <a:tc>
                  <a:txBody>
                    <a:bodyPr/>
                    <a:lstStyle/>
                    <a:p>
                      <a:pPr algn="l" fontAlgn="ctr"/>
                      <a:r>
                        <a:rPr lang="en-GB" sz="1000" u="none" strike="noStrike">
                          <a:solidFill>
                            <a:schemeClr val="bg1"/>
                          </a:solidFill>
                          <a:effectLst/>
                        </a:rPr>
                        <a:t>Rent/rates/utilities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£0.37</a:t>
                      </a:r>
                    </a:p>
                  </a:txBody>
                  <a:tcPr marL="6350" marR="6350" marT="6350" anchor="b"/>
                </a:tc>
                <a:extLst>
                  <a:ext uri="{0D108BD9-81ED-4DB2-BD59-A6C34878D82A}">
                    <a16:rowId xmlns:a16="http://schemas.microsoft.com/office/drawing/2014/main" val="607015934"/>
                  </a:ext>
                </a:extLst>
              </a:tr>
              <a:tr h="162318">
                <a:tc>
                  <a:txBody>
                    <a:bodyPr/>
                    <a:lstStyle/>
                    <a:p>
                      <a:pPr algn="l" fontAlgn="ctr"/>
                      <a:r>
                        <a:rPr lang="en-GB" sz="1000" u="none" strike="noStrike">
                          <a:solidFill>
                            <a:schemeClr val="bg1"/>
                          </a:solidFill>
                          <a:effectLst/>
                        </a:rPr>
                        <a:t>Recruitment/DBS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£0.13</a:t>
                      </a:r>
                    </a:p>
                  </a:txBody>
                  <a:tcPr marL="6350" marR="6350" marT="6350" anchor="b"/>
                </a:tc>
                <a:extLst>
                  <a:ext uri="{0D108BD9-81ED-4DB2-BD59-A6C34878D82A}">
                    <a16:rowId xmlns:a16="http://schemas.microsoft.com/office/drawing/2014/main" val="4113093272"/>
                  </a:ext>
                </a:extLst>
              </a:tr>
              <a:tr h="162318">
                <a:tc>
                  <a:txBody>
                    <a:bodyPr/>
                    <a:lstStyle/>
                    <a:p>
                      <a:pPr algn="l" fontAlgn="ctr"/>
                      <a:r>
                        <a:rPr lang="en-GB" sz="1000" u="none" strike="noStrike">
                          <a:solidFill>
                            <a:schemeClr val="bg1"/>
                          </a:solidFill>
                          <a:effectLst/>
                        </a:rPr>
                        <a:t>Training (third party)</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£0.04</a:t>
                      </a:r>
                    </a:p>
                  </a:txBody>
                  <a:tcPr marL="6350" marR="6350" marT="6350" anchor="b"/>
                </a:tc>
                <a:extLst>
                  <a:ext uri="{0D108BD9-81ED-4DB2-BD59-A6C34878D82A}">
                    <a16:rowId xmlns:a16="http://schemas.microsoft.com/office/drawing/2014/main" val="3545260920"/>
                  </a:ext>
                </a:extLst>
              </a:tr>
              <a:tr h="162318">
                <a:tc>
                  <a:txBody>
                    <a:bodyPr/>
                    <a:lstStyle/>
                    <a:p>
                      <a:pPr algn="l" fontAlgn="ctr"/>
                      <a:r>
                        <a:rPr lang="en-US" sz="1000" u="none" strike="noStrike">
                          <a:solidFill>
                            <a:schemeClr val="bg1"/>
                          </a:solidFill>
                          <a:effectLst/>
                        </a:rPr>
                        <a:t>IT (hardware, software CRM, ECM)</a:t>
                      </a:r>
                      <a:endParaRPr lang="en-US"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£0.18</a:t>
                      </a:r>
                    </a:p>
                  </a:txBody>
                  <a:tcPr marL="6350" marR="6350" marT="6350" anchor="b"/>
                </a:tc>
                <a:extLst>
                  <a:ext uri="{0D108BD9-81ED-4DB2-BD59-A6C34878D82A}">
                    <a16:rowId xmlns:a16="http://schemas.microsoft.com/office/drawing/2014/main" val="1736852263"/>
                  </a:ext>
                </a:extLst>
              </a:tr>
              <a:tr h="162318">
                <a:tc>
                  <a:txBody>
                    <a:bodyPr/>
                    <a:lstStyle/>
                    <a:p>
                      <a:pPr algn="l" fontAlgn="ctr"/>
                      <a:r>
                        <a:rPr lang="en-GB" sz="1000" u="none" strike="noStrike">
                          <a:solidFill>
                            <a:schemeClr val="bg1"/>
                          </a:solidFill>
                          <a:effectLst/>
                        </a:rPr>
                        <a:t>Telephony</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£0.12</a:t>
                      </a:r>
                    </a:p>
                  </a:txBody>
                  <a:tcPr marL="6350" marR="6350" marT="6350" anchor="b"/>
                </a:tc>
                <a:extLst>
                  <a:ext uri="{0D108BD9-81ED-4DB2-BD59-A6C34878D82A}">
                    <a16:rowId xmlns:a16="http://schemas.microsoft.com/office/drawing/2014/main" val="1169758268"/>
                  </a:ext>
                </a:extLst>
              </a:tr>
              <a:tr h="162318">
                <a:tc>
                  <a:txBody>
                    <a:bodyPr/>
                    <a:lstStyle/>
                    <a:p>
                      <a:pPr algn="l" fontAlgn="ctr"/>
                      <a:r>
                        <a:rPr lang="en-GB" sz="1000" u="none" strike="noStrike">
                          <a:solidFill>
                            <a:schemeClr val="bg1"/>
                          </a:solidFill>
                          <a:effectLst/>
                        </a:rPr>
                        <a:t>Stationery/postage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£0.05</a:t>
                      </a:r>
                    </a:p>
                  </a:txBody>
                  <a:tcPr marL="6350" marR="6350" marT="6350" anchor="b"/>
                </a:tc>
                <a:extLst>
                  <a:ext uri="{0D108BD9-81ED-4DB2-BD59-A6C34878D82A}">
                    <a16:rowId xmlns:a16="http://schemas.microsoft.com/office/drawing/2014/main" val="1389880808"/>
                  </a:ext>
                </a:extLst>
              </a:tr>
              <a:tr h="162318">
                <a:tc>
                  <a:txBody>
                    <a:bodyPr/>
                    <a:lstStyle/>
                    <a:p>
                      <a:pPr algn="l" fontAlgn="ctr"/>
                      <a:r>
                        <a:rPr lang="en-GB" sz="1000" u="none" strike="noStrike">
                          <a:solidFill>
                            <a:schemeClr val="bg1"/>
                          </a:solidFill>
                          <a:effectLst/>
                        </a:rPr>
                        <a:t>Insurance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£0.13</a:t>
                      </a:r>
                    </a:p>
                  </a:txBody>
                  <a:tcPr marL="6350" marR="6350" marT="6350" anchor="b"/>
                </a:tc>
                <a:extLst>
                  <a:ext uri="{0D108BD9-81ED-4DB2-BD59-A6C34878D82A}">
                    <a16:rowId xmlns:a16="http://schemas.microsoft.com/office/drawing/2014/main" val="2892568253"/>
                  </a:ext>
                </a:extLst>
              </a:tr>
              <a:tr h="162318">
                <a:tc>
                  <a:txBody>
                    <a:bodyPr/>
                    <a:lstStyle/>
                    <a:p>
                      <a:pPr algn="l" fontAlgn="ctr"/>
                      <a:r>
                        <a:rPr lang="en-GB" sz="1000" u="none" strike="noStrike">
                          <a:solidFill>
                            <a:schemeClr val="bg1"/>
                          </a:solidFill>
                          <a:effectLst/>
                        </a:rPr>
                        <a:t>Legal/finance/professional fees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£0.13</a:t>
                      </a:r>
                    </a:p>
                  </a:txBody>
                  <a:tcPr marL="6350" marR="6350" marT="6350" anchor="b"/>
                </a:tc>
                <a:extLst>
                  <a:ext uri="{0D108BD9-81ED-4DB2-BD59-A6C34878D82A}">
                    <a16:rowId xmlns:a16="http://schemas.microsoft.com/office/drawing/2014/main" val="3021205584"/>
                  </a:ext>
                </a:extLst>
              </a:tr>
              <a:tr h="162318">
                <a:tc>
                  <a:txBody>
                    <a:bodyPr/>
                    <a:lstStyle/>
                    <a:p>
                      <a:pPr algn="l" fontAlgn="ctr"/>
                      <a:r>
                        <a:rPr lang="en-GB" sz="1000" u="none" strike="noStrike">
                          <a:solidFill>
                            <a:schemeClr val="bg1"/>
                          </a:solidFill>
                          <a:effectLst/>
                        </a:rPr>
                        <a:t>Marketing</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a:solidFill>
                            <a:srgbClr val="000000"/>
                          </a:solidFill>
                          <a:effectLst/>
                          <a:latin typeface="Calibri" panose="020F0502020204030204" pitchFamily="34" charset="0"/>
                        </a:rPr>
                        <a:t>£0.05</a:t>
                      </a:r>
                    </a:p>
                  </a:txBody>
                  <a:tcPr marL="6350" marR="6350" marT="6350" anchor="b"/>
                </a:tc>
                <a:extLst>
                  <a:ext uri="{0D108BD9-81ED-4DB2-BD59-A6C34878D82A}">
                    <a16:rowId xmlns:a16="http://schemas.microsoft.com/office/drawing/2014/main" val="222275288"/>
                  </a:ext>
                </a:extLst>
              </a:tr>
              <a:tr h="162318">
                <a:tc>
                  <a:txBody>
                    <a:bodyPr/>
                    <a:lstStyle/>
                    <a:p>
                      <a:pPr algn="l" fontAlgn="ctr"/>
                      <a:r>
                        <a:rPr lang="en-GB" sz="1000" u="none" strike="noStrike">
                          <a:solidFill>
                            <a:schemeClr val="bg1"/>
                          </a:solidFill>
                          <a:effectLst/>
                        </a:rPr>
                        <a:t>Audit and compliance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£0.05</a:t>
                      </a:r>
                    </a:p>
                  </a:txBody>
                  <a:tcPr marL="6350" marR="6350" marT="6350" anchor="b"/>
                </a:tc>
                <a:extLst>
                  <a:ext uri="{0D108BD9-81ED-4DB2-BD59-A6C34878D82A}">
                    <a16:rowId xmlns:a16="http://schemas.microsoft.com/office/drawing/2014/main" val="1485688088"/>
                  </a:ext>
                </a:extLst>
              </a:tr>
              <a:tr h="162318">
                <a:tc>
                  <a:txBody>
                    <a:bodyPr/>
                    <a:lstStyle/>
                    <a:p>
                      <a:pPr algn="l" fontAlgn="ctr"/>
                      <a:r>
                        <a:rPr lang="en-GB" sz="1000" u="none" strike="noStrike">
                          <a:solidFill>
                            <a:schemeClr val="bg1"/>
                          </a:solidFill>
                          <a:effectLst/>
                        </a:rPr>
                        <a:t>Uniforms and other consumables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£0.05</a:t>
                      </a:r>
                    </a:p>
                  </a:txBody>
                  <a:tcPr marL="6350" marR="6350" marT="6350" anchor="b"/>
                </a:tc>
                <a:extLst>
                  <a:ext uri="{0D108BD9-81ED-4DB2-BD59-A6C34878D82A}">
                    <a16:rowId xmlns:a16="http://schemas.microsoft.com/office/drawing/2014/main" val="3722466738"/>
                  </a:ext>
                </a:extLst>
              </a:tr>
              <a:tr h="162318">
                <a:tc>
                  <a:txBody>
                    <a:bodyPr/>
                    <a:lstStyle/>
                    <a:p>
                      <a:pPr algn="l" fontAlgn="ctr"/>
                      <a:r>
                        <a:rPr lang="en-GB" sz="1000" u="none" strike="noStrike">
                          <a:solidFill>
                            <a:schemeClr val="bg1"/>
                          </a:solidFill>
                          <a:effectLst/>
                        </a:rPr>
                        <a:t>Assistive technology</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£0.01</a:t>
                      </a:r>
                    </a:p>
                  </a:txBody>
                  <a:tcPr marL="6350" marR="6350" marT="6350" anchor="b"/>
                </a:tc>
                <a:extLst>
                  <a:ext uri="{0D108BD9-81ED-4DB2-BD59-A6C34878D82A}">
                    <a16:rowId xmlns:a16="http://schemas.microsoft.com/office/drawing/2014/main" val="959977542"/>
                  </a:ext>
                </a:extLst>
              </a:tr>
              <a:tr h="162318">
                <a:tc>
                  <a:txBody>
                    <a:bodyPr/>
                    <a:lstStyle/>
                    <a:p>
                      <a:pPr algn="l" fontAlgn="ctr"/>
                      <a:r>
                        <a:rPr lang="en-GB" sz="1000" u="none" strike="noStrike">
                          <a:solidFill>
                            <a:schemeClr val="bg1"/>
                          </a:solidFill>
                          <a:effectLst/>
                        </a:rPr>
                        <a:t>Central/head office recharges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£0.00</a:t>
                      </a:r>
                    </a:p>
                  </a:txBody>
                  <a:tcPr marL="6350" marR="6350" marT="6350" anchor="b"/>
                </a:tc>
                <a:extLst>
                  <a:ext uri="{0D108BD9-81ED-4DB2-BD59-A6C34878D82A}">
                    <a16:rowId xmlns:a16="http://schemas.microsoft.com/office/drawing/2014/main" val="4038370302"/>
                  </a:ext>
                </a:extLst>
              </a:tr>
              <a:tr h="162318">
                <a:tc>
                  <a:txBody>
                    <a:bodyPr/>
                    <a:lstStyle/>
                    <a:p>
                      <a:pPr algn="l" fontAlgn="ctr"/>
                      <a:r>
                        <a:rPr lang="en-GB" sz="1000" u="none" strike="noStrike">
                          <a:solidFill>
                            <a:schemeClr val="bg1"/>
                          </a:solidFill>
                          <a:effectLst/>
                        </a:rPr>
                        <a:t>Other overheads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£0.06</a:t>
                      </a:r>
                    </a:p>
                  </a:txBody>
                  <a:tcPr marL="6350" marR="6350" marT="6350" anchor="b"/>
                </a:tc>
                <a:extLst>
                  <a:ext uri="{0D108BD9-81ED-4DB2-BD59-A6C34878D82A}">
                    <a16:rowId xmlns:a16="http://schemas.microsoft.com/office/drawing/2014/main" val="2188000816"/>
                  </a:ext>
                </a:extLst>
              </a:tr>
              <a:tr h="162318">
                <a:tc>
                  <a:txBody>
                    <a:bodyPr/>
                    <a:lstStyle/>
                    <a:p>
                      <a:pPr algn="l" fontAlgn="ctr"/>
                      <a:r>
                        <a:rPr lang="en-GB" sz="1000" u="none" strike="noStrike">
                          <a:solidFill>
                            <a:schemeClr val="bg1"/>
                          </a:solidFill>
                          <a:effectLst/>
                        </a:rPr>
                        <a:t>CQC fees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£0.10</a:t>
                      </a:r>
                    </a:p>
                  </a:txBody>
                  <a:tcPr marL="6350" marR="6350" marT="6350" anchor="b"/>
                </a:tc>
                <a:extLst>
                  <a:ext uri="{0D108BD9-81ED-4DB2-BD59-A6C34878D82A}">
                    <a16:rowId xmlns:a16="http://schemas.microsoft.com/office/drawing/2014/main" val="881405634"/>
                  </a:ext>
                </a:extLst>
              </a:tr>
              <a:tr h="162318">
                <a:tc>
                  <a:txBody>
                    <a:bodyPr/>
                    <a:lstStyle/>
                    <a:p>
                      <a:pPr algn="l" fontAlgn="b"/>
                      <a:r>
                        <a:rPr lang="en-GB" sz="1000" b="1" u="none" strike="noStrike" dirty="0">
                          <a:solidFill>
                            <a:schemeClr val="bg1"/>
                          </a:solidFill>
                          <a:effectLst/>
                        </a:rPr>
                        <a:t>Total Return on Operations</a:t>
                      </a:r>
                      <a:endParaRPr lang="en-GB" sz="1000" b="1" i="0" u="none" strike="noStrike" dirty="0">
                        <a:solidFill>
                          <a:schemeClr val="bg1"/>
                        </a:solidFill>
                        <a:effectLst/>
                        <a:latin typeface="Arial" panose="020B0604020202020204" pitchFamily="34" charset="0"/>
                      </a:endParaRPr>
                    </a:p>
                  </a:txBody>
                  <a:tcPr marL="0" marR="0" marT="0" marB="0" anchor="b">
                    <a:solidFill>
                      <a:schemeClr val="accent1"/>
                    </a:solidFill>
                  </a:tcPr>
                </a:tc>
                <a:tc>
                  <a:txBody>
                    <a:bodyPr/>
                    <a:lstStyle/>
                    <a:p>
                      <a:pPr algn="ctr" fontAlgn="b"/>
                      <a:r>
                        <a:rPr lang="en-GB" sz="700" b="1" i="0" u="none" strike="noStrike" dirty="0">
                          <a:solidFill>
                            <a:srgbClr val="000000"/>
                          </a:solidFill>
                          <a:effectLst/>
                          <a:latin typeface="Calibri" panose="020F0502020204030204" pitchFamily="34" charset="0"/>
                        </a:rPr>
                        <a:t>£1.30</a:t>
                      </a:r>
                    </a:p>
                  </a:txBody>
                  <a:tcPr marL="6350" marR="6350" marT="6350" anchor="b"/>
                </a:tc>
                <a:extLst>
                  <a:ext uri="{0D108BD9-81ED-4DB2-BD59-A6C34878D82A}">
                    <a16:rowId xmlns:a16="http://schemas.microsoft.com/office/drawing/2014/main" val="3510453145"/>
                  </a:ext>
                </a:extLst>
              </a:tr>
              <a:tr h="162318">
                <a:tc>
                  <a:txBody>
                    <a:bodyPr/>
                    <a:lstStyle/>
                    <a:p>
                      <a:pPr algn="l" fontAlgn="b"/>
                      <a:r>
                        <a:rPr lang="en-GB" sz="1000" b="1" u="none" strike="noStrike" dirty="0">
                          <a:solidFill>
                            <a:schemeClr val="bg1"/>
                          </a:solidFill>
                          <a:effectLst/>
                        </a:rPr>
                        <a:t>TOTAL</a:t>
                      </a:r>
                      <a:endParaRPr lang="en-GB" sz="1000" b="1" i="0" u="none" strike="noStrike" dirty="0">
                        <a:solidFill>
                          <a:schemeClr val="bg1"/>
                        </a:solidFill>
                        <a:effectLst/>
                        <a:latin typeface="Arial" panose="020B0604020202020204" pitchFamily="34" charset="0"/>
                      </a:endParaRPr>
                    </a:p>
                  </a:txBody>
                  <a:tcPr marL="0" marR="0" marT="0" marB="0" anchor="b">
                    <a:solidFill>
                      <a:schemeClr val="accent1"/>
                    </a:solidFill>
                  </a:tcPr>
                </a:tc>
                <a:tc>
                  <a:txBody>
                    <a:bodyPr/>
                    <a:lstStyle/>
                    <a:p>
                      <a:pPr algn="ctr" fontAlgn="b"/>
                      <a:r>
                        <a:rPr lang="en-GB" sz="700" b="1" i="0" u="none" strike="noStrike" dirty="0">
                          <a:solidFill>
                            <a:srgbClr val="000000"/>
                          </a:solidFill>
                          <a:effectLst/>
                          <a:latin typeface="Calibri" panose="020F0502020204030204" pitchFamily="34" charset="0"/>
                        </a:rPr>
                        <a:t>£24.75</a:t>
                      </a:r>
                    </a:p>
                  </a:txBody>
                  <a:tcPr marL="6350" marR="6350" marT="6350" anchor="b"/>
                </a:tc>
                <a:extLst>
                  <a:ext uri="{0D108BD9-81ED-4DB2-BD59-A6C34878D82A}">
                    <a16:rowId xmlns:a16="http://schemas.microsoft.com/office/drawing/2014/main" val="3988255557"/>
                  </a:ext>
                </a:extLst>
              </a:tr>
            </a:tbl>
          </a:graphicData>
        </a:graphic>
      </p:graphicFrame>
      <p:sp>
        <p:nvSpPr>
          <p:cNvPr id="3" name="Title 2">
            <a:extLst>
              <a:ext uri="{FF2B5EF4-FFF2-40B4-BE49-F238E27FC236}">
                <a16:creationId xmlns:a16="http://schemas.microsoft.com/office/drawing/2014/main" id="{FA7E257B-2DCA-8181-698C-E9E2D30C3323}"/>
              </a:ext>
            </a:extLst>
          </p:cNvPr>
          <p:cNvSpPr>
            <a:spLocks noGrp="1"/>
          </p:cNvSpPr>
          <p:nvPr>
            <p:ph type="title"/>
          </p:nvPr>
        </p:nvSpPr>
        <p:spPr/>
        <p:txBody>
          <a:bodyPr anchor="t">
            <a:normAutofit/>
          </a:bodyPr>
          <a:lstStyle/>
          <a:p>
            <a:r>
              <a:rPr lang="en-US"/>
              <a:t>Domiciliary Care - Annex A – Part 1</a:t>
            </a:r>
            <a:endParaRPr lang="en-GB"/>
          </a:p>
        </p:txBody>
      </p:sp>
    </p:spTree>
    <p:extLst>
      <p:ext uri="{BB962C8B-B14F-4D97-AF65-F5344CB8AC3E}">
        <p14:creationId xmlns:p14="http://schemas.microsoft.com/office/powerpoint/2010/main" val="3784619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310A38E-ACA6-2DED-18E9-799078E8A702}"/>
              </a:ext>
            </a:extLst>
          </p:cNvPr>
          <p:cNvGraphicFramePr>
            <a:graphicFrameLocks noGrp="1"/>
          </p:cNvGraphicFramePr>
          <p:nvPr>
            <p:ph idx="1"/>
            <p:extLst>
              <p:ext uri="{D42A27DB-BD31-4B8C-83A1-F6EECF244321}">
                <p14:modId xmlns:p14="http://schemas.microsoft.com/office/powerpoint/2010/main" val="2267055584"/>
              </p:ext>
            </p:extLst>
          </p:nvPr>
        </p:nvGraphicFramePr>
        <p:xfrm>
          <a:off x="802755" y="1261204"/>
          <a:ext cx="10891837" cy="5356494"/>
        </p:xfrm>
        <a:graphic>
          <a:graphicData uri="http://schemas.openxmlformats.org/drawingml/2006/table">
            <a:tbl>
              <a:tblPr>
                <a:tableStyleId>{5C22544A-7EE6-4342-B048-85BDC9FD1C3A}</a:tableStyleId>
              </a:tblPr>
              <a:tblGrid>
                <a:gridCol w="4249930">
                  <a:extLst>
                    <a:ext uri="{9D8B030D-6E8A-4147-A177-3AD203B41FA5}">
                      <a16:colId xmlns:a16="http://schemas.microsoft.com/office/drawing/2014/main" val="4239507308"/>
                    </a:ext>
                  </a:extLst>
                </a:gridCol>
                <a:gridCol w="2213969">
                  <a:extLst>
                    <a:ext uri="{9D8B030D-6E8A-4147-A177-3AD203B41FA5}">
                      <a16:colId xmlns:a16="http://schemas.microsoft.com/office/drawing/2014/main" val="1933237643"/>
                    </a:ext>
                  </a:extLst>
                </a:gridCol>
                <a:gridCol w="2213969">
                  <a:extLst>
                    <a:ext uri="{9D8B030D-6E8A-4147-A177-3AD203B41FA5}">
                      <a16:colId xmlns:a16="http://schemas.microsoft.com/office/drawing/2014/main" val="2915329574"/>
                    </a:ext>
                  </a:extLst>
                </a:gridCol>
                <a:gridCol w="2213969">
                  <a:extLst>
                    <a:ext uri="{9D8B030D-6E8A-4147-A177-3AD203B41FA5}">
                      <a16:colId xmlns:a16="http://schemas.microsoft.com/office/drawing/2014/main" val="2555984598"/>
                    </a:ext>
                  </a:extLst>
                </a:gridCol>
              </a:tblGrid>
              <a:tr h="162318">
                <a:tc>
                  <a:txBody>
                    <a:bodyPr/>
                    <a:lstStyle/>
                    <a:p>
                      <a:pPr algn="l" fontAlgn="b"/>
                      <a:r>
                        <a:rPr lang="en-US" sz="1000" b="1" u="none" strike="noStrike">
                          <a:solidFill>
                            <a:schemeClr val="bg1"/>
                          </a:solidFill>
                          <a:effectLst/>
                        </a:rPr>
                        <a:t>Cost of care exercise results - all cells should be £ per contact hour, MEDIANS.</a:t>
                      </a:r>
                      <a:endParaRPr lang="en-US" sz="1000" b="1" i="0" u="none" strike="noStrike">
                        <a:solidFill>
                          <a:schemeClr val="bg1"/>
                        </a:solidFill>
                        <a:effectLst/>
                        <a:latin typeface="Calibri" panose="020F0502020204030204" pitchFamily="34" charset="0"/>
                      </a:endParaRPr>
                    </a:p>
                  </a:txBody>
                  <a:tcPr marL="0" marR="0" marT="0" marB="0" anchor="b">
                    <a:solidFill>
                      <a:schemeClr val="accent1"/>
                    </a:solidFill>
                  </a:tcPr>
                </a:tc>
                <a:tc>
                  <a:txBody>
                    <a:bodyPr/>
                    <a:lstStyle/>
                    <a:p>
                      <a:pPr algn="ctr" fontAlgn="b"/>
                      <a:r>
                        <a:rPr lang="en-GB" sz="1000" b="1" u="none" strike="noStrike" dirty="0">
                          <a:solidFill>
                            <a:schemeClr val="bg1"/>
                          </a:solidFill>
                          <a:effectLst/>
                        </a:rPr>
                        <a:t>Lower Quartile</a:t>
                      </a:r>
                      <a:endParaRPr lang="en-GB" sz="1000" b="1" i="0" u="none" strike="noStrike" dirty="0">
                        <a:solidFill>
                          <a:schemeClr val="bg1"/>
                        </a:solidFill>
                        <a:effectLst/>
                        <a:latin typeface="Calibri" panose="020F0502020204030204" pitchFamily="34" charset="0"/>
                      </a:endParaRPr>
                    </a:p>
                  </a:txBody>
                  <a:tcPr marL="0" marR="0" marT="0" marB="0" anchor="b">
                    <a:solidFill>
                      <a:schemeClr val="accent1"/>
                    </a:solidFill>
                  </a:tcPr>
                </a:tc>
                <a:tc>
                  <a:txBody>
                    <a:bodyPr/>
                    <a:lstStyle/>
                    <a:p>
                      <a:pPr algn="ctr" fontAlgn="b"/>
                      <a:r>
                        <a:rPr lang="en-US" sz="1000" b="1" i="0" u="none" strike="noStrike" dirty="0">
                          <a:solidFill>
                            <a:schemeClr val="bg1"/>
                          </a:solidFill>
                          <a:effectLst/>
                          <a:latin typeface="Calibri" panose="020F0502020204030204" pitchFamily="34" charset="0"/>
                        </a:rPr>
                        <a:t>Median</a:t>
                      </a:r>
                      <a:endParaRPr lang="en-GB" sz="1000" b="1" i="0" u="none" strike="noStrike" dirty="0">
                        <a:solidFill>
                          <a:schemeClr val="bg1"/>
                        </a:solidFill>
                        <a:effectLst/>
                        <a:latin typeface="Calibri" panose="020F0502020204030204" pitchFamily="34" charset="0"/>
                      </a:endParaRPr>
                    </a:p>
                  </a:txBody>
                  <a:tcPr marL="0" marR="0" marT="0" marB="0" anchor="b">
                    <a:solidFill>
                      <a:schemeClr val="accent1"/>
                    </a:solidFill>
                  </a:tcPr>
                </a:tc>
                <a:tc>
                  <a:txBody>
                    <a:bodyPr/>
                    <a:lstStyle/>
                    <a:p>
                      <a:pPr algn="ctr" fontAlgn="b"/>
                      <a:r>
                        <a:rPr lang="en-US" sz="1000" b="1" i="0" u="none" strike="noStrike" dirty="0">
                          <a:solidFill>
                            <a:schemeClr val="bg1"/>
                          </a:solidFill>
                          <a:effectLst/>
                          <a:latin typeface="Calibri" panose="020F0502020204030204" pitchFamily="34" charset="0"/>
                        </a:rPr>
                        <a:t>Upper Quartile</a:t>
                      </a:r>
                      <a:endParaRPr lang="en-GB" sz="1000" b="1" i="0" u="none" strike="noStrike" dirty="0">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3503746395"/>
                  </a:ext>
                </a:extLst>
              </a:tr>
              <a:tr h="162318">
                <a:tc>
                  <a:txBody>
                    <a:bodyPr/>
                    <a:lstStyle/>
                    <a:p>
                      <a:pPr algn="l" fontAlgn="ctr"/>
                      <a:r>
                        <a:rPr lang="en-GB" sz="1000" b="1" u="none" strike="noStrike">
                          <a:solidFill>
                            <a:schemeClr val="bg1"/>
                          </a:solidFill>
                          <a:effectLst/>
                        </a:rPr>
                        <a:t>Total </a:t>
                      </a:r>
                      <a:r>
                        <a:rPr lang="en-GB" sz="1000" b="1" u="none" strike="noStrike" err="1">
                          <a:solidFill>
                            <a:schemeClr val="bg1"/>
                          </a:solidFill>
                          <a:effectLst/>
                        </a:rPr>
                        <a:t>Careworker</a:t>
                      </a:r>
                      <a:r>
                        <a:rPr lang="en-GB" sz="1000" b="1" u="none" strike="noStrike">
                          <a:solidFill>
                            <a:schemeClr val="bg1"/>
                          </a:solidFill>
                          <a:effectLst/>
                        </a:rPr>
                        <a:t> Costs</a:t>
                      </a:r>
                      <a:endParaRPr lang="en-GB" sz="10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GB" sz="700" b="1" i="0" u="none" strike="noStrike" dirty="0">
                          <a:solidFill>
                            <a:srgbClr val="000000"/>
                          </a:solidFill>
                          <a:effectLst/>
                          <a:latin typeface="Calibri" panose="020F0502020204030204" pitchFamily="34" charset="0"/>
                        </a:rPr>
                        <a:t>£15.95</a:t>
                      </a:r>
                    </a:p>
                  </a:txBody>
                  <a:tcPr marL="6350" marR="6350" marT="6350" anchor="b"/>
                </a:tc>
                <a:tc>
                  <a:txBody>
                    <a:bodyPr/>
                    <a:lstStyle/>
                    <a:p>
                      <a:pPr algn="ctr" fontAlgn="b"/>
                      <a:r>
                        <a:rPr lang="en-GB" sz="700" b="1" i="0" u="none" strike="noStrike" dirty="0">
                          <a:solidFill>
                            <a:srgbClr val="000000"/>
                          </a:solidFill>
                          <a:effectLst/>
                          <a:latin typeface="Calibri" panose="020F0502020204030204" pitchFamily="34" charset="0"/>
                        </a:rPr>
                        <a:t>£18.03</a:t>
                      </a:r>
                    </a:p>
                  </a:txBody>
                  <a:tcPr marL="6350" marR="6350" marT="6350" anchor="b"/>
                </a:tc>
                <a:tc>
                  <a:txBody>
                    <a:bodyPr/>
                    <a:lstStyle/>
                    <a:p>
                      <a:pPr algn="ctr" fontAlgn="b"/>
                      <a:r>
                        <a:rPr lang="en-US" sz="700" b="1" i="0" u="none" strike="noStrike" dirty="0">
                          <a:solidFill>
                            <a:srgbClr val="000000"/>
                          </a:solidFill>
                          <a:effectLst/>
                          <a:latin typeface="Calibri" panose="020F0502020204030204" pitchFamily="34" charset="0"/>
                        </a:rPr>
                        <a:t>£21.58</a:t>
                      </a:r>
                      <a:endParaRPr lang="en-GB" sz="700" b="1" i="0" u="none" strike="noStrike" dirty="0">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224043126"/>
                  </a:ext>
                </a:extLst>
              </a:tr>
              <a:tr h="162318">
                <a:tc>
                  <a:txBody>
                    <a:bodyPr/>
                    <a:lstStyle/>
                    <a:p>
                      <a:pPr algn="l" fontAlgn="ctr"/>
                      <a:r>
                        <a:rPr lang="en-GB" sz="1000" u="none" strike="noStrike">
                          <a:solidFill>
                            <a:schemeClr val="bg1"/>
                          </a:solidFill>
                          <a:effectLst/>
                        </a:rPr>
                        <a:t>Direct care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£10.41</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£10.89</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£11.67</a:t>
                      </a:r>
                    </a:p>
                  </a:txBody>
                  <a:tcPr marL="6350" marR="6350" marT="6350" anchor="b"/>
                </a:tc>
                <a:extLst>
                  <a:ext uri="{0D108BD9-81ED-4DB2-BD59-A6C34878D82A}">
                    <a16:rowId xmlns:a16="http://schemas.microsoft.com/office/drawing/2014/main" val="1891427480"/>
                  </a:ext>
                </a:extLst>
              </a:tr>
              <a:tr h="162318">
                <a:tc>
                  <a:txBody>
                    <a:bodyPr/>
                    <a:lstStyle/>
                    <a:p>
                      <a:pPr algn="l" fontAlgn="ctr"/>
                      <a:r>
                        <a:rPr lang="en-GB" sz="1000" u="none" strike="noStrike">
                          <a:solidFill>
                            <a:schemeClr val="bg1"/>
                          </a:solidFill>
                          <a:effectLst/>
                        </a:rPr>
                        <a:t>Travel time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£1.09</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£1.59</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£2.11</a:t>
                      </a:r>
                    </a:p>
                  </a:txBody>
                  <a:tcPr marL="6350" marR="6350" marT="6350" anchor="b"/>
                </a:tc>
                <a:extLst>
                  <a:ext uri="{0D108BD9-81ED-4DB2-BD59-A6C34878D82A}">
                    <a16:rowId xmlns:a16="http://schemas.microsoft.com/office/drawing/2014/main" val="1742280986"/>
                  </a:ext>
                </a:extLst>
              </a:tr>
              <a:tr h="162318">
                <a:tc>
                  <a:txBody>
                    <a:bodyPr/>
                    <a:lstStyle/>
                    <a:p>
                      <a:pPr algn="l" fontAlgn="ctr"/>
                      <a:r>
                        <a:rPr lang="en-GB" sz="1000" u="none" strike="noStrike">
                          <a:solidFill>
                            <a:schemeClr val="bg1"/>
                          </a:solidFill>
                          <a:effectLst/>
                        </a:rPr>
                        <a:t>Mileage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£0.74</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£0.97</a:t>
                      </a:r>
                    </a:p>
                  </a:txBody>
                  <a:tcPr marL="6350" marR="6350" marT="635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£1.32</a:t>
                      </a:r>
                    </a:p>
                  </a:txBody>
                  <a:tcPr marL="6350" marR="6350" marT="6350" anchor="b"/>
                </a:tc>
                <a:extLst>
                  <a:ext uri="{0D108BD9-81ED-4DB2-BD59-A6C34878D82A}">
                    <a16:rowId xmlns:a16="http://schemas.microsoft.com/office/drawing/2014/main" val="2171609180"/>
                  </a:ext>
                </a:extLst>
              </a:tr>
              <a:tr h="162318">
                <a:tc>
                  <a:txBody>
                    <a:bodyPr/>
                    <a:lstStyle/>
                    <a:p>
                      <a:pPr algn="l" fontAlgn="ctr"/>
                      <a:r>
                        <a:rPr lang="en-GB" sz="1000" u="none" strike="noStrike">
                          <a:solidFill>
                            <a:schemeClr val="bg1"/>
                          </a:solidFill>
                          <a:effectLst/>
                        </a:rPr>
                        <a:t>PPE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£0.54</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£0.63</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£1.42</a:t>
                      </a:r>
                    </a:p>
                  </a:txBody>
                  <a:tcPr marL="6350" marR="6350" marT="6350" anchor="b"/>
                </a:tc>
                <a:extLst>
                  <a:ext uri="{0D108BD9-81ED-4DB2-BD59-A6C34878D82A}">
                    <a16:rowId xmlns:a16="http://schemas.microsoft.com/office/drawing/2014/main" val="491780301"/>
                  </a:ext>
                </a:extLst>
              </a:tr>
              <a:tr h="162318">
                <a:tc>
                  <a:txBody>
                    <a:bodyPr/>
                    <a:lstStyle/>
                    <a:p>
                      <a:pPr algn="l" fontAlgn="ctr"/>
                      <a:r>
                        <a:rPr lang="en-GB" sz="1000" u="none" strike="noStrike">
                          <a:solidFill>
                            <a:schemeClr val="bg1"/>
                          </a:solidFill>
                          <a:effectLst/>
                        </a:rPr>
                        <a:t>Training (staff time)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£0.25</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£0.39</a:t>
                      </a:r>
                    </a:p>
                  </a:txBody>
                  <a:tcPr marL="6350" marR="6350" marT="635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£0.44</a:t>
                      </a:r>
                    </a:p>
                  </a:txBody>
                  <a:tcPr marL="6350" marR="6350" marT="6350" anchor="b"/>
                </a:tc>
                <a:extLst>
                  <a:ext uri="{0D108BD9-81ED-4DB2-BD59-A6C34878D82A}">
                    <a16:rowId xmlns:a16="http://schemas.microsoft.com/office/drawing/2014/main" val="2110183104"/>
                  </a:ext>
                </a:extLst>
              </a:tr>
              <a:tr h="162318">
                <a:tc>
                  <a:txBody>
                    <a:bodyPr/>
                    <a:lstStyle/>
                    <a:p>
                      <a:pPr algn="l" fontAlgn="ctr"/>
                      <a:r>
                        <a:rPr lang="en-GB" sz="1000" u="none" strike="noStrike">
                          <a:solidFill>
                            <a:schemeClr val="bg1"/>
                          </a:solidFill>
                          <a:effectLst/>
                        </a:rPr>
                        <a:t>Holiday</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£1.44</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£1.53</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£1.63</a:t>
                      </a:r>
                    </a:p>
                  </a:txBody>
                  <a:tcPr marL="6350" marR="6350" marT="6350" anchor="b"/>
                </a:tc>
                <a:extLst>
                  <a:ext uri="{0D108BD9-81ED-4DB2-BD59-A6C34878D82A}">
                    <a16:rowId xmlns:a16="http://schemas.microsoft.com/office/drawing/2014/main" val="1053526744"/>
                  </a:ext>
                </a:extLst>
              </a:tr>
              <a:tr h="162318">
                <a:tc>
                  <a:txBody>
                    <a:bodyPr/>
                    <a:lstStyle/>
                    <a:p>
                      <a:pPr algn="l" fontAlgn="ctr"/>
                      <a:r>
                        <a:rPr lang="en-GB" sz="1000" u="none" strike="noStrike">
                          <a:solidFill>
                            <a:schemeClr val="bg1"/>
                          </a:solidFill>
                          <a:effectLst/>
                        </a:rPr>
                        <a:t>Additional noncontact pay costs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£0.00</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£0.00</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£0.24</a:t>
                      </a:r>
                    </a:p>
                  </a:txBody>
                  <a:tcPr marL="6350" marR="6350" marT="6350" anchor="b"/>
                </a:tc>
                <a:extLst>
                  <a:ext uri="{0D108BD9-81ED-4DB2-BD59-A6C34878D82A}">
                    <a16:rowId xmlns:a16="http://schemas.microsoft.com/office/drawing/2014/main" val="3143472650"/>
                  </a:ext>
                </a:extLst>
              </a:tr>
              <a:tr h="162318">
                <a:tc>
                  <a:txBody>
                    <a:bodyPr/>
                    <a:lstStyle/>
                    <a:p>
                      <a:pPr algn="l" fontAlgn="ctr"/>
                      <a:r>
                        <a:rPr lang="en-US" sz="1000" u="none" strike="noStrike">
                          <a:solidFill>
                            <a:schemeClr val="bg1"/>
                          </a:solidFill>
                          <a:effectLst/>
                        </a:rPr>
                        <a:t>Sickness/maternity and paternity pay</a:t>
                      </a:r>
                      <a:endParaRPr lang="en-US"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£0.26</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£0.43</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£0.66</a:t>
                      </a:r>
                    </a:p>
                  </a:txBody>
                  <a:tcPr marL="6350" marR="6350" marT="6350" anchor="b"/>
                </a:tc>
                <a:extLst>
                  <a:ext uri="{0D108BD9-81ED-4DB2-BD59-A6C34878D82A}">
                    <a16:rowId xmlns:a16="http://schemas.microsoft.com/office/drawing/2014/main" val="1229064392"/>
                  </a:ext>
                </a:extLst>
              </a:tr>
              <a:tr h="162318">
                <a:tc>
                  <a:txBody>
                    <a:bodyPr/>
                    <a:lstStyle/>
                    <a:p>
                      <a:pPr algn="l" fontAlgn="ctr"/>
                      <a:r>
                        <a:rPr lang="en-GB" sz="1000" u="none" strike="noStrike">
                          <a:solidFill>
                            <a:schemeClr val="bg1"/>
                          </a:solidFill>
                          <a:effectLst/>
                        </a:rPr>
                        <a:t>Notice/suspension pay</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£0.00</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£0.00</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£0.03</a:t>
                      </a:r>
                    </a:p>
                  </a:txBody>
                  <a:tcPr marL="6350" marR="6350" marT="6350" anchor="b"/>
                </a:tc>
                <a:extLst>
                  <a:ext uri="{0D108BD9-81ED-4DB2-BD59-A6C34878D82A}">
                    <a16:rowId xmlns:a16="http://schemas.microsoft.com/office/drawing/2014/main" val="3098855413"/>
                  </a:ext>
                </a:extLst>
              </a:tr>
              <a:tr h="162318">
                <a:tc>
                  <a:txBody>
                    <a:bodyPr/>
                    <a:lstStyle/>
                    <a:p>
                      <a:pPr algn="l" fontAlgn="ctr"/>
                      <a:r>
                        <a:rPr lang="en-GB" sz="1000" u="none" strike="noStrike">
                          <a:solidFill>
                            <a:schemeClr val="bg1"/>
                          </a:solidFill>
                          <a:effectLst/>
                        </a:rPr>
                        <a:t>NI (direct care hours)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£0.82</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£1.17</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£1.60</a:t>
                      </a:r>
                    </a:p>
                  </a:txBody>
                  <a:tcPr marL="6350" marR="6350" marT="6350" anchor="b"/>
                </a:tc>
                <a:extLst>
                  <a:ext uri="{0D108BD9-81ED-4DB2-BD59-A6C34878D82A}">
                    <a16:rowId xmlns:a16="http://schemas.microsoft.com/office/drawing/2014/main" val="946380234"/>
                  </a:ext>
                </a:extLst>
              </a:tr>
              <a:tr h="162318">
                <a:tc>
                  <a:txBody>
                    <a:bodyPr/>
                    <a:lstStyle/>
                    <a:p>
                      <a:pPr algn="l" fontAlgn="ctr"/>
                      <a:r>
                        <a:rPr lang="en-GB" sz="1000" u="none" strike="noStrike">
                          <a:solidFill>
                            <a:schemeClr val="bg1"/>
                          </a:solidFill>
                          <a:effectLst/>
                        </a:rPr>
                        <a:t>Pension (direct care hours)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£0.41</a:t>
                      </a:r>
                    </a:p>
                  </a:txBody>
                  <a:tcPr marL="6350" marR="6350" marT="6350" anchor="b"/>
                </a:tc>
                <a:tc>
                  <a:txBody>
                    <a:bodyPr/>
                    <a:lstStyle/>
                    <a:p>
                      <a:pPr algn="ctr" fontAlgn="b"/>
                      <a:r>
                        <a:rPr lang="en-GB" sz="700" b="0" i="0" u="none" strike="noStrike">
                          <a:solidFill>
                            <a:srgbClr val="000000"/>
                          </a:solidFill>
                          <a:effectLst/>
                          <a:latin typeface="Calibri" panose="020F0502020204030204" pitchFamily="34" charset="0"/>
                        </a:rPr>
                        <a:t>£0.44</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£0.46</a:t>
                      </a:r>
                    </a:p>
                  </a:txBody>
                  <a:tcPr marL="6350" marR="6350" marT="6350" anchor="b"/>
                </a:tc>
                <a:extLst>
                  <a:ext uri="{0D108BD9-81ED-4DB2-BD59-A6C34878D82A}">
                    <a16:rowId xmlns:a16="http://schemas.microsoft.com/office/drawing/2014/main" val="1447034083"/>
                  </a:ext>
                </a:extLst>
              </a:tr>
              <a:tr h="162318">
                <a:tc>
                  <a:txBody>
                    <a:bodyPr/>
                    <a:lstStyle/>
                    <a:p>
                      <a:pPr algn="l" fontAlgn="ctr"/>
                      <a:r>
                        <a:rPr lang="en-GB" sz="1000" b="1" u="none" strike="noStrike">
                          <a:solidFill>
                            <a:schemeClr val="bg1"/>
                          </a:solidFill>
                          <a:effectLst/>
                        </a:rPr>
                        <a:t>Total Business Costs</a:t>
                      </a:r>
                      <a:endParaRPr lang="en-GB" sz="10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GB" sz="700" b="1" i="0" u="none" strike="noStrike" dirty="0">
                          <a:solidFill>
                            <a:srgbClr val="000000"/>
                          </a:solidFill>
                          <a:effectLst/>
                          <a:latin typeface="Calibri" panose="020F0502020204030204" pitchFamily="34" charset="0"/>
                        </a:rPr>
                        <a:t>£3.57</a:t>
                      </a:r>
                    </a:p>
                  </a:txBody>
                  <a:tcPr marL="6350" marR="6350" marT="6350" anchor="b"/>
                </a:tc>
                <a:tc>
                  <a:txBody>
                    <a:bodyPr/>
                    <a:lstStyle/>
                    <a:p>
                      <a:pPr algn="ctr" fontAlgn="b"/>
                      <a:r>
                        <a:rPr lang="en-GB" sz="700" b="1" i="0" u="none" strike="noStrike" dirty="0">
                          <a:solidFill>
                            <a:srgbClr val="000000"/>
                          </a:solidFill>
                          <a:effectLst/>
                          <a:latin typeface="Calibri" panose="020F0502020204030204" pitchFamily="34" charset="0"/>
                        </a:rPr>
                        <a:t>£5.42</a:t>
                      </a:r>
                    </a:p>
                  </a:txBody>
                  <a:tcPr marL="6350" marR="6350" marT="6350" anchor="b"/>
                </a:tc>
                <a:tc>
                  <a:txBody>
                    <a:bodyPr/>
                    <a:lstStyle/>
                    <a:p>
                      <a:pPr algn="ctr" fontAlgn="b"/>
                      <a:r>
                        <a:rPr lang="en-US" sz="700" b="1" i="0" u="none" strike="noStrike" dirty="0">
                          <a:solidFill>
                            <a:srgbClr val="000000"/>
                          </a:solidFill>
                          <a:effectLst/>
                          <a:latin typeface="Calibri" panose="020F0502020204030204" pitchFamily="34" charset="0"/>
                        </a:rPr>
                        <a:t>£9.00</a:t>
                      </a:r>
                      <a:endParaRPr lang="en-GB" sz="700" b="1" i="0" u="none" strike="noStrike" dirty="0">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972913121"/>
                  </a:ext>
                </a:extLst>
              </a:tr>
              <a:tr h="162318">
                <a:tc>
                  <a:txBody>
                    <a:bodyPr/>
                    <a:lstStyle/>
                    <a:p>
                      <a:pPr algn="l" fontAlgn="ctr"/>
                      <a:r>
                        <a:rPr lang="en-GB" sz="1000" u="none" strike="noStrike">
                          <a:solidFill>
                            <a:schemeClr val="bg1"/>
                          </a:solidFill>
                          <a:effectLst/>
                        </a:rPr>
                        <a:t>Back office staff</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£2.84</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£3.97</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£6.18</a:t>
                      </a:r>
                    </a:p>
                  </a:txBody>
                  <a:tcPr marL="6350" marR="6350" marT="6350" anchor="b"/>
                </a:tc>
                <a:extLst>
                  <a:ext uri="{0D108BD9-81ED-4DB2-BD59-A6C34878D82A}">
                    <a16:rowId xmlns:a16="http://schemas.microsoft.com/office/drawing/2014/main" val="3031371178"/>
                  </a:ext>
                </a:extLst>
              </a:tr>
              <a:tr h="162318">
                <a:tc>
                  <a:txBody>
                    <a:bodyPr/>
                    <a:lstStyle/>
                    <a:p>
                      <a:pPr algn="l" fontAlgn="ctr"/>
                      <a:r>
                        <a:rPr lang="en-US" sz="1000" u="none" strike="noStrike">
                          <a:solidFill>
                            <a:schemeClr val="bg1"/>
                          </a:solidFill>
                          <a:effectLst/>
                        </a:rPr>
                        <a:t>Travel costs (parking/vehicle lease et cetera)</a:t>
                      </a:r>
                      <a:endParaRPr lang="en-US"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£0.00</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£0.00</a:t>
                      </a:r>
                    </a:p>
                  </a:txBody>
                  <a:tcPr marL="6350" marR="6350" marT="635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£0.01</a:t>
                      </a:r>
                    </a:p>
                  </a:txBody>
                  <a:tcPr marL="6350" marR="6350" marT="6350" anchor="b"/>
                </a:tc>
                <a:extLst>
                  <a:ext uri="{0D108BD9-81ED-4DB2-BD59-A6C34878D82A}">
                    <a16:rowId xmlns:a16="http://schemas.microsoft.com/office/drawing/2014/main" val="308793106"/>
                  </a:ext>
                </a:extLst>
              </a:tr>
              <a:tr h="162318">
                <a:tc>
                  <a:txBody>
                    <a:bodyPr/>
                    <a:lstStyle/>
                    <a:p>
                      <a:pPr algn="l" fontAlgn="ctr"/>
                      <a:r>
                        <a:rPr lang="en-GB" sz="1000" u="none" strike="noStrike">
                          <a:solidFill>
                            <a:schemeClr val="bg1"/>
                          </a:solidFill>
                          <a:effectLst/>
                        </a:rPr>
                        <a:t>Rent/rates/utilities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£0.19</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£0.37</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£0.48</a:t>
                      </a:r>
                    </a:p>
                  </a:txBody>
                  <a:tcPr marL="6350" marR="6350" marT="6350" anchor="b"/>
                </a:tc>
                <a:extLst>
                  <a:ext uri="{0D108BD9-81ED-4DB2-BD59-A6C34878D82A}">
                    <a16:rowId xmlns:a16="http://schemas.microsoft.com/office/drawing/2014/main" val="607015934"/>
                  </a:ext>
                </a:extLst>
              </a:tr>
              <a:tr h="162318">
                <a:tc>
                  <a:txBody>
                    <a:bodyPr/>
                    <a:lstStyle/>
                    <a:p>
                      <a:pPr algn="l" fontAlgn="ctr"/>
                      <a:r>
                        <a:rPr lang="en-GB" sz="1000" u="none" strike="noStrike">
                          <a:solidFill>
                            <a:schemeClr val="bg1"/>
                          </a:solidFill>
                          <a:effectLst/>
                        </a:rPr>
                        <a:t>Recruitment/DBS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£0.05</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£0.13</a:t>
                      </a:r>
                    </a:p>
                  </a:txBody>
                  <a:tcPr marL="6350" marR="6350" marT="635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£0.33</a:t>
                      </a:r>
                    </a:p>
                  </a:txBody>
                  <a:tcPr marL="6350" marR="6350" marT="6350" anchor="b"/>
                </a:tc>
                <a:extLst>
                  <a:ext uri="{0D108BD9-81ED-4DB2-BD59-A6C34878D82A}">
                    <a16:rowId xmlns:a16="http://schemas.microsoft.com/office/drawing/2014/main" val="4113093272"/>
                  </a:ext>
                </a:extLst>
              </a:tr>
              <a:tr h="162318">
                <a:tc>
                  <a:txBody>
                    <a:bodyPr/>
                    <a:lstStyle/>
                    <a:p>
                      <a:pPr algn="l" fontAlgn="ctr"/>
                      <a:r>
                        <a:rPr lang="en-GB" sz="1000" u="none" strike="noStrike">
                          <a:solidFill>
                            <a:schemeClr val="bg1"/>
                          </a:solidFill>
                          <a:effectLst/>
                        </a:rPr>
                        <a:t>Training (third party)</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£0.02</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£0.04</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£0.12</a:t>
                      </a:r>
                    </a:p>
                  </a:txBody>
                  <a:tcPr marL="6350" marR="6350" marT="6350" anchor="b"/>
                </a:tc>
                <a:extLst>
                  <a:ext uri="{0D108BD9-81ED-4DB2-BD59-A6C34878D82A}">
                    <a16:rowId xmlns:a16="http://schemas.microsoft.com/office/drawing/2014/main" val="3545260920"/>
                  </a:ext>
                </a:extLst>
              </a:tr>
              <a:tr h="162318">
                <a:tc>
                  <a:txBody>
                    <a:bodyPr/>
                    <a:lstStyle/>
                    <a:p>
                      <a:pPr algn="l" fontAlgn="ctr"/>
                      <a:r>
                        <a:rPr lang="en-US" sz="1000" u="none" strike="noStrike">
                          <a:solidFill>
                            <a:schemeClr val="bg1"/>
                          </a:solidFill>
                          <a:effectLst/>
                        </a:rPr>
                        <a:t>IT (hardware, software CRM, ECM)</a:t>
                      </a:r>
                      <a:endParaRPr lang="en-US"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£0.12</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£0.18</a:t>
                      </a:r>
                    </a:p>
                  </a:txBody>
                  <a:tcPr marL="6350" marR="6350" marT="635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£0.32</a:t>
                      </a:r>
                    </a:p>
                  </a:txBody>
                  <a:tcPr marL="6350" marR="6350" marT="6350" anchor="b"/>
                </a:tc>
                <a:extLst>
                  <a:ext uri="{0D108BD9-81ED-4DB2-BD59-A6C34878D82A}">
                    <a16:rowId xmlns:a16="http://schemas.microsoft.com/office/drawing/2014/main" val="1736852263"/>
                  </a:ext>
                </a:extLst>
              </a:tr>
              <a:tr h="162318">
                <a:tc>
                  <a:txBody>
                    <a:bodyPr/>
                    <a:lstStyle/>
                    <a:p>
                      <a:pPr algn="l" fontAlgn="ctr"/>
                      <a:r>
                        <a:rPr lang="en-GB" sz="1000" u="none" strike="noStrike">
                          <a:solidFill>
                            <a:schemeClr val="bg1"/>
                          </a:solidFill>
                          <a:effectLst/>
                        </a:rPr>
                        <a:t>Telephony</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£0.06</a:t>
                      </a:r>
                    </a:p>
                  </a:txBody>
                  <a:tcPr marL="6350" marR="6350" marT="6350" anchor="b"/>
                </a:tc>
                <a:tc>
                  <a:txBody>
                    <a:bodyPr/>
                    <a:lstStyle/>
                    <a:p>
                      <a:pPr algn="ctr" fontAlgn="b"/>
                      <a:r>
                        <a:rPr lang="en-GB" sz="700" b="0" i="0" u="none" strike="noStrike">
                          <a:solidFill>
                            <a:srgbClr val="000000"/>
                          </a:solidFill>
                          <a:effectLst/>
                          <a:latin typeface="Calibri" panose="020F0502020204030204" pitchFamily="34" charset="0"/>
                        </a:rPr>
                        <a:t>£0.12</a:t>
                      </a:r>
                      <a:endParaRPr lang="en-GB" sz="700" b="0" i="0" u="none" strike="noStrike" dirty="0">
                        <a:solidFill>
                          <a:srgbClr val="000000"/>
                        </a:solidFill>
                        <a:effectLst/>
                        <a:latin typeface="Calibri" panose="020F0502020204030204" pitchFamily="34" charset="0"/>
                      </a:endParaRP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£0.21</a:t>
                      </a:r>
                    </a:p>
                  </a:txBody>
                  <a:tcPr marL="6350" marR="6350" marT="6350" anchor="b"/>
                </a:tc>
                <a:extLst>
                  <a:ext uri="{0D108BD9-81ED-4DB2-BD59-A6C34878D82A}">
                    <a16:rowId xmlns:a16="http://schemas.microsoft.com/office/drawing/2014/main" val="1169758268"/>
                  </a:ext>
                </a:extLst>
              </a:tr>
              <a:tr h="162318">
                <a:tc>
                  <a:txBody>
                    <a:bodyPr/>
                    <a:lstStyle/>
                    <a:p>
                      <a:pPr algn="l" fontAlgn="ctr"/>
                      <a:r>
                        <a:rPr lang="en-GB" sz="1000" u="none" strike="noStrike">
                          <a:solidFill>
                            <a:schemeClr val="bg1"/>
                          </a:solidFill>
                          <a:effectLst/>
                        </a:rPr>
                        <a:t>Stationery/postage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£0.02</a:t>
                      </a:r>
                    </a:p>
                  </a:txBody>
                  <a:tcPr marL="6350" marR="6350" marT="6350" anchor="b"/>
                </a:tc>
                <a:tc>
                  <a:txBody>
                    <a:bodyPr/>
                    <a:lstStyle/>
                    <a:p>
                      <a:pPr algn="ctr" fontAlgn="b"/>
                      <a:r>
                        <a:rPr lang="en-GB" sz="700" b="0" i="0" u="none" strike="noStrike">
                          <a:solidFill>
                            <a:srgbClr val="000000"/>
                          </a:solidFill>
                          <a:effectLst/>
                          <a:latin typeface="Calibri" panose="020F0502020204030204" pitchFamily="34" charset="0"/>
                        </a:rPr>
                        <a:t>£0.05</a:t>
                      </a:r>
                      <a:endParaRPr lang="en-GB" sz="700" b="0" i="0" u="none" strike="noStrike" dirty="0">
                        <a:solidFill>
                          <a:srgbClr val="000000"/>
                        </a:solidFill>
                        <a:effectLst/>
                        <a:latin typeface="Calibri" panose="020F0502020204030204" pitchFamily="34" charset="0"/>
                      </a:endParaRPr>
                    </a:p>
                  </a:txBody>
                  <a:tcPr marL="6350" marR="6350" marT="635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£0.08</a:t>
                      </a:r>
                    </a:p>
                  </a:txBody>
                  <a:tcPr marL="6350" marR="6350" marT="6350" anchor="b"/>
                </a:tc>
                <a:extLst>
                  <a:ext uri="{0D108BD9-81ED-4DB2-BD59-A6C34878D82A}">
                    <a16:rowId xmlns:a16="http://schemas.microsoft.com/office/drawing/2014/main" val="1389880808"/>
                  </a:ext>
                </a:extLst>
              </a:tr>
              <a:tr h="162318">
                <a:tc>
                  <a:txBody>
                    <a:bodyPr/>
                    <a:lstStyle/>
                    <a:p>
                      <a:pPr algn="l" fontAlgn="ctr"/>
                      <a:r>
                        <a:rPr lang="en-GB" sz="1000" u="none" strike="noStrike">
                          <a:solidFill>
                            <a:schemeClr val="bg1"/>
                          </a:solidFill>
                          <a:effectLst/>
                        </a:rPr>
                        <a:t>Insurance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£0.08</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£0.13</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£0.20</a:t>
                      </a:r>
                    </a:p>
                  </a:txBody>
                  <a:tcPr marL="6350" marR="6350" marT="6350" anchor="b"/>
                </a:tc>
                <a:extLst>
                  <a:ext uri="{0D108BD9-81ED-4DB2-BD59-A6C34878D82A}">
                    <a16:rowId xmlns:a16="http://schemas.microsoft.com/office/drawing/2014/main" val="2892568253"/>
                  </a:ext>
                </a:extLst>
              </a:tr>
              <a:tr h="162318">
                <a:tc>
                  <a:txBody>
                    <a:bodyPr/>
                    <a:lstStyle/>
                    <a:p>
                      <a:pPr algn="l" fontAlgn="ctr"/>
                      <a:r>
                        <a:rPr lang="en-GB" sz="1000" u="none" strike="noStrike">
                          <a:solidFill>
                            <a:schemeClr val="bg1"/>
                          </a:solidFill>
                          <a:effectLst/>
                        </a:rPr>
                        <a:t>Legal/finance/professional fees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£0.04</a:t>
                      </a:r>
                    </a:p>
                  </a:txBody>
                  <a:tcPr marL="6350" marR="6350" marT="6350" anchor="b"/>
                </a:tc>
                <a:tc>
                  <a:txBody>
                    <a:bodyPr/>
                    <a:lstStyle/>
                    <a:p>
                      <a:pPr algn="ctr" fontAlgn="b"/>
                      <a:r>
                        <a:rPr lang="en-GB" sz="700" b="0" i="0" u="none" strike="noStrike">
                          <a:solidFill>
                            <a:srgbClr val="000000"/>
                          </a:solidFill>
                          <a:effectLst/>
                          <a:latin typeface="Calibri" panose="020F0502020204030204" pitchFamily="34" charset="0"/>
                        </a:rPr>
                        <a:t>£0.13</a:t>
                      </a:r>
                      <a:endParaRPr lang="en-GB" sz="700" b="0" i="0" u="none" strike="noStrike" dirty="0">
                        <a:solidFill>
                          <a:srgbClr val="000000"/>
                        </a:solidFill>
                        <a:effectLst/>
                        <a:latin typeface="Calibri" panose="020F0502020204030204" pitchFamily="34" charset="0"/>
                      </a:endParaRP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£0.23</a:t>
                      </a:r>
                    </a:p>
                  </a:txBody>
                  <a:tcPr marL="6350" marR="6350" marT="6350" anchor="b"/>
                </a:tc>
                <a:extLst>
                  <a:ext uri="{0D108BD9-81ED-4DB2-BD59-A6C34878D82A}">
                    <a16:rowId xmlns:a16="http://schemas.microsoft.com/office/drawing/2014/main" val="3021205584"/>
                  </a:ext>
                </a:extLst>
              </a:tr>
              <a:tr h="162318">
                <a:tc>
                  <a:txBody>
                    <a:bodyPr/>
                    <a:lstStyle/>
                    <a:p>
                      <a:pPr algn="l" fontAlgn="ctr"/>
                      <a:r>
                        <a:rPr lang="en-GB" sz="1000" u="none" strike="noStrike">
                          <a:solidFill>
                            <a:schemeClr val="bg1"/>
                          </a:solidFill>
                          <a:effectLst/>
                        </a:rPr>
                        <a:t>Marketing</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£0.02</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£0.05</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£0.10</a:t>
                      </a:r>
                    </a:p>
                  </a:txBody>
                  <a:tcPr marL="6350" marR="6350" marT="6350" anchor="b"/>
                </a:tc>
                <a:extLst>
                  <a:ext uri="{0D108BD9-81ED-4DB2-BD59-A6C34878D82A}">
                    <a16:rowId xmlns:a16="http://schemas.microsoft.com/office/drawing/2014/main" val="222275288"/>
                  </a:ext>
                </a:extLst>
              </a:tr>
              <a:tr h="162318">
                <a:tc>
                  <a:txBody>
                    <a:bodyPr/>
                    <a:lstStyle/>
                    <a:p>
                      <a:pPr algn="l" fontAlgn="ctr"/>
                      <a:r>
                        <a:rPr lang="en-GB" sz="1000" u="none" strike="noStrike">
                          <a:solidFill>
                            <a:schemeClr val="bg1"/>
                          </a:solidFill>
                          <a:effectLst/>
                        </a:rPr>
                        <a:t>Audit and compliance</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£0.03</a:t>
                      </a:r>
                    </a:p>
                  </a:txBody>
                  <a:tcPr marL="6350" marR="6350" marT="6350" anchor="b"/>
                </a:tc>
                <a:tc>
                  <a:txBody>
                    <a:bodyPr/>
                    <a:lstStyle/>
                    <a:p>
                      <a:pPr algn="ctr" fontAlgn="b"/>
                      <a:r>
                        <a:rPr lang="en-GB" sz="700" b="0" i="0" u="none" strike="noStrike">
                          <a:solidFill>
                            <a:srgbClr val="000000"/>
                          </a:solidFill>
                          <a:effectLst/>
                          <a:latin typeface="Calibri" panose="020F0502020204030204" pitchFamily="34" charset="0"/>
                        </a:rPr>
                        <a:t>£0.05</a:t>
                      </a:r>
                      <a:endParaRPr lang="en-GB" sz="700" b="0" i="0" u="none" strike="noStrike" dirty="0">
                        <a:solidFill>
                          <a:srgbClr val="000000"/>
                        </a:solidFill>
                        <a:effectLst/>
                        <a:latin typeface="Calibri" panose="020F0502020204030204" pitchFamily="34" charset="0"/>
                      </a:endParaRP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£0.08</a:t>
                      </a:r>
                    </a:p>
                  </a:txBody>
                  <a:tcPr marL="6350" marR="6350" marT="6350" anchor="b"/>
                </a:tc>
                <a:extLst>
                  <a:ext uri="{0D108BD9-81ED-4DB2-BD59-A6C34878D82A}">
                    <a16:rowId xmlns:a16="http://schemas.microsoft.com/office/drawing/2014/main" val="1485688088"/>
                  </a:ext>
                </a:extLst>
              </a:tr>
              <a:tr h="162318">
                <a:tc>
                  <a:txBody>
                    <a:bodyPr/>
                    <a:lstStyle/>
                    <a:p>
                      <a:pPr algn="l" fontAlgn="ctr"/>
                      <a:r>
                        <a:rPr lang="en-GB" sz="1000" u="none" strike="noStrike">
                          <a:solidFill>
                            <a:schemeClr val="bg1"/>
                          </a:solidFill>
                          <a:effectLst/>
                        </a:rPr>
                        <a:t>Uniforms and other consumables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£0.02</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£0.05</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£0.09</a:t>
                      </a:r>
                    </a:p>
                  </a:txBody>
                  <a:tcPr marL="6350" marR="6350" marT="6350" anchor="b"/>
                </a:tc>
                <a:extLst>
                  <a:ext uri="{0D108BD9-81ED-4DB2-BD59-A6C34878D82A}">
                    <a16:rowId xmlns:a16="http://schemas.microsoft.com/office/drawing/2014/main" val="3722466738"/>
                  </a:ext>
                </a:extLst>
              </a:tr>
              <a:tr h="162318">
                <a:tc>
                  <a:txBody>
                    <a:bodyPr/>
                    <a:lstStyle/>
                    <a:p>
                      <a:pPr algn="l" fontAlgn="ctr"/>
                      <a:r>
                        <a:rPr lang="en-GB" sz="1000" u="none" strike="noStrike">
                          <a:solidFill>
                            <a:schemeClr val="bg1"/>
                          </a:solidFill>
                          <a:effectLst/>
                        </a:rPr>
                        <a:t>Assistive technology</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£0.00</a:t>
                      </a:r>
                    </a:p>
                  </a:txBody>
                  <a:tcPr marL="6350" marR="6350" marT="6350" anchor="b"/>
                </a:tc>
                <a:tc>
                  <a:txBody>
                    <a:bodyPr/>
                    <a:lstStyle/>
                    <a:p>
                      <a:pPr algn="ctr" fontAlgn="b"/>
                      <a:r>
                        <a:rPr lang="en-GB" sz="700" b="0" i="0" u="none" strike="noStrike">
                          <a:solidFill>
                            <a:srgbClr val="000000"/>
                          </a:solidFill>
                          <a:effectLst/>
                          <a:latin typeface="Calibri" panose="020F0502020204030204" pitchFamily="34" charset="0"/>
                        </a:rPr>
                        <a:t>£0.01</a:t>
                      </a:r>
                      <a:endParaRPr lang="en-GB" sz="700" b="0" i="0" u="none" strike="noStrike" dirty="0">
                        <a:solidFill>
                          <a:srgbClr val="000000"/>
                        </a:solidFill>
                        <a:effectLst/>
                        <a:latin typeface="Calibri" panose="020F0502020204030204" pitchFamily="34" charset="0"/>
                      </a:endParaRP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£0.03</a:t>
                      </a:r>
                    </a:p>
                  </a:txBody>
                  <a:tcPr marL="6350" marR="6350" marT="6350" anchor="b"/>
                </a:tc>
                <a:extLst>
                  <a:ext uri="{0D108BD9-81ED-4DB2-BD59-A6C34878D82A}">
                    <a16:rowId xmlns:a16="http://schemas.microsoft.com/office/drawing/2014/main" val="959977542"/>
                  </a:ext>
                </a:extLst>
              </a:tr>
              <a:tr h="162318">
                <a:tc>
                  <a:txBody>
                    <a:bodyPr/>
                    <a:lstStyle/>
                    <a:p>
                      <a:pPr algn="l" fontAlgn="ctr"/>
                      <a:r>
                        <a:rPr lang="en-GB" sz="1000" u="none" strike="noStrike">
                          <a:solidFill>
                            <a:schemeClr val="bg1"/>
                          </a:solidFill>
                          <a:effectLst/>
                        </a:rPr>
                        <a:t>Central/head office recharges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£0.00</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£0.00</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£0.26</a:t>
                      </a:r>
                    </a:p>
                  </a:txBody>
                  <a:tcPr marL="6350" marR="6350" marT="6350" anchor="b"/>
                </a:tc>
                <a:extLst>
                  <a:ext uri="{0D108BD9-81ED-4DB2-BD59-A6C34878D82A}">
                    <a16:rowId xmlns:a16="http://schemas.microsoft.com/office/drawing/2014/main" val="4038370302"/>
                  </a:ext>
                </a:extLst>
              </a:tr>
              <a:tr h="162318">
                <a:tc>
                  <a:txBody>
                    <a:bodyPr/>
                    <a:lstStyle/>
                    <a:p>
                      <a:pPr algn="l" fontAlgn="ctr"/>
                      <a:r>
                        <a:rPr lang="en-GB" sz="1000" u="none" strike="noStrike">
                          <a:solidFill>
                            <a:schemeClr val="bg1"/>
                          </a:solidFill>
                          <a:effectLst/>
                        </a:rPr>
                        <a:t>Other overheads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£0.00</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£0.06</a:t>
                      </a:r>
                    </a:p>
                  </a:txBody>
                  <a:tcPr marL="6350" marR="6350" marT="635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£0.10</a:t>
                      </a:r>
                    </a:p>
                  </a:txBody>
                  <a:tcPr marL="6350" marR="6350" marT="6350" anchor="b"/>
                </a:tc>
                <a:extLst>
                  <a:ext uri="{0D108BD9-81ED-4DB2-BD59-A6C34878D82A}">
                    <a16:rowId xmlns:a16="http://schemas.microsoft.com/office/drawing/2014/main" val="2188000816"/>
                  </a:ext>
                </a:extLst>
              </a:tr>
              <a:tr h="162318">
                <a:tc>
                  <a:txBody>
                    <a:bodyPr/>
                    <a:lstStyle/>
                    <a:p>
                      <a:pPr algn="l" fontAlgn="ctr"/>
                      <a:r>
                        <a:rPr lang="en-GB" sz="1000" u="none" strike="noStrike">
                          <a:solidFill>
                            <a:schemeClr val="bg1"/>
                          </a:solidFill>
                          <a:effectLst/>
                        </a:rPr>
                        <a:t>CQC fees</a:t>
                      </a:r>
                      <a:endParaRPr lang="en-GB" sz="1000" b="0" i="0" u="none" strike="noStrike">
                        <a:solidFill>
                          <a:schemeClr val="bg1"/>
                        </a:solidFill>
                        <a:effectLst/>
                        <a:latin typeface="Arial" panose="020B0604020202020204" pitchFamily="34" charset="0"/>
                      </a:endParaRPr>
                    </a:p>
                  </a:txBody>
                  <a:tcPr marL="267586"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£0.08</a:t>
                      </a:r>
                    </a:p>
                  </a:txBody>
                  <a:tcPr marL="6350" marR="6350" marT="6350" anchor="b"/>
                </a:tc>
                <a:tc>
                  <a:txBody>
                    <a:bodyPr/>
                    <a:lstStyle/>
                    <a:p>
                      <a:pPr algn="ctr" fontAlgn="b"/>
                      <a:r>
                        <a:rPr lang="en-GB" sz="700" b="0" i="0" u="none" strike="noStrike" dirty="0">
                          <a:solidFill>
                            <a:srgbClr val="000000"/>
                          </a:solidFill>
                          <a:effectLst/>
                          <a:latin typeface="Calibri" panose="020F0502020204030204" pitchFamily="34" charset="0"/>
                        </a:rPr>
                        <a:t>£0.10</a:t>
                      </a:r>
                    </a:p>
                  </a:txBody>
                  <a:tcPr marL="6350" marR="6350" marT="6350" anchor="b"/>
                </a:tc>
                <a:tc>
                  <a:txBody>
                    <a:bodyPr/>
                    <a:lstStyle/>
                    <a:p>
                      <a:pPr algn="ctr" fontAlgn="b"/>
                      <a:r>
                        <a:rPr lang="en-US" sz="700" b="0" i="0" u="none" strike="noStrike" dirty="0">
                          <a:solidFill>
                            <a:srgbClr val="000000"/>
                          </a:solidFill>
                          <a:effectLst/>
                          <a:latin typeface="Calibri" panose="020F0502020204030204" pitchFamily="34" charset="0"/>
                        </a:rPr>
                        <a:t>£0.14</a:t>
                      </a:r>
                      <a:endParaRPr lang="en-GB" sz="700" b="0" i="0" u="none" strike="noStrike" dirty="0">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881405634"/>
                  </a:ext>
                </a:extLst>
              </a:tr>
              <a:tr h="162318">
                <a:tc>
                  <a:txBody>
                    <a:bodyPr/>
                    <a:lstStyle/>
                    <a:p>
                      <a:pPr algn="l" fontAlgn="b"/>
                      <a:r>
                        <a:rPr lang="en-GB" sz="1000" b="1" u="none" strike="noStrike" dirty="0">
                          <a:solidFill>
                            <a:schemeClr val="bg1"/>
                          </a:solidFill>
                          <a:effectLst/>
                        </a:rPr>
                        <a:t>Total Return on Operations</a:t>
                      </a:r>
                      <a:endParaRPr lang="en-GB" sz="1000" b="1" i="0" u="none" strike="noStrike" dirty="0">
                        <a:solidFill>
                          <a:schemeClr val="bg1"/>
                        </a:solidFill>
                        <a:effectLst/>
                        <a:latin typeface="Arial" panose="020B0604020202020204" pitchFamily="34" charset="0"/>
                      </a:endParaRPr>
                    </a:p>
                  </a:txBody>
                  <a:tcPr marL="0" marR="0" marT="0" marB="0" anchor="b">
                    <a:solidFill>
                      <a:schemeClr val="accent1"/>
                    </a:solidFill>
                  </a:tcPr>
                </a:tc>
                <a:tc>
                  <a:txBody>
                    <a:bodyPr/>
                    <a:lstStyle/>
                    <a:p>
                      <a:pPr algn="ctr" fontAlgn="b"/>
                      <a:r>
                        <a:rPr lang="en-GB" sz="700" b="1" i="0" u="none" strike="noStrike" dirty="0">
                          <a:solidFill>
                            <a:srgbClr val="000000"/>
                          </a:solidFill>
                          <a:effectLst/>
                          <a:latin typeface="Calibri" panose="020F0502020204030204" pitchFamily="34" charset="0"/>
                        </a:rPr>
                        <a:t>£0.63</a:t>
                      </a:r>
                    </a:p>
                  </a:txBody>
                  <a:tcPr marL="6350" marR="6350" marT="6350" anchor="b"/>
                </a:tc>
                <a:tc>
                  <a:txBody>
                    <a:bodyPr/>
                    <a:lstStyle/>
                    <a:p>
                      <a:pPr algn="ctr" fontAlgn="b"/>
                      <a:r>
                        <a:rPr lang="en-GB" sz="700" b="1" i="0" u="none" strike="noStrike" dirty="0">
                          <a:solidFill>
                            <a:srgbClr val="000000"/>
                          </a:solidFill>
                          <a:effectLst/>
                          <a:latin typeface="Calibri" panose="020F0502020204030204" pitchFamily="34" charset="0"/>
                        </a:rPr>
                        <a:t>£1.30</a:t>
                      </a:r>
                    </a:p>
                  </a:txBody>
                  <a:tcPr marL="6350" marR="6350" marT="6350" anchor="b"/>
                </a:tc>
                <a:tc>
                  <a:txBody>
                    <a:bodyPr/>
                    <a:lstStyle/>
                    <a:p>
                      <a:pPr algn="ctr" fontAlgn="b"/>
                      <a:r>
                        <a:rPr lang="en-US" sz="700" b="1" i="0" u="none" strike="noStrike" dirty="0">
                          <a:solidFill>
                            <a:srgbClr val="000000"/>
                          </a:solidFill>
                          <a:effectLst/>
                          <a:latin typeface="Calibri" panose="020F0502020204030204" pitchFamily="34" charset="0"/>
                        </a:rPr>
                        <a:t>£1.81</a:t>
                      </a:r>
                      <a:endParaRPr lang="en-GB" sz="700" b="1" i="0" u="none" strike="noStrike" dirty="0">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510453145"/>
                  </a:ext>
                </a:extLst>
              </a:tr>
              <a:tr h="162318">
                <a:tc>
                  <a:txBody>
                    <a:bodyPr/>
                    <a:lstStyle/>
                    <a:p>
                      <a:pPr algn="l" fontAlgn="b"/>
                      <a:r>
                        <a:rPr lang="en-GB" sz="1000" b="1" u="none" strike="noStrike" dirty="0">
                          <a:solidFill>
                            <a:schemeClr val="bg1"/>
                          </a:solidFill>
                          <a:effectLst/>
                        </a:rPr>
                        <a:t>TOTAL</a:t>
                      </a:r>
                      <a:endParaRPr lang="en-GB" sz="1000" b="1" i="0" u="none" strike="noStrike" dirty="0">
                        <a:solidFill>
                          <a:schemeClr val="bg1"/>
                        </a:solidFill>
                        <a:effectLst/>
                        <a:latin typeface="Arial" panose="020B0604020202020204" pitchFamily="34" charset="0"/>
                      </a:endParaRPr>
                    </a:p>
                  </a:txBody>
                  <a:tcPr marL="0" marR="0" marT="0" marB="0" anchor="b">
                    <a:solidFill>
                      <a:schemeClr val="accent1"/>
                    </a:solidFill>
                  </a:tcPr>
                </a:tc>
                <a:tc>
                  <a:txBody>
                    <a:bodyPr/>
                    <a:lstStyle/>
                    <a:p>
                      <a:pPr algn="ctr" fontAlgn="b"/>
                      <a:r>
                        <a:rPr lang="en-GB" sz="700" b="1" i="0" u="none" strike="noStrike" dirty="0">
                          <a:solidFill>
                            <a:srgbClr val="000000"/>
                          </a:solidFill>
                          <a:effectLst/>
                          <a:latin typeface="Calibri" panose="020F0502020204030204" pitchFamily="34" charset="0"/>
                        </a:rPr>
                        <a:t>£20.15</a:t>
                      </a:r>
                    </a:p>
                  </a:txBody>
                  <a:tcPr marL="6350" marR="6350" marT="6350" anchor="b"/>
                </a:tc>
                <a:tc>
                  <a:txBody>
                    <a:bodyPr/>
                    <a:lstStyle/>
                    <a:p>
                      <a:pPr algn="ctr" fontAlgn="b"/>
                      <a:r>
                        <a:rPr lang="en-GB" sz="700" b="1" i="0" u="none" strike="noStrike" dirty="0">
                          <a:solidFill>
                            <a:srgbClr val="000000"/>
                          </a:solidFill>
                          <a:effectLst/>
                          <a:latin typeface="Calibri" panose="020F0502020204030204" pitchFamily="34" charset="0"/>
                        </a:rPr>
                        <a:t>£24.75</a:t>
                      </a:r>
                    </a:p>
                  </a:txBody>
                  <a:tcPr marL="6350" marR="6350" marT="6350" anchor="b"/>
                </a:tc>
                <a:tc>
                  <a:txBody>
                    <a:bodyPr/>
                    <a:lstStyle/>
                    <a:p>
                      <a:pPr algn="ctr" fontAlgn="b"/>
                      <a:r>
                        <a:rPr lang="en-US" sz="700" b="1" i="0" u="none" strike="noStrike" dirty="0">
                          <a:solidFill>
                            <a:srgbClr val="000000"/>
                          </a:solidFill>
                          <a:effectLst/>
                          <a:latin typeface="Calibri" panose="020F0502020204030204" pitchFamily="34" charset="0"/>
                        </a:rPr>
                        <a:t>£32.40</a:t>
                      </a:r>
                      <a:endParaRPr lang="en-GB" sz="700" b="1" i="0" u="none" strike="noStrike" dirty="0">
                        <a:solidFill>
                          <a:srgbClr val="000000"/>
                        </a:solidFill>
                        <a:effectLst/>
                        <a:latin typeface="Calibri" panose="020F0502020204030204" pitchFamily="34" charset="0"/>
                      </a:endParaRPr>
                    </a:p>
                  </a:txBody>
                  <a:tcPr marL="6350" marR="6350" marT="6350" anchor="b"/>
                </a:tc>
                <a:extLst>
                  <a:ext uri="{0D108BD9-81ED-4DB2-BD59-A6C34878D82A}">
                    <a16:rowId xmlns:a16="http://schemas.microsoft.com/office/drawing/2014/main" val="3988255557"/>
                  </a:ext>
                </a:extLst>
              </a:tr>
            </a:tbl>
          </a:graphicData>
        </a:graphic>
      </p:graphicFrame>
      <p:sp>
        <p:nvSpPr>
          <p:cNvPr id="3" name="Title 2">
            <a:extLst>
              <a:ext uri="{FF2B5EF4-FFF2-40B4-BE49-F238E27FC236}">
                <a16:creationId xmlns:a16="http://schemas.microsoft.com/office/drawing/2014/main" id="{FA7E257B-2DCA-8181-698C-E9E2D30C3323}"/>
              </a:ext>
            </a:extLst>
          </p:cNvPr>
          <p:cNvSpPr>
            <a:spLocks noGrp="1"/>
          </p:cNvSpPr>
          <p:nvPr>
            <p:ph type="title"/>
          </p:nvPr>
        </p:nvSpPr>
        <p:spPr/>
        <p:txBody>
          <a:bodyPr anchor="t">
            <a:normAutofit/>
          </a:bodyPr>
          <a:lstStyle/>
          <a:p>
            <a:r>
              <a:rPr lang="en-US" dirty="0"/>
              <a:t>Domiciliary Care - Annex A – Part 1 – Lower Quartiles &amp; Upper Quartiles</a:t>
            </a:r>
            <a:endParaRPr lang="en-GB" dirty="0"/>
          </a:p>
        </p:txBody>
      </p:sp>
    </p:spTree>
    <p:extLst>
      <p:ext uri="{BB962C8B-B14F-4D97-AF65-F5344CB8AC3E}">
        <p14:creationId xmlns:p14="http://schemas.microsoft.com/office/powerpoint/2010/main" val="3075272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DA1D-C1F2-F84B-F94D-A889E439AEBA}"/>
              </a:ext>
            </a:extLst>
          </p:cNvPr>
          <p:cNvSpPr>
            <a:spLocks noGrp="1"/>
          </p:cNvSpPr>
          <p:nvPr>
            <p:ph type="title"/>
          </p:nvPr>
        </p:nvSpPr>
        <p:spPr/>
        <p:txBody>
          <a:bodyPr/>
          <a:lstStyle/>
          <a:p>
            <a:r>
              <a:rPr lang="en-US"/>
              <a:t>Exercise Background  &amp; Overview</a:t>
            </a:r>
            <a:endParaRPr lang="en-GB"/>
          </a:p>
        </p:txBody>
      </p:sp>
      <p:sp>
        <p:nvSpPr>
          <p:cNvPr id="4" name="Text Placeholder 3">
            <a:extLst>
              <a:ext uri="{FF2B5EF4-FFF2-40B4-BE49-F238E27FC236}">
                <a16:creationId xmlns:a16="http://schemas.microsoft.com/office/drawing/2014/main" id="{03E26037-469A-0D27-8304-68A08E562F71}"/>
              </a:ext>
            </a:extLst>
          </p:cNvPr>
          <p:cNvSpPr>
            <a:spLocks noGrp="1"/>
          </p:cNvSpPr>
          <p:nvPr>
            <p:ph type="body" sz="quarter" idx="15"/>
          </p:nvPr>
        </p:nvSpPr>
        <p:spPr/>
        <p:txBody>
          <a:bodyPr/>
          <a:lstStyle/>
          <a:p>
            <a:r>
              <a:rPr lang="en-US"/>
              <a:t>Background</a:t>
            </a:r>
          </a:p>
          <a:p>
            <a:r>
              <a:rPr lang="en-US"/>
              <a:t>Objectives</a:t>
            </a:r>
          </a:p>
          <a:p>
            <a:r>
              <a:rPr lang="en-US"/>
              <a:t>Funding</a:t>
            </a:r>
          </a:p>
          <a:p>
            <a:r>
              <a:rPr lang="en-US"/>
              <a:t>Possible Funding Outcomes</a:t>
            </a:r>
          </a:p>
          <a:p>
            <a:endParaRPr lang="en-GB"/>
          </a:p>
        </p:txBody>
      </p:sp>
      <p:sp>
        <p:nvSpPr>
          <p:cNvPr id="5" name="Picture Placeholder 4">
            <a:extLst>
              <a:ext uri="{FF2B5EF4-FFF2-40B4-BE49-F238E27FC236}">
                <a16:creationId xmlns:a16="http://schemas.microsoft.com/office/drawing/2014/main" id="{8A640BA9-1D3C-75F6-FC56-438A6F14AA52}"/>
              </a:ext>
            </a:extLst>
          </p:cNvPr>
          <p:cNvSpPr>
            <a:spLocks noGrp="1"/>
          </p:cNvSpPr>
          <p:nvPr>
            <p:ph type="pic" sz="quarter" idx="10"/>
          </p:nvPr>
        </p:nvSpPr>
        <p:spPr/>
      </p:sp>
      <p:pic>
        <p:nvPicPr>
          <p:cNvPr id="7" name="Picture 6">
            <a:extLst>
              <a:ext uri="{FF2B5EF4-FFF2-40B4-BE49-F238E27FC236}">
                <a16:creationId xmlns:a16="http://schemas.microsoft.com/office/drawing/2014/main" id="{34261B11-C640-61CC-198B-081102F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0" y="5225341"/>
            <a:ext cx="3090862" cy="966787"/>
          </a:xfrm>
          <a:prstGeom prst="rect">
            <a:avLst/>
          </a:prstGeom>
        </p:spPr>
      </p:pic>
    </p:spTree>
    <p:extLst>
      <p:ext uri="{BB962C8B-B14F-4D97-AF65-F5344CB8AC3E}">
        <p14:creationId xmlns:p14="http://schemas.microsoft.com/office/powerpoint/2010/main" val="2575081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AE6A31E-2863-99D9-8C06-B13CE58855D3}"/>
              </a:ext>
            </a:extLst>
          </p:cNvPr>
          <p:cNvGraphicFramePr>
            <a:graphicFrameLocks noGrp="1"/>
          </p:cNvGraphicFramePr>
          <p:nvPr>
            <p:ph idx="1"/>
            <p:extLst>
              <p:ext uri="{D42A27DB-BD31-4B8C-83A1-F6EECF244321}">
                <p14:modId xmlns:p14="http://schemas.microsoft.com/office/powerpoint/2010/main" val="2351376428"/>
              </p:ext>
            </p:extLst>
          </p:nvPr>
        </p:nvGraphicFramePr>
        <p:xfrm>
          <a:off x="803275" y="1622424"/>
          <a:ext cx="10891838" cy="3504377"/>
        </p:xfrm>
        <a:graphic>
          <a:graphicData uri="http://schemas.openxmlformats.org/drawingml/2006/table">
            <a:tbl>
              <a:tblPr firstRow="1" bandRow="1">
                <a:tableStyleId>{5C22544A-7EE6-4342-B048-85BDC9FD1C3A}</a:tableStyleId>
              </a:tblPr>
              <a:tblGrid>
                <a:gridCol w="7467422">
                  <a:extLst>
                    <a:ext uri="{9D8B030D-6E8A-4147-A177-3AD203B41FA5}">
                      <a16:colId xmlns:a16="http://schemas.microsoft.com/office/drawing/2014/main" val="504010208"/>
                    </a:ext>
                  </a:extLst>
                </a:gridCol>
                <a:gridCol w="3424416">
                  <a:extLst>
                    <a:ext uri="{9D8B030D-6E8A-4147-A177-3AD203B41FA5}">
                      <a16:colId xmlns:a16="http://schemas.microsoft.com/office/drawing/2014/main" val="2792846750"/>
                    </a:ext>
                  </a:extLst>
                </a:gridCol>
              </a:tblGrid>
              <a:tr h="603986">
                <a:tc>
                  <a:txBody>
                    <a:bodyPr/>
                    <a:lstStyle/>
                    <a:p>
                      <a:pPr algn="l" fontAlgn="ctr"/>
                      <a:r>
                        <a:rPr lang="en-US" sz="1600" u="none" strike="noStrike">
                          <a:solidFill>
                            <a:schemeClr val="bg1"/>
                          </a:solidFill>
                          <a:effectLst/>
                        </a:rPr>
                        <a:t>Supporting information on important cost drivers used in the calculations:</a:t>
                      </a:r>
                      <a:endParaRPr lang="en-US" sz="1600" b="1" i="0" u="none" strike="noStrike">
                        <a:solidFill>
                          <a:schemeClr val="bg1"/>
                        </a:solidFill>
                        <a:effectLst/>
                        <a:latin typeface="Arial" panose="020B0604020202020204" pitchFamily="34" charset="0"/>
                      </a:endParaRPr>
                    </a:p>
                  </a:txBody>
                  <a:tcPr marL="0" marR="0" marT="0" marB="0" anchor="ctr"/>
                </a:tc>
                <a:tc>
                  <a:txBody>
                    <a:bodyPr/>
                    <a:lstStyle/>
                    <a:p>
                      <a:pPr algn="l" fontAlgn="b"/>
                      <a:r>
                        <a:rPr lang="en-GB" sz="1600" u="none" strike="noStrike">
                          <a:solidFill>
                            <a:schemeClr val="bg1"/>
                          </a:solidFill>
                          <a:effectLst/>
                        </a:rPr>
                        <a:t>18+ domiciliary care</a:t>
                      </a:r>
                      <a:endParaRPr lang="en-GB" sz="1600" b="1" i="0" u="none" strike="noStrike">
                        <a:solidFill>
                          <a:schemeClr val="bg1"/>
                        </a:solidFill>
                        <a:effectLst/>
                        <a:latin typeface="Calibri" panose="020F0502020204030204" pitchFamily="34" charset="0"/>
                      </a:endParaRPr>
                    </a:p>
                  </a:txBody>
                  <a:tcPr marL="0" marR="0" marT="0" marB="0" anchor="ctr"/>
                </a:tc>
                <a:extLst>
                  <a:ext uri="{0D108BD9-81ED-4DB2-BD59-A6C34878D82A}">
                    <a16:rowId xmlns:a16="http://schemas.microsoft.com/office/drawing/2014/main" val="2155116773"/>
                  </a:ext>
                </a:extLst>
              </a:tr>
              <a:tr h="459281">
                <a:tc>
                  <a:txBody>
                    <a:bodyPr/>
                    <a:lstStyle/>
                    <a:p>
                      <a:pPr algn="l" fontAlgn="ctr"/>
                      <a:r>
                        <a:rPr lang="en-US" sz="1600" u="none" strike="noStrike">
                          <a:solidFill>
                            <a:schemeClr val="bg1">
                              <a:lumMod val="50000"/>
                            </a:schemeClr>
                          </a:solidFill>
                          <a:effectLst/>
                        </a:rPr>
                        <a:t>Number of location level survey responses received:</a:t>
                      </a:r>
                      <a:endParaRPr lang="en-US"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algn="l" fontAlgn="b"/>
                      <a:r>
                        <a:rPr lang="en-US" sz="1600" b="0" i="0" u="none" strike="noStrike">
                          <a:solidFill>
                            <a:schemeClr val="bg1">
                              <a:lumMod val="50000"/>
                            </a:schemeClr>
                          </a:solidFill>
                          <a:effectLst/>
                          <a:latin typeface="Calibri" panose="020F0502020204030204" pitchFamily="34" charset="0"/>
                        </a:rPr>
                        <a:t>24</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18740009"/>
                  </a:ext>
                </a:extLst>
              </a:tr>
              <a:tr h="603986">
                <a:tc>
                  <a:txBody>
                    <a:bodyPr/>
                    <a:lstStyle/>
                    <a:p>
                      <a:pPr algn="l" fontAlgn="ctr"/>
                      <a:r>
                        <a:rPr lang="en-US" sz="1600" u="none" strike="noStrike">
                          <a:solidFill>
                            <a:schemeClr val="bg1">
                              <a:lumMod val="50000"/>
                            </a:schemeClr>
                          </a:solidFill>
                          <a:effectLst/>
                        </a:rPr>
                        <a:t>Number of locations eligible to fill in the survey (excluding those found to be ineligible):</a:t>
                      </a:r>
                      <a:endParaRPr lang="en-US"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algn="l" fontAlgn="b"/>
                      <a:r>
                        <a:rPr lang="en-US" sz="1600" b="0" i="0" u="none" strike="noStrike">
                          <a:solidFill>
                            <a:schemeClr val="bg1">
                              <a:lumMod val="50000"/>
                            </a:schemeClr>
                          </a:solidFill>
                          <a:effectLst/>
                          <a:latin typeface="Calibri" panose="020F0502020204030204" pitchFamily="34" charset="0"/>
                        </a:rPr>
                        <a:t>116</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73737741"/>
                  </a:ext>
                </a:extLst>
              </a:tr>
              <a:tr h="459281">
                <a:tc>
                  <a:txBody>
                    <a:bodyPr/>
                    <a:lstStyle/>
                    <a:p>
                      <a:pPr algn="l" fontAlgn="ctr"/>
                      <a:r>
                        <a:rPr lang="en-US" sz="1600" u="none" strike="noStrike">
                          <a:solidFill>
                            <a:schemeClr val="bg1">
                              <a:lumMod val="50000"/>
                            </a:schemeClr>
                          </a:solidFill>
                          <a:effectLst/>
                        </a:rPr>
                        <a:t>Carer basic pay per hour:</a:t>
                      </a:r>
                      <a:endParaRPr lang="en-US"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algn="l" fontAlgn="b"/>
                      <a:r>
                        <a:rPr lang="en-GB" sz="1600" u="none" strike="noStrike">
                          <a:solidFill>
                            <a:schemeClr val="bg1">
                              <a:lumMod val="50000"/>
                            </a:schemeClr>
                          </a:solidFill>
                          <a:effectLst/>
                        </a:rPr>
                        <a:t> £10.59</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279230305"/>
                  </a:ext>
                </a:extLst>
              </a:tr>
              <a:tr h="459281">
                <a:tc>
                  <a:txBody>
                    <a:bodyPr/>
                    <a:lstStyle/>
                    <a:p>
                      <a:pPr algn="l" fontAlgn="ctr"/>
                      <a:r>
                        <a:rPr lang="en-US" sz="1600" u="none" strike="noStrike">
                          <a:solidFill>
                            <a:schemeClr val="bg1">
                              <a:lumMod val="50000"/>
                            </a:schemeClr>
                          </a:solidFill>
                          <a:effectLst/>
                        </a:rPr>
                        <a:t>Minutes of travel per contact hour:</a:t>
                      </a:r>
                      <a:endParaRPr lang="en-US"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algn="l" fontAlgn="b"/>
                      <a:r>
                        <a:rPr lang="en-GB" sz="1600" u="none" strike="noStrike">
                          <a:solidFill>
                            <a:schemeClr val="bg1">
                              <a:lumMod val="50000"/>
                            </a:schemeClr>
                          </a:solidFill>
                          <a:effectLst/>
                        </a:rPr>
                        <a:t> 10:87 </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1090220910"/>
                  </a:ext>
                </a:extLst>
              </a:tr>
              <a:tr h="459281">
                <a:tc>
                  <a:txBody>
                    <a:bodyPr/>
                    <a:lstStyle/>
                    <a:p>
                      <a:pPr algn="l" fontAlgn="ctr"/>
                      <a:r>
                        <a:rPr lang="en-GB" sz="1600" u="none" strike="noStrike">
                          <a:solidFill>
                            <a:schemeClr val="bg1">
                              <a:lumMod val="50000"/>
                            </a:schemeClr>
                          </a:solidFill>
                          <a:effectLst/>
                        </a:rPr>
                        <a:t>Mileage payment per mile:</a:t>
                      </a:r>
                      <a:endParaRPr lang="en-GB"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algn="l" fontAlgn="b"/>
                      <a:r>
                        <a:rPr lang="en-GB" sz="1600" u="none" strike="noStrike">
                          <a:solidFill>
                            <a:schemeClr val="bg1">
                              <a:lumMod val="50000"/>
                            </a:schemeClr>
                          </a:solidFill>
                          <a:effectLst/>
                        </a:rPr>
                        <a:t> £0.33</a:t>
                      </a:r>
                    </a:p>
                  </a:txBody>
                  <a:tcPr marL="0" marR="0" marT="0" marB="0" anchor="ctr"/>
                </a:tc>
                <a:extLst>
                  <a:ext uri="{0D108BD9-81ED-4DB2-BD59-A6C34878D82A}">
                    <a16:rowId xmlns:a16="http://schemas.microsoft.com/office/drawing/2014/main" val="2620095192"/>
                  </a:ext>
                </a:extLst>
              </a:tr>
              <a:tr h="459281">
                <a:tc>
                  <a:txBody>
                    <a:bodyPr/>
                    <a:lstStyle/>
                    <a:p>
                      <a:pPr algn="l" fontAlgn="ctr"/>
                      <a:r>
                        <a:rPr lang="en-US" sz="1600" u="none" strike="noStrike">
                          <a:solidFill>
                            <a:schemeClr val="bg1">
                              <a:lumMod val="50000"/>
                            </a:schemeClr>
                          </a:solidFill>
                          <a:effectLst/>
                        </a:rPr>
                        <a:t>Total direct care hours per annum:</a:t>
                      </a:r>
                      <a:endParaRPr lang="en-US"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algn="l" fontAlgn="b"/>
                      <a:r>
                        <a:rPr lang="en-GB" sz="1600" u="none" strike="noStrike">
                          <a:solidFill>
                            <a:schemeClr val="bg1">
                              <a:lumMod val="50000"/>
                            </a:schemeClr>
                          </a:solidFill>
                          <a:effectLst/>
                        </a:rPr>
                        <a:t> 3,573,174</a:t>
                      </a:r>
                    </a:p>
                  </a:txBody>
                  <a:tcPr marL="0" marR="0" marT="0" marB="0" anchor="ctr"/>
                </a:tc>
                <a:extLst>
                  <a:ext uri="{0D108BD9-81ED-4DB2-BD59-A6C34878D82A}">
                    <a16:rowId xmlns:a16="http://schemas.microsoft.com/office/drawing/2014/main" val="3438572395"/>
                  </a:ext>
                </a:extLst>
              </a:tr>
            </a:tbl>
          </a:graphicData>
        </a:graphic>
      </p:graphicFrame>
      <p:sp>
        <p:nvSpPr>
          <p:cNvPr id="3" name="Title 2">
            <a:extLst>
              <a:ext uri="{FF2B5EF4-FFF2-40B4-BE49-F238E27FC236}">
                <a16:creationId xmlns:a16="http://schemas.microsoft.com/office/drawing/2014/main" id="{97106ADA-20D7-C054-7562-AC3C7CE84120}"/>
              </a:ext>
            </a:extLst>
          </p:cNvPr>
          <p:cNvSpPr>
            <a:spLocks noGrp="1"/>
          </p:cNvSpPr>
          <p:nvPr>
            <p:ph type="title"/>
          </p:nvPr>
        </p:nvSpPr>
        <p:spPr/>
        <p:txBody>
          <a:bodyPr anchor="t"/>
          <a:lstStyle/>
          <a:p>
            <a:r>
              <a:rPr lang="en-US"/>
              <a:t>Domiciliary Care - Annex A – Part 2 </a:t>
            </a:r>
            <a:endParaRPr lang="en-GB">
              <a:solidFill>
                <a:schemeClr val="accent4"/>
              </a:solidFill>
            </a:endParaRPr>
          </a:p>
        </p:txBody>
      </p:sp>
      <p:sp>
        <p:nvSpPr>
          <p:cNvPr id="2" name="TextBox 1">
            <a:extLst>
              <a:ext uri="{FF2B5EF4-FFF2-40B4-BE49-F238E27FC236}">
                <a16:creationId xmlns:a16="http://schemas.microsoft.com/office/drawing/2014/main" id="{EDF93BBB-2006-23F5-851A-0ED7BA13F4F0}"/>
              </a:ext>
            </a:extLst>
          </p:cNvPr>
          <p:cNvSpPr txBox="1"/>
          <p:nvPr/>
        </p:nvSpPr>
        <p:spPr>
          <a:xfrm>
            <a:off x="802755" y="5763802"/>
            <a:ext cx="10891838" cy="923330"/>
          </a:xfrm>
          <a:prstGeom prst="rect">
            <a:avLst/>
          </a:prstGeom>
          <a:noFill/>
        </p:spPr>
        <p:txBody>
          <a:bodyPr wrap="square" rtlCol="0">
            <a:spAutoFit/>
          </a:bodyPr>
          <a:lstStyle/>
          <a:p>
            <a:r>
              <a:rPr lang="en-US"/>
              <a:t>Note: Excludes returns found to be outliers.</a:t>
            </a:r>
          </a:p>
          <a:p>
            <a:r>
              <a:rPr lang="en-US"/>
              <a:t>Minutes of travel per contact hour calculated by finding no. of visits possible in 1h (60mins / average visit length), then multiplying by average travel time in mins.</a:t>
            </a:r>
            <a:endParaRPr lang="en-GB"/>
          </a:p>
        </p:txBody>
      </p:sp>
    </p:spTree>
    <p:extLst>
      <p:ext uri="{BB962C8B-B14F-4D97-AF65-F5344CB8AC3E}">
        <p14:creationId xmlns:p14="http://schemas.microsoft.com/office/powerpoint/2010/main" val="773650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E257B-2DCA-8181-698C-E9E2D30C3323}"/>
              </a:ext>
            </a:extLst>
          </p:cNvPr>
          <p:cNvSpPr>
            <a:spLocks noGrp="1"/>
          </p:cNvSpPr>
          <p:nvPr>
            <p:ph type="title"/>
          </p:nvPr>
        </p:nvSpPr>
        <p:spPr/>
        <p:txBody>
          <a:bodyPr/>
          <a:lstStyle/>
          <a:p>
            <a:r>
              <a:rPr lang="en-US"/>
              <a:t>Summary of Domiciliary Care - Annex A </a:t>
            </a:r>
            <a:endParaRPr lang="en-GB">
              <a:solidFill>
                <a:schemeClr val="accent4"/>
              </a:solidFill>
            </a:endParaRPr>
          </a:p>
        </p:txBody>
      </p:sp>
      <p:graphicFrame>
        <p:nvGraphicFramePr>
          <p:cNvPr id="2" name="Table 3">
            <a:extLst>
              <a:ext uri="{FF2B5EF4-FFF2-40B4-BE49-F238E27FC236}">
                <a16:creationId xmlns:a16="http://schemas.microsoft.com/office/drawing/2014/main" id="{A680EEB0-4F3C-37AD-ED49-1D02A0997E79}"/>
              </a:ext>
            </a:extLst>
          </p:cNvPr>
          <p:cNvGraphicFramePr>
            <a:graphicFrameLocks noGrp="1"/>
          </p:cNvGraphicFramePr>
          <p:nvPr>
            <p:ph idx="1"/>
            <p:extLst>
              <p:ext uri="{D42A27DB-BD31-4B8C-83A1-F6EECF244321}">
                <p14:modId xmlns:p14="http://schemas.microsoft.com/office/powerpoint/2010/main" val="2584887394"/>
              </p:ext>
            </p:extLst>
          </p:nvPr>
        </p:nvGraphicFramePr>
        <p:xfrm>
          <a:off x="803275" y="2629292"/>
          <a:ext cx="10891836" cy="1010920"/>
        </p:xfrm>
        <a:graphic>
          <a:graphicData uri="http://schemas.openxmlformats.org/drawingml/2006/table">
            <a:tbl>
              <a:tblPr firstRow="1" bandRow="1">
                <a:tableStyleId>{5C22544A-7EE6-4342-B048-85BDC9FD1C3A}</a:tableStyleId>
              </a:tblPr>
              <a:tblGrid>
                <a:gridCol w="3630612">
                  <a:extLst>
                    <a:ext uri="{9D8B030D-6E8A-4147-A177-3AD203B41FA5}">
                      <a16:colId xmlns:a16="http://schemas.microsoft.com/office/drawing/2014/main" val="599219590"/>
                    </a:ext>
                  </a:extLst>
                </a:gridCol>
                <a:gridCol w="3630612">
                  <a:extLst>
                    <a:ext uri="{9D8B030D-6E8A-4147-A177-3AD203B41FA5}">
                      <a16:colId xmlns:a16="http://schemas.microsoft.com/office/drawing/2014/main" val="3659436619"/>
                    </a:ext>
                  </a:extLst>
                </a:gridCol>
                <a:gridCol w="3630612">
                  <a:extLst>
                    <a:ext uri="{9D8B030D-6E8A-4147-A177-3AD203B41FA5}">
                      <a16:colId xmlns:a16="http://schemas.microsoft.com/office/drawing/2014/main" val="2372348123"/>
                    </a:ext>
                  </a:extLst>
                </a:gridCol>
              </a:tblGrid>
              <a:tr h="370840">
                <a:tc>
                  <a:txBody>
                    <a:bodyPr/>
                    <a:lstStyle/>
                    <a:p>
                      <a:pPr algn="ctr"/>
                      <a:r>
                        <a:rPr lang="en-US"/>
                        <a:t>SCC Current Average Home Care Rate (per Hour)</a:t>
                      </a:r>
                      <a:endParaRPr lang="en-GB"/>
                    </a:p>
                  </a:txBody>
                  <a:tcPr anchor="ctr"/>
                </a:tc>
                <a:tc>
                  <a:txBody>
                    <a:bodyPr/>
                    <a:lstStyle/>
                    <a:p>
                      <a:pPr algn="ctr"/>
                      <a:r>
                        <a:rPr lang="en-US"/>
                        <a:t>CoC Median Rate listed by Providers (April 22)</a:t>
                      </a:r>
                      <a:endParaRPr lang="en-GB"/>
                    </a:p>
                  </a:txBody>
                  <a:tcPr anchor="ctr"/>
                </a:tc>
                <a:tc>
                  <a:txBody>
                    <a:bodyPr/>
                    <a:lstStyle/>
                    <a:p>
                      <a:pPr algn="ctr"/>
                      <a:r>
                        <a:rPr lang="en-US"/>
                        <a:t>Gap</a:t>
                      </a:r>
                      <a:endParaRPr lang="en-GB"/>
                    </a:p>
                  </a:txBody>
                  <a:tcPr anchor="ctr"/>
                </a:tc>
                <a:extLst>
                  <a:ext uri="{0D108BD9-81ED-4DB2-BD59-A6C34878D82A}">
                    <a16:rowId xmlns:a16="http://schemas.microsoft.com/office/drawing/2014/main" val="3606209039"/>
                  </a:ext>
                </a:extLst>
              </a:tr>
              <a:tr h="370840">
                <a:tc>
                  <a:txBody>
                    <a:bodyPr/>
                    <a:lstStyle/>
                    <a:p>
                      <a:pPr algn="ctr"/>
                      <a:r>
                        <a:rPr lang="en-US">
                          <a:solidFill>
                            <a:schemeClr val="bg1">
                              <a:lumMod val="50000"/>
                            </a:schemeClr>
                          </a:solidFill>
                          <a:latin typeface="+mj-lt"/>
                        </a:rPr>
                        <a:t>£20.64</a:t>
                      </a:r>
                      <a:endParaRPr lang="en-GB">
                        <a:solidFill>
                          <a:schemeClr val="bg1">
                            <a:lumMod val="50000"/>
                          </a:schemeClr>
                        </a:solidFill>
                        <a:latin typeface="+mj-lt"/>
                      </a:endParaRPr>
                    </a:p>
                  </a:txBody>
                  <a:tcPr anchor="ctr"/>
                </a:tc>
                <a:tc>
                  <a:txBody>
                    <a:bodyPr/>
                    <a:lstStyle/>
                    <a:p>
                      <a:pPr algn="ctr"/>
                      <a:r>
                        <a:rPr lang="en-US">
                          <a:solidFill>
                            <a:schemeClr val="bg1">
                              <a:lumMod val="50000"/>
                            </a:schemeClr>
                          </a:solidFill>
                          <a:latin typeface="+mj-lt"/>
                        </a:rPr>
                        <a:t>£24.75</a:t>
                      </a:r>
                      <a:endParaRPr lang="en-GB">
                        <a:solidFill>
                          <a:schemeClr val="bg1">
                            <a:lumMod val="50000"/>
                          </a:schemeClr>
                        </a:solidFill>
                        <a:latin typeface="+mj-lt"/>
                      </a:endParaRPr>
                    </a:p>
                  </a:txBody>
                  <a:tcPr anchor="ctr"/>
                </a:tc>
                <a:tc>
                  <a:txBody>
                    <a:bodyPr/>
                    <a:lstStyle/>
                    <a:p>
                      <a:pPr algn="ctr"/>
                      <a:r>
                        <a:rPr lang="en-US">
                          <a:solidFill>
                            <a:schemeClr val="bg1">
                              <a:lumMod val="50000"/>
                            </a:schemeClr>
                          </a:solidFill>
                          <a:latin typeface="+mj-lt"/>
                        </a:rPr>
                        <a:t>20% (£4.11 per hour)</a:t>
                      </a:r>
                      <a:endParaRPr lang="en-GB">
                        <a:solidFill>
                          <a:schemeClr val="bg1">
                            <a:lumMod val="50000"/>
                          </a:schemeClr>
                        </a:solidFill>
                        <a:latin typeface="+mj-lt"/>
                      </a:endParaRPr>
                    </a:p>
                  </a:txBody>
                  <a:tcPr anchor="ctr"/>
                </a:tc>
                <a:extLst>
                  <a:ext uri="{0D108BD9-81ED-4DB2-BD59-A6C34878D82A}">
                    <a16:rowId xmlns:a16="http://schemas.microsoft.com/office/drawing/2014/main" val="1506069354"/>
                  </a:ext>
                </a:extLst>
              </a:tr>
            </a:tbl>
          </a:graphicData>
        </a:graphic>
      </p:graphicFrame>
      <p:graphicFrame>
        <p:nvGraphicFramePr>
          <p:cNvPr id="4" name="Table 5">
            <a:extLst>
              <a:ext uri="{FF2B5EF4-FFF2-40B4-BE49-F238E27FC236}">
                <a16:creationId xmlns:a16="http://schemas.microsoft.com/office/drawing/2014/main" id="{5A22835B-3E2F-C35F-7BCB-39F64C985961}"/>
              </a:ext>
            </a:extLst>
          </p:cNvPr>
          <p:cNvGraphicFramePr>
            <a:graphicFrameLocks noGrp="1"/>
          </p:cNvGraphicFramePr>
          <p:nvPr>
            <p:extLst>
              <p:ext uri="{D42A27DB-BD31-4B8C-83A1-F6EECF244321}">
                <p14:modId xmlns:p14="http://schemas.microsoft.com/office/powerpoint/2010/main" val="3238602585"/>
              </p:ext>
            </p:extLst>
          </p:nvPr>
        </p:nvGraphicFramePr>
        <p:xfrm>
          <a:off x="803275" y="3894381"/>
          <a:ext cx="10891836" cy="2494280"/>
        </p:xfrm>
        <a:graphic>
          <a:graphicData uri="http://schemas.openxmlformats.org/drawingml/2006/table">
            <a:tbl>
              <a:tblPr firstRow="1" bandRow="1">
                <a:tableStyleId>{5C22544A-7EE6-4342-B048-85BDC9FD1C3A}</a:tableStyleId>
              </a:tblPr>
              <a:tblGrid>
                <a:gridCol w="3630612">
                  <a:extLst>
                    <a:ext uri="{9D8B030D-6E8A-4147-A177-3AD203B41FA5}">
                      <a16:colId xmlns:a16="http://schemas.microsoft.com/office/drawing/2014/main" val="2408085323"/>
                    </a:ext>
                  </a:extLst>
                </a:gridCol>
                <a:gridCol w="3630612">
                  <a:extLst>
                    <a:ext uri="{9D8B030D-6E8A-4147-A177-3AD203B41FA5}">
                      <a16:colId xmlns:a16="http://schemas.microsoft.com/office/drawing/2014/main" val="142592170"/>
                    </a:ext>
                  </a:extLst>
                </a:gridCol>
                <a:gridCol w="3630612">
                  <a:extLst>
                    <a:ext uri="{9D8B030D-6E8A-4147-A177-3AD203B41FA5}">
                      <a16:colId xmlns:a16="http://schemas.microsoft.com/office/drawing/2014/main" val="12605272"/>
                    </a:ext>
                  </a:extLst>
                </a:gridCol>
              </a:tblGrid>
              <a:tr h="370840">
                <a:tc>
                  <a:txBody>
                    <a:bodyPr/>
                    <a:lstStyle/>
                    <a:p>
                      <a:pPr algn="ctr"/>
                      <a:r>
                        <a:rPr lang="en-US"/>
                        <a:t>SCC Current Average Home Care Rates (per Hour)</a:t>
                      </a:r>
                      <a:endParaRPr lang="en-GB"/>
                    </a:p>
                  </a:txBody>
                  <a:tcPr/>
                </a:tc>
                <a:tc>
                  <a:txBody>
                    <a:bodyPr/>
                    <a:lstStyle/>
                    <a:p>
                      <a:pPr algn="ctr"/>
                      <a:r>
                        <a:rPr lang="en-US"/>
                        <a:t>CoC weighted Median Rates (April 22)</a:t>
                      </a: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Weighted CoC Median Rate listed by Providers (April 22)</a:t>
                      </a:r>
                      <a:endParaRPr lang="en-GB"/>
                    </a:p>
                  </a:txBody>
                  <a:tcPr/>
                </a:tc>
                <a:extLst>
                  <a:ext uri="{0D108BD9-81ED-4DB2-BD59-A6C34878D82A}">
                    <a16:rowId xmlns:a16="http://schemas.microsoft.com/office/drawing/2014/main" val="2588355861"/>
                  </a:ext>
                </a:extLst>
              </a:tr>
              <a:tr h="370840">
                <a:tc>
                  <a:txBody>
                    <a:bodyPr/>
                    <a:lstStyle/>
                    <a:p>
                      <a:pPr algn="ctr"/>
                      <a:r>
                        <a:rPr lang="en-US" sz="1800">
                          <a:solidFill>
                            <a:schemeClr val="bg1">
                              <a:lumMod val="50000"/>
                            </a:schemeClr>
                          </a:solidFill>
                          <a:latin typeface="+mj-lt"/>
                        </a:rPr>
                        <a:t>Level 1</a:t>
                      </a:r>
                      <a:endParaRPr lang="en-GB" sz="1800">
                        <a:solidFill>
                          <a:schemeClr val="bg1">
                            <a:lumMod val="50000"/>
                          </a:schemeClr>
                        </a:solidFill>
                        <a:latin typeface="+mj-lt"/>
                      </a:endParaRPr>
                    </a:p>
                  </a:txBody>
                  <a:tcPr anchor="ctr"/>
                </a:tc>
                <a:tc>
                  <a:txBody>
                    <a:bodyPr/>
                    <a:lstStyle/>
                    <a:p>
                      <a:pPr algn="ctr" fontAlgn="b"/>
                      <a:r>
                        <a:rPr lang="en-GB" sz="1800" b="0" i="0" u="none" strike="noStrike">
                          <a:solidFill>
                            <a:schemeClr val="bg1">
                              <a:lumMod val="50000"/>
                            </a:schemeClr>
                          </a:solidFill>
                          <a:effectLst/>
                          <a:latin typeface="+mj-lt"/>
                        </a:rPr>
                        <a:t>£19.84</a:t>
                      </a:r>
                    </a:p>
                  </a:txBody>
                  <a:tcPr marL="6350" marR="6350" marT="6350" anchor="ctr"/>
                </a:tc>
                <a:tc>
                  <a:txBody>
                    <a:bodyPr/>
                    <a:lstStyle/>
                    <a:p>
                      <a:pPr algn="ctr" fontAlgn="b"/>
                      <a:r>
                        <a:rPr lang="en-GB" sz="1800" b="0" i="0" u="none" strike="noStrike" dirty="0">
                          <a:solidFill>
                            <a:schemeClr val="bg1">
                              <a:lumMod val="50000"/>
                            </a:schemeClr>
                          </a:solidFill>
                          <a:effectLst/>
                          <a:latin typeface="+mj-lt"/>
                        </a:rPr>
                        <a:t>£23.79</a:t>
                      </a:r>
                    </a:p>
                  </a:txBody>
                  <a:tcPr marL="6350" marR="6350" marT="6350" anchor="ctr"/>
                </a:tc>
                <a:extLst>
                  <a:ext uri="{0D108BD9-81ED-4DB2-BD59-A6C34878D82A}">
                    <a16:rowId xmlns:a16="http://schemas.microsoft.com/office/drawing/2014/main" val="1783268300"/>
                  </a:ext>
                </a:extLst>
              </a:tr>
              <a:tr h="370840">
                <a:tc>
                  <a:txBody>
                    <a:bodyPr/>
                    <a:lstStyle/>
                    <a:p>
                      <a:pPr algn="ctr"/>
                      <a:r>
                        <a:rPr lang="en-US" sz="1800">
                          <a:solidFill>
                            <a:schemeClr val="bg1">
                              <a:lumMod val="50000"/>
                            </a:schemeClr>
                          </a:solidFill>
                          <a:latin typeface="+mj-lt"/>
                        </a:rPr>
                        <a:t>Level 2</a:t>
                      </a:r>
                      <a:endParaRPr lang="en-GB" sz="1800">
                        <a:solidFill>
                          <a:schemeClr val="bg1">
                            <a:lumMod val="50000"/>
                          </a:schemeClr>
                        </a:solidFill>
                        <a:latin typeface="+mj-lt"/>
                      </a:endParaRPr>
                    </a:p>
                  </a:txBody>
                  <a:tcPr anchor="ctr"/>
                </a:tc>
                <a:tc>
                  <a:txBody>
                    <a:bodyPr/>
                    <a:lstStyle/>
                    <a:p>
                      <a:pPr algn="ctr" fontAlgn="b"/>
                      <a:r>
                        <a:rPr lang="en-GB" sz="1800" b="0" i="0" u="none" strike="noStrike">
                          <a:solidFill>
                            <a:schemeClr val="bg1">
                              <a:lumMod val="50000"/>
                            </a:schemeClr>
                          </a:solidFill>
                          <a:effectLst/>
                          <a:latin typeface="+mj-lt"/>
                        </a:rPr>
                        <a:t>£20.55</a:t>
                      </a:r>
                    </a:p>
                  </a:txBody>
                  <a:tcPr marL="6350" marR="6350" marT="6350" anchor="ctr"/>
                </a:tc>
                <a:tc>
                  <a:txBody>
                    <a:bodyPr/>
                    <a:lstStyle/>
                    <a:p>
                      <a:pPr algn="ctr" fontAlgn="b"/>
                      <a:r>
                        <a:rPr lang="en-GB" sz="1800" b="0" i="0" u="none" strike="noStrike">
                          <a:solidFill>
                            <a:schemeClr val="bg1">
                              <a:lumMod val="50000"/>
                            </a:schemeClr>
                          </a:solidFill>
                          <a:effectLst/>
                          <a:latin typeface="+mj-lt"/>
                        </a:rPr>
                        <a:t>£24.64</a:t>
                      </a:r>
                    </a:p>
                  </a:txBody>
                  <a:tcPr marL="6350" marR="6350" marT="6350" anchor="ctr"/>
                </a:tc>
                <a:extLst>
                  <a:ext uri="{0D108BD9-81ED-4DB2-BD59-A6C34878D82A}">
                    <a16:rowId xmlns:a16="http://schemas.microsoft.com/office/drawing/2014/main" val="3493649195"/>
                  </a:ext>
                </a:extLst>
              </a:tr>
              <a:tr h="370840">
                <a:tc>
                  <a:txBody>
                    <a:bodyPr/>
                    <a:lstStyle/>
                    <a:p>
                      <a:pPr algn="ctr"/>
                      <a:r>
                        <a:rPr lang="en-US" sz="1800">
                          <a:solidFill>
                            <a:schemeClr val="bg1">
                              <a:lumMod val="50000"/>
                            </a:schemeClr>
                          </a:solidFill>
                          <a:latin typeface="+mj-lt"/>
                        </a:rPr>
                        <a:t>Level 3</a:t>
                      </a:r>
                      <a:endParaRPr lang="en-GB" sz="1800">
                        <a:solidFill>
                          <a:schemeClr val="bg1">
                            <a:lumMod val="50000"/>
                          </a:schemeClr>
                        </a:solidFill>
                        <a:latin typeface="+mj-lt"/>
                      </a:endParaRPr>
                    </a:p>
                  </a:txBody>
                  <a:tcPr anchor="ctr"/>
                </a:tc>
                <a:tc>
                  <a:txBody>
                    <a:bodyPr/>
                    <a:lstStyle/>
                    <a:p>
                      <a:pPr algn="ctr" fontAlgn="b"/>
                      <a:r>
                        <a:rPr lang="en-GB" sz="1800" b="0" i="0" u="none" strike="noStrike">
                          <a:solidFill>
                            <a:schemeClr val="bg1">
                              <a:lumMod val="50000"/>
                            </a:schemeClr>
                          </a:solidFill>
                          <a:effectLst/>
                          <a:latin typeface="+mj-lt"/>
                        </a:rPr>
                        <a:t>£21.71</a:t>
                      </a:r>
                    </a:p>
                  </a:txBody>
                  <a:tcPr marL="6350" marR="6350" marT="6350" anchor="ctr"/>
                </a:tc>
                <a:tc>
                  <a:txBody>
                    <a:bodyPr/>
                    <a:lstStyle/>
                    <a:p>
                      <a:pPr algn="ctr" fontAlgn="b"/>
                      <a:r>
                        <a:rPr lang="en-GB" sz="1800" b="0" i="0" u="none" strike="noStrike">
                          <a:solidFill>
                            <a:schemeClr val="bg1">
                              <a:lumMod val="50000"/>
                            </a:schemeClr>
                          </a:solidFill>
                          <a:effectLst/>
                          <a:latin typeface="+mj-lt"/>
                        </a:rPr>
                        <a:t>£26.03</a:t>
                      </a:r>
                    </a:p>
                  </a:txBody>
                  <a:tcPr marL="6350" marR="6350" marT="6350" anchor="ctr"/>
                </a:tc>
                <a:extLst>
                  <a:ext uri="{0D108BD9-81ED-4DB2-BD59-A6C34878D82A}">
                    <a16:rowId xmlns:a16="http://schemas.microsoft.com/office/drawing/2014/main" val="3203879955"/>
                  </a:ext>
                </a:extLst>
              </a:tr>
              <a:tr h="370840">
                <a:tc>
                  <a:txBody>
                    <a:bodyPr/>
                    <a:lstStyle/>
                    <a:p>
                      <a:pPr algn="ctr"/>
                      <a:r>
                        <a:rPr lang="en-US" sz="1800">
                          <a:solidFill>
                            <a:schemeClr val="bg1">
                              <a:lumMod val="50000"/>
                            </a:schemeClr>
                          </a:solidFill>
                          <a:latin typeface="+mj-lt"/>
                        </a:rPr>
                        <a:t>Level 4</a:t>
                      </a:r>
                      <a:endParaRPr lang="en-GB" sz="1800">
                        <a:solidFill>
                          <a:schemeClr val="bg1">
                            <a:lumMod val="50000"/>
                          </a:schemeClr>
                        </a:solidFill>
                        <a:latin typeface="+mj-lt"/>
                      </a:endParaRPr>
                    </a:p>
                  </a:txBody>
                  <a:tcPr anchor="ctr"/>
                </a:tc>
                <a:tc>
                  <a:txBody>
                    <a:bodyPr/>
                    <a:lstStyle/>
                    <a:p>
                      <a:pPr algn="ctr" fontAlgn="b"/>
                      <a:r>
                        <a:rPr lang="en-GB" sz="1800" b="0" i="0" u="none" strike="noStrike">
                          <a:solidFill>
                            <a:schemeClr val="bg1">
                              <a:lumMod val="50000"/>
                            </a:schemeClr>
                          </a:solidFill>
                          <a:effectLst/>
                          <a:latin typeface="+mj-lt"/>
                        </a:rPr>
                        <a:t>£23.42</a:t>
                      </a:r>
                    </a:p>
                  </a:txBody>
                  <a:tcPr marL="6350" marR="6350" marT="6350" anchor="ctr"/>
                </a:tc>
                <a:tc>
                  <a:txBody>
                    <a:bodyPr/>
                    <a:lstStyle/>
                    <a:p>
                      <a:pPr algn="ctr" fontAlgn="b"/>
                      <a:r>
                        <a:rPr lang="en-GB" sz="1800" b="0" i="0" u="none" strike="noStrike">
                          <a:solidFill>
                            <a:schemeClr val="bg1">
                              <a:lumMod val="50000"/>
                            </a:schemeClr>
                          </a:solidFill>
                          <a:effectLst/>
                          <a:latin typeface="+mj-lt"/>
                        </a:rPr>
                        <a:t>£28.08</a:t>
                      </a:r>
                    </a:p>
                  </a:txBody>
                  <a:tcPr marL="6350" marR="6350" marT="6350" anchor="ctr"/>
                </a:tc>
                <a:extLst>
                  <a:ext uri="{0D108BD9-81ED-4DB2-BD59-A6C34878D82A}">
                    <a16:rowId xmlns:a16="http://schemas.microsoft.com/office/drawing/2014/main" val="2812445982"/>
                  </a:ext>
                </a:extLst>
              </a:tr>
              <a:tr h="370840">
                <a:tc>
                  <a:txBody>
                    <a:bodyPr/>
                    <a:lstStyle/>
                    <a:p>
                      <a:pPr algn="ctr"/>
                      <a:r>
                        <a:rPr lang="en-US" sz="1800">
                          <a:solidFill>
                            <a:schemeClr val="bg1">
                              <a:lumMod val="50000"/>
                            </a:schemeClr>
                          </a:solidFill>
                          <a:latin typeface="+mj-lt"/>
                        </a:rPr>
                        <a:t>Level 5</a:t>
                      </a:r>
                      <a:endParaRPr lang="en-GB" sz="1800">
                        <a:solidFill>
                          <a:schemeClr val="bg1">
                            <a:lumMod val="50000"/>
                          </a:schemeClr>
                        </a:solidFill>
                        <a:latin typeface="+mj-lt"/>
                      </a:endParaRPr>
                    </a:p>
                  </a:txBody>
                  <a:tcPr anchor="ctr"/>
                </a:tc>
                <a:tc>
                  <a:txBody>
                    <a:bodyPr/>
                    <a:lstStyle/>
                    <a:p>
                      <a:pPr algn="ctr" fontAlgn="b"/>
                      <a:r>
                        <a:rPr lang="en-GB" sz="1800" b="0" i="0" u="none" strike="noStrike">
                          <a:solidFill>
                            <a:schemeClr val="bg1">
                              <a:lumMod val="50000"/>
                            </a:schemeClr>
                          </a:solidFill>
                          <a:effectLst/>
                          <a:latin typeface="+mj-lt"/>
                        </a:rPr>
                        <a:t>£26.78</a:t>
                      </a:r>
                    </a:p>
                  </a:txBody>
                  <a:tcPr marL="6350" marR="6350" marT="6350" anchor="ctr"/>
                </a:tc>
                <a:tc>
                  <a:txBody>
                    <a:bodyPr/>
                    <a:lstStyle/>
                    <a:p>
                      <a:pPr algn="ctr" fontAlgn="b"/>
                      <a:r>
                        <a:rPr lang="en-GB" sz="1800" b="0" i="0" u="none" strike="noStrike" dirty="0">
                          <a:solidFill>
                            <a:schemeClr val="bg1">
                              <a:lumMod val="50000"/>
                            </a:schemeClr>
                          </a:solidFill>
                          <a:effectLst/>
                          <a:latin typeface="+mj-lt"/>
                        </a:rPr>
                        <a:t>£32.11</a:t>
                      </a:r>
                    </a:p>
                  </a:txBody>
                  <a:tcPr marL="6350" marR="6350" marT="6350" anchor="ctr"/>
                </a:tc>
                <a:extLst>
                  <a:ext uri="{0D108BD9-81ED-4DB2-BD59-A6C34878D82A}">
                    <a16:rowId xmlns:a16="http://schemas.microsoft.com/office/drawing/2014/main" val="3762421487"/>
                  </a:ext>
                </a:extLst>
              </a:tr>
            </a:tbl>
          </a:graphicData>
        </a:graphic>
      </p:graphicFrame>
      <p:sp>
        <p:nvSpPr>
          <p:cNvPr id="6" name="TextBox 5">
            <a:extLst>
              <a:ext uri="{FF2B5EF4-FFF2-40B4-BE49-F238E27FC236}">
                <a16:creationId xmlns:a16="http://schemas.microsoft.com/office/drawing/2014/main" id="{8AADA9D6-3F59-2AAF-03E5-D1389737FD1F}"/>
              </a:ext>
            </a:extLst>
          </p:cNvPr>
          <p:cNvSpPr txBox="1"/>
          <p:nvPr/>
        </p:nvSpPr>
        <p:spPr>
          <a:xfrm>
            <a:off x="802756" y="1510301"/>
            <a:ext cx="10892356" cy="923330"/>
          </a:xfrm>
          <a:prstGeom prst="rect">
            <a:avLst/>
          </a:prstGeom>
          <a:noFill/>
        </p:spPr>
        <p:txBody>
          <a:bodyPr wrap="square" rtlCol="0">
            <a:spAutoFit/>
          </a:bodyPr>
          <a:lstStyle/>
          <a:p>
            <a:r>
              <a:rPr lang="en-US">
                <a:latin typeface="+mj-lt"/>
              </a:rPr>
              <a:t>The below tables show the current average rates paid by SCC for Domiciliary Care per Hour and the gap between the results coming through from the CoC exercise. We have also weighted the costs to see how this may look across the 5 levels currently in place.</a:t>
            </a:r>
            <a:endParaRPr lang="en-GB">
              <a:latin typeface="+mj-lt"/>
            </a:endParaRPr>
          </a:p>
        </p:txBody>
      </p:sp>
    </p:spTree>
    <p:extLst>
      <p:ext uri="{BB962C8B-B14F-4D97-AF65-F5344CB8AC3E}">
        <p14:creationId xmlns:p14="http://schemas.microsoft.com/office/powerpoint/2010/main" val="3446102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4ECCE5D-63E7-2120-7661-24B898B58F8C}"/>
              </a:ext>
            </a:extLst>
          </p:cNvPr>
          <p:cNvGraphicFramePr>
            <a:graphicFrameLocks noGrp="1"/>
          </p:cNvGraphicFramePr>
          <p:nvPr>
            <p:ph idx="1"/>
            <p:extLst>
              <p:ext uri="{D42A27DB-BD31-4B8C-83A1-F6EECF244321}">
                <p14:modId xmlns:p14="http://schemas.microsoft.com/office/powerpoint/2010/main" val="3844236695"/>
              </p:ext>
            </p:extLst>
          </p:nvPr>
        </p:nvGraphicFramePr>
        <p:xfrm>
          <a:off x="802755" y="3132726"/>
          <a:ext cx="10775698" cy="2225040"/>
        </p:xfrm>
        <a:graphic>
          <a:graphicData uri="http://schemas.openxmlformats.org/drawingml/2006/table">
            <a:tbl>
              <a:tblPr firstRow="1">
                <a:tableStyleId>{5C22544A-7EE6-4342-B048-85BDC9FD1C3A}</a:tableStyleId>
              </a:tblPr>
              <a:tblGrid>
                <a:gridCol w="2422810">
                  <a:extLst>
                    <a:ext uri="{9D8B030D-6E8A-4147-A177-3AD203B41FA5}">
                      <a16:colId xmlns:a16="http://schemas.microsoft.com/office/drawing/2014/main" val="1249268416"/>
                    </a:ext>
                  </a:extLst>
                </a:gridCol>
                <a:gridCol w="1547288">
                  <a:extLst>
                    <a:ext uri="{9D8B030D-6E8A-4147-A177-3AD203B41FA5}">
                      <a16:colId xmlns:a16="http://schemas.microsoft.com/office/drawing/2014/main" val="3504263843"/>
                    </a:ext>
                  </a:extLst>
                </a:gridCol>
                <a:gridCol w="1701400">
                  <a:extLst>
                    <a:ext uri="{9D8B030D-6E8A-4147-A177-3AD203B41FA5}">
                      <a16:colId xmlns:a16="http://schemas.microsoft.com/office/drawing/2014/main" val="3894809006"/>
                    </a:ext>
                  </a:extLst>
                </a:gridCol>
                <a:gridCol w="1701400">
                  <a:extLst>
                    <a:ext uri="{9D8B030D-6E8A-4147-A177-3AD203B41FA5}">
                      <a16:colId xmlns:a16="http://schemas.microsoft.com/office/drawing/2014/main" val="2695698800"/>
                    </a:ext>
                  </a:extLst>
                </a:gridCol>
                <a:gridCol w="1701400">
                  <a:extLst>
                    <a:ext uri="{9D8B030D-6E8A-4147-A177-3AD203B41FA5}">
                      <a16:colId xmlns:a16="http://schemas.microsoft.com/office/drawing/2014/main" val="3869236679"/>
                    </a:ext>
                  </a:extLst>
                </a:gridCol>
                <a:gridCol w="1701400">
                  <a:extLst>
                    <a:ext uri="{9D8B030D-6E8A-4147-A177-3AD203B41FA5}">
                      <a16:colId xmlns:a16="http://schemas.microsoft.com/office/drawing/2014/main" val="3579487707"/>
                    </a:ext>
                  </a:extLst>
                </a:gridCol>
              </a:tblGrid>
              <a:tr h="370840">
                <a:tc>
                  <a:txBody>
                    <a:bodyPr/>
                    <a:lstStyle/>
                    <a:p>
                      <a:endParaRPr lang="en-GB" dirty="0"/>
                    </a:p>
                  </a:txBody>
                  <a:tcPr/>
                </a:tc>
                <a:tc>
                  <a:txBody>
                    <a:bodyPr/>
                    <a:lstStyle/>
                    <a:p>
                      <a:pPr algn="ctr"/>
                      <a:r>
                        <a:rPr lang="en-US" dirty="0"/>
                        <a:t>15 Mins Visit</a:t>
                      </a:r>
                      <a:endParaRPr lang="en-GB" dirty="0"/>
                    </a:p>
                  </a:txBody>
                  <a:tcPr anchor="ctr"/>
                </a:tc>
                <a:tc>
                  <a:txBody>
                    <a:bodyPr/>
                    <a:lstStyle/>
                    <a:p>
                      <a:pPr algn="ctr"/>
                      <a:r>
                        <a:rPr lang="en-US" dirty="0"/>
                        <a:t>30 Mins Visit</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45 Mins Visit</a:t>
                      </a:r>
                      <a:endParaRPr lang="en-GB"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60 Mins Visit</a:t>
                      </a:r>
                      <a:endParaRPr lang="en-GB" dirty="0"/>
                    </a:p>
                  </a:txBody>
                  <a:tcPr anchor="ctr"/>
                </a:tc>
                <a:tc>
                  <a:txBody>
                    <a:bodyPr/>
                    <a:lstStyle/>
                    <a:p>
                      <a:pPr algn="ctr"/>
                      <a:r>
                        <a:rPr lang="en-US" dirty="0"/>
                        <a:t>Other</a:t>
                      </a:r>
                      <a:endParaRPr lang="en-GB" dirty="0"/>
                    </a:p>
                  </a:txBody>
                  <a:tcPr anchor="ctr"/>
                </a:tc>
                <a:extLst>
                  <a:ext uri="{0D108BD9-81ED-4DB2-BD59-A6C34878D82A}">
                    <a16:rowId xmlns:a16="http://schemas.microsoft.com/office/drawing/2014/main" val="267695009"/>
                  </a:ext>
                </a:extLst>
              </a:tr>
              <a:tr h="370840">
                <a:tc>
                  <a:txBody>
                    <a:bodyPr/>
                    <a:lstStyle/>
                    <a:p>
                      <a:r>
                        <a:rPr lang="en-US" b="1" dirty="0">
                          <a:solidFill>
                            <a:schemeClr val="accent2"/>
                          </a:solidFill>
                        </a:rPr>
                        <a:t>Count of Submissions</a:t>
                      </a:r>
                      <a:endParaRPr lang="en-GB" b="1" dirty="0">
                        <a:solidFill>
                          <a:schemeClr val="accent2"/>
                        </a:solidFill>
                      </a:endParaRPr>
                    </a:p>
                  </a:txBody>
                  <a:tcPr/>
                </a:tc>
                <a:tc>
                  <a:txBody>
                    <a:bodyPr/>
                    <a:lstStyle/>
                    <a:p>
                      <a:pPr marL="0" algn="ctr" defTabSz="914400" rtl="0" eaLnBrk="1" latinLnBrk="0" hangingPunct="1"/>
                      <a:r>
                        <a:rPr lang="en-GB" sz="1600" kern="1200" dirty="0">
                          <a:solidFill>
                            <a:schemeClr val="accent2"/>
                          </a:solidFill>
                          <a:latin typeface="+mn-lt"/>
                          <a:ea typeface="+mn-ea"/>
                          <a:cs typeface="+mn-cs"/>
                        </a:rPr>
                        <a:t>4 </a:t>
                      </a:r>
                    </a:p>
                  </a:txBody>
                  <a:tcPr anchor="ctr"/>
                </a:tc>
                <a:tc>
                  <a:txBody>
                    <a:bodyPr/>
                    <a:lstStyle/>
                    <a:p>
                      <a:pPr marL="0" algn="ctr" defTabSz="914400" rtl="0" eaLnBrk="1" latinLnBrk="0" hangingPunct="1"/>
                      <a:r>
                        <a:rPr lang="en-US" sz="1600" kern="1200" dirty="0">
                          <a:solidFill>
                            <a:schemeClr val="accent2"/>
                          </a:solidFill>
                          <a:latin typeface="+mn-lt"/>
                          <a:ea typeface="+mn-ea"/>
                          <a:cs typeface="+mn-cs"/>
                        </a:rPr>
                        <a:t>22</a:t>
                      </a:r>
                      <a:endParaRPr lang="en-GB" sz="1600" kern="1200" dirty="0">
                        <a:solidFill>
                          <a:schemeClr val="accent2"/>
                        </a:solidFill>
                        <a:latin typeface="+mn-lt"/>
                        <a:ea typeface="+mn-ea"/>
                        <a:cs typeface="+mn-cs"/>
                      </a:endParaRPr>
                    </a:p>
                  </a:txBody>
                  <a:tcPr anchor="ctr"/>
                </a:tc>
                <a:tc>
                  <a:txBody>
                    <a:bodyPr/>
                    <a:lstStyle/>
                    <a:p>
                      <a:pPr marL="0" algn="ctr" defTabSz="914400" rtl="0" eaLnBrk="1" latinLnBrk="0" hangingPunct="1"/>
                      <a:r>
                        <a:rPr lang="en-US" sz="1600" kern="1200" dirty="0">
                          <a:solidFill>
                            <a:schemeClr val="accent2"/>
                          </a:solidFill>
                          <a:latin typeface="+mn-lt"/>
                          <a:ea typeface="+mn-ea"/>
                          <a:cs typeface="+mn-cs"/>
                        </a:rPr>
                        <a:t>20</a:t>
                      </a:r>
                      <a:endParaRPr lang="en-GB" sz="1600" kern="1200" dirty="0">
                        <a:solidFill>
                          <a:schemeClr val="accent2"/>
                        </a:solidFill>
                        <a:latin typeface="+mn-lt"/>
                        <a:ea typeface="+mn-ea"/>
                        <a:cs typeface="+mn-cs"/>
                      </a:endParaRPr>
                    </a:p>
                  </a:txBody>
                  <a:tcPr anchor="ctr"/>
                </a:tc>
                <a:tc>
                  <a:txBody>
                    <a:bodyPr/>
                    <a:lstStyle/>
                    <a:p>
                      <a:pPr marL="0" algn="ctr" defTabSz="914400" rtl="0" eaLnBrk="1" latinLnBrk="0" hangingPunct="1"/>
                      <a:r>
                        <a:rPr lang="en-US" sz="1600" kern="1200" dirty="0">
                          <a:solidFill>
                            <a:schemeClr val="accent2"/>
                          </a:solidFill>
                          <a:latin typeface="+mn-lt"/>
                          <a:ea typeface="+mn-ea"/>
                          <a:cs typeface="+mn-cs"/>
                        </a:rPr>
                        <a:t>23</a:t>
                      </a:r>
                      <a:endParaRPr lang="en-GB" sz="1600" kern="1200" dirty="0">
                        <a:solidFill>
                          <a:schemeClr val="accent2"/>
                        </a:solidFill>
                        <a:latin typeface="+mn-lt"/>
                        <a:ea typeface="+mn-ea"/>
                        <a:cs typeface="+mn-cs"/>
                      </a:endParaRPr>
                    </a:p>
                  </a:txBody>
                  <a:tcPr anchor="ctr"/>
                </a:tc>
                <a:tc>
                  <a:txBody>
                    <a:bodyPr/>
                    <a:lstStyle/>
                    <a:p>
                      <a:pPr marL="0" algn="ctr" defTabSz="914400" rtl="0" eaLnBrk="1" latinLnBrk="0" hangingPunct="1"/>
                      <a:r>
                        <a:rPr lang="en-US" sz="1600" kern="1200" dirty="0">
                          <a:solidFill>
                            <a:schemeClr val="accent2"/>
                          </a:solidFill>
                          <a:latin typeface="+mn-lt"/>
                          <a:ea typeface="+mn-ea"/>
                          <a:cs typeface="+mn-cs"/>
                        </a:rPr>
                        <a:t>16</a:t>
                      </a:r>
                      <a:endParaRPr lang="en-GB" sz="1600" kern="1200" dirty="0">
                        <a:solidFill>
                          <a:schemeClr val="accent2"/>
                        </a:solidFill>
                        <a:latin typeface="+mn-lt"/>
                        <a:ea typeface="+mn-ea"/>
                        <a:cs typeface="+mn-cs"/>
                      </a:endParaRPr>
                    </a:p>
                  </a:txBody>
                  <a:tcPr anchor="ctr"/>
                </a:tc>
                <a:extLst>
                  <a:ext uri="{0D108BD9-81ED-4DB2-BD59-A6C34878D82A}">
                    <a16:rowId xmlns:a16="http://schemas.microsoft.com/office/drawing/2014/main" val="1832021510"/>
                  </a:ext>
                </a:extLst>
              </a:tr>
              <a:tr h="370840">
                <a:tc>
                  <a:txBody>
                    <a:bodyPr/>
                    <a:lstStyle/>
                    <a:p>
                      <a:r>
                        <a:rPr lang="en-US" b="1" dirty="0">
                          <a:solidFill>
                            <a:schemeClr val="accent2"/>
                          </a:solidFill>
                        </a:rPr>
                        <a:t>Lower Quartile</a:t>
                      </a:r>
                      <a:endParaRPr lang="en-GB" b="1" dirty="0">
                        <a:solidFill>
                          <a:schemeClr val="accent2"/>
                        </a:solidFill>
                      </a:endParaRPr>
                    </a:p>
                  </a:txBody>
                  <a:tcPr/>
                </a:tc>
                <a:tc>
                  <a:txBody>
                    <a:bodyPr/>
                    <a:lstStyle/>
                    <a:p>
                      <a:pPr marL="0" algn="ctr" defTabSz="914400" rtl="0" eaLnBrk="1" fontAlgn="b" latinLnBrk="0" hangingPunct="1"/>
                      <a:r>
                        <a:rPr lang="en-GB" sz="1600" kern="1200" dirty="0">
                          <a:solidFill>
                            <a:schemeClr val="accent2"/>
                          </a:solidFill>
                          <a:latin typeface="+mn-lt"/>
                          <a:ea typeface="+mn-ea"/>
                          <a:cs typeface="+mn-cs"/>
                        </a:rPr>
                        <a:t>13</a:t>
                      </a:r>
                    </a:p>
                  </a:txBody>
                  <a:tcPr marL="6350" marR="6350" marT="6350" marB="0" anchor="b"/>
                </a:tc>
                <a:tc>
                  <a:txBody>
                    <a:bodyPr/>
                    <a:lstStyle/>
                    <a:p>
                      <a:pPr marL="0" algn="ctr" defTabSz="914400" rtl="0" eaLnBrk="1" fontAlgn="b" latinLnBrk="0" hangingPunct="1"/>
                      <a:r>
                        <a:rPr lang="en-GB" sz="1600" kern="1200">
                          <a:solidFill>
                            <a:schemeClr val="accent2"/>
                          </a:solidFill>
                          <a:latin typeface="+mn-lt"/>
                          <a:ea typeface="+mn-ea"/>
                          <a:cs typeface="+mn-cs"/>
                        </a:rPr>
                        <a:t>306.75</a:t>
                      </a:r>
                    </a:p>
                  </a:txBody>
                  <a:tcPr marL="6350" marR="6350" marT="6350" marB="0" anchor="b"/>
                </a:tc>
                <a:tc>
                  <a:txBody>
                    <a:bodyPr/>
                    <a:lstStyle/>
                    <a:p>
                      <a:pPr marL="0" algn="ctr" defTabSz="914400" rtl="0" eaLnBrk="1" fontAlgn="b" latinLnBrk="0" hangingPunct="1"/>
                      <a:r>
                        <a:rPr lang="en-GB" sz="1600" kern="1200" dirty="0">
                          <a:solidFill>
                            <a:schemeClr val="accent2"/>
                          </a:solidFill>
                          <a:latin typeface="+mn-lt"/>
                          <a:ea typeface="+mn-ea"/>
                          <a:cs typeface="+mn-cs"/>
                        </a:rPr>
                        <a:t>74.25</a:t>
                      </a:r>
                    </a:p>
                  </a:txBody>
                  <a:tcPr marL="6350" marR="6350" marT="6350" marB="0" anchor="b"/>
                </a:tc>
                <a:tc>
                  <a:txBody>
                    <a:bodyPr/>
                    <a:lstStyle/>
                    <a:p>
                      <a:pPr marL="0" algn="ctr" defTabSz="914400" rtl="0" eaLnBrk="1" fontAlgn="b" latinLnBrk="0" hangingPunct="1"/>
                      <a:r>
                        <a:rPr lang="en-GB" sz="1600" kern="1200" dirty="0">
                          <a:solidFill>
                            <a:schemeClr val="accent2"/>
                          </a:solidFill>
                          <a:latin typeface="+mn-lt"/>
                          <a:ea typeface="+mn-ea"/>
                          <a:cs typeface="+mn-cs"/>
                        </a:rPr>
                        <a:t>70</a:t>
                      </a:r>
                    </a:p>
                  </a:txBody>
                  <a:tcPr marL="6350" marR="6350" marT="6350" marB="0" anchor="b"/>
                </a:tc>
                <a:tc>
                  <a:txBody>
                    <a:bodyPr/>
                    <a:lstStyle/>
                    <a:p>
                      <a:pPr marL="0" algn="ctr" defTabSz="914400" rtl="0" eaLnBrk="1" fontAlgn="b" latinLnBrk="0" hangingPunct="1"/>
                      <a:r>
                        <a:rPr lang="en-GB" sz="1600" kern="1200">
                          <a:solidFill>
                            <a:schemeClr val="accent2"/>
                          </a:solidFill>
                          <a:latin typeface="+mn-lt"/>
                          <a:ea typeface="+mn-ea"/>
                          <a:cs typeface="+mn-cs"/>
                        </a:rPr>
                        <a:t>13.75</a:t>
                      </a:r>
                    </a:p>
                  </a:txBody>
                  <a:tcPr marL="6350" marR="6350" marT="6350" marB="0" anchor="b"/>
                </a:tc>
                <a:extLst>
                  <a:ext uri="{0D108BD9-81ED-4DB2-BD59-A6C34878D82A}">
                    <a16:rowId xmlns:a16="http://schemas.microsoft.com/office/drawing/2014/main" val="3354314732"/>
                  </a:ext>
                </a:extLst>
              </a:tr>
              <a:tr h="370840">
                <a:tc>
                  <a:txBody>
                    <a:bodyPr/>
                    <a:lstStyle/>
                    <a:p>
                      <a:r>
                        <a:rPr lang="en-US" b="1" dirty="0">
                          <a:solidFill>
                            <a:schemeClr val="accent2"/>
                          </a:solidFill>
                        </a:rPr>
                        <a:t>Median</a:t>
                      </a:r>
                      <a:endParaRPr lang="en-GB" b="1" dirty="0">
                        <a:solidFill>
                          <a:schemeClr val="accent2"/>
                        </a:solidFill>
                      </a:endParaRPr>
                    </a:p>
                  </a:txBody>
                  <a:tcPr/>
                </a:tc>
                <a:tc>
                  <a:txBody>
                    <a:bodyPr/>
                    <a:lstStyle/>
                    <a:p>
                      <a:pPr marL="0" algn="ctr" defTabSz="914400" rtl="0" eaLnBrk="1" fontAlgn="b" latinLnBrk="0" hangingPunct="1"/>
                      <a:r>
                        <a:rPr lang="en-GB" sz="1600" kern="1200">
                          <a:solidFill>
                            <a:schemeClr val="accent2"/>
                          </a:solidFill>
                          <a:latin typeface="+mn-lt"/>
                          <a:ea typeface="+mn-ea"/>
                          <a:cs typeface="+mn-cs"/>
                        </a:rPr>
                        <a:t>34</a:t>
                      </a:r>
                    </a:p>
                  </a:txBody>
                  <a:tcPr marL="6350" marR="6350" marT="6350" marB="0" anchor="b"/>
                </a:tc>
                <a:tc>
                  <a:txBody>
                    <a:bodyPr/>
                    <a:lstStyle/>
                    <a:p>
                      <a:pPr marL="0" algn="ctr" defTabSz="914400" rtl="0" eaLnBrk="1" fontAlgn="b" latinLnBrk="0" hangingPunct="1"/>
                      <a:r>
                        <a:rPr lang="en-GB" sz="1600" kern="1200" dirty="0">
                          <a:solidFill>
                            <a:schemeClr val="accent2"/>
                          </a:solidFill>
                          <a:latin typeface="+mn-lt"/>
                          <a:ea typeface="+mn-ea"/>
                          <a:cs typeface="+mn-cs"/>
                        </a:rPr>
                        <a:t>574.5</a:t>
                      </a:r>
                    </a:p>
                  </a:txBody>
                  <a:tcPr marL="6350" marR="6350" marT="6350" marB="0" anchor="b"/>
                </a:tc>
                <a:tc>
                  <a:txBody>
                    <a:bodyPr/>
                    <a:lstStyle/>
                    <a:p>
                      <a:pPr marL="0" algn="ctr" defTabSz="914400" rtl="0" eaLnBrk="1" fontAlgn="b" latinLnBrk="0" hangingPunct="1"/>
                      <a:r>
                        <a:rPr lang="en-GB" sz="1600" kern="1200">
                          <a:solidFill>
                            <a:schemeClr val="accent2"/>
                          </a:solidFill>
                          <a:latin typeface="+mn-lt"/>
                          <a:ea typeface="+mn-ea"/>
                          <a:cs typeface="+mn-cs"/>
                        </a:rPr>
                        <a:t>113.5</a:t>
                      </a:r>
                    </a:p>
                  </a:txBody>
                  <a:tcPr marL="6350" marR="6350" marT="6350" marB="0" anchor="b"/>
                </a:tc>
                <a:tc>
                  <a:txBody>
                    <a:bodyPr/>
                    <a:lstStyle/>
                    <a:p>
                      <a:pPr marL="0" algn="ctr" defTabSz="914400" rtl="0" eaLnBrk="1" fontAlgn="b" latinLnBrk="0" hangingPunct="1"/>
                      <a:r>
                        <a:rPr lang="en-GB" sz="1600" kern="1200">
                          <a:solidFill>
                            <a:schemeClr val="accent2"/>
                          </a:solidFill>
                          <a:latin typeface="+mn-lt"/>
                          <a:ea typeface="+mn-ea"/>
                          <a:cs typeface="+mn-cs"/>
                        </a:rPr>
                        <a:t>88</a:t>
                      </a:r>
                    </a:p>
                  </a:txBody>
                  <a:tcPr marL="6350" marR="6350" marT="6350" marB="0" anchor="b"/>
                </a:tc>
                <a:tc>
                  <a:txBody>
                    <a:bodyPr/>
                    <a:lstStyle/>
                    <a:p>
                      <a:pPr marL="0" algn="ctr" defTabSz="914400" rtl="0" eaLnBrk="1" fontAlgn="b" latinLnBrk="0" hangingPunct="1"/>
                      <a:r>
                        <a:rPr lang="en-GB" sz="1600" kern="1200">
                          <a:solidFill>
                            <a:schemeClr val="accent2"/>
                          </a:solidFill>
                          <a:latin typeface="+mn-lt"/>
                          <a:ea typeface="+mn-ea"/>
                          <a:cs typeface="+mn-cs"/>
                        </a:rPr>
                        <a:t>23.5</a:t>
                      </a:r>
                    </a:p>
                  </a:txBody>
                  <a:tcPr marL="6350" marR="6350" marT="6350" marB="0" anchor="b"/>
                </a:tc>
                <a:extLst>
                  <a:ext uri="{0D108BD9-81ED-4DB2-BD59-A6C34878D82A}">
                    <a16:rowId xmlns:a16="http://schemas.microsoft.com/office/drawing/2014/main" val="1070507793"/>
                  </a:ext>
                </a:extLst>
              </a:tr>
              <a:tr h="370840">
                <a:tc>
                  <a:txBody>
                    <a:bodyPr/>
                    <a:lstStyle/>
                    <a:p>
                      <a:r>
                        <a:rPr lang="en-US" b="1" dirty="0">
                          <a:solidFill>
                            <a:schemeClr val="accent2"/>
                          </a:solidFill>
                        </a:rPr>
                        <a:t>Upper Quartile</a:t>
                      </a:r>
                      <a:endParaRPr lang="en-GB" b="1" dirty="0">
                        <a:solidFill>
                          <a:schemeClr val="accent2"/>
                        </a:solidFill>
                      </a:endParaRPr>
                    </a:p>
                  </a:txBody>
                  <a:tcPr/>
                </a:tc>
                <a:tc>
                  <a:txBody>
                    <a:bodyPr/>
                    <a:lstStyle/>
                    <a:p>
                      <a:pPr marL="0" algn="ctr" defTabSz="914400" rtl="0" eaLnBrk="1" fontAlgn="b" latinLnBrk="0" hangingPunct="1"/>
                      <a:r>
                        <a:rPr lang="en-GB" sz="1600" kern="1200">
                          <a:solidFill>
                            <a:schemeClr val="accent2"/>
                          </a:solidFill>
                          <a:latin typeface="+mn-lt"/>
                          <a:ea typeface="+mn-ea"/>
                          <a:cs typeface="+mn-cs"/>
                        </a:rPr>
                        <a:t>62</a:t>
                      </a:r>
                    </a:p>
                  </a:txBody>
                  <a:tcPr marL="6350" marR="6350" marT="6350" marB="0" anchor="b"/>
                </a:tc>
                <a:tc>
                  <a:txBody>
                    <a:bodyPr/>
                    <a:lstStyle/>
                    <a:p>
                      <a:pPr marL="0" algn="ctr" defTabSz="914400" rtl="0" eaLnBrk="1" fontAlgn="b" latinLnBrk="0" hangingPunct="1"/>
                      <a:r>
                        <a:rPr lang="en-GB" sz="1600" kern="1200">
                          <a:solidFill>
                            <a:schemeClr val="accent2"/>
                          </a:solidFill>
                          <a:latin typeface="+mn-lt"/>
                          <a:ea typeface="+mn-ea"/>
                          <a:cs typeface="+mn-cs"/>
                        </a:rPr>
                        <a:t>1215.5</a:t>
                      </a:r>
                    </a:p>
                  </a:txBody>
                  <a:tcPr marL="6350" marR="6350" marT="6350" marB="0" anchor="b"/>
                </a:tc>
                <a:tc>
                  <a:txBody>
                    <a:bodyPr/>
                    <a:lstStyle/>
                    <a:p>
                      <a:pPr marL="0" algn="ctr" defTabSz="914400" rtl="0" eaLnBrk="1" fontAlgn="b" latinLnBrk="0" hangingPunct="1"/>
                      <a:r>
                        <a:rPr lang="en-GB" sz="1600" kern="1200">
                          <a:solidFill>
                            <a:schemeClr val="accent2"/>
                          </a:solidFill>
                          <a:latin typeface="+mn-lt"/>
                          <a:ea typeface="+mn-ea"/>
                          <a:cs typeface="+mn-cs"/>
                        </a:rPr>
                        <a:t>209</a:t>
                      </a:r>
                    </a:p>
                  </a:txBody>
                  <a:tcPr marL="6350" marR="6350" marT="6350" marB="0" anchor="b"/>
                </a:tc>
                <a:tc>
                  <a:txBody>
                    <a:bodyPr/>
                    <a:lstStyle/>
                    <a:p>
                      <a:pPr marL="0" algn="ctr" defTabSz="914400" rtl="0" eaLnBrk="1" fontAlgn="b" latinLnBrk="0" hangingPunct="1"/>
                      <a:r>
                        <a:rPr lang="en-GB" sz="1600" kern="1200" dirty="0">
                          <a:solidFill>
                            <a:schemeClr val="accent2"/>
                          </a:solidFill>
                          <a:latin typeface="+mn-lt"/>
                          <a:ea typeface="+mn-ea"/>
                          <a:cs typeface="+mn-cs"/>
                        </a:rPr>
                        <a:t>196.5</a:t>
                      </a:r>
                    </a:p>
                  </a:txBody>
                  <a:tcPr marL="6350" marR="6350" marT="6350" marB="0" anchor="b"/>
                </a:tc>
                <a:tc>
                  <a:txBody>
                    <a:bodyPr/>
                    <a:lstStyle/>
                    <a:p>
                      <a:pPr marL="0" algn="ctr" defTabSz="914400" rtl="0" eaLnBrk="1" fontAlgn="b" latinLnBrk="0" hangingPunct="1"/>
                      <a:r>
                        <a:rPr lang="en-GB" sz="1600" kern="1200" dirty="0">
                          <a:solidFill>
                            <a:schemeClr val="accent2"/>
                          </a:solidFill>
                          <a:latin typeface="+mn-lt"/>
                          <a:ea typeface="+mn-ea"/>
                          <a:cs typeface="+mn-cs"/>
                        </a:rPr>
                        <a:t>64</a:t>
                      </a:r>
                    </a:p>
                  </a:txBody>
                  <a:tcPr marL="6350" marR="6350" marT="6350" marB="0" anchor="b"/>
                </a:tc>
                <a:extLst>
                  <a:ext uri="{0D108BD9-81ED-4DB2-BD59-A6C34878D82A}">
                    <a16:rowId xmlns:a16="http://schemas.microsoft.com/office/drawing/2014/main" val="1602659285"/>
                  </a:ext>
                </a:extLst>
              </a:tr>
              <a:tr h="370840">
                <a:tc>
                  <a:txBody>
                    <a:bodyPr/>
                    <a:lstStyle/>
                    <a:p>
                      <a:r>
                        <a:rPr lang="en-US" b="1" dirty="0">
                          <a:solidFill>
                            <a:schemeClr val="accent2"/>
                          </a:solidFill>
                        </a:rPr>
                        <a:t>Total Number of Visits</a:t>
                      </a:r>
                      <a:endParaRPr lang="en-GB" b="1" dirty="0">
                        <a:solidFill>
                          <a:schemeClr val="accent2"/>
                        </a:solidFill>
                      </a:endParaRPr>
                    </a:p>
                  </a:txBody>
                  <a:tcPr/>
                </a:tc>
                <a:tc>
                  <a:txBody>
                    <a:bodyPr/>
                    <a:lstStyle/>
                    <a:p>
                      <a:pPr marL="0" algn="ctr" defTabSz="914400" rtl="0" eaLnBrk="1" fontAlgn="b" latinLnBrk="0" hangingPunct="1"/>
                      <a:r>
                        <a:rPr lang="en-GB" sz="1600" kern="1200" dirty="0">
                          <a:solidFill>
                            <a:schemeClr val="accent2"/>
                          </a:solidFill>
                          <a:latin typeface="+mn-lt"/>
                          <a:ea typeface="+mn-ea"/>
                          <a:cs typeface="+mn-cs"/>
                        </a:rPr>
                        <a:t>164</a:t>
                      </a:r>
                    </a:p>
                  </a:txBody>
                  <a:tcPr marL="6350" marR="6350" marT="6350" marB="0" anchor="b"/>
                </a:tc>
                <a:tc>
                  <a:txBody>
                    <a:bodyPr/>
                    <a:lstStyle/>
                    <a:p>
                      <a:pPr marL="0" algn="ctr" defTabSz="914400" rtl="0" eaLnBrk="1" fontAlgn="b" latinLnBrk="0" hangingPunct="1"/>
                      <a:r>
                        <a:rPr lang="en-GB" sz="1600" kern="1200">
                          <a:solidFill>
                            <a:schemeClr val="accent2"/>
                          </a:solidFill>
                          <a:latin typeface="+mn-lt"/>
                          <a:ea typeface="+mn-ea"/>
                          <a:cs typeface="+mn-cs"/>
                        </a:rPr>
                        <a:t>55212</a:t>
                      </a:r>
                    </a:p>
                  </a:txBody>
                  <a:tcPr marL="6350" marR="6350" marT="6350" marB="0" anchor="b"/>
                </a:tc>
                <a:tc>
                  <a:txBody>
                    <a:bodyPr/>
                    <a:lstStyle/>
                    <a:p>
                      <a:pPr marL="0" algn="ctr" defTabSz="914400" rtl="0" eaLnBrk="1" fontAlgn="b" latinLnBrk="0" hangingPunct="1"/>
                      <a:r>
                        <a:rPr lang="en-GB" sz="1600" kern="1200">
                          <a:solidFill>
                            <a:schemeClr val="accent2"/>
                          </a:solidFill>
                          <a:latin typeface="+mn-lt"/>
                          <a:ea typeface="+mn-ea"/>
                          <a:cs typeface="+mn-cs"/>
                        </a:rPr>
                        <a:t>17787</a:t>
                      </a:r>
                    </a:p>
                  </a:txBody>
                  <a:tcPr marL="6350" marR="6350" marT="6350" marB="0" anchor="b"/>
                </a:tc>
                <a:tc>
                  <a:txBody>
                    <a:bodyPr/>
                    <a:lstStyle/>
                    <a:p>
                      <a:pPr marL="0" algn="ctr" defTabSz="914400" rtl="0" eaLnBrk="1" fontAlgn="b" latinLnBrk="0" hangingPunct="1"/>
                      <a:r>
                        <a:rPr lang="en-GB" sz="1600" kern="1200" dirty="0">
                          <a:solidFill>
                            <a:schemeClr val="accent2"/>
                          </a:solidFill>
                          <a:latin typeface="+mn-lt"/>
                          <a:ea typeface="+mn-ea"/>
                          <a:cs typeface="+mn-cs"/>
                        </a:rPr>
                        <a:t>26030</a:t>
                      </a:r>
                    </a:p>
                  </a:txBody>
                  <a:tcPr marL="6350" marR="6350" marT="6350" marB="0" anchor="b"/>
                </a:tc>
                <a:tc>
                  <a:txBody>
                    <a:bodyPr/>
                    <a:lstStyle/>
                    <a:p>
                      <a:pPr marL="0" algn="ctr" defTabSz="914400" rtl="0" eaLnBrk="1" fontAlgn="b" latinLnBrk="0" hangingPunct="1"/>
                      <a:r>
                        <a:rPr lang="en-GB" sz="1600" kern="1200" dirty="0">
                          <a:solidFill>
                            <a:schemeClr val="accent2"/>
                          </a:solidFill>
                          <a:latin typeface="+mn-lt"/>
                          <a:ea typeface="+mn-ea"/>
                          <a:cs typeface="+mn-cs"/>
                        </a:rPr>
                        <a:t>758</a:t>
                      </a:r>
                    </a:p>
                  </a:txBody>
                  <a:tcPr marL="6350" marR="6350" marT="6350" marB="0" anchor="b"/>
                </a:tc>
                <a:extLst>
                  <a:ext uri="{0D108BD9-81ED-4DB2-BD59-A6C34878D82A}">
                    <a16:rowId xmlns:a16="http://schemas.microsoft.com/office/drawing/2014/main" val="819338746"/>
                  </a:ext>
                </a:extLst>
              </a:tr>
            </a:tbl>
          </a:graphicData>
        </a:graphic>
      </p:graphicFrame>
      <p:sp>
        <p:nvSpPr>
          <p:cNvPr id="3" name="Title 2">
            <a:extLst>
              <a:ext uri="{FF2B5EF4-FFF2-40B4-BE49-F238E27FC236}">
                <a16:creationId xmlns:a16="http://schemas.microsoft.com/office/drawing/2014/main" id="{20199AB4-D950-6C15-AFF5-3EEBB5FE3BF8}"/>
              </a:ext>
            </a:extLst>
          </p:cNvPr>
          <p:cNvSpPr>
            <a:spLocks noGrp="1"/>
          </p:cNvSpPr>
          <p:nvPr>
            <p:ph type="title"/>
          </p:nvPr>
        </p:nvSpPr>
        <p:spPr/>
        <p:txBody>
          <a:bodyPr/>
          <a:lstStyle/>
          <a:p>
            <a:r>
              <a:rPr lang="en-US" dirty="0"/>
              <a:t>Split of Visit Lengths</a:t>
            </a:r>
            <a:endParaRPr lang="en-GB" dirty="0"/>
          </a:p>
        </p:txBody>
      </p:sp>
      <p:sp>
        <p:nvSpPr>
          <p:cNvPr id="2" name="TextBox 1">
            <a:extLst>
              <a:ext uri="{FF2B5EF4-FFF2-40B4-BE49-F238E27FC236}">
                <a16:creationId xmlns:a16="http://schemas.microsoft.com/office/drawing/2014/main" id="{ABD890DD-0C67-B886-31C3-0A0F4066DBBE}"/>
              </a:ext>
            </a:extLst>
          </p:cNvPr>
          <p:cNvSpPr txBox="1"/>
          <p:nvPr/>
        </p:nvSpPr>
        <p:spPr>
          <a:xfrm>
            <a:off x="802755" y="1735300"/>
            <a:ext cx="10891835" cy="1200329"/>
          </a:xfrm>
          <a:prstGeom prst="rect">
            <a:avLst/>
          </a:prstGeom>
          <a:noFill/>
        </p:spPr>
        <p:txBody>
          <a:bodyPr wrap="square" rtlCol="0">
            <a:spAutoFit/>
          </a:bodyPr>
          <a:lstStyle/>
          <a:p>
            <a:r>
              <a:rPr lang="en-GB" dirty="0"/>
              <a:t>To understand the visit lengths split of visit lengths reported by providers, the exercise asks for </a:t>
            </a:r>
            <a:r>
              <a:rPr lang="en-US" dirty="0"/>
              <a:t>the lower quartile/median/upper quartile of number of appointments per week by visit length (15/30/45/60 mins).</a:t>
            </a:r>
          </a:p>
          <a:p>
            <a:r>
              <a:rPr lang="en-US" dirty="0"/>
              <a:t>The breakdown is listed below for the submissions received.</a:t>
            </a:r>
            <a:endParaRPr lang="en-GB" dirty="0"/>
          </a:p>
          <a:p>
            <a:r>
              <a:rPr lang="en-GB" dirty="0"/>
              <a:t> </a:t>
            </a:r>
            <a:endParaRPr lang="en-US" dirty="0"/>
          </a:p>
        </p:txBody>
      </p:sp>
    </p:spTree>
    <p:extLst>
      <p:ext uri="{BB962C8B-B14F-4D97-AF65-F5344CB8AC3E}">
        <p14:creationId xmlns:p14="http://schemas.microsoft.com/office/powerpoint/2010/main" val="3811527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8FD441F-B5C9-CBFB-2AC8-A11A3D56B4DA}"/>
              </a:ext>
            </a:extLst>
          </p:cNvPr>
          <p:cNvGraphicFramePr>
            <a:graphicFrameLocks noGrp="1"/>
          </p:cNvGraphicFramePr>
          <p:nvPr>
            <p:ph idx="1"/>
            <p:extLst>
              <p:ext uri="{D42A27DB-BD31-4B8C-83A1-F6EECF244321}">
                <p14:modId xmlns:p14="http://schemas.microsoft.com/office/powerpoint/2010/main" val="2560988723"/>
              </p:ext>
            </p:extLst>
          </p:nvPr>
        </p:nvGraphicFramePr>
        <p:xfrm>
          <a:off x="802754" y="4087332"/>
          <a:ext cx="10891835" cy="2225040"/>
        </p:xfrm>
        <a:graphic>
          <a:graphicData uri="http://schemas.openxmlformats.org/drawingml/2006/table">
            <a:tbl>
              <a:tblPr firstRow="1" bandRow="1">
                <a:tableStyleId>{5C22544A-7EE6-4342-B048-85BDC9FD1C3A}</a:tableStyleId>
              </a:tblPr>
              <a:tblGrid>
                <a:gridCol w="2402262">
                  <a:extLst>
                    <a:ext uri="{9D8B030D-6E8A-4147-A177-3AD203B41FA5}">
                      <a16:colId xmlns:a16="http://schemas.microsoft.com/office/drawing/2014/main" val="1653409745"/>
                    </a:ext>
                  </a:extLst>
                </a:gridCol>
                <a:gridCol w="1954472">
                  <a:extLst>
                    <a:ext uri="{9D8B030D-6E8A-4147-A177-3AD203B41FA5}">
                      <a16:colId xmlns:a16="http://schemas.microsoft.com/office/drawing/2014/main" val="4041295891"/>
                    </a:ext>
                  </a:extLst>
                </a:gridCol>
                <a:gridCol w="2178367">
                  <a:extLst>
                    <a:ext uri="{9D8B030D-6E8A-4147-A177-3AD203B41FA5}">
                      <a16:colId xmlns:a16="http://schemas.microsoft.com/office/drawing/2014/main" val="61843970"/>
                    </a:ext>
                  </a:extLst>
                </a:gridCol>
                <a:gridCol w="2178367">
                  <a:extLst>
                    <a:ext uri="{9D8B030D-6E8A-4147-A177-3AD203B41FA5}">
                      <a16:colId xmlns:a16="http://schemas.microsoft.com/office/drawing/2014/main" val="3786886994"/>
                    </a:ext>
                  </a:extLst>
                </a:gridCol>
                <a:gridCol w="2178367">
                  <a:extLst>
                    <a:ext uri="{9D8B030D-6E8A-4147-A177-3AD203B41FA5}">
                      <a16:colId xmlns:a16="http://schemas.microsoft.com/office/drawing/2014/main" val="992863353"/>
                    </a:ext>
                  </a:extLst>
                </a:gridCol>
              </a:tblGrid>
              <a:tr h="370840">
                <a:tc>
                  <a:txBody>
                    <a:bodyPr/>
                    <a:lstStyle/>
                    <a:p>
                      <a:endParaRPr lang="en-GB" dirty="0"/>
                    </a:p>
                  </a:txBody>
                  <a:tcPr/>
                </a:tc>
                <a:tc>
                  <a:txBody>
                    <a:bodyPr/>
                    <a:lstStyle/>
                    <a:p>
                      <a:pPr algn="ctr"/>
                      <a:r>
                        <a:rPr lang="en-US" dirty="0"/>
                        <a:t>15 Mins Visit</a:t>
                      </a:r>
                      <a:endParaRPr lang="en-GB" dirty="0"/>
                    </a:p>
                  </a:txBody>
                  <a:tcPr/>
                </a:tc>
                <a:tc>
                  <a:txBody>
                    <a:bodyPr/>
                    <a:lstStyle/>
                    <a:p>
                      <a:pPr algn="ctr"/>
                      <a:r>
                        <a:rPr lang="en-US" dirty="0"/>
                        <a:t>30 Mins Visit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45 Mins Visit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60 Mins Visit</a:t>
                      </a:r>
                      <a:endParaRPr lang="en-GB" dirty="0"/>
                    </a:p>
                  </a:txBody>
                  <a:tcPr/>
                </a:tc>
                <a:extLst>
                  <a:ext uri="{0D108BD9-81ED-4DB2-BD59-A6C34878D82A}">
                    <a16:rowId xmlns:a16="http://schemas.microsoft.com/office/drawing/2014/main" val="1099428373"/>
                  </a:ext>
                </a:extLst>
              </a:tr>
              <a:tr h="370840">
                <a:tc>
                  <a:txBody>
                    <a:bodyPr/>
                    <a:lstStyle/>
                    <a:p>
                      <a:r>
                        <a:rPr lang="en-US" b="1" dirty="0">
                          <a:solidFill>
                            <a:schemeClr val="accent2"/>
                          </a:solidFill>
                        </a:rPr>
                        <a:t>Median Hourly Rate</a:t>
                      </a:r>
                      <a:endParaRPr lang="en-GB" b="1" dirty="0">
                        <a:solidFill>
                          <a:schemeClr val="accent2"/>
                        </a:solidFill>
                      </a:endParaRPr>
                    </a:p>
                  </a:txBody>
                  <a:tcPr/>
                </a:tc>
                <a:tc>
                  <a:txBody>
                    <a:bodyPr/>
                    <a:lstStyle/>
                    <a:p>
                      <a:pPr algn="ctr"/>
                      <a:r>
                        <a:rPr lang="en-US" sz="1600" dirty="0">
                          <a:solidFill>
                            <a:schemeClr val="accent2"/>
                          </a:solidFill>
                        </a:rPr>
                        <a:t>£35.63</a:t>
                      </a:r>
                    </a:p>
                  </a:txBody>
                  <a:tcPr/>
                </a:tc>
                <a:tc>
                  <a:txBody>
                    <a:bodyPr/>
                    <a:lstStyle/>
                    <a:p>
                      <a:pPr algn="ctr"/>
                      <a:r>
                        <a:rPr lang="en-US" sz="1600" dirty="0">
                          <a:solidFill>
                            <a:schemeClr val="accent2"/>
                          </a:solidFill>
                        </a:rPr>
                        <a:t>£25.78</a:t>
                      </a:r>
                      <a:endParaRPr lang="en-GB" sz="1600" dirty="0">
                        <a:solidFill>
                          <a:schemeClr val="accent2"/>
                        </a:solidFill>
                      </a:endParaRPr>
                    </a:p>
                  </a:txBody>
                  <a:tcPr/>
                </a:tc>
                <a:tc>
                  <a:txBody>
                    <a:bodyPr/>
                    <a:lstStyle/>
                    <a:p>
                      <a:pPr algn="ctr"/>
                      <a:r>
                        <a:rPr lang="en-US" sz="1600" dirty="0">
                          <a:solidFill>
                            <a:schemeClr val="accent2"/>
                          </a:solidFill>
                        </a:rPr>
                        <a:t>£23.85</a:t>
                      </a:r>
                      <a:endParaRPr lang="en-GB" sz="1600" dirty="0">
                        <a:solidFill>
                          <a:schemeClr val="accent2"/>
                        </a:solidFill>
                      </a:endParaRPr>
                    </a:p>
                  </a:txBody>
                  <a:tcPr/>
                </a:tc>
                <a:tc>
                  <a:txBody>
                    <a:bodyPr/>
                    <a:lstStyle/>
                    <a:p>
                      <a:pPr algn="ctr"/>
                      <a:r>
                        <a:rPr lang="en-US" sz="1600" dirty="0">
                          <a:solidFill>
                            <a:schemeClr val="accent2"/>
                          </a:solidFill>
                        </a:rPr>
                        <a:t>£23.27</a:t>
                      </a:r>
                      <a:endParaRPr lang="en-GB" sz="1600" dirty="0">
                        <a:solidFill>
                          <a:schemeClr val="accent2"/>
                        </a:solidFill>
                      </a:endParaRPr>
                    </a:p>
                  </a:txBody>
                  <a:tcPr/>
                </a:tc>
                <a:extLst>
                  <a:ext uri="{0D108BD9-81ED-4DB2-BD59-A6C34878D82A}">
                    <a16:rowId xmlns:a16="http://schemas.microsoft.com/office/drawing/2014/main" val="1629328224"/>
                  </a:ext>
                </a:extLst>
              </a:tr>
              <a:tr h="370840">
                <a:tc>
                  <a:txBody>
                    <a:bodyPr/>
                    <a:lstStyle/>
                    <a:p>
                      <a:r>
                        <a:rPr lang="en-US" b="1" dirty="0">
                          <a:solidFill>
                            <a:schemeClr val="accent2"/>
                          </a:solidFill>
                        </a:rPr>
                        <a:t>Lower Quartile</a:t>
                      </a:r>
                      <a:endParaRPr lang="en-GB" b="1" dirty="0">
                        <a:solidFill>
                          <a:schemeClr val="accent2"/>
                        </a:solidFill>
                      </a:endParaRPr>
                    </a:p>
                  </a:txBody>
                  <a:tcPr/>
                </a:tc>
                <a:tc>
                  <a:txBody>
                    <a:bodyPr/>
                    <a:lstStyle/>
                    <a:p>
                      <a:pPr algn="ctr" fontAlgn="b"/>
                      <a:r>
                        <a:rPr lang="en-GB" sz="1600" kern="1200" dirty="0">
                          <a:solidFill>
                            <a:schemeClr val="accent2"/>
                          </a:solidFill>
                          <a:latin typeface="+mn-lt"/>
                          <a:ea typeface="+mn-ea"/>
                          <a:cs typeface="+mn-cs"/>
                        </a:rPr>
                        <a:t> £6.43 </a:t>
                      </a:r>
                    </a:p>
                  </a:txBody>
                  <a:tcPr marL="6350" marR="6350" marT="6350" marB="0" anchor="ctr"/>
                </a:tc>
                <a:tc>
                  <a:txBody>
                    <a:bodyPr/>
                    <a:lstStyle/>
                    <a:p>
                      <a:pPr algn="ctr" fontAlgn="b"/>
                      <a:r>
                        <a:rPr lang="en-GB" sz="1600" kern="1200" dirty="0">
                          <a:solidFill>
                            <a:schemeClr val="accent2"/>
                          </a:solidFill>
                          <a:latin typeface="+mn-lt"/>
                          <a:ea typeface="+mn-ea"/>
                          <a:cs typeface="+mn-cs"/>
                        </a:rPr>
                        <a:t> £9.94 </a:t>
                      </a:r>
                    </a:p>
                  </a:txBody>
                  <a:tcPr marL="6350" marR="6350" marT="6350" marB="0" anchor="ctr"/>
                </a:tc>
                <a:tc>
                  <a:txBody>
                    <a:bodyPr/>
                    <a:lstStyle/>
                    <a:p>
                      <a:pPr algn="ctr" fontAlgn="b"/>
                      <a:r>
                        <a:rPr lang="en-GB" sz="1600" kern="1200" dirty="0">
                          <a:solidFill>
                            <a:schemeClr val="accent2"/>
                          </a:solidFill>
                          <a:latin typeface="+mn-lt"/>
                          <a:ea typeface="+mn-ea"/>
                          <a:cs typeface="+mn-cs"/>
                        </a:rPr>
                        <a:t> £14.31</a:t>
                      </a:r>
                    </a:p>
                  </a:txBody>
                  <a:tcPr marL="6350" marR="6350" marT="6350" marB="0" anchor="ctr"/>
                </a:tc>
                <a:tc>
                  <a:txBody>
                    <a:bodyPr/>
                    <a:lstStyle/>
                    <a:p>
                      <a:pPr algn="ctr" fontAlgn="b"/>
                      <a:r>
                        <a:rPr lang="en-GB" sz="1600" kern="1200" dirty="0">
                          <a:solidFill>
                            <a:schemeClr val="accent2"/>
                          </a:solidFill>
                          <a:latin typeface="+mn-lt"/>
                          <a:ea typeface="+mn-ea"/>
                          <a:cs typeface="+mn-cs"/>
                        </a:rPr>
                        <a:t> £18.26 </a:t>
                      </a:r>
                    </a:p>
                  </a:txBody>
                  <a:tcPr marL="6350" marR="6350" marT="6350" marB="0" anchor="ctr"/>
                </a:tc>
                <a:extLst>
                  <a:ext uri="{0D108BD9-81ED-4DB2-BD59-A6C34878D82A}">
                    <a16:rowId xmlns:a16="http://schemas.microsoft.com/office/drawing/2014/main" val="3498706140"/>
                  </a:ext>
                </a:extLst>
              </a:tr>
              <a:tr h="370840">
                <a:tc>
                  <a:txBody>
                    <a:bodyPr/>
                    <a:lstStyle/>
                    <a:p>
                      <a:r>
                        <a:rPr lang="en-US" b="1" dirty="0">
                          <a:solidFill>
                            <a:schemeClr val="accent2"/>
                          </a:solidFill>
                        </a:rPr>
                        <a:t>Median</a:t>
                      </a:r>
                      <a:endParaRPr lang="en-GB" b="1" dirty="0">
                        <a:solidFill>
                          <a:schemeClr val="accent2"/>
                        </a:solidFill>
                      </a:endParaRPr>
                    </a:p>
                  </a:txBody>
                  <a:tcPr/>
                </a:tc>
                <a:tc>
                  <a:txBody>
                    <a:bodyPr/>
                    <a:lstStyle/>
                    <a:p>
                      <a:pPr algn="ctr" fontAlgn="b"/>
                      <a:r>
                        <a:rPr lang="en-GB" sz="1600" kern="1200" dirty="0">
                          <a:solidFill>
                            <a:schemeClr val="accent2"/>
                          </a:solidFill>
                          <a:latin typeface="+mn-lt"/>
                          <a:ea typeface="+mn-ea"/>
                          <a:cs typeface="+mn-cs"/>
                        </a:rPr>
                        <a:t> £8.91 </a:t>
                      </a:r>
                    </a:p>
                  </a:txBody>
                  <a:tcPr marL="6350" marR="6350" marT="6350" marB="0" anchor="ctr"/>
                </a:tc>
                <a:tc>
                  <a:txBody>
                    <a:bodyPr/>
                    <a:lstStyle/>
                    <a:p>
                      <a:pPr algn="ctr" fontAlgn="b"/>
                      <a:r>
                        <a:rPr lang="en-GB" sz="1600" kern="1200" dirty="0">
                          <a:solidFill>
                            <a:schemeClr val="accent2"/>
                          </a:solidFill>
                          <a:latin typeface="+mn-lt"/>
                          <a:ea typeface="+mn-ea"/>
                          <a:cs typeface="+mn-cs"/>
                        </a:rPr>
                        <a:t> £12.89 </a:t>
                      </a:r>
                    </a:p>
                  </a:txBody>
                  <a:tcPr marL="6350" marR="6350" marT="6350" marB="0" anchor="ctr"/>
                </a:tc>
                <a:tc>
                  <a:txBody>
                    <a:bodyPr/>
                    <a:lstStyle/>
                    <a:p>
                      <a:pPr algn="ctr" fontAlgn="b"/>
                      <a:r>
                        <a:rPr lang="en-GB" sz="1600" kern="1200" dirty="0">
                          <a:solidFill>
                            <a:schemeClr val="accent2"/>
                          </a:solidFill>
                          <a:latin typeface="+mn-lt"/>
                          <a:ea typeface="+mn-ea"/>
                          <a:cs typeface="+mn-cs"/>
                        </a:rPr>
                        <a:t> £17.89</a:t>
                      </a:r>
                    </a:p>
                  </a:txBody>
                  <a:tcPr marL="6350" marR="6350" marT="6350" marB="0" anchor="ctr"/>
                </a:tc>
                <a:tc>
                  <a:txBody>
                    <a:bodyPr/>
                    <a:lstStyle/>
                    <a:p>
                      <a:pPr algn="ctr" fontAlgn="b"/>
                      <a:r>
                        <a:rPr lang="en-GB" sz="1600" kern="1200" dirty="0">
                          <a:solidFill>
                            <a:schemeClr val="accent2"/>
                          </a:solidFill>
                          <a:latin typeface="+mn-lt"/>
                          <a:ea typeface="+mn-ea"/>
                          <a:cs typeface="+mn-cs"/>
                        </a:rPr>
                        <a:t> £23.27 </a:t>
                      </a:r>
                    </a:p>
                  </a:txBody>
                  <a:tcPr marL="6350" marR="6350" marT="6350" marB="0" anchor="ctr"/>
                </a:tc>
                <a:extLst>
                  <a:ext uri="{0D108BD9-81ED-4DB2-BD59-A6C34878D82A}">
                    <a16:rowId xmlns:a16="http://schemas.microsoft.com/office/drawing/2014/main" val="1239733782"/>
                  </a:ext>
                </a:extLst>
              </a:tr>
              <a:tr h="370840">
                <a:tc>
                  <a:txBody>
                    <a:bodyPr/>
                    <a:lstStyle/>
                    <a:p>
                      <a:r>
                        <a:rPr lang="en-US" b="1" dirty="0">
                          <a:solidFill>
                            <a:schemeClr val="accent2"/>
                          </a:solidFill>
                        </a:rPr>
                        <a:t>Upper Quartile</a:t>
                      </a:r>
                      <a:endParaRPr lang="en-GB" b="1" dirty="0">
                        <a:solidFill>
                          <a:schemeClr val="accent2"/>
                        </a:solidFill>
                      </a:endParaRPr>
                    </a:p>
                  </a:txBody>
                  <a:tcPr/>
                </a:tc>
                <a:tc>
                  <a:txBody>
                    <a:bodyPr/>
                    <a:lstStyle/>
                    <a:p>
                      <a:pPr algn="ctr" fontAlgn="b"/>
                      <a:r>
                        <a:rPr lang="en-GB" sz="1600" kern="1200" dirty="0">
                          <a:solidFill>
                            <a:schemeClr val="accent2"/>
                          </a:solidFill>
                          <a:latin typeface="+mn-lt"/>
                          <a:ea typeface="+mn-ea"/>
                          <a:cs typeface="+mn-cs"/>
                        </a:rPr>
                        <a:t> £12.49 </a:t>
                      </a:r>
                    </a:p>
                  </a:txBody>
                  <a:tcPr marL="6350" marR="6350" marT="6350" marB="0" anchor="ctr"/>
                </a:tc>
                <a:tc>
                  <a:txBody>
                    <a:bodyPr/>
                    <a:lstStyle/>
                    <a:p>
                      <a:pPr algn="ctr" fontAlgn="b"/>
                      <a:r>
                        <a:rPr lang="en-GB" sz="1600" kern="1200" dirty="0">
                          <a:solidFill>
                            <a:schemeClr val="accent2"/>
                          </a:solidFill>
                          <a:latin typeface="+mn-lt"/>
                          <a:ea typeface="+mn-ea"/>
                          <a:cs typeface="+mn-cs"/>
                        </a:rPr>
                        <a:t> £17.27 </a:t>
                      </a:r>
                    </a:p>
                  </a:txBody>
                  <a:tcPr marL="6350" marR="6350" marT="6350" marB="0" anchor="ctr"/>
                </a:tc>
                <a:tc>
                  <a:txBody>
                    <a:bodyPr/>
                    <a:lstStyle/>
                    <a:p>
                      <a:pPr algn="ctr" fontAlgn="b"/>
                      <a:r>
                        <a:rPr lang="en-GB" sz="1600" kern="1200" dirty="0">
                          <a:solidFill>
                            <a:schemeClr val="accent2"/>
                          </a:solidFill>
                          <a:latin typeface="+mn-lt"/>
                          <a:ea typeface="+mn-ea"/>
                          <a:cs typeface="+mn-cs"/>
                        </a:rPr>
                        <a:t> £22.87 </a:t>
                      </a:r>
                    </a:p>
                  </a:txBody>
                  <a:tcPr marL="6350" marR="6350" marT="6350" marB="0" anchor="ctr"/>
                </a:tc>
                <a:tc>
                  <a:txBody>
                    <a:bodyPr/>
                    <a:lstStyle/>
                    <a:p>
                      <a:pPr algn="ctr" fontAlgn="b"/>
                      <a:r>
                        <a:rPr lang="en-GB" sz="1600" kern="1200" dirty="0">
                          <a:solidFill>
                            <a:schemeClr val="accent2"/>
                          </a:solidFill>
                          <a:latin typeface="+mn-lt"/>
                          <a:ea typeface="+mn-ea"/>
                          <a:cs typeface="+mn-cs"/>
                        </a:rPr>
                        <a:t> £29.94 </a:t>
                      </a:r>
                    </a:p>
                  </a:txBody>
                  <a:tcPr marL="6350" marR="6350" marT="6350" marB="0" anchor="ctr"/>
                </a:tc>
                <a:extLst>
                  <a:ext uri="{0D108BD9-81ED-4DB2-BD59-A6C34878D82A}">
                    <a16:rowId xmlns:a16="http://schemas.microsoft.com/office/drawing/2014/main" val="3786163505"/>
                  </a:ext>
                </a:extLst>
              </a:tr>
              <a:tr h="370840">
                <a:tc>
                  <a:txBody>
                    <a:bodyPr/>
                    <a:lstStyle/>
                    <a:p>
                      <a:r>
                        <a:rPr lang="en-US" b="1" dirty="0">
                          <a:solidFill>
                            <a:schemeClr val="accent2"/>
                          </a:solidFill>
                        </a:rPr>
                        <a:t>Count of Submissions</a:t>
                      </a:r>
                      <a:endParaRPr lang="en-GB" b="1" dirty="0">
                        <a:solidFill>
                          <a:schemeClr val="accent2"/>
                        </a:solidFill>
                      </a:endParaRPr>
                    </a:p>
                  </a:txBody>
                  <a:tcPr/>
                </a:tc>
                <a:tc>
                  <a:txBody>
                    <a:bodyPr/>
                    <a:lstStyle/>
                    <a:p>
                      <a:pPr marL="0" algn="ctr" defTabSz="914400" rtl="0" eaLnBrk="1" latinLnBrk="0" hangingPunct="1"/>
                      <a:r>
                        <a:rPr lang="en-GB" sz="1600" kern="1200" dirty="0">
                          <a:solidFill>
                            <a:schemeClr val="accent2"/>
                          </a:solidFill>
                          <a:latin typeface="+mn-lt"/>
                          <a:ea typeface="+mn-ea"/>
                          <a:cs typeface="+mn-cs"/>
                        </a:rPr>
                        <a:t>4 </a:t>
                      </a:r>
                    </a:p>
                  </a:txBody>
                  <a:tcPr anchor="ctr"/>
                </a:tc>
                <a:tc>
                  <a:txBody>
                    <a:bodyPr/>
                    <a:lstStyle/>
                    <a:p>
                      <a:pPr marL="0" algn="ctr" defTabSz="914400" rtl="0" eaLnBrk="1" latinLnBrk="0" hangingPunct="1"/>
                      <a:r>
                        <a:rPr lang="en-US" sz="1600" kern="1200" dirty="0">
                          <a:solidFill>
                            <a:schemeClr val="accent2"/>
                          </a:solidFill>
                          <a:latin typeface="+mn-lt"/>
                          <a:ea typeface="+mn-ea"/>
                          <a:cs typeface="+mn-cs"/>
                        </a:rPr>
                        <a:t>22</a:t>
                      </a:r>
                      <a:endParaRPr lang="en-GB" sz="1600" kern="1200" dirty="0">
                        <a:solidFill>
                          <a:schemeClr val="accent2"/>
                        </a:solidFill>
                        <a:latin typeface="+mn-lt"/>
                        <a:ea typeface="+mn-ea"/>
                        <a:cs typeface="+mn-cs"/>
                      </a:endParaRPr>
                    </a:p>
                  </a:txBody>
                  <a:tcPr anchor="ctr"/>
                </a:tc>
                <a:tc>
                  <a:txBody>
                    <a:bodyPr/>
                    <a:lstStyle/>
                    <a:p>
                      <a:pPr marL="0" algn="ctr" defTabSz="914400" rtl="0" eaLnBrk="1" latinLnBrk="0" hangingPunct="1"/>
                      <a:r>
                        <a:rPr lang="en-US" sz="1600" kern="1200" dirty="0">
                          <a:solidFill>
                            <a:schemeClr val="accent2"/>
                          </a:solidFill>
                          <a:latin typeface="+mn-lt"/>
                          <a:ea typeface="+mn-ea"/>
                          <a:cs typeface="+mn-cs"/>
                        </a:rPr>
                        <a:t>20</a:t>
                      </a:r>
                      <a:endParaRPr lang="en-GB" sz="1600" kern="1200" dirty="0">
                        <a:solidFill>
                          <a:schemeClr val="accent2"/>
                        </a:solidFill>
                        <a:latin typeface="+mn-lt"/>
                        <a:ea typeface="+mn-ea"/>
                        <a:cs typeface="+mn-cs"/>
                      </a:endParaRPr>
                    </a:p>
                  </a:txBody>
                  <a:tcPr anchor="ctr"/>
                </a:tc>
                <a:tc>
                  <a:txBody>
                    <a:bodyPr/>
                    <a:lstStyle/>
                    <a:p>
                      <a:pPr marL="0" algn="ctr" defTabSz="914400" rtl="0" eaLnBrk="1" latinLnBrk="0" hangingPunct="1"/>
                      <a:r>
                        <a:rPr lang="en-US" sz="1600" kern="1200" dirty="0">
                          <a:solidFill>
                            <a:schemeClr val="accent2"/>
                          </a:solidFill>
                          <a:latin typeface="+mn-lt"/>
                          <a:ea typeface="+mn-ea"/>
                          <a:cs typeface="+mn-cs"/>
                        </a:rPr>
                        <a:t>23</a:t>
                      </a:r>
                      <a:endParaRPr lang="en-GB" sz="1600" kern="1200" dirty="0">
                        <a:solidFill>
                          <a:schemeClr val="accent2"/>
                        </a:solidFill>
                        <a:latin typeface="+mn-lt"/>
                        <a:ea typeface="+mn-ea"/>
                        <a:cs typeface="+mn-cs"/>
                      </a:endParaRPr>
                    </a:p>
                  </a:txBody>
                  <a:tcPr anchor="ctr"/>
                </a:tc>
                <a:extLst>
                  <a:ext uri="{0D108BD9-81ED-4DB2-BD59-A6C34878D82A}">
                    <a16:rowId xmlns:a16="http://schemas.microsoft.com/office/drawing/2014/main" val="2300730845"/>
                  </a:ext>
                </a:extLst>
              </a:tr>
            </a:tbl>
          </a:graphicData>
        </a:graphic>
      </p:graphicFrame>
      <p:sp>
        <p:nvSpPr>
          <p:cNvPr id="3" name="Title 2">
            <a:extLst>
              <a:ext uri="{FF2B5EF4-FFF2-40B4-BE49-F238E27FC236}">
                <a16:creationId xmlns:a16="http://schemas.microsoft.com/office/drawing/2014/main" id="{0FAA063F-F3E2-4AA3-89B4-AAD28258BB0C}"/>
              </a:ext>
            </a:extLst>
          </p:cNvPr>
          <p:cNvSpPr>
            <a:spLocks noGrp="1"/>
          </p:cNvSpPr>
          <p:nvPr>
            <p:ph type="title"/>
          </p:nvPr>
        </p:nvSpPr>
        <p:spPr/>
        <p:txBody>
          <a:bodyPr/>
          <a:lstStyle/>
          <a:p>
            <a:r>
              <a:rPr lang="en-US" dirty="0"/>
              <a:t>Modelling Visit Lengths</a:t>
            </a:r>
            <a:endParaRPr lang="en-GB" dirty="0">
              <a:highlight>
                <a:srgbClr val="FFFF00"/>
              </a:highlight>
            </a:endParaRPr>
          </a:p>
        </p:txBody>
      </p:sp>
      <p:sp>
        <p:nvSpPr>
          <p:cNvPr id="8" name="TextBox 7">
            <a:extLst>
              <a:ext uri="{FF2B5EF4-FFF2-40B4-BE49-F238E27FC236}">
                <a16:creationId xmlns:a16="http://schemas.microsoft.com/office/drawing/2014/main" id="{D6A8350C-7056-0EFC-DA4A-78B7360C75C5}"/>
              </a:ext>
            </a:extLst>
          </p:cNvPr>
          <p:cNvSpPr txBox="1"/>
          <p:nvPr/>
        </p:nvSpPr>
        <p:spPr>
          <a:xfrm>
            <a:off x="802754" y="1492626"/>
            <a:ext cx="10891835" cy="2585323"/>
          </a:xfrm>
          <a:prstGeom prst="rect">
            <a:avLst/>
          </a:prstGeom>
          <a:noFill/>
        </p:spPr>
        <p:txBody>
          <a:bodyPr wrap="square" rtlCol="0">
            <a:spAutoFit/>
          </a:bodyPr>
          <a:lstStyle/>
          <a:p>
            <a:r>
              <a:rPr lang="en-US" dirty="0"/>
              <a:t>The LQ, Median and UQ costs listed in Annex A and the previous pages in this report are calculated directly from the ARCC tool which uses a weighted blended rate of the visit lengths as listed by each provider.</a:t>
            </a:r>
          </a:p>
          <a:p>
            <a:endParaRPr lang="en-US" dirty="0"/>
          </a:p>
          <a:p>
            <a:r>
              <a:rPr lang="en-US" dirty="0"/>
              <a:t>To understand how the cost vary depending on the visit length, the exercise asks to model the LQ, Median and Upper Quartile costs for 15, 30, 45 and 60 minute visit lengths.</a:t>
            </a:r>
          </a:p>
          <a:p>
            <a:endParaRPr lang="en-GB" dirty="0"/>
          </a:p>
          <a:p>
            <a:r>
              <a:rPr lang="en-GB" dirty="0"/>
              <a:t>This has only been modelled on providers submissions that list these visit lengths. To model, in line with the ARCC guidance video published, we have amended the submissions to solely reflect either 15, 30, 45 or 60 minute average visit lengths, and the results are listed below.</a:t>
            </a:r>
            <a:endParaRPr lang="en-US" dirty="0"/>
          </a:p>
        </p:txBody>
      </p:sp>
    </p:spTree>
    <p:extLst>
      <p:ext uri="{BB962C8B-B14F-4D97-AF65-F5344CB8AC3E}">
        <p14:creationId xmlns:p14="http://schemas.microsoft.com/office/powerpoint/2010/main" val="97385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B1DC18-B405-A41D-18D1-FBEA64FF4495}"/>
              </a:ext>
            </a:extLst>
          </p:cNvPr>
          <p:cNvSpPr>
            <a:spLocks noGrp="1"/>
          </p:cNvSpPr>
          <p:nvPr>
            <p:ph idx="1"/>
          </p:nvPr>
        </p:nvSpPr>
        <p:spPr>
          <a:xfrm>
            <a:off x="802754" y="1622995"/>
            <a:ext cx="10742701" cy="4873211"/>
          </a:xfrm>
        </p:spPr>
        <p:txBody>
          <a:bodyPr lIns="91440" tIns="45720" rIns="91440" bIns="45720" anchor="t">
            <a:noAutofit/>
          </a:bodyPr>
          <a:lstStyle/>
          <a:p>
            <a:pPr marL="342900">
              <a:buClr>
                <a:schemeClr val="accent1"/>
              </a:buClr>
            </a:pPr>
            <a:r>
              <a:rPr lang="en-GB" sz="1600">
                <a:solidFill>
                  <a:schemeClr val="tx1"/>
                </a:solidFill>
                <a:ea typeface="+mj-lt"/>
                <a:cs typeface="+mj-lt"/>
              </a:rPr>
              <a:t>In May 2022, Peopletoo were commissioned by Suffolk County Council to support them to undertake and deliver a Fair Cost of Care exercise for 18+ Domiciliary Care Provision locally, in line with Department of Health and Social Care Guidance released in the Spring of 2022. This sets out the Government’s expectations on Local Authorities in ensuring that they have the </a:t>
            </a:r>
            <a:r>
              <a:rPr lang="en-US" sz="1600">
                <a:solidFill>
                  <a:schemeClr val="tx1"/>
                </a:solidFill>
                <a:ea typeface="+mj-lt"/>
                <a:cs typeface="+mj-lt"/>
              </a:rPr>
              <a:t>right health and care architecture in place to underpin and support the delivery of the Government’s long term plan for Adult Social Care, ‘People at the Heart of Care.’</a:t>
            </a:r>
            <a:endParaRPr lang="en-GB" sz="1600">
              <a:solidFill>
                <a:schemeClr val="tx1"/>
              </a:solidFill>
              <a:ea typeface="+mj-lt"/>
              <a:cs typeface="+mj-lt"/>
            </a:endParaRPr>
          </a:p>
          <a:p>
            <a:pPr marL="342900">
              <a:lnSpc>
                <a:spcPct val="100000"/>
              </a:lnSpc>
              <a:buClr>
                <a:schemeClr val="accent1"/>
              </a:buClr>
            </a:pPr>
            <a:r>
              <a:rPr lang="en-US" sz="1600">
                <a:solidFill>
                  <a:schemeClr val="tx1"/>
                </a:solidFill>
                <a:cs typeface="Arial"/>
              </a:rPr>
              <a:t>The cost of care exercise is an opportunity for local authority commissioners and local care providers to work together to arrive at a shared understanding of what it costs to run quality and sustainable care provision in the local area, and that is reflective of local circumstances. It is also a vital way for commissioners and providers to work together to shape and improve the local social care sector, and identify improvements in relation to workforce, quality of care delivered, and choice available for people who draw on care.</a:t>
            </a:r>
          </a:p>
          <a:p>
            <a:pPr marL="342900">
              <a:lnSpc>
                <a:spcPct val="100000"/>
              </a:lnSpc>
              <a:buClr>
                <a:schemeClr val="accent1"/>
              </a:buClr>
            </a:pPr>
            <a:r>
              <a:rPr lang="en-US" sz="1600">
                <a:solidFill>
                  <a:schemeClr val="tx1"/>
                </a:solidFill>
                <a:cs typeface="Arial"/>
              </a:rPr>
              <a:t>The objective of the work undertaken by Peopletoo was to provide the Council with reliable information submitted by the Domiciliary Care provider market via the excel- based ARCC Care Toolkit, providing detailed information on Service Providers’ actual delivery costs for April 22,</a:t>
            </a:r>
            <a:r>
              <a:rPr lang="en-US" sz="1600">
                <a:solidFill>
                  <a:schemeClr val="tx1"/>
                </a:solidFill>
                <a:ea typeface="+mj-lt"/>
                <a:cs typeface="+mj-lt"/>
              </a:rPr>
              <a:t> to inform a sustainable fee rate for the future as the Council moves towards implementation of the Fair Cost of Care.</a:t>
            </a:r>
          </a:p>
          <a:p>
            <a:pPr marL="342900">
              <a:lnSpc>
                <a:spcPct val="110000"/>
              </a:lnSpc>
              <a:buClr>
                <a:schemeClr val="accent1"/>
              </a:buClr>
            </a:pPr>
            <a:r>
              <a:rPr lang="en-GB" sz="1600">
                <a:solidFill>
                  <a:schemeClr val="tx1"/>
                </a:solidFill>
                <a:cs typeface="Arial"/>
              </a:rPr>
              <a:t>This Cost of Care report provides the Council with the detail surrounding Peopletoo’s Fair Costing methodology and approach to ensuring provider engagement, the approach to validating returns submitted by providers to ensure accuracy, and clarification in relation to the approach to outliers following the validation stage where issues with returns remained.</a:t>
            </a:r>
          </a:p>
          <a:p>
            <a:pPr marL="342900">
              <a:lnSpc>
                <a:spcPct val="110000"/>
              </a:lnSpc>
              <a:buClr>
                <a:schemeClr val="accent1"/>
              </a:buClr>
            </a:pPr>
            <a:r>
              <a:rPr lang="en-GB" sz="1600">
                <a:solidFill>
                  <a:schemeClr val="tx1"/>
                </a:solidFill>
                <a:cs typeface="Arial"/>
              </a:rPr>
              <a:t>The detail in relation to the returns received (anonymised and aggregated) is also included in the report.</a:t>
            </a:r>
          </a:p>
        </p:txBody>
      </p:sp>
      <p:sp>
        <p:nvSpPr>
          <p:cNvPr id="3" name="Title 2">
            <a:extLst>
              <a:ext uri="{FF2B5EF4-FFF2-40B4-BE49-F238E27FC236}">
                <a16:creationId xmlns:a16="http://schemas.microsoft.com/office/drawing/2014/main" id="{35442B30-F14C-E253-8E66-D91D094E0514}"/>
              </a:ext>
            </a:extLst>
          </p:cNvPr>
          <p:cNvSpPr>
            <a:spLocks noGrp="1"/>
          </p:cNvSpPr>
          <p:nvPr>
            <p:ph type="title"/>
          </p:nvPr>
        </p:nvSpPr>
        <p:spPr/>
        <p:txBody>
          <a:bodyPr/>
          <a:lstStyle/>
          <a:p>
            <a:r>
              <a:rPr lang="en-GB">
                <a:solidFill>
                  <a:schemeClr val="tx1"/>
                </a:solidFill>
              </a:rPr>
              <a:t>Introduction</a:t>
            </a:r>
          </a:p>
        </p:txBody>
      </p:sp>
    </p:spTree>
    <p:extLst>
      <p:ext uri="{BB962C8B-B14F-4D97-AF65-F5344CB8AC3E}">
        <p14:creationId xmlns:p14="http://schemas.microsoft.com/office/powerpoint/2010/main" val="287968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Notched Right 4">
            <a:extLst>
              <a:ext uri="{FF2B5EF4-FFF2-40B4-BE49-F238E27FC236}">
                <a16:creationId xmlns:a16="http://schemas.microsoft.com/office/drawing/2014/main" id="{465FDD33-877C-78C5-03D2-F0208B0035D6}"/>
              </a:ext>
            </a:extLst>
          </p:cNvPr>
          <p:cNvSpPr/>
          <p:nvPr/>
        </p:nvSpPr>
        <p:spPr>
          <a:xfrm>
            <a:off x="802755" y="2862862"/>
            <a:ext cx="10891838" cy="188023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6D6E71E1-55A6-934A-6DE0-8D61CA51E2EA}"/>
              </a:ext>
            </a:extLst>
          </p:cNvPr>
          <p:cNvSpPr/>
          <p:nvPr/>
        </p:nvSpPr>
        <p:spPr>
          <a:xfrm>
            <a:off x="638075"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228600" lvl="0" indent="-342900" algn="ctr" defTabSz="914400" rtl="0" eaLnBrk="1" latinLnBrk="0" hangingPunct="1">
              <a:lnSpc>
                <a:spcPct val="90000"/>
              </a:lnSpc>
              <a:spcBef>
                <a:spcPct val="0"/>
              </a:spcBef>
              <a:spcAft>
                <a:spcPct val="35000"/>
              </a:spcAft>
              <a:buClr>
                <a:srgbClr val="55BE47"/>
              </a:buClr>
              <a:buFont typeface="Arial" panose="020B0604020202020204" pitchFamily="34" charset="0"/>
              <a:buNone/>
            </a:pPr>
            <a:r>
              <a:rPr lang="en-US" sz="1200" b="1" kern="1200">
                <a:solidFill>
                  <a:srgbClr val="000000"/>
                </a:solidFill>
                <a:latin typeface="+mj-lt"/>
                <a:ea typeface="+mn-ea"/>
                <a:cs typeface="Arial" panose="020B0604020202020204" pitchFamily="34" charset="0"/>
              </a:rPr>
              <a:t>March 2021</a:t>
            </a:r>
            <a:r>
              <a:rPr lang="en-US" sz="1200" kern="1200">
                <a:solidFill>
                  <a:srgbClr val="000000"/>
                </a:solidFill>
                <a:latin typeface="+mj-lt"/>
                <a:ea typeface="+mn-ea"/>
                <a:cs typeface="Arial" panose="020B0604020202020204" pitchFamily="34" charset="0"/>
              </a:rPr>
              <a:t>: White Paper leading to Health and Care Bill in July 2021</a:t>
            </a:r>
            <a:endParaRPr lang="en-GB" sz="1200" kern="1200">
              <a:solidFill>
                <a:srgbClr val="000000"/>
              </a:solidFill>
              <a:latin typeface="+mj-lt"/>
              <a:ea typeface="+mn-ea"/>
              <a:cs typeface="Arial" panose="020B0604020202020204" pitchFamily="34" charset="0"/>
            </a:endParaRPr>
          </a:p>
        </p:txBody>
      </p:sp>
      <p:sp>
        <p:nvSpPr>
          <p:cNvPr id="7" name="Oval 6">
            <a:extLst>
              <a:ext uri="{FF2B5EF4-FFF2-40B4-BE49-F238E27FC236}">
                <a16:creationId xmlns:a16="http://schemas.microsoft.com/office/drawing/2014/main" id="{5E7EBF73-189B-7A94-E3DB-4750C9DE92A2}"/>
              </a:ext>
            </a:extLst>
          </p:cNvPr>
          <p:cNvSpPr/>
          <p:nvPr/>
        </p:nvSpPr>
        <p:spPr>
          <a:xfrm>
            <a:off x="1091602"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0FDA5AEF-1992-B399-F618-BBCB7142DF88}"/>
              </a:ext>
            </a:extLst>
          </p:cNvPr>
          <p:cNvSpPr/>
          <p:nvPr/>
        </p:nvSpPr>
        <p:spPr>
          <a:xfrm>
            <a:off x="1732437" y="4273038"/>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228600" lvl="0" indent="-342900" algn="ctr" defTabSz="914400">
              <a:lnSpc>
                <a:spcPct val="90000"/>
              </a:lnSpc>
              <a:spcBef>
                <a:spcPct val="0"/>
              </a:spcBef>
              <a:spcAft>
                <a:spcPct val="35000"/>
              </a:spcAft>
              <a:buNone/>
            </a:pPr>
            <a:r>
              <a:rPr lang="en-US" sz="1200" b="1" kern="1200">
                <a:solidFill>
                  <a:srgbClr val="000000"/>
                </a:solidFill>
                <a:latin typeface="+mj-lt"/>
                <a:cs typeface="Arial"/>
              </a:rPr>
              <a:t>September 2021: </a:t>
            </a:r>
            <a:r>
              <a:rPr lang="en-US" sz="1200" b="0" kern="1200">
                <a:solidFill>
                  <a:srgbClr val="000000"/>
                </a:solidFill>
                <a:latin typeface="+mj-lt"/>
                <a:cs typeface="Arial"/>
              </a:rPr>
              <a:t>‘Build Back Better: Our plan for Health and Social Care’</a:t>
            </a:r>
            <a:endParaRPr lang="en-GB" sz="1200" b="0" kern="1200">
              <a:solidFill>
                <a:srgbClr val="000000"/>
              </a:solidFill>
              <a:latin typeface="+mj-lt"/>
              <a:ea typeface="+mn-ea"/>
              <a:cs typeface="Arial" panose="020B0604020202020204" pitchFamily="34" charset="0"/>
            </a:endParaRPr>
          </a:p>
        </p:txBody>
      </p:sp>
      <p:sp>
        <p:nvSpPr>
          <p:cNvPr id="9" name="Oval 8">
            <a:extLst>
              <a:ext uri="{FF2B5EF4-FFF2-40B4-BE49-F238E27FC236}">
                <a16:creationId xmlns:a16="http://schemas.microsoft.com/office/drawing/2014/main" id="{2CEE1683-E91C-9CF8-6256-C5E5EF6A64AA}"/>
              </a:ext>
            </a:extLst>
          </p:cNvPr>
          <p:cNvSpPr/>
          <p:nvPr/>
        </p:nvSpPr>
        <p:spPr>
          <a:xfrm>
            <a:off x="2185965"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46060586-7410-CEFD-A44D-B28D16323B3E}"/>
              </a:ext>
            </a:extLst>
          </p:cNvPr>
          <p:cNvSpPr/>
          <p:nvPr/>
        </p:nvSpPr>
        <p:spPr>
          <a:xfrm>
            <a:off x="2826800"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228600" lvl="0" indent="-342900" algn="ctr" defTabSz="914400">
              <a:lnSpc>
                <a:spcPct val="90000"/>
              </a:lnSpc>
              <a:spcBef>
                <a:spcPct val="0"/>
              </a:spcBef>
              <a:spcAft>
                <a:spcPct val="35000"/>
              </a:spcAft>
              <a:buNone/>
            </a:pPr>
            <a:r>
              <a:rPr lang="en-US" sz="1200" b="1" kern="1200">
                <a:solidFill>
                  <a:srgbClr val="000000"/>
                </a:solidFill>
                <a:latin typeface="+mj-lt"/>
                <a:cs typeface="Arial"/>
              </a:rPr>
              <a:t>October 2021: </a:t>
            </a:r>
            <a:r>
              <a:rPr lang="en-US" sz="1200" b="0" kern="1200">
                <a:solidFill>
                  <a:srgbClr val="000000"/>
                </a:solidFill>
                <a:latin typeface="+mj-lt"/>
                <a:cs typeface="Arial"/>
              </a:rPr>
              <a:t>Autumn Spending Review </a:t>
            </a:r>
            <a:r>
              <a:rPr lang="en-US" sz="1200" kern="1200">
                <a:solidFill>
                  <a:srgbClr val="000000"/>
                </a:solidFill>
                <a:latin typeface="+mj-lt"/>
                <a:cs typeface="Arial"/>
              </a:rPr>
              <a:t>– announcement of new care cost cap from October 2023 new National Insurance levy</a:t>
            </a:r>
            <a:endParaRPr lang="en-GB" sz="1200" kern="1200">
              <a:solidFill>
                <a:srgbClr val="000000"/>
              </a:solidFill>
              <a:latin typeface="+mj-lt"/>
              <a:ea typeface="+mn-ea"/>
              <a:cs typeface="Arial" panose="020B0604020202020204" pitchFamily="34" charset="0"/>
            </a:endParaRPr>
          </a:p>
        </p:txBody>
      </p:sp>
      <p:sp>
        <p:nvSpPr>
          <p:cNvPr id="11" name="Oval 10">
            <a:extLst>
              <a:ext uri="{FF2B5EF4-FFF2-40B4-BE49-F238E27FC236}">
                <a16:creationId xmlns:a16="http://schemas.microsoft.com/office/drawing/2014/main" id="{8D792962-B26E-B09F-2425-949F4E26B95E}"/>
              </a:ext>
            </a:extLst>
          </p:cNvPr>
          <p:cNvSpPr/>
          <p:nvPr/>
        </p:nvSpPr>
        <p:spPr>
          <a:xfrm>
            <a:off x="3280327"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3DE1E791-DF85-4D6E-280B-F8E3421FF56B}"/>
              </a:ext>
            </a:extLst>
          </p:cNvPr>
          <p:cNvSpPr/>
          <p:nvPr/>
        </p:nvSpPr>
        <p:spPr>
          <a:xfrm>
            <a:off x="3921162" y="4273038"/>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altLang="en-US" sz="1200" b="1" kern="1200">
                <a:solidFill>
                  <a:srgbClr val="000000"/>
                </a:solidFill>
                <a:latin typeface="+mj-lt"/>
                <a:ea typeface="MS PGothic" panose="020B0600070205080204" pitchFamily="34" charset="-128"/>
              </a:rPr>
              <a:t>16 Dec 2021: </a:t>
            </a:r>
            <a:r>
              <a:rPr lang="en-GB" altLang="en-US" sz="1200" b="0" u="sng" kern="1200">
                <a:solidFill>
                  <a:srgbClr val="000000"/>
                </a:solidFill>
                <a:latin typeface="+mj-lt"/>
                <a:ea typeface="MS PGothic" panose="020B0600070205080204" pitchFamily="34" charset="-128"/>
              </a:rPr>
              <a:t>DHSC </a:t>
            </a:r>
            <a:r>
              <a:rPr lang="en-GB" altLang="en-US" sz="1200" b="0" kern="1200">
                <a:solidFill>
                  <a:srgbClr val="000000"/>
                </a:solidFill>
                <a:latin typeface="+mj-lt"/>
                <a:ea typeface="MS PGothic" panose="020B0600070205080204" pitchFamily="34" charset="-128"/>
                <a:hlinkClick r:id="rId2">
                  <a:extLst>
                    <a:ext uri="{A12FA001-AC4F-418D-AE19-62706E023703}">
                      <ahyp:hlinkClr xmlns:ahyp="http://schemas.microsoft.com/office/drawing/2018/hyperlinkcolor" val="tx"/>
                    </a:ext>
                  </a:extLst>
                </a:hlinkClick>
              </a:rPr>
              <a:t>Fair Cost of Care Policy</a:t>
            </a:r>
            <a:r>
              <a:rPr lang="en-GB" altLang="en-US" sz="1200" b="0" kern="1200">
                <a:solidFill>
                  <a:srgbClr val="000000"/>
                </a:solidFill>
                <a:latin typeface="+mj-lt"/>
                <a:ea typeface="MS PGothic" panose="020B0600070205080204" pitchFamily="34" charset="-128"/>
              </a:rPr>
              <a:t> </a:t>
            </a:r>
            <a:endParaRPr lang="en-GB" sz="1200" b="0" kern="1200">
              <a:solidFill>
                <a:srgbClr val="000000"/>
              </a:solidFill>
              <a:latin typeface="+mj-lt"/>
            </a:endParaRPr>
          </a:p>
        </p:txBody>
      </p:sp>
      <p:sp>
        <p:nvSpPr>
          <p:cNvPr id="13" name="Oval 12">
            <a:extLst>
              <a:ext uri="{FF2B5EF4-FFF2-40B4-BE49-F238E27FC236}">
                <a16:creationId xmlns:a16="http://schemas.microsoft.com/office/drawing/2014/main" id="{1C907157-F088-4F43-AAEE-57216C55C435}"/>
              </a:ext>
            </a:extLst>
          </p:cNvPr>
          <p:cNvSpPr/>
          <p:nvPr/>
        </p:nvSpPr>
        <p:spPr>
          <a:xfrm>
            <a:off x="4374690"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C733504C-8869-8E73-027B-36C1C4C01D1C}"/>
              </a:ext>
            </a:extLst>
          </p:cNvPr>
          <p:cNvSpPr/>
          <p:nvPr/>
        </p:nvSpPr>
        <p:spPr>
          <a:xfrm>
            <a:off x="5015525"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solidFill>
                  <a:srgbClr val="000000"/>
                </a:solidFill>
                <a:latin typeface="+mj-lt"/>
              </a:rPr>
              <a:t>23 September 2022</a:t>
            </a:r>
            <a:r>
              <a:rPr lang="en-US" sz="1200" b="0" kern="1200">
                <a:solidFill>
                  <a:srgbClr val="000000"/>
                </a:solidFill>
                <a:latin typeface="+mj-lt"/>
              </a:rPr>
              <a:t>: End of consultation for 2023/24 funding methodology</a:t>
            </a:r>
            <a:endParaRPr lang="en-GB" sz="1200" b="0" kern="1200">
              <a:solidFill>
                <a:srgbClr val="000000"/>
              </a:solidFill>
              <a:latin typeface="+mj-lt"/>
            </a:endParaRPr>
          </a:p>
        </p:txBody>
      </p:sp>
      <p:sp>
        <p:nvSpPr>
          <p:cNvPr id="15" name="Oval 14">
            <a:extLst>
              <a:ext uri="{FF2B5EF4-FFF2-40B4-BE49-F238E27FC236}">
                <a16:creationId xmlns:a16="http://schemas.microsoft.com/office/drawing/2014/main" id="{2020822E-2442-EB05-A70C-C0C04C78DF83}"/>
              </a:ext>
            </a:extLst>
          </p:cNvPr>
          <p:cNvSpPr/>
          <p:nvPr/>
        </p:nvSpPr>
        <p:spPr>
          <a:xfrm>
            <a:off x="5469052"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FC2020BF-1795-B20B-0528-1D31F86A05B0}"/>
              </a:ext>
            </a:extLst>
          </p:cNvPr>
          <p:cNvSpPr/>
          <p:nvPr/>
        </p:nvSpPr>
        <p:spPr>
          <a:xfrm>
            <a:off x="6109887" y="4273038"/>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marL="0" lvl="0" indent="0" algn="ctr" defTabSz="533400">
              <a:lnSpc>
                <a:spcPct val="90000"/>
              </a:lnSpc>
              <a:spcBef>
                <a:spcPct val="0"/>
              </a:spcBef>
              <a:spcAft>
                <a:spcPct val="35000"/>
              </a:spcAft>
              <a:buNone/>
            </a:pPr>
            <a:r>
              <a:rPr lang="en-GB" sz="1200" b="1" kern="1200">
                <a:solidFill>
                  <a:srgbClr val="000000"/>
                </a:solidFill>
                <a:latin typeface="+mj-lt"/>
                <a:ea typeface="ＭＳ Ｐゴシック" charset="0"/>
                <a:cs typeface="+mn-cs"/>
              </a:rPr>
              <a:t>14</a:t>
            </a:r>
            <a:r>
              <a:rPr lang="en-GB" sz="1200" b="1" kern="1200" baseline="30000">
                <a:solidFill>
                  <a:srgbClr val="000000"/>
                </a:solidFill>
                <a:latin typeface="+mj-lt"/>
                <a:ea typeface="ＭＳ Ｐゴシック" charset="0"/>
                <a:cs typeface="+mn-cs"/>
              </a:rPr>
              <a:t>th</a:t>
            </a:r>
            <a:r>
              <a:rPr lang="en-GB" sz="1200" b="1" kern="1200">
                <a:solidFill>
                  <a:srgbClr val="000000"/>
                </a:solidFill>
                <a:latin typeface="+mj-lt"/>
                <a:ea typeface="ＭＳ Ｐゴシック" charset="0"/>
                <a:cs typeface="+mn-cs"/>
              </a:rPr>
              <a:t> Oct 22: DHSC deadline </a:t>
            </a:r>
            <a:r>
              <a:rPr lang="en-GB" sz="1200" kern="1200">
                <a:solidFill>
                  <a:srgbClr val="000000"/>
                </a:solidFill>
                <a:latin typeface="+mj-lt"/>
                <a:ea typeface="ＭＳ Ｐゴシック" charset="0"/>
                <a:cs typeface="+mn-cs"/>
              </a:rPr>
              <a:t>For submission of:</a:t>
            </a:r>
            <a:endParaRPr lang="en-GB" altLang="en-US" sz="1200" b="1" kern="1200">
              <a:solidFill>
                <a:srgbClr val="000000"/>
              </a:solidFill>
              <a:latin typeface="+mj-lt"/>
              <a:ea typeface="MS PGothic" panose="020B0600070205080204" pitchFamily="34" charset="-128"/>
            </a:endParaRPr>
          </a:p>
          <a:p>
            <a:pPr marL="114300" lvl="1" indent="-114300" algn="ctr" defTabSz="533400">
              <a:lnSpc>
                <a:spcPct val="90000"/>
              </a:lnSpc>
              <a:spcBef>
                <a:spcPct val="0"/>
              </a:spcBef>
              <a:spcAft>
                <a:spcPct val="15000"/>
              </a:spcAft>
              <a:buChar char="•"/>
            </a:pPr>
            <a:r>
              <a:rPr lang="en-GB" sz="1200" kern="1200">
                <a:solidFill>
                  <a:srgbClr val="000000"/>
                </a:solidFill>
                <a:latin typeface="+mj-lt"/>
                <a:ea typeface="ＭＳ Ｐゴシック" charset="0"/>
                <a:cs typeface="+mn-cs"/>
              </a:rPr>
              <a:t>Cost of care Table </a:t>
            </a:r>
          </a:p>
          <a:p>
            <a:pPr marL="114300" lvl="1" indent="-114300" algn="ctr" defTabSz="533400">
              <a:lnSpc>
                <a:spcPct val="90000"/>
              </a:lnSpc>
              <a:spcBef>
                <a:spcPct val="0"/>
              </a:spcBef>
              <a:spcAft>
                <a:spcPct val="15000"/>
              </a:spcAft>
              <a:buChar char="•"/>
            </a:pPr>
            <a:r>
              <a:rPr lang="en-GB" sz="1200" kern="1200">
                <a:solidFill>
                  <a:srgbClr val="000000"/>
                </a:solidFill>
                <a:latin typeface="+mj-lt"/>
                <a:ea typeface="ＭＳ Ｐゴシック" charset="0"/>
                <a:cs typeface="+mn-cs"/>
              </a:rPr>
              <a:t>Cost of Care Report </a:t>
            </a:r>
          </a:p>
          <a:p>
            <a:pPr marL="114300" lvl="1" indent="-114300" algn="ctr" defTabSz="533400">
              <a:lnSpc>
                <a:spcPct val="90000"/>
              </a:lnSpc>
              <a:spcBef>
                <a:spcPct val="0"/>
              </a:spcBef>
              <a:spcAft>
                <a:spcPct val="15000"/>
              </a:spcAft>
              <a:buChar char="•"/>
            </a:pPr>
            <a:r>
              <a:rPr lang="en-GB" sz="1200" kern="1200">
                <a:solidFill>
                  <a:srgbClr val="000000"/>
                </a:solidFill>
                <a:latin typeface="+mj-lt"/>
                <a:ea typeface="ＭＳ Ｐゴシック" charset="0"/>
                <a:cs typeface="+mn-cs"/>
              </a:rPr>
              <a:t>Spend Report </a:t>
            </a:r>
          </a:p>
          <a:p>
            <a:pPr marL="114300" lvl="1" indent="-114300" algn="ctr" defTabSz="533400">
              <a:lnSpc>
                <a:spcPct val="90000"/>
              </a:lnSpc>
              <a:spcBef>
                <a:spcPct val="0"/>
              </a:spcBef>
              <a:spcAft>
                <a:spcPct val="15000"/>
              </a:spcAft>
              <a:buChar char="•"/>
            </a:pPr>
            <a:r>
              <a:rPr lang="en-GB" sz="1200" kern="1200">
                <a:solidFill>
                  <a:srgbClr val="000000"/>
                </a:solidFill>
                <a:latin typeface="+mj-lt"/>
                <a:ea typeface="ＭＳ Ｐゴシック" charset="0"/>
                <a:cs typeface="+mn-cs"/>
              </a:rPr>
              <a:t>Provisional MSP</a:t>
            </a:r>
          </a:p>
        </p:txBody>
      </p:sp>
      <p:sp>
        <p:nvSpPr>
          <p:cNvPr id="17" name="Oval 16">
            <a:extLst>
              <a:ext uri="{FF2B5EF4-FFF2-40B4-BE49-F238E27FC236}">
                <a16:creationId xmlns:a16="http://schemas.microsoft.com/office/drawing/2014/main" id="{11ED644F-CF57-B572-5528-D560E94555B1}"/>
              </a:ext>
            </a:extLst>
          </p:cNvPr>
          <p:cNvSpPr/>
          <p:nvPr/>
        </p:nvSpPr>
        <p:spPr>
          <a:xfrm>
            <a:off x="6563415"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E064473F-093C-5A19-F716-B2188BE57733}"/>
              </a:ext>
            </a:extLst>
          </p:cNvPr>
          <p:cNvSpPr/>
          <p:nvPr/>
        </p:nvSpPr>
        <p:spPr>
          <a:xfrm>
            <a:off x="7204250"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GB" altLang="en-US" sz="1200" b="1" kern="1200">
                <a:solidFill>
                  <a:srgbClr val="000000"/>
                </a:solidFill>
                <a:latin typeface="+mj-lt"/>
                <a:ea typeface="MS PGothic" panose="020B0600070205080204" pitchFamily="34" charset="-128"/>
              </a:rPr>
              <a:t>Feb 2023: </a:t>
            </a:r>
            <a:r>
              <a:rPr lang="en-GB" altLang="en-US" sz="1200" kern="1200">
                <a:solidFill>
                  <a:srgbClr val="000000"/>
                </a:solidFill>
                <a:latin typeface="+mj-lt"/>
                <a:ea typeface="MS PGothic" panose="020B0600070205080204" pitchFamily="34" charset="-128"/>
              </a:rPr>
              <a:t>DHSC deadline for Final MSP</a:t>
            </a:r>
            <a:endParaRPr lang="en-GB" sz="1200" kern="1200">
              <a:solidFill>
                <a:srgbClr val="000000"/>
              </a:solidFill>
              <a:latin typeface="+mj-lt"/>
            </a:endParaRPr>
          </a:p>
        </p:txBody>
      </p:sp>
      <p:sp>
        <p:nvSpPr>
          <p:cNvPr id="19" name="Oval 18">
            <a:extLst>
              <a:ext uri="{FF2B5EF4-FFF2-40B4-BE49-F238E27FC236}">
                <a16:creationId xmlns:a16="http://schemas.microsoft.com/office/drawing/2014/main" id="{5DB20E8E-93DD-1E4D-DBCD-397712AF12AA}"/>
              </a:ext>
            </a:extLst>
          </p:cNvPr>
          <p:cNvSpPr/>
          <p:nvPr/>
        </p:nvSpPr>
        <p:spPr>
          <a:xfrm>
            <a:off x="7657777"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04EF8033-1830-92AD-69F9-46E0192EA5FE}"/>
              </a:ext>
            </a:extLst>
          </p:cNvPr>
          <p:cNvSpPr/>
          <p:nvPr/>
        </p:nvSpPr>
        <p:spPr>
          <a:xfrm>
            <a:off x="8298612" y="4273038"/>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a:solidFill>
                  <a:srgbClr val="000000"/>
                </a:solidFill>
                <a:latin typeface="+mj-lt"/>
              </a:rPr>
              <a:t>October 2023: </a:t>
            </a:r>
            <a:r>
              <a:rPr lang="en-US" sz="1200" kern="1200">
                <a:solidFill>
                  <a:srgbClr val="000000"/>
                </a:solidFill>
                <a:latin typeface="+mj-lt"/>
              </a:rPr>
              <a:t>New £86,00 care cap and ‘new’ clients to have their eligible care needs met by their local authority </a:t>
            </a:r>
            <a:endParaRPr lang="en-GB" sz="1200" kern="1200">
              <a:solidFill>
                <a:srgbClr val="000000"/>
              </a:solidFill>
              <a:latin typeface="+mj-lt"/>
            </a:endParaRPr>
          </a:p>
        </p:txBody>
      </p:sp>
      <p:sp>
        <p:nvSpPr>
          <p:cNvPr id="21" name="Oval 20">
            <a:extLst>
              <a:ext uri="{FF2B5EF4-FFF2-40B4-BE49-F238E27FC236}">
                <a16:creationId xmlns:a16="http://schemas.microsoft.com/office/drawing/2014/main" id="{EE3FD98C-05A0-5C04-86B2-54A56F03D81E}"/>
              </a:ext>
            </a:extLst>
          </p:cNvPr>
          <p:cNvSpPr/>
          <p:nvPr/>
        </p:nvSpPr>
        <p:spPr>
          <a:xfrm>
            <a:off x="8752140"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5672FB9B-67A3-7EF3-A285-F8C604AD353D}"/>
              </a:ext>
            </a:extLst>
          </p:cNvPr>
          <p:cNvSpPr/>
          <p:nvPr/>
        </p:nvSpPr>
        <p:spPr>
          <a:xfrm>
            <a:off x="9392975"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solidFill>
                  <a:srgbClr val="000000"/>
                </a:solidFill>
                <a:latin typeface="+mj-lt"/>
              </a:rPr>
              <a:t>April 2025: </a:t>
            </a:r>
            <a:r>
              <a:rPr lang="en-US" sz="1200" kern="1200">
                <a:solidFill>
                  <a:srgbClr val="000000"/>
                </a:solidFill>
                <a:latin typeface="+mj-lt"/>
              </a:rPr>
              <a:t>Existing Self-Funders to have their eligible care needs met by their local authority </a:t>
            </a:r>
            <a:endParaRPr lang="en-GB" sz="1200" kern="1200">
              <a:solidFill>
                <a:srgbClr val="000000"/>
              </a:solidFill>
              <a:latin typeface="+mj-lt"/>
            </a:endParaRPr>
          </a:p>
        </p:txBody>
      </p:sp>
      <p:sp>
        <p:nvSpPr>
          <p:cNvPr id="23" name="Oval 22">
            <a:extLst>
              <a:ext uri="{FF2B5EF4-FFF2-40B4-BE49-F238E27FC236}">
                <a16:creationId xmlns:a16="http://schemas.microsoft.com/office/drawing/2014/main" id="{2FA273B0-1CC8-2AF0-FB10-A50A01F948BF}"/>
              </a:ext>
            </a:extLst>
          </p:cNvPr>
          <p:cNvSpPr/>
          <p:nvPr/>
        </p:nvSpPr>
        <p:spPr>
          <a:xfrm>
            <a:off x="9846502"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Title 2">
            <a:extLst>
              <a:ext uri="{FF2B5EF4-FFF2-40B4-BE49-F238E27FC236}">
                <a16:creationId xmlns:a16="http://schemas.microsoft.com/office/drawing/2014/main" id="{7A59F761-2FC3-62C0-7C8E-8F2E78253AA9}"/>
              </a:ext>
            </a:extLst>
          </p:cNvPr>
          <p:cNvSpPr>
            <a:spLocks noGrp="1"/>
          </p:cNvSpPr>
          <p:nvPr>
            <p:ph type="title"/>
          </p:nvPr>
        </p:nvSpPr>
        <p:spPr/>
        <p:txBody>
          <a:bodyPr anchor="t"/>
          <a:lstStyle/>
          <a:p>
            <a:r>
              <a:rPr lang="en-US"/>
              <a:t>ASC Reform - Background</a:t>
            </a:r>
            <a:endParaRPr lang="en-GB"/>
          </a:p>
        </p:txBody>
      </p:sp>
    </p:spTree>
    <p:extLst>
      <p:ext uri="{BB962C8B-B14F-4D97-AF65-F5344CB8AC3E}">
        <p14:creationId xmlns:p14="http://schemas.microsoft.com/office/powerpoint/2010/main" val="1037627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A0F1FD-A075-0E8F-1A0D-DC07C20C9906}"/>
              </a:ext>
            </a:extLst>
          </p:cNvPr>
          <p:cNvSpPr>
            <a:spLocks noGrp="1"/>
          </p:cNvSpPr>
          <p:nvPr>
            <p:ph idx="1"/>
          </p:nvPr>
        </p:nvSpPr>
        <p:spPr>
          <a:prstGeom prst="rect">
            <a:avLst/>
          </a:prstGeom>
        </p:spPr>
        <p:txBody>
          <a:bodyPr>
            <a:normAutofit/>
          </a:bodyPr>
          <a:lstStyle/>
          <a:p>
            <a:pPr marL="342900">
              <a:defRPr/>
            </a:pPr>
            <a:r>
              <a:rPr lang="en-US" sz="2000"/>
              <a:t>People have choice, control and support to live independent lives</a:t>
            </a:r>
          </a:p>
          <a:p>
            <a:pPr marL="342900">
              <a:defRPr/>
            </a:pPr>
            <a:r>
              <a:rPr lang="en-US" sz="2000"/>
              <a:t>People can access outstanding quality and tailored care and support</a:t>
            </a:r>
          </a:p>
          <a:p>
            <a:pPr marL="342900">
              <a:defRPr/>
            </a:pPr>
            <a:r>
              <a:rPr lang="en-US" sz="2000"/>
              <a:t>People find social care fair and accessible</a:t>
            </a:r>
          </a:p>
          <a:p>
            <a:pPr marL="342900">
              <a:defRPr/>
            </a:pPr>
            <a:r>
              <a:rPr lang="en-US" sz="2000"/>
              <a:t>Supporting unpaid </a:t>
            </a:r>
            <a:r>
              <a:rPr lang="en-US" sz="2000" err="1"/>
              <a:t>carers</a:t>
            </a:r>
            <a:r>
              <a:rPr lang="en-US" sz="2000"/>
              <a:t> to achieve their own life goals </a:t>
            </a:r>
          </a:p>
          <a:p>
            <a:pPr marL="342900">
              <a:defRPr/>
            </a:pPr>
            <a:r>
              <a:rPr lang="en-US" sz="2000"/>
              <a:t>Helping the adult social care workforce to feel </a:t>
            </a:r>
            <a:r>
              <a:rPr lang="en-US" sz="2000" err="1"/>
              <a:t>recognised</a:t>
            </a:r>
            <a:r>
              <a:rPr lang="en-US" sz="2000"/>
              <a:t> and to have opportunities to develop their careers</a:t>
            </a:r>
          </a:p>
          <a:p>
            <a:pPr marL="342900">
              <a:defRPr/>
            </a:pPr>
            <a:r>
              <a:rPr lang="en-US" sz="2000"/>
              <a:t>For social care to be on a stable financial footing</a:t>
            </a:r>
          </a:p>
          <a:p>
            <a:pPr marL="342900">
              <a:defRPr/>
            </a:pPr>
            <a:endParaRPr lang="en-US" sz="2000"/>
          </a:p>
        </p:txBody>
      </p:sp>
      <p:sp>
        <p:nvSpPr>
          <p:cNvPr id="2" name="Title 1">
            <a:extLst>
              <a:ext uri="{FF2B5EF4-FFF2-40B4-BE49-F238E27FC236}">
                <a16:creationId xmlns:a16="http://schemas.microsoft.com/office/drawing/2014/main" id="{A607462C-891C-16E1-017D-3FA766CFC9EF}"/>
              </a:ext>
            </a:extLst>
          </p:cNvPr>
          <p:cNvSpPr>
            <a:spLocks noGrp="1"/>
          </p:cNvSpPr>
          <p:nvPr>
            <p:ph type="title"/>
          </p:nvPr>
        </p:nvSpPr>
        <p:spPr/>
        <p:txBody>
          <a:bodyPr anchor="t"/>
          <a:lstStyle/>
          <a:p>
            <a:pPr>
              <a:defRPr/>
            </a:pPr>
            <a:r>
              <a:rPr lang="en-GB"/>
              <a:t>ASC Reforms - Objectives</a:t>
            </a:r>
          </a:p>
        </p:txBody>
      </p:sp>
      <p:sp>
        <p:nvSpPr>
          <p:cNvPr id="20486" name="Slide Number Placeholder 5">
            <a:extLst>
              <a:ext uri="{FF2B5EF4-FFF2-40B4-BE49-F238E27FC236}">
                <a16:creationId xmlns:a16="http://schemas.microsoft.com/office/drawing/2014/main" id="{3CDEBD71-9A55-A78B-9E92-CC87268D1EDB}"/>
              </a:ext>
            </a:extLst>
          </p:cNvPr>
          <p:cNvSpPr>
            <a:spLocks noGrp="1"/>
          </p:cNvSpPr>
          <p:nvPr>
            <p:ph type="sldNum" sz="quarter" idx="1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99F7B9E-8CAF-4205-A0F8-69173C460D02}" type="slidenum">
              <a:rPr lang="en-GB" altLang="en-US"/>
              <a:pPr/>
              <a:t>6</a:t>
            </a:fld>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0F4A58-7FE8-E653-C31A-44F0AAF15220}"/>
              </a:ext>
            </a:extLst>
          </p:cNvPr>
          <p:cNvSpPr>
            <a:spLocks noGrp="1"/>
          </p:cNvSpPr>
          <p:nvPr>
            <p:ph idx="1"/>
          </p:nvPr>
        </p:nvSpPr>
        <p:spPr>
          <a:xfrm>
            <a:off x="802754" y="1622995"/>
            <a:ext cx="10892641" cy="4788756"/>
          </a:xfrm>
        </p:spPr>
        <p:txBody>
          <a:bodyPr>
            <a:normAutofit/>
          </a:bodyPr>
          <a:lstStyle/>
          <a:p>
            <a:pPr fontAlgn="auto">
              <a:spcAft>
                <a:spcPts val="0"/>
              </a:spcAft>
              <a:defRPr/>
            </a:pPr>
            <a:r>
              <a:rPr lang="en-US" sz="2000">
                <a:cs typeface="Arial"/>
              </a:rPr>
              <a:t>National funding through Social Care Levy – NI Increases</a:t>
            </a:r>
          </a:p>
          <a:p>
            <a:pPr>
              <a:defRPr/>
            </a:pPr>
            <a:r>
              <a:rPr lang="en-US" sz="2000">
                <a:cs typeface="Arial"/>
              </a:rPr>
              <a:t>£36 bn identified </a:t>
            </a:r>
            <a:endParaRPr lang="en-US" sz="2000"/>
          </a:p>
          <a:p>
            <a:pPr fontAlgn="auto">
              <a:spcAft>
                <a:spcPts val="0"/>
              </a:spcAft>
              <a:defRPr/>
            </a:pPr>
            <a:r>
              <a:rPr lang="en-US" sz="2000">
                <a:cs typeface="Arial"/>
              </a:rPr>
              <a:t>£5.4 bn for social care over next 3 years</a:t>
            </a:r>
          </a:p>
          <a:p>
            <a:pPr lvl="1" fontAlgn="auto">
              <a:spcAft>
                <a:spcPts val="0"/>
              </a:spcAft>
              <a:defRPr/>
            </a:pPr>
            <a:r>
              <a:rPr lang="en-US" sz="2000">
                <a:cs typeface="Arial"/>
              </a:rPr>
              <a:t>£3.6 bn to fund new costs falling to LAs due to care cap and fair cost of care</a:t>
            </a:r>
          </a:p>
          <a:p>
            <a:pPr lvl="1" fontAlgn="auto">
              <a:spcAft>
                <a:spcPts val="0"/>
              </a:spcAft>
              <a:defRPr/>
            </a:pPr>
            <a:r>
              <a:rPr lang="en-US" sz="2000">
                <a:cs typeface="Arial"/>
              </a:rPr>
              <a:t>£1.7 bn allocated to range of improvement initiatives</a:t>
            </a:r>
            <a:endParaRPr lang="en-US" sz="2000">
              <a:latin typeface="+mn-lt"/>
            </a:endParaRPr>
          </a:p>
          <a:p>
            <a:r>
              <a:rPr lang="en-US" sz="2000">
                <a:latin typeface="+mn-lt"/>
              </a:rPr>
              <a:t>DHSC are currently out for consultation on how to allocate the £600m funding for 2023/24, the deadline is 23 September 2022. </a:t>
            </a:r>
            <a:r>
              <a:rPr lang="en-US" sz="2000">
                <a:latin typeface="+mn-lt"/>
                <a:hlinkClick r:id="rId2"/>
              </a:rPr>
              <a:t>Distribution of funding to support the reform of the adult social care charging system in 2023 to 2024 - GOV.UK (www.gov.uk)</a:t>
            </a:r>
            <a:endParaRPr lang="en-US" sz="2000">
              <a:latin typeface="+mn-lt"/>
            </a:endParaRPr>
          </a:p>
          <a:p>
            <a:pPr lvl="1"/>
            <a:r>
              <a:rPr lang="en-US" sz="2000">
                <a:latin typeface="+mn-lt"/>
              </a:rPr>
              <a:t>The funding is split into 3 strands:</a:t>
            </a:r>
          </a:p>
          <a:p>
            <a:pPr marL="1257300" lvl="2" indent="-457200">
              <a:buFont typeface="+mj-lt"/>
              <a:buAutoNum type="arabicPeriod"/>
            </a:pPr>
            <a:r>
              <a:rPr lang="en-US" sz="2000">
                <a:latin typeface="+mn-lt"/>
              </a:rPr>
              <a:t>Distributing funding for the extension to the means test</a:t>
            </a:r>
          </a:p>
          <a:p>
            <a:pPr marL="1257300" lvl="2" indent="-457200">
              <a:buFont typeface="+mj-lt"/>
              <a:buAutoNum type="arabicPeriod"/>
            </a:pPr>
            <a:r>
              <a:rPr lang="en-US" sz="2000">
                <a:latin typeface="+mn-lt"/>
              </a:rPr>
              <a:t>Distributing funding for the cap on care costs</a:t>
            </a:r>
          </a:p>
          <a:p>
            <a:pPr marL="1257300" lvl="2" indent="-457200">
              <a:buFont typeface="+mj-lt"/>
              <a:buAutoNum type="arabicPeriod"/>
            </a:pPr>
            <a:r>
              <a:rPr lang="en-US" sz="2000">
                <a:latin typeface="+mn-lt"/>
              </a:rPr>
              <a:t>Distributing funding for implementation and additional assessments</a:t>
            </a:r>
          </a:p>
          <a:p>
            <a:pPr lvl="2"/>
            <a:endParaRPr lang="en-US" sz="2000">
              <a:latin typeface="+mn-lt"/>
            </a:endParaRPr>
          </a:p>
          <a:p>
            <a:endParaRPr lang="en-US" sz="2000">
              <a:latin typeface="+mn-lt"/>
            </a:endParaRPr>
          </a:p>
          <a:p>
            <a:endParaRPr lang="en-US" sz="2000">
              <a:latin typeface="+mn-lt"/>
            </a:endParaRPr>
          </a:p>
        </p:txBody>
      </p:sp>
      <p:sp>
        <p:nvSpPr>
          <p:cNvPr id="3" name="Title 2">
            <a:extLst>
              <a:ext uri="{FF2B5EF4-FFF2-40B4-BE49-F238E27FC236}">
                <a16:creationId xmlns:a16="http://schemas.microsoft.com/office/drawing/2014/main" id="{EC79F3B8-A918-5311-49A5-00A594AA6C6B}"/>
              </a:ext>
            </a:extLst>
          </p:cNvPr>
          <p:cNvSpPr>
            <a:spLocks noGrp="1"/>
          </p:cNvSpPr>
          <p:nvPr>
            <p:ph type="title"/>
          </p:nvPr>
        </p:nvSpPr>
        <p:spPr/>
        <p:txBody>
          <a:bodyPr anchor="t"/>
          <a:lstStyle/>
          <a:p>
            <a:r>
              <a:rPr lang="en-US"/>
              <a:t>ASC Reform Funding</a:t>
            </a:r>
            <a:endParaRPr lang="en-GB"/>
          </a:p>
        </p:txBody>
      </p:sp>
      <p:sp>
        <p:nvSpPr>
          <p:cNvPr id="4" name="Content Placeholder 1">
            <a:extLst>
              <a:ext uri="{FF2B5EF4-FFF2-40B4-BE49-F238E27FC236}">
                <a16:creationId xmlns:a16="http://schemas.microsoft.com/office/drawing/2014/main" id="{91210476-F3E1-4080-9D5A-B34996BFA19F}"/>
              </a:ext>
            </a:extLst>
          </p:cNvPr>
          <p:cNvSpPr txBox="1">
            <a:spLocks/>
          </p:cNvSpPr>
          <p:nvPr/>
        </p:nvSpPr>
        <p:spPr>
          <a:xfrm>
            <a:off x="802753" y="3034749"/>
            <a:ext cx="10892641" cy="3338674"/>
          </a:xfrm>
          <a:prstGeom prst="rect">
            <a:avLst/>
          </a:prstGeom>
        </p:spPr>
        <p:txBody>
          <a:bodyPr>
            <a:normAutofit/>
          </a:bodyPr>
          <a:lstStyle>
            <a:lvl1pPr marL="228600" indent="-342900" algn="l" defTabSz="914400" rtl="0" eaLnBrk="1" latinLnBrk="0" hangingPunct="1">
              <a:lnSpc>
                <a:spcPct val="90000"/>
              </a:lnSpc>
              <a:spcBef>
                <a:spcPts val="10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lnSpc>
                <a:spcPct val="90000"/>
              </a:lnSpc>
              <a:spcBef>
                <a:spcPts val="500"/>
              </a:spcBef>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Tree>
    <p:extLst>
      <p:ext uri="{BB962C8B-B14F-4D97-AF65-F5344CB8AC3E}">
        <p14:creationId xmlns:p14="http://schemas.microsoft.com/office/powerpoint/2010/main" val="36930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4F2F484-DC7C-1B65-76AE-68B1D7771083}"/>
              </a:ext>
            </a:extLst>
          </p:cNvPr>
          <p:cNvGraphicFramePr>
            <a:graphicFrameLocks noGrp="1"/>
          </p:cNvGraphicFramePr>
          <p:nvPr>
            <p:ph idx="1"/>
            <p:extLst>
              <p:ext uri="{D42A27DB-BD31-4B8C-83A1-F6EECF244321}">
                <p14:modId xmlns:p14="http://schemas.microsoft.com/office/powerpoint/2010/main" val="3940248293"/>
              </p:ext>
            </p:extLst>
          </p:nvPr>
        </p:nvGraphicFramePr>
        <p:xfrm>
          <a:off x="802755" y="1436450"/>
          <a:ext cx="10396076" cy="2585720"/>
        </p:xfrm>
        <a:graphic>
          <a:graphicData uri="http://schemas.openxmlformats.org/drawingml/2006/table">
            <a:tbl>
              <a:tblPr>
                <a:tableStyleId>{5940675A-B579-460E-94D1-54222C63F5DA}</a:tableStyleId>
              </a:tblPr>
              <a:tblGrid>
                <a:gridCol w="2599019">
                  <a:extLst>
                    <a:ext uri="{9D8B030D-6E8A-4147-A177-3AD203B41FA5}">
                      <a16:colId xmlns:a16="http://schemas.microsoft.com/office/drawing/2014/main" val="1963113841"/>
                    </a:ext>
                  </a:extLst>
                </a:gridCol>
                <a:gridCol w="2269561">
                  <a:extLst>
                    <a:ext uri="{9D8B030D-6E8A-4147-A177-3AD203B41FA5}">
                      <a16:colId xmlns:a16="http://schemas.microsoft.com/office/drawing/2014/main" val="2708884502"/>
                    </a:ext>
                  </a:extLst>
                </a:gridCol>
                <a:gridCol w="2753474">
                  <a:extLst>
                    <a:ext uri="{9D8B030D-6E8A-4147-A177-3AD203B41FA5}">
                      <a16:colId xmlns:a16="http://schemas.microsoft.com/office/drawing/2014/main" val="3879269423"/>
                    </a:ext>
                  </a:extLst>
                </a:gridCol>
                <a:gridCol w="2774022">
                  <a:extLst>
                    <a:ext uri="{9D8B030D-6E8A-4147-A177-3AD203B41FA5}">
                      <a16:colId xmlns:a16="http://schemas.microsoft.com/office/drawing/2014/main" val="3684059599"/>
                    </a:ext>
                  </a:extLst>
                </a:gridCol>
              </a:tblGrid>
              <a:tr h="646430">
                <a:tc>
                  <a:txBody>
                    <a:bodyPr/>
                    <a:lstStyle/>
                    <a:p>
                      <a:pPr algn="ctr" fontAlgn="b"/>
                      <a:r>
                        <a:rPr lang="en-GB" sz="1600" b="1" u="none" strike="noStrike">
                          <a:solidFill>
                            <a:schemeClr val="bg1"/>
                          </a:solidFill>
                          <a:effectLst/>
                        </a:rPr>
                        <a:t>2023/24 Funding Strands</a:t>
                      </a:r>
                      <a:endParaRPr lang="en-GB" sz="1600" b="1" i="0" u="none" strike="noStrike">
                        <a:solidFill>
                          <a:schemeClr val="bg1"/>
                        </a:solidFill>
                        <a:effectLst/>
                        <a:latin typeface="Calibri" panose="020F0502020204030204" pitchFamily="34" charset="0"/>
                      </a:endParaRPr>
                    </a:p>
                  </a:txBody>
                  <a:tcPr marL="6350" marR="6350" marT="6350" marB="0" anchor="ctr">
                    <a:solidFill>
                      <a:schemeClr val="accent1"/>
                    </a:solidFill>
                  </a:tcPr>
                </a:tc>
                <a:tc>
                  <a:txBody>
                    <a:bodyPr/>
                    <a:lstStyle/>
                    <a:p>
                      <a:pPr algn="ctr" fontAlgn="b"/>
                      <a:r>
                        <a:rPr lang="en-GB" sz="1600" b="1" u="none" strike="noStrike">
                          <a:solidFill>
                            <a:schemeClr val="bg1"/>
                          </a:solidFill>
                          <a:effectLst/>
                        </a:rPr>
                        <a:t>Option 1 </a:t>
                      </a:r>
                      <a:endParaRPr lang="en-GB" sz="1600" b="1" i="0" u="none" strike="noStrike">
                        <a:solidFill>
                          <a:schemeClr val="bg1"/>
                        </a:solidFill>
                        <a:effectLst/>
                        <a:latin typeface="Calibri" panose="020F0502020204030204" pitchFamily="34" charset="0"/>
                      </a:endParaRPr>
                    </a:p>
                  </a:txBody>
                  <a:tcPr marL="6350" marR="6350" marT="6350" marB="0" anchor="ctr">
                    <a:solidFill>
                      <a:schemeClr val="accent1"/>
                    </a:solidFill>
                  </a:tcPr>
                </a:tc>
                <a:tc>
                  <a:txBody>
                    <a:bodyPr/>
                    <a:lstStyle/>
                    <a:p>
                      <a:pPr algn="ctr" fontAlgn="b"/>
                      <a:r>
                        <a:rPr lang="en-GB" sz="1600" b="1" u="none" strike="noStrike">
                          <a:solidFill>
                            <a:schemeClr val="bg1"/>
                          </a:solidFill>
                          <a:effectLst/>
                        </a:rPr>
                        <a:t>Option 2</a:t>
                      </a:r>
                    </a:p>
                  </a:txBody>
                  <a:tcPr marL="6350" marR="6350" marT="6350" marB="0" anchor="ctr">
                    <a:solidFill>
                      <a:schemeClr val="accent1"/>
                    </a:solidFill>
                  </a:tcPr>
                </a:tc>
                <a:tc>
                  <a:txBody>
                    <a:bodyPr/>
                    <a:lstStyle/>
                    <a:p>
                      <a:pPr algn="ctr" fontAlgn="b"/>
                      <a:r>
                        <a:rPr lang="en-GB" sz="1600" b="1" u="none" strike="noStrike">
                          <a:solidFill>
                            <a:schemeClr val="bg1"/>
                          </a:solidFill>
                          <a:effectLst/>
                        </a:rPr>
                        <a:t>Option 3</a:t>
                      </a:r>
                    </a:p>
                  </a:txBody>
                  <a:tcPr marL="6350" marR="6350" marT="6350" marB="0" anchor="ctr">
                    <a:solidFill>
                      <a:schemeClr val="accent1"/>
                    </a:solidFill>
                  </a:tcPr>
                </a:tc>
                <a:extLst>
                  <a:ext uri="{0D108BD9-81ED-4DB2-BD59-A6C34878D82A}">
                    <a16:rowId xmlns:a16="http://schemas.microsoft.com/office/drawing/2014/main" val="1974742337"/>
                  </a:ext>
                </a:extLst>
              </a:tr>
              <a:tr h="646430">
                <a:tc>
                  <a:txBody>
                    <a:bodyPr/>
                    <a:lstStyle/>
                    <a:p>
                      <a:pPr algn="ctr" fontAlgn="b"/>
                      <a:r>
                        <a:rPr lang="en-US" sz="1400" u="none" strike="noStrike">
                          <a:solidFill>
                            <a:schemeClr val="bg1">
                              <a:lumMod val="50000"/>
                            </a:schemeClr>
                          </a:solidFill>
                          <a:effectLst/>
                        </a:rPr>
                        <a:t>Funding Strand 1 - Distributing funding for the extension to the means test</a:t>
                      </a:r>
                      <a:endParaRPr lang="en-US" sz="1400" b="0" i="0" u="none" strike="noStrike">
                        <a:solidFill>
                          <a:schemeClr val="bg1">
                            <a:lumMod val="50000"/>
                          </a:schemeClr>
                        </a:solidFill>
                        <a:effectLst/>
                        <a:latin typeface="Calibri" panose="020F0502020204030204" pitchFamily="34" charset="0"/>
                      </a:endParaRPr>
                    </a:p>
                  </a:txBody>
                  <a:tcPr marL="6350" marR="6350" marT="6350" marB="0" anchor="ctr"/>
                </a:tc>
                <a:tc>
                  <a:txBody>
                    <a:bodyPr/>
                    <a:lstStyle/>
                    <a:p>
                      <a:pPr algn="ctr" fontAlgn="b"/>
                      <a:r>
                        <a:rPr lang="en-GB" sz="1800" b="0" i="0" u="none" strike="noStrike">
                          <a:solidFill>
                            <a:schemeClr val="bg1">
                              <a:lumMod val="50000"/>
                            </a:schemeClr>
                          </a:solidFill>
                          <a:effectLst/>
                          <a:latin typeface="Calibri" panose="020F0502020204030204" pitchFamily="34" charset="0"/>
                        </a:rPr>
                        <a:t>£2,333,438</a:t>
                      </a:r>
                    </a:p>
                  </a:txBody>
                  <a:tcPr marL="7620" marR="7620" marT="7620" marB="0" anchor="ctr"/>
                </a:tc>
                <a:tc>
                  <a:txBody>
                    <a:bodyPr/>
                    <a:lstStyle/>
                    <a:p>
                      <a:pPr algn="ctr" fontAlgn="b"/>
                      <a:r>
                        <a:rPr lang="en-GB" sz="1800" b="0" i="0" u="none" strike="noStrike">
                          <a:solidFill>
                            <a:schemeClr val="bg1">
                              <a:lumMod val="50000"/>
                            </a:schemeClr>
                          </a:solidFill>
                          <a:effectLst/>
                          <a:latin typeface="Calibri"/>
                        </a:rPr>
                        <a:t>£2,055,927</a:t>
                      </a:r>
                    </a:p>
                  </a:txBody>
                  <a:tcPr marL="7620" marR="7620" marT="7620" marB="0" anchor="ctr"/>
                </a:tc>
                <a:tc>
                  <a:txBody>
                    <a:bodyPr/>
                    <a:lstStyle/>
                    <a:p>
                      <a:pPr algn="ctr" fontAlgn="b"/>
                      <a:r>
                        <a:rPr lang="en-GB" sz="1800" b="0" i="0" u="none" strike="noStrike">
                          <a:solidFill>
                            <a:schemeClr val="bg1">
                              <a:lumMod val="50000"/>
                            </a:schemeClr>
                          </a:solidFill>
                          <a:effectLst/>
                          <a:latin typeface="Calibri"/>
                        </a:rPr>
                        <a:t>£3,069,949</a:t>
                      </a:r>
                    </a:p>
                  </a:txBody>
                  <a:tcPr marL="7620" marR="7620" marT="7620" marB="0" anchor="ctr"/>
                </a:tc>
                <a:extLst>
                  <a:ext uri="{0D108BD9-81ED-4DB2-BD59-A6C34878D82A}">
                    <a16:rowId xmlns:a16="http://schemas.microsoft.com/office/drawing/2014/main" val="2680199291"/>
                  </a:ext>
                </a:extLst>
              </a:tr>
              <a:tr h="646430">
                <a:tc>
                  <a:txBody>
                    <a:bodyPr/>
                    <a:lstStyle/>
                    <a:p>
                      <a:pPr algn="ctr" fontAlgn="b"/>
                      <a:r>
                        <a:rPr lang="en-US" sz="1400" u="none" strike="noStrike">
                          <a:solidFill>
                            <a:schemeClr val="bg1">
                              <a:lumMod val="50000"/>
                            </a:schemeClr>
                          </a:solidFill>
                          <a:effectLst/>
                        </a:rPr>
                        <a:t>Funding Strand 2 - Distributing funding for the cap on care costs</a:t>
                      </a:r>
                      <a:endParaRPr lang="en-US" sz="1400" b="0" i="0" u="none" strike="noStrike">
                        <a:solidFill>
                          <a:schemeClr val="bg1">
                            <a:lumMod val="50000"/>
                          </a:schemeClr>
                        </a:solidFill>
                        <a:effectLst/>
                        <a:latin typeface="Calibri" panose="020F0502020204030204" pitchFamily="34" charset="0"/>
                      </a:endParaRPr>
                    </a:p>
                  </a:txBody>
                  <a:tcPr marL="6350" marR="6350" marT="6350" marB="0" anchor="ctr"/>
                </a:tc>
                <a:tc>
                  <a:txBody>
                    <a:bodyPr/>
                    <a:lstStyle/>
                    <a:p>
                      <a:pPr algn="ctr" fontAlgn="b"/>
                      <a:endParaRPr lang="en-GB" sz="18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GB" sz="1800" b="0" i="0" u="none" strike="noStrike">
                          <a:solidFill>
                            <a:schemeClr val="bg1">
                              <a:lumMod val="50000"/>
                            </a:schemeClr>
                          </a:solidFill>
                          <a:effectLst/>
                          <a:latin typeface="Calibri" panose="020F0502020204030204" pitchFamily="34" charset="0"/>
                        </a:rPr>
                        <a:t>£6,410,775</a:t>
                      </a:r>
                    </a:p>
                  </a:txBody>
                  <a:tcPr marL="7620" marR="7620" marT="7620" marB="0" anchor="ctr"/>
                </a:tc>
                <a:tc>
                  <a:txBody>
                    <a:bodyPr/>
                    <a:lstStyle/>
                    <a:p>
                      <a:pPr algn="ctr" fontAlgn="b"/>
                      <a:endParaRPr lang="en-GB" sz="1800" b="0" i="0" u="none" strike="noStrike">
                        <a:solidFill>
                          <a:schemeClr val="bg1">
                            <a:lumMod val="5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34955442"/>
                  </a:ext>
                </a:extLst>
              </a:tr>
              <a:tr h="646430">
                <a:tc>
                  <a:txBody>
                    <a:bodyPr/>
                    <a:lstStyle/>
                    <a:p>
                      <a:pPr algn="ctr" fontAlgn="b"/>
                      <a:r>
                        <a:rPr lang="en-US" sz="1400" u="none" strike="noStrike">
                          <a:solidFill>
                            <a:schemeClr val="bg1">
                              <a:lumMod val="50000"/>
                            </a:schemeClr>
                          </a:solidFill>
                          <a:effectLst/>
                        </a:rPr>
                        <a:t>Funding Strand 3 - Distributing funding for implementation and additional assessments</a:t>
                      </a:r>
                      <a:endParaRPr lang="en-US" sz="1400" b="0" i="0" u="none" strike="noStrike">
                        <a:solidFill>
                          <a:schemeClr val="bg1">
                            <a:lumMod val="50000"/>
                          </a:schemeClr>
                        </a:solidFill>
                        <a:effectLst/>
                        <a:latin typeface="Calibri" panose="020F0502020204030204" pitchFamily="34" charset="0"/>
                      </a:endParaRPr>
                    </a:p>
                  </a:txBody>
                  <a:tcPr marL="6350" marR="6350" marT="6350" marB="0" anchor="ctr"/>
                </a:tc>
                <a:tc>
                  <a:txBody>
                    <a:bodyPr/>
                    <a:lstStyle/>
                    <a:p>
                      <a:pPr algn="ctr" fontAlgn="b"/>
                      <a:r>
                        <a:rPr lang="en-GB" sz="1800" b="0" i="0" u="none" strike="noStrike">
                          <a:solidFill>
                            <a:schemeClr val="bg1">
                              <a:lumMod val="50000"/>
                            </a:schemeClr>
                          </a:solidFill>
                          <a:effectLst/>
                          <a:latin typeface="Calibri"/>
                        </a:rPr>
                        <a:t>£4,185,677</a:t>
                      </a:r>
                    </a:p>
                  </a:txBody>
                  <a:tcPr marL="7620" marR="7620" marT="7620" marB="0" anchor="ctr"/>
                </a:tc>
                <a:tc>
                  <a:txBody>
                    <a:bodyPr/>
                    <a:lstStyle/>
                    <a:p>
                      <a:pPr algn="ctr" fontAlgn="b"/>
                      <a:r>
                        <a:rPr lang="en-GB" sz="1800" b="0" i="0" u="none" strike="noStrike">
                          <a:solidFill>
                            <a:schemeClr val="bg1">
                              <a:lumMod val="50000"/>
                            </a:schemeClr>
                          </a:solidFill>
                          <a:effectLst/>
                          <a:latin typeface="Calibri" panose="020F0502020204030204" pitchFamily="34" charset="0"/>
                        </a:rPr>
                        <a:t>£4,027,022</a:t>
                      </a:r>
                    </a:p>
                  </a:txBody>
                  <a:tcPr marL="7620" marR="7620" marT="7620" marB="0" anchor="ctr"/>
                </a:tc>
                <a:tc>
                  <a:txBody>
                    <a:bodyPr/>
                    <a:lstStyle/>
                    <a:p>
                      <a:pPr algn="ctr" fontAlgn="b"/>
                      <a:r>
                        <a:rPr lang="en-GB" sz="1800" b="0" i="0" u="none" strike="noStrike">
                          <a:solidFill>
                            <a:schemeClr val="bg1">
                              <a:lumMod val="50000"/>
                            </a:schemeClr>
                          </a:solidFill>
                          <a:effectLst/>
                          <a:latin typeface="Calibri" panose="020F0502020204030204" pitchFamily="34" charset="0"/>
                        </a:rPr>
                        <a:t>£5,174,783</a:t>
                      </a:r>
                    </a:p>
                  </a:txBody>
                  <a:tcPr marL="7620" marR="7620" marT="7620" marB="0" anchor="ctr"/>
                </a:tc>
                <a:extLst>
                  <a:ext uri="{0D108BD9-81ED-4DB2-BD59-A6C34878D82A}">
                    <a16:rowId xmlns:a16="http://schemas.microsoft.com/office/drawing/2014/main" val="1186275685"/>
                  </a:ext>
                </a:extLst>
              </a:tr>
            </a:tbl>
          </a:graphicData>
        </a:graphic>
      </p:graphicFrame>
      <p:sp>
        <p:nvSpPr>
          <p:cNvPr id="3" name="Title 2">
            <a:extLst>
              <a:ext uri="{FF2B5EF4-FFF2-40B4-BE49-F238E27FC236}">
                <a16:creationId xmlns:a16="http://schemas.microsoft.com/office/drawing/2014/main" id="{34330CE7-3371-6870-882C-F2F185670B82}"/>
              </a:ext>
            </a:extLst>
          </p:cNvPr>
          <p:cNvSpPr>
            <a:spLocks noGrp="1"/>
          </p:cNvSpPr>
          <p:nvPr>
            <p:ph type="title"/>
          </p:nvPr>
        </p:nvSpPr>
        <p:spPr/>
        <p:txBody>
          <a:bodyPr anchor="t"/>
          <a:lstStyle/>
          <a:p>
            <a:r>
              <a:rPr lang="en-US"/>
              <a:t>Suffolk Possible Funding Outcomes for 2023/24</a:t>
            </a:r>
            <a:endParaRPr lang="en-GB">
              <a:solidFill>
                <a:schemeClr val="accent4"/>
              </a:solidFill>
            </a:endParaRPr>
          </a:p>
        </p:txBody>
      </p:sp>
      <p:graphicFrame>
        <p:nvGraphicFramePr>
          <p:cNvPr id="9" name="Content Placeholder 8">
            <a:extLst>
              <a:ext uri="{FF2B5EF4-FFF2-40B4-BE49-F238E27FC236}">
                <a16:creationId xmlns:a16="http://schemas.microsoft.com/office/drawing/2014/main" id="{17ABF286-031F-F703-6BF3-09C95BD7B27D}"/>
              </a:ext>
            </a:extLst>
          </p:cNvPr>
          <p:cNvGraphicFramePr>
            <a:graphicFrameLocks noGrp="1"/>
          </p:cNvGraphicFramePr>
          <p:nvPr>
            <p:ph idx="10"/>
            <p:extLst>
              <p:ext uri="{D42A27DB-BD31-4B8C-83A1-F6EECF244321}">
                <p14:modId xmlns:p14="http://schemas.microsoft.com/office/powerpoint/2010/main" val="3532243714"/>
              </p:ext>
            </p:extLst>
          </p:nvPr>
        </p:nvGraphicFramePr>
        <p:xfrm>
          <a:off x="802754" y="4157522"/>
          <a:ext cx="10396074" cy="1920700"/>
        </p:xfrm>
        <a:graphic>
          <a:graphicData uri="http://schemas.openxmlformats.org/drawingml/2006/table">
            <a:tbl>
              <a:tblPr>
                <a:tableStyleId>{616DA210-FB5B-4158-B5E0-FEB733F419BA}</a:tableStyleId>
              </a:tblPr>
              <a:tblGrid>
                <a:gridCol w="2618540">
                  <a:extLst>
                    <a:ext uri="{9D8B030D-6E8A-4147-A177-3AD203B41FA5}">
                      <a16:colId xmlns:a16="http://schemas.microsoft.com/office/drawing/2014/main" val="1436731471"/>
                    </a:ext>
                  </a:extLst>
                </a:gridCol>
                <a:gridCol w="2250041">
                  <a:extLst>
                    <a:ext uri="{9D8B030D-6E8A-4147-A177-3AD203B41FA5}">
                      <a16:colId xmlns:a16="http://schemas.microsoft.com/office/drawing/2014/main" val="197387443"/>
                    </a:ext>
                  </a:extLst>
                </a:gridCol>
                <a:gridCol w="2784296">
                  <a:extLst>
                    <a:ext uri="{9D8B030D-6E8A-4147-A177-3AD203B41FA5}">
                      <a16:colId xmlns:a16="http://schemas.microsoft.com/office/drawing/2014/main" val="3822921956"/>
                    </a:ext>
                  </a:extLst>
                </a:gridCol>
                <a:gridCol w="2743197">
                  <a:extLst>
                    <a:ext uri="{9D8B030D-6E8A-4147-A177-3AD203B41FA5}">
                      <a16:colId xmlns:a16="http://schemas.microsoft.com/office/drawing/2014/main" val="1305969739"/>
                    </a:ext>
                  </a:extLst>
                </a:gridCol>
              </a:tblGrid>
              <a:tr h="480175">
                <a:tc>
                  <a:txBody>
                    <a:bodyPr/>
                    <a:lstStyle/>
                    <a:p>
                      <a:pPr algn="ctr" fontAlgn="b"/>
                      <a:r>
                        <a:rPr lang="en-US" sz="1600" b="1" u="none" strike="noStrike">
                          <a:solidFill>
                            <a:schemeClr val="bg1"/>
                          </a:solidFill>
                          <a:effectLst/>
                        </a:rPr>
                        <a:t>Options Matrix</a:t>
                      </a:r>
                      <a:endParaRPr lang="en-US" sz="1600" b="1" i="0" u="none" strike="noStrike">
                        <a:solidFill>
                          <a:schemeClr val="bg1"/>
                        </a:solidFill>
                        <a:effectLst/>
                        <a:latin typeface="Calibri" panose="020F0502020204030204" pitchFamily="34" charset="0"/>
                      </a:endParaRPr>
                    </a:p>
                  </a:txBody>
                  <a:tcPr marL="6350" marR="6350" marT="6350" marB="0" anchor="ctr">
                    <a:solidFill>
                      <a:schemeClr val="accent1"/>
                    </a:solidFill>
                  </a:tcPr>
                </a:tc>
                <a:tc>
                  <a:txBody>
                    <a:bodyPr/>
                    <a:lstStyle/>
                    <a:p>
                      <a:pPr algn="ctr" fontAlgn="b"/>
                      <a:r>
                        <a:rPr lang="en-GB" sz="1600" b="1" u="none" strike="noStrike">
                          <a:solidFill>
                            <a:schemeClr val="bg1"/>
                          </a:solidFill>
                          <a:effectLst/>
                        </a:rPr>
                        <a:t>Funding Stand 1 Option 1</a:t>
                      </a:r>
                    </a:p>
                  </a:txBody>
                  <a:tcPr marL="6350" marR="6350" marT="6350" marB="0" anchor="ctr">
                    <a:solidFill>
                      <a:schemeClr val="accent1"/>
                    </a:solidFill>
                  </a:tcPr>
                </a:tc>
                <a:tc>
                  <a:txBody>
                    <a:bodyPr/>
                    <a:lstStyle/>
                    <a:p>
                      <a:pPr algn="ctr" fontAlgn="b"/>
                      <a:r>
                        <a:rPr lang="en-GB" sz="1600" b="1" u="none" strike="noStrike">
                          <a:solidFill>
                            <a:schemeClr val="bg1"/>
                          </a:solidFill>
                          <a:effectLst/>
                        </a:rPr>
                        <a:t>Funding Stand 1 Option 2</a:t>
                      </a:r>
                    </a:p>
                  </a:txBody>
                  <a:tcPr marL="6350" marR="6350" marT="6350" marB="0" anchor="ctr">
                    <a:solidFill>
                      <a:schemeClr val="accent1"/>
                    </a:solidFill>
                  </a:tcPr>
                </a:tc>
                <a:tc>
                  <a:txBody>
                    <a:bodyPr/>
                    <a:lstStyle/>
                    <a:p>
                      <a:pPr algn="ctr" fontAlgn="b"/>
                      <a:r>
                        <a:rPr lang="en-GB" sz="1600" b="1" u="none" strike="noStrike">
                          <a:solidFill>
                            <a:schemeClr val="bg1"/>
                          </a:solidFill>
                          <a:effectLst/>
                        </a:rPr>
                        <a:t>Funding Stand 1 Option 3</a:t>
                      </a:r>
                    </a:p>
                  </a:txBody>
                  <a:tcPr marL="6350" marR="6350" marT="6350" marB="0" anchor="ctr">
                    <a:solidFill>
                      <a:schemeClr val="accent1"/>
                    </a:solidFill>
                  </a:tcPr>
                </a:tc>
                <a:extLst>
                  <a:ext uri="{0D108BD9-81ED-4DB2-BD59-A6C34878D82A}">
                    <a16:rowId xmlns:a16="http://schemas.microsoft.com/office/drawing/2014/main" val="2957765237"/>
                  </a:ext>
                </a:extLst>
              </a:tr>
              <a:tr h="480175">
                <a:tc>
                  <a:txBody>
                    <a:bodyPr/>
                    <a:lstStyle/>
                    <a:p>
                      <a:pPr algn="ctr" fontAlgn="b"/>
                      <a:r>
                        <a:rPr lang="en-GB" sz="1400" b="0" u="none" strike="noStrike">
                          <a:solidFill>
                            <a:schemeClr val="bg1">
                              <a:lumMod val="50000"/>
                            </a:schemeClr>
                          </a:solidFill>
                          <a:effectLst/>
                        </a:rPr>
                        <a:t>Funding Stand 3 Option 1</a:t>
                      </a:r>
                      <a:endParaRPr lang="en-GB" sz="1400" b="0" i="0" u="none" strike="noStrike">
                        <a:solidFill>
                          <a:schemeClr val="bg1">
                            <a:lumMod val="50000"/>
                          </a:schemeClr>
                        </a:solidFill>
                        <a:effectLst/>
                        <a:latin typeface="Calibri" panose="020F0502020204030204" pitchFamily="34" charset="0"/>
                      </a:endParaRPr>
                    </a:p>
                  </a:txBody>
                  <a:tcPr marL="6350" marR="6350" marT="6350" marB="0" anchor="ctr">
                    <a:noFill/>
                  </a:tcPr>
                </a:tc>
                <a:tc>
                  <a:txBody>
                    <a:bodyPr/>
                    <a:lstStyle/>
                    <a:p>
                      <a:pPr algn="ctr" fontAlgn="b"/>
                      <a:r>
                        <a:rPr lang="en-GB" sz="1800" b="0" i="0" u="none" strike="noStrike">
                          <a:solidFill>
                            <a:schemeClr val="bg1">
                              <a:lumMod val="50000"/>
                            </a:schemeClr>
                          </a:solidFill>
                          <a:effectLst/>
                          <a:latin typeface="+mn-lt"/>
                        </a:rPr>
                        <a:t>£12,929,890</a:t>
                      </a:r>
                    </a:p>
                  </a:txBody>
                  <a:tcPr marL="7620" marR="7620" marT="7620" marB="0" anchor="ctr"/>
                </a:tc>
                <a:tc>
                  <a:txBody>
                    <a:bodyPr/>
                    <a:lstStyle/>
                    <a:p>
                      <a:pPr algn="ctr" fontAlgn="b"/>
                      <a:r>
                        <a:rPr lang="en-GB" sz="1800" b="0" i="0" u="none" strike="noStrike">
                          <a:solidFill>
                            <a:schemeClr val="bg1">
                              <a:lumMod val="50000"/>
                            </a:schemeClr>
                          </a:solidFill>
                          <a:effectLst/>
                          <a:latin typeface="+mn-lt"/>
                        </a:rPr>
                        <a:t>£12,652,379</a:t>
                      </a:r>
                    </a:p>
                  </a:txBody>
                  <a:tcPr marL="7620" marR="7620" marT="7620" marB="0" anchor="ctr"/>
                </a:tc>
                <a:tc>
                  <a:txBody>
                    <a:bodyPr/>
                    <a:lstStyle/>
                    <a:p>
                      <a:pPr algn="ctr" fontAlgn="b"/>
                      <a:r>
                        <a:rPr lang="en-GB" sz="1800" b="0" i="0" u="none" strike="noStrike">
                          <a:solidFill>
                            <a:schemeClr val="bg1">
                              <a:lumMod val="50000"/>
                            </a:schemeClr>
                          </a:solidFill>
                          <a:effectLst/>
                          <a:latin typeface="+mn-lt"/>
                        </a:rPr>
                        <a:t>£13,666,401</a:t>
                      </a:r>
                    </a:p>
                  </a:txBody>
                  <a:tcPr marL="7620" marR="7620" marT="7620" marB="0" anchor="ctr"/>
                </a:tc>
                <a:extLst>
                  <a:ext uri="{0D108BD9-81ED-4DB2-BD59-A6C34878D82A}">
                    <a16:rowId xmlns:a16="http://schemas.microsoft.com/office/drawing/2014/main" val="2918290070"/>
                  </a:ext>
                </a:extLst>
              </a:tr>
              <a:tr h="480175">
                <a:tc>
                  <a:txBody>
                    <a:bodyPr/>
                    <a:lstStyle/>
                    <a:p>
                      <a:pPr algn="ctr" fontAlgn="b"/>
                      <a:r>
                        <a:rPr lang="en-GB" sz="1400" b="0" u="none" strike="noStrike">
                          <a:solidFill>
                            <a:schemeClr val="bg1">
                              <a:lumMod val="50000"/>
                            </a:schemeClr>
                          </a:solidFill>
                          <a:effectLst/>
                        </a:rPr>
                        <a:t>Funding Stand 3 Option 2</a:t>
                      </a:r>
                      <a:endParaRPr lang="en-GB" sz="1400" b="0" i="0" u="none" strike="noStrike">
                        <a:solidFill>
                          <a:schemeClr val="bg1">
                            <a:lumMod val="50000"/>
                          </a:schemeClr>
                        </a:solidFill>
                        <a:effectLst/>
                        <a:latin typeface="Calibri" panose="020F0502020204030204" pitchFamily="34" charset="0"/>
                      </a:endParaRPr>
                    </a:p>
                  </a:txBody>
                  <a:tcPr marL="6350" marR="6350" marT="6350" marB="0" anchor="ctr">
                    <a:noFill/>
                  </a:tcPr>
                </a:tc>
                <a:tc>
                  <a:txBody>
                    <a:bodyPr/>
                    <a:lstStyle/>
                    <a:p>
                      <a:pPr algn="ctr" fontAlgn="b"/>
                      <a:r>
                        <a:rPr lang="en-GB" sz="1800" b="0" i="0" u="none" strike="noStrike">
                          <a:solidFill>
                            <a:schemeClr val="bg1">
                              <a:lumMod val="50000"/>
                            </a:schemeClr>
                          </a:solidFill>
                          <a:effectLst/>
                          <a:latin typeface="+mn-lt"/>
                        </a:rPr>
                        <a:t>£12,771,235</a:t>
                      </a:r>
                    </a:p>
                  </a:txBody>
                  <a:tcPr marL="7620" marR="7620" marT="7620" marB="0" anchor="ctr"/>
                </a:tc>
                <a:tc>
                  <a:txBody>
                    <a:bodyPr/>
                    <a:lstStyle/>
                    <a:p>
                      <a:pPr algn="ctr" fontAlgn="b"/>
                      <a:r>
                        <a:rPr lang="en-GB" sz="1800" b="0" i="0" u="none" strike="noStrike">
                          <a:solidFill>
                            <a:schemeClr val="bg1">
                              <a:lumMod val="50000"/>
                            </a:schemeClr>
                          </a:solidFill>
                          <a:effectLst/>
                          <a:latin typeface="+mn-lt"/>
                        </a:rPr>
                        <a:t>£12,493,724</a:t>
                      </a:r>
                    </a:p>
                  </a:txBody>
                  <a:tcPr marL="7620" marR="7620" marT="7620" marB="0" anchor="ctr"/>
                </a:tc>
                <a:tc>
                  <a:txBody>
                    <a:bodyPr/>
                    <a:lstStyle/>
                    <a:p>
                      <a:pPr algn="ctr" fontAlgn="b"/>
                      <a:r>
                        <a:rPr lang="en-GB" sz="1800" b="0" i="0" u="none" strike="noStrike">
                          <a:solidFill>
                            <a:schemeClr val="bg1">
                              <a:lumMod val="50000"/>
                            </a:schemeClr>
                          </a:solidFill>
                          <a:effectLst/>
                          <a:latin typeface="+mn-lt"/>
                        </a:rPr>
                        <a:t>£13,507,746</a:t>
                      </a:r>
                    </a:p>
                  </a:txBody>
                  <a:tcPr marL="7620" marR="7620" marT="7620" marB="0" anchor="ctr"/>
                </a:tc>
                <a:extLst>
                  <a:ext uri="{0D108BD9-81ED-4DB2-BD59-A6C34878D82A}">
                    <a16:rowId xmlns:a16="http://schemas.microsoft.com/office/drawing/2014/main" val="3136374032"/>
                  </a:ext>
                </a:extLst>
              </a:tr>
              <a:tr h="480175">
                <a:tc>
                  <a:txBody>
                    <a:bodyPr/>
                    <a:lstStyle/>
                    <a:p>
                      <a:pPr algn="ctr" fontAlgn="b"/>
                      <a:r>
                        <a:rPr lang="en-GB" sz="1400" b="0" u="none" strike="noStrike">
                          <a:solidFill>
                            <a:schemeClr val="bg1">
                              <a:lumMod val="50000"/>
                            </a:schemeClr>
                          </a:solidFill>
                          <a:effectLst/>
                        </a:rPr>
                        <a:t>Funding Stand 3 Option 3</a:t>
                      </a:r>
                      <a:endParaRPr lang="en-GB" sz="1400" b="0" i="0" u="none" strike="noStrike">
                        <a:solidFill>
                          <a:schemeClr val="bg1">
                            <a:lumMod val="50000"/>
                          </a:schemeClr>
                        </a:solidFill>
                        <a:effectLst/>
                        <a:latin typeface="Calibri" panose="020F0502020204030204" pitchFamily="34" charset="0"/>
                      </a:endParaRPr>
                    </a:p>
                  </a:txBody>
                  <a:tcPr marL="6350" marR="6350" marT="6350" marB="0" anchor="ctr">
                    <a:noFill/>
                  </a:tcPr>
                </a:tc>
                <a:tc>
                  <a:txBody>
                    <a:bodyPr/>
                    <a:lstStyle/>
                    <a:p>
                      <a:pPr algn="ctr" fontAlgn="b"/>
                      <a:r>
                        <a:rPr lang="en-GB" sz="1800" b="0" i="0" u="none" strike="noStrike">
                          <a:solidFill>
                            <a:schemeClr val="bg1">
                              <a:lumMod val="50000"/>
                            </a:schemeClr>
                          </a:solidFill>
                          <a:effectLst/>
                          <a:latin typeface="+mn-lt"/>
                        </a:rPr>
                        <a:t>£13,918,996</a:t>
                      </a:r>
                    </a:p>
                  </a:txBody>
                  <a:tcPr marL="7620" marR="7620" marT="7620" marB="0" anchor="ctr"/>
                </a:tc>
                <a:tc>
                  <a:txBody>
                    <a:bodyPr/>
                    <a:lstStyle/>
                    <a:p>
                      <a:pPr algn="ctr" fontAlgn="b"/>
                      <a:r>
                        <a:rPr lang="en-GB" sz="1800" b="0" i="0" u="none" strike="noStrike">
                          <a:solidFill>
                            <a:schemeClr val="bg1">
                              <a:lumMod val="50000"/>
                            </a:schemeClr>
                          </a:solidFill>
                          <a:effectLst/>
                          <a:latin typeface="+mn-lt"/>
                        </a:rPr>
                        <a:t>£13,641,485</a:t>
                      </a:r>
                    </a:p>
                  </a:txBody>
                  <a:tcPr marL="7620" marR="7620" marT="7620" marB="0" anchor="ctr"/>
                </a:tc>
                <a:tc>
                  <a:txBody>
                    <a:bodyPr/>
                    <a:lstStyle/>
                    <a:p>
                      <a:pPr algn="ctr" fontAlgn="b"/>
                      <a:r>
                        <a:rPr lang="en-GB" sz="1800" b="0" i="0" u="none" strike="noStrike">
                          <a:solidFill>
                            <a:schemeClr val="bg1">
                              <a:lumMod val="50000"/>
                            </a:schemeClr>
                          </a:solidFill>
                          <a:effectLst/>
                          <a:latin typeface="+mn-lt"/>
                        </a:rPr>
                        <a:t>£14,655,507</a:t>
                      </a:r>
                    </a:p>
                  </a:txBody>
                  <a:tcPr marL="7620" marR="7620" marT="7620" marB="0" anchor="ctr"/>
                </a:tc>
                <a:extLst>
                  <a:ext uri="{0D108BD9-81ED-4DB2-BD59-A6C34878D82A}">
                    <a16:rowId xmlns:a16="http://schemas.microsoft.com/office/drawing/2014/main" val="501010209"/>
                  </a:ext>
                </a:extLst>
              </a:tr>
            </a:tbl>
          </a:graphicData>
        </a:graphic>
      </p:graphicFrame>
      <p:sp>
        <p:nvSpPr>
          <p:cNvPr id="10" name="TextBox 9">
            <a:extLst>
              <a:ext uri="{FF2B5EF4-FFF2-40B4-BE49-F238E27FC236}">
                <a16:creationId xmlns:a16="http://schemas.microsoft.com/office/drawing/2014/main" id="{EBDB1525-76F7-A006-5F4E-944A0FB689B5}"/>
              </a:ext>
            </a:extLst>
          </p:cNvPr>
          <p:cNvSpPr txBox="1"/>
          <p:nvPr/>
        </p:nvSpPr>
        <p:spPr>
          <a:xfrm>
            <a:off x="762392" y="1046570"/>
            <a:ext cx="8590979" cy="369332"/>
          </a:xfrm>
          <a:prstGeom prst="rect">
            <a:avLst/>
          </a:prstGeom>
          <a:noFill/>
        </p:spPr>
        <p:txBody>
          <a:bodyPr wrap="square" rtlCol="0">
            <a:spAutoFit/>
          </a:bodyPr>
          <a:lstStyle/>
          <a:p>
            <a:r>
              <a:rPr lang="en-US"/>
              <a:t>The possible outcomes as described on the previous slide are broken down below:</a:t>
            </a:r>
            <a:endParaRPr lang="en-GB"/>
          </a:p>
        </p:txBody>
      </p:sp>
      <p:sp>
        <p:nvSpPr>
          <p:cNvPr id="11" name="TextBox 10">
            <a:extLst>
              <a:ext uri="{FF2B5EF4-FFF2-40B4-BE49-F238E27FC236}">
                <a16:creationId xmlns:a16="http://schemas.microsoft.com/office/drawing/2014/main" id="{6570FFCF-4B27-EF75-34F0-AC898975EDF3}"/>
              </a:ext>
            </a:extLst>
          </p:cNvPr>
          <p:cNvSpPr txBox="1"/>
          <p:nvPr/>
        </p:nvSpPr>
        <p:spPr>
          <a:xfrm>
            <a:off x="802754" y="6111396"/>
            <a:ext cx="10957775" cy="646331"/>
          </a:xfrm>
          <a:prstGeom prst="rect">
            <a:avLst/>
          </a:prstGeom>
          <a:noFill/>
        </p:spPr>
        <p:txBody>
          <a:bodyPr wrap="square" rtlCol="0">
            <a:spAutoFit/>
          </a:bodyPr>
          <a:lstStyle/>
          <a:p>
            <a:r>
              <a:rPr lang="en-US"/>
              <a:t>The matrix above calculates the different scenario outcomes as a total (please note funding line 2 is consistent across all outcomes)</a:t>
            </a:r>
            <a:endParaRPr lang="en-GB"/>
          </a:p>
        </p:txBody>
      </p:sp>
    </p:spTree>
    <p:extLst>
      <p:ext uri="{BB962C8B-B14F-4D97-AF65-F5344CB8AC3E}">
        <p14:creationId xmlns:p14="http://schemas.microsoft.com/office/powerpoint/2010/main" val="18822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DA1D-C1F2-F84B-F94D-A889E439AEBA}"/>
              </a:ext>
            </a:extLst>
          </p:cNvPr>
          <p:cNvSpPr>
            <a:spLocks noGrp="1"/>
          </p:cNvSpPr>
          <p:nvPr>
            <p:ph type="title"/>
          </p:nvPr>
        </p:nvSpPr>
        <p:spPr/>
        <p:txBody>
          <a:bodyPr/>
          <a:lstStyle/>
          <a:p>
            <a:r>
              <a:rPr lang="en-US"/>
              <a:t>Project Methodology</a:t>
            </a:r>
            <a:endParaRPr lang="en-GB"/>
          </a:p>
        </p:txBody>
      </p:sp>
      <p:sp>
        <p:nvSpPr>
          <p:cNvPr id="4" name="Text Placeholder 3">
            <a:extLst>
              <a:ext uri="{FF2B5EF4-FFF2-40B4-BE49-F238E27FC236}">
                <a16:creationId xmlns:a16="http://schemas.microsoft.com/office/drawing/2014/main" id="{03E26037-469A-0D27-8304-68A08E562F71}"/>
              </a:ext>
            </a:extLst>
          </p:cNvPr>
          <p:cNvSpPr>
            <a:spLocks noGrp="1"/>
          </p:cNvSpPr>
          <p:nvPr>
            <p:ph type="body" sz="quarter" idx="15"/>
          </p:nvPr>
        </p:nvSpPr>
        <p:spPr/>
        <p:txBody>
          <a:bodyPr/>
          <a:lstStyle/>
          <a:p>
            <a:r>
              <a:rPr lang="en-US"/>
              <a:t>Stages</a:t>
            </a:r>
          </a:p>
          <a:p>
            <a:r>
              <a:rPr lang="en-US"/>
              <a:t>Tool used</a:t>
            </a:r>
          </a:p>
          <a:p>
            <a:r>
              <a:rPr lang="en-US"/>
              <a:t>Data Collection Period</a:t>
            </a:r>
          </a:p>
          <a:p>
            <a:r>
              <a:rPr lang="en-US"/>
              <a:t>Method of Calculating Median</a:t>
            </a:r>
          </a:p>
          <a:p>
            <a:r>
              <a:rPr lang="en-US"/>
              <a:t>Validation Process</a:t>
            </a:r>
          </a:p>
          <a:p>
            <a:r>
              <a:rPr lang="en-US"/>
              <a:t>Treatment of Outliers</a:t>
            </a:r>
          </a:p>
        </p:txBody>
      </p:sp>
      <p:sp>
        <p:nvSpPr>
          <p:cNvPr id="5" name="Picture Placeholder 4">
            <a:extLst>
              <a:ext uri="{FF2B5EF4-FFF2-40B4-BE49-F238E27FC236}">
                <a16:creationId xmlns:a16="http://schemas.microsoft.com/office/drawing/2014/main" id="{1AAA3FF4-9C2A-E435-BF1B-96ADD0883220}"/>
              </a:ext>
            </a:extLst>
          </p:cNvPr>
          <p:cNvSpPr>
            <a:spLocks noGrp="1"/>
          </p:cNvSpPr>
          <p:nvPr>
            <p:ph type="pic" sz="quarter" idx="10"/>
          </p:nvPr>
        </p:nvSpPr>
        <p:spPr/>
      </p:sp>
      <p:pic>
        <p:nvPicPr>
          <p:cNvPr id="7" name="Picture 6">
            <a:extLst>
              <a:ext uri="{FF2B5EF4-FFF2-40B4-BE49-F238E27FC236}">
                <a16:creationId xmlns:a16="http://schemas.microsoft.com/office/drawing/2014/main" id="{C0EE1158-22EB-1F28-F2CE-ECFF378EB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0" y="5225341"/>
            <a:ext cx="3090862" cy="966787"/>
          </a:xfrm>
          <a:prstGeom prst="rect">
            <a:avLst/>
          </a:prstGeom>
        </p:spPr>
      </p:pic>
    </p:spTree>
    <p:extLst>
      <p:ext uri="{BB962C8B-B14F-4D97-AF65-F5344CB8AC3E}">
        <p14:creationId xmlns:p14="http://schemas.microsoft.com/office/powerpoint/2010/main" val="3826721613"/>
      </p:ext>
    </p:extLst>
  </p:cSld>
  <p:clrMapOvr>
    <a:masterClrMapping/>
  </p:clrMapOvr>
</p:sld>
</file>

<file path=ppt/theme/theme1.xml><?xml version="1.0" encoding="utf-8"?>
<a:theme xmlns:a="http://schemas.openxmlformats.org/drawingml/2006/main" name="Peopletoo Theme">
  <a:themeElements>
    <a:clrScheme name="Peopletoo">
      <a:dk1>
        <a:srgbClr val="95999D"/>
      </a:dk1>
      <a:lt1>
        <a:srgbClr val="FFFFFF"/>
      </a:lt1>
      <a:dk2>
        <a:srgbClr val="A3A4A8"/>
      </a:dk2>
      <a:lt2>
        <a:srgbClr val="5C2777"/>
      </a:lt2>
      <a:accent1>
        <a:srgbClr val="85BE3D"/>
      </a:accent1>
      <a:accent2>
        <a:srgbClr val="385723"/>
      </a:accent2>
      <a:accent3>
        <a:srgbClr val="FFC000"/>
      </a:accent3>
      <a:accent4>
        <a:srgbClr val="FF0000"/>
      </a:accent4>
      <a:accent5>
        <a:srgbClr val="C00000"/>
      </a:accent5>
      <a:accent6>
        <a:srgbClr val="5B9B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opletoo Theme" id="{72279C89-D7AF-49D7-989E-78F557A6423B}" vid="{EC9D27BF-A48F-40CA-9B16-4243327F428E}"/>
    </a:ext>
  </a:extLst>
</a:theme>
</file>

<file path=ppt/theme/theme2.xml><?xml version="1.0" encoding="utf-8"?>
<a:theme xmlns:a="http://schemas.openxmlformats.org/drawingml/2006/main" name="Peopletoo Theme New">
  <a:themeElements>
    <a:clrScheme name="Peopletoo">
      <a:dk1>
        <a:srgbClr val="95999D"/>
      </a:dk1>
      <a:lt1>
        <a:srgbClr val="FFFFFF"/>
      </a:lt1>
      <a:dk2>
        <a:srgbClr val="A3A4A8"/>
      </a:dk2>
      <a:lt2>
        <a:srgbClr val="5C2777"/>
      </a:lt2>
      <a:accent1>
        <a:srgbClr val="85BE3D"/>
      </a:accent1>
      <a:accent2>
        <a:srgbClr val="385723"/>
      </a:accent2>
      <a:accent3>
        <a:srgbClr val="FFC000"/>
      </a:accent3>
      <a:accent4>
        <a:srgbClr val="FF0000"/>
      </a:accent4>
      <a:accent5>
        <a:srgbClr val="C00000"/>
      </a:accent5>
      <a:accent6>
        <a:srgbClr val="5B9B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opletoo Theme New" id="{BBFDE4D1-3167-4695-A7BF-7EA877EED65D}" vid="{3F88CDD9-92A4-4CA3-BC22-77D69BEA8C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D4A788FF59A44FA20ECD78B447A202" ma:contentTypeVersion="4" ma:contentTypeDescription="Create a new document." ma:contentTypeScope="" ma:versionID="e14f838b22357e6d9880dcc7b3bb320b">
  <xsd:schema xmlns:xsd="http://www.w3.org/2001/XMLSchema" xmlns:xs="http://www.w3.org/2001/XMLSchema" xmlns:p="http://schemas.microsoft.com/office/2006/metadata/properties" xmlns:ns2="0f56b6f7-ab18-474f-978e-5635dda34390" xmlns:ns3="abdbc8a9-c364-44b6-9b03-a1137d808e6c" targetNamespace="http://schemas.microsoft.com/office/2006/metadata/properties" ma:root="true" ma:fieldsID="888b94646a883a683e10c33ede9d5a93" ns2:_="" ns3:_="">
    <xsd:import namespace="0f56b6f7-ab18-474f-978e-5635dda34390"/>
    <xsd:import namespace="abdbc8a9-c364-44b6-9b03-a1137d808e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6b6f7-ab18-474f-978e-5635dda343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dbc8a9-c364-44b6-9b03-a1137d808e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18974-9DF4-4744-AB6E-21DAF47A322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B40B485-2B03-4604-8AFE-4C3FE592F408}">
  <ds:schemaRefs>
    <ds:schemaRef ds:uri="http://schemas.microsoft.com/sharepoint/v3/contenttype/forms"/>
  </ds:schemaRefs>
</ds:datastoreItem>
</file>

<file path=customXml/itemProps3.xml><?xml version="1.0" encoding="utf-8"?>
<ds:datastoreItem xmlns:ds="http://schemas.openxmlformats.org/officeDocument/2006/customXml" ds:itemID="{D9DEC992-E0DD-4E23-8D0F-E3C8AF86BF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56b6f7-ab18-474f-978e-5635dda34390"/>
    <ds:schemaRef ds:uri="abdbc8a9-c364-44b6-9b03-a1137d808e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Peopletoo Theme</Template>
  <TotalTime>107</TotalTime>
  <Words>3742</Words>
  <Application>Microsoft Office PowerPoint</Application>
  <PresentationFormat>Widescreen</PresentationFormat>
  <Paragraphs>736</Paragraphs>
  <Slides>33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Calibri Light</vt:lpstr>
      <vt:lpstr>Open Sans</vt:lpstr>
      <vt:lpstr>Times New Roman</vt:lpstr>
      <vt:lpstr>Wingdings</vt:lpstr>
      <vt:lpstr>Peopletoo Theme</vt:lpstr>
      <vt:lpstr>Peopletoo Theme New</vt:lpstr>
      <vt:lpstr>PowerPoint Presentation</vt:lpstr>
      <vt:lpstr>Report Contents</vt:lpstr>
      <vt:lpstr>Exercise Background  &amp; Overview</vt:lpstr>
      <vt:lpstr>Introduction</vt:lpstr>
      <vt:lpstr>ASC Reform - Background</vt:lpstr>
      <vt:lpstr>ASC Reforms - Objectives</vt:lpstr>
      <vt:lpstr>ASC Reform Funding</vt:lpstr>
      <vt:lpstr>Suffolk Possible Funding Outcomes for 2023/24</vt:lpstr>
      <vt:lpstr>Project Methodology</vt:lpstr>
      <vt:lpstr>Cost of Care Exercise Stages</vt:lpstr>
      <vt:lpstr>Tool Used for Exercise</vt:lpstr>
      <vt:lpstr>Data Collection Period</vt:lpstr>
      <vt:lpstr>Validation Process</vt:lpstr>
      <vt:lpstr>Process for Outliers</vt:lpstr>
      <vt:lpstr>Treatment of Outliers – Domiciliary Care Providers</vt:lpstr>
      <vt:lpstr>Domiciliary Care Providers</vt:lpstr>
      <vt:lpstr>Domiciliary Care Providers Response Rate</vt:lpstr>
      <vt:lpstr>Domiciliary Care Providers Engagement Plan</vt:lpstr>
      <vt:lpstr>Representation of Returns – By Lot</vt:lpstr>
      <vt:lpstr>Representation of Returns – Quality</vt:lpstr>
      <vt:lpstr>Representation of Returns – Hours of Care Delivered</vt:lpstr>
      <vt:lpstr>Outcome of Cost of Care Exercise – Care Homes</vt:lpstr>
      <vt:lpstr>Approach to Calculating the Median</vt:lpstr>
      <vt:lpstr>Methods of Calculating LQ, Median and UQ Figures</vt:lpstr>
      <vt:lpstr>Approach to Inflation</vt:lpstr>
      <vt:lpstr>Approach to Surplus / Profit</vt:lpstr>
      <vt:lpstr>Home Care Draft LQ, Median &amp; Upper Quartile figures excluding outliers</vt:lpstr>
      <vt:lpstr>Domiciliary Care - Annex A – Part 1</vt:lpstr>
      <vt:lpstr>Domiciliary Care - Annex A – Part 1 – Lower Quartiles &amp; Upper Quartiles</vt:lpstr>
      <vt:lpstr>Domiciliary Care - Annex A – Part 2 </vt:lpstr>
      <vt:lpstr>Summary of Domiciliary Care - Annex A </vt:lpstr>
      <vt:lpstr>Split of Visit Lengths</vt:lpstr>
      <vt:lpstr>Modelling Visit Lengths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Care Data Outputs</dc:title>
  <dc:creator>Rosie Thomas-Easton</dc:creator>
  <cp:lastModifiedBy>Shadi Ghadami</cp:lastModifiedBy>
  <cp:revision>2</cp:revision>
  <dcterms:created xsi:type="dcterms:W3CDTF">2022-07-02T10:14:41Z</dcterms:created>
  <dcterms:modified xsi:type="dcterms:W3CDTF">2023-01-23T15:43:33Z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0x010100A1D4A788FF59A44FA20ECD78B447A202</vt:lpwstr>
  </property>
</Properties>
</file>