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4" r:id="rId4"/>
  </p:sldMasterIdLst>
  <p:notesMasterIdLst>
    <p:notesMasterId r:id="rId16"/>
  </p:notesMasterIdLst>
  <p:sldIdLst>
    <p:sldId id="481" r:id="rId5"/>
    <p:sldId id="489" r:id="rId6"/>
    <p:sldId id="524" r:id="rId7"/>
    <p:sldId id="490" r:id="rId8"/>
    <p:sldId id="502" r:id="rId9"/>
    <p:sldId id="498" r:id="rId10"/>
    <p:sldId id="533" r:id="rId11"/>
    <p:sldId id="525" r:id="rId12"/>
    <p:sldId id="266" r:id="rId13"/>
    <p:sldId id="532" r:id="rId14"/>
    <p:sldId id="53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 Breton" initials="KB" lastIdx="1" clrIdx="0">
    <p:extLst>
      <p:ext uri="{19B8F6BF-5375-455C-9EA6-DF929625EA0E}">
        <p15:presenceInfo xmlns:p15="http://schemas.microsoft.com/office/powerpoint/2012/main" userId="S::Kay.Breton@suffolk.gov.uk::5b325f7f-baff-4407-b49c-d7cbfc6526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66FF"/>
    <a:srgbClr val="FFFC7C"/>
    <a:srgbClr val="CCFF99"/>
    <a:srgbClr val="FFFF99"/>
    <a:srgbClr val="DEF1B9"/>
    <a:srgbClr val="66CCFF"/>
    <a:srgbClr val="0099CC"/>
    <a:srgbClr val="0099FF"/>
    <a:srgbClr val="F1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3" autoAdjust="0"/>
    <p:restoredTop sz="94660"/>
  </p:normalViewPr>
  <p:slideViewPr>
    <p:cSldViewPr snapToGrid="0">
      <p:cViewPr varScale="1">
        <p:scale>
          <a:sx n="62" d="100"/>
          <a:sy n="62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8FEA2-69F1-4D31-8BE5-FEE4D24A33F9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F975E-F82B-47BE-A8AD-0ABCAE0A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5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51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6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30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5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022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48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462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64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0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7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6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26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3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8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10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0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hunter@suffolk.gov.uk" TargetMode="External"/><Relationship Id="rId2" Type="http://schemas.openxmlformats.org/officeDocument/2006/relationships/hyperlink" Target="mailto:Zoe.reavill@suffolk.gov.uk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227B-5F51-C96B-84A0-B7381505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612949"/>
            <a:ext cx="4802185" cy="21328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100" b="1" dirty="0">
                <a:solidFill>
                  <a:srgbClr val="0066FF"/>
                </a:solidFill>
              </a:rPr>
              <a:t>Helping your child with Fears and worries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63433A-15E0-3B01-8664-5BE529D7B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044" y="2903974"/>
            <a:ext cx="5068552" cy="2630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Dr Zoe Reavill (EP) &amp; Susan Hunter (EP)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Suffolk Psychology and Therapeutic Service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1B0910-A883-434A-52FC-E9209593A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14" b="9614"/>
          <a:stretch/>
        </p:blipFill>
        <p:spPr>
          <a:xfrm>
            <a:off x="1149925" y="1160588"/>
            <a:ext cx="4389179" cy="43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5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B68F32-44B8-3D40-BD0E-20D1E54A5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2" b="199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7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2E597-D653-04B2-4EB4-92C7CB83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E1630-DA6A-49AC-7777-413E43FC5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658532"/>
            <a:ext cx="4718304" cy="770467"/>
          </a:xfrm>
        </p:spPr>
        <p:txBody>
          <a:bodyPr/>
          <a:lstStyle/>
          <a:p>
            <a:pPr algn="ctr"/>
            <a:r>
              <a:rPr lang="en-GB" dirty="0"/>
              <a:t>Register your interest for family-led CBT delivered by schools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33058-9FB8-83EC-42CE-729C0DF7B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623205"/>
            <a:ext cx="4718304" cy="2252662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Please get in contact to register your interest and find out more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Zoe.reavill@suffolk.gov.uk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Susan.hunter@suffolk.gov.uk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C410E-512A-9B3F-A4DD-8AA72DF10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658532"/>
            <a:ext cx="4718304" cy="964673"/>
          </a:xfrm>
        </p:spPr>
        <p:txBody>
          <a:bodyPr/>
          <a:lstStyle/>
          <a:p>
            <a:pPr algn="ctr"/>
            <a:endParaRPr lang="en-GB" dirty="0"/>
          </a:p>
          <a:p>
            <a:pPr algn="ctr"/>
            <a:r>
              <a:rPr lang="en-GB" dirty="0"/>
              <a:t>Referrals for the Fears and Worries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56EE-2A42-7E7A-6A34-FA0C29138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623206"/>
            <a:ext cx="4718304" cy="225266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The link is available on the website </a:t>
            </a:r>
          </a:p>
        </p:txBody>
      </p:sp>
    </p:spTree>
    <p:extLst>
      <p:ext uri="{BB962C8B-B14F-4D97-AF65-F5344CB8AC3E}">
        <p14:creationId xmlns:p14="http://schemas.microsoft.com/office/powerpoint/2010/main" val="134884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83BA-2E8F-C742-5FC5-8E6DEAFB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222" y="982132"/>
            <a:ext cx="9811376" cy="130386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66FF"/>
                </a:solidFill>
              </a:rPr>
              <a:t>What is the Fears and Worries programme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942E4-4EFC-407D-CC98-345C594B0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 clinically proven 6-8-week intervention using cognitive behavioural therapy (CBT) techniques to support children aged between 5 and 12 years old.</a:t>
            </a:r>
          </a:p>
          <a:p>
            <a:r>
              <a:rPr lang="en-GB" dirty="0"/>
              <a:t>Parents are guided by an educational psychologist (EP) who work alongside the family to empower them to help their child overcome their fears and worries.</a:t>
            </a:r>
          </a:p>
          <a:p>
            <a:r>
              <a:rPr lang="en-GB" dirty="0"/>
              <a:t>One of the key aims is to increase parental confidence provide them with strategies which support their ability to help their child. </a:t>
            </a:r>
          </a:p>
          <a:p>
            <a:r>
              <a:rPr lang="en-GB" dirty="0"/>
              <a:t>Investment from the family, being involved in the decision around this being an approach they wish to engage with, knowing what to expect and what their role is important.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92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CF67-27E3-0361-9482-61D4E8E55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FF"/>
                </a:solidFill>
              </a:rPr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83C4-E713-73F8-3247-6681563D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Families retain the skills to support the child, this means they can revisit and use the techniques long after the program completes, saves resources and time</a:t>
            </a:r>
          </a:p>
          <a:p>
            <a:r>
              <a:rPr lang="en-GB" dirty="0"/>
              <a:t>Families use the techniques with other siblings, acts as an early intervention for other children without the need to re-refer</a:t>
            </a:r>
          </a:p>
          <a:p>
            <a:r>
              <a:rPr lang="en-GB" dirty="0"/>
              <a:t>Adults reflect upon their own habits and responses which may unknowingly perpetuate a behaviour, they have the knowledge and skills to change what they do which support the long-term success of the intervention. </a:t>
            </a:r>
          </a:p>
          <a:p>
            <a:r>
              <a:rPr lang="en-GB" dirty="0"/>
              <a:t>Non-judgemental approach seeking to empower via a CBT approach</a:t>
            </a:r>
          </a:p>
        </p:txBody>
      </p:sp>
    </p:spTree>
    <p:extLst>
      <p:ext uri="{BB962C8B-B14F-4D97-AF65-F5344CB8AC3E}">
        <p14:creationId xmlns:p14="http://schemas.microsoft.com/office/powerpoint/2010/main" val="16269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51A6-60BA-DB23-DBA9-BDD22D81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FF"/>
                </a:solidFill>
              </a:rPr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B6794-613F-9840-4A96-80115BD31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Pupils struggled to come into school grounds when arriving</a:t>
            </a:r>
          </a:p>
          <a:p>
            <a:pPr marL="0" indent="0">
              <a:buNone/>
            </a:pPr>
            <a:r>
              <a:rPr lang="en-GB" dirty="0"/>
              <a:t>Reluctance to leave their parents </a:t>
            </a:r>
          </a:p>
          <a:p>
            <a:pPr marL="0" indent="0">
              <a:buNone/>
            </a:pPr>
            <a:r>
              <a:rPr lang="en-GB" dirty="0"/>
              <a:t>Fearful of public spaces </a:t>
            </a:r>
          </a:p>
          <a:p>
            <a:pPr marL="0" indent="0">
              <a:buNone/>
            </a:pPr>
            <a:r>
              <a:rPr lang="en-GB" dirty="0"/>
              <a:t>School attendance was becoming a concern</a:t>
            </a:r>
          </a:p>
          <a:p>
            <a:pPr marL="0" indent="0">
              <a:buNone/>
            </a:pPr>
            <a:r>
              <a:rPr lang="en-GB" dirty="0"/>
              <a:t>Impacting friendships </a:t>
            </a:r>
          </a:p>
          <a:p>
            <a:pPr marL="0" indent="0">
              <a:buNone/>
            </a:pPr>
            <a:r>
              <a:rPr lang="en-GB" dirty="0"/>
              <a:t>Unable to participate in school trips or extra curricula activities </a:t>
            </a:r>
          </a:p>
          <a:p>
            <a:pPr marL="0" indent="0">
              <a:buNone/>
            </a:pPr>
            <a:r>
              <a:rPr lang="en-GB" dirty="0"/>
              <a:t>Sleep difficulties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1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B6E3-5400-9A60-99A2-1EF24FA2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6FF"/>
                </a:solidFill>
              </a:rPr>
              <a:t>Pre and post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7A4A9-6EFF-4CF6-03D7-A31FE8621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097517" cy="3310128"/>
          </a:xfrm>
        </p:spPr>
        <p:txBody>
          <a:bodyPr>
            <a:normAutofit/>
          </a:bodyPr>
          <a:lstStyle/>
          <a:p>
            <a:r>
              <a:rPr lang="en-GB" dirty="0"/>
              <a:t>We have used several measures including;</a:t>
            </a:r>
          </a:p>
          <a:p>
            <a:r>
              <a:rPr lang="en-GB" dirty="0"/>
              <a:t>RCADs</a:t>
            </a:r>
          </a:p>
          <a:p>
            <a:r>
              <a:rPr lang="en-GB" dirty="0"/>
              <a:t>Spences Anxiety Scales</a:t>
            </a:r>
          </a:p>
          <a:p>
            <a:r>
              <a:rPr lang="en-GB" dirty="0"/>
              <a:t>Goal-based outcomes. </a:t>
            </a:r>
            <a:r>
              <a:rPr lang="en-GB" sz="1600" dirty="0">
                <a:solidFill>
                  <a:srgbClr val="0066FF"/>
                </a:solidFill>
                <a:latin typeface="Garamond" panose="02020404030301010803"/>
              </a:rPr>
              <a:t>B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aseline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score and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hoped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for score identified at the start, the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achieved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score given at the end.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9BD6DA-281D-F532-143B-F7D35A8AEA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17029" y="2560321"/>
            <a:ext cx="5442267" cy="30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0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44E35-B50F-55E2-C2F9-05E6F1BEB9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95718" y="973703"/>
            <a:ext cx="9126069" cy="50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0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7C5CD5-976D-B13E-D621-8A3493D052CF}"/>
              </a:ext>
            </a:extLst>
          </p:cNvPr>
          <p:cNvSpPr txBox="1"/>
          <p:nvPr/>
        </p:nvSpPr>
        <p:spPr>
          <a:xfrm>
            <a:off x="2512088" y="1723351"/>
            <a:ext cx="664698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just had to send you a quick email just to praise yourself and the overcoming programme. We completed the course with you a short while ago and I just wanted to update you! </a:t>
            </a:r>
          </a:p>
          <a:p>
            <a:r>
              <a:rPr lang="en-GB" sz="20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XXX spent his first sleepover round a friends Friday night in a tent! </a:t>
            </a:r>
          </a:p>
          <a:p>
            <a:r>
              <a:rPr lang="en-GB" sz="20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could honestly cry as I never thought this would happen! </a:t>
            </a:r>
          </a:p>
          <a:p>
            <a:r>
              <a:rPr lang="en-GB" sz="20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went through the worksheets Thursday night and addressed his worries and XXX then worked on problem solving and solutions. He then had the sleepover and had a wonderful time and is excited to challenge himself now with more things! </a:t>
            </a:r>
          </a:p>
          <a:p>
            <a:r>
              <a:rPr lang="en-GB" sz="20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Thank you so much without you this would never have happened! 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7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F3A08-58C1-D3B4-075A-EBE091B2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67063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66FF"/>
                </a:solidFill>
              </a:rPr>
              <a:t>Future plans</a:t>
            </a:r>
            <a:br>
              <a:rPr lang="en-GB" b="1" dirty="0">
                <a:solidFill>
                  <a:srgbClr val="0066FF"/>
                </a:solidFill>
              </a:rPr>
            </a:br>
            <a:r>
              <a:rPr lang="en-GB" b="1" dirty="0">
                <a:solidFill>
                  <a:srgbClr val="0066FF"/>
                </a:solidFill>
              </a:rPr>
              <a:t>Family-led CBT </a:t>
            </a:r>
            <a:br>
              <a:rPr lang="en-GB" b="1" dirty="0">
                <a:solidFill>
                  <a:srgbClr val="0066FF"/>
                </a:solidFill>
              </a:rPr>
            </a:br>
            <a:endParaRPr lang="en-GB" b="1" dirty="0">
              <a:solidFill>
                <a:srgbClr val="0066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2D60C-E2E8-9E2D-E100-624816F0EA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Setting up a family-led CBT intervention whereby schools can support the intervention directly under supervision </a:t>
            </a:r>
          </a:p>
          <a:p>
            <a:r>
              <a:rPr lang="en-GB" dirty="0">
                <a:solidFill>
                  <a:schemeClr val="tx1"/>
                </a:solidFill>
              </a:rPr>
              <a:t>The model would be similar to that of an ELSA model, School staff work with parents/carers and receive supervision. </a:t>
            </a:r>
          </a:p>
          <a:p>
            <a:r>
              <a:rPr lang="en-GB" dirty="0">
                <a:solidFill>
                  <a:schemeClr val="tx1"/>
                </a:solidFill>
              </a:rPr>
              <a:t>The program can be delivered in small groups or individually depending upon need, and either in person or virtually. </a:t>
            </a:r>
          </a:p>
          <a:p>
            <a:r>
              <a:rPr lang="en-GB" dirty="0">
                <a:solidFill>
                  <a:schemeClr val="tx1"/>
                </a:solidFill>
              </a:rPr>
              <a:t>A school-based support model (working on worries, WoW) has been piloted in Norfolk with great success.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2958FA-2916-BD80-BCDE-CCF52E073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57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43900E9A430D4C9A622B7E1D01F13E" ma:contentTypeVersion="4" ma:contentTypeDescription="Create a new document." ma:contentTypeScope="" ma:versionID="5f6b64641ddd51e00683dc050a2a781d">
  <xsd:schema xmlns:xsd="http://www.w3.org/2001/XMLSchema" xmlns:xs="http://www.w3.org/2001/XMLSchema" xmlns:p="http://schemas.microsoft.com/office/2006/metadata/properties" xmlns:ns2="52574444-cee6-44e9-a89e-b4509adcf9c1" xmlns:ns3="34b91e8c-49cc-45ea-b3b4-2b954282b162" targetNamespace="http://schemas.microsoft.com/office/2006/metadata/properties" ma:root="true" ma:fieldsID="96fb2c91ddf871193390f4c0a94db8aa" ns2:_="" ns3:_="">
    <xsd:import namespace="52574444-cee6-44e9-a89e-b4509adcf9c1"/>
    <xsd:import namespace="34b91e8c-49cc-45ea-b3b4-2b954282b1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74444-cee6-44e9-a89e-b4509adcf9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91e8c-49cc-45ea-b3b4-2b954282b1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2574444-cee6-44e9-a89e-b4509adcf9c1">
      <UserInfo>
        <DisplayName>Susan Hunter</DisplayName>
        <AccountId>12</AccountId>
        <AccountType/>
      </UserInfo>
      <UserInfo>
        <DisplayName>Zoe Reavill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C5C9DF9-864B-48C7-B98A-FD07A2B052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D635DC-1520-4101-82C0-D51B945A98BD}">
  <ds:schemaRefs>
    <ds:schemaRef ds:uri="34b91e8c-49cc-45ea-b3b4-2b954282b162"/>
    <ds:schemaRef ds:uri="52574444-cee6-44e9-a89e-b4509adcf9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5FEDCC-4FD8-4ABD-901D-0AB4D852AB5C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34b91e8c-49cc-45ea-b3b4-2b954282b162"/>
    <ds:schemaRef ds:uri="52574444-cee6-44e9-a89e-b4509adcf9c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9119</TotalTime>
  <Words>568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Garamond</vt:lpstr>
      <vt:lpstr>Organic</vt:lpstr>
      <vt:lpstr>Helping your child with Fears and worries</vt:lpstr>
      <vt:lpstr>What is the Fears and Worries programme ?</vt:lpstr>
      <vt:lpstr>Benefits</vt:lpstr>
      <vt:lpstr>Case Studies</vt:lpstr>
      <vt:lpstr>Pre and post evaluation </vt:lpstr>
      <vt:lpstr>PowerPoint Presentation</vt:lpstr>
      <vt:lpstr>PowerPoint Presentation</vt:lpstr>
      <vt:lpstr>Future plans Family-led CBT  </vt:lpstr>
      <vt:lpstr>PowerPoint Presentation</vt:lpstr>
      <vt:lpstr>PowerPoint Presentation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a project to address student anxiety that didn’t quite go according to plan…</dc:title>
  <dc:creator>Kay Breton</dc:creator>
  <cp:lastModifiedBy>Kay Breton</cp:lastModifiedBy>
  <cp:revision>13</cp:revision>
  <dcterms:created xsi:type="dcterms:W3CDTF">2022-10-05T10:48:08Z</dcterms:created>
  <dcterms:modified xsi:type="dcterms:W3CDTF">2024-05-08T11:51:46Z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0x0101005D43900E9A430D4C9A622B7E1D01F13E</vt:lpwstr>
  </property>
</Properties>
</file>