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7" r:id="rId5"/>
  </p:sldMasterIdLst>
  <p:notesMasterIdLst>
    <p:notesMasterId r:id="rId14"/>
  </p:notesMasterIdLst>
  <p:sldIdLst>
    <p:sldId id="265" r:id="rId6"/>
    <p:sldId id="291" r:id="rId7"/>
    <p:sldId id="307" r:id="rId8"/>
    <p:sldId id="277" r:id="rId9"/>
    <p:sldId id="296" r:id="rId10"/>
    <p:sldId id="304" r:id="rId11"/>
    <p:sldId id="264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02A258-77A9-BFD0-A5BF-CCDD55CE6DD7}" name="Mulvey Anna" initials="MA" userId="S::Anna.Mulvey@nsft.nhs.uk::3aeb695a-73f6-4da9-aa4a-1d4a4a39ec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FED2FE"/>
    <a:srgbClr val="B9EDFF"/>
    <a:srgbClr val="FFEFFF"/>
    <a:srgbClr val="FFCDCD"/>
    <a:srgbClr val="FBE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148" autoAdjust="0"/>
  </p:normalViewPr>
  <p:slideViewPr>
    <p:cSldViewPr snapToGrid="0">
      <p:cViewPr varScale="1">
        <p:scale>
          <a:sx n="51" d="100"/>
          <a:sy n="51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245C7-AD43-4178-A78D-1F5D80F6D931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EEFD2-FF13-401F-862A-15444AC22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04BC2-426B-4C55-AF16-4563AD2F50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8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04BC2-426B-4C55-AF16-4563AD2F50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3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EEFD2-FF13-401F-862A-15444AC227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7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04BC2-426B-4C55-AF16-4563AD2F50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96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04BC2-426B-4C55-AF16-4563AD2F50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7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04BC2-426B-4C55-AF16-4563AD2F50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44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04BC2-426B-4C55-AF16-4563AD2F50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9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04BC2-426B-4C55-AF16-4563AD2F50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1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35CC-4E9B-2BFE-B1D5-7F8A6BAFA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20E0E-017E-B183-006F-E28D75852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68F92-C5C0-CEF0-4E5A-B130930C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09143-49CF-E2C3-BAA9-A12FE0BC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C2F08-C9F6-0800-2191-2199A3B9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0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DB81A-C680-9403-9853-59ED6EE1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22A8A-2570-05D5-DAF4-369EEB3FE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EF123-797E-1FBD-ED7D-1DF37F25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9F25B-2AF7-102F-A7C9-6E490A52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8DD26-26C4-2982-AF2B-112F0545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38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0A932E-0684-A147-8209-A7BCCD99E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FE0FD-2883-0711-3B01-19DBE3888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F8159-E5E1-AD9B-DF3D-9DA91CE1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E09F9-424A-1A4D-2736-104DF03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630D4-4DC9-0C66-9364-592F60F4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0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51" y="1122363"/>
            <a:ext cx="10801349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024" y="3602038"/>
            <a:ext cx="10165976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24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6" y="1825625"/>
            <a:ext cx="10869705" cy="3875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04BC07-8F03-473C-B5A4-E5A98B25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81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125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30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2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2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92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032095"/>
            <a:ext cx="7891836" cy="658594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1023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1023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06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4962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12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82588"/>
            <a:ext cx="6172200" cy="3978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25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59B3C-2051-B9B8-B3FF-1952B944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30820-2F43-0DFB-36BE-1F891AFFF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90B96-70F1-4CDE-6CD0-5A785479E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F940B-9315-E8E4-6553-A81959BE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9C6A6-E589-223E-3C00-A875FAB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54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734671"/>
            <a:ext cx="6172200" cy="412638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8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59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264024"/>
            <a:ext cx="2628900" cy="4450976"/>
          </a:xfrm>
        </p:spPr>
        <p:txBody>
          <a:bodyPr vert="eaVert"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264024"/>
            <a:ext cx="7734300" cy="445097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084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C3F3-A9CF-42A5-B9BB-12B78F95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76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E284-0D5B-DEE3-9C71-4A3690C3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F13F0-81C3-24CD-81A7-0DEF3B2D2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5FED6-0017-7903-2438-2E986EBA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F3534-26F3-36BC-2285-E2CBBDD0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5EFB4-6597-18B6-9854-E6AF6FDA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BCA3-81A6-9BE3-852D-32075A3D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6060-FDE3-63D9-0C92-86FBE7797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4BA11-1078-27B2-D3EC-6F167C46B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BE9C-7298-F586-E8D8-867C50CB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B12C9-CA19-2DB9-3342-D5F56321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E575D-1F69-A515-D104-963F24B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7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E349-C290-253F-7116-82A52D70A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90741-3742-A83E-9172-9FF3EFE1C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213C7-5D2C-D6C6-D9FE-2FD283A98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48901F-387D-9842-2B76-D8097C63D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0C1C0-ACF7-4EFC-49C7-031F957C8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955CB6-BA71-CF85-7ABC-8E1EFC37F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4D425-34CA-EEB3-4B06-6B2DDBDB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24D62-A454-7171-48CC-2D707ED2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76C09-9346-F65A-E95B-AC7073AD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9746B-FDC9-A374-5DDA-43CAA851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4619F-F519-2E2E-1A22-F81E6786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B1285-A6ED-CEE1-483E-5AF47390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1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3A15A-EF57-38AE-0CD1-7D529C19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1C0FF-901F-DE53-AF3E-18839C35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2C3BC-2E15-402E-9EA5-4D9E6EEC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3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BFD1-2C91-9809-FB73-E0C87FA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8C7C4-D62A-8F58-99BB-72C63B92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8431E-0332-27F1-23C1-7DA953C74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1FFCA-3FBA-781A-677E-509547DB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E2B63-ED28-728D-097B-91B28E63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35314-A9CD-D25F-1725-BAC4404F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8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40C0-D729-CE8C-8BE6-EDE40622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B13E8-CAD6-E826-D8A0-5B83D3A51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41056-8018-FB63-5FAC-7D92F5C22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875C3-0A30-A544-5B59-2A937DC4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BB3E0-55F0-FF85-9CC3-10E0A895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501C9-F972-2253-FD91-89053328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0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9CA9D3-08A3-5A1D-C539-88E84A74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C0BDB-EB2E-8D8D-8DAB-2D6145310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9A923-B828-B0D1-CCEB-65B9BB7B7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BD64-2755-4EAF-84D4-734A5B3941E1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A836D-75E8-BFCE-462D-927856FB1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6488E-8258-697C-7FBD-F02E017EB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024" y="1083761"/>
            <a:ext cx="10851776" cy="568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024" y="1825625"/>
            <a:ext cx="10851776" cy="387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693" y="365127"/>
            <a:ext cx="2228488" cy="630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25" y="6452836"/>
            <a:ext cx="2101911" cy="25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7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5EB8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8A1B7"/>
        </a:buClr>
        <a:buFont typeface="Arial" panose="020B0604020202020204" pitchFamily="34" charset="0"/>
        <a:buChar char="•"/>
        <a:defRPr sz="2400" b="0" i="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A1B7"/>
        </a:buClr>
        <a:buFont typeface="Arial" panose="020B0604020202020204" pitchFamily="34" charset="0"/>
        <a:buChar char="•"/>
        <a:defRPr sz="2200" b="0" i="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A1B7"/>
        </a:buClr>
        <a:buFont typeface="Arial" panose="020B0604020202020204" pitchFamily="34" charset="0"/>
        <a:buChar char="•"/>
        <a:defRPr sz="1800" b="0" i="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A1B7"/>
        </a:buClr>
        <a:buFont typeface="Arial" panose="020B0604020202020204" pitchFamily="34" charset="0"/>
        <a:buChar char="•"/>
        <a:defRPr sz="1600" b="0" i="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A1B7"/>
        </a:buClr>
        <a:buFont typeface="Arial" panose="020B0604020202020204" pitchFamily="34" charset="0"/>
        <a:buChar char="•"/>
        <a:defRPr sz="1400" b="0" i="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35dN0kjw5Q&amp;t=2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hesource@suffolk.gov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C81390-0098-480F-A1C2-B662F1372508}"/>
              </a:ext>
            </a:extLst>
          </p:cNvPr>
          <p:cNvSpPr/>
          <p:nvPr/>
        </p:nvSpPr>
        <p:spPr>
          <a:xfrm>
            <a:off x="6403604" y="5397100"/>
            <a:ext cx="4804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James Garden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Aptos" panose="020B0004020202020204" pitchFamily="34" charset="0"/>
              </a:rPr>
              <a:t>Information Co-Production Adviser</a:t>
            </a:r>
            <a:endParaRPr lang="en-GB" sz="2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49516-906F-4905-982B-6E4E7CB8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031" y="1455930"/>
            <a:ext cx="9089113" cy="34616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6600" b="1" dirty="0">
                <a:latin typeface="Utsaah" panose="020B0604020202020204" pitchFamily="34" charset="0"/>
                <a:cs typeface="Utsaah" panose="020B0604020202020204" pitchFamily="34" charset="0"/>
              </a:rPr>
              <a:t>Supporting Children &amp; Young People’s Mental Health</a:t>
            </a:r>
            <a:endParaRPr lang="en-GB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89A0B-6F17-4630-845D-3F9EF26D366A}"/>
              </a:ext>
            </a:extLst>
          </p:cNvPr>
          <p:cNvSpPr txBox="1"/>
          <p:nvPr/>
        </p:nvSpPr>
        <p:spPr>
          <a:xfrm>
            <a:off x="3900736" y="1438178"/>
            <a:ext cx="469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CYP Engagement Hub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CE19D-A205-144D-B614-7A74213F16A3}"/>
              </a:ext>
            </a:extLst>
          </p:cNvPr>
          <p:cNvSpPr txBox="1"/>
          <p:nvPr/>
        </p:nvSpPr>
        <p:spPr>
          <a:xfrm>
            <a:off x="1199343" y="5404380"/>
            <a:ext cx="4950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Fran Russo</a:t>
            </a:r>
          </a:p>
          <a:p>
            <a:pPr algn="ctr"/>
            <a:r>
              <a:rPr lang="en-GB" sz="2400" dirty="0"/>
              <a:t>Emotional Health &amp; Wellbeing Information Officer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42F0BA-8471-EF64-3138-923F86B36A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939" y="3476570"/>
            <a:ext cx="2796930" cy="2095996"/>
          </a:xfrm>
          <a:prstGeom prst="rect">
            <a:avLst/>
          </a:prstGeom>
        </p:spPr>
      </p:pic>
      <p:pic>
        <p:nvPicPr>
          <p:cNvPr id="14" name="Picture 13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8E3D6A87-072C-A57E-A2F9-10585F4DC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796" y="3959747"/>
            <a:ext cx="2500878" cy="1766560"/>
          </a:xfrm>
          <a:prstGeom prst="rect">
            <a:avLst/>
          </a:prstGeom>
        </p:spPr>
      </p:pic>
      <p:pic>
        <p:nvPicPr>
          <p:cNvPr id="18" name="Picture 17" descr="A blue and green rectangle with white text&#10;&#10;Description automatically generated">
            <a:extLst>
              <a:ext uri="{FF2B5EF4-FFF2-40B4-BE49-F238E27FC236}">
                <a16:creationId xmlns:a16="http://schemas.microsoft.com/office/drawing/2014/main" id="{DCCB2A59-365F-AEB4-61BE-ADADE35B71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044" y="4188915"/>
            <a:ext cx="1641456" cy="1295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5B1706-48A7-C23A-B277-1A65F0B5B7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534" y="260571"/>
            <a:ext cx="2032095" cy="6217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379A8F-3EA0-EE5E-4F50-9373CDB3B2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461" y="84961"/>
            <a:ext cx="3517656" cy="11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27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831D-9B85-868B-CC05-A835E79F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41" y="1114250"/>
            <a:ext cx="10515600" cy="1325563"/>
          </a:xfrm>
        </p:spPr>
        <p:txBody>
          <a:bodyPr/>
          <a:lstStyle/>
          <a:p>
            <a:r>
              <a:rPr lang="en-GB" b="1" dirty="0">
                <a:latin typeface="Utsaah" panose="020B0604020202020204" pitchFamily="34" charset="0"/>
                <a:cs typeface="Utsaah" panose="020B0604020202020204" pitchFamily="34" charset="0"/>
              </a:rPr>
              <a:t>What is The Source?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BE6B0-F25B-BAEC-B0EE-E6584F61D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33" y="1939372"/>
            <a:ext cx="6505733" cy="435133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A bespoke website for young people in Suffolk</a:t>
            </a:r>
          </a:p>
          <a:p>
            <a:r>
              <a:rPr lang="en-GB" dirty="0"/>
              <a:t>Aimed at young people between the ages of 12-25 years old</a:t>
            </a:r>
          </a:p>
          <a:p>
            <a:r>
              <a:rPr lang="en-GB" dirty="0"/>
              <a:t>Impartial information and advice enabling young people to make the right choices for them</a:t>
            </a:r>
          </a:p>
          <a:p>
            <a:r>
              <a:rPr lang="en-GB" dirty="0"/>
              <a:t>Signposts to support services</a:t>
            </a:r>
          </a:p>
          <a:p>
            <a:r>
              <a:rPr lang="en-GB" dirty="0"/>
              <a:t>The website covers four sections – ‘Future’, ‘Body’, ‘Mind’ and ‘Life’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Watch </a:t>
            </a:r>
            <a:r>
              <a:rPr lang="en-GB" i="0" dirty="0">
                <a:solidFill>
                  <a:srgbClr val="0F0F0F"/>
                </a:solidFill>
                <a:effectLst/>
                <a:highlight>
                  <a:srgbClr val="FFFFFF"/>
                </a:highlight>
                <a:cs typeface="Calibri" panose="020F0502020204030204" pitchFamily="34" charset="0"/>
              </a:rPr>
              <a:t>The Source Walkthrough </a:t>
            </a:r>
            <a:r>
              <a:rPr lang="en-GB" dirty="0"/>
              <a:t>video –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www.youtube.com/watch?v=r35dN0kjw5Q&amp;t=2s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1C77EE-414F-6868-13DC-9357B224C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614" y="0"/>
            <a:ext cx="5013434" cy="5980052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ABB4D0-1500-0478-EC0C-EA6476B3FEDB}"/>
              </a:ext>
            </a:extLst>
          </p:cNvPr>
          <p:cNvSpPr txBox="1"/>
          <p:nvPr/>
        </p:nvSpPr>
        <p:spPr>
          <a:xfrm>
            <a:off x="6769261" y="5873238"/>
            <a:ext cx="6094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Utsaah" panose="020B0604020202020204" pitchFamily="34" charset="0"/>
                <a:cs typeface="Utsaah" panose="020B0604020202020204" pitchFamily="34" charset="0"/>
              </a:rPr>
              <a:t>www.thesource.me.uk</a:t>
            </a:r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7C55710-8E21-F90B-717C-DEAE3B29D2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16" y="-774813"/>
            <a:ext cx="4398681" cy="3107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A9867-F13B-79DA-CE65-0BC49E164F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6307" y="630819"/>
            <a:ext cx="1879653" cy="9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42C4-39F6-3D01-0CEB-4F035DEE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58" y="18282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Utsaah" panose="020B0604020202020204" pitchFamily="34" charset="0"/>
                <a:cs typeface="Utsaah" panose="020B0604020202020204" pitchFamily="34" charset="0"/>
              </a:rPr>
              <a:t>Anxiety Advice for Young People in Suffolk</a:t>
            </a:r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2403DCFF-BB07-E104-AA72-0B3651424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326" y="1237422"/>
            <a:ext cx="5020043" cy="5220947"/>
          </a:xfrm>
        </p:spPr>
      </p:pic>
      <p:pic>
        <p:nvPicPr>
          <p:cNvPr id="7" name="Picture 6" descr="A screenshot of a social media page&#10;&#10;Description automatically generated">
            <a:extLst>
              <a:ext uri="{FF2B5EF4-FFF2-40B4-BE49-F238E27FC236}">
                <a16:creationId xmlns:a16="http://schemas.microsoft.com/office/drawing/2014/main" id="{550FA864-F1D1-AF16-015F-CBCF98FC6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108" y="3104906"/>
            <a:ext cx="2893762" cy="30672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33B4B5-E27B-A516-55A0-634A3FBD8262}"/>
              </a:ext>
            </a:extLst>
          </p:cNvPr>
          <p:cNvSpPr txBox="1"/>
          <p:nvPr/>
        </p:nvSpPr>
        <p:spPr>
          <a:xfrm>
            <a:off x="836558" y="1690688"/>
            <a:ext cx="380375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The Source websites ‘Mind’ section includes information and advice for young people on managing anxiety, and signposts to videos and useful resources.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F13E1D-F10B-AB9C-7C2E-897FA28640CF}"/>
              </a:ext>
            </a:extLst>
          </p:cNvPr>
          <p:cNvSpPr txBox="1"/>
          <p:nvPr/>
        </p:nvSpPr>
        <p:spPr>
          <a:xfrm>
            <a:off x="0" y="5043497"/>
            <a:ext cx="6093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saah" panose="020B0604020202020204" pitchFamily="34" charset="0"/>
                <a:ea typeface="+mn-ea"/>
                <a:cs typeface="Utsaah" panose="020B0604020202020204" pitchFamily="34" charset="0"/>
              </a:rPr>
              <a:t>www.thesource.me.uk/wellbeing</a:t>
            </a:r>
          </a:p>
        </p:txBody>
      </p:sp>
    </p:spTree>
    <p:extLst>
      <p:ext uri="{BB962C8B-B14F-4D97-AF65-F5344CB8AC3E}">
        <p14:creationId xmlns:p14="http://schemas.microsoft.com/office/powerpoint/2010/main" val="38399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6021-30CC-41D9-8D11-CB987178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35"/>
            <a:ext cx="10515600" cy="1325563"/>
          </a:xfrm>
        </p:spPr>
        <p:txBody>
          <a:bodyPr/>
          <a:lstStyle/>
          <a:p>
            <a:r>
              <a:rPr lang="en-GB" sz="4400" b="1" dirty="0">
                <a:latin typeface="Utsaah" panose="020B0604020202020204" pitchFamily="34" charset="0"/>
                <a:cs typeface="Utsaah" panose="020B0604020202020204" pitchFamily="34" charset="0"/>
              </a:rPr>
              <a:t>Emotional</a:t>
            </a:r>
            <a:r>
              <a:rPr lang="en-GB" sz="4400" b="1" dirty="0">
                <a:latin typeface="+mn-lt"/>
                <a:cs typeface="Utsaah" panose="020B0604020202020204" pitchFamily="34" charset="0"/>
              </a:rPr>
              <a:t> </a:t>
            </a:r>
            <a:r>
              <a:rPr lang="en-GB" sz="4400" b="1" dirty="0">
                <a:latin typeface="Utsaah" panose="020B0604020202020204" pitchFamily="34" charset="0"/>
                <a:cs typeface="Utsaah" panose="020B0604020202020204" pitchFamily="34" charset="0"/>
              </a:rPr>
              <a:t>Wellbeing Posters and Z Card Resources</a:t>
            </a:r>
            <a:endParaRPr lang="en-GB" b="1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E51B7-A266-4301-92D9-3982D76448F3}"/>
              </a:ext>
            </a:extLst>
          </p:cNvPr>
          <p:cNvSpPr txBox="1"/>
          <p:nvPr/>
        </p:nvSpPr>
        <p:spPr>
          <a:xfrm>
            <a:off x="8686801" y="1289223"/>
            <a:ext cx="3253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cs typeface="Utsaah" panose="020B0604020202020204" pitchFamily="34" charset="0"/>
              </a:rPr>
              <a:t>We have a series of wellbeing z-cards and poster resources available to help schools and settings signpost young people to mental health support services.</a:t>
            </a:r>
          </a:p>
          <a:p>
            <a:endParaRPr lang="en-GB" sz="2000" dirty="0">
              <a:cs typeface="Utsaah" panose="020B0604020202020204" pitchFamily="34" charset="0"/>
            </a:endParaRPr>
          </a:p>
          <a:p>
            <a:r>
              <a:rPr lang="en-GB" sz="2000" dirty="0">
                <a:cs typeface="Utsaah" panose="020B0604020202020204" pitchFamily="34" charset="0"/>
              </a:rPr>
              <a:t>We send out our wellbeing resources to schools and settings on request, by emailing:</a:t>
            </a:r>
            <a:br>
              <a:rPr lang="en-GB" sz="2000" dirty="0">
                <a:cs typeface="Utsaah" panose="020B0604020202020204" pitchFamily="34" charset="0"/>
              </a:rPr>
            </a:br>
            <a:r>
              <a:rPr lang="en-GB" sz="2000" dirty="0">
                <a:cs typeface="Utsaah" panose="020B0604020202020204" pitchFamily="34" charset="0"/>
                <a:hlinkClick r:id="rId3"/>
              </a:rPr>
              <a:t>thesource@suffolk.gov.uk</a:t>
            </a:r>
            <a:r>
              <a:rPr lang="en-GB" sz="2000" dirty="0">
                <a:cs typeface="Utsaah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23035-F1EC-1F86-BEB0-76ED602DC2E4}"/>
              </a:ext>
            </a:extLst>
          </p:cNvPr>
          <p:cNvSpPr txBox="1"/>
          <p:nvPr/>
        </p:nvSpPr>
        <p:spPr>
          <a:xfrm>
            <a:off x="516587" y="5739261"/>
            <a:ext cx="113407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cs typeface="Utsaah" panose="020B0604020202020204" pitchFamily="34" charset="0"/>
              </a:rPr>
              <a:t>To request our wellbeing resources, go to: </a:t>
            </a:r>
            <a:r>
              <a:rPr lang="en-GB" sz="2800" b="1" dirty="0">
                <a:cs typeface="Utsaah" panose="020B0604020202020204" pitchFamily="34" charset="0"/>
              </a:rPr>
              <a:t>www.thesource.me.uk/resources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A1A01A-9BB3-C0CD-0CED-9E6A6CC7F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31" y="812757"/>
            <a:ext cx="4974597" cy="4524316"/>
          </a:xfrm>
          <a:prstGeom prst="rect">
            <a:avLst/>
          </a:prstGeom>
        </p:spPr>
      </p:pic>
      <p:pic>
        <p:nvPicPr>
          <p:cNvPr id="5" name="Picture 4" descr="A poster with cartoon characters&#10;&#10;Description automatically generated">
            <a:extLst>
              <a:ext uri="{FF2B5EF4-FFF2-40B4-BE49-F238E27FC236}">
                <a16:creationId xmlns:a16="http://schemas.microsoft.com/office/drawing/2014/main" id="{6CE07F65-3493-22B0-A4DD-5986C8862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028" y="1642016"/>
            <a:ext cx="2723751" cy="38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82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3504-5A9D-F8BB-AAFD-20FD4613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69" y="745383"/>
            <a:ext cx="4821277" cy="17052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latin typeface="Amasis MT Pro Black" panose="02040A04050005020304" pitchFamily="18" charset="0"/>
              </a:rPr>
              <a:t>Anxiety support for children – </a:t>
            </a:r>
            <a:br>
              <a:rPr lang="en-US" sz="4800" dirty="0">
                <a:latin typeface="Amasis MT Pro Black" panose="02040A04050005020304" pitchFamily="18" charset="0"/>
              </a:rPr>
            </a:br>
            <a:r>
              <a:rPr lang="en-US" sz="3100" kern="1200" dirty="0">
                <a:latin typeface="Amasis MT Pro Black" panose="02040A04050005020304" pitchFamily="18" charset="0"/>
              </a:rPr>
              <a:t>Jot the friendly</a:t>
            </a:r>
            <a:br>
              <a:rPr lang="en-US" sz="3200" kern="1200" dirty="0">
                <a:latin typeface="Amasis MT Pro Black" panose="02040A04050005020304" pitchFamily="18" charset="0"/>
              </a:rPr>
            </a:br>
            <a:r>
              <a:rPr lang="en-US" sz="3200" kern="1200" dirty="0">
                <a:latin typeface="Amasis MT Pro Black" panose="02040A04050005020304" pitchFamily="18" charset="0"/>
              </a:rPr>
              <a:t>robot well-being resources…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29E62-7FDA-FEDD-CA68-6BC2AF6B9F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521" y="123433"/>
            <a:ext cx="7024110" cy="4495429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A458DD-01FD-49C0-5A8A-7826B030EE1A}"/>
              </a:ext>
            </a:extLst>
          </p:cNvPr>
          <p:cNvSpPr txBox="1"/>
          <p:nvPr/>
        </p:nvSpPr>
        <p:spPr>
          <a:xfrm>
            <a:off x="4853898" y="4701465"/>
            <a:ext cx="7212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masis MT Pro Black" panose="02040A04050005020304" pitchFamily="18" charset="0"/>
              </a:rPr>
              <a:t>15 things from Jot the robot to help children feel better when they are sad or worried.</a:t>
            </a:r>
          </a:p>
        </p:txBody>
      </p:sp>
      <p:pic>
        <p:nvPicPr>
          <p:cNvPr id="10" name="Picture 9" descr="Cartoon of robots playing basketball&#10;&#10;Description automatically generated">
            <a:extLst>
              <a:ext uri="{FF2B5EF4-FFF2-40B4-BE49-F238E27FC236}">
                <a16:creationId xmlns:a16="http://schemas.microsoft.com/office/drawing/2014/main" id="{C69C427D-D731-751E-0E8E-C2D3B6B30F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632" y="2290437"/>
            <a:ext cx="1731646" cy="1298735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3F5C4-1456-2231-60F2-0F0C5DC542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36" y="3429000"/>
            <a:ext cx="4516242" cy="3180522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1035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DF66BC-E53A-CE55-3110-6B0FBB40E626}"/>
              </a:ext>
            </a:extLst>
          </p:cNvPr>
          <p:cNvSpPr txBox="1"/>
          <p:nvPr/>
        </p:nvSpPr>
        <p:spPr>
          <a:xfrm>
            <a:off x="624724" y="201703"/>
            <a:ext cx="6460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Jot the robot poster resources…</a:t>
            </a:r>
          </a:p>
        </p:txBody>
      </p:sp>
      <p:pic>
        <p:nvPicPr>
          <p:cNvPr id="4" name="Picture 3" descr="A poster with cartoon robots&#10;&#10;Description automatically generated">
            <a:extLst>
              <a:ext uri="{FF2B5EF4-FFF2-40B4-BE49-F238E27FC236}">
                <a16:creationId xmlns:a16="http://schemas.microsoft.com/office/drawing/2014/main" id="{D0D5BB22-4C24-673B-1819-BE89E8C66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358" y="201703"/>
            <a:ext cx="4343399" cy="5674441"/>
          </a:xfrm>
          <a:prstGeom prst="rect">
            <a:avLst/>
          </a:prstGeom>
        </p:spPr>
      </p:pic>
      <p:pic>
        <p:nvPicPr>
          <p:cNvPr id="12" name="Picture 11" descr="A poster with a cartoon robot&#10;&#10;Description automatically generated">
            <a:extLst>
              <a:ext uri="{FF2B5EF4-FFF2-40B4-BE49-F238E27FC236}">
                <a16:creationId xmlns:a16="http://schemas.microsoft.com/office/drawing/2014/main" id="{7DA0574D-F0D4-4EAD-DDD1-B81DC0BAC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853" y="841315"/>
            <a:ext cx="3282846" cy="43952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B6CA0D-746C-7398-9FE6-F449527161BA}"/>
              </a:ext>
            </a:extLst>
          </p:cNvPr>
          <p:cNvSpPr txBox="1"/>
          <p:nvPr/>
        </p:nvSpPr>
        <p:spPr>
          <a:xfrm>
            <a:off x="359763" y="789987"/>
            <a:ext cx="368743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We have the following Jot the robot posters available to schools and educational settings, aimed at children…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Jot the friendly robot - Rule of 3 and Rule of 5 Grounding Technique posters</a:t>
            </a:r>
            <a:br>
              <a:rPr lang="en-GB" dirty="0"/>
            </a:b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Tell Somebody How You Are Feeling – teacher to speak to poster </a:t>
            </a:r>
            <a:br>
              <a:rPr lang="en-GB" dirty="0"/>
            </a:b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Jot the friendly robot - Sleep Tips poster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393CAF8-2E01-29A2-410E-02C1FED5BE54}"/>
              </a:ext>
            </a:extLst>
          </p:cNvPr>
          <p:cNvSpPr txBox="1">
            <a:spLocks/>
          </p:cNvSpPr>
          <p:nvPr/>
        </p:nvSpPr>
        <p:spPr>
          <a:xfrm>
            <a:off x="4400346" y="6009862"/>
            <a:ext cx="10761421" cy="522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>
                <a:latin typeface="Utsaah" panose="020B0604020202020204" pitchFamily="34" charset="0"/>
                <a:cs typeface="Utsaah" panose="020B0604020202020204" pitchFamily="34" charset="0"/>
              </a:rPr>
              <a:t>www.suffolk.gov.uk/jot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8388D7-C649-BFB3-3E8F-4B79672FFD61}"/>
              </a:ext>
            </a:extLst>
          </p:cNvPr>
          <p:cNvSpPr txBox="1"/>
          <p:nvPr/>
        </p:nvSpPr>
        <p:spPr>
          <a:xfrm>
            <a:off x="624724" y="5484704"/>
            <a:ext cx="69846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These poster resources are available to download from our website or you can request a Jot the robot wellbeing pack by emailing: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saah" panose="020B0604020202020204" pitchFamily="34" charset="0"/>
              </a:rPr>
              <a:t>thesource@suffolk.gov.uk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10333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9516-906F-4905-982B-6E4E7CB8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206" y="458627"/>
            <a:ext cx="9938169" cy="797235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Utsaah" panose="020B0604020202020204" pitchFamily="34" charset="0"/>
                <a:cs typeface="Utsaah" panose="020B0604020202020204" pitchFamily="34" charset="0"/>
              </a:rPr>
              <a:t>Anxiety Advice for Families </a:t>
            </a:r>
            <a:br>
              <a:rPr lang="en-GB" sz="4800" b="1" dirty="0">
                <a:latin typeface="Utsaah" panose="020B0604020202020204" pitchFamily="34" charset="0"/>
                <a:cs typeface="Utsaah" panose="020B0604020202020204" pitchFamily="34" charset="0"/>
              </a:rPr>
            </a:br>
            <a:r>
              <a:rPr lang="en-GB" sz="4800" b="1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GB" sz="3600" b="1" dirty="0">
                <a:latin typeface="Utsaah" panose="020B0604020202020204" pitchFamily="34" charset="0"/>
                <a:cs typeface="Utsaah" panose="020B0604020202020204" pitchFamily="34" charset="0"/>
              </a:rPr>
              <a:t> Emotional Wellbeing Gateway Website (Suffolk </a:t>
            </a:r>
            <a:r>
              <a:rPr lang="en-GB" sz="3600" b="1" dirty="0" err="1">
                <a:latin typeface="Utsaah" panose="020B0604020202020204" pitchFamily="34" charset="0"/>
                <a:cs typeface="Utsaah" panose="020B0604020202020204" pitchFamily="34" charset="0"/>
              </a:rPr>
              <a:t>InfoLink</a:t>
            </a:r>
            <a:r>
              <a:rPr lang="en-GB" sz="3600" b="1" dirty="0">
                <a:latin typeface="Utsaah" panose="020B0604020202020204" pitchFamily="34" charset="0"/>
                <a:cs typeface="Utsaah" panose="020B0604020202020204" pitchFamily="34" charset="0"/>
              </a:rPr>
              <a:t>)</a:t>
            </a:r>
            <a:endParaRPr lang="en-GB" sz="36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989C16-2FD1-4451-B807-8A18925C10D3}"/>
              </a:ext>
            </a:extLst>
          </p:cNvPr>
          <p:cNvSpPr txBox="1">
            <a:spLocks/>
          </p:cNvSpPr>
          <p:nvPr/>
        </p:nvSpPr>
        <p:spPr>
          <a:xfrm>
            <a:off x="-1492046" y="5239335"/>
            <a:ext cx="10761421" cy="522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>
                <a:latin typeface="Utsaah" panose="020B0604020202020204" pitchFamily="34" charset="0"/>
                <a:cs typeface="Utsaah" panose="020B0604020202020204" pitchFamily="34" charset="0"/>
              </a:rPr>
              <a:t>www.emotionalwellbeinggateway.org.uk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9F9795-5FA0-C3D4-7480-67A9A7559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35" y="1699605"/>
            <a:ext cx="4929161" cy="2812434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B039B6E-B26C-4231-8248-4DD82A5845D2}"/>
              </a:ext>
            </a:extLst>
          </p:cNvPr>
          <p:cNvSpPr/>
          <p:nvPr/>
        </p:nvSpPr>
        <p:spPr>
          <a:xfrm rot="3729655">
            <a:off x="1057082" y="2155975"/>
            <a:ext cx="1220461" cy="550415"/>
          </a:xfrm>
          <a:prstGeom prst="rightArrow">
            <a:avLst/>
          </a:prstGeom>
          <a:solidFill>
            <a:srgbClr val="33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A5A171-3C49-AB6F-E1AF-93A01FE02C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436" y="1422596"/>
            <a:ext cx="5351367" cy="251829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871E1-D506-2D4C-C31E-9AA32E29DE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0582">
            <a:off x="6071863" y="1794380"/>
            <a:ext cx="714855" cy="100395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3115AD0-B725-F721-0783-2D1D25FD53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468" y="2203554"/>
            <a:ext cx="4636752" cy="4195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2C3883-C1ED-38FA-2482-9C14B7120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94040">
            <a:off x="6595302" y="3750975"/>
            <a:ext cx="103031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54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sitting together&#10;&#10;Description automatically generated">
            <a:extLst>
              <a:ext uri="{FF2B5EF4-FFF2-40B4-BE49-F238E27FC236}">
                <a16:creationId xmlns:a16="http://schemas.microsoft.com/office/drawing/2014/main" id="{3F4BC3F5-B93A-0A13-8489-998CC4968D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425" y="377371"/>
            <a:ext cx="4479073" cy="251947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089599-62A7-17D4-F54A-3BE7043ADE12}"/>
              </a:ext>
            </a:extLst>
          </p:cNvPr>
          <p:cNvSpPr txBox="1"/>
          <p:nvPr/>
        </p:nvSpPr>
        <p:spPr>
          <a:xfrm>
            <a:off x="1195968" y="2956169"/>
            <a:ext cx="9376937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latin typeface="Utsaah" panose="020B0604020202020204" pitchFamily="34" charset="0"/>
                <a:cs typeface="Utsaah" panose="020B0604020202020204" pitchFamily="34" charset="0"/>
              </a:rPr>
              <a:t>Please like and share our social media:</a:t>
            </a:r>
          </a:p>
          <a:p>
            <a:r>
              <a:rPr lang="en-GB" sz="4000" b="1" dirty="0">
                <a:latin typeface="Utsaah" panose="020B0604020202020204" pitchFamily="34" charset="0"/>
                <a:cs typeface="Utsaah" panose="020B0604020202020204" pitchFamily="34" charset="0"/>
              </a:rPr>
              <a:t>Twitter:</a:t>
            </a:r>
            <a:r>
              <a:rPr lang="en-GB" sz="4000" dirty="0">
                <a:latin typeface="Utsaah" panose="020B0604020202020204" pitchFamily="34" charset="0"/>
                <a:cs typeface="Utsaah" panose="020B0604020202020204" pitchFamily="34" charset="0"/>
              </a:rPr>
              <a:t> @sourcesuffolk</a:t>
            </a:r>
          </a:p>
          <a:p>
            <a:r>
              <a:rPr lang="en-GB" sz="4000" b="1" dirty="0">
                <a:latin typeface="Utsaah" panose="020B0604020202020204" pitchFamily="34" charset="0"/>
                <a:cs typeface="Utsaah" panose="020B0604020202020204" pitchFamily="34" charset="0"/>
              </a:rPr>
              <a:t>Facebook:</a:t>
            </a:r>
            <a:r>
              <a:rPr lang="en-GB" sz="4000" dirty="0">
                <a:latin typeface="Utsaah" panose="020B0604020202020204" pitchFamily="34" charset="0"/>
                <a:cs typeface="Utsaah" panose="020B0604020202020204" pitchFamily="34" charset="0"/>
              </a:rPr>
              <a:t> @thesourcewebsite</a:t>
            </a:r>
          </a:p>
          <a:p>
            <a:r>
              <a:rPr lang="en-GB" sz="4000" b="1" dirty="0">
                <a:latin typeface="Utsaah" panose="020B0604020202020204" pitchFamily="34" charset="0"/>
                <a:cs typeface="Utsaah" panose="020B0604020202020204" pitchFamily="34" charset="0"/>
              </a:rPr>
              <a:t>Instagram:</a:t>
            </a:r>
            <a:r>
              <a:rPr lang="en-GB" sz="4000" dirty="0">
                <a:latin typeface="Utsaah" panose="020B0604020202020204" pitchFamily="34" charset="0"/>
                <a:cs typeface="Utsaah" panose="020B0604020202020204" pitchFamily="34" charset="0"/>
              </a:rPr>
              <a:t> @ehub_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5AF4F-F446-7CD0-8757-89ED6F1C4F45}"/>
              </a:ext>
            </a:extLst>
          </p:cNvPr>
          <p:cNvSpPr txBox="1"/>
          <p:nvPr/>
        </p:nvSpPr>
        <p:spPr>
          <a:xfrm>
            <a:off x="1195968" y="5453454"/>
            <a:ext cx="9376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saah" panose="020B0604020202020204" pitchFamily="34" charset="0"/>
                <a:ea typeface="+mn-ea"/>
                <a:cs typeface="Utsaah" panose="020B0604020202020204" pitchFamily="34" charset="0"/>
              </a:rPr>
              <a:t>Engagement Hub enquiries: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saah" panose="020B0604020202020204" pitchFamily="34" charset="0"/>
                <a:ea typeface="+mn-ea"/>
                <a:cs typeface="Utsaah" panose="020B0604020202020204" pitchFamily="34" charset="0"/>
              </a:rPr>
              <a:t>thesource@suffolk.gov.uk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3291D-D3C6-46AF-4A7E-E29C98C659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469" y="2837529"/>
            <a:ext cx="3684970" cy="2613865"/>
          </a:xfrm>
          <a:prstGeom prst="rect">
            <a:avLst/>
          </a:prstGeom>
          <a:effectLst>
            <a:softEdge rad="5461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EAA3B5-39EE-E090-ABDE-86DEC6A73394}"/>
              </a:ext>
            </a:extLst>
          </p:cNvPr>
          <p:cNvSpPr txBox="1"/>
          <p:nvPr/>
        </p:nvSpPr>
        <p:spPr>
          <a:xfrm>
            <a:off x="1195968" y="1192885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latin typeface="Utsaah" panose="020B0604020202020204" pitchFamily="34" charset="0"/>
                <a:cs typeface="Utsaah" panose="020B0604020202020204" pitchFamily="34" charset="0"/>
              </a:rPr>
              <a:t>Our contact details…</a:t>
            </a:r>
          </a:p>
        </p:txBody>
      </p:sp>
    </p:spTree>
    <p:extLst>
      <p:ext uri="{BB962C8B-B14F-4D97-AF65-F5344CB8AC3E}">
        <p14:creationId xmlns:p14="http://schemas.microsoft.com/office/powerpoint/2010/main" val="193783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SFT bas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6AA290971DFA43ADC6B12D6F461843" ma:contentTypeVersion="12" ma:contentTypeDescription="Create a new document." ma:contentTypeScope="" ma:versionID="fa0538bfe841354d47d56ed297e08e62">
  <xsd:schema xmlns:xsd="http://www.w3.org/2001/XMLSchema" xmlns:xs="http://www.w3.org/2001/XMLSchema" xmlns:p="http://schemas.microsoft.com/office/2006/metadata/properties" xmlns:ns2="10df09a8-1586-4734-ba37-0c382fb02d62" xmlns:ns3="07becab0-10a0-490c-a70e-9160c454cd56" targetNamespace="http://schemas.microsoft.com/office/2006/metadata/properties" ma:root="true" ma:fieldsID="12e05bfe220f986e2776c3fc10453bca" ns2:_="" ns3:_="">
    <xsd:import namespace="10df09a8-1586-4734-ba37-0c382fb02d62"/>
    <xsd:import namespace="07becab0-10a0-490c-a70e-9160c454cd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f09a8-1586-4734-ba37-0c382fb02d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ecab0-10a0-490c-a70e-9160c454cd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154933-B22B-4D9D-8A34-BCAB1213BA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df09a8-1586-4734-ba37-0c382fb02d62"/>
    <ds:schemaRef ds:uri="07becab0-10a0-490c-a70e-9160c454cd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1F2552-5445-404B-81C4-EC9F05BB0CCB}">
  <ds:schemaRefs>
    <ds:schemaRef ds:uri="http://purl.org/dc/elements/1.1/"/>
    <ds:schemaRef ds:uri="07becab0-10a0-490c-a70e-9160c454cd56"/>
    <ds:schemaRef ds:uri="http://schemas.microsoft.com/office/infopath/2007/PartnerControls"/>
    <ds:schemaRef ds:uri="http://schemas.microsoft.com/office/2006/documentManagement/types"/>
    <ds:schemaRef ds:uri="10df09a8-1586-4734-ba37-0c382fb02d62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562F1C-9883-4DB1-9568-D8D700F4B8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426</Words>
  <Application>Microsoft Office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Amasis MT Pro Black</vt:lpstr>
      <vt:lpstr>Aptos</vt:lpstr>
      <vt:lpstr>Arial</vt:lpstr>
      <vt:lpstr>Calibri</vt:lpstr>
      <vt:lpstr>Calibri Light</vt:lpstr>
      <vt:lpstr>Utsaah</vt:lpstr>
      <vt:lpstr>Office Theme</vt:lpstr>
      <vt:lpstr>NSFT base theme</vt:lpstr>
      <vt:lpstr>Supporting Children &amp; Young People’s Mental Health</vt:lpstr>
      <vt:lpstr>What is The Source?</vt:lpstr>
      <vt:lpstr>Anxiety Advice for Young People in Suffolk</vt:lpstr>
      <vt:lpstr>Emotional Wellbeing Posters and Z Card Resources</vt:lpstr>
      <vt:lpstr>Anxiety support for children –  Jot the friendly robot well-being resources…</vt:lpstr>
      <vt:lpstr>PowerPoint Presentation</vt:lpstr>
      <vt:lpstr>Anxiety Advice for Families    Emotional Wellbeing Gateway Website (Suffolk InfoLink)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Kay Breton</dc:creator>
  <cp:lastModifiedBy>Fran Russo</cp:lastModifiedBy>
  <cp:revision>108</cp:revision>
  <dcterms:created xsi:type="dcterms:W3CDTF">2023-10-26T08:57:28Z</dcterms:created>
  <dcterms:modified xsi:type="dcterms:W3CDTF">2024-05-15T10:15:29Z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0x010100EF6AA290971DFA43ADC6B12D6F461843</vt:lpwstr>
  </property>
</Properties>
</file>