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7" r:id="rId5"/>
  </p:sldMasterIdLst>
  <p:notesMasterIdLst>
    <p:notesMasterId r:id="rId18"/>
  </p:notesMasterIdLst>
  <p:sldIdLst>
    <p:sldId id="877" r:id="rId6"/>
    <p:sldId id="315" r:id="rId7"/>
    <p:sldId id="316" r:id="rId8"/>
    <p:sldId id="878" r:id="rId9"/>
    <p:sldId id="880" r:id="rId10"/>
    <p:sldId id="887" r:id="rId11"/>
    <p:sldId id="884" r:id="rId12"/>
    <p:sldId id="882" r:id="rId13"/>
    <p:sldId id="883" r:id="rId14"/>
    <p:sldId id="295" r:id="rId15"/>
    <p:sldId id="889" r:id="rId16"/>
    <p:sldId id="881" r:id="rId17"/>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02A258-77A9-BFD0-A5BF-CCDD55CE6DD7}" name="Mulvey Anna" initials="MA" userId="S::Anna.Mulvey@nsft.nhs.uk::3aeb695a-73f6-4da9-aa4a-1d4a4a39ec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00"/>
    <a:srgbClr val="FED2FE"/>
    <a:srgbClr val="B9EDFF"/>
    <a:srgbClr val="FFEFFF"/>
    <a:srgbClr val="FFCDCD"/>
    <a:srgbClr val="FBE0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148" autoAdjust="0"/>
  </p:normalViewPr>
  <p:slideViewPr>
    <p:cSldViewPr snapToGrid="0">
      <p:cViewPr varScale="1">
        <p:scale>
          <a:sx n="62" d="100"/>
          <a:sy n="62" d="100"/>
        </p:scale>
        <p:origin x="828"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00" d="100"/>
          <a:sy n="100" d="100"/>
        </p:scale>
        <p:origin x="1628" y="-14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5C245C7-AD43-4178-A78D-1F5D80F6D931}" type="datetimeFigureOut">
              <a:rPr lang="en-GB" smtClean="0"/>
              <a:t>12/05/2025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8A1EEFD2-FF13-401F-862A-15444AC227BC}" type="slidenum">
              <a:rPr lang="en-GB" smtClean="0"/>
              <a:t>‹#›</a:t>
            </a:fld>
            <a:endParaRPr lang="en-GB"/>
          </a:p>
        </p:txBody>
      </p:sp>
    </p:spTree>
    <p:extLst>
      <p:ext uri="{BB962C8B-B14F-4D97-AF65-F5344CB8AC3E}">
        <p14:creationId xmlns:p14="http://schemas.microsoft.com/office/powerpoint/2010/main" val="40454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my name is Fran. I am an EH&amp; </a:t>
            </a:r>
            <a:r>
              <a:rPr lang="en-GB" dirty="0" err="1"/>
              <a:t>Wellbing</a:t>
            </a:r>
            <a:r>
              <a:rPr lang="en-GB" dirty="0"/>
              <a:t> Info Officer from the CYP Engagement Hub team. My team is a small team based in the children and young people’s directorate at Suffolk County Council. </a:t>
            </a: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chemeClr val="bg1"/>
                </a:solidFill>
              </a:rPr>
              <a:t>I (Fran) work in partnership with Suffolk and North East Essex ICB to help to promote service updates and support around CYP mental health transformation work in East and West Suffolk.</a:t>
            </a:r>
          </a:p>
          <a:p>
            <a:pPr marL="0" indent="0">
              <a:buFont typeface="Arial" panose="020B0604020202020204" pitchFamily="34" charset="0"/>
              <a:buNone/>
            </a:pPr>
            <a:endParaRPr lang="en-GB" sz="1200" dirty="0">
              <a:solidFill>
                <a:schemeClr val="bg1"/>
              </a:solidFill>
            </a:endParaRPr>
          </a:p>
          <a:p>
            <a:endParaRPr lang="en-GB" dirty="0"/>
          </a:p>
        </p:txBody>
      </p:sp>
      <p:sp>
        <p:nvSpPr>
          <p:cNvPr id="4" name="Slide Number Placeholder 3"/>
          <p:cNvSpPr>
            <a:spLocks noGrp="1"/>
          </p:cNvSpPr>
          <p:nvPr>
            <p:ph type="sldNum" sz="quarter" idx="10"/>
          </p:nvPr>
        </p:nvSpPr>
        <p:spPr/>
        <p:txBody>
          <a:bodyPr/>
          <a:lstStyle/>
          <a:p>
            <a:fld id="{28A04BC2-426B-4C55-AF16-4563AD2F50A4}" type="slidenum">
              <a:rPr lang="en-GB" smtClean="0"/>
              <a:t>1</a:t>
            </a:fld>
            <a:endParaRPr lang="en-GB"/>
          </a:p>
        </p:txBody>
      </p:sp>
    </p:spTree>
    <p:extLst>
      <p:ext uri="{BB962C8B-B14F-4D97-AF65-F5344CB8AC3E}">
        <p14:creationId xmlns:p14="http://schemas.microsoft.com/office/powerpoint/2010/main" val="2108093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7" y="4777958"/>
            <a:ext cx="5912898" cy="3909239"/>
          </a:xfrm>
        </p:spPr>
        <p:txBody>
          <a:bodyPr/>
          <a:lstStyle/>
          <a:p>
            <a:r>
              <a:rPr lang="en-GB" sz="1000" dirty="0"/>
              <a:t>Jot the friendly robot’, is an emotional wellbeing campaign that our team introduced over a year ago now in partnership with Suffolk and North East Essex ICB to help primary school aged children in Suffolk learn about emotional literacy and to support primary schools by providing them with well-being resources– at the time we found we had lots of well-being resources aimed at secondary school pupils but none aimed at primary school pupils.</a:t>
            </a:r>
          </a:p>
          <a:p>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The Jot the robot campaign gives 15 tips to children about the things they can do to help them feel better when they are feeling sad or worried.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The campaign consists animated videos of Jot giving his wellbeing tips which are available online, booklet and flash cards and poster resources which we send out to schools to help them with their whole school approach to wellbeing support for their pupils. Jot the friendly robot has proved helpful to schools and parents and carers who support children and young people with SEND or learning differences to learn about managing strong feelings.</a:t>
            </a:r>
          </a:p>
          <a:p>
            <a:endParaRPr lang="en-GB" sz="1000" dirty="0"/>
          </a:p>
          <a:p>
            <a:r>
              <a:rPr lang="en-GB" sz="1000" dirty="0"/>
              <a:t>Since the campaign was launched we rolled out workshops to 14 schools on request across east and west </a:t>
            </a:r>
            <a:r>
              <a:rPr lang="en-GB" sz="1000" dirty="0" err="1"/>
              <a:t>suffolk</a:t>
            </a:r>
            <a:r>
              <a:rPr lang="en-GB" sz="1000" dirty="0"/>
              <a:t>. The workshop included introducing the children to Jot and talking with them about things they could do when they feel sad or worried and then getting them to make their own robots out of recyclable items. Here is the feedback we captured from the pupils when we asked them about the things that helped when they felt sad. </a:t>
            </a:r>
          </a:p>
          <a:p>
            <a:endParaRPr lang="en-GB" sz="1000" dirty="0"/>
          </a:p>
          <a:p>
            <a:r>
              <a:rPr lang="en-GB" sz="1000" dirty="0"/>
              <a:t>What we found is for primary school aged children – talking to a friend when they felt sad was barely mentioned which tends to be the preferred thing young people tells us they would do. When we looked at the workshop feedback from primary school teachers about</a:t>
            </a:r>
            <a:r>
              <a:rPr lang="en-GB" sz="1000" dirty="0">
                <a:cs typeface="Utsaah" panose="020B0604020202020204" pitchFamily="34" charset="0"/>
              </a:rPr>
              <a:t> what well-being topics they would like to see for future workshops? The m</a:t>
            </a:r>
            <a:r>
              <a:rPr lang="en-GB" sz="1000" dirty="0"/>
              <a:t>ost common topic was about: </a:t>
            </a:r>
          </a:p>
          <a:p>
            <a:pPr marL="0" indent="0">
              <a:buFont typeface="Arial" panose="020B0604020202020204" pitchFamily="34" charset="0"/>
              <a:buNone/>
            </a:pPr>
            <a:r>
              <a:rPr lang="en-GB" sz="1000" dirty="0"/>
              <a:t>1. Friendships – how they change as we get older and respecting each other, then…</a:t>
            </a:r>
          </a:p>
          <a:p>
            <a:pPr marL="0" indent="0">
              <a:buFont typeface="Arial" panose="020B0604020202020204" pitchFamily="34" charset="0"/>
              <a:buNone/>
            </a:pPr>
            <a:r>
              <a:rPr lang="en-GB" sz="1000" dirty="0"/>
              <a:t>2. Gender identity</a:t>
            </a:r>
          </a:p>
          <a:p>
            <a:pPr marL="0" indent="0">
              <a:buFont typeface="Arial" panose="020B0604020202020204" pitchFamily="34" charset="0"/>
              <a:buNone/>
            </a:pPr>
            <a:r>
              <a:rPr lang="en-GB" sz="1000" dirty="0"/>
              <a:t>3. Bullying </a:t>
            </a:r>
          </a:p>
          <a:p>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The Jot workshops we found worked well in providing a fun and creative way to talk with the pupils as a group or individually about how they are feeling.</a:t>
            </a:r>
          </a:p>
          <a:p>
            <a:r>
              <a:rPr lang="en-GB" sz="1000" b="0" i="0" dirty="0">
                <a:solidFill>
                  <a:srgbClr val="000000"/>
                </a:solidFill>
                <a:effectLst/>
              </a:rPr>
              <a:t>We have got all the resources available on the SCC Jot page to allow primary schools to host their own Jot the friendly robot building well-being workshop – scan the QR code to find this.</a:t>
            </a:r>
            <a:endParaRPr lang="en-GB" sz="1000" dirty="0"/>
          </a:p>
          <a:p>
            <a:endParaRPr lang="en-GB" dirty="0"/>
          </a:p>
        </p:txBody>
      </p:sp>
      <p:sp>
        <p:nvSpPr>
          <p:cNvPr id="4" name="Slide Number Placeholder 3"/>
          <p:cNvSpPr>
            <a:spLocks noGrp="1"/>
          </p:cNvSpPr>
          <p:nvPr>
            <p:ph type="sldNum" sz="quarter" idx="5"/>
          </p:nvPr>
        </p:nvSpPr>
        <p:spPr/>
        <p:txBody>
          <a:bodyPr/>
          <a:lstStyle/>
          <a:p>
            <a:fld id="{28A04BC2-426B-4C55-AF16-4563AD2F50A4}" type="slidenum">
              <a:rPr lang="en-GB" smtClean="0"/>
              <a:t>10</a:t>
            </a:fld>
            <a:endParaRPr lang="en-GB" dirty="0"/>
          </a:p>
        </p:txBody>
      </p:sp>
    </p:spTree>
    <p:extLst>
      <p:ext uri="{BB962C8B-B14F-4D97-AF65-F5344CB8AC3E}">
        <p14:creationId xmlns:p14="http://schemas.microsoft.com/office/powerpoint/2010/main" val="2900054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feedback from pupil’s and schools, one common theme we are hearing is about unkind behaviour impacting pupil’s mental health. </a:t>
            </a:r>
            <a:br>
              <a:rPr lang="en-GB" dirty="0"/>
            </a:br>
            <a:r>
              <a:rPr lang="en-GB" dirty="0"/>
              <a:t>So to help support anti-bullying in schools we have created our ‘Jot the friendly Robot’ well-being animations to promote the message of being kind to yourself and to others to children – our 3 things I like about myself jot animation is our highest reaching video which resonated with lots of people on our Source YouTube channel.</a:t>
            </a:r>
          </a:p>
          <a:p>
            <a:r>
              <a:rPr lang="en-GB" dirty="0"/>
              <a:t>To help support high schools and colleges we have re-launched our ‘Stop the Hate’ ant-bullying campaign to help pupils know how to report hate crime. </a:t>
            </a:r>
          </a:p>
        </p:txBody>
      </p:sp>
      <p:sp>
        <p:nvSpPr>
          <p:cNvPr id="4" name="Slide Number Placeholder 3"/>
          <p:cNvSpPr>
            <a:spLocks noGrp="1"/>
          </p:cNvSpPr>
          <p:nvPr>
            <p:ph type="sldNum" sz="quarter" idx="5"/>
          </p:nvPr>
        </p:nvSpPr>
        <p:spPr/>
        <p:txBody>
          <a:bodyPr/>
          <a:lstStyle/>
          <a:p>
            <a:fld id="{8A1EEFD2-FF13-401F-862A-15444AC227BC}" type="slidenum">
              <a:rPr lang="en-GB" smtClean="0"/>
              <a:t>11</a:t>
            </a:fld>
            <a:endParaRPr lang="en-GB"/>
          </a:p>
        </p:txBody>
      </p:sp>
    </p:spTree>
    <p:extLst>
      <p:ext uri="{BB962C8B-B14F-4D97-AF65-F5344CB8AC3E}">
        <p14:creationId xmlns:p14="http://schemas.microsoft.com/office/powerpoint/2010/main" val="387278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If you would like to get in touch with us, you can do so via our Source website or social media channels.</a:t>
            </a:r>
          </a:p>
          <a:p>
            <a:r>
              <a:rPr lang="en-GB" dirty="0"/>
              <a:t>Please do follow us to stay updated with our well-being news and campaigns on The Source. Any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04BC2-426B-4C55-AF16-4563AD2F50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71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solidFill>
                  <a:schemeClr val="bg1"/>
                </a:solidFill>
              </a:rPr>
              <a:t>Our team works with children and young people, enabling their voices and opinions to be heard by decision makers and service providers. </a:t>
            </a:r>
            <a:br>
              <a:rPr lang="en-GB" sz="1600" dirty="0">
                <a:solidFill>
                  <a:schemeClr val="bg1"/>
                </a:solidFill>
              </a:rPr>
            </a:br>
            <a:r>
              <a:rPr lang="en-GB" sz="1600" b="0" i="0" dirty="0">
                <a:effectLst/>
              </a:rPr>
              <a:t>We do this via co-production and engagement opportunities, where we gather the voices of young people to put to service providers to help improve support for young people in Suffolk.</a:t>
            </a:r>
            <a:endParaRPr lang="en-GB" sz="1600"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39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473" y="4777958"/>
            <a:ext cx="5438140" cy="3909239"/>
          </a:xfrm>
        </p:spPr>
        <p:txBody>
          <a:bodyPr/>
          <a:lstStyle/>
          <a:p>
            <a:pPr marL="457200" indent="-457200">
              <a:buFont typeface="Arial" panose="020B0604020202020204" pitchFamily="34" charset="0"/>
              <a:buChar char="•"/>
            </a:pPr>
            <a:r>
              <a:rPr lang="en-GB" sz="1200" dirty="0">
                <a:solidFill>
                  <a:schemeClr val="bg1"/>
                </a:solidFill>
              </a:rPr>
              <a:t>Information and advice on a variety of subjects that impact young people in Suffolk via The Source website www.thesource.me.uk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We work with various groups of young people in schools and colleges to gather their voices and support events, activities and opportunities for young people. </a:t>
            </a:r>
            <a:r>
              <a:rPr lang="en-GB" sz="1200" b="0" i="0" dirty="0">
                <a:effectLst/>
              </a:rPr>
              <a:t>Our team </a:t>
            </a:r>
            <a:r>
              <a:rPr lang="en-GB" sz="1200" b="0" i="0" dirty="0">
                <a:effectLst/>
                <a:cs typeface="Arial" panose="020B0604020202020204" pitchFamily="34" charset="0"/>
              </a:rPr>
              <a:t>s</a:t>
            </a:r>
            <a:r>
              <a:rPr lang="en-GB" sz="1200" b="0" dirty="0">
                <a:cs typeface="Arial" panose="020B0604020202020204" pitchFamily="34" charset="0"/>
              </a:rPr>
              <a:t>upports opportunities for Suffolk children &amp; young people to have a voice, shape services, learn new skills and influence the world around them.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cs typeface="Arial" panose="020B0604020202020204" pitchFamily="34" charset="0"/>
            </a:endParaRPr>
          </a:p>
          <a:p>
            <a:r>
              <a:rPr lang="en-GB" dirty="0"/>
              <a:t>The E-hub is a very small team but we are involved in a lot of work to support young people in Suffolk, we:</a:t>
            </a:r>
          </a:p>
          <a:p>
            <a:pPr marL="171450" indent="-171450">
              <a:buFont typeface="Arial" panose="020B0604020202020204" pitchFamily="34" charset="0"/>
              <a:buChar char="•"/>
            </a:pPr>
            <a:r>
              <a:rPr lang="en-GB" dirty="0"/>
              <a:t>Put out a monthly newsletter – called the </a:t>
            </a:r>
            <a:r>
              <a:rPr lang="en-GB" sz="1200" b="0" i="0" dirty="0">
                <a:solidFill>
                  <a:srgbClr val="212529"/>
                </a:solidFill>
                <a:effectLst/>
                <a:latin typeface="+mn-lt"/>
              </a:rPr>
              <a:t>Suffolk Assembly of Youth (SAY) aimed at keeping people in touch with opportunities, activities and services for young people in Suffolk.</a:t>
            </a:r>
          </a:p>
          <a:p>
            <a:pPr marL="171450" indent="-171450">
              <a:buFont typeface="Arial" panose="020B0604020202020204" pitchFamily="34" charset="0"/>
              <a:buChar char="•"/>
            </a:pPr>
            <a:r>
              <a:rPr lang="en-GB" sz="1200" b="0" i="0" dirty="0">
                <a:solidFill>
                  <a:srgbClr val="212529"/>
                </a:solidFill>
                <a:effectLst/>
                <a:latin typeface="+mn-lt"/>
              </a:rPr>
              <a:t>We provide a young person’s panel to allow young people the opportunity to be part of the recruitment and selection process of staff joining the Councils CYP staff workforce who will be taking active roles to support young people in Suffolk.</a:t>
            </a:r>
          </a:p>
          <a:p>
            <a:pPr marL="0" indent="0">
              <a:buFont typeface="Arial" panose="020B0604020202020204" pitchFamily="34" charset="0"/>
              <a:buNone/>
            </a:pPr>
            <a:endParaRPr lang="en-GB" sz="1200" b="0" i="0" dirty="0">
              <a:solidFill>
                <a:srgbClr val="212529"/>
              </a:solidFill>
              <a:effectLst/>
              <a:latin typeface="+mn-lt"/>
            </a:endParaRPr>
          </a:p>
          <a:p>
            <a:pPr marL="171450" indent="-171450">
              <a:buFont typeface="Arial" panose="020B0604020202020204" pitchFamily="34" charset="0"/>
              <a:buChar char="•"/>
            </a:pPr>
            <a:r>
              <a:rPr lang="en-GB" dirty="0"/>
              <a:t>We work with various groups of young people in schools and colleges and with youth support groups, to carry out co-production work where we gather young people’s voices. Our groups include: </a:t>
            </a:r>
          </a:p>
          <a:p>
            <a:pPr marL="228600" indent="-228600">
              <a:buFont typeface="Arial" panose="020B0604020202020204" pitchFamily="34" charset="0"/>
              <a:buAutoNum type="arabicPeriod"/>
            </a:pPr>
            <a:r>
              <a:rPr lang="en-GB" dirty="0"/>
              <a:t>working with children in care councils and care leavers, </a:t>
            </a:r>
          </a:p>
          <a:p>
            <a:pPr marL="228600" indent="-228600">
              <a:buFont typeface="Arial" panose="020B0604020202020204" pitchFamily="34" charset="0"/>
              <a:buAutoNum type="arabicPeriod"/>
            </a:pPr>
            <a:r>
              <a:rPr lang="en-GB" dirty="0"/>
              <a:t>Our young person’s SEND Network groups within schools and colleges, </a:t>
            </a:r>
          </a:p>
          <a:p>
            <a:pPr marL="228600" indent="-228600">
              <a:buFont typeface="Arial" panose="020B0604020202020204" pitchFamily="34" charset="0"/>
              <a:buAutoNum type="arabicPeriod"/>
            </a:pPr>
            <a:r>
              <a:rPr lang="en-GB" dirty="0"/>
              <a:t>Working with members of youth parliament and supporting them with their Suffolk Youth Forum to gather views from young people for their campaigns. </a:t>
            </a:r>
          </a:p>
          <a:p>
            <a:pPr marL="228600" indent="-228600">
              <a:buFont typeface="Arial" panose="020B0604020202020204" pitchFamily="34" charset="0"/>
              <a:buAutoNum type="arabicPeriod"/>
            </a:pPr>
            <a:r>
              <a:rPr lang="en-GB" dirty="0"/>
              <a:t>We have recently created a new UASC group to provide a </a:t>
            </a:r>
            <a:r>
              <a:rPr lang="en-GB" b="0" i="0" dirty="0">
                <a:solidFill>
                  <a:srgbClr val="212529"/>
                </a:solidFill>
                <a:effectLst/>
              </a:rPr>
              <a:t>safe and empowered space for unaccompanied</a:t>
            </a:r>
            <a:r>
              <a:rPr lang="en-GB" dirty="0"/>
              <a:t> </a:t>
            </a:r>
            <a:r>
              <a:rPr lang="en-GB" b="0" i="0" dirty="0">
                <a:solidFill>
                  <a:srgbClr val="212529"/>
                </a:solidFill>
                <a:effectLst/>
              </a:rPr>
              <a:t>asylum-seeking children to share their experiences and be heard. </a:t>
            </a:r>
            <a:br>
              <a:rPr lang="en-GB" b="0" i="0" dirty="0">
                <a:solidFill>
                  <a:srgbClr val="212529"/>
                </a:solidFill>
                <a:effectLst/>
              </a:rPr>
            </a:br>
            <a:endParaRPr lang="en-GB" b="0" i="0" dirty="0">
              <a:solidFill>
                <a:srgbClr val="212529"/>
              </a:solidFill>
              <a:effectLst/>
            </a:endParaRPr>
          </a:p>
          <a:p>
            <a:pPr marL="171450" indent="-171450">
              <a:buFont typeface="Arial" panose="020B0604020202020204" pitchFamily="34" charset="0"/>
              <a:buChar char="•"/>
            </a:pPr>
            <a:r>
              <a:rPr lang="en-GB" b="0" i="0" dirty="0">
                <a:solidFill>
                  <a:srgbClr val="212529"/>
                </a:solidFill>
                <a:effectLst/>
              </a:rPr>
              <a:t>We work with SNEE ICB to provide mental health resources for CYP – via our </a:t>
            </a:r>
            <a:r>
              <a:rPr lang="en-GB" b="0" i="0" dirty="0" err="1">
                <a:solidFill>
                  <a:srgbClr val="212529"/>
                </a:solidFill>
                <a:effectLst/>
              </a:rPr>
              <a:t>TheSource</a:t>
            </a:r>
            <a:r>
              <a:rPr lang="en-GB" b="0" i="0" dirty="0">
                <a:solidFill>
                  <a:srgbClr val="212529"/>
                </a:solidFill>
                <a:effectLst/>
              </a:rPr>
              <a:t> website and our Jot the robot wellbeing campaign.</a:t>
            </a:r>
          </a:p>
          <a:p>
            <a:pPr marL="171450" indent="-171450">
              <a:buFont typeface="Arial" panose="020B0604020202020204" pitchFamily="34" charset="0"/>
              <a:buChar char="•"/>
            </a:pPr>
            <a:r>
              <a:rPr lang="en-GB" b="0" i="0" dirty="0">
                <a:solidFill>
                  <a:srgbClr val="212529"/>
                </a:solidFill>
                <a:effectLst/>
              </a:rPr>
              <a:t>We are involved with the SEND Strategy transformation work. </a:t>
            </a:r>
          </a:p>
          <a:p>
            <a:pPr marL="171450" indent="-171450">
              <a:buFont typeface="Arial" panose="020B0604020202020204" pitchFamily="34" charset="0"/>
              <a:buChar char="•"/>
            </a:pPr>
            <a:r>
              <a:rPr lang="en-GB" b="0" i="0" dirty="0">
                <a:solidFill>
                  <a:srgbClr val="212529"/>
                </a:solidFill>
                <a:effectLst/>
              </a:rPr>
              <a:t>Most people are aware of our team through The Source website (we are also known as The Source Team) The Source is a website that our to team manages to support young people and schools in Suffolk.</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456DE3-4E01-4AFD-AD42-42312842ED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8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The biggest way in which we capture and share the voices of young people is on our Source website.</a:t>
            </a:r>
          </a:p>
          <a:p>
            <a:r>
              <a:rPr lang="en-GB" sz="1100" dirty="0"/>
              <a:t>The Source provides information, advice and sources of support to young people in Suffolk about the things that are important to them.</a:t>
            </a:r>
            <a:br>
              <a:rPr lang="en-GB" sz="1100" dirty="0"/>
            </a:br>
            <a:r>
              <a:rPr lang="en-GB" sz="1100" dirty="0"/>
              <a:t>The website was designed with young people and its unique selling point is that the information and advice that you find on The Source website has been co-produced with children and young people, via group work and projects that we do with with young people within schools, colleges, and with youth organisations. This is what makes our website a friendly and colourful place for young people, and those who support young people, to go for help about a whole range of topics not just about Mental Health. 	</a:t>
            </a:r>
            <a:br>
              <a:rPr lang="en-GB" sz="1100" dirty="0"/>
            </a:br>
            <a:r>
              <a:rPr lang="en-GB" sz="1100" dirty="0"/>
              <a:t>If you have not already seen the walk-through video of The Source website, please scan the QR code to go to our site to take a look at all the support and features the site offers young people.</a:t>
            </a:r>
          </a:p>
          <a:p>
            <a:endParaRPr lang="en-GB" dirty="0"/>
          </a:p>
        </p:txBody>
      </p:sp>
      <p:sp>
        <p:nvSpPr>
          <p:cNvPr id="4" name="Slide Number Placeholder 3"/>
          <p:cNvSpPr>
            <a:spLocks noGrp="1"/>
          </p:cNvSpPr>
          <p:nvPr>
            <p:ph type="sldNum" sz="quarter" idx="5"/>
          </p:nvPr>
        </p:nvSpPr>
        <p:spPr/>
        <p:txBody>
          <a:bodyPr/>
          <a:lstStyle/>
          <a:p>
            <a:fld id="{28A04BC2-426B-4C55-AF16-4563AD2F50A4}" type="slidenum">
              <a:rPr lang="en-GB" smtClean="0"/>
              <a:t>4</a:t>
            </a:fld>
            <a:endParaRPr lang="en-GB"/>
          </a:p>
        </p:txBody>
      </p:sp>
    </p:spTree>
    <p:extLst>
      <p:ext uri="{BB962C8B-B14F-4D97-AF65-F5344CB8AC3E}">
        <p14:creationId xmlns:p14="http://schemas.microsoft.com/office/powerpoint/2010/main" val="3693233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D60D7-8C77-E19D-8B1F-2209263F8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426AF-727E-7ACE-510C-C7FEC469F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F42DB-FDB2-6D2A-9260-2EDD3049D022}"/>
              </a:ext>
            </a:extLst>
          </p:cNvPr>
          <p:cNvSpPr>
            <a:spLocks noGrp="1"/>
          </p:cNvSpPr>
          <p:nvPr>
            <p:ph type="body" idx="1"/>
          </p:nvPr>
        </p:nvSpPr>
        <p:spPr/>
        <p:txBody>
          <a:bodyPr/>
          <a:lstStyle/>
          <a:p>
            <a:r>
              <a:rPr lang="en-GB" dirty="0"/>
              <a:t>The Source website, has an extensive ‘Mind’ section to help young people manage their emotional health – if you haven’t seen this already scan the QR code which will take you to our Mind section.</a:t>
            </a:r>
          </a:p>
          <a:p>
            <a:r>
              <a:rPr lang="en-GB" dirty="0"/>
              <a:t>This section includes advice on all the common mental health issues like stress (exam stress) anxiety, low-mood, self-harm, eating problems, suicidal thoughts. </a:t>
            </a:r>
            <a:br>
              <a:rPr lang="en-GB" dirty="0"/>
            </a:br>
            <a:r>
              <a:rPr lang="en-GB" dirty="0"/>
              <a:t>The advice provided on these pages has come from what young people have told us helps them.</a:t>
            </a:r>
            <a:br>
              <a:rPr lang="en-GB" dirty="0"/>
            </a:br>
            <a:r>
              <a:rPr lang="en-GB" dirty="0"/>
              <a:t>We have co-produced a series of emotional well-being z-cards and posters to help signpost young people to mental health support services. These resources can be digitally downloaded from The Source website ‘Resources’ page found from the Home tab, or you can request hard copies from us– you can contact us via The Source website to do this.</a:t>
            </a:r>
          </a:p>
        </p:txBody>
      </p:sp>
      <p:sp>
        <p:nvSpPr>
          <p:cNvPr id="4" name="Slide Number Placeholder 3">
            <a:extLst>
              <a:ext uri="{FF2B5EF4-FFF2-40B4-BE49-F238E27FC236}">
                <a16:creationId xmlns:a16="http://schemas.microsoft.com/office/drawing/2014/main" id="{CF4B40FA-B206-7DEB-7D44-DF60ECCF29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04BC2-426B-4C55-AF16-4563AD2F50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5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275"/>
              </a:lnSpc>
              <a:buNone/>
            </a:pPr>
            <a:r>
              <a:rPr lang="en-GB" sz="1400" b="0" i="0" dirty="0">
                <a:solidFill>
                  <a:srgbClr val="000000"/>
                </a:solidFill>
                <a:effectLst/>
              </a:rPr>
              <a:t>This is an example of a co-production piece of work that we did last year with  Year 10 students at Northgate High School, who had identified mental health support in and out of school for their younger students as being a big priority for them, and they felt they weren’t aware of what support was available to them when they were in Year 7.  </a:t>
            </a:r>
            <a:br>
              <a:rPr lang="en-GB" sz="1400" b="0" i="0" dirty="0">
                <a:solidFill>
                  <a:srgbClr val="000000"/>
                </a:solidFill>
                <a:effectLst/>
              </a:rPr>
            </a:br>
            <a:endParaRPr lang="en-GB" sz="1400" b="0" i="0" dirty="0">
              <a:solidFill>
                <a:srgbClr val="000000"/>
              </a:solidFill>
              <a:effectLst/>
            </a:endParaRPr>
          </a:p>
          <a:p>
            <a:pPr algn="l" rtl="0" fontAlgn="base">
              <a:lnSpc>
                <a:spcPts val="1275"/>
              </a:lnSpc>
              <a:buNone/>
            </a:pPr>
            <a:r>
              <a:rPr lang="en-GB" sz="1400" b="0" i="0" dirty="0">
                <a:solidFill>
                  <a:srgbClr val="000000"/>
                </a:solidFill>
                <a:effectLst/>
              </a:rPr>
              <a:t>The group of Year 10 students wanted to present information on mental health and wellbeing to Year 7s in their PSHE lessons. We worked with the students to co-produce a ‘We all have Mental Health’ presentation.</a:t>
            </a:r>
          </a:p>
          <a:p>
            <a:pPr algn="l" rtl="0" fontAlgn="base">
              <a:lnSpc>
                <a:spcPts val="1275"/>
              </a:lnSpc>
              <a:buNone/>
            </a:pPr>
            <a:r>
              <a:rPr lang="en-GB" sz="1400" b="0" i="0" dirty="0">
                <a:solidFill>
                  <a:srgbClr val="000000"/>
                </a:solidFill>
                <a:effectLst/>
              </a:rPr>
              <a:t>The presentation has been used by their staff and students and shown via the school’s social media channels to help the school raise awareness of mental health support to their students in and out of school. </a:t>
            </a:r>
            <a:br>
              <a:rPr lang="en-GB" sz="1400" b="0" i="0" dirty="0">
                <a:solidFill>
                  <a:srgbClr val="000000"/>
                </a:solidFill>
                <a:effectLst/>
              </a:rPr>
            </a:br>
            <a:endParaRPr lang="en-GB" sz="1400" b="0" i="0" dirty="0">
              <a:solidFill>
                <a:srgbClr val="000000"/>
              </a:solidFill>
              <a:effectLst/>
            </a:endParaRPr>
          </a:p>
          <a:p>
            <a:pPr algn="l" rtl="0" fontAlgn="base">
              <a:lnSpc>
                <a:spcPts val="1275"/>
              </a:lnSpc>
              <a:buNone/>
            </a:pPr>
            <a:r>
              <a:rPr lang="en-GB" sz="1400" b="0" i="0" dirty="0">
                <a:solidFill>
                  <a:srgbClr val="000000"/>
                </a:solidFill>
                <a:effectLst/>
              </a:rPr>
              <a:t>This project helped the students involved to discuss and explore mental health support together. We have the presentation as a template which can be downloaded for other schools to create a version of the presentation for their pupils. </a:t>
            </a:r>
          </a:p>
          <a:p>
            <a:endParaRPr lang="en-GB" dirty="0"/>
          </a:p>
        </p:txBody>
      </p:sp>
      <p:sp>
        <p:nvSpPr>
          <p:cNvPr id="4" name="Slide Number Placeholder 3"/>
          <p:cNvSpPr>
            <a:spLocks noGrp="1"/>
          </p:cNvSpPr>
          <p:nvPr>
            <p:ph type="sldNum" sz="quarter" idx="5"/>
          </p:nvPr>
        </p:nvSpPr>
        <p:spPr/>
        <p:txBody>
          <a:bodyPr/>
          <a:lstStyle/>
          <a:p>
            <a:fld id="{8A1EEFD2-FF13-401F-862A-15444AC227BC}" type="slidenum">
              <a:rPr lang="en-GB" smtClean="0"/>
              <a:t>6</a:t>
            </a:fld>
            <a:endParaRPr lang="en-GB"/>
          </a:p>
        </p:txBody>
      </p:sp>
    </p:spTree>
    <p:extLst>
      <p:ext uri="{BB962C8B-B14F-4D97-AF65-F5344CB8AC3E}">
        <p14:creationId xmlns:p14="http://schemas.microsoft.com/office/powerpoint/2010/main" val="2749111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rPr>
              <a:t>When we speak to pupils, particularly from our Young Person’s Network groups, these are children and young people with learning difficulties, or are awaiting diagnosis for ADHD or autism, it’s clear that a lot of pupils want to share their experiences about emotional well-being when we talk to them about their learning experiences. </a:t>
            </a:r>
            <a:endParaRPr lang="en-GB" sz="1200" b="1" i="0" u="none" strike="noStrike" dirty="0">
              <a:solidFill>
                <a:srgbClr val="00137C"/>
              </a:solidFill>
              <a:effectLst/>
            </a:endParaRPr>
          </a:p>
          <a:p>
            <a:endParaRPr lang="en-GB" dirty="0"/>
          </a:p>
          <a:p>
            <a:r>
              <a:rPr lang="en-GB" dirty="0"/>
              <a:t>In the last year within our young person’s SEND network groups within high schools and colleges, we have had lots of discussions with pupils about the challenges, stereotypes and misconceptions that students with neurological differences have experienced in school. </a:t>
            </a:r>
          </a:p>
          <a:p>
            <a:endParaRPr lang="en-GB" dirty="0"/>
          </a:p>
          <a:p>
            <a:r>
              <a:rPr lang="en-GB" dirty="0"/>
              <a:t>We do find that SEND and mental health tend to go hand in hand with the experiences that we hear from our young person’s network groups.</a:t>
            </a:r>
          </a:p>
          <a:p>
            <a:endParaRPr lang="en-GB" dirty="0"/>
          </a:p>
          <a:p>
            <a:r>
              <a:rPr lang="en-GB" dirty="0"/>
              <a:t>The pupil’s wanted to raise awareness about what it is like being a neurodivergent student – we explored with them - how they would like to be supported more in school, and what advice they would give to their peers. </a:t>
            </a:r>
          </a:p>
          <a:p>
            <a:r>
              <a:rPr lang="en-GB" dirty="0"/>
              <a:t>As a result of this work, we created a Neurodiversity page on our Source website to provide information and advice about neurodiversity to raise more awareness and share the quotes and resources that we co-produced with the pupil’s. The resources created included voice clips that we captured of their conversations  where we worked with them to turn their voices into illustrated video clips of themselves which have worked well in getting their points across anonymously. We captured their top tips for emotional regulation and created a poster with the students</a:t>
            </a:r>
            <a:r>
              <a:rPr lang="en-GB" b="0" i="0" dirty="0">
                <a:solidFill>
                  <a:srgbClr val="212529"/>
                </a:solidFill>
                <a:effectLst/>
                <a:latin typeface="Roboto" panose="02000000000000000000" pitchFamily="2" charset="0"/>
              </a:rPr>
              <a:t>, </a:t>
            </a:r>
            <a:r>
              <a:rPr lang="en-GB" b="0" i="0" dirty="0">
                <a:solidFill>
                  <a:srgbClr val="212529"/>
                </a:solidFill>
                <a:effectLst/>
              </a:rPr>
              <a:t>who produced some Iceberg illustrations that talked about what people see and what they don’t see in relation to ADHD and Mental health. These resources are all available to download from the Neurodiversity page which can be found in our Mind section on The Source.</a:t>
            </a:r>
            <a:endParaRPr lang="en-GB" dirty="0"/>
          </a:p>
        </p:txBody>
      </p:sp>
      <p:sp>
        <p:nvSpPr>
          <p:cNvPr id="4" name="Slide Number Placeholder 3"/>
          <p:cNvSpPr>
            <a:spLocks noGrp="1"/>
          </p:cNvSpPr>
          <p:nvPr>
            <p:ph type="sldNum" sz="quarter" idx="5"/>
          </p:nvPr>
        </p:nvSpPr>
        <p:spPr/>
        <p:txBody>
          <a:bodyPr/>
          <a:lstStyle/>
          <a:p>
            <a:fld id="{8A1EEFD2-FF13-401F-862A-15444AC227BC}" type="slidenum">
              <a:rPr lang="en-GB" smtClean="0"/>
              <a:t>7</a:t>
            </a:fld>
            <a:endParaRPr lang="en-GB"/>
          </a:p>
        </p:txBody>
      </p:sp>
    </p:spTree>
    <p:extLst>
      <p:ext uri="{BB962C8B-B14F-4D97-AF65-F5344CB8AC3E}">
        <p14:creationId xmlns:p14="http://schemas.microsoft.com/office/powerpoint/2010/main" val="139633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rPr>
              <a:t>When we plan for a group session we normally give the pupil’s a choice of topics that they have mentioned to us  – and we often find that they would like to talk about how they are feeling given a choice of topics.</a:t>
            </a:r>
            <a:endParaRPr lang="en-GB" sz="1400"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000000"/>
                </a:solidFill>
                <a:effectLst/>
              </a:rPr>
              <a:t>Here is some feedback we received from the pupils from our Beccles Primary school’s Young persons network group when we were talking about our feelings with them. And what things they said makes them feel sad, anxious or worried and what helps them to relax.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000000"/>
                </a:solidFill>
                <a:effectLst/>
              </a:rPr>
              <a:t>Feedback like this helps us identify trends in well-being issues and see how SEND children and young people’s mental health is being impacted within the school environment which we then feedback to the school and service providers to look at how we can improve support for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rPr>
              <a:t>.</a:t>
            </a:r>
            <a:endParaRPr lang="en-GB" sz="1400" b="1" i="0" dirty="0">
              <a:solidFill>
                <a:srgbClr val="000000"/>
              </a:solidFill>
              <a:effectLst/>
            </a:endParaRPr>
          </a:p>
          <a:p>
            <a:endParaRPr lang="en-GB" sz="1800" b="1" i="0" u="none" strike="noStrike" dirty="0">
              <a:solidFill>
                <a:srgbClr val="00137C"/>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A1EEFD2-FF13-401F-862A-15444AC227BC}" type="slidenum">
              <a:rPr lang="en-GB" smtClean="0"/>
              <a:t>8</a:t>
            </a:fld>
            <a:endParaRPr lang="en-GB" dirty="0"/>
          </a:p>
        </p:txBody>
      </p:sp>
    </p:spTree>
    <p:extLst>
      <p:ext uri="{BB962C8B-B14F-4D97-AF65-F5344CB8AC3E}">
        <p14:creationId xmlns:p14="http://schemas.microsoft.com/office/powerpoint/2010/main" val="349588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57"/>
              </a:lnSpc>
              <a:spcAft>
                <a:spcPts val="800"/>
              </a:spcAft>
              <a:buNone/>
            </a:pPr>
            <a:r>
              <a:rPr lang="en-GB" sz="1600" b="0" i="0" dirty="0">
                <a:solidFill>
                  <a:srgbClr val="000000"/>
                </a:solidFill>
                <a:effectLst/>
              </a:rPr>
              <a:t>The common theme we hear from pupils from our Young Person Network groups is that we have been hearing a lot lately is that they don’t like people being mean to them/feeling bullied. </a:t>
            </a:r>
          </a:p>
          <a:p>
            <a:pPr algn="l" rtl="0" fontAlgn="base">
              <a:lnSpc>
                <a:spcPts val="1457"/>
              </a:lnSpc>
              <a:spcAft>
                <a:spcPts val="800"/>
              </a:spcAft>
              <a:buNone/>
            </a:pPr>
            <a:endParaRPr lang="en-GB" sz="1600" b="0" i="0" dirty="0">
              <a:solidFill>
                <a:srgbClr val="000000"/>
              </a:solidFill>
              <a:effectLst/>
            </a:endParaRPr>
          </a:p>
          <a:p>
            <a:pPr algn="l" rtl="0" fontAlgn="base">
              <a:lnSpc>
                <a:spcPts val="1457"/>
              </a:lnSpc>
              <a:spcAft>
                <a:spcPts val="800"/>
              </a:spcAft>
              <a:buNone/>
            </a:pPr>
            <a:r>
              <a:rPr lang="en-GB" sz="1600" b="0" i="0" dirty="0">
                <a:solidFill>
                  <a:srgbClr val="000000"/>
                </a:solidFill>
                <a:effectLst/>
              </a:rPr>
              <a:t>This is a photo is from a group of pupils we have been working with at Kyson Primary school where we explored the topic of ‘How can we be more kind to each other?’  These are some of the quotes we captured from their voices.</a:t>
            </a:r>
          </a:p>
          <a:p>
            <a:pPr algn="l" rtl="0" fontAlgn="base">
              <a:lnSpc>
                <a:spcPts val="1457"/>
              </a:lnSpc>
              <a:spcAft>
                <a:spcPts val="800"/>
              </a:spcAft>
              <a:buNone/>
            </a:pPr>
            <a:endParaRPr lang="en-GB" sz="1600" b="0" i="0" dirty="0">
              <a:solidFill>
                <a:srgbClr val="000000"/>
              </a:solidFill>
              <a:effectLst/>
            </a:endParaRPr>
          </a:p>
          <a:p>
            <a:pPr algn="l" rtl="0" fontAlgn="base">
              <a:lnSpc>
                <a:spcPts val="1457"/>
              </a:lnSpc>
              <a:spcAft>
                <a:spcPts val="800"/>
              </a:spcAft>
              <a:buNone/>
            </a:pPr>
            <a:r>
              <a:rPr lang="en-GB" sz="1600" b="0" i="0" dirty="0">
                <a:solidFill>
                  <a:srgbClr val="000000"/>
                </a:solidFill>
                <a:effectLst/>
              </a:rPr>
              <a:t>We were talking to them about what brain buddy mindfulness activities they use in school. We got the pupils to try some alphabet yoga as a mindfulness activity they had not done before which they loved doing and they spelt out ‘Be Kind’ for us which we captured with the school.</a:t>
            </a:r>
          </a:p>
          <a:p>
            <a:pPr algn="l" rtl="0" fontAlgn="base">
              <a:lnSpc>
                <a:spcPts val="1457"/>
              </a:lnSpc>
              <a:spcAft>
                <a:spcPts val="800"/>
              </a:spcAft>
              <a:buNone/>
            </a:pPr>
            <a:endParaRPr lang="en-GB" sz="1600" b="0" i="0" dirty="0">
              <a:solidFill>
                <a:srgbClr val="000000"/>
              </a:solidFill>
              <a:effectLst/>
            </a:endParaRPr>
          </a:p>
          <a:p>
            <a:pPr algn="l" rtl="0" fontAlgn="base">
              <a:lnSpc>
                <a:spcPts val="1457"/>
              </a:lnSpc>
              <a:spcAft>
                <a:spcPts val="800"/>
              </a:spcAft>
              <a:buNone/>
            </a:pPr>
            <a:r>
              <a:rPr lang="en-GB" sz="1600" b="0" i="0" dirty="0">
                <a:solidFill>
                  <a:srgbClr val="000000"/>
                </a:solidFill>
                <a:effectLst/>
              </a:rPr>
              <a:t>The well-being feedback we have explored with our Kyson group is to go towards supporting the school to create a young person’s friendly version of their school’s neurodiversity guidance they have for parents and carers, so they have a version available that includes the pupils voices.</a:t>
            </a:r>
          </a:p>
          <a:p>
            <a:pPr algn="l" rtl="0" fontAlgn="base">
              <a:lnSpc>
                <a:spcPts val="1457"/>
              </a:lnSpc>
              <a:spcAft>
                <a:spcPts val="800"/>
              </a:spcAft>
            </a:pPr>
            <a:endParaRPr lang="en-GB" sz="1800" b="0" i="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A1EEFD2-FF13-401F-862A-15444AC227BC}" type="slidenum">
              <a:rPr lang="en-GB" smtClean="0"/>
              <a:t>9</a:t>
            </a:fld>
            <a:endParaRPr lang="en-GB"/>
          </a:p>
        </p:txBody>
      </p:sp>
    </p:spTree>
    <p:extLst>
      <p:ext uri="{BB962C8B-B14F-4D97-AF65-F5344CB8AC3E}">
        <p14:creationId xmlns:p14="http://schemas.microsoft.com/office/powerpoint/2010/main" val="1641927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A35CC-4E9B-2BFE-B1D5-7F8A6BAFA2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7B20E0E-017E-B183-006F-E28D75852C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068F92-C5C0-CEF0-4E5A-B130930CE390}"/>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5" name="Footer Placeholder 4">
            <a:extLst>
              <a:ext uri="{FF2B5EF4-FFF2-40B4-BE49-F238E27FC236}">
                <a16:creationId xmlns:a16="http://schemas.microsoft.com/office/drawing/2014/main" id="{05509143-49CF-E2C3-BAA9-A12FE0BCEC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0C2F08-C9F6-0800-2191-2199A3B9501F}"/>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913102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B81A-C680-9403-9853-59ED6EE107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022A8A-2570-05D5-DAF4-369EEB3FEA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3EF123-797E-1FBD-ED7D-1DF37F25C338}"/>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5" name="Footer Placeholder 4">
            <a:extLst>
              <a:ext uri="{FF2B5EF4-FFF2-40B4-BE49-F238E27FC236}">
                <a16:creationId xmlns:a16="http://schemas.microsoft.com/office/drawing/2014/main" id="{1FD9F25B-2AF7-102F-A7C9-6E490A521F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38DD26-26C4-2982-AF2B-112F0545FA89}"/>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1856388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0A932E-0684-A147-8209-A7BCCD99E2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6FE0FD-2883-0711-3B01-19DBE38888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4F8159-E5E1-AD9B-DF3D-9DA91CE1A2B0}"/>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5" name="Footer Placeholder 4">
            <a:extLst>
              <a:ext uri="{FF2B5EF4-FFF2-40B4-BE49-F238E27FC236}">
                <a16:creationId xmlns:a16="http://schemas.microsoft.com/office/drawing/2014/main" id="{E3BE09F9-424A-1A4D-2736-104DF03843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E630D4-4DC9-0C66-9364-592F60F41A43}"/>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5000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6251" y="1122363"/>
            <a:ext cx="10801349" cy="2387600"/>
          </a:xfrm>
        </p:spPr>
        <p:txBody>
          <a:bodyPr anchor="b">
            <a:normAutofit/>
          </a:bodyPr>
          <a:lstStyle>
            <a:lvl1pPr algn="l">
              <a:defRPr sz="4400">
                <a:solidFill>
                  <a:srgbClr val="005EB8"/>
                </a:solidFill>
              </a:defRPr>
            </a:lvl1pPr>
          </a:lstStyle>
          <a:p>
            <a:r>
              <a:rPr lang="en-US" dirty="0"/>
              <a:t>Click to edit Master title style</a:t>
            </a:r>
          </a:p>
        </p:txBody>
      </p:sp>
      <p:sp>
        <p:nvSpPr>
          <p:cNvPr id="3" name="Subtitle 2"/>
          <p:cNvSpPr>
            <a:spLocks noGrp="1"/>
          </p:cNvSpPr>
          <p:nvPr>
            <p:ph type="subTitle" idx="1"/>
          </p:nvPr>
        </p:nvSpPr>
        <p:spPr>
          <a:xfrm>
            <a:off x="502024" y="3602038"/>
            <a:ext cx="10165976" cy="1655762"/>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29240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096" y="1825625"/>
            <a:ext cx="10869705" cy="387592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8304BC07-8F03-473C-B5A4-E5A98B25F5A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51816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rgbClr val="005EB8"/>
                </a:solidFill>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1255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34303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EB8"/>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3822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3822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3992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1032095"/>
            <a:ext cx="7891836" cy="658594"/>
          </a:xfrm>
        </p:spPr>
        <p:txBody>
          <a:bodyPr/>
          <a:lstStyle>
            <a:lvl1pPr>
              <a:defRPr>
                <a:solidFill>
                  <a:srgbClr val="005EB8"/>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102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102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1706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EB8"/>
                </a:solidFill>
              </a:defRPr>
            </a:lvl1pPr>
          </a:lstStyle>
          <a:p>
            <a:r>
              <a:rPr lang="en-US" dirty="0"/>
              <a:t>Click to edit Master title style</a:t>
            </a:r>
          </a:p>
        </p:txBody>
      </p:sp>
    </p:spTree>
    <p:extLst>
      <p:ext uri="{BB962C8B-B14F-4D97-AF65-F5344CB8AC3E}">
        <p14:creationId xmlns:p14="http://schemas.microsoft.com/office/powerpoint/2010/main" val="1424962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012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882588"/>
            <a:ext cx="6172200" cy="3978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2250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59B3C-2051-B9B8-B3FF-1952B944C3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530820-2F43-0DFB-36BE-1F891AFFFE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190B96-70F1-4CDE-6CD0-5A785479EF55}"/>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5" name="Footer Placeholder 4">
            <a:extLst>
              <a:ext uri="{FF2B5EF4-FFF2-40B4-BE49-F238E27FC236}">
                <a16:creationId xmlns:a16="http://schemas.microsoft.com/office/drawing/2014/main" id="{C7AF940B-9315-E8E4-6553-A81959BEFC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9C6A6-E589-223E-3C00-A875FAB5FD60}"/>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526754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734671"/>
            <a:ext cx="6172200" cy="412638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1788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1159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1264024"/>
            <a:ext cx="2628900" cy="4450976"/>
          </a:xfrm>
        </p:spPr>
        <p:txBody>
          <a:bodyPr vert="eaVert"/>
          <a:lstStyle>
            <a:lvl1pPr>
              <a:defRPr>
                <a:solidFill>
                  <a:srgbClr val="005EB8"/>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1" y="1264024"/>
            <a:ext cx="7734300" cy="445097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308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C3F3-A9CF-42A5-B9BB-12B78F9547E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1576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E284-0D5B-DEE3-9C71-4A3690C3B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FF13F0-81C3-24CD-81A7-0DEF3B2D24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95FED6-0017-7903-2438-2E986EBAD116}"/>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5" name="Footer Placeholder 4">
            <a:extLst>
              <a:ext uri="{FF2B5EF4-FFF2-40B4-BE49-F238E27FC236}">
                <a16:creationId xmlns:a16="http://schemas.microsoft.com/office/drawing/2014/main" id="{029F3534-26F3-36BC-2285-E2CBBDD03B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F5EFB4-6597-18B6-9854-E6AF6FDAE5D5}"/>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3909944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CBCA3-81A6-9BE3-852D-32075A3DA5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5F6060-FDE3-63D9-0C92-86FBE7797D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34BA11-1078-27B2-D3EC-6F167C46B8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6DEBE9C-7298-F586-E8D8-867C50CBA827}"/>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6" name="Footer Placeholder 5">
            <a:extLst>
              <a:ext uri="{FF2B5EF4-FFF2-40B4-BE49-F238E27FC236}">
                <a16:creationId xmlns:a16="http://schemas.microsoft.com/office/drawing/2014/main" id="{480B12C9-CA19-2DB9-3342-D5F56321DD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AE575D-1F69-A515-D104-963F24B19709}"/>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229797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E349-C290-253F-7116-82A52D70A6F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090741-3742-A83E-9172-9FF3EFE1CF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B213C7-5D2C-D6C6-D9FE-2FD283A982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48901F-387D-9842-2B76-D8097C63D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0C1C0-ACF7-4EFC-49C7-031F957C84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955CB6-BA71-CF85-7ABC-8E1EFC37F71A}"/>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8" name="Footer Placeholder 7">
            <a:extLst>
              <a:ext uri="{FF2B5EF4-FFF2-40B4-BE49-F238E27FC236}">
                <a16:creationId xmlns:a16="http://schemas.microsoft.com/office/drawing/2014/main" id="{3AD4D425-34CA-EEB3-4B06-6B2DDBDB5C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D24D62-A454-7171-48CC-2D707ED29556}"/>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215882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6C09-9346-F65A-E95B-AC7073AD1C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79746B-FDC9-A374-5DDA-43CAA8516D99}"/>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4" name="Footer Placeholder 3">
            <a:extLst>
              <a:ext uri="{FF2B5EF4-FFF2-40B4-BE49-F238E27FC236}">
                <a16:creationId xmlns:a16="http://schemas.microsoft.com/office/drawing/2014/main" id="{86C4619F-F519-2E2E-1A22-F81E6786C1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3B1285-A6ED-CEE1-483E-5AF473909BD8}"/>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2764715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3A15A-EF57-38AE-0CD1-7D529C19A3F1}"/>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3" name="Footer Placeholder 2">
            <a:extLst>
              <a:ext uri="{FF2B5EF4-FFF2-40B4-BE49-F238E27FC236}">
                <a16:creationId xmlns:a16="http://schemas.microsoft.com/office/drawing/2014/main" id="{CC01C0FF-901F-DE53-AF3E-18839C352E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E2C3BC-2E15-402E-9EA5-4D9E6EEC5F7C}"/>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3735338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BFD1-2C91-9809-FB73-E0C87FA71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848C7C4-D62A-8F58-99BB-72C63B92A8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A8431E-0332-27F1-23C1-7DA953C74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81FFCA-3FBA-781A-677E-509547DB96C6}"/>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6" name="Footer Placeholder 5">
            <a:extLst>
              <a:ext uri="{FF2B5EF4-FFF2-40B4-BE49-F238E27FC236}">
                <a16:creationId xmlns:a16="http://schemas.microsoft.com/office/drawing/2014/main" id="{28AE2B63-ED28-728D-097B-91B28E632A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435314-A9CD-D25F-1725-BAC4404FC6BF}"/>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3237886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40C0-D729-CE8C-8BE6-EDE406222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D6B13E8-CAD6-E826-D8A0-5B83D3A517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141056-8018-FB63-5FAC-7D92F5C22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8875C3-0A30-A544-5B59-2A937DC4CEDD}"/>
              </a:ext>
            </a:extLst>
          </p:cNvPr>
          <p:cNvSpPr>
            <a:spLocks noGrp="1"/>
          </p:cNvSpPr>
          <p:nvPr>
            <p:ph type="dt" sz="half" idx="10"/>
          </p:nvPr>
        </p:nvSpPr>
        <p:spPr/>
        <p:txBody>
          <a:bodyPr/>
          <a:lstStyle/>
          <a:p>
            <a:fld id="{01ACBD64-2755-4EAF-84D4-734A5B3941E1}" type="datetimeFigureOut">
              <a:rPr lang="en-GB" smtClean="0"/>
              <a:t>12/05/2025</a:t>
            </a:fld>
            <a:endParaRPr lang="en-GB"/>
          </a:p>
        </p:txBody>
      </p:sp>
      <p:sp>
        <p:nvSpPr>
          <p:cNvPr id="6" name="Footer Placeholder 5">
            <a:extLst>
              <a:ext uri="{FF2B5EF4-FFF2-40B4-BE49-F238E27FC236}">
                <a16:creationId xmlns:a16="http://schemas.microsoft.com/office/drawing/2014/main" id="{CE4BB3E0-55F0-FF85-9CC3-10E0A895F3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8501C9-F972-2253-FD91-890533284D63}"/>
              </a:ext>
            </a:extLst>
          </p:cNvPr>
          <p:cNvSpPr>
            <a:spLocks noGrp="1"/>
          </p:cNvSpPr>
          <p:nvPr>
            <p:ph type="sldNum" sz="quarter" idx="12"/>
          </p:nvPr>
        </p:nvSpPr>
        <p:spPr/>
        <p:txBody>
          <a:bodyPr/>
          <a:lstStyle/>
          <a:p>
            <a:fld id="{482DBEB2-168D-4D92-A9E7-C522642A0EB1}" type="slidenum">
              <a:rPr lang="en-GB" smtClean="0"/>
              <a:t>‹#›</a:t>
            </a:fld>
            <a:endParaRPr lang="en-GB"/>
          </a:p>
        </p:txBody>
      </p:sp>
    </p:spTree>
    <p:extLst>
      <p:ext uri="{BB962C8B-B14F-4D97-AF65-F5344CB8AC3E}">
        <p14:creationId xmlns:p14="http://schemas.microsoft.com/office/powerpoint/2010/main" val="96005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9CA9D3-08A3-5A1D-C539-88E84A74FC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8C0BDB-EB2E-8D8D-8DAB-2D6145310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9A923-B828-B0D1-CCEB-65B9BB7B7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CBD64-2755-4EAF-84D4-734A5B3941E1}" type="datetimeFigureOut">
              <a:rPr lang="en-GB" smtClean="0"/>
              <a:t>12/05/2025</a:t>
            </a:fld>
            <a:endParaRPr lang="en-GB"/>
          </a:p>
        </p:txBody>
      </p:sp>
      <p:sp>
        <p:nvSpPr>
          <p:cNvPr id="5" name="Footer Placeholder 4">
            <a:extLst>
              <a:ext uri="{FF2B5EF4-FFF2-40B4-BE49-F238E27FC236}">
                <a16:creationId xmlns:a16="http://schemas.microsoft.com/office/drawing/2014/main" id="{32FA836D-75E8-BFCE-462D-927856FB1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46488E-8258-697C-7FBD-F02E017EB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DBEB2-168D-4D92-A9E7-C522642A0EB1}" type="slidenum">
              <a:rPr lang="en-GB" smtClean="0"/>
              <a:t>‹#›</a:t>
            </a:fld>
            <a:endParaRPr lang="en-GB"/>
          </a:p>
        </p:txBody>
      </p:sp>
    </p:spTree>
    <p:extLst>
      <p:ext uri="{BB962C8B-B14F-4D97-AF65-F5344CB8AC3E}">
        <p14:creationId xmlns:p14="http://schemas.microsoft.com/office/powerpoint/2010/main" val="883370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024" y="1083761"/>
            <a:ext cx="10851776" cy="56892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24" y="1825625"/>
            <a:ext cx="10851776" cy="38759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472693" y="365127"/>
            <a:ext cx="2228488" cy="630297"/>
          </a:xfrm>
          <a:prstGeom prst="rect">
            <a:avLst/>
          </a:prstGeom>
        </p:spPr>
      </p:pic>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02025" y="6452836"/>
            <a:ext cx="2101911" cy="251189"/>
          </a:xfrm>
          <a:prstGeom prst="rect">
            <a:avLst/>
          </a:prstGeom>
        </p:spPr>
      </p:pic>
    </p:spTree>
    <p:extLst>
      <p:ext uri="{BB962C8B-B14F-4D97-AF65-F5344CB8AC3E}">
        <p14:creationId xmlns:p14="http://schemas.microsoft.com/office/powerpoint/2010/main" val="197557011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3200" b="1" i="0" kern="1200">
          <a:solidFill>
            <a:srgbClr val="005EB8"/>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78A1B7"/>
        </a:buClr>
        <a:buFont typeface="Arial" panose="020B0604020202020204" pitchFamily="34" charset="0"/>
        <a:buChar char="•"/>
        <a:defRPr sz="2400" b="0" i="0" kern="1200">
          <a:solidFill>
            <a:schemeClr val="bg1">
              <a:lumMod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78A1B7"/>
        </a:buClr>
        <a:buFont typeface="Arial" panose="020B0604020202020204" pitchFamily="34" charset="0"/>
        <a:buChar char="•"/>
        <a:defRPr sz="2200" b="0" i="0" kern="1200">
          <a:solidFill>
            <a:schemeClr val="bg1">
              <a:lumMod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78A1B7"/>
        </a:buClr>
        <a:buFont typeface="Arial" panose="020B0604020202020204" pitchFamily="34" charset="0"/>
        <a:buChar char="•"/>
        <a:defRPr sz="1800" b="0" i="0" kern="1200">
          <a:solidFill>
            <a:schemeClr val="bg1">
              <a:lumMod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78A1B7"/>
        </a:buClr>
        <a:buFont typeface="Arial" panose="020B0604020202020204" pitchFamily="34" charset="0"/>
        <a:buChar char="•"/>
        <a:defRPr sz="1600" b="0" i="0" kern="1200">
          <a:solidFill>
            <a:schemeClr val="bg1">
              <a:lumMod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78A1B7"/>
        </a:buClr>
        <a:buFont typeface="Arial" panose="020B0604020202020204" pitchFamily="34" charset="0"/>
        <a:buChar char="•"/>
        <a:defRPr sz="1400" b="0" i="0" kern="1200">
          <a:solidFill>
            <a:schemeClr val="bg1">
              <a:lumMod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mailto:thesource@suffolk.gov.uk" TargetMode="External"/><Relationship Id="rId7"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jp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9516-906F-4905-982B-6E4E7CB832DC}"/>
              </a:ext>
            </a:extLst>
          </p:cNvPr>
          <p:cNvSpPr>
            <a:spLocks noGrp="1"/>
          </p:cNvSpPr>
          <p:nvPr>
            <p:ph type="title"/>
          </p:nvPr>
        </p:nvSpPr>
        <p:spPr>
          <a:xfrm>
            <a:off x="0" y="1019300"/>
            <a:ext cx="12294704" cy="3613027"/>
          </a:xfrm>
        </p:spPr>
        <p:txBody>
          <a:bodyPr>
            <a:noAutofit/>
          </a:bodyPr>
          <a:lstStyle/>
          <a:p>
            <a:pPr algn="ctr">
              <a:lnSpc>
                <a:spcPct val="100000"/>
              </a:lnSpc>
            </a:pPr>
            <a:r>
              <a:rPr lang="en-GB" sz="4800" b="1" dirty="0">
                <a:latin typeface="Utsaah" panose="020B0604020202020204" pitchFamily="34" charset="0"/>
                <a:cs typeface="Utsaah" panose="020B0604020202020204" pitchFamily="34" charset="0"/>
              </a:rPr>
              <a:t>Children &amp; Young People’s Engagement Hub</a:t>
            </a:r>
            <a:endParaRPr lang="en-GB" sz="4800" dirty="0"/>
          </a:p>
        </p:txBody>
      </p:sp>
      <p:sp>
        <p:nvSpPr>
          <p:cNvPr id="4" name="TextBox 3">
            <a:extLst>
              <a:ext uri="{FF2B5EF4-FFF2-40B4-BE49-F238E27FC236}">
                <a16:creationId xmlns:a16="http://schemas.microsoft.com/office/drawing/2014/main" id="{7C789A0B-6F17-4630-845D-3F9EF26D366A}"/>
              </a:ext>
            </a:extLst>
          </p:cNvPr>
          <p:cNvSpPr txBox="1"/>
          <p:nvPr/>
        </p:nvSpPr>
        <p:spPr>
          <a:xfrm>
            <a:off x="3658136" y="1843172"/>
            <a:ext cx="9375458" cy="646331"/>
          </a:xfrm>
          <a:prstGeom prst="rect">
            <a:avLst/>
          </a:prstGeom>
          <a:noFill/>
        </p:spPr>
        <p:txBody>
          <a:bodyPr wrap="square" rtlCol="0">
            <a:spAutoFit/>
          </a:bodyPr>
          <a:lstStyle/>
          <a:p>
            <a:r>
              <a:rPr lang="en-GB" sz="3600" b="1" dirty="0"/>
              <a:t>Suffolk County Council’s</a:t>
            </a:r>
          </a:p>
        </p:txBody>
      </p:sp>
      <p:sp>
        <p:nvSpPr>
          <p:cNvPr id="7" name="TextBox 6">
            <a:extLst>
              <a:ext uri="{FF2B5EF4-FFF2-40B4-BE49-F238E27FC236}">
                <a16:creationId xmlns:a16="http://schemas.microsoft.com/office/drawing/2014/main" id="{8D7CE19D-A205-144D-B614-7A74213F16A3}"/>
              </a:ext>
            </a:extLst>
          </p:cNvPr>
          <p:cNvSpPr txBox="1"/>
          <p:nvPr/>
        </p:nvSpPr>
        <p:spPr>
          <a:xfrm>
            <a:off x="2607528" y="3319345"/>
            <a:ext cx="6725497" cy="830997"/>
          </a:xfrm>
          <a:prstGeom prst="rect">
            <a:avLst/>
          </a:prstGeom>
          <a:noFill/>
        </p:spPr>
        <p:txBody>
          <a:bodyPr wrap="square">
            <a:spAutoFit/>
          </a:bodyPr>
          <a:lstStyle/>
          <a:p>
            <a:pPr algn="ctr"/>
            <a:r>
              <a:rPr lang="en-GB" sz="2400" b="1" dirty="0"/>
              <a:t>Fran Russo</a:t>
            </a:r>
          </a:p>
          <a:p>
            <a:pPr algn="ctr"/>
            <a:r>
              <a:rPr lang="en-GB" sz="2400" dirty="0"/>
              <a:t>Emotional Health &amp; Wellbeing Information Officer</a:t>
            </a:r>
          </a:p>
        </p:txBody>
      </p:sp>
      <p:pic>
        <p:nvPicPr>
          <p:cNvPr id="18" name="Picture 17" descr="A blue and green rectangle with white text&#10;&#10;Description automatically generated">
            <a:extLst>
              <a:ext uri="{FF2B5EF4-FFF2-40B4-BE49-F238E27FC236}">
                <a16:creationId xmlns:a16="http://schemas.microsoft.com/office/drawing/2014/main" id="{DCCB2A59-365F-AEB4-61BE-ADADE35B7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333" y="4632327"/>
            <a:ext cx="1890194" cy="1491822"/>
          </a:xfrm>
          <a:prstGeom prst="rect">
            <a:avLst/>
          </a:prstGeom>
        </p:spPr>
      </p:pic>
      <p:pic>
        <p:nvPicPr>
          <p:cNvPr id="19" name="Picture 18">
            <a:extLst>
              <a:ext uri="{FF2B5EF4-FFF2-40B4-BE49-F238E27FC236}">
                <a16:creationId xmlns:a16="http://schemas.microsoft.com/office/drawing/2014/main" id="{495B1706-48A7-C23A-B277-1A65F0B5B742}"/>
              </a:ext>
            </a:extLst>
          </p:cNvPr>
          <p:cNvPicPr>
            <a:picLocks noChangeAspect="1"/>
          </p:cNvPicPr>
          <p:nvPr/>
        </p:nvPicPr>
        <p:blipFill>
          <a:blip r:embed="rId4"/>
          <a:stretch>
            <a:fillRect/>
          </a:stretch>
        </p:blipFill>
        <p:spPr>
          <a:xfrm>
            <a:off x="9665534" y="260571"/>
            <a:ext cx="2032095" cy="621717"/>
          </a:xfrm>
          <a:prstGeom prst="rect">
            <a:avLst/>
          </a:prstGeom>
        </p:spPr>
      </p:pic>
      <p:pic>
        <p:nvPicPr>
          <p:cNvPr id="20" name="Picture 19">
            <a:extLst>
              <a:ext uri="{FF2B5EF4-FFF2-40B4-BE49-F238E27FC236}">
                <a16:creationId xmlns:a16="http://schemas.microsoft.com/office/drawing/2014/main" id="{EB379A8F-3EA0-EE5E-4F50-9373CDB3B23A}"/>
              </a:ext>
            </a:extLst>
          </p:cNvPr>
          <p:cNvPicPr>
            <a:picLocks noChangeAspect="1"/>
          </p:cNvPicPr>
          <p:nvPr/>
        </p:nvPicPr>
        <p:blipFill>
          <a:blip r:embed="rId5"/>
          <a:stretch>
            <a:fillRect/>
          </a:stretch>
        </p:blipFill>
        <p:spPr>
          <a:xfrm>
            <a:off x="3597936" y="4980184"/>
            <a:ext cx="2693568" cy="862619"/>
          </a:xfrm>
          <a:prstGeom prst="rect">
            <a:avLst/>
          </a:prstGeom>
        </p:spPr>
      </p:pic>
      <p:pic>
        <p:nvPicPr>
          <p:cNvPr id="3" name="Picture 2">
            <a:extLst>
              <a:ext uri="{FF2B5EF4-FFF2-40B4-BE49-F238E27FC236}">
                <a16:creationId xmlns:a16="http://schemas.microsoft.com/office/drawing/2014/main" id="{9839D2E7-8BAF-05C3-53CD-745CEEE2B080}"/>
              </a:ext>
            </a:extLst>
          </p:cNvPr>
          <p:cNvPicPr>
            <a:picLocks noChangeAspect="1"/>
          </p:cNvPicPr>
          <p:nvPr/>
        </p:nvPicPr>
        <p:blipFill>
          <a:blip r:embed="rId6"/>
          <a:stretch>
            <a:fillRect/>
          </a:stretch>
        </p:blipFill>
        <p:spPr>
          <a:xfrm>
            <a:off x="6328859" y="4313512"/>
            <a:ext cx="3230892" cy="2285374"/>
          </a:xfrm>
          <a:prstGeom prst="rect">
            <a:avLst/>
          </a:prstGeom>
        </p:spPr>
      </p:pic>
      <p:pic>
        <p:nvPicPr>
          <p:cNvPr id="6" name="Picture 5" descr="A cartoon of a green robot with yellow eyes&#10;&#10;AI-generated content may be incorrect.">
            <a:extLst>
              <a:ext uri="{FF2B5EF4-FFF2-40B4-BE49-F238E27FC236}">
                <a16:creationId xmlns:a16="http://schemas.microsoft.com/office/drawing/2014/main" id="{69E84D39-BB85-043E-E828-7C4128E7B0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3196" y="2760983"/>
            <a:ext cx="2885506" cy="3847342"/>
          </a:xfrm>
          <a:prstGeom prst="rect">
            <a:avLst/>
          </a:prstGeom>
        </p:spPr>
      </p:pic>
    </p:spTree>
    <p:extLst>
      <p:ext uri="{BB962C8B-B14F-4D97-AF65-F5344CB8AC3E}">
        <p14:creationId xmlns:p14="http://schemas.microsoft.com/office/powerpoint/2010/main" val="3643410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robot with pizza on it&#10;&#10;Description automatically generated with medium confidence">
            <a:extLst>
              <a:ext uri="{FF2B5EF4-FFF2-40B4-BE49-F238E27FC236}">
                <a16:creationId xmlns:a16="http://schemas.microsoft.com/office/drawing/2014/main" id="{0D788F8B-78EC-C4D1-D5A5-951836FCE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2865" y="3697650"/>
            <a:ext cx="1626073" cy="1220184"/>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descr="A group of cartoon robots&#10;&#10;Description automatically generated">
            <a:extLst>
              <a:ext uri="{FF2B5EF4-FFF2-40B4-BE49-F238E27FC236}">
                <a16:creationId xmlns:a16="http://schemas.microsoft.com/office/drawing/2014/main" id="{3BD2C509-A2ED-9839-11BD-8A6A23D2FFA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5436"/>
          <a:stretch/>
        </p:blipFill>
        <p:spPr>
          <a:xfrm>
            <a:off x="7051035" y="1"/>
            <a:ext cx="5159878" cy="3659535"/>
          </a:xfrm>
          <a:prstGeom prst="rect">
            <a:avLst/>
          </a:prstGeom>
        </p:spPr>
      </p:pic>
      <p:sp>
        <p:nvSpPr>
          <p:cNvPr id="11" name="TextBox 10">
            <a:extLst>
              <a:ext uri="{FF2B5EF4-FFF2-40B4-BE49-F238E27FC236}">
                <a16:creationId xmlns:a16="http://schemas.microsoft.com/office/drawing/2014/main" id="{8E7E0EA9-288B-B53B-C1BA-B42991CEF90C}"/>
              </a:ext>
            </a:extLst>
          </p:cNvPr>
          <p:cNvSpPr txBox="1"/>
          <p:nvPr/>
        </p:nvSpPr>
        <p:spPr>
          <a:xfrm>
            <a:off x="186557" y="221090"/>
            <a:ext cx="8482429" cy="3659534"/>
          </a:xfrm>
          <a:prstGeom prst="rect">
            <a:avLst/>
          </a:prstGeom>
        </p:spPr>
        <p:txBody>
          <a:bodyPr vert="horz" lIns="91440" tIns="45720" rIns="91440" bIns="45720" rtlCol="0">
            <a:normAutofit/>
          </a:bodyPr>
          <a:lstStyle/>
          <a:p>
            <a:pPr>
              <a:lnSpc>
                <a:spcPct val="90000"/>
              </a:lnSpc>
              <a:spcAft>
                <a:spcPts val="600"/>
              </a:spcAft>
            </a:pPr>
            <a:r>
              <a:rPr lang="en-US" sz="3200" dirty="0">
                <a:latin typeface="Amasis MT Pro Black" panose="02040A04050005020304" pitchFamily="18" charset="0"/>
              </a:rPr>
              <a:t>Jot the friendly Robot Wellbeing Workshop Feedback</a:t>
            </a:r>
          </a:p>
        </p:txBody>
      </p:sp>
      <p:sp>
        <p:nvSpPr>
          <p:cNvPr id="3" name="TextBox 2">
            <a:extLst>
              <a:ext uri="{FF2B5EF4-FFF2-40B4-BE49-F238E27FC236}">
                <a16:creationId xmlns:a16="http://schemas.microsoft.com/office/drawing/2014/main" id="{9A1A2A65-4ADC-F3C1-93FB-B477D466C7C1}"/>
              </a:ext>
            </a:extLst>
          </p:cNvPr>
          <p:cNvSpPr txBox="1"/>
          <p:nvPr/>
        </p:nvSpPr>
        <p:spPr>
          <a:xfrm>
            <a:off x="229089" y="1186780"/>
            <a:ext cx="6315223" cy="3693319"/>
          </a:xfrm>
          <a:prstGeom prst="rect">
            <a:avLst/>
          </a:prstGeom>
          <a:noFill/>
        </p:spPr>
        <p:txBody>
          <a:bodyPr wrap="square" rtlCol="0">
            <a:spAutoFit/>
          </a:bodyPr>
          <a:lstStyle/>
          <a:p>
            <a:r>
              <a:rPr lang="en-GB" b="1" dirty="0">
                <a:cs typeface="Utsaah" panose="020B0604020202020204" pitchFamily="34" charset="0"/>
              </a:rPr>
              <a:t>‘Jot’ the friendly robot is a well-being campaign we created to support primary-school-aged children and SEND young people when they are feeling sad or worried. </a:t>
            </a:r>
            <a:br>
              <a:rPr lang="en-GB" dirty="0">
                <a:cs typeface="Utsaah" panose="020B0604020202020204" pitchFamily="34" charset="0"/>
              </a:rPr>
            </a:br>
            <a:endParaRPr lang="en-GB" dirty="0">
              <a:cs typeface="Utsaah" panose="020B0604020202020204" pitchFamily="34" charset="0"/>
            </a:endParaRPr>
          </a:p>
          <a:p>
            <a:r>
              <a:rPr lang="en-GB" dirty="0">
                <a:cs typeface="Utsaah" panose="020B0604020202020204" pitchFamily="34" charset="0"/>
              </a:rPr>
              <a:t>As part of the campaign, we delivered Jot the robot well-being workshops in primary schools and with SEND schools where we used the Jot the robot character to teach children about emotional literacy while getting pupils working together to build their own robots out of recyclable items, whilst talking about their feelings.</a:t>
            </a:r>
            <a:br>
              <a:rPr lang="en-GB" dirty="0">
                <a:cs typeface="Utsaah" panose="020B0604020202020204" pitchFamily="34" charset="0"/>
              </a:rPr>
            </a:br>
            <a:br>
              <a:rPr lang="en-GB" dirty="0">
                <a:cs typeface="Utsaah" panose="020B0604020202020204" pitchFamily="34" charset="0"/>
              </a:rPr>
            </a:br>
            <a:r>
              <a:rPr lang="en-GB" b="1" dirty="0">
                <a:cs typeface="Utsaah" panose="020B0604020202020204" pitchFamily="34" charset="0"/>
              </a:rPr>
              <a:t>Top common things that pupils from the workshops said helped them when they felt sad was:</a:t>
            </a:r>
          </a:p>
        </p:txBody>
      </p:sp>
      <p:sp>
        <p:nvSpPr>
          <p:cNvPr id="5" name="TextBox 4">
            <a:extLst>
              <a:ext uri="{FF2B5EF4-FFF2-40B4-BE49-F238E27FC236}">
                <a16:creationId xmlns:a16="http://schemas.microsoft.com/office/drawing/2014/main" id="{574BD893-58AB-A3DE-5881-7D8DA0578F3D}"/>
              </a:ext>
            </a:extLst>
          </p:cNvPr>
          <p:cNvSpPr txBox="1"/>
          <p:nvPr/>
        </p:nvSpPr>
        <p:spPr>
          <a:xfrm>
            <a:off x="6320165" y="6100662"/>
            <a:ext cx="7117432" cy="523220"/>
          </a:xfrm>
          <a:prstGeom prst="rect">
            <a:avLst/>
          </a:prstGeom>
          <a:noFill/>
        </p:spPr>
        <p:txBody>
          <a:bodyPr wrap="square" rtlCol="0">
            <a:spAutoFit/>
          </a:bodyPr>
          <a:lstStyle/>
          <a:p>
            <a:r>
              <a:rPr lang="en-GB" sz="2800" b="1" dirty="0"/>
              <a:t>www.suffolk.gov.uk/jot</a:t>
            </a:r>
          </a:p>
        </p:txBody>
      </p:sp>
      <p:pic>
        <p:nvPicPr>
          <p:cNvPr id="7" name="Picture 6" descr="A qr code on a white background&#10;&#10;Description automatically generated">
            <a:extLst>
              <a:ext uri="{FF2B5EF4-FFF2-40B4-BE49-F238E27FC236}">
                <a16:creationId xmlns:a16="http://schemas.microsoft.com/office/drawing/2014/main" id="{F91EA1C0-3D15-99C6-15C5-88BFC70935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3190" y="4778720"/>
            <a:ext cx="1421713" cy="1421713"/>
          </a:xfrm>
          <a:prstGeom prst="rect">
            <a:avLst/>
          </a:prstGeom>
        </p:spPr>
      </p:pic>
      <p:sp>
        <p:nvSpPr>
          <p:cNvPr id="4" name="TextBox 3">
            <a:extLst>
              <a:ext uri="{FF2B5EF4-FFF2-40B4-BE49-F238E27FC236}">
                <a16:creationId xmlns:a16="http://schemas.microsoft.com/office/drawing/2014/main" id="{1C8DF14C-6CA9-7A0B-A97B-969022415F64}"/>
              </a:ext>
            </a:extLst>
          </p:cNvPr>
          <p:cNvSpPr txBox="1"/>
          <p:nvPr/>
        </p:nvSpPr>
        <p:spPr>
          <a:xfrm>
            <a:off x="229089" y="4917834"/>
            <a:ext cx="6408208" cy="2308324"/>
          </a:xfrm>
          <a:prstGeom prst="rect">
            <a:avLst/>
          </a:prstGeom>
          <a:noFill/>
        </p:spPr>
        <p:txBody>
          <a:bodyPr wrap="square" rtlCol="0">
            <a:spAutoFit/>
          </a:bodyPr>
          <a:lstStyle/>
          <a:p>
            <a:pPr marL="342900" indent="-342900">
              <a:buFont typeface="+mj-lt"/>
              <a:buAutoNum type="arabicPeriod"/>
            </a:pPr>
            <a:r>
              <a:rPr lang="en-GB" dirty="0"/>
              <a:t>Talking to family –mainly referred to mum, included talking to siblings.</a:t>
            </a:r>
          </a:p>
          <a:p>
            <a:pPr marL="342900" indent="-342900">
              <a:buFont typeface="+mj-lt"/>
              <a:buAutoNum type="arabicPeriod"/>
            </a:pPr>
            <a:r>
              <a:rPr lang="en-GB" dirty="0"/>
              <a:t>Playing video games</a:t>
            </a:r>
          </a:p>
          <a:p>
            <a:pPr marL="342900" indent="-342900">
              <a:buFont typeface="+mj-lt"/>
              <a:buAutoNum type="arabicPeriod"/>
            </a:pPr>
            <a:r>
              <a:rPr lang="en-GB" dirty="0"/>
              <a:t>Pets</a:t>
            </a:r>
          </a:p>
          <a:p>
            <a:pPr marL="342900" indent="-342900">
              <a:buFont typeface="+mj-lt"/>
              <a:buAutoNum type="arabicPeriod"/>
            </a:pPr>
            <a:r>
              <a:rPr lang="en-GB" dirty="0"/>
              <a:t>Music – playing and listening </a:t>
            </a:r>
          </a:p>
          <a:p>
            <a:pPr marL="342900" indent="-342900">
              <a:buFont typeface="+mj-lt"/>
              <a:buAutoNum type="arabicPeriod"/>
            </a:pPr>
            <a:r>
              <a:rPr lang="en-GB" dirty="0"/>
              <a:t>Alone time</a:t>
            </a:r>
          </a:p>
          <a:p>
            <a:endParaRPr lang="en-GB" dirty="0"/>
          </a:p>
          <a:p>
            <a:endParaRPr lang="en-GB" dirty="0"/>
          </a:p>
        </p:txBody>
      </p:sp>
      <p:pic>
        <p:nvPicPr>
          <p:cNvPr id="8" name="Picture 20" descr="A couple of boxes with faces&#10;&#10;Description automatically generated">
            <a:extLst>
              <a:ext uri="{FF2B5EF4-FFF2-40B4-BE49-F238E27FC236}">
                <a16:creationId xmlns:a16="http://schemas.microsoft.com/office/drawing/2014/main" id="{288A2A2E-7E11-DDB4-760F-99059051F9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136" y="3712959"/>
            <a:ext cx="1421713" cy="1065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A collage of cardboard boxes&#10;&#10;Description automatically generated">
            <a:extLst>
              <a:ext uri="{FF2B5EF4-FFF2-40B4-BE49-F238E27FC236}">
                <a16:creationId xmlns:a16="http://schemas.microsoft.com/office/drawing/2014/main" id="{BA47E8ED-FDDB-52C4-9A33-D8AF6B21B3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8938" y="3795026"/>
            <a:ext cx="2131413" cy="2841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67704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EB29-8D9B-B1A1-4610-02791F689C50}"/>
              </a:ext>
            </a:extLst>
          </p:cNvPr>
          <p:cNvSpPr>
            <a:spLocks noGrp="1"/>
          </p:cNvSpPr>
          <p:nvPr>
            <p:ph type="title"/>
          </p:nvPr>
        </p:nvSpPr>
        <p:spPr>
          <a:xfrm>
            <a:off x="520040" y="43338"/>
            <a:ext cx="11595265" cy="1325563"/>
          </a:xfrm>
        </p:spPr>
        <p:txBody>
          <a:bodyPr>
            <a:normAutofit/>
          </a:bodyPr>
          <a:lstStyle/>
          <a:p>
            <a:r>
              <a:rPr lang="en-GB" sz="3600" b="1" dirty="0"/>
              <a:t>Resources to support pupils with unkind/bullying behaviour</a:t>
            </a:r>
          </a:p>
        </p:txBody>
      </p:sp>
      <p:pic>
        <p:nvPicPr>
          <p:cNvPr id="8" name="Content Placeholder 7" descr="A cat in a mugshot&#10;&#10;AI-generated content may be incorrect.">
            <a:extLst>
              <a:ext uri="{FF2B5EF4-FFF2-40B4-BE49-F238E27FC236}">
                <a16:creationId xmlns:a16="http://schemas.microsoft.com/office/drawing/2014/main" id="{69BFE47A-06D4-F468-DB87-81177100E8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37069" y="1907812"/>
            <a:ext cx="4810351" cy="3400457"/>
          </a:xfrm>
        </p:spPr>
      </p:pic>
      <p:sp>
        <p:nvSpPr>
          <p:cNvPr id="4" name="TextBox 3">
            <a:extLst>
              <a:ext uri="{FF2B5EF4-FFF2-40B4-BE49-F238E27FC236}">
                <a16:creationId xmlns:a16="http://schemas.microsoft.com/office/drawing/2014/main" id="{F0D3997A-F2C1-8774-9097-9720C7D9B647}"/>
              </a:ext>
            </a:extLst>
          </p:cNvPr>
          <p:cNvSpPr txBox="1"/>
          <p:nvPr/>
        </p:nvSpPr>
        <p:spPr>
          <a:xfrm>
            <a:off x="520040" y="1079739"/>
            <a:ext cx="11025249" cy="646331"/>
          </a:xfrm>
          <a:prstGeom prst="rect">
            <a:avLst/>
          </a:prstGeom>
          <a:noFill/>
        </p:spPr>
        <p:txBody>
          <a:bodyPr wrap="square">
            <a:spAutoFit/>
          </a:bodyPr>
          <a:lstStyle/>
          <a:p>
            <a:pPr marL="0" indent="0">
              <a:buNone/>
            </a:pPr>
            <a:r>
              <a:rPr lang="en-GB" dirty="0"/>
              <a:t>Hearing from pupils about the common theme of unkind/bullying behaviour impacting their well-being, we have looked at resources we have available to help support pupils and schools with this issue.</a:t>
            </a:r>
          </a:p>
        </p:txBody>
      </p:sp>
      <p:sp>
        <p:nvSpPr>
          <p:cNvPr id="6" name="TextBox 5">
            <a:extLst>
              <a:ext uri="{FF2B5EF4-FFF2-40B4-BE49-F238E27FC236}">
                <a16:creationId xmlns:a16="http://schemas.microsoft.com/office/drawing/2014/main" id="{0C719E1D-5712-4306-8688-7FFFB1C5037B}"/>
              </a:ext>
            </a:extLst>
          </p:cNvPr>
          <p:cNvSpPr txBox="1"/>
          <p:nvPr/>
        </p:nvSpPr>
        <p:spPr>
          <a:xfrm>
            <a:off x="4196441" y="4311863"/>
            <a:ext cx="2940629" cy="1569660"/>
          </a:xfrm>
          <a:prstGeom prst="rect">
            <a:avLst/>
          </a:prstGeom>
          <a:noFill/>
        </p:spPr>
        <p:txBody>
          <a:bodyPr wrap="square">
            <a:spAutoFit/>
          </a:bodyPr>
          <a:lstStyle/>
          <a:p>
            <a:r>
              <a:rPr lang="en-GB" sz="1600" dirty="0">
                <a:solidFill>
                  <a:srgbClr val="000000"/>
                </a:solidFill>
                <a:latin typeface="Arial" panose="020B0604020202020204" pitchFamily="34" charset="0"/>
              </a:rPr>
              <a:t>- Jot well-being tip animation: ‘</a:t>
            </a:r>
            <a:r>
              <a:rPr lang="en-GB" sz="1600" b="0" i="0" dirty="0">
                <a:solidFill>
                  <a:srgbClr val="000000"/>
                </a:solidFill>
                <a:effectLst/>
                <a:latin typeface="Arial" panose="020B0604020202020204" pitchFamily="34" charset="0"/>
              </a:rPr>
              <a:t>3 things I like about myself’. (</a:t>
            </a:r>
            <a:r>
              <a:rPr lang="en-GB" sz="1600" dirty="0">
                <a:solidFill>
                  <a:srgbClr val="000000"/>
                </a:solidFill>
                <a:latin typeface="Arial" panose="020B0604020202020204" pitchFamily="34" charset="0"/>
              </a:rPr>
              <a:t>This was o</a:t>
            </a:r>
            <a:r>
              <a:rPr lang="en-GB" sz="1600" b="0" i="0" dirty="0">
                <a:solidFill>
                  <a:srgbClr val="000000"/>
                </a:solidFill>
                <a:effectLst/>
                <a:latin typeface="Arial" panose="020B0604020202020204" pitchFamily="34" charset="0"/>
              </a:rPr>
              <a:t>ur highest reaching video on YouTube with over </a:t>
            </a:r>
            <a:r>
              <a:rPr lang="en-GB" sz="1600" b="1" i="0" dirty="0">
                <a:solidFill>
                  <a:srgbClr val="000000"/>
                </a:solidFill>
                <a:effectLst/>
                <a:latin typeface="Arial" panose="020B0604020202020204" pitchFamily="34" charset="0"/>
              </a:rPr>
              <a:t>58</a:t>
            </a:r>
            <a:r>
              <a:rPr lang="en-GB" sz="1600" b="1" dirty="0">
                <a:solidFill>
                  <a:srgbClr val="000000"/>
                </a:solidFill>
                <a:latin typeface="Arial" panose="020B0604020202020204" pitchFamily="34" charset="0"/>
              </a:rPr>
              <a:t>k</a:t>
            </a:r>
            <a:r>
              <a:rPr lang="en-GB" sz="1600" b="0" i="0" dirty="0">
                <a:solidFill>
                  <a:srgbClr val="000000"/>
                </a:solidFill>
                <a:effectLst/>
                <a:latin typeface="Arial" panose="020B0604020202020204" pitchFamily="34" charset="0"/>
              </a:rPr>
              <a:t> </a:t>
            </a:r>
            <a:r>
              <a:rPr lang="en-GB" sz="1600" b="1" i="0" dirty="0">
                <a:solidFill>
                  <a:srgbClr val="000000"/>
                </a:solidFill>
                <a:effectLst/>
                <a:latin typeface="Arial" panose="020B0604020202020204" pitchFamily="34" charset="0"/>
              </a:rPr>
              <a:t>views</a:t>
            </a:r>
            <a:r>
              <a:rPr lang="en-GB" sz="1600" b="0" i="0" dirty="0">
                <a:solidFill>
                  <a:srgbClr val="000000"/>
                </a:solidFill>
                <a:effectLst/>
                <a:latin typeface="Arial" panose="020B0604020202020204" pitchFamily="34" charset="0"/>
              </a:rPr>
              <a:t> since October 2024.) </a:t>
            </a:r>
            <a:endParaRPr lang="en-GB" sz="1600" dirty="0"/>
          </a:p>
        </p:txBody>
      </p:sp>
      <p:sp>
        <p:nvSpPr>
          <p:cNvPr id="10" name="TextBox 9">
            <a:extLst>
              <a:ext uri="{FF2B5EF4-FFF2-40B4-BE49-F238E27FC236}">
                <a16:creationId xmlns:a16="http://schemas.microsoft.com/office/drawing/2014/main" id="{BA416A10-E24A-25DB-D73D-BFACC39D2E67}"/>
              </a:ext>
            </a:extLst>
          </p:cNvPr>
          <p:cNvSpPr txBox="1"/>
          <p:nvPr/>
        </p:nvSpPr>
        <p:spPr>
          <a:xfrm>
            <a:off x="7189261" y="5381253"/>
            <a:ext cx="4629149" cy="923330"/>
          </a:xfrm>
          <a:prstGeom prst="rect">
            <a:avLst/>
          </a:prstGeom>
          <a:noFill/>
        </p:spPr>
        <p:txBody>
          <a:bodyPr wrap="square">
            <a:spAutoFit/>
          </a:bodyPr>
          <a:lstStyle/>
          <a:p>
            <a:r>
              <a:rPr lang="en-GB" dirty="0"/>
              <a:t>We have re-launched our ‘Stop the Hate’ anti-bullying Campaign’ to help pupils and schools know how to report hate crime.</a:t>
            </a:r>
          </a:p>
        </p:txBody>
      </p:sp>
      <p:pic>
        <p:nvPicPr>
          <p:cNvPr id="16" name="Picture 15" descr="A computer screen shot of a green robot&#10;&#10;AI-generated content may be incorrect.">
            <a:extLst>
              <a:ext uri="{FF2B5EF4-FFF2-40B4-BE49-F238E27FC236}">
                <a16:creationId xmlns:a16="http://schemas.microsoft.com/office/drawing/2014/main" id="{4858D5CB-E46C-F847-4C9D-3CDCE53D6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902" y="2725153"/>
            <a:ext cx="3586348" cy="1646438"/>
          </a:xfrm>
          <a:prstGeom prst="rect">
            <a:avLst/>
          </a:prstGeom>
        </p:spPr>
      </p:pic>
      <p:sp>
        <p:nvSpPr>
          <p:cNvPr id="18" name="TextBox 17">
            <a:extLst>
              <a:ext uri="{FF2B5EF4-FFF2-40B4-BE49-F238E27FC236}">
                <a16:creationId xmlns:a16="http://schemas.microsoft.com/office/drawing/2014/main" id="{9E83DE9C-D3CB-E515-0C3C-AE7124AC167B}"/>
              </a:ext>
            </a:extLst>
          </p:cNvPr>
          <p:cNvSpPr txBox="1"/>
          <p:nvPr/>
        </p:nvSpPr>
        <p:spPr>
          <a:xfrm>
            <a:off x="520039" y="1804792"/>
            <a:ext cx="6142018" cy="923330"/>
          </a:xfrm>
          <a:prstGeom prst="rect">
            <a:avLst/>
          </a:prstGeom>
          <a:noFill/>
        </p:spPr>
        <p:txBody>
          <a:bodyPr wrap="square">
            <a:spAutoFit/>
          </a:bodyPr>
          <a:lstStyle/>
          <a:p>
            <a:r>
              <a:rPr lang="en-GB" sz="1800" b="0" i="0" dirty="0">
                <a:solidFill>
                  <a:srgbClr val="000000"/>
                </a:solidFill>
                <a:effectLst/>
                <a:latin typeface="Arial" panose="020B0604020202020204" pitchFamily="34" charset="0"/>
              </a:rPr>
              <a:t>We have created ‘</a:t>
            </a:r>
            <a:r>
              <a:rPr lang="en-GB" sz="1800" b="1" i="0" dirty="0">
                <a:solidFill>
                  <a:srgbClr val="000000"/>
                </a:solidFill>
                <a:effectLst/>
                <a:latin typeface="Arial" panose="020B0604020202020204" pitchFamily="34" charset="0"/>
              </a:rPr>
              <a:t>Jot the </a:t>
            </a:r>
            <a:r>
              <a:rPr lang="en-GB" b="1" dirty="0">
                <a:solidFill>
                  <a:srgbClr val="000000"/>
                </a:solidFill>
                <a:latin typeface="Arial" panose="020B0604020202020204" pitchFamily="34" charset="0"/>
              </a:rPr>
              <a:t>F</a:t>
            </a:r>
            <a:r>
              <a:rPr lang="en-GB" sz="1800" b="1" i="0" dirty="0">
                <a:solidFill>
                  <a:srgbClr val="000000"/>
                </a:solidFill>
                <a:effectLst/>
                <a:latin typeface="Arial" panose="020B0604020202020204" pitchFamily="34" charset="0"/>
              </a:rPr>
              <a:t>riendly Robot’s</a:t>
            </a:r>
            <a:r>
              <a:rPr lang="en-GB" sz="1800" b="0" i="0" dirty="0">
                <a:solidFill>
                  <a:srgbClr val="000000"/>
                </a:solidFill>
                <a:effectLst/>
                <a:latin typeface="Arial" panose="020B0604020202020204" pitchFamily="34" charset="0"/>
              </a:rPr>
              <a:t> </a:t>
            </a:r>
            <a:r>
              <a:rPr lang="en-GB" sz="1800" b="1" i="0" dirty="0">
                <a:solidFill>
                  <a:srgbClr val="000000"/>
                </a:solidFill>
                <a:effectLst/>
                <a:latin typeface="Arial" panose="020B0604020202020204" pitchFamily="34" charset="0"/>
              </a:rPr>
              <a:t>Well-being Tips’ </a:t>
            </a:r>
            <a:r>
              <a:rPr lang="en-GB" sz="1800" b="0" i="0" dirty="0">
                <a:solidFill>
                  <a:srgbClr val="000000"/>
                </a:solidFill>
                <a:effectLst/>
                <a:latin typeface="Arial" panose="020B0604020202020204" pitchFamily="34" charset="0"/>
              </a:rPr>
              <a:t>animated videos with messages to children about being kind to others and ourselves.</a:t>
            </a:r>
            <a:endParaRPr lang="en-GB" dirty="0"/>
          </a:p>
        </p:txBody>
      </p:sp>
      <p:sp>
        <p:nvSpPr>
          <p:cNvPr id="20" name="TextBox 19">
            <a:extLst>
              <a:ext uri="{FF2B5EF4-FFF2-40B4-BE49-F238E27FC236}">
                <a16:creationId xmlns:a16="http://schemas.microsoft.com/office/drawing/2014/main" id="{B1AD1EAC-BE03-667C-73FB-000F93C0F366}"/>
              </a:ext>
            </a:extLst>
          </p:cNvPr>
          <p:cNvSpPr txBox="1"/>
          <p:nvPr/>
        </p:nvSpPr>
        <p:spPr>
          <a:xfrm>
            <a:off x="4196441" y="2810160"/>
            <a:ext cx="2571256" cy="830997"/>
          </a:xfrm>
          <a:prstGeom prst="rect">
            <a:avLst/>
          </a:prstGeom>
          <a:noFill/>
        </p:spPr>
        <p:txBody>
          <a:bodyPr wrap="square">
            <a:spAutoFit/>
          </a:bodyPr>
          <a:lstStyle/>
          <a:p>
            <a:r>
              <a:rPr lang="en-GB" sz="1600" b="0" i="0" dirty="0">
                <a:solidFill>
                  <a:srgbClr val="000000"/>
                </a:solidFill>
                <a:effectLst/>
                <a:latin typeface="Arial" panose="020B0604020202020204" pitchFamily="34" charset="0"/>
              </a:rPr>
              <a:t>– Jot well-being tip animation: ‘Offer to help someone’.</a:t>
            </a:r>
            <a:endParaRPr lang="en-GB" sz="1600" dirty="0"/>
          </a:p>
        </p:txBody>
      </p:sp>
      <p:pic>
        <p:nvPicPr>
          <p:cNvPr id="22" name="Picture 21">
            <a:extLst>
              <a:ext uri="{FF2B5EF4-FFF2-40B4-BE49-F238E27FC236}">
                <a16:creationId xmlns:a16="http://schemas.microsoft.com/office/drawing/2014/main" id="{A321A448-031A-373F-812A-0FE5A144B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39" y="4411700"/>
            <a:ext cx="3557623" cy="1711977"/>
          </a:xfrm>
          <a:prstGeom prst="rect">
            <a:avLst/>
          </a:prstGeom>
        </p:spPr>
      </p:pic>
      <p:sp>
        <p:nvSpPr>
          <p:cNvPr id="23" name="TextBox 22">
            <a:extLst>
              <a:ext uri="{FF2B5EF4-FFF2-40B4-BE49-F238E27FC236}">
                <a16:creationId xmlns:a16="http://schemas.microsoft.com/office/drawing/2014/main" id="{EB474D5D-9F94-79B2-E0A6-9F0B8A0A789C}"/>
              </a:ext>
            </a:extLst>
          </p:cNvPr>
          <p:cNvSpPr txBox="1"/>
          <p:nvPr/>
        </p:nvSpPr>
        <p:spPr>
          <a:xfrm>
            <a:off x="4175153" y="5830103"/>
            <a:ext cx="7117432" cy="400110"/>
          </a:xfrm>
          <a:prstGeom prst="rect">
            <a:avLst/>
          </a:prstGeom>
          <a:noFill/>
        </p:spPr>
        <p:txBody>
          <a:bodyPr wrap="square" rtlCol="0">
            <a:spAutoFit/>
          </a:bodyPr>
          <a:lstStyle/>
          <a:p>
            <a:r>
              <a:rPr lang="en-GB" sz="2000" b="1" dirty="0"/>
              <a:t>www.suffolk.gov.uk/jot</a:t>
            </a:r>
          </a:p>
        </p:txBody>
      </p:sp>
      <p:sp>
        <p:nvSpPr>
          <p:cNvPr id="24" name="TextBox 23">
            <a:extLst>
              <a:ext uri="{FF2B5EF4-FFF2-40B4-BE49-F238E27FC236}">
                <a16:creationId xmlns:a16="http://schemas.microsoft.com/office/drawing/2014/main" id="{A97AE5AD-D1A3-F3C1-3AE0-A970021E5D94}"/>
              </a:ext>
            </a:extLst>
          </p:cNvPr>
          <p:cNvSpPr txBox="1"/>
          <p:nvPr/>
        </p:nvSpPr>
        <p:spPr>
          <a:xfrm>
            <a:off x="7210549" y="6257677"/>
            <a:ext cx="7117432" cy="400110"/>
          </a:xfrm>
          <a:prstGeom prst="rect">
            <a:avLst/>
          </a:prstGeom>
          <a:noFill/>
        </p:spPr>
        <p:txBody>
          <a:bodyPr wrap="square" rtlCol="0">
            <a:spAutoFit/>
          </a:bodyPr>
          <a:lstStyle/>
          <a:p>
            <a:r>
              <a:rPr lang="en-GB" sz="2000" b="1" dirty="0"/>
              <a:t>www.thesource.me.uk/bullying</a:t>
            </a:r>
          </a:p>
        </p:txBody>
      </p:sp>
    </p:spTree>
    <p:extLst>
      <p:ext uri="{BB962C8B-B14F-4D97-AF65-F5344CB8AC3E}">
        <p14:creationId xmlns:p14="http://schemas.microsoft.com/office/powerpoint/2010/main" val="175465060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E089599-62A7-17D4-F54A-3BE7043ADE12}"/>
              </a:ext>
            </a:extLst>
          </p:cNvPr>
          <p:cNvSpPr txBox="1"/>
          <p:nvPr/>
        </p:nvSpPr>
        <p:spPr>
          <a:xfrm>
            <a:off x="1786782" y="2364895"/>
            <a:ext cx="9376937" cy="359072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Please like and share our social media:</a:t>
            </a:r>
            <a:br>
              <a:rPr kumimoji="0" lang="en-GB" sz="3200"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br>
            <a:endParaRPr kumimoji="0" lang="en-GB" sz="3200"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Facebook:</a:t>
            </a:r>
            <a:r>
              <a:rPr kumimoji="0" lang="en-GB" sz="4000"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 @thesourcewebsite</a:t>
            </a:r>
          </a:p>
          <a:p>
            <a:pPr algn="l" fontAlgn="ctr">
              <a:spcBef>
                <a:spcPts val="150"/>
              </a:spcBef>
            </a:pPr>
            <a:r>
              <a:rPr kumimoji="0" lang="en-GB" sz="4000" b="1"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Instagram:</a:t>
            </a:r>
            <a:r>
              <a:rPr kumimoji="0" lang="en-GB" sz="4000"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 @ehub_                    </a:t>
            </a:r>
          </a:p>
          <a:p>
            <a:pPr algn="l" fontAlgn="ctr">
              <a:spcBef>
                <a:spcPts val="150"/>
              </a:spcBef>
            </a:pPr>
            <a:r>
              <a:rPr kumimoji="0" lang="en-GB" sz="4000" b="1"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YouTube:</a:t>
            </a:r>
            <a:br>
              <a:rPr lang="en-GB" sz="4000" b="0" i="0" dirty="0">
                <a:solidFill>
                  <a:srgbClr val="606060"/>
                </a:solidFill>
                <a:effectLst/>
                <a:latin typeface="Roboto" panose="02000000000000000000" pitchFamily="2" charset="0"/>
              </a:rPr>
            </a:br>
            <a:endParaRPr kumimoji="0" lang="en-GB" sz="4000"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endParaRPr>
          </a:p>
        </p:txBody>
      </p:sp>
      <p:sp>
        <p:nvSpPr>
          <p:cNvPr id="3" name="TextBox 2">
            <a:extLst>
              <a:ext uri="{FF2B5EF4-FFF2-40B4-BE49-F238E27FC236}">
                <a16:creationId xmlns:a16="http://schemas.microsoft.com/office/drawing/2014/main" id="{BCC5AF4F-F446-7CD0-8757-89ED6F1C4F45}"/>
              </a:ext>
            </a:extLst>
          </p:cNvPr>
          <p:cNvSpPr txBox="1"/>
          <p:nvPr/>
        </p:nvSpPr>
        <p:spPr>
          <a:xfrm>
            <a:off x="1786782" y="5313819"/>
            <a:ext cx="93769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Email: </a:t>
            </a:r>
            <a:r>
              <a:rPr kumimoji="0" lang="en-GB" sz="4000"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hlinkClick r:id="rId3"/>
              </a:rPr>
              <a:t>thesource@suffolk.gov.uk</a:t>
            </a:r>
            <a:endParaRPr kumimoji="0" lang="en-GB" sz="4000"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endParaRPr>
          </a:p>
        </p:txBody>
      </p:sp>
      <p:sp>
        <p:nvSpPr>
          <p:cNvPr id="5" name="TextBox 4">
            <a:extLst>
              <a:ext uri="{FF2B5EF4-FFF2-40B4-BE49-F238E27FC236}">
                <a16:creationId xmlns:a16="http://schemas.microsoft.com/office/drawing/2014/main" id="{F6EAA3B5-39EE-E090-ABDE-86DEC6A73394}"/>
              </a:ext>
            </a:extLst>
          </p:cNvPr>
          <p:cNvSpPr txBox="1"/>
          <p:nvPr/>
        </p:nvSpPr>
        <p:spPr>
          <a:xfrm>
            <a:off x="1669482" y="610569"/>
            <a:ext cx="609414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CYP Engagement Hub Contact </a:t>
            </a:r>
            <a:r>
              <a:rPr lang="en-GB" sz="5400" b="1" dirty="0">
                <a:solidFill>
                  <a:prstClr val="black"/>
                </a:solidFill>
                <a:latin typeface="Utsaah" panose="020B0604020202020204" pitchFamily="34" charset="0"/>
                <a:cs typeface="Utsaah" panose="020B0604020202020204" pitchFamily="34" charset="0"/>
              </a:rPr>
              <a:t>D</a:t>
            </a:r>
            <a:r>
              <a:rPr kumimoji="0" lang="en-GB" sz="5400" b="1" i="0" u="none" strike="noStrike" kern="1200" cap="none" spc="0" normalizeH="0" baseline="0" noProof="0" dirty="0" err="1">
                <a:ln>
                  <a:noFill/>
                </a:ln>
                <a:solidFill>
                  <a:prstClr val="black"/>
                </a:solidFill>
                <a:effectLst/>
                <a:uLnTx/>
                <a:uFillTx/>
                <a:latin typeface="Utsaah" panose="020B0604020202020204" pitchFamily="34" charset="0"/>
                <a:ea typeface="+mn-ea"/>
                <a:cs typeface="Utsaah" panose="020B0604020202020204" pitchFamily="34" charset="0"/>
              </a:rPr>
              <a:t>etails</a:t>
            </a:r>
            <a:r>
              <a:rPr kumimoji="0" lang="en-GB" sz="5400" b="1"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a:t>
            </a:r>
          </a:p>
        </p:txBody>
      </p:sp>
      <p:pic>
        <p:nvPicPr>
          <p:cNvPr id="2" name="Picture 1">
            <a:extLst>
              <a:ext uri="{FF2B5EF4-FFF2-40B4-BE49-F238E27FC236}">
                <a16:creationId xmlns:a16="http://schemas.microsoft.com/office/drawing/2014/main" id="{008043E5-55DA-D4F1-1B14-D69F5F365857}"/>
              </a:ext>
            </a:extLst>
          </p:cNvPr>
          <p:cNvPicPr>
            <a:picLocks noChangeAspect="1"/>
          </p:cNvPicPr>
          <p:nvPr/>
        </p:nvPicPr>
        <p:blipFill>
          <a:blip r:embed="rId4"/>
          <a:stretch>
            <a:fillRect/>
          </a:stretch>
        </p:blipFill>
        <p:spPr>
          <a:xfrm>
            <a:off x="7790213" y="91441"/>
            <a:ext cx="4259002" cy="3570549"/>
          </a:xfrm>
          <a:prstGeom prst="rect">
            <a:avLst/>
          </a:prstGeom>
          <a:effectLst>
            <a:softEdge rad="152400"/>
          </a:effectLst>
        </p:spPr>
      </p:pic>
      <p:pic>
        <p:nvPicPr>
          <p:cNvPr id="6" name="Picture 5" descr="A drawing of a speech bubble with text&#10;&#10;AI-generated content may be incorrect.">
            <a:extLst>
              <a:ext uri="{FF2B5EF4-FFF2-40B4-BE49-F238E27FC236}">
                <a16:creationId xmlns:a16="http://schemas.microsoft.com/office/drawing/2014/main" id="{8B58E5C9-396D-F6BB-BAFE-F1D839ADB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662" y="3744696"/>
            <a:ext cx="911938" cy="911938"/>
          </a:xfrm>
          <a:prstGeom prst="rect">
            <a:avLst/>
          </a:prstGeom>
        </p:spPr>
      </p:pic>
      <p:pic>
        <p:nvPicPr>
          <p:cNvPr id="8" name="Picture 7" descr="A black letter s painted on a white background&#10;&#10;AI-generated content may be incorrect.">
            <a:extLst>
              <a:ext uri="{FF2B5EF4-FFF2-40B4-BE49-F238E27FC236}">
                <a16:creationId xmlns:a16="http://schemas.microsoft.com/office/drawing/2014/main" id="{16181A90-5B39-EDA0-0FBC-2EFAD5A705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384" y="3370747"/>
            <a:ext cx="533115" cy="533115"/>
          </a:xfrm>
          <a:prstGeom prst="rect">
            <a:avLst/>
          </a:prstGeom>
        </p:spPr>
      </p:pic>
      <p:sp>
        <p:nvSpPr>
          <p:cNvPr id="10" name="TextBox 9">
            <a:extLst>
              <a:ext uri="{FF2B5EF4-FFF2-40B4-BE49-F238E27FC236}">
                <a16:creationId xmlns:a16="http://schemas.microsoft.com/office/drawing/2014/main" id="{E57578F8-E92C-45E6-BEAF-ABECA3BD77A7}"/>
              </a:ext>
            </a:extLst>
          </p:cNvPr>
          <p:cNvSpPr txBox="1"/>
          <p:nvPr/>
        </p:nvSpPr>
        <p:spPr>
          <a:xfrm>
            <a:off x="3732303" y="4601055"/>
            <a:ext cx="6097904" cy="707886"/>
          </a:xfrm>
          <a:prstGeom prst="rect">
            <a:avLst/>
          </a:prstGeom>
          <a:noFill/>
        </p:spPr>
        <p:txBody>
          <a:bodyPr wrap="square">
            <a:spAutoFit/>
          </a:bodyPr>
          <a:lstStyle/>
          <a:p>
            <a:pPr algn="l" fontAlgn="ctr">
              <a:spcBef>
                <a:spcPts val="150"/>
              </a:spcBef>
            </a:pPr>
            <a:r>
              <a:rPr lang="en-GB" sz="4000" b="0" i="0" dirty="0">
                <a:solidFill>
                  <a:srgbClr val="131313"/>
                </a:solidFill>
                <a:effectLst/>
                <a:latin typeface="Utsaah" panose="020B0604020202020204" pitchFamily="34" charset="0"/>
                <a:cs typeface="Utsaah" panose="020B0604020202020204" pitchFamily="34" charset="0"/>
              </a:rPr>
              <a:t>@thesourcesuffolk</a:t>
            </a:r>
            <a:endParaRPr lang="en-GB" sz="4000" b="0" i="0" dirty="0">
              <a:solidFill>
                <a:srgbClr val="606060"/>
              </a:solidFill>
              <a:effectLst/>
              <a:latin typeface="Utsaah" panose="020B0604020202020204" pitchFamily="34" charset="0"/>
              <a:cs typeface="Utsaah" panose="020B0604020202020204" pitchFamily="34" charset="0"/>
            </a:endParaRPr>
          </a:p>
        </p:txBody>
      </p:sp>
      <p:pic>
        <p:nvPicPr>
          <p:cNvPr id="7" name="Picture 6" descr="A qr code with a white background&#10;&#10;AI-generated content may be incorrect.">
            <a:extLst>
              <a:ext uri="{FF2B5EF4-FFF2-40B4-BE49-F238E27FC236}">
                <a16:creationId xmlns:a16="http://schemas.microsoft.com/office/drawing/2014/main" id="{419DA955-49F0-D442-7C63-BBC59758FD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3892" y="3720160"/>
            <a:ext cx="2879748" cy="2879748"/>
          </a:xfrm>
          <a:prstGeom prst="rect">
            <a:avLst/>
          </a:prstGeom>
        </p:spPr>
      </p:pic>
      <p:pic>
        <p:nvPicPr>
          <p:cNvPr id="9" name="Picture 8" descr="A cartoon of a green robot holding a heart&#10;&#10;AI-generated content may be incorrect.">
            <a:extLst>
              <a:ext uri="{FF2B5EF4-FFF2-40B4-BE49-F238E27FC236}">
                <a16:creationId xmlns:a16="http://schemas.microsoft.com/office/drawing/2014/main" id="{5EE8FB4B-39A1-ADB2-F3F7-14A989EC29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361" y="4626147"/>
            <a:ext cx="659279" cy="673906"/>
          </a:xfrm>
          <a:prstGeom prst="rect">
            <a:avLst/>
          </a:prstGeom>
        </p:spPr>
      </p:pic>
    </p:spTree>
    <p:extLst>
      <p:ext uri="{BB962C8B-B14F-4D97-AF65-F5344CB8AC3E}">
        <p14:creationId xmlns:p14="http://schemas.microsoft.com/office/powerpoint/2010/main" val="2413760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86EA7-A38A-4CE8-863C-9AB626D85AB3}"/>
              </a:ext>
            </a:extLst>
          </p:cNvPr>
          <p:cNvPicPr>
            <a:picLocks noChangeAspect="1"/>
          </p:cNvPicPr>
          <p:nvPr/>
        </p:nvPicPr>
        <p:blipFill>
          <a:blip r:embed="rId3"/>
          <a:stretch>
            <a:fillRect/>
          </a:stretch>
        </p:blipFill>
        <p:spPr>
          <a:xfrm>
            <a:off x="1907112" y="857251"/>
            <a:ext cx="8256338" cy="848245"/>
          </a:xfrm>
          <a:prstGeom prst="rect">
            <a:avLst/>
          </a:prstGeom>
        </p:spPr>
      </p:pic>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938548" y="784204"/>
            <a:ext cx="8193467" cy="848246"/>
          </a:xfrm>
        </p:spPr>
        <p:txBody>
          <a:bodyPr vert="horz" lIns="68580" tIns="34290" rIns="68580" bIns="34290" rtlCol="0" anchor="b">
            <a:normAutofit fontScale="90000"/>
          </a:bodyPr>
          <a:lstStyle/>
          <a:p>
            <a:pPr algn="ctr"/>
            <a:r>
              <a:rPr lang="en-US" sz="3900" b="1" dirty="0">
                <a:latin typeface="Arial" panose="020B0604020202020204" pitchFamily="34" charset="0"/>
                <a:cs typeface="Arial" panose="020B0604020202020204" pitchFamily="34" charset="0"/>
              </a:rPr>
              <a:t>What we do in The Engagement Hub?</a:t>
            </a:r>
          </a:p>
        </p:txBody>
      </p:sp>
      <p:pic>
        <p:nvPicPr>
          <p:cNvPr id="11" name="Picture 10">
            <a:extLst>
              <a:ext uri="{FF2B5EF4-FFF2-40B4-BE49-F238E27FC236}">
                <a16:creationId xmlns:a16="http://schemas.microsoft.com/office/drawing/2014/main" id="{88CCBB1F-414E-4261-8002-6DB8EDD6423A}"/>
              </a:ext>
            </a:extLst>
          </p:cNvPr>
          <p:cNvPicPr>
            <a:picLocks noChangeAspect="1"/>
          </p:cNvPicPr>
          <p:nvPr/>
        </p:nvPicPr>
        <p:blipFill rotWithShape="1">
          <a:blip r:embed="rId4"/>
          <a:srcRect l="775" r="-2" b="-2"/>
          <a:stretch/>
        </p:blipFill>
        <p:spPr>
          <a:xfrm>
            <a:off x="7686911" y="2035100"/>
            <a:ext cx="2848049" cy="2787803"/>
          </a:xfrm>
          <a:prstGeom prst="rect">
            <a:avLst/>
          </a:prstGeom>
        </p:spPr>
      </p:pic>
      <p:pic>
        <p:nvPicPr>
          <p:cNvPr id="7" name="Picture 6">
            <a:extLst>
              <a:ext uri="{FF2B5EF4-FFF2-40B4-BE49-F238E27FC236}">
                <a16:creationId xmlns:a16="http://schemas.microsoft.com/office/drawing/2014/main" id="{8BCDC1F0-64EE-4A9C-B299-416DA667C237}"/>
              </a:ext>
            </a:extLst>
          </p:cNvPr>
          <p:cNvPicPr>
            <a:picLocks noChangeAspect="1"/>
          </p:cNvPicPr>
          <p:nvPr/>
        </p:nvPicPr>
        <p:blipFill rotWithShape="1">
          <a:blip r:embed="rId5"/>
          <a:srcRect r="3" b="459"/>
          <a:stretch/>
        </p:blipFill>
        <p:spPr>
          <a:xfrm>
            <a:off x="4645444" y="2035099"/>
            <a:ext cx="2861254" cy="2787803"/>
          </a:xfrm>
          <a:prstGeom prst="rect">
            <a:avLst/>
          </a:prstGeom>
        </p:spPr>
      </p:pic>
      <p:pic>
        <p:nvPicPr>
          <p:cNvPr id="9" name="Picture 8">
            <a:extLst>
              <a:ext uri="{FF2B5EF4-FFF2-40B4-BE49-F238E27FC236}">
                <a16:creationId xmlns:a16="http://schemas.microsoft.com/office/drawing/2014/main" id="{15131C0B-4E81-4AF4-B134-CBAB77738125}"/>
              </a:ext>
            </a:extLst>
          </p:cNvPr>
          <p:cNvPicPr>
            <a:picLocks noChangeAspect="1"/>
          </p:cNvPicPr>
          <p:nvPr/>
        </p:nvPicPr>
        <p:blipFill rotWithShape="1">
          <a:blip r:embed="rId6"/>
          <a:srcRect l="1395" r="513" b="-3"/>
          <a:stretch/>
        </p:blipFill>
        <p:spPr>
          <a:xfrm>
            <a:off x="1657043" y="2035100"/>
            <a:ext cx="2849467" cy="2787803"/>
          </a:xfrm>
          <a:prstGeom prst="rect">
            <a:avLst/>
          </a:prstGeom>
        </p:spPr>
      </p:pic>
      <p:sp>
        <p:nvSpPr>
          <p:cNvPr id="12" name="TextBox 11">
            <a:extLst>
              <a:ext uri="{FF2B5EF4-FFF2-40B4-BE49-F238E27FC236}">
                <a16:creationId xmlns:a16="http://schemas.microsoft.com/office/drawing/2014/main" id="{5EE880C5-ECC3-4550-BC9F-1910596209BD}"/>
              </a:ext>
            </a:extLst>
          </p:cNvPr>
          <p:cNvSpPr txBox="1"/>
          <p:nvPr/>
        </p:nvSpPr>
        <p:spPr>
          <a:xfrm>
            <a:off x="1657042" y="5010506"/>
            <a:ext cx="8902674" cy="507831"/>
          </a:xfrm>
          <a:prstGeom prst="rect">
            <a:avLst/>
          </a:prstGeom>
          <a:noFill/>
        </p:spPr>
        <p:txBody>
          <a:bodyPr wrap="square" rtlCol="0">
            <a:spAutoFit/>
          </a:bodyPr>
          <a:lstStyle/>
          <a:p>
            <a:pPr defTabSz="342917">
              <a:defRPr/>
            </a:pPr>
            <a:r>
              <a:rPr lang="en-GB" sz="2700" dirty="0">
                <a:solidFill>
                  <a:prstClr val="black"/>
                </a:solidFill>
                <a:latin typeface="Calibri" panose="020F0502020204030204"/>
              </a:rPr>
              <a:t>          Listen                       Communicate         Help make change </a:t>
            </a:r>
          </a:p>
        </p:txBody>
      </p:sp>
      <p:sp>
        <p:nvSpPr>
          <p:cNvPr id="4" name="TextBox 3">
            <a:extLst>
              <a:ext uri="{FF2B5EF4-FFF2-40B4-BE49-F238E27FC236}">
                <a16:creationId xmlns:a16="http://schemas.microsoft.com/office/drawing/2014/main" id="{751C4706-E960-46D2-BE45-CF8A1C8A195F}"/>
              </a:ext>
            </a:extLst>
          </p:cNvPr>
          <p:cNvSpPr txBox="1"/>
          <p:nvPr/>
        </p:nvSpPr>
        <p:spPr>
          <a:xfrm>
            <a:off x="1902098" y="5705940"/>
            <a:ext cx="8632862" cy="984885"/>
          </a:xfrm>
          <a:prstGeom prst="rect">
            <a:avLst/>
          </a:prstGeom>
          <a:noFill/>
        </p:spPr>
        <p:txBody>
          <a:bodyPr wrap="square">
            <a:spAutoFit/>
          </a:bodyPr>
          <a:lstStyle/>
          <a:p>
            <a:pPr algn="ctr"/>
            <a:r>
              <a:rPr lang="en-GB" sz="2000" b="1" dirty="0"/>
              <a:t>We support opportunities for Suffolk children &amp; young people to have a voice, shape services, learn new skills and influence the world around them.</a:t>
            </a:r>
          </a:p>
          <a:p>
            <a:endParaRPr lang="en-GB" dirty="0"/>
          </a:p>
        </p:txBody>
      </p:sp>
    </p:spTree>
    <p:extLst>
      <p:ext uri="{BB962C8B-B14F-4D97-AF65-F5344CB8AC3E}">
        <p14:creationId xmlns:p14="http://schemas.microsoft.com/office/powerpoint/2010/main" val="2104827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logo&#10;&#10;Description automatically generated">
            <a:extLst>
              <a:ext uri="{FF2B5EF4-FFF2-40B4-BE49-F238E27FC236}">
                <a16:creationId xmlns:a16="http://schemas.microsoft.com/office/drawing/2014/main" id="{7A6DEBB3-4AAA-3A0F-FB1F-B144D1356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806" y="3092354"/>
            <a:ext cx="3254187" cy="1049891"/>
          </a:xfrm>
          <a:prstGeom prst="rect">
            <a:avLst/>
          </a:prstGeom>
        </p:spPr>
      </p:pic>
      <p:sp>
        <p:nvSpPr>
          <p:cNvPr id="22" name="AutoShape 9">
            <a:extLst>
              <a:ext uri="{FF2B5EF4-FFF2-40B4-BE49-F238E27FC236}">
                <a16:creationId xmlns:a16="http://schemas.microsoft.com/office/drawing/2014/main" id="{10897A45-D187-41E8-9F81-AF80EF809EE4}"/>
              </a:ext>
            </a:extLst>
          </p:cNvPr>
          <p:cNvSpPr/>
          <p:nvPr/>
        </p:nvSpPr>
        <p:spPr>
          <a:xfrm>
            <a:off x="2105790" y="512096"/>
            <a:ext cx="8010003" cy="781998"/>
          </a:xfrm>
          <a:prstGeom prst="rect">
            <a:avLst/>
          </a:prstGeom>
          <a:solidFill>
            <a:sysClr val="window" lastClr="FFFFFF"/>
          </a:solidFill>
        </p:spPr>
        <p:txBody>
          <a:bodyPr/>
          <a:lstStyle/>
          <a:p>
            <a:pPr defTabSz="914446"/>
            <a:endParaRPr lang="en-GB" dirty="0">
              <a:solidFill>
                <a:prstClr val="black"/>
              </a:solidFill>
              <a:latin typeface="Calibri" panose="020F0502020204030204"/>
            </a:endParaRPr>
          </a:p>
        </p:txBody>
      </p:sp>
      <p:pic>
        <p:nvPicPr>
          <p:cNvPr id="6" name="Picture 5" descr="Logo, icon&#10;&#10;Description automatically generated">
            <a:extLst>
              <a:ext uri="{FF2B5EF4-FFF2-40B4-BE49-F238E27FC236}">
                <a16:creationId xmlns:a16="http://schemas.microsoft.com/office/drawing/2014/main" id="{C98B686F-5A92-41E0-AC54-A4663E1DB047}"/>
              </a:ext>
            </a:extLst>
          </p:cNvPr>
          <p:cNvPicPr>
            <a:picLocks noChangeAspect="1"/>
          </p:cNvPicPr>
          <p:nvPr/>
        </p:nvPicPr>
        <p:blipFill>
          <a:blip r:embed="rId4"/>
          <a:stretch>
            <a:fillRect/>
          </a:stretch>
        </p:blipFill>
        <p:spPr>
          <a:xfrm>
            <a:off x="786551" y="1748267"/>
            <a:ext cx="1212990" cy="1957515"/>
          </a:xfrm>
          <a:prstGeom prst="rect">
            <a:avLst/>
          </a:prstGeom>
        </p:spPr>
      </p:pic>
      <p:pic>
        <p:nvPicPr>
          <p:cNvPr id="27" name="Picture 26" descr="Logo, company name&#10;&#10;Description automatically generated">
            <a:extLst>
              <a:ext uri="{FF2B5EF4-FFF2-40B4-BE49-F238E27FC236}">
                <a16:creationId xmlns:a16="http://schemas.microsoft.com/office/drawing/2014/main" id="{F76267F9-9B32-4307-9786-57A477D06E53}"/>
              </a:ext>
            </a:extLst>
          </p:cNvPr>
          <p:cNvPicPr>
            <a:picLocks noChangeAspect="1"/>
          </p:cNvPicPr>
          <p:nvPr/>
        </p:nvPicPr>
        <p:blipFill>
          <a:blip r:embed="rId5"/>
          <a:stretch>
            <a:fillRect/>
          </a:stretch>
        </p:blipFill>
        <p:spPr>
          <a:xfrm>
            <a:off x="2725825" y="1388829"/>
            <a:ext cx="2278661" cy="1580890"/>
          </a:xfrm>
          <a:prstGeom prst="rect">
            <a:avLst/>
          </a:prstGeom>
        </p:spPr>
      </p:pic>
      <p:pic>
        <p:nvPicPr>
          <p:cNvPr id="23" name="Picture 22" descr="Logo, company name&#10;&#10;Description automatically generated">
            <a:extLst>
              <a:ext uri="{FF2B5EF4-FFF2-40B4-BE49-F238E27FC236}">
                <a16:creationId xmlns:a16="http://schemas.microsoft.com/office/drawing/2014/main" id="{B4C3D8EA-B405-49F0-8918-8C33CF359810}"/>
              </a:ext>
            </a:extLst>
          </p:cNvPr>
          <p:cNvPicPr>
            <a:picLocks noChangeAspect="1"/>
          </p:cNvPicPr>
          <p:nvPr/>
        </p:nvPicPr>
        <p:blipFill>
          <a:blip r:embed="rId6"/>
          <a:stretch>
            <a:fillRect/>
          </a:stretch>
        </p:blipFill>
        <p:spPr>
          <a:xfrm>
            <a:off x="6471464" y="1459046"/>
            <a:ext cx="2608540" cy="872337"/>
          </a:xfrm>
          <a:prstGeom prst="rect">
            <a:avLst/>
          </a:prstGeom>
        </p:spPr>
      </p:pic>
      <p:pic>
        <p:nvPicPr>
          <p:cNvPr id="11" name="Picture 10" descr="A close up of a sign&#10;&#10;Description automatically generated">
            <a:extLst>
              <a:ext uri="{FF2B5EF4-FFF2-40B4-BE49-F238E27FC236}">
                <a16:creationId xmlns:a16="http://schemas.microsoft.com/office/drawing/2014/main" id="{D418EBAC-2BC6-48C4-8E5D-ED72C80336B2}"/>
              </a:ext>
            </a:extLst>
          </p:cNvPr>
          <p:cNvPicPr>
            <a:picLocks noChangeAspect="1"/>
          </p:cNvPicPr>
          <p:nvPr/>
        </p:nvPicPr>
        <p:blipFill>
          <a:blip r:embed="rId7"/>
          <a:stretch>
            <a:fillRect/>
          </a:stretch>
        </p:blipFill>
        <p:spPr>
          <a:xfrm>
            <a:off x="499525" y="4596602"/>
            <a:ext cx="1812481" cy="1259321"/>
          </a:xfrm>
          <a:prstGeom prst="rect">
            <a:avLst/>
          </a:prstGeom>
        </p:spPr>
      </p:pic>
      <p:pic>
        <p:nvPicPr>
          <p:cNvPr id="19" name="Picture 18" descr="Text&#10;&#10;Description automatically generated">
            <a:extLst>
              <a:ext uri="{FF2B5EF4-FFF2-40B4-BE49-F238E27FC236}">
                <a16:creationId xmlns:a16="http://schemas.microsoft.com/office/drawing/2014/main" id="{83A672BB-3CBA-4EDA-839A-8BCD02BB7EC3}"/>
              </a:ext>
            </a:extLst>
          </p:cNvPr>
          <p:cNvPicPr>
            <a:picLocks noChangeAspect="1"/>
          </p:cNvPicPr>
          <p:nvPr/>
        </p:nvPicPr>
        <p:blipFill>
          <a:blip r:embed="rId8"/>
          <a:stretch>
            <a:fillRect/>
          </a:stretch>
        </p:blipFill>
        <p:spPr>
          <a:xfrm>
            <a:off x="2836888" y="5600098"/>
            <a:ext cx="1292718" cy="314051"/>
          </a:xfrm>
          <a:prstGeom prst="rect">
            <a:avLst/>
          </a:prstGeom>
        </p:spPr>
      </p:pic>
      <p:pic>
        <p:nvPicPr>
          <p:cNvPr id="21" name="Picture 20" descr="Logo&#10;&#10;Description automatically generated">
            <a:extLst>
              <a:ext uri="{FF2B5EF4-FFF2-40B4-BE49-F238E27FC236}">
                <a16:creationId xmlns:a16="http://schemas.microsoft.com/office/drawing/2014/main" id="{79A72E71-3676-4500-9646-832C2BF70F14}"/>
              </a:ext>
            </a:extLst>
          </p:cNvPr>
          <p:cNvPicPr>
            <a:picLocks noChangeAspect="1"/>
          </p:cNvPicPr>
          <p:nvPr/>
        </p:nvPicPr>
        <p:blipFill>
          <a:blip r:embed="rId9"/>
          <a:stretch>
            <a:fillRect/>
          </a:stretch>
        </p:blipFill>
        <p:spPr>
          <a:xfrm>
            <a:off x="7036864" y="2492452"/>
            <a:ext cx="1385958" cy="1166711"/>
          </a:xfrm>
          <a:prstGeom prst="rect">
            <a:avLst/>
          </a:prstGeom>
        </p:spPr>
      </p:pic>
      <p:sp>
        <p:nvSpPr>
          <p:cNvPr id="5" name="Title 4">
            <a:extLst>
              <a:ext uri="{FF2B5EF4-FFF2-40B4-BE49-F238E27FC236}">
                <a16:creationId xmlns:a16="http://schemas.microsoft.com/office/drawing/2014/main" id="{DD75CF88-EDC6-4A3A-B843-389684CE0D87}"/>
              </a:ext>
            </a:extLst>
          </p:cNvPr>
          <p:cNvSpPr>
            <a:spLocks noGrp="1"/>
          </p:cNvSpPr>
          <p:nvPr>
            <p:ph type="title"/>
          </p:nvPr>
        </p:nvSpPr>
        <p:spPr>
          <a:xfrm>
            <a:off x="1665222" y="483303"/>
            <a:ext cx="9211758" cy="994172"/>
          </a:xfrm>
        </p:spPr>
        <p:txBody>
          <a:bodyPr>
            <a:normAutofit fontScale="90000"/>
          </a:bodyPr>
          <a:lstStyle/>
          <a:p>
            <a:r>
              <a:rPr lang="en-GB" sz="3600" b="1" dirty="0">
                <a:latin typeface="Arial" panose="020B0604020202020204" pitchFamily="34" charset="0"/>
                <a:cs typeface="Arial" panose="020B0604020202020204" pitchFamily="34" charset="0"/>
              </a:rPr>
              <a:t>How we work with children &amp; young people…</a:t>
            </a:r>
          </a:p>
        </p:txBody>
      </p:sp>
      <p:pic>
        <p:nvPicPr>
          <p:cNvPr id="7" name="Picture 6" descr="A blue and green rectangle with white text&#10;&#10;Description automatically generated">
            <a:extLst>
              <a:ext uri="{FF2B5EF4-FFF2-40B4-BE49-F238E27FC236}">
                <a16:creationId xmlns:a16="http://schemas.microsoft.com/office/drawing/2014/main" id="{BD327F6A-D8CA-7917-82B0-BF2D23E656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55371" y="4288151"/>
            <a:ext cx="1575629" cy="1243553"/>
          </a:xfrm>
          <a:prstGeom prst="rect">
            <a:avLst/>
          </a:prstGeom>
        </p:spPr>
      </p:pic>
      <p:sp>
        <p:nvSpPr>
          <p:cNvPr id="12" name="TextBox 11">
            <a:extLst>
              <a:ext uri="{FF2B5EF4-FFF2-40B4-BE49-F238E27FC236}">
                <a16:creationId xmlns:a16="http://schemas.microsoft.com/office/drawing/2014/main" id="{AE0F02EA-8C10-072C-4809-3B9CE96E6337}"/>
              </a:ext>
            </a:extLst>
          </p:cNvPr>
          <p:cNvSpPr txBox="1"/>
          <p:nvPr/>
        </p:nvSpPr>
        <p:spPr>
          <a:xfrm>
            <a:off x="4235899" y="4007732"/>
            <a:ext cx="2773003" cy="297454"/>
          </a:xfrm>
          <a:prstGeom prst="rect">
            <a:avLst/>
          </a:prstGeom>
          <a:noFill/>
        </p:spPr>
        <p:txBody>
          <a:bodyPr wrap="none" rtlCol="0">
            <a:spAutoFit/>
          </a:bodyPr>
          <a:lstStyle/>
          <a:p>
            <a:r>
              <a:rPr lang="en-GB" sz="1200" b="1" dirty="0"/>
              <a:t>Our website for young </a:t>
            </a:r>
            <a:r>
              <a:rPr lang="en-GB" sz="1333" b="1" dirty="0"/>
              <a:t>people</a:t>
            </a:r>
            <a:r>
              <a:rPr lang="en-GB" sz="1200" b="1" dirty="0"/>
              <a:t> in Suffolk</a:t>
            </a:r>
          </a:p>
        </p:txBody>
      </p:sp>
      <p:sp>
        <p:nvSpPr>
          <p:cNvPr id="13" name="TextBox 12">
            <a:extLst>
              <a:ext uri="{FF2B5EF4-FFF2-40B4-BE49-F238E27FC236}">
                <a16:creationId xmlns:a16="http://schemas.microsoft.com/office/drawing/2014/main" id="{01B25ECE-D891-60C3-2F07-B5187FC72499}"/>
              </a:ext>
            </a:extLst>
          </p:cNvPr>
          <p:cNvSpPr txBox="1"/>
          <p:nvPr/>
        </p:nvSpPr>
        <p:spPr>
          <a:xfrm>
            <a:off x="2394051" y="5914149"/>
            <a:ext cx="2163741" cy="646331"/>
          </a:xfrm>
          <a:prstGeom prst="rect">
            <a:avLst/>
          </a:prstGeom>
          <a:noFill/>
        </p:spPr>
        <p:txBody>
          <a:bodyPr wrap="square" rtlCol="0">
            <a:spAutoFit/>
          </a:bodyPr>
          <a:lstStyle/>
          <a:p>
            <a:pPr algn="ctr"/>
            <a:r>
              <a:rPr lang="en-GB" sz="1200" b="1" dirty="0"/>
              <a:t>Suffolk Members of Youth Parliament and </a:t>
            </a:r>
            <a:br>
              <a:rPr lang="en-GB" sz="1200" b="1" dirty="0"/>
            </a:br>
            <a:r>
              <a:rPr lang="en-GB" sz="1200" b="1" dirty="0"/>
              <a:t>Suffolk Youth Forum </a:t>
            </a:r>
          </a:p>
        </p:txBody>
      </p:sp>
      <p:sp>
        <p:nvSpPr>
          <p:cNvPr id="14" name="TextBox 13">
            <a:extLst>
              <a:ext uri="{FF2B5EF4-FFF2-40B4-BE49-F238E27FC236}">
                <a16:creationId xmlns:a16="http://schemas.microsoft.com/office/drawing/2014/main" id="{E83899B5-1D19-A591-E483-18A8D44D61EE}"/>
              </a:ext>
            </a:extLst>
          </p:cNvPr>
          <p:cNvSpPr txBox="1"/>
          <p:nvPr/>
        </p:nvSpPr>
        <p:spPr>
          <a:xfrm>
            <a:off x="554787" y="5875697"/>
            <a:ext cx="1473417" cy="276999"/>
          </a:xfrm>
          <a:prstGeom prst="rect">
            <a:avLst/>
          </a:prstGeom>
          <a:noFill/>
        </p:spPr>
        <p:txBody>
          <a:bodyPr wrap="none" rtlCol="0">
            <a:spAutoFit/>
          </a:bodyPr>
          <a:lstStyle/>
          <a:p>
            <a:r>
              <a:rPr lang="en-GB" sz="1200" b="1" dirty="0"/>
              <a:t>SEND young people </a:t>
            </a:r>
          </a:p>
        </p:txBody>
      </p:sp>
      <p:sp>
        <p:nvSpPr>
          <p:cNvPr id="15" name="TextBox 14">
            <a:extLst>
              <a:ext uri="{FF2B5EF4-FFF2-40B4-BE49-F238E27FC236}">
                <a16:creationId xmlns:a16="http://schemas.microsoft.com/office/drawing/2014/main" id="{D27C289A-19C2-E6BF-09F9-B2CC9C936A52}"/>
              </a:ext>
            </a:extLst>
          </p:cNvPr>
          <p:cNvSpPr txBox="1"/>
          <p:nvPr/>
        </p:nvSpPr>
        <p:spPr>
          <a:xfrm>
            <a:off x="9213354" y="5531704"/>
            <a:ext cx="3357715" cy="584968"/>
          </a:xfrm>
          <a:prstGeom prst="rect">
            <a:avLst/>
          </a:prstGeom>
          <a:noFill/>
        </p:spPr>
        <p:txBody>
          <a:bodyPr wrap="square" rtlCol="0">
            <a:spAutoFit/>
          </a:bodyPr>
          <a:lstStyle/>
          <a:p>
            <a:r>
              <a:rPr lang="en-GB" sz="1067" b="1" dirty="0">
                <a:latin typeface="Arial" panose="020B0604020202020204" pitchFamily="34" charset="0"/>
                <a:cs typeface="Arial" panose="020B0604020202020204" pitchFamily="34" charset="0"/>
              </a:rPr>
              <a:t>Mental Health Transformation work in partnership </a:t>
            </a:r>
            <a:r>
              <a:rPr lang="en-GB" sz="1067" b="1" dirty="0">
                <a:latin typeface="Arial" panose="020B0604020202020204" pitchFamily="34" charset="0"/>
                <a:ea typeface="Aptos" panose="020B0004020202020204" pitchFamily="34" charset="0"/>
                <a:cs typeface="Arial" panose="020B0604020202020204" pitchFamily="34" charset="0"/>
              </a:rPr>
              <a:t>Suffolk &amp; North East Essex </a:t>
            </a:r>
          </a:p>
          <a:p>
            <a:r>
              <a:rPr lang="en-GB" sz="1067" b="1" dirty="0">
                <a:latin typeface="Arial" panose="020B0604020202020204" pitchFamily="34" charset="0"/>
                <a:ea typeface="Aptos" panose="020B0004020202020204" pitchFamily="34" charset="0"/>
                <a:cs typeface="Arial" panose="020B0604020202020204" pitchFamily="34" charset="0"/>
              </a:rPr>
              <a:t>Integrated Care Board (SNEE ICB)</a:t>
            </a:r>
            <a:endParaRPr lang="en-GB" sz="1067"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869C410-4D11-DDBF-85F9-24147D9AFA6F}"/>
              </a:ext>
            </a:extLst>
          </p:cNvPr>
          <p:cNvSpPr txBox="1"/>
          <p:nvPr/>
        </p:nvSpPr>
        <p:spPr>
          <a:xfrm>
            <a:off x="8479431" y="3072060"/>
            <a:ext cx="2883097" cy="276999"/>
          </a:xfrm>
          <a:prstGeom prst="rect">
            <a:avLst/>
          </a:prstGeom>
          <a:noFill/>
        </p:spPr>
        <p:txBody>
          <a:bodyPr wrap="none" rtlCol="0">
            <a:spAutoFit/>
          </a:bodyPr>
          <a:lstStyle/>
          <a:p>
            <a:r>
              <a:rPr lang="en-GB" sz="1200" b="1" dirty="0"/>
              <a:t>Children in Care Councils and Care Leavers</a:t>
            </a:r>
          </a:p>
        </p:txBody>
      </p:sp>
      <p:pic>
        <p:nvPicPr>
          <p:cNvPr id="18" name="Picture 17">
            <a:extLst>
              <a:ext uri="{FF2B5EF4-FFF2-40B4-BE49-F238E27FC236}">
                <a16:creationId xmlns:a16="http://schemas.microsoft.com/office/drawing/2014/main" id="{841DC7E5-6A11-F98F-192C-34315BF3E062}"/>
              </a:ext>
            </a:extLst>
          </p:cNvPr>
          <p:cNvPicPr>
            <a:picLocks noChangeAspect="1"/>
          </p:cNvPicPr>
          <p:nvPr/>
        </p:nvPicPr>
        <p:blipFill>
          <a:blip r:embed="rId11"/>
          <a:stretch>
            <a:fillRect/>
          </a:stretch>
        </p:blipFill>
        <p:spPr>
          <a:xfrm>
            <a:off x="9296700" y="1904774"/>
            <a:ext cx="1626589" cy="994172"/>
          </a:xfrm>
          <a:prstGeom prst="rect">
            <a:avLst/>
          </a:prstGeom>
        </p:spPr>
      </p:pic>
      <p:sp>
        <p:nvSpPr>
          <p:cNvPr id="25" name="TextBox 24">
            <a:extLst>
              <a:ext uri="{FF2B5EF4-FFF2-40B4-BE49-F238E27FC236}">
                <a16:creationId xmlns:a16="http://schemas.microsoft.com/office/drawing/2014/main" id="{6BD080BB-21E7-1DCC-CFB3-0DFA89BD1185}"/>
              </a:ext>
            </a:extLst>
          </p:cNvPr>
          <p:cNvSpPr txBox="1"/>
          <p:nvPr/>
        </p:nvSpPr>
        <p:spPr>
          <a:xfrm>
            <a:off x="2996007" y="2820048"/>
            <a:ext cx="1738296" cy="276999"/>
          </a:xfrm>
          <a:prstGeom prst="rect">
            <a:avLst/>
          </a:prstGeom>
          <a:noFill/>
        </p:spPr>
        <p:txBody>
          <a:bodyPr wrap="none" rtlCol="0">
            <a:spAutoFit/>
          </a:bodyPr>
          <a:lstStyle/>
          <a:p>
            <a:r>
              <a:rPr lang="en-GB" sz="1200" b="1" dirty="0"/>
              <a:t>Recruitment of CYP staff</a:t>
            </a:r>
          </a:p>
        </p:txBody>
      </p:sp>
      <p:sp>
        <p:nvSpPr>
          <p:cNvPr id="26" name="TextBox 25">
            <a:extLst>
              <a:ext uri="{FF2B5EF4-FFF2-40B4-BE49-F238E27FC236}">
                <a16:creationId xmlns:a16="http://schemas.microsoft.com/office/drawing/2014/main" id="{996CA9D4-9E18-2F85-C4EE-8C124039A14B}"/>
              </a:ext>
            </a:extLst>
          </p:cNvPr>
          <p:cNvSpPr txBox="1"/>
          <p:nvPr/>
        </p:nvSpPr>
        <p:spPr>
          <a:xfrm>
            <a:off x="853303" y="3739336"/>
            <a:ext cx="1268296" cy="276999"/>
          </a:xfrm>
          <a:prstGeom prst="rect">
            <a:avLst/>
          </a:prstGeom>
          <a:noFill/>
        </p:spPr>
        <p:txBody>
          <a:bodyPr wrap="none" rtlCol="0">
            <a:spAutoFit/>
          </a:bodyPr>
          <a:lstStyle/>
          <a:p>
            <a:r>
              <a:rPr lang="en-GB" sz="1200" b="1" dirty="0"/>
              <a:t>Our e-newsletter</a:t>
            </a:r>
          </a:p>
        </p:txBody>
      </p:sp>
      <p:sp>
        <p:nvSpPr>
          <p:cNvPr id="30" name="TextBox 29">
            <a:extLst>
              <a:ext uri="{FF2B5EF4-FFF2-40B4-BE49-F238E27FC236}">
                <a16:creationId xmlns:a16="http://schemas.microsoft.com/office/drawing/2014/main" id="{04A5F752-C066-4E11-C307-FE9222FBB4CA}"/>
              </a:ext>
            </a:extLst>
          </p:cNvPr>
          <p:cNvSpPr txBox="1"/>
          <p:nvPr/>
        </p:nvSpPr>
        <p:spPr>
          <a:xfrm>
            <a:off x="4533974" y="4180175"/>
            <a:ext cx="8037095" cy="338554"/>
          </a:xfrm>
          <a:prstGeom prst="rect">
            <a:avLst/>
          </a:prstGeom>
          <a:noFill/>
        </p:spPr>
        <p:txBody>
          <a:bodyPr wrap="square">
            <a:spAutoFit/>
          </a:bodyPr>
          <a:lstStyle/>
          <a:p>
            <a:r>
              <a:rPr lang="en-GB" sz="1600" b="1" dirty="0"/>
              <a:t>www.thesource.me.uk </a:t>
            </a:r>
            <a:endParaRPr lang="en-GB" sz="1600" dirty="0"/>
          </a:p>
        </p:txBody>
      </p:sp>
      <p:pic>
        <p:nvPicPr>
          <p:cNvPr id="4" name="Picture 3" descr="A yellow and blue text&#10;&#10;AI-generated content may be incorrect.">
            <a:extLst>
              <a:ext uri="{FF2B5EF4-FFF2-40B4-BE49-F238E27FC236}">
                <a16:creationId xmlns:a16="http://schemas.microsoft.com/office/drawing/2014/main" id="{E8263B57-E590-F535-DEB8-F416AA320B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784" y="4663257"/>
            <a:ext cx="2154945" cy="1339110"/>
          </a:xfrm>
          <a:prstGeom prst="rect">
            <a:avLst/>
          </a:prstGeom>
        </p:spPr>
      </p:pic>
      <p:sp>
        <p:nvSpPr>
          <p:cNvPr id="8" name="TextBox 7">
            <a:extLst>
              <a:ext uri="{FF2B5EF4-FFF2-40B4-BE49-F238E27FC236}">
                <a16:creationId xmlns:a16="http://schemas.microsoft.com/office/drawing/2014/main" id="{C320489A-08B2-8717-6ABE-DBA709BF0FC7}"/>
              </a:ext>
            </a:extLst>
          </p:cNvPr>
          <p:cNvSpPr txBox="1"/>
          <p:nvPr/>
        </p:nvSpPr>
        <p:spPr>
          <a:xfrm>
            <a:off x="5082674" y="5845719"/>
            <a:ext cx="2163741" cy="461665"/>
          </a:xfrm>
          <a:prstGeom prst="rect">
            <a:avLst/>
          </a:prstGeom>
          <a:noFill/>
        </p:spPr>
        <p:txBody>
          <a:bodyPr wrap="square" rtlCol="0">
            <a:spAutoFit/>
          </a:bodyPr>
          <a:lstStyle/>
          <a:p>
            <a:r>
              <a:rPr lang="en-GB" sz="1200" b="1" dirty="0"/>
              <a:t>UASC – Unaccompanied Asylum-Seeking Children </a:t>
            </a:r>
          </a:p>
        </p:txBody>
      </p:sp>
      <p:pic>
        <p:nvPicPr>
          <p:cNvPr id="17" name="Picture 2" descr="A white speech bubble with black text and a megaphone on a yellow and purple background&#10;&#10;Description automatically generated">
            <a:extLst>
              <a:ext uri="{FF2B5EF4-FFF2-40B4-BE49-F238E27FC236}">
                <a16:creationId xmlns:a16="http://schemas.microsoft.com/office/drawing/2014/main" id="{7D0EFBA7-69F1-335B-541B-F8C079D6EE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36888" y="4268810"/>
            <a:ext cx="1278069" cy="12780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FA9B9AD-A2AD-D5F4-3C77-C2E71F6FDF7C}"/>
              </a:ext>
            </a:extLst>
          </p:cNvPr>
          <p:cNvPicPr>
            <a:picLocks noChangeAspect="1"/>
          </p:cNvPicPr>
          <p:nvPr/>
        </p:nvPicPr>
        <p:blipFill>
          <a:blip r:embed="rId14"/>
          <a:stretch>
            <a:fillRect/>
          </a:stretch>
        </p:blipFill>
        <p:spPr>
          <a:xfrm>
            <a:off x="6795572" y="3263238"/>
            <a:ext cx="2943467" cy="2205997"/>
          </a:xfrm>
          <a:prstGeom prst="rect">
            <a:avLst/>
          </a:prstGeom>
        </p:spPr>
      </p:pic>
      <p:sp>
        <p:nvSpPr>
          <p:cNvPr id="9" name="TextBox 8">
            <a:extLst>
              <a:ext uri="{FF2B5EF4-FFF2-40B4-BE49-F238E27FC236}">
                <a16:creationId xmlns:a16="http://schemas.microsoft.com/office/drawing/2014/main" id="{EDA7F51E-E2D2-2F95-8807-7A1996016D2B}"/>
              </a:ext>
            </a:extLst>
          </p:cNvPr>
          <p:cNvSpPr txBox="1"/>
          <p:nvPr/>
        </p:nvSpPr>
        <p:spPr>
          <a:xfrm>
            <a:off x="7373369" y="5226262"/>
            <a:ext cx="1631088" cy="276999"/>
          </a:xfrm>
          <a:prstGeom prst="rect">
            <a:avLst/>
          </a:prstGeom>
          <a:noFill/>
        </p:spPr>
        <p:txBody>
          <a:bodyPr wrap="none" rtlCol="0">
            <a:spAutoFit/>
          </a:bodyPr>
          <a:lstStyle/>
          <a:p>
            <a:r>
              <a:rPr lang="en-GB" sz="1200" b="1" dirty="0"/>
              <a:t>Jot the Friendly Robot </a:t>
            </a:r>
          </a:p>
        </p:txBody>
      </p:sp>
    </p:spTree>
    <p:extLst>
      <p:ext uri="{BB962C8B-B14F-4D97-AF65-F5344CB8AC3E}">
        <p14:creationId xmlns:p14="http://schemas.microsoft.com/office/powerpoint/2010/main" val="1115550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831D-9B85-868B-CC05-A835E79F19C5}"/>
              </a:ext>
            </a:extLst>
          </p:cNvPr>
          <p:cNvSpPr>
            <a:spLocks noGrp="1"/>
          </p:cNvSpPr>
          <p:nvPr>
            <p:ph type="title"/>
          </p:nvPr>
        </p:nvSpPr>
        <p:spPr>
          <a:xfrm>
            <a:off x="429104" y="1983012"/>
            <a:ext cx="10515600" cy="1325563"/>
          </a:xfrm>
        </p:spPr>
        <p:txBody>
          <a:bodyPr>
            <a:normAutofit/>
          </a:bodyPr>
          <a:lstStyle/>
          <a:p>
            <a:r>
              <a:rPr lang="en-GB" sz="2800" b="1" dirty="0">
                <a:latin typeface="Utsaah" panose="020B0604020202020204" pitchFamily="34" charset="0"/>
                <a:cs typeface="Utsaah" panose="020B0604020202020204" pitchFamily="34" charset="0"/>
              </a:rPr>
              <a:t>The Source Website – for young people in Suffolk</a:t>
            </a:r>
          </a:p>
        </p:txBody>
      </p:sp>
      <p:sp>
        <p:nvSpPr>
          <p:cNvPr id="3" name="Content Placeholder 2">
            <a:extLst>
              <a:ext uri="{FF2B5EF4-FFF2-40B4-BE49-F238E27FC236}">
                <a16:creationId xmlns:a16="http://schemas.microsoft.com/office/drawing/2014/main" id="{675BE6B0-F25B-BAEC-B0EE-E6584F61D654}"/>
              </a:ext>
            </a:extLst>
          </p:cNvPr>
          <p:cNvSpPr>
            <a:spLocks noGrp="1"/>
          </p:cNvSpPr>
          <p:nvPr>
            <p:ph idx="1"/>
          </p:nvPr>
        </p:nvSpPr>
        <p:spPr>
          <a:xfrm>
            <a:off x="552169" y="2905531"/>
            <a:ext cx="5973295" cy="3023712"/>
          </a:xfrm>
        </p:spPr>
        <p:txBody>
          <a:bodyPr>
            <a:normAutofit/>
          </a:bodyPr>
          <a:lstStyle/>
          <a:p>
            <a:r>
              <a:rPr lang="en-GB" sz="2200" dirty="0"/>
              <a:t>Is a bespoke website which was designed with young people in Suffolk, and is aimed at 11-18 year olds (up to 25 with SEND)</a:t>
            </a:r>
          </a:p>
          <a:p>
            <a:r>
              <a:rPr lang="en-GB" sz="2200" dirty="0"/>
              <a:t>Offers impartial information and advice for young people to make the right choices for them</a:t>
            </a:r>
          </a:p>
          <a:p>
            <a:r>
              <a:rPr lang="en-GB" sz="2200" dirty="0"/>
              <a:t>The website covers four sections – </a:t>
            </a:r>
            <a:br>
              <a:rPr lang="en-GB" sz="2200" dirty="0"/>
            </a:br>
            <a:r>
              <a:rPr lang="en-GB" sz="2200" dirty="0"/>
              <a:t>‘Future’, ‘Body’, ‘Mind’ and ‘Life’</a:t>
            </a:r>
          </a:p>
        </p:txBody>
      </p:sp>
      <p:pic>
        <p:nvPicPr>
          <p:cNvPr id="6" name="Picture 5">
            <a:extLst>
              <a:ext uri="{FF2B5EF4-FFF2-40B4-BE49-F238E27FC236}">
                <a16:creationId xmlns:a16="http://schemas.microsoft.com/office/drawing/2014/main" id="{001C77EE-414F-6868-13DC-9357B224C964}"/>
              </a:ext>
            </a:extLst>
          </p:cNvPr>
          <p:cNvPicPr>
            <a:picLocks noChangeAspect="1"/>
          </p:cNvPicPr>
          <p:nvPr/>
        </p:nvPicPr>
        <p:blipFill>
          <a:blip r:embed="rId3"/>
          <a:stretch>
            <a:fillRect/>
          </a:stretch>
        </p:blipFill>
        <p:spPr>
          <a:xfrm>
            <a:off x="6956438" y="319020"/>
            <a:ext cx="5012108" cy="5926471"/>
          </a:xfrm>
          <a:prstGeom prst="rect">
            <a:avLst/>
          </a:prstGeom>
          <a:effectLst>
            <a:softEdge rad="101600"/>
          </a:effectLst>
        </p:spPr>
      </p:pic>
      <p:sp>
        <p:nvSpPr>
          <p:cNvPr id="7" name="TextBox 6">
            <a:extLst>
              <a:ext uri="{FF2B5EF4-FFF2-40B4-BE49-F238E27FC236}">
                <a16:creationId xmlns:a16="http://schemas.microsoft.com/office/drawing/2014/main" id="{58ABB4D0-1500-0478-EC0C-EA6476B3FEDB}"/>
              </a:ext>
            </a:extLst>
          </p:cNvPr>
          <p:cNvSpPr txBox="1"/>
          <p:nvPr/>
        </p:nvSpPr>
        <p:spPr>
          <a:xfrm>
            <a:off x="2121186" y="6106004"/>
            <a:ext cx="5973294" cy="646331"/>
          </a:xfrm>
          <a:prstGeom prst="rect">
            <a:avLst/>
          </a:prstGeom>
          <a:noFill/>
        </p:spPr>
        <p:txBody>
          <a:bodyPr wrap="square">
            <a:spAutoFit/>
          </a:bodyPr>
          <a:lstStyle/>
          <a:p>
            <a:pPr algn="ctr"/>
            <a:r>
              <a:rPr lang="en-GB" sz="3600" b="1" dirty="0">
                <a:latin typeface="Utsaah" panose="020B0604020202020204" pitchFamily="34" charset="0"/>
                <a:cs typeface="Utsaah" panose="020B0604020202020204" pitchFamily="34" charset="0"/>
              </a:rPr>
              <a:t>www.thesource.me.uk</a:t>
            </a:r>
          </a:p>
        </p:txBody>
      </p:sp>
      <p:pic>
        <p:nvPicPr>
          <p:cNvPr id="9" name="Picture 8" descr="A blue text on a black background&#10;&#10;Description automatically generated">
            <a:extLst>
              <a:ext uri="{FF2B5EF4-FFF2-40B4-BE49-F238E27FC236}">
                <a16:creationId xmlns:a16="http://schemas.microsoft.com/office/drawing/2014/main" id="{47C55710-8E21-F90B-717C-DEAE3B29D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7" y="135707"/>
            <a:ext cx="4280599" cy="3023712"/>
          </a:xfrm>
          <a:prstGeom prst="rect">
            <a:avLst/>
          </a:prstGeom>
        </p:spPr>
      </p:pic>
      <p:pic>
        <p:nvPicPr>
          <p:cNvPr id="5" name="Picture 4">
            <a:extLst>
              <a:ext uri="{FF2B5EF4-FFF2-40B4-BE49-F238E27FC236}">
                <a16:creationId xmlns:a16="http://schemas.microsoft.com/office/drawing/2014/main" id="{FEFA9867-F13B-79DA-CE65-0BC49E164F8F}"/>
              </a:ext>
            </a:extLst>
          </p:cNvPr>
          <p:cNvPicPr>
            <a:picLocks noChangeAspect="1"/>
          </p:cNvPicPr>
          <p:nvPr/>
        </p:nvPicPr>
        <p:blipFill rotWithShape="1">
          <a:blip r:embed="rId5"/>
          <a:srcRect l="76679"/>
          <a:stretch/>
        </p:blipFill>
        <p:spPr>
          <a:xfrm>
            <a:off x="4871289" y="4709378"/>
            <a:ext cx="1942995" cy="999444"/>
          </a:xfrm>
          <a:prstGeom prst="rect">
            <a:avLst/>
          </a:prstGeom>
        </p:spPr>
      </p:pic>
      <p:pic>
        <p:nvPicPr>
          <p:cNvPr id="8" name="Picture 7" descr="A qr code with a white background&#10;&#10;AI-generated content may be incorrect.">
            <a:extLst>
              <a:ext uri="{FF2B5EF4-FFF2-40B4-BE49-F238E27FC236}">
                <a16:creationId xmlns:a16="http://schemas.microsoft.com/office/drawing/2014/main" id="{78EC5D9E-3EFC-F608-02AD-FCBC20D0A4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3079" y="5336187"/>
            <a:ext cx="1416148" cy="1416148"/>
          </a:xfrm>
          <a:prstGeom prst="rect">
            <a:avLst/>
          </a:prstGeom>
        </p:spPr>
      </p:pic>
      <p:sp>
        <p:nvSpPr>
          <p:cNvPr id="4" name="Title 1">
            <a:extLst>
              <a:ext uri="{FF2B5EF4-FFF2-40B4-BE49-F238E27FC236}">
                <a16:creationId xmlns:a16="http://schemas.microsoft.com/office/drawing/2014/main" id="{2B556E9F-4422-17C5-3B13-D1DC03DE27AA}"/>
              </a:ext>
            </a:extLst>
          </p:cNvPr>
          <p:cNvSpPr txBox="1">
            <a:spLocks/>
          </p:cNvSpPr>
          <p:nvPr/>
        </p:nvSpPr>
        <p:spPr>
          <a:xfrm>
            <a:off x="235704" y="-545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mn-lt"/>
              </a:rPr>
              <a:t>How we capture pupil’s voices…</a:t>
            </a:r>
            <a:endParaRPr lang="en-GB" sz="3600" b="1" dirty="0">
              <a:latin typeface="+mn-lt"/>
              <a:cs typeface="Utsaah" panose="020B0604020202020204" pitchFamily="34" charset="0"/>
            </a:endParaRPr>
          </a:p>
        </p:txBody>
      </p:sp>
    </p:spTree>
    <p:extLst>
      <p:ext uri="{BB962C8B-B14F-4D97-AF65-F5344CB8AC3E}">
        <p14:creationId xmlns:p14="http://schemas.microsoft.com/office/powerpoint/2010/main" val="1387977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11C5A-7B0A-8470-42BD-72621FDF4769}"/>
            </a:ext>
          </a:extLst>
        </p:cNvPr>
        <p:cNvGrpSpPr/>
        <p:nvPr/>
      </p:nvGrpSpPr>
      <p:grpSpPr>
        <a:xfrm>
          <a:off x="0" y="0"/>
          <a:ext cx="0" cy="0"/>
          <a:chOff x="0" y="0"/>
          <a:chExt cx="0" cy="0"/>
        </a:xfrm>
      </p:grpSpPr>
      <p:pic>
        <p:nvPicPr>
          <p:cNvPr id="12" name="Picture 11" descr="A close-up of a questionnaire&#10;&#10;AI-generated content may be incorrect.">
            <a:extLst>
              <a:ext uri="{FF2B5EF4-FFF2-40B4-BE49-F238E27FC236}">
                <a16:creationId xmlns:a16="http://schemas.microsoft.com/office/drawing/2014/main" id="{EE64AC4A-3D44-2459-1CAD-323C17F95C52}"/>
              </a:ext>
            </a:extLst>
          </p:cNvPr>
          <p:cNvPicPr>
            <a:picLocks noChangeAspect="1"/>
          </p:cNvPicPr>
          <p:nvPr/>
        </p:nvPicPr>
        <p:blipFill>
          <a:blip r:embed="rId3">
            <a:extLst>
              <a:ext uri="{28A0092B-C50C-407E-A947-70E740481C1C}">
                <a14:useLocalDpi xmlns:a14="http://schemas.microsoft.com/office/drawing/2010/main" val="0"/>
              </a:ext>
            </a:extLst>
          </a:blip>
          <a:srcRect b="2330"/>
          <a:stretch/>
        </p:blipFill>
        <p:spPr>
          <a:xfrm rot="21332849">
            <a:off x="79247" y="2041464"/>
            <a:ext cx="4079243" cy="2200170"/>
          </a:xfrm>
          <a:prstGeom prst="rect">
            <a:avLst/>
          </a:prstGeom>
        </p:spPr>
      </p:pic>
      <p:sp>
        <p:nvSpPr>
          <p:cNvPr id="2" name="Title 1">
            <a:extLst>
              <a:ext uri="{FF2B5EF4-FFF2-40B4-BE49-F238E27FC236}">
                <a16:creationId xmlns:a16="http://schemas.microsoft.com/office/drawing/2014/main" id="{E1631449-2B77-651A-14FE-1277B628E294}"/>
              </a:ext>
            </a:extLst>
          </p:cNvPr>
          <p:cNvSpPr>
            <a:spLocks noGrp="1"/>
          </p:cNvSpPr>
          <p:nvPr>
            <p:ph type="title"/>
          </p:nvPr>
        </p:nvSpPr>
        <p:spPr>
          <a:xfrm>
            <a:off x="302276" y="1020208"/>
            <a:ext cx="6827989" cy="1325563"/>
          </a:xfrm>
        </p:spPr>
        <p:txBody>
          <a:bodyPr>
            <a:normAutofit fontScale="90000"/>
          </a:bodyPr>
          <a:lstStyle/>
          <a:p>
            <a:r>
              <a:rPr lang="en-GB" sz="3800" b="1" dirty="0">
                <a:latin typeface="Utsaah" panose="020B0604020202020204" pitchFamily="34" charset="0"/>
                <a:cs typeface="Utsaah" panose="020B0604020202020204" pitchFamily="34" charset="0"/>
              </a:rPr>
              <a:t>Co-producing emotional well-being information and advice with young people</a:t>
            </a:r>
            <a:br>
              <a:rPr lang="en-GB" sz="4000" b="1" dirty="0">
                <a:latin typeface="+mn-lt"/>
                <a:cs typeface="Utsaah" panose="020B0604020202020204" pitchFamily="34" charset="0"/>
              </a:rPr>
            </a:br>
            <a:endParaRPr lang="en-GB" sz="3800" b="1" dirty="0">
              <a:latin typeface="Utsaah" panose="020B0604020202020204" pitchFamily="34" charset="0"/>
              <a:cs typeface="Utsaah" panose="020B0604020202020204" pitchFamily="34" charset="0"/>
            </a:endParaRPr>
          </a:p>
        </p:txBody>
      </p:sp>
      <p:sp>
        <p:nvSpPr>
          <p:cNvPr id="6" name="TextBox 5">
            <a:extLst>
              <a:ext uri="{FF2B5EF4-FFF2-40B4-BE49-F238E27FC236}">
                <a16:creationId xmlns:a16="http://schemas.microsoft.com/office/drawing/2014/main" id="{032C2FE9-D5FF-4323-D04D-D8C2F41F5C8B}"/>
              </a:ext>
            </a:extLst>
          </p:cNvPr>
          <p:cNvSpPr txBox="1"/>
          <p:nvPr/>
        </p:nvSpPr>
        <p:spPr>
          <a:xfrm>
            <a:off x="191855" y="4539071"/>
            <a:ext cx="64921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The well-being advice pages on our website </a:t>
            </a:r>
            <a:r>
              <a:rPr lang="en-GB" sz="2000" dirty="0">
                <a:solidFill>
                  <a:prstClr val="black"/>
                </a:solidFill>
                <a:latin typeface="Utsaah" panose="020B0604020202020204" pitchFamily="34" charset="0"/>
                <a:cs typeface="Utsaah" panose="020B0604020202020204" pitchFamily="34" charset="0"/>
              </a:rPr>
              <a:t>comes from young people’s voices. </a:t>
            </a:r>
            <a:r>
              <a:rPr kumimoji="0" lang="en-GB" sz="2000"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We have a series of co-produced emotional well-being z-cards available to schools which provides friendly tips and signposting to help young people know where they can find mental health support services in Suffolk.</a:t>
            </a:r>
          </a:p>
        </p:txBody>
      </p:sp>
      <p:sp>
        <p:nvSpPr>
          <p:cNvPr id="4" name="TextBox 3">
            <a:extLst>
              <a:ext uri="{FF2B5EF4-FFF2-40B4-BE49-F238E27FC236}">
                <a16:creationId xmlns:a16="http://schemas.microsoft.com/office/drawing/2014/main" id="{A1CCC19D-A604-4FBA-058A-9C3A97347B07}"/>
              </a:ext>
            </a:extLst>
          </p:cNvPr>
          <p:cNvSpPr txBox="1"/>
          <p:nvPr/>
        </p:nvSpPr>
        <p:spPr>
          <a:xfrm>
            <a:off x="191855" y="5802431"/>
            <a:ext cx="110999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Utsaah" panose="020B0604020202020204" pitchFamily="34" charset="0"/>
                <a:cs typeface="Utsaah" panose="020B0604020202020204" pitchFamily="34" charset="0"/>
              </a:rPr>
              <a:t>D</a:t>
            </a:r>
            <a:r>
              <a:rPr kumimoji="0" lang="en-GB" b="0" i="0" u="none" strike="noStrike" kern="1200" cap="none" spc="0" normalizeH="0" baseline="0" noProof="0" dirty="0" err="1">
                <a:ln>
                  <a:noFill/>
                </a:ln>
                <a:solidFill>
                  <a:prstClr val="black"/>
                </a:solidFill>
                <a:effectLst/>
                <a:uLnTx/>
                <a:uFillTx/>
                <a:latin typeface="Utsaah" panose="020B0604020202020204" pitchFamily="34" charset="0"/>
                <a:ea typeface="+mn-ea"/>
                <a:cs typeface="Utsaah" panose="020B0604020202020204" pitchFamily="34" charset="0"/>
              </a:rPr>
              <a:t>ownload</a:t>
            </a:r>
            <a:r>
              <a:rPr kumimoji="0" lang="en-GB"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 our wellbeing resources</a:t>
            </a:r>
            <a:r>
              <a:rPr lang="en-GB" dirty="0">
                <a:solidFill>
                  <a:prstClr val="black"/>
                </a:solidFill>
                <a:latin typeface="Utsaah" panose="020B0604020202020204" pitchFamily="34" charset="0"/>
                <a:cs typeface="Utsaah" panose="020B0604020202020204" pitchFamily="34" charset="0"/>
              </a:rPr>
              <a:t> at</a:t>
            </a:r>
            <a:r>
              <a:rPr kumimoji="0" lang="en-GB" b="0"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 </a:t>
            </a:r>
            <a:r>
              <a:rPr kumimoji="0" lang="en-GB" b="1" i="0" u="none" strike="noStrike" kern="1200" cap="none" spc="0" normalizeH="0" baseline="0" noProof="0" dirty="0">
                <a:ln>
                  <a:noFill/>
                </a:ln>
                <a:solidFill>
                  <a:prstClr val="black"/>
                </a:solidFill>
                <a:effectLst/>
                <a:uLnTx/>
                <a:uFillTx/>
                <a:latin typeface="Utsaah" panose="020B0604020202020204" pitchFamily="34" charset="0"/>
                <a:ea typeface="+mn-ea"/>
                <a:cs typeface="Utsaah" panose="020B0604020202020204" pitchFamily="34" charset="0"/>
              </a:rPr>
              <a:t>www.thesource.me.uk/resources </a:t>
            </a:r>
          </a:p>
        </p:txBody>
      </p:sp>
      <p:pic>
        <p:nvPicPr>
          <p:cNvPr id="9" name="Content Placeholder 8">
            <a:extLst>
              <a:ext uri="{FF2B5EF4-FFF2-40B4-BE49-F238E27FC236}">
                <a16:creationId xmlns:a16="http://schemas.microsoft.com/office/drawing/2014/main" id="{3DBFB26F-C8E3-DCE3-B67A-F0FF799E2725}"/>
              </a:ext>
            </a:extLst>
          </p:cNvPr>
          <p:cNvPicPr>
            <a:picLocks noGrp="1" noChangeAspect="1"/>
          </p:cNvPicPr>
          <p:nvPr>
            <p:ph idx="1"/>
          </p:nvPr>
        </p:nvPicPr>
        <p:blipFill>
          <a:blip r:embed="rId4"/>
          <a:srcRect r="37992"/>
          <a:stretch/>
        </p:blipFill>
        <p:spPr>
          <a:xfrm>
            <a:off x="3838824" y="1744027"/>
            <a:ext cx="3168088" cy="2795044"/>
          </a:xfrm>
          <a:prstGeom prst="rect">
            <a:avLst/>
          </a:prstGeom>
        </p:spPr>
      </p:pic>
      <p:pic>
        <p:nvPicPr>
          <p:cNvPr id="5" name="Picture 4" descr="A blue card with a group of cartoon faces&#10;&#10;Description automatically generated">
            <a:extLst>
              <a:ext uri="{FF2B5EF4-FFF2-40B4-BE49-F238E27FC236}">
                <a16:creationId xmlns:a16="http://schemas.microsoft.com/office/drawing/2014/main" id="{3116C48B-FF57-7AFF-704A-44AA08AB4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402820" y="2361714"/>
            <a:ext cx="1456194" cy="1015663"/>
          </a:xfrm>
          <a:prstGeom prst="rect">
            <a:avLst/>
          </a:prstGeom>
        </p:spPr>
      </p:pic>
      <p:pic>
        <p:nvPicPr>
          <p:cNvPr id="7" name="Picture 6" descr="A green letter on a black background&#10;&#10;AI-generated content may be incorrect.">
            <a:extLst>
              <a:ext uri="{FF2B5EF4-FFF2-40B4-BE49-F238E27FC236}">
                <a16:creationId xmlns:a16="http://schemas.microsoft.com/office/drawing/2014/main" id="{750C81D7-4FD6-E327-EC5A-2562CB5EBF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2930" y="-576853"/>
            <a:ext cx="3186794" cy="2251074"/>
          </a:xfrm>
          <a:prstGeom prst="rect">
            <a:avLst/>
          </a:prstGeom>
        </p:spPr>
      </p:pic>
      <p:pic>
        <p:nvPicPr>
          <p:cNvPr id="10" name="Picture 9" descr="A screenshot of a social media page&#10;&#10;AI-generated content may be incorrect.">
            <a:extLst>
              <a:ext uri="{FF2B5EF4-FFF2-40B4-BE49-F238E27FC236}">
                <a16:creationId xmlns:a16="http://schemas.microsoft.com/office/drawing/2014/main" id="{F18A1D8F-E3C1-8067-7318-F206B421CA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7833" y="1109462"/>
            <a:ext cx="4799617" cy="4639076"/>
          </a:xfrm>
          <a:prstGeom prst="rect">
            <a:avLst/>
          </a:prstGeom>
        </p:spPr>
      </p:pic>
      <p:sp>
        <p:nvSpPr>
          <p:cNvPr id="11" name="TextBox 10">
            <a:extLst>
              <a:ext uri="{FF2B5EF4-FFF2-40B4-BE49-F238E27FC236}">
                <a16:creationId xmlns:a16="http://schemas.microsoft.com/office/drawing/2014/main" id="{AE682198-48D7-9ADD-DB87-A911EBAE2F56}"/>
              </a:ext>
            </a:extLst>
          </p:cNvPr>
          <p:cNvSpPr txBox="1"/>
          <p:nvPr/>
        </p:nvSpPr>
        <p:spPr>
          <a:xfrm>
            <a:off x="240494" y="243766"/>
            <a:ext cx="7460599" cy="707886"/>
          </a:xfrm>
          <a:prstGeom prst="rect">
            <a:avLst/>
          </a:prstGeom>
          <a:noFill/>
        </p:spPr>
        <p:txBody>
          <a:bodyPr wrap="square">
            <a:spAutoFit/>
          </a:bodyPr>
          <a:lstStyle/>
          <a:p>
            <a:r>
              <a:rPr lang="en-GB" sz="4000" b="1" dirty="0"/>
              <a:t>How we c</a:t>
            </a:r>
            <a:r>
              <a:rPr lang="en-GB" sz="4000" b="1" dirty="0">
                <a:latin typeface="+mn-lt"/>
              </a:rPr>
              <a:t>aptur</a:t>
            </a:r>
            <a:r>
              <a:rPr lang="en-GB" sz="4000" b="1" dirty="0"/>
              <a:t>e</a:t>
            </a:r>
            <a:r>
              <a:rPr lang="en-GB" sz="4000" b="1" dirty="0">
                <a:latin typeface="+mn-lt"/>
              </a:rPr>
              <a:t> pupil’s voices </a:t>
            </a:r>
            <a:endParaRPr lang="en-GB" sz="4000" dirty="0"/>
          </a:p>
        </p:txBody>
      </p:sp>
      <p:pic>
        <p:nvPicPr>
          <p:cNvPr id="8" name="Picture 7" descr="A qr code with a white background&#10;&#10;AI-generated content may be incorrect.">
            <a:extLst>
              <a:ext uri="{FF2B5EF4-FFF2-40B4-BE49-F238E27FC236}">
                <a16:creationId xmlns:a16="http://schemas.microsoft.com/office/drawing/2014/main" id="{4ECA95FD-CA6F-F704-203F-0511C7397E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5810" y="4714978"/>
            <a:ext cx="2067120" cy="2067120"/>
          </a:xfrm>
          <a:prstGeom prst="rect">
            <a:avLst/>
          </a:prstGeom>
        </p:spPr>
      </p:pic>
    </p:spTree>
    <p:extLst>
      <p:ext uri="{BB962C8B-B14F-4D97-AF65-F5344CB8AC3E}">
        <p14:creationId xmlns:p14="http://schemas.microsoft.com/office/powerpoint/2010/main" val="2152271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801B-F0F9-C5C6-AE94-8263295E26FC}"/>
              </a:ext>
            </a:extLst>
          </p:cNvPr>
          <p:cNvSpPr>
            <a:spLocks noGrp="1"/>
          </p:cNvSpPr>
          <p:nvPr>
            <p:ph type="title"/>
          </p:nvPr>
        </p:nvSpPr>
        <p:spPr>
          <a:xfrm>
            <a:off x="651124" y="1643643"/>
            <a:ext cx="9951590" cy="1238625"/>
          </a:xfrm>
        </p:spPr>
        <p:txBody>
          <a:bodyPr>
            <a:noAutofit/>
          </a:bodyPr>
          <a:lstStyle/>
          <a:p>
            <a:r>
              <a:rPr lang="en-GB" sz="2800" b="0" i="0" dirty="0">
                <a:solidFill>
                  <a:srgbClr val="000000"/>
                </a:solidFill>
                <a:effectLst/>
                <a:latin typeface="Arial" panose="020B0604020202020204" pitchFamily="34" charset="0"/>
              </a:rPr>
              <a:t>Year 10 students at Northgate High School told us they wanted to help support the mental health of their younger students in and out of school </a:t>
            </a:r>
            <a:endParaRPr lang="en-GB" sz="2800" dirty="0"/>
          </a:p>
        </p:txBody>
      </p:sp>
      <p:pic>
        <p:nvPicPr>
          <p:cNvPr id="2050" name="Picture 2">
            <a:extLst>
              <a:ext uri="{FF2B5EF4-FFF2-40B4-BE49-F238E27FC236}">
                <a16:creationId xmlns:a16="http://schemas.microsoft.com/office/drawing/2014/main" id="{94484179-A6B2-7326-8317-6D960B9845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45996" y="2956553"/>
            <a:ext cx="6263748" cy="35233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96F0D5-3C4E-290C-2586-83AEAE7E057B}"/>
              </a:ext>
            </a:extLst>
          </p:cNvPr>
          <p:cNvSpPr txBox="1"/>
          <p:nvPr/>
        </p:nvSpPr>
        <p:spPr>
          <a:xfrm>
            <a:off x="738132" y="2953118"/>
            <a:ext cx="5009525" cy="3447098"/>
          </a:xfrm>
          <a:prstGeom prst="rect">
            <a:avLst/>
          </a:prstGeom>
          <a:noFill/>
        </p:spPr>
        <p:txBody>
          <a:bodyPr wrap="square" rtlCol="0">
            <a:spAutoFit/>
          </a:bodyPr>
          <a:lstStyle/>
          <a:p>
            <a:r>
              <a:rPr lang="en-GB" sz="2000" dirty="0"/>
              <a:t>As a result, we helped them to co-produce a ‘We all have Mental Health’ presentation</a:t>
            </a:r>
          </a:p>
          <a:p>
            <a:r>
              <a:rPr lang="en-GB" sz="2000" dirty="0"/>
              <a:t>which could be used with Year 7s in their PSHE lessons and in assemblies.</a:t>
            </a:r>
          </a:p>
          <a:p>
            <a:endParaRPr lang="en-GB" sz="2000" dirty="0"/>
          </a:p>
          <a:p>
            <a:r>
              <a:rPr lang="en-GB" sz="2000" dirty="0"/>
              <a:t>Their presentation included an introduction about what is emotional wellbeing, what can affect our emotional wellbeing, their school values for helping each other and signposting to mental health support in and out of school. </a:t>
            </a:r>
          </a:p>
          <a:p>
            <a:endParaRPr lang="en-GB" dirty="0"/>
          </a:p>
        </p:txBody>
      </p:sp>
      <p:sp>
        <p:nvSpPr>
          <p:cNvPr id="6" name="TextBox 5">
            <a:extLst>
              <a:ext uri="{FF2B5EF4-FFF2-40B4-BE49-F238E27FC236}">
                <a16:creationId xmlns:a16="http://schemas.microsoft.com/office/drawing/2014/main" id="{C80ADDEE-C4B9-FCBD-D2A7-DC781B022586}"/>
              </a:ext>
            </a:extLst>
          </p:cNvPr>
          <p:cNvSpPr txBox="1"/>
          <p:nvPr/>
        </p:nvSpPr>
        <p:spPr>
          <a:xfrm>
            <a:off x="3241497" y="4972504"/>
            <a:ext cx="6097712" cy="369332"/>
          </a:xfrm>
          <a:prstGeom prst="rect">
            <a:avLst/>
          </a:prstGeom>
          <a:noFill/>
        </p:spPr>
        <p:txBody>
          <a:bodyPr wrap="square">
            <a:spAutoFit/>
          </a:bodyPr>
          <a:lstStyle/>
          <a:p>
            <a:r>
              <a:rPr lang="en-GB" dirty="0"/>
              <a:t> </a:t>
            </a:r>
          </a:p>
        </p:txBody>
      </p:sp>
      <p:sp>
        <p:nvSpPr>
          <p:cNvPr id="8" name="TextBox 7">
            <a:extLst>
              <a:ext uri="{FF2B5EF4-FFF2-40B4-BE49-F238E27FC236}">
                <a16:creationId xmlns:a16="http://schemas.microsoft.com/office/drawing/2014/main" id="{081A4D93-B3D1-6C01-078C-313BE3AD5D58}"/>
              </a:ext>
            </a:extLst>
          </p:cNvPr>
          <p:cNvSpPr txBox="1"/>
          <p:nvPr/>
        </p:nvSpPr>
        <p:spPr>
          <a:xfrm>
            <a:off x="2932201" y="2583786"/>
            <a:ext cx="6097712" cy="369332"/>
          </a:xfrm>
          <a:prstGeom prst="rect">
            <a:avLst/>
          </a:prstGeom>
          <a:noFill/>
        </p:spPr>
        <p:txBody>
          <a:bodyPr wrap="square">
            <a:spAutoFit/>
          </a:bodyPr>
          <a:lstStyle/>
          <a:p>
            <a:r>
              <a:rPr lang="en-GB" dirty="0"/>
              <a:t> </a:t>
            </a:r>
          </a:p>
        </p:txBody>
      </p:sp>
      <p:sp>
        <p:nvSpPr>
          <p:cNvPr id="10" name="TextBox 9">
            <a:extLst>
              <a:ext uri="{FF2B5EF4-FFF2-40B4-BE49-F238E27FC236}">
                <a16:creationId xmlns:a16="http://schemas.microsoft.com/office/drawing/2014/main" id="{F039776F-9BD1-E7CA-44CE-53CBCA2DD3FA}"/>
              </a:ext>
            </a:extLst>
          </p:cNvPr>
          <p:cNvSpPr txBox="1"/>
          <p:nvPr/>
        </p:nvSpPr>
        <p:spPr>
          <a:xfrm>
            <a:off x="651124" y="229113"/>
            <a:ext cx="9458647" cy="1261884"/>
          </a:xfrm>
          <a:prstGeom prst="rect">
            <a:avLst/>
          </a:prstGeom>
          <a:noFill/>
        </p:spPr>
        <p:txBody>
          <a:bodyPr wrap="square">
            <a:spAutoFit/>
          </a:bodyPr>
          <a:lstStyle/>
          <a:p>
            <a:r>
              <a:rPr lang="en-GB" sz="4000" b="1" dirty="0"/>
              <a:t>What we have learned from pupil’s </a:t>
            </a:r>
            <a:r>
              <a:rPr lang="en-GB" sz="4000" dirty="0"/>
              <a:t>– </a:t>
            </a:r>
            <a:r>
              <a:rPr lang="en-GB" sz="3600" dirty="0"/>
              <a:t>Older students would like to help younger students  </a:t>
            </a:r>
          </a:p>
        </p:txBody>
      </p:sp>
    </p:spTree>
    <p:extLst>
      <p:ext uri="{BB962C8B-B14F-4D97-AF65-F5344CB8AC3E}">
        <p14:creationId xmlns:p14="http://schemas.microsoft.com/office/powerpoint/2010/main" val="424471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ebsite with text and images&#10;&#10;AI-generated content may be incorrect.">
            <a:extLst>
              <a:ext uri="{FF2B5EF4-FFF2-40B4-BE49-F238E27FC236}">
                <a16:creationId xmlns:a16="http://schemas.microsoft.com/office/drawing/2014/main" id="{8621A47E-B4D1-1AAD-90B7-2B07B33A9C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950" y="1155533"/>
            <a:ext cx="6267459" cy="3119261"/>
          </a:xfrm>
        </p:spPr>
      </p:pic>
      <p:pic>
        <p:nvPicPr>
          <p:cNvPr id="19" name="Picture 18" descr="A screenshot of a cell phone&#10;&#10;AI-generated content may be incorrect.">
            <a:extLst>
              <a:ext uri="{FF2B5EF4-FFF2-40B4-BE49-F238E27FC236}">
                <a16:creationId xmlns:a16="http://schemas.microsoft.com/office/drawing/2014/main" id="{A47176A8-5628-11C2-56DC-2EFA5E4B2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980" y="2528558"/>
            <a:ext cx="2202529" cy="3210069"/>
          </a:xfrm>
          <a:prstGeom prst="rect">
            <a:avLst/>
          </a:prstGeom>
        </p:spPr>
      </p:pic>
      <p:sp>
        <p:nvSpPr>
          <p:cNvPr id="2" name="Title 1">
            <a:extLst>
              <a:ext uri="{FF2B5EF4-FFF2-40B4-BE49-F238E27FC236}">
                <a16:creationId xmlns:a16="http://schemas.microsoft.com/office/drawing/2014/main" id="{CF13E9E6-C4FD-BEB3-BBD3-CCC20D011B17}"/>
              </a:ext>
            </a:extLst>
          </p:cNvPr>
          <p:cNvSpPr>
            <a:spLocks noGrp="1"/>
          </p:cNvSpPr>
          <p:nvPr>
            <p:ph type="title"/>
          </p:nvPr>
        </p:nvSpPr>
        <p:spPr>
          <a:xfrm>
            <a:off x="181198" y="221348"/>
            <a:ext cx="9445687" cy="1325563"/>
          </a:xfrm>
        </p:spPr>
        <p:txBody>
          <a:bodyPr>
            <a:normAutofit fontScale="90000"/>
          </a:bodyPr>
          <a:lstStyle/>
          <a:p>
            <a:r>
              <a:rPr lang="en-GB" sz="4000" b="1" dirty="0">
                <a:latin typeface="+mn-lt"/>
              </a:rPr>
              <a:t>What we have learned from pupil’s </a:t>
            </a:r>
            <a:r>
              <a:rPr lang="en-GB" sz="3600" dirty="0">
                <a:latin typeface="+mn-lt"/>
              </a:rPr>
              <a:t>– They would like more Neurodiversity awareness in school/college</a:t>
            </a:r>
            <a:br>
              <a:rPr lang="en-GB" sz="4000" dirty="0"/>
            </a:br>
            <a:endParaRPr lang="en-GB" sz="4000" dirty="0"/>
          </a:p>
        </p:txBody>
      </p:sp>
      <p:pic>
        <p:nvPicPr>
          <p:cNvPr id="7" name="Picture 6">
            <a:extLst>
              <a:ext uri="{FF2B5EF4-FFF2-40B4-BE49-F238E27FC236}">
                <a16:creationId xmlns:a16="http://schemas.microsoft.com/office/drawing/2014/main" id="{5D25F51E-F5A5-6560-2F1F-974F2E483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3163" y="4159292"/>
            <a:ext cx="5543418" cy="2698708"/>
          </a:xfrm>
          <a:prstGeom prst="rect">
            <a:avLst/>
          </a:prstGeom>
        </p:spPr>
      </p:pic>
      <p:sp>
        <p:nvSpPr>
          <p:cNvPr id="8" name="TextBox 7">
            <a:extLst>
              <a:ext uri="{FF2B5EF4-FFF2-40B4-BE49-F238E27FC236}">
                <a16:creationId xmlns:a16="http://schemas.microsoft.com/office/drawing/2014/main" id="{39B06E47-DAE4-AE24-F31B-5435320A7308}"/>
              </a:ext>
            </a:extLst>
          </p:cNvPr>
          <p:cNvSpPr txBox="1"/>
          <p:nvPr/>
        </p:nvSpPr>
        <p:spPr>
          <a:xfrm>
            <a:off x="85705" y="5899718"/>
            <a:ext cx="6267458" cy="646331"/>
          </a:xfrm>
          <a:prstGeom prst="rect">
            <a:avLst/>
          </a:prstGeom>
          <a:noFill/>
        </p:spPr>
        <p:txBody>
          <a:bodyPr wrap="square">
            <a:spAutoFit/>
          </a:bodyPr>
          <a:lstStyle/>
          <a:p>
            <a:pPr algn="ctr"/>
            <a:r>
              <a:rPr lang="en-GB" sz="3600" b="1" dirty="0">
                <a:latin typeface="Utsaah" panose="020B0604020202020204" pitchFamily="34" charset="0"/>
                <a:cs typeface="Utsaah" panose="020B0604020202020204" pitchFamily="34" charset="0"/>
              </a:rPr>
              <a:t>www.</a:t>
            </a:r>
            <a:r>
              <a:rPr lang="en-GB" sz="3200" b="1" dirty="0">
                <a:latin typeface="Utsaah" panose="020B0604020202020204" pitchFamily="34" charset="0"/>
                <a:cs typeface="Utsaah" panose="020B0604020202020204" pitchFamily="34" charset="0"/>
              </a:rPr>
              <a:t>thesource</a:t>
            </a:r>
            <a:r>
              <a:rPr lang="en-GB" sz="3600" b="1" dirty="0">
                <a:latin typeface="Utsaah" panose="020B0604020202020204" pitchFamily="34" charset="0"/>
                <a:cs typeface="Utsaah" panose="020B0604020202020204" pitchFamily="34" charset="0"/>
              </a:rPr>
              <a:t>.me.uk/neurodiversity</a:t>
            </a:r>
          </a:p>
        </p:txBody>
      </p:sp>
      <p:pic>
        <p:nvPicPr>
          <p:cNvPr id="12" name="Picture 11" descr="A cartoon of a child&#10;&#10;AI-generated content may be incorrect.">
            <a:extLst>
              <a:ext uri="{FF2B5EF4-FFF2-40B4-BE49-F238E27FC236}">
                <a16:creationId xmlns:a16="http://schemas.microsoft.com/office/drawing/2014/main" id="{EA5DCD1B-6EB1-10E1-79F1-C23B01BD4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6219" y="4398793"/>
            <a:ext cx="1961592" cy="1108093"/>
          </a:xfrm>
          <a:prstGeom prst="rect">
            <a:avLst/>
          </a:prstGeom>
        </p:spPr>
      </p:pic>
      <p:sp>
        <p:nvSpPr>
          <p:cNvPr id="13" name="Rectangle 12">
            <a:extLst>
              <a:ext uri="{FF2B5EF4-FFF2-40B4-BE49-F238E27FC236}">
                <a16:creationId xmlns:a16="http://schemas.microsoft.com/office/drawing/2014/main" id="{EFEEBE08-BA35-1251-7579-04EDDE80254D}"/>
              </a:ext>
            </a:extLst>
          </p:cNvPr>
          <p:cNvSpPr/>
          <p:nvPr/>
        </p:nvSpPr>
        <p:spPr>
          <a:xfrm>
            <a:off x="3132395" y="1209059"/>
            <a:ext cx="2552700" cy="552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Ice</a:t>
            </a:r>
          </a:p>
        </p:txBody>
      </p:sp>
      <p:pic>
        <p:nvPicPr>
          <p:cNvPr id="10" name="Picture 9" descr="A screenshot of a video game&#10;&#10;AI-generated content may be incorrect.">
            <a:extLst>
              <a:ext uri="{FF2B5EF4-FFF2-40B4-BE49-F238E27FC236}">
                <a16:creationId xmlns:a16="http://schemas.microsoft.com/office/drawing/2014/main" id="{DB450F25-6735-CAE8-3524-309D23CEDE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49" y="4411793"/>
            <a:ext cx="1836293" cy="1067128"/>
          </a:xfrm>
          <a:prstGeom prst="rect">
            <a:avLst/>
          </a:prstGeom>
        </p:spPr>
      </p:pic>
      <p:pic>
        <p:nvPicPr>
          <p:cNvPr id="15" name="Picture 14" descr="A list of things to do&#10;&#10;AI-generated content may be incorrect.">
            <a:extLst>
              <a:ext uri="{FF2B5EF4-FFF2-40B4-BE49-F238E27FC236}">
                <a16:creationId xmlns:a16="http://schemas.microsoft.com/office/drawing/2014/main" id="{22B14975-C826-2853-81E9-1C053C4E81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7271" y="144080"/>
            <a:ext cx="2361001" cy="3925654"/>
          </a:xfrm>
          <a:prstGeom prst="rect">
            <a:avLst/>
          </a:prstGeom>
        </p:spPr>
      </p:pic>
      <p:pic>
        <p:nvPicPr>
          <p:cNvPr id="17" name="Picture 16">
            <a:extLst>
              <a:ext uri="{FF2B5EF4-FFF2-40B4-BE49-F238E27FC236}">
                <a16:creationId xmlns:a16="http://schemas.microsoft.com/office/drawing/2014/main" id="{F7F8970E-7A6A-7DA7-B3CF-EADCC4F186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6831" y="1117502"/>
            <a:ext cx="2498041" cy="2952231"/>
          </a:xfrm>
          <a:prstGeom prst="rect">
            <a:avLst/>
          </a:prstGeom>
        </p:spPr>
      </p:pic>
      <p:sp>
        <p:nvSpPr>
          <p:cNvPr id="3" name="TextBox 2">
            <a:extLst>
              <a:ext uri="{FF2B5EF4-FFF2-40B4-BE49-F238E27FC236}">
                <a16:creationId xmlns:a16="http://schemas.microsoft.com/office/drawing/2014/main" id="{DE593275-C9B6-CCC6-DFDB-2BA9005E6AF8}"/>
              </a:ext>
            </a:extLst>
          </p:cNvPr>
          <p:cNvSpPr txBox="1"/>
          <p:nvPr/>
        </p:nvSpPr>
        <p:spPr>
          <a:xfrm>
            <a:off x="7336568" y="3995092"/>
            <a:ext cx="1078565" cy="276999"/>
          </a:xfrm>
          <a:prstGeom prst="rect">
            <a:avLst/>
          </a:prstGeom>
          <a:noFill/>
        </p:spPr>
        <p:txBody>
          <a:bodyPr wrap="none" rtlCol="0">
            <a:spAutoFit/>
          </a:bodyPr>
          <a:lstStyle/>
          <a:p>
            <a:r>
              <a:rPr lang="en-GB" sz="1200" dirty="0"/>
              <a:t>Iceberg Poster</a:t>
            </a:r>
          </a:p>
        </p:txBody>
      </p:sp>
      <p:sp>
        <p:nvSpPr>
          <p:cNvPr id="4" name="TextBox 3">
            <a:extLst>
              <a:ext uri="{FF2B5EF4-FFF2-40B4-BE49-F238E27FC236}">
                <a16:creationId xmlns:a16="http://schemas.microsoft.com/office/drawing/2014/main" id="{0C4AB063-6F01-A170-4921-14CE162A5BC8}"/>
              </a:ext>
            </a:extLst>
          </p:cNvPr>
          <p:cNvSpPr txBox="1"/>
          <p:nvPr/>
        </p:nvSpPr>
        <p:spPr>
          <a:xfrm>
            <a:off x="208586" y="5478921"/>
            <a:ext cx="3732394" cy="461665"/>
          </a:xfrm>
          <a:prstGeom prst="rect">
            <a:avLst/>
          </a:prstGeom>
          <a:noFill/>
        </p:spPr>
        <p:txBody>
          <a:bodyPr wrap="square" rtlCol="0">
            <a:spAutoFit/>
          </a:bodyPr>
          <a:lstStyle/>
          <a:p>
            <a:r>
              <a:rPr lang="en-GB" sz="1200" dirty="0"/>
              <a:t>Illustrated video clips of young people talking about being a neurodivergent student.</a:t>
            </a:r>
          </a:p>
        </p:txBody>
      </p:sp>
    </p:spTree>
    <p:extLst>
      <p:ext uri="{BB962C8B-B14F-4D97-AF65-F5344CB8AC3E}">
        <p14:creationId xmlns:p14="http://schemas.microsoft.com/office/powerpoint/2010/main" val="184212861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254B-3C9E-F420-07C8-D6DED9B472CE}"/>
              </a:ext>
            </a:extLst>
          </p:cNvPr>
          <p:cNvSpPr>
            <a:spLocks noGrp="1"/>
          </p:cNvSpPr>
          <p:nvPr>
            <p:ph type="title"/>
          </p:nvPr>
        </p:nvSpPr>
        <p:spPr>
          <a:xfrm>
            <a:off x="337144" y="776920"/>
            <a:ext cx="8128761" cy="606051"/>
          </a:xfrm>
        </p:spPr>
        <p:txBody>
          <a:bodyPr>
            <a:normAutofit fontScale="90000"/>
          </a:bodyPr>
          <a:lstStyle/>
          <a:p>
            <a:r>
              <a:rPr lang="en-GB" b="1" dirty="0">
                <a:latin typeface="Aptos" panose="020B0004020202020204" pitchFamily="34" charset="0"/>
                <a:ea typeface="Aptos" panose="020B0004020202020204" pitchFamily="34" charset="0"/>
                <a:cs typeface="Times New Roman" panose="02020603050405020304" pitchFamily="18" charset="0"/>
              </a:rPr>
              <a:t>W</a:t>
            </a:r>
            <a:r>
              <a:rPr lang="en-GB" sz="4400" b="1" dirty="0">
                <a:effectLst/>
                <a:latin typeface="Aptos" panose="020B0004020202020204" pitchFamily="34" charset="0"/>
                <a:ea typeface="Aptos" panose="020B0004020202020204" pitchFamily="34" charset="0"/>
                <a:cs typeface="Times New Roman" panose="02020603050405020304" pitchFamily="18" charset="0"/>
              </a:rPr>
              <a:t>hat we have learned from talking to primary school pupils about mental health</a:t>
            </a:r>
            <a:endParaRPr lang="en-GB" b="1" dirty="0"/>
          </a:p>
        </p:txBody>
      </p:sp>
      <p:sp>
        <p:nvSpPr>
          <p:cNvPr id="3" name="Content Placeholder 2">
            <a:extLst>
              <a:ext uri="{FF2B5EF4-FFF2-40B4-BE49-F238E27FC236}">
                <a16:creationId xmlns:a16="http://schemas.microsoft.com/office/drawing/2014/main" id="{7D554668-6A1A-F347-B838-F1F8EC4632C6}"/>
              </a:ext>
            </a:extLst>
          </p:cNvPr>
          <p:cNvSpPr>
            <a:spLocks noGrp="1"/>
          </p:cNvSpPr>
          <p:nvPr>
            <p:ph idx="1"/>
          </p:nvPr>
        </p:nvSpPr>
        <p:spPr>
          <a:xfrm>
            <a:off x="467177" y="2238586"/>
            <a:ext cx="7543800" cy="4351338"/>
          </a:xfrm>
        </p:spPr>
        <p:txBody>
          <a:bodyPr>
            <a:noAutofit/>
          </a:bodyPr>
          <a:lstStyle/>
          <a:p>
            <a:pPr marL="0" indent="0">
              <a:buNone/>
            </a:pPr>
            <a:r>
              <a:rPr lang="en-GB" sz="1800" b="1" dirty="0"/>
              <a:t>How could we help someone who is feeling sad?</a:t>
            </a:r>
          </a:p>
          <a:p>
            <a:pPr marL="0" indent="0">
              <a:lnSpc>
                <a:spcPct val="100000"/>
              </a:lnSpc>
              <a:buNone/>
            </a:pPr>
            <a:r>
              <a:rPr lang="en-GB" sz="1800" dirty="0">
                <a:solidFill>
                  <a:srgbClr val="000000"/>
                </a:solidFill>
              </a:rPr>
              <a:t>“W</a:t>
            </a:r>
            <a:r>
              <a:rPr lang="en-GB" sz="1800" b="0" i="1" dirty="0">
                <a:solidFill>
                  <a:srgbClr val="000000"/>
                </a:solidFill>
                <a:effectLst/>
              </a:rPr>
              <a:t>e should ask someone if they are okay if they look sad in the playground.”</a:t>
            </a:r>
            <a:r>
              <a:rPr lang="en-GB" sz="1800" b="0" i="0" dirty="0">
                <a:solidFill>
                  <a:srgbClr val="000000"/>
                </a:solidFill>
                <a:effectLst/>
              </a:rPr>
              <a:t> </a:t>
            </a:r>
            <a:endParaRPr lang="en-GB" sz="800" b="1" i="0" dirty="0">
              <a:solidFill>
                <a:srgbClr val="000000"/>
              </a:solidFill>
              <a:effectLst/>
            </a:endParaRPr>
          </a:p>
          <a:p>
            <a:pPr marL="0" indent="0">
              <a:buNone/>
            </a:pPr>
            <a:endParaRPr lang="en-GB" sz="800" b="1" i="0" dirty="0">
              <a:solidFill>
                <a:srgbClr val="000000"/>
              </a:solidFill>
              <a:effectLst/>
            </a:endParaRPr>
          </a:p>
          <a:p>
            <a:pPr marL="0" indent="0">
              <a:buNone/>
            </a:pPr>
            <a:r>
              <a:rPr lang="en-GB" sz="1800" b="1" i="0" dirty="0">
                <a:solidFill>
                  <a:srgbClr val="000000"/>
                </a:solidFill>
                <a:effectLst/>
              </a:rPr>
              <a:t>What things make you feel nervous/anxious? </a:t>
            </a:r>
            <a:br>
              <a:rPr lang="en-GB" sz="1800" b="1" i="0" dirty="0">
                <a:solidFill>
                  <a:srgbClr val="000000"/>
                </a:solidFill>
                <a:effectLst/>
              </a:rPr>
            </a:br>
            <a:br>
              <a:rPr lang="en-GB" sz="1800" b="1" i="0" dirty="0">
                <a:solidFill>
                  <a:srgbClr val="000000"/>
                </a:solidFill>
                <a:effectLst/>
              </a:rPr>
            </a:br>
            <a:r>
              <a:rPr lang="en-GB" sz="1800" dirty="0">
                <a:solidFill>
                  <a:srgbClr val="000000"/>
                </a:solidFill>
              </a:rPr>
              <a:t>“</a:t>
            </a:r>
            <a:r>
              <a:rPr lang="en-GB" sz="1800" b="0" i="1" dirty="0">
                <a:solidFill>
                  <a:srgbClr val="000000"/>
                </a:solidFill>
                <a:effectLst/>
              </a:rPr>
              <a:t>People staring at me makes me anxious. And </a:t>
            </a:r>
            <a:r>
              <a:rPr lang="en-GB" sz="1800" i="1" dirty="0">
                <a:solidFill>
                  <a:srgbClr val="000000"/>
                </a:solidFill>
              </a:rPr>
              <a:t>a</a:t>
            </a:r>
            <a:r>
              <a:rPr lang="en-GB" sz="1800" b="0" i="1" dirty="0">
                <a:solidFill>
                  <a:srgbClr val="000000"/>
                </a:solidFill>
                <a:effectLst/>
              </a:rPr>
              <a:t>nswering</a:t>
            </a:r>
            <a:br>
              <a:rPr lang="en-GB" sz="1800" i="1" dirty="0">
                <a:solidFill>
                  <a:srgbClr val="000000"/>
                </a:solidFill>
              </a:rPr>
            </a:br>
            <a:r>
              <a:rPr lang="en-GB" sz="1800" b="0" i="1" dirty="0">
                <a:solidFill>
                  <a:srgbClr val="000000"/>
                </a:solidFill>
                <a:effectLst/>
              </a:rPr>
              <a:t>questions in class because if I get the answer wrong the class laughs at you.”</a:t>
            </a:r>
            <a:endParaRPr lang="en-GB" sz="1800" dirty="0">
              <a:solidFill>
                <a:srgbClr val="000000"/>
              </a:solidFill>
            </a:endParaRPr>
          </a:p>
          <a:p>
            <a:pPr marL="0" indent="0">
              <a:buNone/>
            </a:pPr>
            <a:r>
              <a:rPr lang="en-GB" sz="1800" i="1" dirty="0">
                <a:solidFill>
                  <a:srgbClr val="000000"/>
                </a:solidFill>
              </a:rPr>
              <a:t>“</a:t>
            </a:r>
            <a:r>
              <a:rPr lang="en-GB" sz="1800" b="0" i="1" dirty="0">
                <a:solidFill>
                  <a:srgbClr val="000000"/>
                </a:solidFill>
                <a:effectLst/>
              </a:rPr>
              <a:t>When I see people upset it makes me feel nervous.”</a:t>
            </a:r>
            <a:endParaRPr lang="en-GB" sz="1800" dirty="0">
              <a:solidFill>
                <a:srgbClr val="000000"/>
              </a:solidFill>
            </a:endParaRPr>
          </a:p>
          <a:p>
            <a:pPr marL="0" indent="0">
              <a:buNone/>
            </a:pPr>
            <a:r>
              <a:rPr lang="en-GB" sz="1800" i="1" dirty="0">
                <a:solidFill>
                  <a:srgbClr val="000000"/>
                </a:solidFill>
              </a:rPr>
              <a:t>“I</a:t>
            </a:r>
            <a:r>
              <a:rPr lang="en-GB" sz="1800" dirty="0">
                <a:solidFill>
                  <a:srgbClr val="000000"/>
                </a:solidFill>
              </a:rPr>
              <a:t> </a:t>
            </a:r>
            <a:r>
              <a:rPr lang="en-GB" sz="1800" b="0" i="1" dirty="0">
                <a:solidFill>
                  <a:srgbClr val="000000"/>
                </a:solidFill>
                <a:effectLst/>
              </a:rPr>
              <a:t>feel nervous when someone is hurt as I feel like I have to help even if they don’t like me.’ (a student rep)</a:t>
            </a:r>
            <a:r>
              <a:rPr lang="en-GB" sz="1800" b="0" i="0" dirty="0">
                <a:solidFill>
                  <a:srgbClr val="000000"/>
                </a:solidFill>
                <a:effectLst/>
              </a:rPr>
              <a:t> </a:t>
            </a:r>
            <a:br>
              <a:rPr lang="en-GB" sz="1800" b="0" i="0" dirty="0">
                <a:solidFill>
                  <a:srgbClr val="000000"/>
                </a:solidFill>
                <a:effectLst/>
              </a:rPr>
            </a:br>
            <a:endParaRPr lang="en-GB" sz="1800" b="0" i="0" dirty="0">
              <a:solidFill>
                <a:srgbClr val="000000"/>
              </a:solidFill>
              <a:effectLst/>
            </a:endParaRPr>
          </a:p>
          <a:p>
            <a:pPr marL="0" indent="0" algn="l" rtl="0" fontAlgn="base">
              <a:lnSpc>
                <a:spcPct val="100000"/>
              </a:lnSpc>
              <a:spcAft>
                <a:spcPts val="800"/>
              </a:spcAft>
              <a:buNone/>
            </a:pPr>
            <a:r>
              <a:rPr lang="en-GB" sz="1800" b="1" i="0" dirty="0">
                <a:solidFill>
                  <a:srgbClr val="000000"/>
                </a:solidFill>
                <a:effectLst/>
              </a:rPr>
              <a:t>What makes you relax? </a:t>
            </a:r>
            <a:br>
              <a:rPr lang="en-GB" sz="2400" b="1" i="0" dirty="0">
                <a:solidFill>
                  <a:srgbClr val="000000"/>
                </a:solidFill>
                <a:effectLst/>
              </a:rPr>
            </a:br>
            <a:r>
              <a:rPr lang="en-GB" sz="1800" dirty="0">
                <a:solidFill>
                  <a:srgbClr val="000000"/>
                </a:solidFill>
              </a:rPr>
              <a:t>Pupils</a:t>
            </a:r>
            <a:r>
              <a:rPr lang="en-GB" sz="1800" b="0" i="0" dirty="0">
                <a:solidFill>
                  <a:srgbClr val="000000"/>
                </a:solidFill>
                <a:effectLst/>
              </a:rPr>
              <a:t> said…Crystals, candles, loud music, reading, sleeping, stretching, Minecraft (gaming), take a deep breath.</a:t>
            </a:r>
          </a:p>
        </p:txBody>
      </p:sp>
      <p:pic>
        <p:nvPicPr>
          <p:cNvPr id="6" name="Picture 5" descr="A group of children posing for a photo&#10;&#10;AI-generated content may be incorrect.">
            <a:extLst>
              <a:ext uri="{FF2B5EF4-FFF2-40B4-BE49-F238E27FC236}">
                <a16:creationId xmlns:a16="http://schemas.microsoft.com/office/drawing/2014/main" id="{8993E8DA-2527-C143-C12B-8886746AB2EE}"/>
              </a:ext>
            </a:extLst>
          </p:cNvPr>
          <p:cNvPicPr>
            <a:picLocks noChangeAspect="1"/>
          </p:cNvPicPr>
          <p:nvPr/>
        </p:nvPicPr>
        <p:blipFill>
          <a:blip r:embed="rId3">
            <a:extLst>
              <a:ext uri="{28A0092B-C50C-407E-A947-70E740481C1C}">
                <a14:useLocalDpi xmlns:a14="http://schemas.microsoft.com/office/drawing/2010/main" val="0"/>
              </a:ext>
            </a:extLst>
          </a:blip>
          <a:srcRect l="8120" t="21225" r="46730" b="-194"/>
          <a:stretch/>
        </p:blipFill>
        <p:spPr>
          <a:xfrm>
            <a:off x="7711019" y="1079945"/>
            <a:ext cx="4261294" cy="4038320"/>
          </a:xfrm>
          <a:prstGeom prst="rect">
            <a:avLst/>
          </a:prstGeom>
          <a:effectLst>
            <a:softEdge rad="241300"/>
          </a:effectLst>
        </p:spPr>
      </p:pic>
      <p:sp>
        <p:nvSpPr>
          <p:cNvPr id="4" name="TextBox 3">
            <a:extLst>
              <a:ext uri="{FF2B5EF4-FFF2-40B4-BE49-F238E27FC236}">
                <a16:creationId xmlns:a16="http://schemas.microsoft.com/office/drawing/2014/main" id="{85BF547C-2C7F-4D72-07D0-35868EE2C71A}"/>
              </a:ext>
            </a:extLst>
          </p:cNvPr>
          <p:cNvSpPr txBox="1"/>
          <p:nvPr/>
        </p:nvSpPr>
        <p:spPr>
          <a:xfrm>
            <a:off x="8010977" y="4809222"/>
            <a:ext cx="4050991" cy="800219"/>
          </a:xfrm>
          <a:prstGeom prst="rect">
            <a:avLst/>
          </a:prstGeom>
          <a:noFill/>
        </p:spPr>
        <p:txBody>
          <a:bodyPr wrap="square">
            <a:spAutoFit/>
          </a:bodyPr>
          <a:lstStyle/>
          <a:p>
            <a:endParaRPr lang="en-GB" sz="1800" b="1" i="0" u="none" strike="noStrike" dirty="0">
              <a:solidFill>
                <a:srgbClr val="00137C"/>
              </a:solidFill>
              <a:effectLst/>
              <a:latin typeface="Arial" panose="020B0604020202020204" pitchFamily="34" charset="0"/>
            </a:endParaRPr>
          </a:p>
          <a:p>
            <a:pPr algn="l" rtl="0" fontAlgn="base">
              <a:spcAft>
                <a:spcPts val="800"/>
              </a:spcAft>
              <a:buNone/>
            </a:pPr>
            <a:r>
              <a:rPr lang="en-GB" sz="1400" dirty="0">
                <a:solidFill>
                  <a:srgbClr val="000000"/>
                </a:solidFill>
                <a:latin typeface="Arial" panose="020B0604020202020204" pitchFamily="34" charset="0"/>
              </a:rPr>
              <a:t>Pupils from our Young Person’s Network group at Beccles Primary School</a:t>
            </a:r>
            <a:r>
              <a:rPr lang="en-GB" sz="1400" b="0" i="0" dirty="0">
                <a:solidFill>
                  <a:srgbClr val="000000"/>
                </a:solidFill>
                <a:effectLst/>
                <a:latin typeface="Arial" panose="020B0604020202020204" pitchFamily="34" charset="0"/>
              </a:rPr>
              <a:t>. </a:t>
            </a:r>
            <a:endParaRPr lang="en-GB" sz="1400" b="0" i="0" dirty="0">
              <a:solidFill>
                <a:srgbClr val="000000"/>
              </a:solidFill>
              <a:effectLst/>
              <a:latin typeface="Segoe UI" panose="020B0502040204020203" pitchFamily="34" charset="0"/>
            </a:endParaRPr>
          </a:p>
        </p:txBody>
      </p:sp>
      <p:pic>
        <p:nvPicPr>
          <p:cNvPr id="1026" name="Picture 2">
            <a:extLst>
              <a:ext uri="{FF2B5EF4-FFF2-40B4-BE49-F238E27FC236}">
                <a16:creationId xmlns:a16="http://schemas.microsoft.com/office/drawing/2014/main" id="{0A4CC85A-C214-13CF-EA3D-7D2BE39445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 r="-1409"/>
          <a:stretch/>
        </p:blipFill>
        <p:spPr bwMode="auto">
          <a:xfrm>
            <a:off x="10888150" y="4414255"/>
            <a:ext cx="953168" cy="5390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2EB80381-66EB-DBEE-F495-A73B381D17F2}"/>
              </a:ext>
            </a:extLst>
          </p:cNvPr>
          <p:cNvPicPr>
            <a:picLocks noChangeAspect="1"/>
          </p:cNvPicPr>
          <p:nvPr/>
        </p:nvPicPr>
        <p:blipFill>
          <a:blip r:embed="rId5"/>
          <a:stretch>
            <a:fillRect/>
          </a:stretch>
        </p:blipFill>
        <p:spPr>
          <a:xfrm>
            <a:off x="10150801" y="5513232"/>
            <a:ext cx="1474697" cy="1024627"/>
          </a:xfrm>
          <a:prstGeom prst="rect">
            <a:avLst/>
          </a:prstGeom>
        </p:spPr>
      </p:pic>
    </p:spTree>
    <p:extLst>
      <p:ext uri="{BB962C8B-B14F-4D97-AF65-F5344CB8AC3E}">
        <p14:creationId xmlns:p14="http://schemas.microsoft.com/office/powerpoint/2010/main" val="217207644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FA4B7-26ED-6AD9-5BEE-31C83BF5B310}"/>
              </a:ext>
            </a:extLst>
          </p:cNvPr>
          <p:cNvSpPr>
            <a:spLocks noGrp="1"/>
          </p:cNvSpPr>
          <p:nvPr>
            <p:ph type="title"/>
          </p:nvPr>
        </p:nvSpPr>
        <p:spPr>
          <a:xfrm>
            <a:off x="303944" y="0"/>
            <a:ext cx="6922155" cy="1325563"/>
          </a:xfrm>
        </p:spPr>
        <p:txBody>
          <a:bodyPr>
            <a:normAutofit/>
          </a:bodyPr>
          <a:lstStyle/>
          <a:p>
            <a:r>
              <a:rPr lang="en-GB" sz="3200" b="1" dirty="0">
                <a:latin typeface="Aptos" panose="020B0004020202020204" pitchFamily="34" charset="0"/>
                <a:ea typeface="Aptos" panose="020B0004020202020204" pitchFamily="34" charset="0"/>
                <a:cs typeface="Times New Roman" panose="02020603050405020304" pitchFamily="18" charset="0"/>
              </a:rPr>
              <a:t>W</a:t>
            </a:r>
            <a:r>
              <a:rPr lang="en-GB" sz="3200" b="1" dirty="0">
                <a:effectLst/>
                <a:latin typeface="Aptos" panose="020B0004020202020204" pitchFamily="34" charset="0"/>
                <a:ea typeface="Aptos" panose="020B0004020202020204" pitchFamily="34" charset="0"/>
                <a:cs typeface="Times New Roman" panose="02020603050405020304" pitchFamily="18" charset="0"/>
              </a:rPr>
              <a:t>hat </a:t>
            </a:r>
            <a:r>
              <a:rPr lang="en-GB" sz="3200" b="1" dirty="0">
                <a:latin typeface="Aptos" panose="020B0004020202020204" pitchFamily="34" charset="0"/>
                <a:ea typeface="Aptos" panose="020B0004020202020204" pitchFamily="34" charset="0"/>
                <a:cs typeface="Times New Roman" panose="02020603050405020304" pitchFamily="18" charset="0"/>
              </a:rPr>
              <a:t>we</a:t>
            </a:r>
            <a:r>
              <a:rPr lang="en-GB" sz="3200" b="1" dirty="0">
                <a:effectLst/>
                <a:latin typeface="Aptos" panose="020B0004020202020204" pitchFamily="34" charset="0"/>
                <a:ea typeface="Aptos" panose="020B0004020202020204" pitchFamily="34" charset="0"/>
                <a:cs typeface="Times New Roman" panose="02020603050405020304" pitchFamily="18" charset="0"/>
              </a:rPr>
              <a:t>’ve learned from pupils </a:t>
            </a:r>
            <a:r>
              <a:rPr lang="en-GB" sz="3200" dirty="0">
                <a:effectLst/>
                <a:latin typeface="Aptos" panose="020B0004020202020204" pitchFamily="34" charset="0"/>
                <a:ea typeface="Aptos" panose="020B0004020202020204" pitchFamily="34" charset="0"/>
                <a:cs typeface="Times New Roman" panose="02020603050405020304" pitchFamily="18" charset="0"/>
              </a:rPr>
              <a:t>– </a:t>
            </a:r>
            <a:r>
              <a:rPr lang="en-GB" sz="2800" dirty="0">
                <a:effectLst/>
                <a:latin typeface="Aptos" panose="020B0004020202020204" pitchFamily="34" charset="0"/>
                <a:ea typeface="Aptos" panose="020B0004020202020204" pitchFamily="34" charset="0"/>
                <a:cs typeface="Times New Roman" panose="02020603050405020304" pitchFamily="18" charset="0"/>
              </a:rPr>
              <a:t>Sharing is caring</a:t>
            </a:r>
            <a:endParaRPr lang="en-GB" sz="2800" dirty="0"/>
          </a:p>
        </p:txBody>
      </p:sp>
      <p:pic>
        <p:nvPicPr>
          <p:cNvPr id="5" name="Content Placeholder 4" descr="A group of people in a classroom&#10;&#10;AI-generated content may be incorrect.">
            <a:extLst>
              <a:ext uri="{FF2B5EF4-FFF2-40B4-BE49-F238E27FC236}">
                <a16:creationId xmlns:a16="http://schemas.microsoft.com/office/drawing/2014/main" id="{DB3C4D3B-2D9C-AC8D-C626-C251B02149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26099" y="291672"/>
            <a:ext cx="4661957" cy="3496468"/>
          </a:xfrm>
          <a:effectLst>
            <a:softEdge rad="203200"/>
          </a:effectLst>
        </p:spPr>
      </p:pic>
      <p:sp>
        <p:nvSpPr>
          <p:cNvPr id="7" name="TextBox 6">
            <a:extLst>
              <a:ext uri="{FF2B5EF4-FFF2-40B4-BE49-F238E27FC236}">
                <a16:creationId xmlns:a16="http://schemas.microsoft.com/office/drawing/2014/main" id="{A65D9DD1-DAEF-4B47-2233-FBACF5151ECA}"/>
              </a:ext>
            </a:extLst>
          </p:cNvPr>
          <p:cNvSpPr txBox="1"/>
          <p:nvPr/>
        </p:nvSpPr>
        <p:spPr>
          <a:xfrm>
            <a:off x="7428339" y="3788140"/>
            <a:ext cx="4661957" cy="646331"/>
          </a:xfrm>
          <a:prstGeom prst="rect">
            <a:avLst/>
          </a:prstGeom>
          <a:noFill/>
        </p:spPr>
        <p:txBody>
          <a:bodyPr wrap="square">
            <a:spAutoFit/>
          </a:bodyPr>
          <a:lstStyle/>
          <a:p>
            <a:pPr marL="0" indent="0">
              <a:buNone/>
            </a:pPr>
            <a:r>
              <a:rPr lang="en-GB" dirty="0"/>
              <a:t>Pupils from our Young Person’s Network group at Kyson Primary School</a:t>
            </a:r>
          </a:p>
        </p:txBody>
      </p:sp>
      <p:pic>
        <p:nvPicPr>
          <p:cNvPr id="1027" name="Picture 3" descr="Image result for kyson primary school logo">
            <a:extLst>
              <a:ext uri="{FF2B5EF4-FFF2-40B4-BE49-F238E27FC236}">
                <a16:creationId xmlns:a16="http://schemas.microsoft.com/office/drawing/2014/main" id="{51D8AEAD-96A8-EC1B-4A40-B296B55ED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7994" y="3131048"/>
            <a:ext cx="1392891" cy="5959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FDEA4B-EDED-4739-0910-0A1E1A3751BA}"/>
              </a:ext>
            </a:extLst>
          </p:cNvPr>
          <p:cNvSpPr txBox="1"/>
          <p:nvPr/>
        </p:nvSpPr>
        <p:spPr>
          <a:xfrm>
            <a:off x="443113" y="1800442"/>
            <a:ext cx="6097978" cy="1025922"/>
          </a:xfrm>
          <a:prstGeom prst="rect">
            <a:avLst/>
          </a:prstGeom>
          <a:noFill/>
        </p:spPr>
        <p:txBody>
          <a:bodyPr wrap="square">
            <a:spAutoFit/>
          </a:bodyPr>
          <a:lstStyle/>
          <a:p>
            <a:pPr algn="l" rtl="0" fontAlgn="base">
              <a:spcAft>
                <a:spcPts val="800"/>
              </a:spcAft>
              <a:buNone/>
            </a:pPr>
            <a:r>
              <a:rPr lang="en-GB" sz="1800" b="0" i="1" dirty="0">
                <a:solidFill>
                  <a:srgbClr val="000000"/>
                </a:solidFill>
                <a:effectLst/>
                <a:latin typeface="Arial" panose="020B0604020202020204" pitchFamily="34" charset="0"/>
              </a:rPr>
              <a:t>“People are mean to me.”  </a:t>
            </a:r>
            <a:endParaRPr lang="en-GB" b="0" i="1" dirty="0">
              <a:solidFill>
                <a:srgbClr val="000000"/>
              </a:solidFill>
              <a:effectLst/>
              <a:latin typeface="Segoe UI" panose="020B0502040204020203" pitchFamily="34" charset="0"/>
            </a:endParaRPr>
          </a:p>
          <a:p>
            <a:pPr algn="l" rtl="0" fontAlgn="base">
              <a:spcAft>
                <a:spcPts val="800"/>
              </a:spcAft>
            </a:pPr>
            <a:r>
              <a:rPr lang="en-GB" sz="1800" b="0" i="1" dirty="0">
                <a:solidFill>
                  <a:srgbClr val="000000"/>
                </a:solidFill>
                <a:effectLst/>
                <a:latin typeface="Arial" panose="020B0604020202020204" pitchFamily="34" charset="0"/>
              </a:rPr>
              <a:t> “I have a feeling of hate by people and how they perceive me it makes me angry.” </a:t>
            </a:r>
            <a:endParaRPr lang="en-GB" b="0" i="1" dirty="0">
              <a:solidFill>
                <a:srgbClr val="000000"/>
              </a:solidFill>
              <a:effectLst/>
              <a:latin typeface="Segoe UI" panose="020B0502040204020203" pitchFamily="34" charset="0"/>
            </a:endParaRPr>
          </a:p>
        </p:txBody>
      </p:sp>
      <p:sp>
        <p:nvSpPr>
          <p:cNvPr id="8" name="TextBox 7">
            <a:extLst>
              <a:ext uri="{FF2B5EF4-FFF2-40B4-BE49-F238E27FC236}">
                <a16:creationId xmlns:a16="http://schemas.microsoft.com/office/drawing/2014/main" id="{60021D58-1238-89D2-CC9E-AC066A6E8022}"/>
              </a:ext>
            </a:extLst>
          </p:cNvPr>
          <p:cNvSpPr txBox="1"/>
          <p:nvPr/>
        </p:nvSpPr>
        <p:spPr>
          <a:xfrm>
            <a:off x="443112" y="3101876"/>
            <a:ext cx="7442103" cy="3116238"/>
          </a:xfrm>
          <a:prstGeom prst="rect">
            <a:avLst/>
          </a:prstGeom>
          <a:noFill/>
        </p:spPr>
        <p:txBody>
          <a:bodyPr wrap="square">
            <a:spAutoFit/>
          </a:bodyPr>
          <a:lstStyle/>
          <a:p>
            <a:pPr algn="l" rtl="0" fontAlgn="base">
              <a:lnSpc>
                <a:spcPts val="1457"/>
              </a:lnSpc>
              <a:spcAft>
                <a:spcPts val="800"/>
              </a:spcAft>
              <a:buNone/>
            </a:pPr>
            <a:r>
              <a:rPr lang="en-GB" b="1" i="0" dirty="0">
                <a:solidFill>
                  <a:srgbClr val="000000"/>
                </a:solidFill>
                <a:effectLst/>
                <a:latin typeface="Arial" panose="020B0604020202020204" pitchFamily="34" charset="0"/>
              </a:rPr>
              <a:t>How can we be more kind to each other?  </a:t>
            </a:r>
            <a:endParaRPr lang="en-GB" b="1" i="0" dirty="0">
              <a:solidFill>
                <a:srgbClr val="000000"/>
              </a:solidFill>
              <a:effectLst/>
              <a:latin typeface="Segoe UI" panose="020B0502040204020203" pitchFamily="34" charset="0"/>
            </a:endParaRPr>
          </a:p>
          <a:p>
            <a:pPr algn="l" rtl="0" fontAlgn="base">
              <a:spcAft>
                <a:spcPts val="800"/>
              </a:spcAft>
              <a:buNone/>
            </a:pPr>
            <a:r>
              <a:rPr lang="en-GB" b="0" i="1" dirty="0">
                <a:solidFill>
                  <a:srgbClr val="000000"/>
                </a:solidFill>
                <a:effectLst/>
                <a:latin typeface="Arial" panose="020B0604020202020204" pitchFamily="34" charset="0"/>
              </a:rPr>
              <a:t>“Helping each other pick things up someone has dropped.” </a:t>
            </a:r>
            <a:endParaRPr lang="en-GB" b="0" i="1" dirty="0">
              <a:solidFill>
                <a:srgbClr val="000000"/>
              </a:solidFill>
              <a:effectLst/>
              <a:latin typeface="Segoe UI" panose="020B0502040204020203" pitchFamily="34" charset="0"/>
            </a:endParaRPr>
          </a:p>
          <a:p>
            <a:pPr algn="l" rtl="0" fontAlgn="base">
              <a:spcAft>
                <a:spcPts val="800"/>
              </a:spcAft>
              <a:buNone/>
            </a:pPr>
            <a:r>
              <a:rPr lang="en-GB" b="0" i="1" dirty="0">
                <a:solidFill>
                  <a:srgbClr val="000000"/>
                </a:solidFill>
                <a:effectLst/>
                <a:latin typeface="Arial" panose="020B0604020202020204" pitchFamily="34" charset="0"/>
              </a:rPr>
              <a:t>“Reassurance is being kind, listening to each other is important.”  </a:t>
            </a:r>
            <a:endParaRPr lang="en-GB" b="0" i="1" dirty="0">
              <a:solidFill>
                <a:srgbClr val="000000"/>
              </a:solidFill>
              <a:effectLst/>
              <a:latin typeface="Segoe UI" panose="020B0502040204020203" pitchFamily="34" charset="0"/>
            </a:endParaRPr>
          </a:p>
          <a:p>
            <a:pPr algn="l" rtl="0" fontAlgn="base">
              <a:spcAft>
                <a:spcPts val="800"/>
              </a:spcAft>
              <a:buNone/>
            </a:pPr>
            <a:r>
              <a:rPr lang="en-GB" b="0" i="1" dirty="0">
                <a:solidFill>
                  <a:srgbClr val="000000"/>
                </a:solidFill>
                <a:effectLst/>
                <a:latin typeface="Arial" panose="020B0604020202020204" pitchFamily="34" charset="0"/>
              </a:rPr>
              <a:t>“Helping with schoolwork.” </a:t>
            </a:r>
            <a:endParaRPr lang="en-GB" b="0" i="1" dirty="0">
              <a:solidFill>
                <a:srgbClr val="000000"/>
              </a:solidFill>
              <a:effectLst/>
              <a:latin typeface="Segoe UI" panose="020B0502040204020203" pitchFamily="34" charset="0"/>
            </a:endParaRPr>
          </a:p>
          <a:p>
            <a:pPr algn="l" rtl="0" fontAlgn="base">
              <a:spcAft>
                <a:spcPts val="800"/>
              </a:spcAft>
              <a:buNone/>
            </a:pPr>
            <a:r>
              <a:rPr lang="en-GB" b="0" i="1" dirty="0">
                <a:solidFill>
                  <a:srgbClr val="000000"/>
                </a:solidFill>
                <a:effectLst/>
                <a:latin typeface="Arial" panose="020B0604020202020204" pitchFamily="34" charset="0"/>
              </a:rPr>
              <a:t>“Drawing things to help them feel better.”</a:t>
            </a:r>
            <a:endParaRPr lang="en-GB" b="0" i="1" dirty="0">
              <a:solidFill>
                <a:srgbClr val="000000"/>
              </a:solidFill>
              <a:effectLst/>
              <a:latin typeface="Segoe UI" panose="020B0502040204020203" pitchFamily="34" charset="0"/>
            </a:endParaRPr>
          </a:p>
          <a:p>
            <a:pPr algn="l" rtl="0" fontAlgn="base">
              <a:spcAft>
                <a:spcPts val="800"/>
              </a:spcAft>
              <a:buNone/>
            </a:pPr>
            <a:r>
              <a:rPr lang="en-GB" b="0" i="1" dirty="0">
                <a:solidFill>
                  <a:srgbClr val="000000"/>
                </a:solidFill>
                <a:effectLst/>
                <a:latin typeface="Arial" panose="020B0604020202020204" pitchFamily="34" charset="0"/>
              </a:rPr>
              <a:t>“Finger pulling, hot chocolate, and chair push techniques, our brain buddies’ exercisers that we use to help us feel less tense.” </a:t>
            </a:r>
            <a:endParaRPr lang="en-GB" b="0" i="1" dirty="0">
              <a:solidFill>
                <a:srgbClr val="000000"/>
              </a:solidFill>
              <a:effectLst/>
              <a:latin typeface="Segoe UI" panose="020B0502040204020203" pitchFamily="34" charset="0"/>
            </a:endParaRPr>
          </a:p>
          <a:p>
            <a:pPr algn="l" rtl="0" fontAlgn="base">
              <a:spcAft>
                <a:spcPts val="800"/>
              </a:spcAft>
            </a:pPr>
            <a:r>
              <a:rPr lang="en-GB" b="0" i="1" dirty="0">
                <a:solidFill>
                  <a:srgbClr val="000000"/>
                </a:solidFill>
                <a:effectLst/>
                <a:latin typeface="Arial" panose="020B0604020202020204" pitchFamily="34" charset="0"/>
              </a:rPr>
              <a:t>“Compliments and praise, telling someone is good at something, and using kind words i.e. liking a friend’s hair. All these help us to be kind.” </a:t>
            </a:r>
            <a:endParaRPr lang="en-GB" b="0" i="1" dirty="0">
              <a:solidFill>
                <a:srgbClr val="000000"/>
              </a:solidFill>
              <a:effectLst/>
              <a:latin typeface="Segoe UI" panose="020B0502040204020203" pitchFamily="34" charset="0"/>
            </a:endParaRPr>
          </a:p>
        </p:txBody>
      </p:sp>
      <p:sp>
        <p:nvSpPr>
          <p:cNvPr id="9" name="TextBox 8">
            <a:extLst>
              <a:ext uri="{FF2B5EF4-FFF2-40B4-BE49-F238E27FC236}">
                <a16:creationId xmlns:a16="http://schemas.microsoft.com/office/drawing/2014/main" id="{2AC6079E-E861-13E0-8DB1-173FB928B014}"/>
              </a:ext>
            </a:extLst>
          </p:cNvPr>
          <p:cNvSpPr txBox="1"/>
          <p:nvPr/>
        </p:nvSpPr>
        <p:spPr>
          <a:xfrm>
            <a:off x="328451" y="1145939"/>
            <a:ext cx="7035720" cy="584775"/>
          </a:xfrm>
          <a:prstGeom prst="rect">
            <a:avLst/>
          </a:prstGeom>
          <a:noFill/>
        </p:spPr>
        <p:txBody>
          <a:bodyPr wrap="square">
            <a:spAutoFit/>
          </a:bodyPr>
          <a:lstStyle/>
          <a:p>
            <a:pPr algn="l" rtl="0" fontAlgn="base">
              <a:spcAft>
                <a:spcPts val="800"/>
              </a:spcAft>
              <a:buNone/>
            </a:pPr>
            <a:r>
              <a:rPr lang="en-GB" sz="1600" dirty="0">
                <a:solidFill>
                  <a:srgbClr val="000000"/>
                </a:solidFill>
                <a:latin typeface="Arial" panose="020B0604020202020204" pitchFamily="34" charset="0"/>
              </a:rPr>
              <a:t>P</a:t>
            </a:r>
            <a:r>
              <a:rPr lang="en-GB" sz="1600" b="0" i="0" dirty="0">
                <a:solidFill>
                  <a:srgbClr val="000000"/>
                </a:solidFill>
                <a:effectLst/>
                <a:latin typeface="Arial" panose="020B0604020202020204" pitchFamily="34" charset="0"/>
              </a:rPr>
              <a:t>upils a lot of the time want to share their experiences about emotional well-being with us – particularly when they feel someone is unkind.</a:t>
            </a:r>
            <a:endParaRPr lang="en-GB" sz="1600" b="0" i="0" dirty="0">
              <a:solidFill>
                <a:srgbClr val="000000"/>
              </a:solidFill>
              <a:effectLst/>
              <a:latin typeface="Segoe UI" panose="020B0502040204020203" pitchFamily="34" charset="0"/>
            </a:endParaRPr>
          </a:p>
        </p:txBody>
      </p:sp>
      <p:pic>
        <p:nvPicPr>
          <p:cNvPr id="10" name="Picture 9" descr="A close up of a sign&#10;&#10;Description automatically generated">
            <a:extLst>
              <a:ext uri="{FF2B5EF4-FFF2-40B4-BE49-F238E27FC236}">
                <a16:creationId xmlns:a16="http://schemas.microsoft.com/office/drawing/2014/main" id="{65725DBB-4EB2-F18D-CB65-E5A89B7063F9}"/>
              </a:ext>
            </a:extLst>
          </p:cNvPr>
          <p:cNvPicPr>
            <a:picLocks noChangeAspect="1"/>
          </p:cNvPicPr>
          <p:nvPr/>
        </p:nvPicPr>
        <p:blipFill>
          <a:blip r:embed="rId5"/>
          <a:stretch>
            <a:fillRect/>
          </a:stretch>
        </p:blipFill>
        <p:spPr>
          <a:xfrm>
            <a:off x="10150801" y="5513232"/>
            <a:ext cx="1474697" cy="1024627"/>
          </a:xfrm>
          <a:prstGeom prst="rect">
            <a:avLst/>
          </a:prstGeom>
        </p:spPr>
      </p:pic>
    </p:spTree>
    <p:extLst>
      <p:ext uri="{BB962C8B-B14F-4D97-AF65-F5344CB8AC3E}">
        <p14:creationId xmlns:p14="http://schemas.microsoft.com/office/powerpoint/2010/main" val="384912581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SFT bas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6d8bcf-c4c4-4397-845d-c4e0656895f3">
      <Terms xmlns="http://schemas.microsoft.com/office/infopath/2007/PartnerControls"/>
    </lcf76f155ced4ddcb4097134ff3c332f>
    <TaxCatchAll xmlns="75304046-ffad-4f70-9f4b-bbc776f1b69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A4DE231AD78C45A882A723257A1EA4" ma:contentTypeVersion="17" ma:contentTypeDescription="Create a new document." ma:contentTypeScope="" ma:versionID="8ee376d54d4d3095ccd9760ae4e905ea">
  <xsd:schema xmlns:xsd="http://www.w3.org/2001/XMLSchema" xmlns:xs="http://www.w3.org/2001/XMLSchema" xmlns:p="http://schemas.microsoft.com/office/2006/metadata/properties" xmlns:ns2="ec6d8bcf-c4c4-4397-845d-c4e0656895f3" xmlns:ns3="04b578ef-c5b9-4eaf-a329-d5499e02d0bf" xmlns:ns4="75304046-ffad-4f70-9f4b-bbc776f1b690" targetNamespace="http://schemas.microsoft.com/office/2006/metadata/properties" ma:root="true" ma:fieldsID="d0075edfbc463a97f95bdb31e2fe5431" ns2:_="" ns3:_="" ns4:_="">
    <xsd:import namespace="ec6d8bcf-c4c4-4397-845d-c4e0656895f3"/>
    <xsd:import namespace="04b578ef-c5b9-4eaf-a329-d5499e02d0bf"/>
    <xsd:import namespace="75304046-ffad-4f70-9f4b-bbc776f1b6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6d8bcf-c4c4-4397-845d-c4e0656895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06bf4c4-4eb2-40f1-bc0e-6b8189d6fc3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b578ef-c5b9-4eaf-a329-d5499e02d0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304046-ffad-4f70-9f4b-bbc776f1b69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0e8030b-d500-497a-a933-47d16392f6b6}" ma:internalName="TaxCatchAll" ma:showField="CatchAllData" ma:web="04b578ef-c5b9-4eaf-a329-d5499e02d0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562F1C-9883-4DB1-9568-D8D700F4B826}">
  <ds:schemaRefs>
    <ds:schemaRef ds:uri="http://schemas.microsoft.com/sharepoint/v3/contenttype/forms"/>
  </ds:schemaRefs>
</ds:datastoreItem>
</file>

<file path=customXml/itemProps2.xml><?xml version="1.0" encoding="utf-8"?>
<ds:datastoreItem xmlns:ds="http://schemas.openxmlformats.org/officeDocument/2006/customXml" ds:itemID="{021F2552-5445-404B-81C4-EC9F05BB0CCB}">
  <ds:schemaRefs>
    <ds:schemaRef ds:uri="http://schemas.microsoft.com/office/2006/metadata/properties"/>
    <ds:schemaRef ds:uri="http://purl.org/dc/elements/1.1/"/>
    <ds:schemaRef ds:uri="10df09a8-1586-4734-ba37-0c382fb02d62"/>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07becab0-10a0-490c-a70e-9160c454cd56"/>
    <ds:schemaRef ds:uri="http://purl.org/dc/dcmitype/"/>
    <ds:schemaRef ds:uri="http://purl.org/dc/terms/"/>
    <ds:schemaRef ds:uri="ec6d8bcf-c4c4-4397-845d-c4e0656895f3"/>
    <ds:schemaRef ds:uri="75304046-ffad-4f70-9f4b-bbc776f1b690"/>
  </ds:schemaRefs>
</ds:datastoreItem>
</file>

<file path=customXml/itemProps3.xml><?xml version="1.0" encoding="utf-8"?>
<ds:datastoreItem xmlns:ds="http://schemas.openxmlformats.org/officeDocument/2006/customXml" ds:itemID="{6777B415-C213-4783-AB3D-C4539D85F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6d8bcf-c4c4-4397-845d-c4e0656895f3"/>
    <ds:schemaRef ds:uri="04b578ef-c5b9-4eaf-a329-d5499e02d0bf"/>
    <ds:schemaRef ds:uri="75304046-ffad-4f70-9f4b-bbc776f1b6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2914</TotalTime>
  <Words>3366</Words>
  <Application>Microsoft Office PowerPoint</Application>
  <PresentationFormat>Widescreen</PresentationFormat>
  <Paragraphs>166</Paragraphs>
  <Slides>12</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Amasis MT Pro Black</vt:lpstr>
      <vt:lpstr>Aptos</vt:lpstr>
      <vt:lpstr>Arial</vt:lpstr>
      <vt:lpstr>Calibri</vt:lpstr>
      <vt:lpstr>Calibri Light</vt:lpstr>
      <vt:lpstr>Roboto</vt:lpstr>
      <vt:lpstr>Segoe UI</vt:lpstr>
      <vt:lpstr>Utsaah</vt:lpstr>
      <vt:lpstr>Office Theme</vt:lpstr>
      <vt:lpstr>NSFT base theme</vt:lpstr>
      <vt:lpstr>Children &amp; Young People’s Engagement Hub</vt:lpstr>
      <vt:lpstr>What we do in The Engagement Hub?</vt:lpstr>
      <vt:lpstr>How we work with children &amp; young people…</vt:lpstr>
      <vt:lpstr>The Source Website – for young people in Suffolk</vt:lpstr>
      <vt:lpstr>Co-producing emotional well-being information and advice with young people </vt:lpstr>
      <vt:lpstr>Year 10 students at Northgate High School told us they wanted to help support the mental health of their younger students in and out of school </vt:lpstr>
      <vt:lpstr>What we have learned from pupil’s – They would like more Neurodiversity awareness in school/college </vt:lpstr>
      <vt:lpstr>What we have learned from talking to primary school pupils about mental health</vt:lpstr>
      <vt:lpstr>What we’ve learned from pupils – Sharing is caring</vt:lpstr>
      <vt:lpstr>PowerPoint Presentation</vt:lpstr>
      <vt:lpstr>Resources to support pupils with unkind/bullying behaviour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Kay Breton</dc:creator>
  <cp:lastModifiedBy>Fran Russo</cp:lastModifiedBy>
  <cp:revision>128</cp:revision>
  <cp:lastPrinted>2025-05-07T15:55:41Z</cp:lastPrinted>
  <dcterms:created xsi:type="dcterms:W3CDTF">2023-10-26T08:57:28Z</dcterms:created>
  <dcterms:modified xsi:type="dcterms:W3CDTF">2025-05-12T15:58:22Z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0x010100EBA4DE231AD78C45A882A723257A1EA4</vt:lpwstr>
  </property>
</Properties>
</file>