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5" r:id="rId5"/>
    <p:sldId id="405" r:id="rId6"/>
    <p:sldId id="406" r:id="rId7"/>
    <p:sldId id="417" r:id="rId8"/>
    <p:sldId id="420" r:id="rId9"/>
    <p:sldId id="300" r:id="rId10"/>
    <p:sldId id="326" r:id="rId11"/>
    <p:sldId id="268" r:id="rId12"/>
    <p:sldId id="334" r:id="rId13"/>
    <p:sldId id="325" r:id="rId14"/>
    <p:sldId id="412" r:id="rId15"/>
    <p:sldId id="311" r:id="rId16"/>
    <p:sldId id="309" r:id="rId17"/>
    <p:sldId id="313" r:id="rId18"/>
    <p:sldId id="314" r:id="rId19"/>
    <p:sldId id="413" r:id="rId20"/>
    <p:sldId id="414" r:id="rId21"/>
    <p:sldId id="312" r:id="rId22"/>
    <p:sldId id="416" r:id="rId23"/>
    <p:sldId id="41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E593"/>
    <a:srgbClr val="FFF1C5"/>
    <a:srgbClr val="2E373E"/>
    <a:srgbClr val="2868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3" autoAdjust="0"/>
    <p:restoredTop sz="90924" autoAdjust="0"/>
  </p:normalViewPr>
  <p:slideViewPr>
    <p:cSldViewPr snapToGrid="0" snapToObjects="1">
      <p:cViewPr varScale="1">
        <p:scale>
          <a:sx n="61" d="100"/>
          <a:sy n="61" d="100"/>
        </p:scale>
        <p:origin x="1140" y="44"/>
      </p:cViewPr>
      <p:guideLst>
        <p:guide orient="horz" pos="2160"/>
        <p:guide pos="2880"/>
      </p:guideLst>
    </p:cSldViewPr>
  </p:slideViewPr>
  <p:outlineViewPr>
    <p:cViewPr>
      <p:scale>
        <a:sx n="33" d="100"/>
        <a:sy n="33" d="100"/>
      </p:scale>
      <p:origin x="0" y="-847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94F67-D0D3-443B-8E30-6EBBEDFE0210}" type="doc">
      <dgm:prSet loTypeId="urn:diagrams.loki3.com/VaryingWidthList" loCatId="list" qsTypeId="urn:microsoft.com/office/officeart/2005/8/quickstyle/simple1" qsCatId="simple" csTypeId="urn:microsoft.com/office/officeart/2005/8/colors/accent1_2" csCatId="accent1" phldr="1"/>
      <dgm:spPr/>
    </dgm:pt>
    <dgm:pt modelId="{4A2EE0F2-B0FC-4165-B2A1-E68986E9196A}">
      <dgm:prSet phldrT="[Text]"/>
      <dgm:spPr>
        <a:solidFill>
          <a:srgbClr val="FFE593"/>
        </a:solidFill>
        <a:ln>
          <a:noFill/>
        </a:ln>
      </dgm:spPr>
      <dgm:t>
        <a:bodyPr/>
        <a:lstStyle/>
        <a:p>
          <a:pPr algn="l"/>
          <a:r>
            <a:rPr lang="en-GB" altLang="en-US" dirty="0">
              <a:solidFill>
                <a:srgbClr val="003399"/>
              </a:solidFill>
              <a:latin typeface="Arial" panose="020B0604020202020204" pitchFamily="34" charset="0"/>
              <a:cs typeface="Arial" panose="020B0604020202020204" pitchFamily="34" charset="0"/>
            </a:rPr>
            <a:t>Our language and communication</a:t>
          </a:r>
          <a:endParaRPr lang="en-GB" dirty="0">
            <a:solidFill>
              <a:srgbClr val="003399"/>
            </a:solidFill>
          </a:endParaRPr>
        </a:p>
      </dgm:t>
    </dgm:pt>
    <dgm:pt modelId="{611773AB-A7CB-4198-A8B5-AA741EC0ABC1}" type="parTrans" cxnId="{8E9611A7-7814-45A1-A998-B1CA95886A93}">
      <dgm:prSet/>
      <dgm:spPr/>
      <dgm:t>
        <a:bodyPr/>
        <a:lstStyle/>
        <a:p>
          <a:endParaRPr lang="en-GB"/>
        </a:p>
      </dgm:t>
    </dgm:pt>
    <dgm:pt modelId="{1314626C-7965-4C6C-B5F7-9D0266DE74DE}" type="sibTrans" cxnId="{8E9611A7-7814-45A1-A998-B1CA95886A93}">
      <dgm:prSet/>
      <dgm:spPr/>
      <dgm:t>
        <a:bodyPr/>
        <a:lstStyle/>
        <a:p>
          <a:endParaRPr lang="en-GB"/>
        </a:p>
      </dgm:t>
    </dgm:pt>
    <dgm:pt modelId="{B67EB27A-A909-40E6-AF39-1BE79C9838CE}">
      <dgm:prSet phldrT="[Text]"/>
      <dgm:spPr>
        <a:solidFill>
          <a:srgbClr val="FFE593"/>
        </a:solidFill>
        <a:ln>
          <a:noFill/>
        </a:ln>
      </dgm:spPr>
      <dgm:t>
        <a:bodyPr/>
        <a:lstStyle/>
        <a:p>
          <a:r>
            <a:rPr lang="en-GB" altLang="en-US" dirty="0">
              <a:solidFill>
                <a:srgbClr val="003399"/>
              </a:solidFill>
              <a:latin typeface="Arial" panose="020B0604020202020204" pitchFamily="34" charset="0"/>
              <a:cs typeface="Arial" panose="020B0604020202020204" pitchFamily="34" charset="0"/>
            </a:rPr>
            <a:t>Routines, consistency and scripts</a:t>
          </a:r>
          <a:endParaRPr lang="en-GB" dirty="0">
            <a:solidFill>
              <a:srgbClr val="003399"/>
            </a:solidFill>
          </a:endParaRPr>
        </a:p>
      </dgm:t>
    </dgm:pt>
    <dgm:pt modelId="{0978DDB9-5336-4072-B809-2B35F6CBD220}" type="parTrans" cxnId="{DB5D92B0-14A9-4288-A216-353029DF981B}">
      <dgm:prSet/>
      <dgm:spPr/>
      <dgm:t>
        <a:bodyPr/>
        <a:lstStyle/>
        <a:p>
          <a:endParaRPr lang="en-GB"/>
        </a:p>
      </dgm:t>
    </dgm:pt>
    <dgm:pt modelId="{62CBAF8E-5A06-42C4-958B-86BC006CE413}" type="sibTrans" cxnId="{DB5D92B0-14A9-4288-A216-353029DF981B}">
      <dgm:prSet/>
      <dgm:spPr/>
      <dgm:t>
        <a:bodyPr/>
        <a:lstStyle/>
        <a:p>
          <a:endParaRPr lang="en-GB"/>
        </a:p>
      </dgm:t>
    </dgm:pt>
    <dgm:pt modelId="{977EDB0B-0B30-4890-93B9-9FE6ADA5306D}">
      <dgm:prSet phldrT="[Text]"/>
      <dgm:spPr>
        <a:solidFill>
          <a:srgbClr val="FFE593"/>
        </a:solidFill>
        <a:ln>
          <a:noFill/>
        </a:ln>
      </dgm:spPr>
      <dgm:t>
        <a:bodyPr/>
        <a:lstStyle/>
        <a:p>
          <a:pPr algn="l"/>
          <a:r>
            <a:rPr lang="en-GB" altLang="en-US" dirty="0">
              <a:solidFill>
                <a:srgbClr val="003399"/>
              </a:solidFill>
              <a:latin typeface="Arial" panose="020B0604020202020204" pitchFamily="34" charset="0"/>
              <a:cs typeface="Arial" panose="020B0604020202020204" pitchFamily="34" charset="0"/>
            </a:rPr>
            <a:t>Motivation and reward</a:t>
          </a:r>
          <a:endParaRPr lang="en-GB" dirty="0">
            <a:solidFill>
              <a:srgbClr val="003399"/>
            </a:solidFill>
          </a:endParaRPr>
        </a:p>
      </dgm:t>
    </dgm:pt>
    <dgm:pt modelId="{78D08C7D-90DE-4F85-910E-C14CB7F1FF21}" type="parTrans" cxnId="{CE9A5046-B813-454E-8A40-297F98CFD962}">
      <dgm:prSet/>
      <dgm:spPr/>
      <dgm:t>
        <a:bodyPr/>
        <a:lstStyle/>
        <a:p>
          <a:endParaRPr lang="en-GB"/>
        </a:p>
      </dgm:t>
    </dgm:pt>
    <dgm:pt modelId="{FC01DECB-B670-41D6-AE78-C69A174A68ED}" type="sibTrans" cxnId="{CE9A5046-B813-454E-8A40-297F98CFD962}">
      <dgm:prSet/>
      <dgm:spPr/>
      <dgm:t>
        <a:bodyPr/>
        <a:lstStyle/>
        <a:p>
          <a:endParaRPr lang="en-GB"/>
        </a:p>
      </dgm:t>
    </dgm:pt>
    <dgm:pt modelId="{F013B838-E667-4B37-B411-8716D771875B}">
      <dgm:prSet/>
      <dgm:spPr>
        <a:solidFill>
          <a:srgbClr val="FFE593"/>
        </a:solidFill>
        <a:ln>
          <a:noFill/>
        </a:ln>
      </dgm:spPr>
      <dgm:t>
        <a:bodyPr/>
        <a:lstStyle/>
        <a:p>
          <a:pPr algn="l"/>
          <a:r>
            <a:rPr lang="en-GB" altLang="en-US" dirty="0">
              <a:solidFill>
                <a:srgbClr val="003399"/>
              </a:solidFill>
              <a:latin typeface="Arial" panose="020B0604020202020204" pitchFamily="34" charset="0"/>
              <a:cs typeface="Arial" panose="020B0604020202020204" pitchFamily="34" charset="0"/>
            </a:rPr>
            <a:t>The environment and visual supports</a:t>
          </a:r>
        </a:p>
      </dgm:t>
    </dgm:pt>
    <dgm:pt modelId="{F7F78359-16C4-43ED-9C66-1A90A12C12EE}" type="parTrans" cxnId="{8E4B78C3-4719-4ABE-8D21-CE2ABE2C79DB}">
      <dgm:prSet/>
      <dgm:spPr/>
      <dgm:t>
        <a:bodyPr/>
        <a:lstStyle/>
        <a:p>
          <a:endParaRPr lang="en-GB"/>
        </a:p>
      </dgm:t>
    </dgm:pt>
    <dgm:pt modelId="{22E555E3-83BC-4162-BB1D-2FD6F678A296}" type="sibTrans" cxnId="{8E4B78C3-4719-4ABE-8D21-CE2ABE2C79DB}">
      <dgm:prSet/>
      <dgm:spPr/>
      <dgm:t>
        <a:bodyPr/>
        <a:lstStyle/>
        <a:p>
          <a:endParaRPr lang="en-GB"/>
        </a:p>
      </dgm:t>
    </dgm:pt>
    <dgm:pt modelId="{CE689665-108F-4939-A5DF-FF081B8C8DBF}">
      <dgm:prSet/>
      <dgm:spPr>
        <a:solidFill>
          <a:srgbClr val="FFE593"/>
        </a:solidFill>
        <a:ln>
          <a:noFill/>
        </a:ln>
      </dgm:spPr>
      <dgm:t>
        <a:bodyPr/>
        <a:lstStyle/>
        <a:p>
          <a:pPr algn="l"/>
          <a:r>
            <a:rPr lang="en-GB" altLang="en-US" dirty="0">
              <a:solidFill>
                <a:srgbClr val="003399"/>
              </a:solidFill>
              <a:latin typeface="Arial" panose="020B0604020202020204" pitchFamily="34" charset="0"/>
              <a:cs typeface="Arial" panose="020B0604020202020204" pitchFamily="34" charset="0"/>
            </a:rPr>
            <a:t>Relationships, connection and sense of safety</a:t>
          </a:r>
          <a:endParaRPr lang="en-GB" dirty="0"/>
        </a:p>
      </dgm:t>
    </dgm:pt>
    <dgm:pt modelId="{14A519F9-DF93-48BE-8F4E-716AB551D9E8}" type="parTrans" cxnId="{0241DB36-F425-4D01-A773-7D133E1AE104}">
      <dgm:prSet/>
      <dgm:spPr/>
      <dgm:t>
        <a:bodyPr/>
        <a:lstStyle/>
        <a:p>
          <a:endParaRPr lang="en-GB"/>
        </a:p>
      </dgm:t>
    </dgm:pt>
    <dgm:pt modelId="{69C5EE95-8F91-47F2-9092-9D963812A70B}" type="sibTrans" cxnId="{0241DB36-F425-4D01-A773-7D133E1AE104}">
      <dgm:prSet/>
      <dgm:spPr/>
      <dgm:t>
        <a:bodyPr/>
        <a:lstStyle/>
        <a:p>
          <a:endParaRPr lang="en-GB"/>
        </a:p>
      </dgm:t>
    </dgm:pt>
    <dgm:pt modelId="{D65F0E12-3A36-491D-A598-D031FA0F14B2}">
      <dgm:prSet/>
      <dgm:spPr>
        <a:solidFill>
          <a:srgbClr val="FFE593"/>
        </a:solidFill>
        <a:ln>
          <a:noFill/>
        </a:ln>
      </dgm:spPr>
      <dgm:t>
        <a:bodyPr/>
        <a:lstStyle/>
        <a:p>
          <a:pPr algn="l"/>
          <a:r>
            <a:rPr lang="en-GB" altLang="en-US" dirty="0">
              <a:solidFill>
                <a:srgbClr val="003399"/>
              </a:solidFill>
              <a:latin typeface="Arial" panose="020B0604020202020204" pitchFamily="34" charset="0"/>
              <a:cs typeface="Arial" panose="020B0604020202020204" pitchFamily="34" charset="0"/>
            </a:rPr>
            <a:t>Use of PACE</a:t>
          </a:r>
          <a:endParaRPr lang="en-GB" dirty="0"/>
        </a:p>
      </dgm:t>
    </dgm:pt>
    <dgm:pt modelId="{64D76775-44A4-4BAD-8BF3-F6807EC7DC05}" type="parTrans" cxnId="{A65267EC-1317-47B7-B633-2197B77889E0}">
      <dgm:prSet/>
      <dgm:spPr/>
      <dgm:t>
        <a:bodyPr/>
        <a:lstStyle/>
        <a:p>
          <a:endParaRPr lang="en-GB"/>
        </a:p>
      </dgm:t>
    </dgm:pt>
    <dgm:pt modelId="{A8C25980-F1DF-4B90-B4E1-4141DA7C9535}" type="sibTrans" cxnId="{A65267EC-1317-47B7-B633-2197B77889E0}">
      <dgm:prSet/>
      <dgm:spPr/>
      <dgm:t>
        <a:bodyPr/>
        <a:lstStyle/>
        <a:p>
          <a:endParaRPr lang="en-GB"/>
        </a:p>
      </dgm:t>
    </dgm:pt>
    <dgm:pt modelId="{4DD7F7C3-D4DC-4E79-80CB-5A777A0AF3EA}" type="pres">
      <dgm:prSet presAssocID="{A6B94F67-D0D3-443B-8E30-6EBBEDFE0210}" presName="Name0" presStyleCnt="0">
        <dgm:presLayoutVars>
          <dgm:resizeHandles/>
        </dgm:presLayoutVars>
      </dgm:prSet>
      <dgm:spPr/>
    </dgm:pt>
    <dgm:pt modelId="{BD8E3D0F-7DD8-4AE2-BD45-699EF84349AB}" type="pres">
      <dgm:prSet presAssocID="{4A2EE0F2-B0FC-4165-B2A1-E68986E9196A}" presName="text" presStyleLbl="node1" presStyleIdx="0" presStyleCnt="6" custScaleX="134534">
        <dgm:presLayoutVars>
          <dgm:bulletEnabled val="1"/>
        </dgm:presLayoutVars>
      </dgm:prSet>
      <dgm:spPr/>
    </dgm:pt>
    <dgm:pt modelId="{D8816212-14D2-46BD-AC50-B4BD570B89DA}" type="pres">
      <dgm:prSet presAssocID="{1314626C-7965-4C6C-B5F7-9D0266DE74DE}" presName="space" presStyleCnt="0"/>
      <dgm:spPr/>
    </dgm:pt>
    <dgm:pt modelId="{B467BA5F-DCE5-48E3-901A-E83FA2E8C1F2}" type="pres">
      <dgm:prSet presAssocID="{B67EB27A-A909-40E6-AF39-1BE79C9838CE}" presName="text" presStyleLbl="node1" presStyleIdx="1" presStyleCnt="6" custScaleX="114305">
        <dgm:presLayoutVars>
          <dgm:bulletEnabled val="1"/>
        </dgm:presLayoutVars>
      </dgm:prSet>
      <dgm:spPr/>
    </dgm:pt>
    <dgm:pt modelId="{6F8F950E-2E92-4DC6-BF55-2083D1B7CD55}" type="pres">
      <dgm:prSet presAssocID="{62CBAF8E-5A06-42C4-958B-86BC006CE413}" presName="space" presStyleCnt="0"/>
      <dgm:spPr/>
    </dgm:pt>
    <dgm:pt modelId="{2BEEF693-528F-4A38-90D2-2D5AFF8174CE}" type="pres">
      <dgm:prSet presAssocID="{977EDB0B-0B30-4890-93B9-9FE6ADA5306D}" presName="text" presStyleLbl="node1" presStyleIdx="2" presStyleCnt="6" custScaleX="199216" custLinFactY="599" custLinFactNeighborX="-13696" custLinFactNeighborY="100000">
        <dgm:presLayoutVars>
          <dgm:bulletEnabled val="1"/>
        </dgm:presLayoutVars>
      </dgm:prSet>
      <dgm:spPr/>
    </dgm:pt>
    <dgm:pt modelId="{437B1CCB-F3B1-4E1C-BC88-9F8BB820DB5F}" type="pres">
      <dgm:prSet presAssocID="{FC01DECB-B670-41D6-AE78-C69A174A68ED}" presName="space" presStyleCnt="0"/>
      <dgm:spPr/>
    </dgm:pt>
    <dgm:pt modelId="{CE21A774-E959-4FF0-A080-2072CB734161}" type="pres">
      <dgm:prSet presAssocID="{CE689665-108F-4939-A5DF-FF081B8C8DBF}" presName="text" presStyleLbl="node1" presStyleIdx="3" presStyleCnt="6" custLinFactY="7842" custLinFactNeighborY="100000">
        <dgm:presLayoutVars>
          <dgm:bulletEnabled val="1"/>
        </dgm:presLayoutVars>
      </dgm:prSet>
      <dgm:spPr/>
    </dgm:pt>
    <dgm:pt modelId="{E6097D0A-990B-4530-8D7E-1E28F3D8080C}" type="pres">
      <dgm:prSet presAssocID="{69C5EE95-8F91-47F2-9092-9D963812A70B}" presName="space" presStyleCnt="0"/>
      <dgm:spPr/>
    </dgm:pt>
    <dgm:pt modelId="{DE19BBD6-772E-465A-A154-74F62DEF59AB}" type="pres">
      <dgm:prSet presAssocID="{D65F0E12-3A36-491D-A598-D031FA0F14B2}" presName="text" presStyleLbl="node1" presStyleIdx="4" presStyleCnt="6" custScaleX="330729" custLinFactY="14187" custLinFactNeighborX="-2317" custLinFactNeighborY="100000">
        <dgm:presLayoutVars>
          <dgm:bulletEnabled val="1"/>
        </dgm:presLayoutVars>
      </dgm:prSet>
      <dgm:spPr/>
    </dgm:pt>
    <dgm:pt modelId="{3283F21E-484E-4E5A-9F2E-E4B6D0F8A00D}" type="pres">
      <dgm:prSet presAssocID="{A8C25980-F1DF-4B90-B4E1-4141DA7C9535}" presName="space" presStyleCnt="0"/>
      <dgm:spPr/>
    </dgm:pt>
    <dgm:pt modelId="{9B181961-90D4-4739-81E3-1CD884065BDF}" type="pres">
      <dgm:prSet presAssocID="{F013B838-E667-4B37-B411-8716D771875B}" presName="text" presStyleLbl="node1" presStyleIdx="5" presStyleCnt="6" custScaleX="124023" custLinFactY="-398612" custLinFactNeighborX="-436" custLinFactNeighborY="-400000">
        <dgm:presLayoutVars>
          <dgm:bulletEnabled val="1"/>
        </dgm:presLayoutVars>
      </dgm:prSet>
      <dgm:spPr/>
    </dgm:pt>
  </dgm:ptLst>
  <dgm:cxnLst>
    <dgm:cxn modelId="{3A640604-4B15-418A-908D-821DEF57CCB2}" type="presOf" srcId="{977EDB0B-0B30-4890-93B9-9FE6ADA5306D}" destId="{2BEEF693-528F-4A38-90D2-2D5AFF8174CE}" srcOrd="0" destOrd="0" presId="urn:diagrams.loki3.com/VaryingWidthList"/>
    <dgm:cxn modelId="{5A86A30E-3F54-4352-BD8F-B1AD001EC332}" type="presOf" srcId="{CE689665-108F-4939-A5DF-FF081B8C8DBF}" destId="{CE21A774-E959-4FF0-A080-2072CB734161}" srcOrd="0" destOrd="0" presId="urn:diagrams.loki3.com/VaryingWidthList"/>
    <dgm:cxn modelId="{EC37FD1F-5E17-4EA6-AE52-A2958A898A5E}" type="presOf" srcId="{F013B838-E667-4B37-B411-8716D771875B}" destId="{9B181961-90D4-4739-81E3-1CD884065BDF}" srcOrd="0" destOrd="0" presId="urn:diagrams.loki3.com/VaryingWidthList"/>
    <dgm:cxn modelId="{0241DB36-F425-4D01-A773-7D133E1AE104}" srcId="{A6B94F67-D0D3-443B-8E30-6EBBEDFE0210}" destId="{CE689665-108F-4939-A5DF-FF081B8C8DBF}" srcOrd="3" destOrd="0" parTransId="{14A519F9-DF93-48BE-8F4E-716AB551D9E8}" sibTransId="{69C5EE95-8F91-47F2-9092-9D963812A70B}"/>
    <dgm:cxn modelId="{58FA013C-497D-4177-8980-B3787CC7C0E6}" type="presOf" srcId="{D65F0E12-3A36-491D-A598-D031FA0F14B2}" destId="{DE19BBD6-772E-465A-A154-74F62DEF59AB}" srcOrd="0" destOrd="0" presId="urn:diagrams.loki3.com/VaryingWidthList"/>
    <dgm:cxn modelId="{CE9A5046-B813-454E-8A40-297F98CFD962}" srcId="{A6B94F67-D0D3-443B-8E30-6EBBEDFE0210}" destId="{977EDB0B-0B30-4890-93B9-9FE6ADA5306D}" srcOrd="2" destOrd="0" parTransId="{78D08C7D-90DE-4F85-910E-C14CB7F1FF21}" sibTransId="{FC01DECB-B670-41D6-AE78-C69A174A68ED}"/>
    <dgm:cxn modelId="{BA6E777F-7EC8-47C1-A75B-92AB73887523}" type="presOf" srcId="{4A2EE0F2-B0FC-4165-B2A1-E68986E9196A}" destId="{BD8E3D0F-7DD8-4AE2-BD45-699EF84349AB}" srcOrd="0" destOrd="0" presId="urn:diagrams.loki3.com/VaryingWidthList"/>
    <dgm:cxn modelId="{9525898F-2B9C-47EA-B0DF-E52C4C9F6086}" type="presOf" srcId="{A6B94F67-D0D3-443B-8E30-6EBBEDFE0210}" destId="{4DD7F7C3-D4DC-4E79-80CB-5A777A0AF3EA}" srcOrd="0" destOrd="0" presId="urn:diagrams.loki3.com/VaryingWidthList"/>
    <dgm:cxn modelId="{8E9611A7-7814-45A1-A998-B1CA95886A93}" srcId="{A6B94F67-D0D3-443B-8E30-6EBBEDFE0210}" destId="{4A2EE0F2-B0FC-4165-B2A1-E68986E9196A}" srcOrd="0" destOrd="0" parTransId="{611773AB-A7CB-4198-A8B5-AA741EC0ABC1}" sibTransId="{1314626C-7965-4C6C-B5F7-9D0266DE74DE}"/>
    <dgm:cxn modelId="{DB5D92B0-14A9-4288-A216-353029DF981B}" srcId="{A6B94F67-D0D3-443B-8E30-6EBBEDFE0210}" destId="{B67EB27A-A909-40E6-AF39-1BE79C9838CE}" srcOrd="1" destOrd="0" parTransId="{0978DDB9-5336-4072-B809-2B35F6CBD220}" sibTransId="{62CBAF8E-5A06-42C4-958B-86BC006CE413}"/>
    <dgm:cxn modelId="{148263B4-4CB2-4D2D-BB17-CB54EDF8DC09}" type="presOf" srcId="{B67EB27A-A909-40E6-AF39-1BE79C9838CE}" destId="{B467BA5F-DCE5-48E3-901A-E83FA2E8C1F2}" srcOrd="0" destOrd="0" presId="urn:diagrams.loki3.com/VaryingWidthList"/>
    <dgm:cxn modelId="{8E4B78C3-4719-4ABE-8D21-CE2ABE2C79DB}" srcId="{A6B94F67-D0D3-443B-8E30-6EBBEDFE0210}" destId="{F013B838-E667-4B37-B411-8716D771875B}" srcOrd="5" destOrd="0" parTransId="{F7F78359-16C4-43ED-9C66-1A90A12C12EE}" sibTransId="{22E555E3-83BC-4162-BB1D-2FD6F678A296}"/>
    <dgm:cxn modelId="{A65267EC-1317-47B7-B633-2197B77889E0}" srcId="{A6B94F67-D0D3-443B-8E30-6EBBEDFE0210}" destId="{D65F0E12-3A36-491D-A598-D031FA0F14B2}" srcOrd="4" destOrd="0" parTransId="{64D76775-44A4-4BAD-8BF3-F6807EC7DC05}" sibTransId="{A8C25980-F1DF-4B90-B4E1-4141DA7C9535}"/>
    <dgm:cxn modelId="{EF338840-E326-4D5B-B250-97DA2205AC39}" type="presParOf" srcId="{4DD7F7C3-D4DC-4E79-80CB-5A777A0AF3EA}" destId="{BD8E3D0F-7DD8-4AE2-BD45-699EF84349AB}" srcOrd="0" destOrd="0" presId="urn:diagrams.loki3.com/VaryingWidthList"/>
    <dgm:cxn modelId="{54AC460A-C876-403E-AA6A-A759DC5298C4}" type="presParOf" srcId="{4DD7F7C3-D4DC-4E79-80CB-5A777A0AF3EA}" destId="{D8816212-14D2-46BD-AC50-B4BD570B89DA}" srcOrd="1" destOrd="0" presId="urn:diagrams.loki3.com/VaryingWidthList"/>
    <dgm:cxn modelId="{78C30E78-8BF0-4572-B5F9-B2DAE7299858}" type="presParOf" srcId="{4DD7F7C3-D4DC-4E79-80CB-5A777A0AF3EA}" destId="{B467BA5F-DCE5-48E3-901A-E83FA2E8C1F2}" srcOrd="2" destOrd="0" presId="urn:diagrams.loki3.com/VaryingWidthList"/>
    <dgm:cxn modelId="{C79B0173-9106-4C24-BD57-B543CFFDB870}" type="presParOf" srcId="{4DD7F7C3-D4DC-4E79-80CB-5A777A0AF3EA}" destId="{6F8F950E-2E92-4DC6-BF55-2083D1B7CD55}" srcOrd="3" destOrd="0" presId="urn:diagrams.loki3.com/VaryingWidthList"/>
    <dgm:cxn modelId="{A0796FC9-73A0-4FA4-928C-4919C2A869FC}" type="presParOf" srcId="{4DD7F7C3-D4DC-4E79-80CB-5A777A0AF3EA}" destId="{2BEEF693-528F-4A38-90D2-2D5AFF8174CE}" srcOrd="4" destOrd="0" presId="urn:diagrams.loki3.com/VaryingWidthList"/>
    <dgm:cxn modelId="{E426F75F-39C3-429A-868A-0A8C1F58A365}" type="presParOf" srcId="{4DD7F7C3-D4DC-4E79-80CB-5A777A0AF3EA}" destId="{437B1CCB-F3B1-4E1C-BC88-9F8BB820DB5F}" srcOrd="5" destOrd="0" presId="urn:diagrams.loki3.com/VaryingWidthList"/>
    <dgm:cxn modelId="{0ACCB0CA-EFDA-4F60-B728-4BBE2D179083}" type="presParOf" srcId="{4DD7F7C3-D4DC-4E79-80CB-5A777A0AF3EA}" destId="{CE21A774-E959-4FF0-A080-2072CB734161}" srcOrd="6" destOrd="0" presId="urn:diagrams.loki3.com/VaryingWidthList"/>
    <dgm:cxn modelId="{3C198E42-74B1-422E-8FE5-FA0A8A86FFA1}" type="presParOf" srcId="{4DD7F7C3-D4DC-4E79-80CB-5A777A0AF3EA}" destId="{E6097D0A-990B-4530-8D7E-1E28F3D8080C}" srcOrd="7" destOrd="0" presId="urn:diagrams.loki3.com/VaryingWidthList"/>
    <dgm:cxn modelId="{9918DF7E-4B9B-47BF-9D6A-9B440A1CD8A0}" type="presParOf" srcId="{4DD7F7C3-D4DC-4E79-80CB-5A777A0AF3EA}" destId="{DE19BBD6-772E-465A-A154-74F62DEF59AB}" srcOrd="8" destOrd="0" presId="urn:diagrams.loki3.com/VaryingWidthList"/>
    <dgm:cxn modelId="{8735449D-F2B9-4674-8F14-6442F37DD1CA}" type="presParOf" srcId="{4DD7F7C3-D4DC-4E79-80CB-5A777A0AF3EA}" destId="{3283F21E-484E-4E5A-9F2E-E4B6D0F8A00D}" srcOrd="9" destOrd="0" presId="urn:diagrams.loki3.com/VaryingWidthList"/>
    <dgm:cxn modelId="{D3EF3D26-F7AA-4217-829A-A636F1889A74}" type="presParOf" srcId="{4DD7F7C3-D4DC-4E79-80CB-5A777A0AF3EA}" destId="{9B181961-90D4-4739-81E3-1CD884065BDF}" srcOrd="1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E3D0F-7DD8-4AE2-BD45-699EF84349AB}">
      <dsp:nvSpPr>
        <dsp:cNvPr id="0" name=""/>
        <dsp:cNvSpPr/>
      </dsp:nvSpPr>
      <dsp:spPr>
        <a:xfrm>
          <a:off x="0" y="1263"/>
          <a:ext cx="7143749" cy="735434"/>
        </a:xfrm>
        <a:prstGeom prst="rect">
          <a:avLst/>
        </a:prstGeom>
        <a:solidFill>
          <a:srgbClr val="FFE5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200150">
            <a:lnSpc>
              <a:spcPct val="90000"/>
            </a:lnSpc>
            <a:spcBef>
              <a:spcPct val="0"/>
            </a:spcBef>
            <a:spcAft>
              <a:spcPct val="35000"/>
            </a:spcAft>
            <a:buNone/>
          </a:pPr>
          <a:r>
            <a:rPr lang="en-GB" altLang="en-US" sz="2700" kern="1200" dirty="0">
              <a:solidFill>
                <a:srgbClr val="003399"/>
              </a:solidFill>
              <a:latin typeface="Arial" panose="020B0604020202020204" pitchFamily="34" charset="0"/>
              <a:cs typeface="Arial" panose="020B0604020202020204" pitchFamily="34" charset="0"/>
            </a:rPr>
            <a:t>Our language and communication</a:t>
          </a:r>
          <a:endParaRPr lang="en-GB" sz="2700" kern="1200" dirty="0">
            <a:solidFill>
              <a:srgbClr val="003399"/>
            </a:solidFill>
          </a:endParaRPr>
        </a:p>
      </dsp:txBody>
      <dsp:txXfrm>
        <a:off x="0" y="1263"/>
        <a:ext cx="7143749" cy="735434"/>
      </dsp:txXfrm>
    </dsp:sp>
    <dsp:sp modelId="{B467BA5F-DCE5-48E3-901A-E83FA2E8C1F2}">
      <dsp:nvSpPr>
        <dsp:cNvPr id="0" name=""/>
        <dsp:cNvSpPr/>
      </dsp:nvSpPr>
      <dsp:spPr>
        <a:xfrm>
          <a:off x="537076" y="773468"/>
          <a:ext cx="6069595" cy="735434"/>
        </a:xfrm>
        <a:prstGeom prst="rect">
          <a:avLst/>
        </a:prstGeom>
        <a:solidFill>
          <a:srgbClr val="FFE5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GB" altLang="en-US" sz="2700" kern="1200" dirty="0">
              <a:solidFill>
                <a:srgbClr val="003399"/>
              </a:solidFill>
              <a:latin typeface="Arial" panose="020B0604020202020204" pitchFamily="34" charset="0"/>
              <a:cs typeface="Arial" panose="020B0604020202020204" pitchFamily="34" charset="0"/>
            </a:rPr>
            <a:t>Routines, consistency and scripts</a:t>
          </a:r>
          <a:endParaRPr lang="en-GB" sz="2700" kern="1200" dirty="0">
            <a:solidFill>
              <a:srgbClr val="003399"/>
            </a:solidFill>
          </a:endParaRPr>
        </a:p>
      </dsp:txBody>
      <dsp:txXfrm>
        <a:off x="537076" y="773468"/>
        <a:ext cx="6069595" cy="735434"/>
      </dsp:txXfrm>
    </dsp:sp>
    <dsp:sp modelId="{2BEEF693-528F-4A38-90D2-2D5AFF8174CE}">
      <dsp:nvSpPr>
        <dsp:cNvPr id="0" name=""/>
        <dsp:cNvSpPr/>
      </dsp:nvSpPr>
      <dsp:spPr>
        <a:xfrm>
          <a:off x="0" y="1586851"/>
          <a:ext cx="7143749" cy="735434"/>
        </a:xfrm>
        <a:prstGeom prst="rect">
          <a:avLst/>
        </a:prstGeom>
        <a:solidFill>
          <a:srgbClr val="FFE5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200150">
            <a:lnSpc>
              <a:spcPct val="90000"/>
            </a:lnSpc>
            <a:spcBef>
              <a:spcPct val="0"/>
            </a:spcBef>
            <a:spcAft>
              <a:spcPct val="35000"/>
            </a:spcAft>
            <a:buNone/>
          </a:pPr>
          <a:r>
            <a:rPr lang="en-GB" altLang="en-US" sz="2700" kern="1200" dirty="0">
              <a:solidFill>
                <a:srgbClr val="003399"/>
              </a:solidFill>
              <a:latin typeface="Arial" panose="020B0604020202020204" pitchFamily="34" charset="0"/>
              <a:cs typeface="Arial" panose="020B0604020202020204" pitchFamily="34" charset="0"/>
            </a:rPr>
            <a:t>Motivation and reward</a:t>
          </a:r>
          <a:endParaRPr lang="en-GB" sz="2700" kern="1200" dirty="0">
            <a:solidFill>
              <a:srgbClr val="003399"/>
            </a:solidFill>
          </a:endParaRPr>
        </a:p>
      </dsp:txBody>
      <dsp:txXfrm>
        <a:off x="0" y="1586851"/>
        <a:ext cx="7143749" cy="735434"/>
      </dsp:txXfrm>
    </dsp:sp>
    <dsp:sp modelId="{CE21A774-E959-4FF0-A080-2072CB734161}">
      <dsp:nvSpPr>
        <dsp:cNvPr id="0" name=""/>
        <dsp:cNvSpPr/>
      </dsp:nvSpPr>
      <dsp:spPr>
        <a:xfrm>
          <a:off x="0" y="2412324"/>
          <a:ext cx="7143749" cy="735434"/>
        </a:xfrm>
        <a:prstGeom prst="rect">
          <a:avLst/>
        </a:prstGeom>
        <a:solidFill>
          <a:srgbClr val="FFE5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200150">
            <a:lnSpc>
              <a:spcPct val="90000"/>
            </a:lnSpc>
            <a:spcBef>
              <a:spcPct val="0"/>
            </a:spcBef>
            <a:spcAft>
              <a:spcPct val="35000"/>
            </a:spcAft>
            <a:buNone/>
          </a:pPr>
          <a:r>
            <a:rPr lang="en-GB" altLang="en-US" sz="2700" kern="1200" dirty="0">
              <a:solidFill>
                <a:srgbClr val="003399"/>
              </a:solidFill>
              <a:latin typeface="Arial" panose="020B0604020202020204" pitchFamily="34" charset="0"/>
              <a:cs typeface="Arial" panose="020B0604020202020204" pitchFamily="34" charset="0"/>
            </a:rPr>
            <a:t>Relationships, connection and sense of safety</a:t>
          </a:r>
          <a:endParaRPr lang="en-GB" sz="2700" kern="1200" dirty="0"/>
        </a:p>
      </dsp:txBody>
      <dsp:txXfrm>
        <a:off x="0" y="2412324"/>
        <a:ext cx="7143749" cy="735434"/>
      </dsp:txXfrm>
    </dsp:sp>
    <dsp:sp modelId="{DE19BBD6-772E-465A-A154-74F62DEF59AB}">
      <dsp:nvSpPr>
        <dsp:cNvPr id="0" name=""/>
        <dsp:cNvSpPr/>
      </dsp:nvSpPr>
      <dsp:spPr>
        <a:xfrm>
          <a:off x="0" y="3231193"/>
          <a:ext cx="7143746" cy="735434"/>
        </a:xfrm>
        <a:prstGeom prst="rect">
          <a:avLst/>
        </a:prstGeom>
        <a:solidFill>
          <a:srgbClr val="FFE5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200150">
            <a:lnSpc>
              <a:spcPct val="90000"/>
            </a:lnSpc>
            <a:spcBef>
              <a:spcPct val="0"/>
            </a:spcBef>
            <a:spcAft>
              <a:spcPct val="35000"/>
            </a:spcAft>
            <a:buNone/>
          </a:pPr>
          <a:r>
            <a:rPr lang="en-GB" altLang="en-US" sz="2700" kern="1200" dirty="0">
              <a:solidFill>
                <a:srgbClr val="003399"/>
              </a:solidFill>
              <a:latin typeface="Arial" panose="020B0604020202020204" pitchFamily="34" charset="0"/>
              <a:cs typeface="Arial" panose="020B0604020202020204" pitchFamily="34" charset="0"/>
            </a:rPr>
            <a:t>Use of PACE</a:t>
          </a:r>
          <a:endParaRPr lang="en-GB" sz="2700" kern="1200" dirty="0"/>
        </a:p>
      </dsp:txBody>
      <dsp:txXfrm>
        <a:off x="0" y="3231193"/>
        <a:ext cx="7143746" cy="735434"/>
      </dsp:txXfrm>
    </dsp:sp>
    <dsp:sp modelId="{9B181961-90D4-4739-81E3-1CD884065BDF}">
      <dsp:nvSpPr>
        <dsp:cNvPr id="0" name=""/>
        <dsp:cNvSpPr/>
      </dsp:nvSpPr>
      <dsp:spPr>
        <a:xfrm>
          <a:off x="0" y="783676"/>
          <a:ext cx="7143724" cy="735434"/>
        </a:xfrm>
        <a:prstGeom prst="rect">
          <a:avLst/>
        </a:prstGeom>
        <a:solidFill>
          <a:srgbClr val="FFE5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200150">
            <a:lnSpc>
              <a:spcPct val="90000"/>
            </a:lnSpc>
            <a:spcBef>
              <a:spcPct val="0"/>
            </a:spcBef>
            <a:spcAft>
              <a:spcPct val="35000"/>
            </a:spcAft>
            <a:buNone/>
          </a:pPr>
          <a:r>
            <a:rPr lang="en-GB" altLang="en-US" sz="2700" kern="1200" dirty="0">
              <a:solidFill>
                <a:srgbClr val="003399"/>
              </a:solidFill>
              <a:latin typeface="Arial" panose="020B0604020202020204" pitchFamily="34" charset="0"/>
              <a:cs typeface="Arial" panose="020B0604020202020204" pitchFamily="34" charset="0"/>
            </a:rPr>
            <a:t>The environment and visual supports</a:t>
          </a:r>
        </a:p>
      </dsp:txBody>
      <dsp:txXfrm>
        <a:off x="0" y="783676"/>
        <a:ext cx="7143724" cy="73543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C7999-CEC8-4D47-8046-9DA24F42290D}" type="datetimeFigureOut">
              <a:rPr lang="en-US" smtClean="0"/>
              <a:t>5/10/2024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EBF21C-CC14-BB4E-8F0E-DEAC4185D04D}" type="slidenum">
              <a:rPr lang="en-US" smtClean="0"/>
              <a:t>‹#›</a:t>
            </a:fld>
            <a:endParaRPr lang="en-US"/>
          </a:p>
        </p:txBody>
      </p:sp>
    </p:spTree>
    <p:extLst>
      <p:ext uri="{BB962C8B-B14F-4D97-AF65-F5344CB8AC3E}">
        <p14:creationId xmlns:p14="http://schemas.microsoft.com/office/powerpoint/2010/main" val="347033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0E4AE-BCA4-1849-AAF1-7259AEAFE1E4}" type="datetimeFigureOut">
              <a:rPr lang="en-US" smtClean="0"/>
              <a:t>5/10/2024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9D48-8D2C-4A4D-B33D-2D6795D0DB60}" type="slidenum">
              <a:rPr lang="en-US" smtClean="0"/>
              <a:t>‹#›</a:t>
            </a:fld>
            <a:endParaRPr lang="en-US"/>
          </a:p>
        </p:txBody>
      </p:sp>
    </p:spTree>
    <p:extLst>
      <p:ext uri="{BB962C8B-B14F-4D97-AF65-F5344CB8AC3E}">
        <p14:creationId xmlns:p14="http://schemas.microsoft.com/office/powerpoint/2010/main" val="3980874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DFD5A-C063-4AB4-BF89-12BD01ADA6E8}" type="slidenum">
              <a:rPr lang="en-GB" smtClean="0"/>
              <a:t>1</a:t>
            </a:fld>
            <a:endParaRPr lang="en-GB"/>
          </a:p>
        </p:txBody>
      </p:sp>
    </p:spTree>
    <p:extLst>
      <p:ext uri="{BB962C8B-B14F-4D97-AF65-F5344CB8AC3E}">
        <p14:creationId xmlns:p14="http://schemas.microsoft.com/office/powerpoint/2010/main" val="328372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B2DFD5A-C063-4AB4-BF89-12BD01ADA6E8}" type="slidenum">
              <a:rPr lang="en-GB" smtClean="0"/>
              <a:t>11</a:t>
            </a:fld>
            <a:endParaRPr lang="en-GB"/>
          </a:p>
        </p:txBody>
      </p:sp>
    </p:spTree>
    <p:extLst>
      <p:ext uri="{BB962C8B-B14F-4D97-AF65-F5344CB8AC3E}">
        <p14:creationId xmlns:p14="http://schemas.microsoft.com/office/powerpoint/2010/main" val="180964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EB9D48-8D2C-4A4D-B33D-2D6795D0DB60}" type="slidenum">
              <a:rPr lang="en-US" smtClean="0"/>
              <a:t>15</a:t>
            </a:fld>
            <a:endParaRPr lang="en-US"/>
          </a:p>
        </p:txBody>
      </p:sp>
    </p:spTree>
    <p:extLst>
      <p:ext uri="{BB962C8B-B14F-4D97-AF65-F5344CB8AC3E}">
        <p14:creationId xmlns:p14="http://schemas.microsoft.com/office/powerpoint/2010/main" val="152434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16</a:t>
            </a:fld>
            <a:endParaRPr lang="en-GB"/>
          </a:p>
        </p:txBody>
      </p:sp>
    </p:spTree>
    <p:extLst>
      <p:ext uri="{BB962C8B-B14F-4D97-AF65-F5344CB8AC3E}">
        <p14:creationId xmlns:p14="http://schemas.microsoft.com/office/powerpoint/2010/main" val="316889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17</a:t>
            </a:fld>
            <a:endParaRPr lang="en-GB"/>
          </a:p>
        </p:txBody>
      </p:sp>
    </p:spTree>
    <p:extLst>
      <p:ext uri="{BB962C8B-B14F-4D97-AF65-F5344CB8AC3E}">
        <p14:creationId xmlns:p14="http://schemas.microsoft.com/office/powerpoint/2010/main" val="410879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dirty="0"/>
          </a:p>
        </p:txBody>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0F2138-8A13-492B-85C5-B41BECE9BCB6}" type="slidenum">
              <a:rPr lang="en-GB" altLang="en-US" smtClean="0"/>
              <a:pPr eaLnBrk="1" hangingPunct="1">
                <a:spcBef>
                  <a:spcPct val="0"/>
                </a:spcBef>
              </a:pPr>
              <a:t>18</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DFD5A-C063-4AB4-BF89-12BD01ADA6E8}" type="slidenum">
              <a:rPr lang="en-GB" smtClean="0"/>
              <a:t>19</a:t>
            </a:fld>
            <a:endParaRPr lang="en-GB"/>
          </a:p>
        </p:txBody>
      </p:sp>
    </p:spTree>
    <p:extLst>
      <p:ext uri="{BB962C8B-B14F-4D97-AF65-F5344CB8AC3E}">
        <p14:creationId xmlns:p14="http://schemas.microsoft.com/office/powerpoint/2010/main" val="289204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DFD5A-C063-4AB4-BF89-12BD01ADA6E8}" type="slidenum">
              <a:rPr lang="en-GB" smtClean="0"/>
              <a:t>20</a:t>
            </a:fld>
            <a:endParaRPr lang="en-GB"/>
          </a:p>
        </p:txBody>
      </p:sp>
    </p:spTree>
    <p:extLst>
      <p:ext uri="{BB962C8B-B14F-4D97-AF65-F5344CB8AC3E}">
        <p14:creationId xmlns:p14="http://schemas.microsoft.com/office/powerpoint/2010/main" val="104272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2</a:t>
            </a:fld>
            <a:endParaRPr lang="en-GB"/>
          </a:p>
        </p:txBody>
      </p:sp>
    </p:spTree>
    <p:extLst>
      <p:ext uri="{BB962C8B-B14F-4D97-AF65-F5344CB8AC3E}">
        <p14:creationId xmlns:p14="http://schemas.microsoft.com/office/powerpoint/2010/main" val="137177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3</a:t>
            </a:fld>
            <a:endParaRPr lang="en-GB"/>
          </a:p>
        </p:txBody>
      </p:sp>
    </p:spTree>
    <p:extLst>
      <p:ext uri="{BB962C8B-B14F-4D97-AF65-F5344CB8AC3E}">
        <p14:creationId xmlns:p14="http://schemas.microsoft.com/office/powerpoint/2010/main" val="9760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2C5D4-B072-D98F-314F-7304CEB03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B3F8C-D760-DAE5-B42B-C02E76AB6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3035A-4115-82F3-9E88-F28BC6C12D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CE2D11-789D-BF48-32A2-E45D49ACAD1D}"/>
              </a:ext>
            </a:extLst>
          </p:cNvPr>
          <p:cNvSpPr>
            <a:spLocks noGrp="1"/>
          </p:cNvSpPr>
          <p:nvPr>
            <p:ph type="sldNum" sz="quarter" idx="10"/>
          </p:nvPr>
        </p:nvSpPr>
        <p:spPr/>
        <p:txBody>
          <a:bodyPr/>
          <a:lstStyle/>
          <a:p>
            <a:fld id="{6B2DFD5A-C063-4AB4-BF89-12BD01ADA6E8}" type="slidenum">
              <a:rPr lang="en-GB" smtClean="0"/>
              <a:t>4</a:t>
            </a:fld>
            <a:endParaRPr lang="en-GB"/>
          </a:p>
        </p:txBody>
      </p:sp>
    </p:spTree>
    <p:extLst>
      <p:ext uri="{BB962C8B-B14F-4D97-AF65-F5344CB8AC3E}">
        <p14:creationId xmlns:p14="http://schemas.microsoft.com/office/powerpoint/2010/main" val="16629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1C787-AD30-0404-9B08-BB20A82EB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3EFFD-BB54-A55A-F7DE-D16234B2C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357CB-D2CB-5F91-335F-74AD8A09BC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5E82B9-3F12-4C3D-96B4-B27E97613BE4}"/>
              </a:ext>
            </a:extLst>
          </p:cNvPr>
          <p:cNvSpPr>
            <a:spLocks noGrp="1"/>
          </p:cNvSpPr>
          <p:nvPr>
            <p:ph type="sldNum" sz="quarter" idx="10"/>
          </p:nvPr>
        </p:nvSpPr>
        <p:spPr/>
        <p:txBody>
          <a:bodyPr/>
          <a:lstStyle/>
          <a:p>
            <a:fld id="{07EB9D48-8D2C-4A4D-B33D-2D6795D0DB60}" type="slidenum">
              <a:rPr lang="en-US" smtClean="0"/>
              <a:t>5</a:t>
            </a:fld>
            <a:endParaRPr lang="en-US"/>
          </a:p>
        </p:txBody>
      </p:sp>
    </p:spTree>
    <p:extLst>
      <p:ext uri="{BB962C8B-B14F-4D97-AF65-F5344CB8AC3E}">
        <p14:creationId xmlns:p14="http://schemas.microsoft.com/office/powerpoint/2010/main" val="293940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BC21D72-A3FC-4593-9A7D-C25E4E717CDD}"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GB" altLang="en-US" dirty="0"/>
          </a:p>
        </p:txBody>
      </p:sp>
      <p:sp>
        <p:nvSpPr>
          <p:cNvPr id="5222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3B218D-CE6B-42C6-B45C-A6F4BA62782B}" type="slidenum">
              <a:rPr lang="en-GB" altLang="en-US" smtClean="0"/>
              <a:pPr eaLnBrk="1" hangingPunct="1">
                <a:spcBef>
                  <a:spcPct val="0"/>
                </a:spcBef>
                <a:defRPr/>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DFD5A-C063-4AB4-BF89-12BD01ADA6E8}" type="slidenum">
              <a:rPr lang="en-GB" smtClean="0"/>
              <a:t>9</a:t>
            </a:fld>
            <a:endParaRPr lang="en-GB"/>
          </a:p>
        </p:txBody>
      </p:sp>
    </p:spTree>
    <p:extLst>
      <p:ext uri="{BB962C8B-B14F-4D97-AF65-F5344CB8AC3E}">
        <p14:creationId xmlns:p14="http://schemas.microsoft.com/office/powerpoint/2010/main" val="86630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B9D48-8D2C-4A4D-B33D-2D6795D0DB60}" type="slidenum">
              <a:rPr lang="en-US" smtClean="0"/>
              <a:t>10</a:t>
            </a:fld>
            <a:endParaRPr lang="en-US"/>
          </a:p>
        </p:txBody>
      </p:sp>
    </p:spTree>
    <p:extLst>
      <p:ext uri="{BB962C8B-B14F-4D97-AF65-F5344CB8AC3E}">
        <p14:creationId xmlns:p14="http://schemas.microsoft.com/office/powerpoint/2010/main" val="19945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5"/>
            <a:ext cx="869108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4125" y="3886200"/>
            <a:ext cx="869107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A2D71-2BFA-1F42-AAEF-A930A0C4D92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5810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33498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258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425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A2D71-2BFA-1F42-AAEF-A930A0C4D92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6713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63793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4" y="4251266"/>
            <a:ext cx="8641274"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5254" y="2751079"/>
            <a:ext cx="864127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A2D71-2BFA-1F42-AAEF-A930A0C4D92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77220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205447" y="1600201"/>
            <a:ext cx="4290353" cy="4100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85682" cy="410032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A2D71-2BFA-1F42-AAEF-A930A0C4D92A}"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075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447" y="1535113"/>
            <a:ext cx="42919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447" y="2174875"/>
            <a:ext cx="4291941"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2888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88857"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A2D71-2BFA-1F42-AAEF-A930A0C4D92A}"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5200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A2D71-2BFA-1F42-AAEF-A930A0C4D92A}"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20130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2D71-2BFA-1F42-AAEF-A930A0C4D92A}"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1177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0" y="224113"/>
            <a:ext cx="3247613" cy="12109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4113"/>
            <a:ext cx="5371284" cy="54720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7900" y="1435101"/>
            <a:ext cx="3247613" cy="4261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6717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7959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29688"/>
            <a:ext cx="5486400" cy="5708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5/10/2024</a:t>
            </a:fld>
            <a:endParaRPr lang="en-US"/>
          </a:p>
        </p:txBody>
      </p:sp>
      <p:sp>
        <p:nvSpPr>
          <p:cNvPr id="6" name="Footer Placeholder 5"/>
          <p:cNvSpPr>
            <a:spLocks noGrp="1"/>
          </p:cNvSpPr>
          <p:nvPr>
            <p:ph type="ftr" sz="quarter" idx="11"/>
          </p:nvPr>
        </p:nvSpPr>
        <p:spPr>
          <a:xfrm>
            <a:off x="3124200" y="5700519"/>
            <a:ext cx="2895600" cy="230338"/>
          </a:xfrm>
        </p:spPr>
        <p:txBody>
          <a:bodyPr/>
          <a:lstStyle/>
          <a:p>
            <a:endParaRPr lang="en-US" dirty="0"/>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50144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1C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47" y="217887"/>
            <a:ext cx="8728435" cy="10832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5447" y="1369578"/>
            <a:ext cx="8728435" cy="4330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86" y="5696194"/>
            <a:ext cx="2133600" cy="234662"/>
          </a:xfrm>
          <a:prstGeom prst="rect">
            <a:avLst/>
          </a:prstGeom>
        </p:spPr>
        <p:txBody>
          <a:bodyPr vert="horz" lIns="91440" tIns="45720" rIns="91440" bIns="45720" rtlCol="0" anchor="ctr"/>
          <a:lstStyle>
            <a:lvl1pPr algn="l">
              <a:defRPr sz="1200">
                <a:solidFill>
                  <a:schemeClr val="tx1">
                    <a:tint val="75000"/>
                  </a:schemeClr>
                </a:solidFill>
              </a:defRPr>
            </a:lvl1pPr>
          </a:lstStyle>
          <a:p>
            <a:fld id="{49AA2D71-2BFA-1F42-AAEF-A930A0C4D92A}" type="datetimeFigureOut">
              <a:rPr lang="en-US" smtClean="0"/>
              <a:t>5/10/2024</a:t>
            </a:fld>
            <a:endParaRPr lang="en-US" dirty="0"/>
          </a:p>
        </p:txBody>
      </p:sp>
      <p:sp>
        <p:nvSpPr>
          <p:cNvPr id="5" name="Footer Placeholder 4"/>
          <p:cNvSpPr>
            <a:spLocks noGrp="1"/>
          </p:cNvSpPr>
          <p:nvPr>
            <p:ph type="ftr" sz="quarter" idx="3"/>
          </p:nvPr>
        </p:nvSpPr>
        <p:spPr>
          <a:xfrm>
            <a:off x="1232693" y="6175546"/>
            <a:ext cx="5662920" cy="55215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895613" y="5700519"/>
            <a:ext cx="2133600" cy="230338"/>
          </a:xfrm>
          <a:prstGeom prst="rect">
            <a:avLst/>
          </a:prstGeom>
        </p:spPr>
        <p:txBody>
          <a:bodyPr vert="horz" lIns="91440" tIns="45720" rIns="91440" bIns="45720" rtlCol="0" anchor="ctr"/>
          <a:lstStyle>
            <a:lvl1pPr algn="r">
              <a:defRPr sz="1200">
                <a:solidFill>
                  <a:schemeClr val="tx1">
                    <a:tint val="75000"/>
                  </a:schemeClr>
                </a:solidFill>
              </a:defRPr>
            </a:lvl1pPr>
          </a:lstStyle>
          <a:p>
            <a:fld id="{85C4D8D5-AA73-EA45-9A37-FE1ED55C905D}" type="slidenum">
              <a:rPr lang="en-US" smtClean="0"/>
              <a:t>‹#›</a:t>
            </a:fld>
            <a:endParaRPr lang="en-US"/>
          </a:p>
        </p:txBody>
      </p:sp>
    </p:spTree>
    <p:extLst>
      <p:ext uri="{BB962C8B-B14F-4D97-AF65-F5344CB8AC3E}">
        <p14:creationId xmlns:p14="http://schemas.microsoft.com/office/powerpoint/2010/main" val="205155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rgbClr val="28688A"/>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2800" kern="1200">
          <a:solidFill>
            <a:srgbClr val="2E373E"/>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rgbClr val="2E373E"/>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rgbClr val="2E373E"/>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rgbClr val="2E373E"/>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rgbClr val="2E373E"/>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foryoubyyou.org.uk/stress-buck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blurtitout.org/2020/10/29/coping-anxiety-breathing-grounding/coping-with-anxiety-breathing-and-grounding-rec-no-tex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g"/><Relationship Id="rId12"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www.minded.org.uk/" TargetMode="External"/><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s://www.city.ac.uk/__data/assets/pdf_file/0020/557201/Anxiety-in-Autism-Guide-021219.pdf" TargetMode="Externa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www.heysigmund.com/anxiety-in-teens/" TargetMode="External"/><Relationship Id="rId13" Type="http://schemas.openxmlformats.org/officeDocument/2006/relationships/hyperlink" Target="https://www.nsft.nhs.uk/service-details/service/psychology-in-schools-61/#:~:text=%20Psychology%20in%20Schools%20Team%2C%20Suffolk%20%201,of%20support%20for%20common%20emotional%20wellbeing...%20More%20" TargetMode="External"/><Relationship Id="rId3" Type="http://schemas.openxmlformats.org/officeDocument/2006/relationships/image" Target="../media/image1.png"/><Relationship Id="rId7" Type="http://schemas.openxmlformats.org/officeDocument/2006/relationships/hyperlink" Target="https://www.nhs.uk/conditions/anxiety-disorders-in-children/" TargetMode="External"/><Relationship Id="rId12" Type="http://schemas.openxmlformats.org/officeDocument/2006/relationships/hyperlink" Target="https://www.thesource.me.uk/health/chathealth-your-school-nursing-text-servic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mind.org.uk/" TargetMode="External"/><Relationship Id="rId11" Type="http://schemas.openxmlformats.org/officeDocument/2006/relationships/hyperlink" Target="https://www.kooth.com/" TargetMode="External"/><Relationship Id="rId5" Type="http://schemas.openxmlformats.org/officeDocument/2006/relationships/hyperlink" Target="https://youngminds.org.uk/" TargetMode="External"/><Relationship Id="rId10" Type="http://schemas.openxmlformats.org/officeDocument/2006/relationships/hyperlink" Target="https://www.mcgill.ca/counselling/files/counselling/anxiety_moodjuice_self_help_guide.pdf" TargetMode="External"/><Relationship Id="rId4" Type="http://schemas.openxmlformats.org/officeDocument/2006/relationships/hyperlink" Target="https://infolink.suffolk.gov.uk/kb5/suffolk/infolink/advice.page?id=Nh2oJw7Qq4I" TargetMode="External"/><Relationship Id="rId9" Type="http://schemas.openxmlformats.org/officeDocument/2006/relationships/hyperlink" Target="https://www.nhsinform.scot/illnesses-and-conditions/mental-health/mental-health-self-help-guides/anxiety-self-help-gu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181CC3-6FBB-4BA2-ACA4-F7F50B957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9426" y="6044421"/>
            <a:ext cx="1635472" cy="541236"/>
          </a:xfrm>
          <a:prstGeom prst="rect">
            <a:avLst/>
          </a:prstGeom>
        </p:spPr>
      </p:pic>
      <p:sp>
        <p:nvSpPr>
          <p:cNvPr id="8" name="Title 3">
            <a:extLst>
              <a:ext uri="{FF2B5EF4-FFF2-40B4-BE49-F238E27FC236}">
                <a16:creationId xmlns:a16="http://schemas.microsoft.com/office/drawing/2014/main" id="{38EFACB2-8AC6-44CD-85B9-0EE3E7013453}"/>
              </a:ext>
            </a:extLst>
          </p:cNvPr>
          <p:cNvSpPr txBox="1">
            <a:spLocks noGrp="1"/>
          </p:cNvSpPr>
          <p:nvPr>
            <p:ph type="title" idx="4294967295"/>
          </p:nvPr>
        </p:nvSpPr>
        <p:spPr>
          <a:xfrm>
            <a:off x="676948" y="4606874"/>
            <a:ext cx="7692349" cy="99417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defRPr/>
            </a:pPr>
            <a:r>
              <a:rPr lang="en-GB" sz="3600" b="1" dirty="0">
                <a:solidFill>
                  <a:srgbClr val="20438F"/>
                </a:solidFill>
                <a:latin typeface="Arial"/>
                <a:ea typeface="Tahoma"/>
                <a:cs typeface="Arial"/>
              </a:rPr>
              <a:t>Supporting Children with Anxiety</a:t>
            </a:r>
          </a:p>
        </p:txBody>
      </p:sp>
      <p:pic>
        <p:nvPicPr>
          <p:cNvPr id="7" name="Picture 6">
            <a:extLst>
              <a:ext uri="{FF2B5EF4-FFF2-40B4-BE49-F238E27FC236}">
                <a16:creationId xmlns:a16="http://schemas.microsoft.com/office/drawing/2014/main" id="{E9721D51-E441-4327-87F3-B604870C81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9250" y="410019"/>
            <a:ext cx="3375648" cy="3488757"/>
          </a:xfrm>
          <a:prstGeom prst="rect">
            <a:avLst/>
          </a:prstGeom>
        </p:spPr>
      </p:pic>
      <p:cxnSp>
        <p:nvCxnSpPr>
          <p:cNvPr id="9" name="Straight Connector 8">
            <a:extLst>
              <a:ext uri="{FF2B5EF4-FFF2-40B4-BE49-F238E27FC236}">
                <a16:creationId xmlns:a16="http://schemas.microsoft.com/office/drawing/2014/main" id="{5977E6FF-DB5C-4EFB-9AD6-E25BC1D707DF}"/>
              </a:ext>
              <a:ext uri="{C183D7F6-B498-43B3-948B-1728B52AA6E4}">
                <adec:decorative xmlns:adec="http://schemas.microsoft.com/office/drawing/2017/decorative" val="1"/>
              </a:ext>
            </a:extLst>
          </p:cNvPr>
          <p:cNvCxnSpPr>
            <a:cxnSpLocks/>
          </p:cNvCxnSpPr>
          <p:nvPr/>
        </p:nvCxnSpPr>
        <p:spPr>
          <a:xfrm>
            <a:off x="477116" y="4424962"/>
            <a:ext cx="0" cy="994172"/>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DDF23F74-A850-40D6-BF3C-FFF5F75BCBDC}"/>
              </a:ext>
            </a:extLst>
          </p:cNvPr>
          <p:cNvSpPr txBox="1">
            <a:spLocks/>
          </p:cNvSpPr>
          <p:nvPr/>
        </p:nvSpPr>
        <p:spPr>
          <a:xfrm>
            <a:off x="676950" y="2557006"/>
            <a:ext cx="4346742" cy="96367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42900">
              <a:lnSpc>
                <a:spcPct val="100000"/>
              </a:lnSpc>
              <a:spcBef>
                <a:spcPts val="0"/>
              </a:spcBef>
              <a:buNone/>
            </a:pPr>
            <a:r>
              <a:rPr lang="en-GB" sz="2250" b="1" dirty="0">
                <a:solidFill>
                  <a:srgbClr val="1F418B"/>
                </a:solidFill>
                <a:latin typeface="Arial" panose="020B0604020202020204" pitchFamily="34" charset="0"/>
                <a:cs typeface="Arial" panose="020B0604020202020204" pitchFamily="34" charset="0"/>
              </a:rPr>
              <a:t>Tony Whitehead</a:t>
            </a:r>
          </a:p>
          <a:p>
            <a:pPr marL="0" indent="0" defTabSz="342900">
              <a:lnSpc>
                <a:spcPct val="100000"/>
              </a:lnSpc>
              <a:spcBef>
                <a:spcPts val="0"/>
              </a:spcBef>
              <a:buNone/>
            </a:pPr>
            <a:r>
              <a:rPr lang="en-GB" sz="2250" dirty="0">
                <a:solidFill>
                  <a:srgbClr val="1F418B"/>
                </a:solidFill>
                <a:latin typeface="Arial" panose="020B0604020202020204" pitchFamily="34" charset="0"/>
                <a:cs typeface="Arial" panose="020B0604020202020204" pitchFamily="34" charset="0"/>
              </a:rPr>
              <a:t>SEMH Specialist Teacher</a:t>
            </a:r>
          </a:p>
          <a:p>
            <a:pPr marL="0" indent="0" defTabSz="342900">
              <a:lnSpc>
                <a:spcPct val="100000"/>
              </a:lnSpc>
              <a:spcBef>
                <a:spcPts val="0"/>
              </a:spcBef>
              <a:buNone/>
            </a:pPr>
            <a:r>
              <a:rPr lang="en-GB" sz="2250" b="1" dirty="0">
                <a:solidFill>
                  <a:srgbClr val="1F418B"/>
                </a:solidFill>
                <a:latin typeface="Arial" panose="020B0604020202020204" pitchFamily="34" charset="0"/>
                <a:cs typeface="Arial" panose="020B0604020202020204" pitchFamily="34" charset="0"/>
              </a:rPr>
              <a:t>Jane Albery</a:t>
            </a:r>
          </a:p>
          <a:p>
            <a:pPr marL="0" indent="0" defTabSz="342900">
              <a:lnSpc>
                <a:spcPct val="100000"/>
              </a:lnSpc>
              <a:spcBef>
                <a:spcPts val="0"/>
              </a:spcBef>
              <a:buNone/>
            </a:pPr>
            <a:r>
              <a:rPr lang="en-GB" sz="2250" dirty="0">
                <a:solidFill>
                  <a:srgbClr val="1F418B"/>
                </a:solidFill>
                <a:latin typeface="Arial" panose="020B0604020202020204" pitchFamily="34" charset="0"/>
                <a:cs typeface="Arial" panose="020B0604020202020204" pitchFamily="34" charset="0"/>
              </a:rPr>
              <a:t>C&amp;I Specialist Teacher</a:t>
            </a:r>
          </a:p>
        </p:txBody>
      </p:sp>
      <p:sp>
        <p:nvSpPr>
          <p:cNvPr id="3" name="TextBox 2">
            <a:extLst>
              <a:ext uri="{FF2B5EF4-FFF2-40B4-BE49-F238E27FC236}">
                <a16:creationId xmlns:a16="http://schemas.microsoft.com/office/drawing/2014/main" id="{4AA88DA8-3886-9D71-CC85-286A342415C5}"/>
              </a:ext>
            </a:extLst>
          </p:cNvPr>
          <p:cNvSpPr txBox="1"/>
          <p:nvPr/>
        </p:nvSpPr>
        <p:spPr>
          <a:xfrm>
            <a:off x="189186" y="977462"/>
            <a:ext cx="493986" cy="367348"/>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218256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3289"/>
            <a:ext cx="9144000" cy="957400"/>
          </a:xfrm>
          <a:solidFill>
            <a:srgbClr val="0070C0"/>
          </a:solidFill>
        </p:spPr>
        <p:txBody>
          <a:bodyPr/>
          <a:lstStyle/>
          <a:p>
            <a:pPr algn="ctr" eaLnBrk="1" hangingPunct="1"/>
            <a:r>
              <a:rPr lang="en-GB" altLang="en-US" sz="3600" dirty="0">
                <a:solidFill>
                  <a:schemeClr val="bg1"/>
                </a:solidFill>
                <a:latin typeface="Arial" panose="020B0604020202020204" pitchFamily="34" charset="0"/>
                <a:cs typeface="Arial" panose="020B0604020202020204" pitchFamily="34" charset="0"/>
              </a:rPr>
              <a:t>The ‘anxiety’ iceberg</a:t>
            </a:r>
            <a:r>
              <a:rPr lang="en-GB" altLang="en-US" sz="3600" u="sng" dirty="0">
                <a:solidFill>
                  <a:schemeClr val="bg1"/>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FDE1B-FFA6-9CD6-6FB9-A320B528BB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944110"/>
            <a:ext cx="9143999" cy="5913890"/>
          </a:xfrm>
          <a:prstGeom prst="rect">
            <a:avLst/>
          </a:prstGeom>
        </p:spPr>
      </p:pic>
      <p:pic>
        <p:nvPicPr>
          <p:cNvPr id="10" name="Picture 9">
            <a:extLst>
              <a:ext uri="{FF2B5EF4-FFF2-40B4-BE49-F238E27FC236}">
                <a16:creationId xmlns:a16="http://schemas.microsoft.com/office/drawing/2014/main" id="{9B232B72-6E3E-6A3D-B6FA-BC68B459AA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02250" y="1106935"/>
            <a:ext cx="1353118" cy="447795"/>
          </a:xfrm>
          <a:prstGeom prst="rect">
            <a:avLst/>
          </a:prstGeom>
        </p:spPr>
      </p:pic>
      <p:sp>
        <p:nvSpPr>
          <p:cNvPr id="2" name="TextBox 1">
            <a:extLst>
              <a:ext uri="{FF2B5EF4-FFF2-40B4-BE49-F238E27FC236}">
                <a16:creationId xmlns:a16="http://schemas.microsoft.com/office/drawing/2014/main" id="{92A7C7B3-732E-3221-70B0-6CB1B278E924}"/>
              </a:ext>
            </a:extLst>
          </p:cNvPr>
          <p:cNvSpPr txBox="1"/>
          <p:nvPr/>
        </p:nvSpPr>
        <p:spPr>
          <a:xfrm>
            <a:off x="189186" y="1365831"/>
            <a:ext cx="588580"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33284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85900-A607-479C-A3D4-73E1B708C499}"/>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2688452" y="470428"/>
            <a:ext cx="6455548" cy="5987521"/>
          </a:xfrm>
          <a:prstGeom prst="rect">
            <a:avLst/>
          </a:prstGeom>
        </p:spPr>
      </p:pic>
      <p:pic>
        <p:nvPicPr>
          <p:cNvPr id="5" name="Picture 4">
            <a:extLst>
              <a:ext uri="{FF2B5EF4-FFF2-40B4-BE49-F238E27FC236}">
                <a16:creationId xmlns:a16="http://schemas.microsoft.com/office/drawing/2014/main" id="{885CDE02-B85F-4956-BAB5-D0C6FD0D3F5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78141" y="6247618"/>
            <a:ext cx="1271126" cy="420661"/>
          </a:xfrm>
          <a:prstGeom prst="rect">
            <a:avLst/>
          </a:prstGeom>
        </p:spPr>
      </p:pic>
      <p:sp>
        <p:nvSpPr>
          <p:cNvPr id="8" name="Title 3">
            <a:extLst>
              <a:ext uri="{FF2B5EF4-FFF2-40B4-BE49-F238E27FC236}">
                <a16:creationId xmlns:a16="http://schemas.microsoft.com/office/drawing/2014/main" id="{58BA8D18-D187-45FB-88F2-CA9B588C2394}"/>
              </a:ext>
            </a:extLst>
          </p:cNvPr>
          <p:cNvSpPr txBox="1">
            <a:spLocks noGrp="1"/>
          </p:cNvSpPr>
          <p:nvPr>
            <p:ph type="title" idx="4294967295"/>
          </p:nvPr>
        </p:nvSpPr>
        <p:spPr>
          <a:xfrm>
            <a:off x="0" y="0"/>
            <a:ext cx="2848505" cy="6858000"/>
          </a:xfrm>
          <a:prstGeom prst="rect">
            <a:avLst/>
          </a:prstGeom>
          <a:solidFill>
            <a:srgbClr val="0070C0"/>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b="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lnSpc>
                <a:spcPct val="100000"/>
              </a:lnSpc>
              <a:defRPr/>
            </a:pPr>
            <a:r>
              <a:rPr lang="en-GB" sz="3975" b="1" dirty="0">
                <a:solidFill>
                  <a:schemeClr val="bg1"/>
                </a:solidFill>
                <a:latin typeface="Arial" panose="020B0604020202020204" pitchFamily="34" charset="0"/>
                <a:cs typeface="Arial" panose="020B0604020202020204" pitchFamily="34" charset="0"/>
              </a:rPr>
              <a:t>Stress Bucket</a:t>
            </a:r>
          </a:p>
        </p:txBody>
      </p:sp>
      <p:sp>
        <p:nvSpPr>
          <p:cNvPr id="2" name="TextBox 1">
            <a:extLst>
              <a:ext uri="{FF2B5EF4-FFF2-40B4-BE49-F238E27FC236}">
                <a16:creationId xmlns:a16="http://schemas.microsoft.com/office/drawing/2014/main" id="{91F3D41C-0D38-B66D-C9D3-013A9FDF13A6}"/>
              </a:ext>
            </a:extLst>
          </p:cNvPr>
          <p:cNvSpPr txBox="1"/>
          <p:nvPr/>
        </p:nvSpPr>
        <p:spPr>
          <a:xfrm>
            <a:off x="2848505" y="75432"/>
            <a:ext cx="588580"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192545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083211"/>
          </a:xfrm>
          <a:solidFill>
            <a:srgbClr val="0070C0"/>
          </a:solidFill>
        </p:spPr>
        <p:txBody>
          <a:bodyPr/>
          <a:lstStyle/>
          <a:p>
            <a:r>
              <a:rPr lang="en-GB" altLang="en-US" dirty="0">
                <a:solidFill>
                  <a:schemeClr val="bg1"/>
                </a:solidFill>
                <a:latin typeface="Arial" panose="020B0604020202020204" pitchFamily="34" charset="0"/>
                <a:cs typeface="Arial" panose="020B0604020202020204" pitchFamily="34" charset="0"/>
              </a:rPr>
              <a:t>Anxiety</a:t>
            </a:r>
          </a:p>
        </p:txBody>
      </p:sp>
      <p:sp>
        <p:nvSpPr>
          <p:cNvPr id="36867" name="Content Placeholder 2"/>
          <p:cNvSpPr>
            <a:spLocks noGrp="1"/>
          </p:cNvSpPr>
          <p:nvPr>
            <p:ph idx="1"/>
          </p:nvPr>
        </p:nvSpPr>
        <p:spPr>
          <a:xfrm>
            <a:off x="210118" y="1485125"/>
            <a:ext cx="5555411" cy="4852588"/>
          </a:xfrm>
        </p:spPr>
        <p:txBody>
          <a:bodyPr>
            <a:normAutofit/>
          </a:bodyPr>
          <a:lstStyle/>
          <a:p>
            <a:r>
              <a:rPr lang="en-US" altLang="en-US" dirty="0">
                <a:solidFill>
                  <a:srgbClr val="003399"/>
                </a:solidFill>
                <a:latin typeface="Arial" panose="020B0604020202020204" pitchFamily="34" charset="0"/>
                <a:cs typeface="Arial" panose="020B0604020202020204" pitchFamily="34" charset="0"/>
              </a:rPr>
              <a:t>Everyone has anxiety- it is normal- normalize it for children</a:t>
            </a:r>
          </a:p>
          <a:p>
            <a:r>
              <a:rPr lang="en-US" altLang="en-US" dirty="0">
                <a:solidFill>
                  <a:srgbClr val="003399"/>
                </a:solidFill>
                <a:latin typeface="Arial" panose="020B0604020202020204" pitchFamily="34" charset="0"/>
                <a:cs typeface="Arial" panose="020B0604020202020204" pitchFamily="34" charset="0"/>
              </a:rPr>
              <a:t>What are the triggers?</a:t>
            </a:r>
          </a:p>
          <a:p>
            <a:r>
              <a:rPr lang="en-US" altLang="en-US" dirty="0">
                <a:solidFill>
                  <a:srgbClr val="003399"/>
                </a:solidFill>
                <a:latin typeface="Arial" panose="020B0604020202020204" pitchFamily="34" charset="0"/>
                <a:cs typeface="Arial" panose="020B0604020202020204" pitchFamily="34" charset="0"/>
              </a:rPr>
              <a:t>Work on identifying the bodily sensations to anxiety</a:t>
            </a:r>
          </a:p>
          <a:p>
            <a:r>
              <a:rPr lang="en-US" altLang="en-US" dirty="0">
                <a:solidFill>
                  <a:srgbClr val="003399"/>
                </a:solidFill>
                <a:latin typeface="Arial" panose="020B0604020202020204" pitchFamily="34" charset="0"/>
                <a:cs typeface="Arial" panose="020B0604020202020204" pitchFamily="34" charset="0"/>
              </a:rPr>
              <a:t>Use a hierarchy or scaling to help identify levels of anxiety.</a:t>
            </a:r>
          </a:p>
          <a:p>
            <a:r>
              <a:rPr lang="en-US" altLang="en-US" dirty="0">
                <a:solidFill>
                  <a:srgbClr val="003399"/>
                </a:solidFill>
                <a:latin typeface="Arial" panose="020B0604020202020204" pitchFamily="34" charset="0"/>
                <a:cs typeface="Arial" panose="020B0604020202020204" pitchFamily="34" charset="0"/>
              </a:rPr>
              <a:t>Help child to </a:t>
            </a:r>
            <a:r>
              <a:rPr lang="en-US" altLang="en-US" dirty="0" err="1">
                <a:solidFill>
                  <a:srgbClr val="003399"/>
                </a:solidFill>
                <a:latin typeface="Arial" panose="020B0604020202020204" pitchFamily="34" charset="0"/>
                <a:cs typeface="Arial" panose="020B0604020202020204" pitchFamily="34" charset="0"/>
              </a:rPr>
              <a:t>generalise</a:t>
            </a:r>
            <a:r>
              <a:rPr lang="en-US" altLang="en-US" dirty="0">
                <a:solidFill>
                  <a:srgbClr val="003399"/>
                </a:solidFill>
                <a:latin typeface="Arial" panose="020B0604020202020204" pitchFamily="34" charset="0"/>
                <a:cs typeface="Arial" panose="020B0604020202020204" pitchFamily="34" charset="0"/>
              </a:rPr>
              <a:t> strategies for reducing anxiety to different situations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444" y="1485125"/>
            <a:ext cx="3029438" cy="4327768"/>
          </a:xfrm>
          <a:prstGeom prst="rect">
            <a:avLst/>
          </a:prstGeom>
        </p:spPr>
      </p:pic>
      <p:pic>
        <p:nvPicPr>
          <p:cNvPr id="3" name="Picture 2">
            <a:extLst>
              <a:ext uri="{FF2B5EF4-FFF2-40B4-BE49-F238E27FC236}">
                <a16:creationId xmlns:a16="http://schemas.microsoft.com/office/drawing/2014/main" id="{84ED37E8-84E1-ABB2-DF11-1175C27EDE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3179" y="6097221"/>
            <a:ext cx="1780796" cy="589329"/>
          </a:xfrm>
          <a:prstGeom prst="rect">
            <a:avLst/>
          </a:prstGeom>
        </p:spPr>
      </p:pic>
      <p:sp>
        <p:nvSpPr>
          <p:cNvPr id="4" name="TextBox 3">
            <a:extLst>
              <a:ext uri="{FF2B5EF4-FFF2-40B4-BE49-F238E27FC236}">
                <a16:creationId xmlns:a16="http://schemas.microsoft.com/office/drawing/2014/main" id="{4C3AFCE3-20CD-947D-9273-5A624F2B7539}"/>
              </a:ext>
            </a:extLst>
          </p:cNvPr>
          <p:cNvSpPr txBox="1"/>
          <p:nvPr/>
        </p:nvSpPr>
        <p:spPr>
          <a:xfrm>
            <a:off x="71203" y="1181165"/>
            <a:ext cx="588580" cy="369332"/>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82848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760" y="-10713"/>
            <a:ext cx="9169760" cy="1083211"/>
          </a:xfrm>
          <a:solidFill>
            <a:srgbClr val="0070C0"/>
          </a:solidFill>
        </p:spPr>
        <p:txBody>
          <a:bodyPr/>
          <a:lstStyle/>
          <a:p>
            <a:r>
              <a:rPr lang="en-GB" altLang="en-US" dirty="0">
                <a:solidFill>
                  <a:schemeClr val="bg1"/>
                </a:solidFill>
                <a:latin typeface="Arial" panose="020B0604020202020204" pitchFamily="34" charset="0"/>
                <a:cs typeface="Arial" panose="020B0604020202020204" pitchFamily="34" charset="0"/>
              </a:rPr>
              <a:t>Visuals to support regulation</a:t>
            </a:r>
          </a:p>
        </p:txBody>
      </p:sp>
      <p:sp>
        <p:nvSpPr>
          <p:cNvPr id="34820" name="AutoShape 2" descr="Image result for calm down sequence"/>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8BB"/>
              </a:buClr>
              <a:buFont typeface="Wingdings" pitchFamily="2" charset="2"/>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800">
              <a:latin typeface="Arial" charset="0"/>
            </a:endParaRPr>
          </a:p>
        </p:txBody>
      </p:sp>
      <p:sp>
        <p:nvSpPr>
          <p:cNvPr id="34821" name="AutoShape 4" descr="Image result for calm down sequence"/>
          <p:cNvSpPr>
            <a:spLocks noChangeAspect="1" noChangeArrowheads="1"/>
          </p:cNvSpPr>
          <p:nvPr/>
        </p:nvSpPr>
        <p:spPr bwMode="auto">
          <a:xfrm>
            <a:off x="215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8BB"/>
              </a:buClr>
              <a:buFont typeface="Wingdings" pitchFamily="2" charset="2"/>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800">
              <a:latin typeface="Arial" charset="0"/>
            </a:endParaRPr>
          </a:p>
        </p:txBody>
      </p:sp>
      <p:pic>
        <p:nvPicPr>
          <p:cNvPr id="3" name="Picture 2">
            <a:extLst>
              <a:ext uri="{FF2B5EF4-FFF2-40B4-BE49-F238E27FC236}">
                <a16:creationId xmlns:a16="http://schemas.microsoft.com/office/drawing/2014/main" id="{FAA7392B-51FA-BDE1-3974-A4DF913AD2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29475" y="6097221"/>
            <a:ext cx="1492250" cy="493839"/>
          </a:xfrm>
          <a:prstGeom prst="rect">
            <a:avLst/>
          </a:prstGeom>
        </p:spPr>
      </p:pic>
      <p:grpSp>
        <p:nvGrpSpPr>
          <p:cNvPr id="4" name="Group 3">
            <a:extLst>
              <a:ext uri="{FF2B5EF4-FFF2-40B4-BE49-F238E27FC236}">
                <a16:creationId xmlns:a16="http://schemas.microsoft.com/office/drawing/2014/main" id="{8ADD294C-541F-464F-B931-B019FD5F8684}"/>
              </a:ext>
              <a:ext uri="{C183D7F6-B498-43B3-948B-1728B52AA6E4}">
                <adec:decorative xmlns:adec="http://schemas.microsoft.com/office/drawing/2017/decorative" val="1"/>
              </a:ext>
            </a:extLst>
          </p:cNvPr>
          <p:cNvGrpSpPr/>
          <p:nvPr/>
        </p:nvGrpSpPr>
        <p:grpSpPr>
          <a:xfrm>
            <a:off x="226957" y="1333654"/>
            <a:ext cx="8690086" cy="4890713"/>
            <a:chOff x="226957" y="1333654"/>
            <a:chExt cx="8690086" cy="489071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57" y="1333654"/>
              <a:ext cx="2893728" cy="2314982"/>
            </a:xfrm>
            <a:prstGeom prst="rect">
              <a:avLst/>
            </a:prstGeom>
          </p:spPr>
        </p:pic>
        <p:pic>
          <p:nvPicPr>
            <p:cNvPr id="5" name="Picture 4">
              <a:extLst>
                <a:ext uri="{FF2B5EF4-FFF2-40B4-BE49-F238E27FC236}">
                  <a16:creationId xmlns:a16="http://schemas.microsoft.com/office/drawing/2014/main" id="{12902C4A-8AF2-F972-DFF9-A865455B1C09}"/>
                </a:ext>
              </a:extLst>
            </p:cNvPr>
            <p:cNvPicPr>
              <a:picLocks noChangeAspect="1"/>
            </p:cNvPicPr>
            <p:nvPr/>
          </p:nvPicPr>
          <p:blipFill>
            <a:blip r:embed="rId4"/>
            <a:stretch>
              <a:fillRect/>
            </a:stretch>
          </p:blipFill>
          <p:spPr>
            <a:xfrm>
              <a:off x="5865815" y="1333654"/>
              <a:ext cx="3051228" cy="4190691"/>
            </a:xfrm>
            <a:prstGeom prst="rect">
              <a:avLst/>
            </a:prstGeom>
          </p:spPr>
        </p:pic>
        <p:pic>
          <p:nvPicPr>
            <p:cNvPr id="1028" name="Picture 4" descr="Calming strategies - ABC Pediatric Therapy">
              <a:extLst>
                <a:ext uri="{FF2B5EF4-FFF2-40B4-BE49-F238E27FC236}">
                  <a16:creationId xmlns:a16="http://schemas.microsoft.com/office/drawing/2014/main" id="{ED97DA95-CEDC-52E9-833F-ABE40AAE01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71" y="3909792"/>
              <a:ext cx="28575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ounding Digital Print-Anxiety Sign-Grounding Poster-Mental - Etsy ...">
              <a:extLst>
                <a:ext uri="{FF2B5EF4-FFF2-40B4-BE49-F238E27FC236}">
                  <a16:creationId xmlns:a16="http://schemas.microsoft.com/office/drawing/2014/main" id="{8003B81D-2E63-24C5-DE75-584AB831BB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634" b="17342"/>
            <a:stretch/>
          </p:blipFill>
          <p:spPr bwMode="auto">
            <a:xfrm>
              <a:off x="3416899" y="1333654"/>
              <a:ext cx="2161890" cy="272446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D4E51F5B-826A-9C4F-6A1C-1128989CD868}"/>
              </a:ext>
            </a:extLst>
          </p:cNvPr>
          <p:cNvSpPr txBox="1"/>
          <p:nvPr/>
        </p:nvSpPr>
        <p:spPr>
          <a:xfrm>
            <a:off x="189186" y="1365831"/>
            <a:ext cx="588580" cy="369332"/>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300486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083211"/>
          </a:xfrm>
          <a:solidFill>
            <a:srgbClr val="0070C0"/>
          </a:solidFill>
        </p:spPr>
        <p:txBody>
          <a:bodyPr/>
          <a:lstStyle/>
          <a:p>
            <a:r>
              <a:rPr lang="en-GB" altLang="en-US" dirty="0">
                <a:solidFill>
                  <a:schemeClr val="bg1"/>
                </a:solidFill>
                <a:latin typeface="Arial" panose="020B0604020202020204" pitchFamily="34" charset="0"/>
                <a:cs typeface="Arial" panose="020B0604020202020204" pitchFamily="34" charset="0"/>
              </a:rPr>
              <a:t>Emotional Toolkit</a:t>
            </a:r>
          </a:p>
        </p:txBody>
      </p:sp>
      <p:sp>
        <p:nvSpPr>
          <p:cNvPr id="38915" name="Content Placeholder 2"/>
          <p:cNvSpPr>
            <a:spLocks noGrp="1"/>
          </p:cNvSpPr>
          <p:nvPr>
            <p:ph idx="1"/>
          </p:nvPr>
        </p:nvSpPr>
        <p:spPr>
          <a:xfrm>
            <a:off x="210118" y="1438058"/>
            <a:ext cx="8728435" cy="4561278"/>
          </a:xfrm>
        </p:spPr>
        <p:txBody>
          <a:bodyPr>
            <a:normAutofit/>
          </a:bodyPr>
          <a:lstStyle/>
          <a:p>
            <a:pPr marL="0" indent="0">
              <a:buNone/>
            </a:pPr>
            <a:r>
              <a:rPr lang="en-GB" altLang="en-US" b="1" dirty="0">
                <a:solidFill>
                  <a:srgbClr val="003399"/>
                </a:solidFill>
                <a:latin typeface="Arial" panose="020B0604020202020204" pitchFamily="34" charset="0"/>
                <a:cs typeface="Arial" panose="020B0604020202020204" pitchFamily="34" charset="0"/>
              </a:rPr>
              <a:t>Develop an emotional toolkit-</a:t>
            </a:r>
          </a:p>
          <a:p>
            <a:r>
              <a:rPr lang="en-GB" altLang="en-US" dirty="0">
                <a:solidFill>
                  <a:srgbClr val="003399"/>
                </a:solidFill>
                <a:latin typeface="Arial" panose="020B0604020202020204" pitchFamily="34" charset="0"/>
                <a:cs typeface="Arial" panose="020B0604020202020204" pitchFamily="34" charset="0"/>
              </a:rPr>
              <a:t>Sensory breaks- toys, books, time out/chill out areas, safe space, physical activity</a:t>
            </a:r>
          </a:p>
          <a:p>
            <a:r>
              <a:rPr lang="en-GB" altLang="en-US" dirty="0">
                <a:solidFill>
                  <a:srgbClr val="003399"/>
                </a:solidFill>
                <a:latin typeface="Arial" panose="020B0604020202020204" pitchFamily="34" charset="0"/>
                <a:cs typeface="Arial" panose="020B0604020202020204" pitchFamily="34" charset="0"/>
              </a:rPr>
              <a:t>Breathing exercises- ‘rectangular breathing’ (with a longer outbreath) and ‘lazy eights’</a:t>
            </a:r>
          </a:p>
          <a:p>
            <a:r>
              <a:rPr lang="en-GB" altLang="en-US" dirty="0">
                <a:solidFill>
                  <a:srgbClr val="003399"/>
                </a:solidFill>
                <a:latin typeface="Arial" panose="020B0604020202020204" pitchFamily="34" charset="0"/>
                <a:cs typeface="Arial" panose="020B0604020202020204" pitchFamily="34" charset="0"/>
              </a:rPr>
              <a:t>Would opportunities for exercise after school help?</a:t>
            </a:r>
          </a:p>
          <a:p>
            <a:r>
              <a:rPr lang="en-GB" altLang="en-US" dirty="0">
                <a:solidFill>
                  <a:srgbClr val="003399"/>
                </a:solidFill>
                <a:latin typeface="Arial" panose="020B0604020202020204" pitchFamily="34" charset="0"/>
                <a:cs typeface="Arial" panose="020B0604020202020204" pitchFamily="34" charset="0"/>
              </a:rPr>
              <a:t>Give child allocated ‘worry time’</a:t>
            </a:r>
          </a:p>
          <a:p>
            <a:r>
              <a:rPr lang="en-GB" altLang="en-US" dirty="0">
                <a:solidFill>
                  <a:srgbClr val="003399"/>
                </a:solidFill>
                <a:latin typeface="Arial" panose="020B0604020202020204" pitchFamily="34" charset="0"/>
                <a:cs typeface="Arial" panose="020B0604020202020204" pitchFamily="34" charset="0"/>
              </a:rPr>
              <a:t>Find activities which make the child happy/give sense of well being</a:t>
            </a:r>
          </a:p>
        </p:txBody>
      </p:sp>
      <p:pic>
        <p:nvPicPr>
          <p:cNvPr id="2" name="Picture 1">
            <a:extLst>
              <a:ext uri="{FF2B5EF4-FFF2-40B4-BE49-F238E27FC236}">
                <a16:creationId xmlns:a16="http://schemas.microsoft.com/office/drawing/2014/main" id="{373E5FDB-88B1-0DF4-7F7E-EE124F7233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93406" y="5999336"/>
            <a:ext cx="1640476" cy="542892"/>
          </a:xfrm>
          <a:prstGeom prst="rect">
            <a:avLst/>
          </a:prstGeom>
        </p:spPr>
      </p:pic>
      <p:sp>
        <p:nvSpPr>
          <p:cNvPr id="3" name="TextBox 2">
            <a:extLst>
              <a:ext uri="{FF2B5EF4-FFF2-40B4-BE49-F238E27FC236}">
                <a16:creationId xmlns:a16="http://schemas.microsoft.com/office/drawing/2014/main" id="{FFF7E6F4-9930-7693-58DB-F43D786D4ADB}"/>
              </a:ext>
            </a:extLst>
          </p:cNvPr>
          <p:cNvSpPr txBox="1"/>
          <p:nvPr/>
        </p:nvSpPr>
        <p:spPr>
          <a:xfrm>
            <a:off x="189186" y="1137946"/>
            <a:ext cx="588580" cy="369332"/>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85706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083211"/>
          </a:xfrm>
          <a:solidFill>
            <a:srgbClr val="0070C0"/>
          </a:solidFill>
        </p:spPr>
        <p:txBody>
          <a:bodyPr/>
          <a:lstStyle/>
          <a:p>
            <a:r>
              <a:rPr lang="en-GB" altLang="en-US" dirty="0">
                <a:solidFill>
                  <a:schemeClr val="bg1"/>
                </a:solidFill>
                <a:latin typeface="Arial" panose="020B0604020202020204" pitchFamily="34" charset="0"/>
                <a:cs typeface="Arial" panose="020B0604020202020204" pitchFamily="34" charset="0"/>
              </a:rPr>
              <a:t>Emotional Toolkit cont’d.</a:t>
            </a:r>
          </a:p>
        </p:txBody>
      </p:sp>
      <p:sp>
        <p:nvSpPr>
          <p:cNvPr id="39939" name="Content Placeholder 2"/>
          <p:cNvSpPr>
            <a:spLocks noGrp="1"/>
          </p:cNvSpPr>
          <p:nvPr>
            <p:ph idx="1"/>
          </p:nvPr>
        </p:nvSpPr>
        <p:spPr>
          <a:xfrm>
            <a:off x="207782" y="1683904"/>
            <a:ext cx="8728435" cy="4330942"/>
          </a:xfrm>
        </p:spPr>
        <p:txBody>
          <a:bodyPr/>
          <a:lstStyle/>
          <a:p>
            <a:r>
              <a:rPr lang="en-GB" altLang="en-US" dirty="0">
                <a:solidFill>
                  <a:srgbClr val="003399"/>
                </a:solidFill>
                <a:latin typeface="Arial" panose="020B0604020202020204" pitchFamily="34" charset="0"/>
                <a:cs typeface="Arial" panose="020B0604020202020204" pitchFamily="34" charset="0"/>
              </a:rPr>
              <a:t>Find 10 things to improve your mood… visual menu</a:t>
            </a:r>
          </a:p>
          <a:p>
            <a:r>
              <a:rPr lang="en-GB" altLang="en-US" dirty="0">
                <a:solidFill>
                  <a:srgbClr val="003399"/>
                </a:solidFill>
                <a:latin typeface="Arial" panose="020B0604020202020204" pitchFamily="34" charset="0"/>
                <a:cs typeface="Arial" panose="020B0604020202020204" pitchFamily="34" charset="0"/>
              </a:rPr>
              <a:t>Diary of strategies- rate anxiety before and after.</a:t>
            </a:r>
          </a:p>
          <a:p>
            <a:r>
              <a:rPr lang="en-GB" altLang="en-US" dirty="0">
                <a:solidFill>
                  <a:srgbClr val="003399"/>
                </a:solidFill>
                <a:latin typeface="Arial" panose="020B0604020202020204" pitchFamily="34" charset="0"/>
                <a:cs typeface="Arial" panose="020B0604020202020204" pitchFamily="34" charset="0"/>
              </a:rPr>
              <a:t>Problem solving together.</a:t>
            </a:r>
          </a:p>
          <a:p>
            <a:r>
              <a:rPr lang="en-GB" altLang="en-US" dirty="0">
                <a:solidFill>
                  <a:srgbClr val="003399"/>
                </a:solidFill>
                <a:latin typeface="Arial" panose="020B0604020202020204" pitchFamily="34" charset="0"/>
                <a:cs typeface="Arial" panose="020B0604020202020204" pitchFamily="34" charset="0"/>
              </a:rPr>
              <a:t>Thought challenging – what do you think, feel and do?  What could you have done instead?  How might you have felt instead?</a:t>
            </a:r>
          </a:p>
          <a:p>
            <a:r>
              <a:rPr lang="en-GB" altLang="en-US" dirty="0">
                <a:solidFill>
                  <a:srgbClr val="003399"/>
                </a:solidFill>
                <a:latin typeface="Arial" panose="020B0604020202020204" pitchFamily="34" charset="0"/>
                <a:cs typeface="Arial" panose="020B0604020202020204" pitchFamily="34" charset="0"/>
              </a:rPr>
              <a:t>Develop an emotional language that holds relevance for the child.</a:t>
            </a:r>
          </a:p>
        </p:txBody>
      </p:sp>
      <p:pic>
        <p:nvPicPr>
          <p:cNvPr id="2" name="Picture 1">
            <a:extLst>
              <a:ext uri="{FF2B5EF4-FFF2-40B4-BE49-F238E27FC236}">
                <a16:creationId xmlns:a16="http://schemas.microsoft.com/office/drawing/2014/main" id="{89B3057E-1B01-3C65-BCFD-FA94D4FD62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47982" y="6148376"/>
            <a:ext cx="1485900" cy="491737"/>
          </a:xfrm>
          <a:prstGeom prst="rect">
            <a:avLst/>
          </a:prstGeom>
        </p:spPr>
      </p:pic>
      <p:sp>
        <p:nvSpPr>
          <p:cNvPr id="3" name="TextBox 2">
            <a:extLst>
              <a:ext uri="{FF2B5EF4-FFF2-40B4-BE49-F238E27FC236}">
                <a16:creationId xmlns:a16="http://schemas.microsoft.com/office/drawing/2014/main" id="{A66A8485-9903-9200-C503-A17DC036E160}"/>
              </a:ext>
            </a:extLst>
          </p:cNvPr>
          <p:cNvSpPr txBox="1"/>
          <p:nvPr/>
        </p:nvSpPr>
        <p:spPr>
          <a:xfrm>
            <a:off x="189186" y="1365831"/>
            <a:ext cx="588580"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319010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E2847-5A48-41EB-A299-480C90607588}"/>
              </a:ext>
            </a:extLst>
          </p:cNvPr>
          <p:cNvSpPr>
            <a:spLocks noGrp="1"/>
          </p:cNvSpPr>
          <p:nvPr>
            <p:ph type="title" idx="4294967295"/>
          </p:nvPr>
        </p:nvSpPr>
        <p:spPr>
          <a:xfrm>
            <a:off x="0" y="0"/>
            <a:ext cx="9144000" cy="882945"/>
          </a:xfrm>
          <a:solidFill>
            <a:srgbClr val="0070C0"/>
          </a:solidFill>
        </p:spPr>
        <p:txBody>
          <a:bodyPr vert="horz" lIns="68580" tIns="34290" rIns="68580" bIns="34290" rtlCol="0" anchor="b">
            <a:normAutofit/>
          </a:bodyPr>
          <a:lstStyle/>
          <a:p>
            <a:r>
              <a:rPr lang="en-GB" dirty="0">
                <a:solidFill>
                  <a:schemeClr val="bg1"/>
                </a:solidFill>
                <a:latin typeface="Arial" panose="020B0604020202020204" pitchFamily="34" charset="0"/>
                <a:cs typeface="Arial" panose="020B0604020202020204" pitchFamily="34" charset="0"/>
              </a:rPr>
              <a:t>Breathing &amp; Grounding Exercises</a:t>
            </a:r>
          </a:p>
        </p:txBody>
      </p:sp>
      <p:sp>
        <p:nvSpPr>
          <p:cNvPr id="3" name="TextBox 2">
            <a:extLst>
              <a:ext uri="{FF2B5EF4-FFF2-40B4-BE49-F238E27FC236}">
                <a16:creationId xmlns:a16="http://schemas.microsoft.com/office/drawing/2014/main" id="{629A3917-CEB0-4D57-A56D-B6D5C5B5BF2A}"/>
              </a:ext>
            </a:extLst>
          </p:cNvPr>
          <p:cNvSpPr txBox="1"/>
          <p:nvPr/>
        </p:nvSpPr>
        <p:spPr>
          <a:xfrm>
            <a:off x="366101" y="1252872"/>
            <a:ext cx="3320073" cy="4619371"/>
          </a:xfrm>
          <a:prstGeom prst="rect">
            <a:avLst/>
          </a:prstGeom>
          <a:solidFill>
            <a:srgbClr val="FFE593"/>
          </a:solidFill>
        </p:spPr>
        <p:txBody>
          <a:bodyPr vert="horz" lIns="68580" tIns="34290" rIns="68580" bIns="34290" rtlCol="0">
            <a:normAutofit/>
          </a:bodyPr>
          <a:lstStyle/>
          <a:p>
            <a:pPr defTabSz="685800">
              <a:lnSpc>
                <a:spcPct val="90000"/>
              </a:lnSpc>
              <a:spcAft>
                <a:spcPts val="450"/>
              </a:spcAft>
            </a:pPr>
            <a:r>
              <a:rPr lang="en-US" b="1" dirty="0">
                <a:solidFill>
                  <a:srgbClr val="1F418B"/>
                </a:solidFill>
                <a:latin typeface="Arial" panose="020B0604020202020204" pitchFamily="34" charset="0"/>
                <a:cs typeface="Arial" panose="020B0604020202020204" pitchFamily="34" charset="0"/>
              </a:rPr>
              <a:t>BREATHING EXERCISES</a:t>
            </a:r>
          </a:p>
          <a:p>
            <a:pPr marL="257175" indent="-257175" defTabSz="685800">
              <a:lnSpc>
                <a:spcPct val="90000"/>
              </a:lnSpc>
              <a:spcAft>
                <a:spcPts val="450"/>
              </a:spcAft>
              <a:buFont typeface="Arial" panose="020B0604020202020204" pitchFamily="34" charset="0"/>
              <a:buChar char="•"/>
            </a:pPr>
            <a:r>
              <a:rPr lang="en-US" dirty="0">
                <a:solidFill>
                  <a:srgbClr val="1F418B"/>
                </a:solidFill>
                <a:latin typeface="Arial" panose="020B0604020202020204" pitchFamily="34" charset="0"/>
                <a:cs typeface="Arial" panose="020B0604020202020204" pitchFamily="34" charset="0"/>
              </a:rPr>
              <a:t>regular practice when not anxious</a:t>
            </a:r>
          </a:p>
          <a:p>
            <a:pPr defTabSz="685800">
              <a:lnSpc>
                <a:spcPct val="90000"/>
              </a:lnSpc>
              <a:spcAft>
                <a:spcPts val="450"/>
              </a:spcAft>
            </a:pPr>
            <a:endParaRPr lang="en-US" sz="1050" dirty="0">
              <a:solidFill>
                <a:srgbClr val="1F418B"/>
              </a:solidFill>
              <a:latin typeface="Arial" panose="020B0604020202020204" pitchFamily="34" charset="0"/>
              <a:cs typeface="Arial" panose="020B0604020202020204" pitchFamily="34" charset="0"/>
            </a:endParaRPr>
          </a:p>
          <a:p>
            <a:pPr marL="257175" indent="-257175" defTabSz="685800">
              <a:lnSpc>
                <a:spcPct val="90000"/>
              </a:lnSpc>
              <a:spcAft>
                <a:spcPts val="450"/>
              </a:spcAft>
              <a:buFont typeface="Arial" panose="020B0604020202020204" pitchFamily="34" charset="0"/>
              <a:buChar char="•"/>
            </a:pPr>
            <a:r>
              <a:rPr lang="en-US" dirty="0">
                <a:solidFill>
                  <a:srgbClr val="1F418B"/>
                </a:solidFill>
                <a:latin typeface="Arial" panose="020B0604020202020204" pitchFamily="34" charset="0"/>
                <a:cs typeface="Arial" panose="020B0604020202020204" pitchFamily="34" charset="0"/>
              </a:rPr>
              <a:t>creates a physical response which activates the relaxation process</a:t>
            </a:r>
          </a:p>
          <a:p>
            <a:pPr defTabSz="685800">
              <a:lnSpc>
                <a:spcPct val="90000"/>
              </a:lnSpc>
              <a:spcAft>
                <a:spcPts val="450"/>
              </a:spcAft>
            </a:pPr>
            <a:endParaRPr lang="en-US" dirty="0">
              <a:solidFill>
                <a:srgbClr val="1F418B"/>
              </a:solidFill>
              <a:latin typeface="Arial" panose="020B0604020202020204" pitchFamily="34" charset="0"/>
              <a:cs typeface="Arial" panose="020B0604020202020204" pitchFamily="34" charset="0"/>
            </a:endParaRPr>
          </a:p>
          <a:p>
            <a:pPr defTabSz="685800">
              <a:lnSpc>
                <a:spcPct val="90000"/>
              </a:lnSpc>
              <a:spcAft>
                <a:spcPts val="450"/>
              </a:spcAft>
            </a:pPr>
            <a:r>
              <a:rPr lang="en-US" b="1" dirty="0">
                <a:solidFill>
                  <a:srgbClr val="1F418B"/>
                </a:solidFill>
                <a:latin typeface="Arial" panose="020B0604020202020204" pitchFamily="34" charset="0"/>
                <a:cs typeface="Arial" panose="020B0604020202020204" pitchFamily="34" charset="0"/>
              </a:rPr>
              <a:t>GROUNDING EXERCISES</a:t>
            </a:r>
          </a:p>
          <a:p>
            <a:pPr indent="-171450" defTabSz="685800">
              <a:lnSpc>
                <a:spcPct val="90000"/>
              </a:lnSpc>
              <a:spcAft>
                <a:spcPts val="450"/>
              </a:spcAft>
              <a:buFont typeface="Arial" panose="020B0604020202020204" pitchFamily="34" charset="0"/>
              <a:buChar char="•"/>
            </a:pPr>
            <a:r>
              <a:rPr lang="en-US" dirty="0">
                <a:solidFill>
                  <a:srgbClr val="1F418B"/>
                </a:solidFill>
                <a:latin typeface="Arial" panose="020B0604020202020204" pitchFamily="34" charset="0"/>
                <a:cs typeface="Arial" panose="020B0604020202020204" pitchFamily="34" charset="0"/>
              </a:rPr>
              <a:t>bring us back to the</a:t>
            </a:r>
          </a:p>
          <a:p>
            <a:pPr defTabSz="685800">
              <a:lnSpc>
                <a:spcPct val="90000"/>
              </a:lnSpc>
              <a:spcAft>
                <a:spcPts val="450"/>
              </a:spcAft>
            </a:pPr>
            <a:r>
              <a:rPr lang="en-US" dirty="0">
                <a:solidFill>
                  <a:srgbClr val="1F418B"/>
                </a:solidFill>
                <a:latin typeface="Arial" panose="020B0604020202020204" pitchFamily="34" charset="0"/>
                <a:cs typeface="Arial" panose="020B0604020202020204" pitchFamily="34" charset="0"/>
              </a:rPr>
              <a:t>   present moment</a:t>
            </a:r>
          </a:p>
          <a:p>
            <a:pPr defTabSz="685800">
              <a:lnSpc>
                <a:spcPct val="90000"/>
              </a:lnSpc>
              <a:spcAft>
                <a:spcPts val="450"/>
              </a:spcAft>
            </a:pPr>
            <a:endParaRPr lang="en-US" sz="1050" dirty="0">
              <a:solidFill>
                <a:srgbClr val="1F418B"/>
              </a:solidFill>
              <a:latin typeface="Arial" panose="020B0604020202020204" pitchFamily="34" charset="0"/>
              <a:cs typeface="Arial" panose="020B0604020202020204" pitchFamily="34" charset="0"/>
            </a:endParaRPr>
          </a:p>
          <a:p>
            <a:pPr indent="-171450" defTabSz="685800">
              <a:lnSpc>
                <a:spcPct val="90000"/>
              </a:lnSpc>
              <a:spcAft>
                <a:spcPts val="450"/>
              </a:spcAft>
              <a:buFont typeface="Arial" panose="020B0604020202020204" pitchFamily="34" charset="0"/>
              <a:buChar char="•"/>
            </a:pPr>
            <a:r>
              <a:rPr lang="en-US" dirty="0">
                <a:solidFill>
                  <a:srgbClr val="1F418B"/>
                </a:solidFill>
                <a:latin typeface="Arial" panose="020B0604020202020204" pitchFamily="34" charset="0"/>
                <a:cs typeface="Arial" panose="020B0604020202020204" pitchFamily="34" charset="0"/>
              </a:rPr>
              <a:t>senses link to different      </a:t>
            </a:r>
          </a:p>
          <a:p>
            <a:pPr defTabSz="685800">
              <a:lnSpc>
                <a:spcPct val="90000"/>
              </a:lnSpc>
              <a:spcAft>
                <a:spcPts val="450"/>
              </a:spcAft>
            </a:pPr>
            <a:r>
              <a:rPr lang="en-US" dirty="0">
                <a:solidFill>
                  <a:srgbClr val="1F418B"/>
                </a:solidFill>
                <a:latin typeface="Arial" panose="020B0604020202020204" pitchFamily="34" charset="0"/>
                <a:cs typeface="Arial" panose="020B0604020202020204" pitchFamily="34" charset="0"/>
              </a:rPr>
              <a:t>   parts of the brain</a:t>
            </a:r>
          </a:p>
          <a:p>
            <a:pPr indent="-171450" defTabSz="685800">
              <a:lnSpc>
                <a:spcPct val="90000"/>
              </a:lnSpc>
              <a:spcAft>
                <a:spcPts val="450"/>
              </a:spcAft>
              <a:buFont typeface="Arial" panose="020B0604020202020204" pitchFamily="34" charset="0"/>
              <a:buChar char="•"/>
            </a:pPr>
            <a:endParaRPr lang="en-US" sz="135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endParaRPr>
          </a:p>
        </p:txBody>
      </p:sp>
      <p:pic>
        <p:nvPicPr>
          <p:cNvPr id="2" name="Picture 1">
            <a:extLst>
              <a:ext uri="{FF2B5EF4-FFF2-40B4-BE49-F238E27FC236}">
                <a16:creationId xmlns:a16="http://schemas.microsoft.com/office/drawing/2014/main" id="{6613495D-92C0-4527-AA13-09B4928981D3}"/>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552" r="20181"/>
          <a:stretch/>
        </p:blipFill>
        <p:spPr>
          <a:xfrm>
            <a:off x="3899762" y="1257381"/>
            <a:ext cx="5008813" cy="5329237"/>
          </a:xfrm>
          <a:prstGeom prst="rect">
            <a:avLst/>
          </a:prstGeom>
        </p:spPr>
      </p:pic>
      <p:pic>
        <p:nvPicPr>
          <p:cNvPr id="4" name="Picture 3">
            <a:extLst>
              <a:ext uri="{FF2B5EF4-FFF2-40B4-BE49-F238E27FC236}">
                <a16:creationId xmlns:a16="http://schemas.microsoft.com/office/drawing/2014/main" id="{81AF7F3B-83E4-4304-A0A5-0F4D20FF719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6102" y="6169558"/>
            <a:ext cx="1584860" cy="528287"/>
          </a:xfrm>
          <a:prstGeom prst="rect">
            <a:avLst/>
          </a:prstGeom>
        </p:spPr>
      </p:pic>
      <p:sp>
        <p:nvSpPr>
          <p:cNvPr id="6" name="TextBox 5">
            <a:extLst>
              <a:ext uri="{FF2B5EF4-FFF2-40B4-BE49-F238E27FC236}">
                <a16:creationId xmlns:a16="http://schemas.microsoft.com/office/drawing/2014/main" id="{1440FE35-6C2E-94D6-87DD-13E9D949B73B}"/>
              </a:ext>
            </a:extLst>
          </p:cNvPr>
          <p:cNvSpPr txBox="1"/>
          <p:nvPr/>
        </p:nvSpPr>
        <p:spPr>
          <a:xfrm>
            <a:off x="152513" y="955557"/>
            <a:ext cx="588580"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356243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671044" y="1167179"/>
            <a:ext cx="6532472" cy="5239896"/>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a:spcBef>
                <a:spcPts val="0"/>
              </a:spcBef>
              <a:defRPr/>
            </a:pPr>
            <a:endParaRPr lang="en-GB" sz="3600" kern="0" dirty="0">
              <a:solidFill>
                <a:srgbClr val="20438F"/>
              </a:solidFill>
              <a:latin typeface="Arial" panose="020B0604020202020204" pitchFamily="34" charset="0"/>
              <a:cs typeface="Arial" panose="020B0604020202020204" pitchFamily="34" charset="0"/>
            </a:endParaRPr>
          </a:p>
          <a:p>
            <a:pPr algn="l" defTabSz="342900" fontAlgn="base">
              <a:spcBef>
                <a:spcPts val="0"/>
              </a:spcBef>
              <a:defRPr/>
            </a:pPr>
            <a:endParaRPr lang="en-GB" sz="1500" b="0" dirty="0">
              <a:solidFill>
                <a:srgbClr val="1F418B"/>
              </a:solidFill>
              <a:latin typeface="Arial" panose="020B0604020202020204" pitchFamily="34" charset="0"/>
              <a:ea typeface="+mn-ea"/>
              <a:cs typeface="Arial" panose="020B0604020202020204" pitchFamily="34" charset="0"/>
            </a:endParaRP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Starving the Anxiety Gremlin - by Katie Collins-Donnelly </a:t>
            </a: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Facing your fears -  by Judith A </a:t>
            </a:r>
            <a:r>
              <a:rPr lang="en-GB" sz="1800" b="0" dirty="0" err="1">
                <a:solidFill>
                  <a:srgbClr val="1F418B"/>
                </a:solidFill>
                <a:latin typeface="Arial" panose="020B0604020202020204" pitchFamily="34" charset="0"/>
                <a:ea typeface="+mn-ea"/>
                <a:cs typeface="Arial" panose="020B0604020202020204" pitchFamily="34" charset="0"/>
              </a:rPr>
              <a:t>Reaven</a:t>
            </a:r>
            <a:endParaRPr lang="en-GB" sz="1800" b="0" dirty="0">
              <a:solidFill>
                <a:srgbClr val="1F418B"/>
              </a:solidFill>
              <a:latin typeface="Arial" panose="020B0604020202020204" pitchFamily="34" charset="0"/>
              <a:ea typeface="+mn-ea"/>
              <a:cs typeface="Arial" panose="020B0604020202020204" pitchFamily="34" charset="0"/>
            </a:endParaRP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The Huge Big Bag of Worries – by Virginia Ironside </a:t>
            </a: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Worry Monster – by Caroline Huff </a:t>
            </a: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All Birds Have Anxiety – by Kathy </a:t>
            </a:r>
            <a:r>
              <a:rPr lang="en-GB" sz="1800" b="0" dirty="0" err="1">
                <a:solidFill>
                  <a:srgbClr val="1F418B"/>
                </a:solidFill>
                <a:latin typeface="Arial" panose="020B0604020202020204" pitchFamily="34" charset="0"/>
                <a:ea typeface="+mn-ea"/>
                <a:cs typeface="Arial" panose="020B0604020202020204" pitchFamily="34" charset="0"/>
              </a:rPr>
              <a:t>Hoopman</a:t>
            </a:r>
            <a:r>
              <a:rPr lang="en-GB" sz="1800" b="0" dirty="0">
                <a:solidFill>
                  <a:srgbClr val="1F418B"/>
                </a:solidFill>
                <a:latin typeface="Arial" panose="020B0604020202020204" pitchFamily="34" charset="0"/>
                <a:ea typeface="+mn-ea"/>
                <a:cs typeface="Arial" panose="020B0604020202020204" pitchFamily="34" charset="0"/>
              </a:rPr>
              <a:t> </a:t>
            </a: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When My Worries Get Too Big – by Kari Dunn Burton </a:t>
            </a: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What to Do When You Worry Too Much – by Dawn Huebner </a:t>
            </a:r>
          </a:p>
          <a:p>
            <a:pPr marL="257175" indent="-257175" algn="l" defTabSz="342900" fontAlgn="base">
              <a:spcBef>
                <a:spcPts val="0"/>
              </a:spcBef>
              <a:buFont typeface="Arial" panose="020B0604020202020204" pitchFamily="34" charset="0"/>
              <a:buChar char="•"/>
              <a:defRPr/>
            </a:pPr>
            <a:r>
              <a:rPr lang="en-GB" sz="1800" b="0" dirty="0">
                <a:solidFill>
                  <a:srgbClr val="1F418B"/>
                </a:solidFill>
                <a:latin typeface="Arial" panose="020B0604020202020204" pitchFamily="34" charset="0"/>
                <a:ea typeface="+mn-ea"/>
                <a:cs typeface="Arial" panose="020B0604020202020204" pitchFamily="34" charset="0"/>
              </a:rPr>
              <a:t>Hey Warrior – Karen Young</a:t>
            </a:r>
          </a:p>
          <a:p>
            <a:pPr marL="285750" indent="-285750" algn="l">
              <a:buFont typeface="Arial" panose="020B0604020202020204" pitchFamily="34" charset="0"/>
              <a:buChar char="•"/>
            </a:pPr>
            <a:r>
              <a:rPr lang="en-GB" sz="1800" b="0" dirty="0">
                <a:solidFill>
                  <a:srgbClr val="1F418B"/>
                </a:solidFill>
                <a:latin typeface="Arial" panose="020B0604020202020204" pitchFamily="34" charset="0"/>
                <a:ea typeface="+mn-ea"/>
                <a:cs typeface="Arial" panose="020B0604020202020204" pitchFamily="34" charset="0"/>
              </a:rPr>
              <a:t>After the Fall – Dan Santat</a:t>
            </a:r>
            <a:br>
              <a:rPr lang="en-GB" sz="1800" b="0" dirty="0">
                <a:solidFill>
                  <a:srgbClr val="1F418B"/>
                </a:solidFill>
                <a:latin typeface="Arial" panose="020B0604020202020204" pitchFamily="34" charset="0"/>
                <a:ea typeface="+mn-ea"/>
                <a:cs typeface="Arial" panose="020B0604020202020204" pitchFamily="34" charset="0"/>
              </a:rPr>
            </a:br>
            <a:r>
              <a:rPr lang="en-GB" sz="1800" b="0" i="0" dirty="0">
                <a:solidFill>
                  <a:srgbClr val="003399"/>
                </a:solidFill>
                <a:effectLst/>
                <a:latin typeface="Arial" panose="020B0604020202020204" pitchFamily="34" charset="0"/>
                <a:cs typeface="Arial" panose="020B0604020202020204" pitchFamily="34" charset="0"/>
              </a:rPr>
              <a:t>The Essential Guide to Mindfulness with children and young people’ by Tina Rae, Jody Walshe and Jo Wood</a:t>
            </a:r>
            <a:br>
              <a:rPr lang="en-GB" sz="1800" b="0" i="0" dirty="0">
                <a:solidFill>
                  <a:srgbClr val="003399"/>
                </a:solidFill>
                <a:effectLst/>
                <a:latin typeface="Arial" panose="020B0604020202020204" pitchFamily="34" charset="0"/>
                <a:cs typeface="Arial" panose="020B0604020202020204" pitchFamily="34" charset="0"/>
              </a:rPr>
            </a:br>
            <a:r>
              <a:rPr lang="en-GB" sz="1800" b="0" i="0" dirty="0">
                <a:solidFill>
                  <a:srgbClr val="003399"/>
                </a:solidFill>
                <a:effectLst/>
                <a:latin typeface="Arial" panose="020B0604020202020204" pitchFamily="34" charset="0"/>
                <a:cs typeface="Arial" panose="020B0604020202020204" pitchFamily="34" charset="0"/>
              </a:rPr>
              <a:t>‘Help! I’ve got an alarm bell going off in my head!’ How panic, anxiety and stress affect your body by K.L. </a:t>
            </a:r>
            <a:r>
              <a:rPr lang="en-GB" sz="1800" b="0" i="0" dirty="0" err="1">
                <a:solidFill>
                  <a:srgbClr val="003399"/>
                </a:solidFill>
                <a:effectLst/>
                <a:latin typeface="Arial" panose="020B0604020202020204" pitchFamily="34" charset="0"/>
                <a:cs typeface="Arial" panose="020B0604020202020204" pitchFamily="34" charset="0"/>
              </a:rPr>
              <a:t>Aspden</a:t>
            </a:r>
            <a:br>
              <a:rPr lang="en-GB" sz="1800" b="0" i="0" dirty="0">
                <a:solidFill>
                  <a:srgbClr val="003399"/>
                </a:solidFill>
                <a:effectLst/>
                <a:latin typeface="Arial" panose="020B0604020202020204" pitchFamily="34" charset="0"/>
                <a:cs typeface="Arial" panose="020B0604020202020204" pitchFamily="34" charset="0"/>
              </a:rPr>
            </a:br>
            <a:endParaRPr lang="en-GB" sz="1800" b="0" dirty="0">
              <a:solidFill>
                <a:srgbClr val="003399"/>
              </a:solidFill>
              <a:latin typeface="Arial" panose="020B0604020202020204" pitchFamily="34" charset="0"/>
              <a:ea typeface="+mn-ea"/>
              <a:cs typeface="Arial" panose="020B0604020202020204" pitchFamily="34" charset="0"/>
            </a:endParaRPr>
          </a:p>
          <a:p>
            <a:pPr marL="257175" indent="-257175" algn="l" defTabSz="342900" fontAlgn="base">
              <a:spcBef>
                <a:spcPts val="0"/>
              </a:spcBef>
              <a:buFont typeface="Arial" panose="020B0604020202020204" pitchFamily="34" charset="0"/>
              <a:buChar char="•"/>
              <a:defRPr/>
            </a:pPr>
            <a:endParaRPr lang="en-GB" sz="1800" b="0" dirty="0">
              <a:solidFill>
                <a:srgbClr val="1F418B"/>
              </a:solidFill>
              <a:latin typeface="Arial" panose="020B0604020202020204" pitchFamily="34" charset="0"/>
              <a:ea typeface="+mn-ea"/>
              <a:cs typeface="Arial" panose="020B0604020202020204" pitchFamily="34" charset="0"/>
            </a:endParaRPr>
          </a:p>
          <a:p>
            <a:pPr algn="l" defTabSz="685800">
              <a:spcBef>
                <a:spcPts val="0"/>
              </a:spcBef>
              <a:defRPr/>
            </a:pPr>
            <a:endParaRPr lang="en-GB" sz="1500" b="0" kern="0" dirty="0">
              <a:solidFill>
                <a:srgbClr val="20438F"/>
              </a:solidFill>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8D680621-95C1-D516-0CDA-AC0FFA6FF240}"/>
              </a:ext>
            </a:extLst>
          </p:cNvPr>
          <p:cNvSpPr txBox="1">
            <a:spLocks/>
          </p:cNvSpPr>
          <p:nvPr/>
        </p:nvSpPr>
        <p:spPr>
          <a:xfrm>
            <a:off x="0" y="-8657"/>
            <a:ext cx="9144000" cy="1083211"/>
          </a:xfrm>
          <a:prstGeom prst="rect">
            <a:avLst/>
          </a:prstGeom>
          <a:solidFill>
            <a:srgbClr val="0070C0"/>
          </a:solidFill>
        </p:spPr>
        <p:txBody>
          <a:bodyPr/>
          <a:lstStyle>
            <a:lvl1pPr algn="ctr" defTabSz="457200" rtl="0" eaLnBrk="1" latinLnBrk="0" hangingPunct="1">
              <a:spcBef>
                <a:spcPct val="0"/>
              </a:spcBef>
              <a:buNone/>
              <a:defRPr sz="4000" b="1" kern="1200">
                <a:solidFill>
                  <a:srgbClr val="28688A"/>
                </a:solidFill>
                <a:latin typeface="+mj-lt"/>
                <a:ea typeface="+mj-ea"/>
                <a:cs typeface="Verdana"/>
              </a:defRPr>
            </a:lvl1pPr>
          </a:lstStyle>
          <a:p>
            <a:r>
              <a:rPr lang="en-GB" altLang="en-US" dirty="0">
                <a:solidFill>
                  <a:schemeClr val="bg1"/>
                </a:solidFill>
                <a:latin typeface="Arial" panose="020B0604020202020204" pitchFamily="34" charset="0"/>
                <a:cs typeface="Arial" panose="020B0604020202020204" pitchFamily="34" charset="0"/>
              </a:rPr>
              <a:t>Useful Books</a:t>
            </a:r>
          </a:p>
        </p:txBody>
      </p:sp>
      <p:grpSp>
        <p:nvGrpSpPr>
          <p:cNvPr id="3" name="Group 2">
            <a:extLst>
              <a:ext uri="{FF2B5EF4-FFF2-40B4-BE49-F238E27FC236}">
                <a16:creationId xmlns:a16="http://schemas.microsoft.com/office/drawing/2014/main" id="{94E3785E-690F-6CD2-F533-AC0C99386245}"/>
              </a:ext>
              <a:ext uri="{C183D7F6-B498-43B3-948B-1728B52AA6E4}">
                <adec:decorative xmlns:adec="http://schemas.microsoft.com/office/drawing/2017/decorative" val="1"/>
              </a:ext>
            </a:extLst>
          </p:cNvPr>
          <p:cNvGrpSpPr/>
          <p:nvPr/>
        </p:nvGrpSpPr>
        <p:grpSpPr>
          <a:xfrm>
            <a:off x="67104" y="307034"/>
            <a:ext cx="2782874" cy="6544230"/>
            <a:chOff x="67104" y="307034"/>
            <a:chExt cx="2782874" cy="6544230"/>
          </a:xfrm>
        </p:grpSpPr>
        <p:grpSp>
          <p:nvGrpSpPr>
            <p:cNvPr id="10" name="Group 9">
              <a:extLst>
                <a:ext uri="{FF2B5EF4-FFF2-40B4-BE49-F238E27FC236}">
                  <a16:creationId xmlns:a16="http://schemas.microsoft.com/office/drawing/2014/main" id="{F447E71B-F687-875A-3077-28BD90F6157D}"/>
                </a:ext>
                <a:ext uri="{C183D7F6-B498-43B3-948B-1728B52AA6E4}">
                  <adec:decorative xmlns:adec="http://schemas.microsoft.com/office/drawing/2017/decorative" val="1"/>
                </a:ext>
              </a:extLst>
            </p:cNvPr>
            <p:cNvGrpSpPr/>
            <p:nvPr/>
          </p:nvGrpSpPr>
          <p:grpSpPr>
            <a:xfrm>
              <a:off x="67104" y="307034"/>
              <a:ext cx="2590096" cy="6544230"/>
              <a:chOff x="824915" y="392708"/>
              <a:chExt cx="2590096" cy="6628461"/>
            </a:xfrm>
          </p:grpSpPr>
          <p:pic>
            <p:nvPicPr>
              <p:cNvPr id="2050" name="Picture 2">
                <a:extLst>
                  <a:ext uri="{FF2B5EF4-FFF2-40B4-BE49-F238E27FC236}">
                    <a16:creationId xmlns:a16="http://schemas.microsoft.com/office/drawing/2014/main" id="{F123879B-741F-4C2A-92DA-74D857FD5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91" y="392708"/>
                <a:ext cx="1239875" cy="1942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eople&#10;&#10;Description automatically generated">
                <a:extLst>
                  <a:ext uri="{FF2B5EF4-FFF2-40B4-BE49-F238E27FC236}">
                    <a16:creationId xmlns:a16="http://schemas.microsoft.com/office/drawing/2014/main" id="{4C5BB327-D947-4AB7-AE48-3B43CC247BF9}"/>
                  </a:ext>
                </a:extLst>
              </p:cNvPr>
              <p:cNvPicPr>
                <a:picLocks noChangeAspect="1"/>
              </p:cNvPicPr>
              <p:nvPr/>
            </p:nvPicPr>
            <p:blipFill>
              <a:blip r:embed="rId4"/>
              <a:stretch>
                <a:fillRect/>
              </a:stretch>
            </p:blipFill>
            <p:spPr>
              <a:xfrm>
                <a:off x="2131268" y="790675"/>
                <a:ext cx="1150128" cy="1642340"/>
              </a:xfrm>
              <a:prstGeom prst="rect">
                <a:avLst/>
              </a:prstGeom>
            </p:spPr>
          </p:pic>
          <p:pic>
            <p:nvPicPr>
              <p:cNvPr id="9" name="Picture 8">
                <a:extLst>
                  <a:ext uri="{FF2B5EF4-FFF2-40B4-BE49-F238E27FC236}">
                    <a16:creationId xmlns:a16="http://schemas.microsoft.com/office/drawing/2014/main" id="{73C99C38-CB91-4C07-9032-9CFC6EFC5114}"/>
                  </a:ext>
                </a:extLst>
              </p:cNvPr>
              <p:cNvPicPr>
                <a:picLocks noChangeAspect="1"/>
              </p:cNvPicPr>
              <p:nvPr/>
            </p:nvPicPr>
            <p:blipFill>
              <a:blip r:embed="rId5"/>
              <a:stretch>
                <a:fillRect/>
              </a:stretch>
            </p:blipFill>
            <p:spPr>
              <a:xfrm>
                <a:off x="897491" y="2304199"/>
                <a:ext cx="1224578" cy="1748652"/>
              </a:xfrm>
              <a:prstGeom prst="rect">
                <a:avLst/>
              </a:prstGeom>
            </p:spPr>
          </p:pic>
          <p:pic>
            <p:nvPicPr>
              <p:cNvPr id="11" name="Picture 10" descr="A picture containing table, yellow, box, food&#10;&#10;Description automatically generated">
                <a:extLst>
                  <a:ext uri="{FF2B5EF4-FFF2-40B4-BE49-F238E27FC236}">
                    <a16:creationId xmlns:a16="http://schemas.microsoft.com/office/drawing/2014/main" id="{1EC290A3-7EE3-4E45-9179-88996899BE08}"/>
                  </a:ext>
                </a:extLst>
              </p:cNvPr>
              <p:cNvPicPr>
                <a:picLocks noChangeAspect="1"/>
              </p:cNvPicPr>
              <p:nvPr/>
            </p:nvPicPr>
            <p:blipFill>
              <a:blip r:embed="rId6"/>
              <a:stretch>
                <a:fillRect/>
              </a:stretch>
            </p:blipFill>
            <p:spPr>
              <a:xfrm>
                <a:off x="2086503" y="2335481"/>
                <a:ext cx="1204093" cy="15681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D78D8CEC-6363-4287-B92E-846C14CB76CE}"/>
                  </a:ext>
                </a:extLst>
              </p:cNvPr>
              <p:cNvPicPr>
                <a:picLocks noChangeAspect="1"/>
              </p:cNvPicPr>
              <p:nvPr/>
            </p:nvPicPr>
            <p:blipFill>
              <a:blip r:embed="rId7"/>
              <a:stretch>
                <a:fillRect/>
              </a:stretch>
            </p:blipFill>
            <p:spPr>
              <a:xfrm>
                <a:off x="2210918" y="3777184"/>
                <a:ext cx="1204093" cy="1669990"/>
              </a:xfrm>
              <a:prstGeom prst="rect">
                <a:avLst/>
              </a:prstGeom>
            </p:spPr>
          </p:pic>
          <p:pic>
            <p:nvPicPr>
              <p:cNvPr id="17" name="Picture 16" descr="A picture containing food&#10;&#10;Description automatically generated">
                <a:extLst>
                  <a:ext uri="{FF2B5EF4-FFF2-40B4-BE49-F238E27FC236}">
                    <a16:creationId xmlns:a16="http://schemas.microsoft.com/office/drawing/2014/main" id="{2A176086-EA03-47FB-A0CE-7E04E266CDAF}"/>
                  </a:ext>
                </a:extLst>
              </p:cNvPr>
              <p:cNvPicPr>
                <a:picLocks noChangeAspect="1"/>
              </p:cNvPicPr>
              <p:nvPr/>
            </p:nvPicPr>
            <p:blipFill>
              <a:blip r:embed="rId8"/>
              <a:stretch>
                <a:fillRect/>
              </a:stretch>
            </p:blipFill>
            <p:spPr>
              <a:xfrm>
                <a:off x="824915" y="5272517"/>
                <a:ext cx="1217332" cy="1748652"/>
              </a:xfrm>
              <a:prstGeom prst="rect">
                <a:avLst/>
              </a:prstGeom>
            </p:spPr>
          </p:pic>
          <p:pic>
            <p:nvPicPr>
              <p:cNvPr id="2" name="Picture 1">
                <a:extLst>
                  <a:ext uri="{FF2B5EF4-FFF2-40B4-BE49-F238E27FC236}">
                    <a16:creationId xmlns:a16="http://schemas.microsoft.com/office/drawing/2014/main" id="{4090BFB0-BE67-4407-89CA-38721D5FB7E4}"/>
                  </a:ext>
                </a:extLst>
              </p:cNvPr>
              <p:cNvPicPr>
                <a:picLocks noChangeAspect="1"/>
              </p:cNvPicPr>
              <p:nvPr/>
            </p:nvPicPr>
            <p:blipFill>
              <a:blip r:embed="rId9"/>
              <a:stretch>
                <a:fillRect/>
              </a:stretch>
            </p:blipFill>
            <p:spPr>
              <a:xfrm>
                <a:off x="1623697" y="5093698"/>
                <a:ext cx="1264370" cy="1885277"/>
              </a:xfrm>
              <a:prstGeom prst="rect">
                <a:avLst/>
              </a:prstGeom>
            </p:spPr>
          </p:pic>
          <p:pic>
            <p:nvPicPr>
              <p:cNvPr id="8" name="Picture 7">
                <a:extLst>
                  <a:ext uri="{FF2B5EF4-FFF2-40B4-BE49-F238E27FC236}">
                    <a16:creationId xmlns:a16="http://schemas.microsoft.com/office/drawing/2014/main" id="{FD3EA55E-B0DF-4056-A90B-95DF2C7BB7FA}"/>
                  </a:ext>
                </a:extLst>
              </p:cNvPr>
              <p:cNvPicPr>
                <a:picLocks noChangeAspect="1"/>
              </p:cNvPicPr>
              <p:nvPr/>
            </p:nvPicPr>
            <p:blipFill>
              <a:blip r:embed="rId10"/>
              <a:stretch>
                <a:fillRect/>
              </a:stretch>
            </p:blipFill>
            <p:spPr>
              <a:xfrm>
                <a:off x="1504353" y="948296"/>
                <a:ext cx="891012" cy="1292946"/>
              </a:xfrm>
              <a:prstGeom prst="rect">
                <a:avLst/>
              </a:prstGeom>
            </p:spPr>
          </p:pic>
        </p:grpSp>
        <p:pic>
          <p:nvPicPr>
            <p:cNvPr id="13" name="Picture 12" descr="A yellow and white owl&#10;&#10;Description automatically generated">
              <a:extLst>
                <a:ext uri="{FF2B5EF4-FFF2-40B4-BE49-F238E27FC236}">
                  <a16:creationId xmlns:a16="http://schemas.microsoft.com/office/drawing/2014/main" id="{9954493D-0C07-43F1-9D8C-104753CDA02D}"/>
                </a:ext>
              </a:extLst>
            </p:cNvPr>
            <p:cNvPicPr>
              <a:picLocks noChangeAspect="1"/>
            </p:cNvPicPr>
            <p:nvPr/>
          </p:nvPicPr>
          <p:blipFill>
            <a:blip r:embed="rId11"/>
            <a:stretch>
              <a:fillRect/>
            </a:stretch>
          </p:blipFill>
          <p:spPr>
            <a:xfrm>
              <a:off x="110014" y="3777494"/>
              <a:ext cx="1299208" cy="1438221"/>
            </a:xfrm>
            <a:prstGeom prst="rect">
              <a:avLst/>
            </a:prstGeom>
          </p:spPr>
        </p:pic>
        <p:pic>
          <p:nvPicPr>
            <p:cNvPr id="1026" name="Picture 2" descr="A picture containing food, fruit&#10;&#10;Description automatically generated">
              <a:extLst>
                <a:ext uri="{FF2B5EF4-FFF2-40B4-BE49-F238E27FC236}">
                  <a16:creationId xmlns:a16="http://schemas.microsoft.com/office/drawing/2014/main" id="{75B991FC-699E-9E38-6416-D2B2FC17F5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0936" y="5133535"/>
              <a:ext cx="1199042" cy="1490823"/>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C183D7F6-B498-43B3-948B-1728B52AA6E4}">
                <adec:decorative xmlns:adec="http://schemas.microsoft.com/office/drawing/2017/decorative" val="1"/>
              </a:ext>
            </a:extLst>
          </p:cNvPr>
          <p:cNvPicPr/>
          <p:nvPr/>
        </p:nvPicPr>
        <p:blipFill>
          <a:blip r:embed="rId1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7329488" y="6098508"/>
            <a:ext cx="1614487" cy="558749"/>
          </a:xfrm>
          <a:prstGeom prst="rect">
            <a:avLst/>
          </a:prstGeom>
          <a:noFill/>
          <a:ln>
            <a:noFill/>
          </a:ln>
        </p:spPr>
      </p:pic>
    </p:spTree>
    <p:extLst>
      <p:ext uri="{BB962C8B-B14F-4D97-AF65-F5344CB8AC3E}">
        <p14:creationId xmlns:p14="http://schemas.microsoft.com/office/powerpoint/2010/main" val="395474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7882"/>
            <a:ext cx="9144000" cy="1083211"/>
          </a:xfrm>
          <a:solidFill>
            <a:srgbClr val="0070C0"/>
          </a:solidFill>
        </p:spPr>
        <p:txBody>
          <a:bodyPr/>
          <a:lstStyle/>
          <a:p>
            <a:r>
              <a:rPr lang="en-GB" altLang="en-US" dirty="0">
                <a:solidFill>
                  <a:schemeClr val="bg1"/>
                </a:solidFill>
                <a:latin typeface="Arial" panose="020B0604020202020204" pitchFamily="34" charset="0"/>
                <a:cs typeface="Arial" panose="020B0604020202020204" pitchFamily="34" charset="0"/>
              </a:rPr>
              <a:t>Useful books- cont’d</a:t>
            </a:r>
          </a:p>
        </p:txBody>
      </p:sp>
      <p:sp>
        <p:nvSpPr>
          <p:cNvPr id="37891" name="Content Placeholder 2"/>
          <p:cNvSpPr>
            <a:spLocks noGrp="1"/>
          </p:cNvSpPr>
          <p:nvPr>
            <p:ph idx="1"/>
          </p:nvPr>
        </p:nvSpPr>
        <p:spPr/>
        <p:txBody>
          <a:bodyPr>
            <a:normAutofit fontScale="55000" lnSpcReduction="20000"/>
          </a:bodyPr>
          <a:lstStyle/>
          <a:p>
            <a:pPr marL="0" indent="0">
              <a:buFont typeface="Wingdings" pitchFamily="2" charset="2"/>
              <a:buNone/>
            </a:pPr>
            <a:r>
              <a:rPr lang="en-GB" altLang="en-US" sz="3400" dirty="0">
                <a:solidFill>
                  <a:srgbClr val="003399"/>
                </a:solidFill>
                <a:latin typeface="Arial" panose="020B0604020202020204" pitchFamily="34" charset="0"/>
                <a:cs typeface="Arial" panose="020B0604020202020204" pitchFamily="34" charset="0"/>
              </a:rPr>
              <a:t>Incredible 5 Point scale</a:t>
            </a:r>
          </a:p>
          <a:p>
            <a:pPr marL="0" indent="0">
              <a:buFont typeface="Wingdings" pitchFamily="2" charset="2"/>
              <a:buNone/>
            </a:pPr>
            <a:r>
              <a:rPr lang="en-GB" altLang="en-US" sz="3400" dirty="0">
                <a:solidFill>
                  <a:srgbClr val="003399"/>
                </a:solidFill>
                <a:latin typeface="Arial" panose="020B0604020202020204" pitchFamily="34" charset="0"/>
                <a:cs typeface="Arial" panose="020B0604020202020204" pitchFamily="34" charset="0"/>
              </a:rPr>
              <a:t>When my worries get too big</a:t>
            </a:r>
          </a:p>
          <a:p>
            <a:pPr marL="0" indent="0">
              <a:buFont typeface="Wingdings" pitchFamily="2" charset="2"/>
              <a:buNone/>
            </a:pPr>
            <a:r>
              <a:rPr lang="en-GB" altLang="en-US" sz="3400" dirty="0">
                <a:solidFill>
                  <a:srgbClr val="003399"/>
                </a:solidFill>
                <a:latin typeface="Arial" panose="020B0604020202020204" pitchFamily="34" charset="0"/>
                <a:cs typeface="Arial" panose="020B0604020202020204" pitchFamily="34" charset="0"/>
              </a:rPr>
              <a:t>Zones of Regulation</a:t>
            </a:r>
          </a:p>
          <a:p>
            <a:pPr marL="0" indent="0">
              <a:buFont typeface="Wingdings" pitchFamily="2" charset="2"/>
              <a:buNone/>
            </a:pPr>
            <a:r>
              <a:rPr lang="en-GB" altLang="en-US" sz="3400" dirty="0">
                <a:solidFill>
                  <a:srgbClr val="003399"/>
                </a:solidFill>
                <a:latin typeface="Arial" panose="020B0604020202020204" pitchFamily="34" charset="0"/>
                <a:cs typeface="Arial" panose="020B0604020202020204" pitchFamily="34" charset="0"/>
              </a:rPr>
              <a:t>Modified CBT- The Homunculi Approach to Social and Emotional well being</a:t>
            </a:r>
          </a:p>
          <a:p>
            <a:pPr>
              <a:defRPr/>
            </a:pPr>
            <a:r>
              <a:rPr lang="en-GB" sz="3400" dirty="0">
                <a:solidFill>
                  <a:srgbClr val="003399"/>
                </a:solidFill>
                <a:latin typeface="Arial" panose="020B0604020202020204" pitchFamily="34" charset="0"/>
                <a:cs typeface="Arial" panose="020B0604020202020204" pitchFamily="34" charset="0"/>
              </a:rPr>
              <a:t>Overcoming Your Child's Fears and Worries: A Self-help Guide Using Cognitive Behavioural Techniques Cathy Creswell</a:t>
            </a:r>
          </a:p>
          <a:p>
            <a:pPr>
              <a:defRPr/>
            </a:pPr>
            <a:r>
              <a:rPr lang="en-GB" sz="3400" dirty="0">
                <a:solidFill>
                  <a:srgbClr val="003399"/>
                </a:solidFill>
                <a:latin typeface="Arial" panose="020B0604020202020204" pitchFamily="34" charset="0"/>
                <a:cs typeface="Arial" panose="020B0604020202020204" pitchFamily="34" charset="0"/>
              </a:rPr>
              <a:t>Worry Eaters</a:t>
            </a:r>
          </a:p>
          <a:p>
            <a:pPr>
              <a:defRPr/>
            </a:pPr>
            <a:r>
              <a:rPr lang="en-GB" sz="3400" dirty="0">
                <a:latin typeface="Arial" panose="020B0604020202020204" pitchFamily="34" charset="0"/>
                <a:cs typeface="Arial" panose="020B0604020202020204" pitchFamily="34" charset="0"/>
                <a:hlinkClick r:id="rId3"/>
              </a:rPr>
              <a:t>www.minded.org.uk</a:t>
            </a:r>
            <a:endParaRPr lang="en-GB" sz="3400" dirty="0">
              <a:latin typeface="Arial" panose="020B0604020202020204" pitchFamily="34" charset="0"/>
              <a:cs typeface="Arial" panose="020B0604020202020204" pitchFamily="34" charset="0"/>
            </a:endParaRPr>
          </a:p>
          <a:p>
            <a:pPr>
              <a:defRPr/>
            </a:pPr>
            <a:r>
              <a:rPr lang="en-GB" sz="3400" dirty="0">
                <a:solidFill>
                  <a:srgbClr val="003399"/>
                </a:solidFill>
                <a:latin typeface="Arial" panose="020B0604020202020204" pitchFamily="34" charset="0"/>
                <a:cs typeface="Arial" panose="020B0604020202020204" pitchFamily="34" charset="0"/>
              </a:rPr>
              <a:t>Modified CBT programmes</a:t>
            </a:r>
          </a:p>
          <a:p>
            <a:pPr>
              <a:defRPr/>
            </a:pPr>
            <a:r>
              <a:rPr lang="en-GB" sz="3800" dirty="0">
                <a:latin typeface="Arial" panose="020B0604020202020204" pitchFamily="34" charset="0"/>
                <a:cs typeface="Arial" panose="020B0604020202020204" pitchFamily="34" charset="0"/>
                <a:hlinkClick r:id="rId4"/>
              </a:rPr>
              <a:t>Anxiety-in-Autism-Guide-021219.pdf (city.ac.uk)</a:t>
            </a:r>
            <a:endParaRPr lang="en-GB" sz="3800" dirty="0">
              <a:latin typeface="Arial" panose="020B0604020202020204" pitchFamily="34" charset="0"/>
              <a:cs typeface="Arial" panose="020B0604020202020204" pitchFamily="34" charset="0"/>
            </a:endParaRPr>
          </a:p>
          <a:p>
            <a:pPr marL="0" indent="0">
              <a:buFont typeface="Wingdings" pitchFamily="2" charset="2"/>
              <a:buNone/>
            </a:pPr>
            <a:endParaRPr lang="en-GB" altLang="en-US" dirty="0">
              <a:latin typeface="Arial" panose="020B0604020202020204" pitchFamily="34" charset="0"/>
              <a:cs typeface="Arial" panose="020B0604020202020204" pitchFamily="34" charset="0"/>
            </a:endParaRPr>
          </a:p>
          <a:p>
            <a:pPr marL="0" indent="0">
              <a:buFont typeface="Wingdings" pitchFamily="2" charset="2"/>
              <a:buNone/>
            </a:pPr>
            <a:endParaRPr lang="en-GB" altLang="en-US" dirty="0">
              <a:latin typeface="Arial" panose="020B0604020202020204" pitchFamily="34" charset="0"/>
              <a:cs typeface="Arial" panose="020B0604020202020204" pitchFamily="34" charset="0"/>
            </a:endParaRPr>
          </a:p>
          <a:p>
            <a:pPr marL="0" indent="0">
              <a:buFont typeface="Wingdings" pitchFamily="2" charset="2"/>
              <a:buNone/>
            </a:pPr>
            <a:r>
              <a:rPr lang="en-GB" altLang="en-US" sz="3300" dirty="0">
                <a:solidFill>
                  <a:srgbClr val="003399"/>
                </a:solidFill>
                <a:latin typeface="Arial" panose="020B0604020202020204" pitchFamily="34" charset="0"/>
                <a:cs typeface="Arial" panose="020B0604020202020204" pitchFamily="34" charset="0"/>
              </a:rPr>
              <a:t>Make a calming scrapbook </a:t>
            </a:r>
          </a:p>
          <a:p>
            <a:pPr marL="0" indent="0">
              <a:buFont typeface="Wingdings" pitchFamily="2" charset="2"/>
              <a:buNone/>
            </a:pPr>
            <a:r>
              <a:rPr lang="en-GB" altLang="en-US" sz="3300" dirty="0">
                <a:solidFill>
                  <a:srgbClr val="003399"/>
                </a:solidFill>
                <a:latin typeface="Arial" panose="020B0604020202020204" pitchFamily="34" charset="0"/>
                <a:cs typeface="Arial" panose="020B0604020202020204" pitchFamily="34" charset="0"/>
              </a:rPr>
              <a:t>or PowerPoint?</a:t>
            </a:r>
          </a:p>
          <a:p>
            <a:pPr marL="0" indent="0">
              <a:buFont typeface="Wingdings" pitchFamily="2" charset="2"/>
              <a:buNone/>
            </a:pPr>
            <a:r>
              <a:rPr lang="en-GB" altLang="en-US" sz="3300" dirty="0">
                <a:solidFill>
                  <a:srgbClr val="003399"/>
                </a:solidFill>
                <a:latin typeface="Arial" panose="020B0604020202020204" pitchFamily="34" charset="0"/>
                <a:cs typeface="Arial" panose="020B0604020202020204" pitchFamily="34" charset="0"/>
              </a:rPr>
              <a:t>Any others?</a:t>
            </a:r>
          </a:p>
        </p:txBody>
      </p:sp>
      <p:pic>
        <p:nvPicPr>
          <p:cNvPr id="6" name="Picture 5">
            <a:extLst>
              <a:ext uri="{FF2B5EF4-FFF2-40B4-BE49-F238E27FC236}">
                <a16:creationId xmlns:a16="http://schemas.microsoft.com/office/drawing/2014/main" id="{B129A1CC-857D-E15F-B7AB-52ED9522EEB5}"/>
              </a:ext>
              <a:ext uri="{C183D7F6-B498-43B3-948B-1728B52AA6E4}">
                <adec:decorative xmlns:adec="http://schemas.microsoft.com/office/drawing/2017/decorative" val="1"/>
              </a:ext>
            </a:extLst>
          </p:cNvPr>
          <p:cNvPicPr/>
          <p:nvPr/>
        </p:nvPicPr>
        <p:blipFill>
          <a:blip r:embed="rId5"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205448" y="6243638"/>
            <a:ext cx="1209016" cy="396475"/>
          </a:xfrm>
          <a:prstGeom prst="rect">
            <a:avLst/>
          </a:prstGeom>
          <a:noFill/>
          <a:ln>
            <a:noFill/>
          </a:ln>
        </p:spPr>
      </p:pic>
      <p:grpSp>
        <p:nvGrpSpPr>
          <p:cNvPr id="4" name="Group 3">
            <a:extLst>
              <a:ext uri="{FF2B5EF4-FFF2-40B4-BE49-F238E27FC236}">
                <a16:creationId xmlns:a16="http://schemas.microsoft.com/office/drawing/2014/main" id="{9D2A4813-B7FB-EC5A-BC52-EC9FAE8DF3CF}"/>
              </a:ext>
              <a:ext uri="{C183D7F6-B498-43B3-948B-1728B52AA6E4}">
                <adec:decorative xmlns:adec="http://schemas.microsoft.com/office/drawing/2017/decorative" val="1"/>
              </a:ext>
            </a:extLst>
          </p:cNvPr>
          <p:cNvGrpSpPr/>
          <p:nvPr/>
        </p:nvGrpSpPr>
        <p:grpSpPr>
          <a:xfrm>
            <a:off x="2215044" y="4438220"/>
            <a:ext cx="6699757" cy="2295659"/>
            <a:chOff x="2215044" y="4438220"/>
            <a:chExt cx="6699757" cy="2295659"/>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5568" r="17288"/>
            <a:stretch/>
          </p:blipFill>
          <p:spPr>
            <a:xfrm>
              <a:off x="5800725" y="4450964"/>
              <a:ext cx="1557338" cy="2282915"/>
            </a:xfrm>
            <a:prstGeom prst="rect">
              <a:avLst/>
            </a:prstGeom>
            <a:ln>
              <a:solidFill>
                <a:schemeClr val="bg1">
                  <a:lumMod val="85000"/>
                </a:schemeClr>
              </a:solid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9301" y="4438220"/>
              <a:ext cx="1595500" cy="229565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9532" y="4450964"/>
              <a:ext cx="1772617" cy="2282915"/>
            </a:xfrm>
            <a:prstGeom prst="rect">
              <a:avLst/>
            </a:prstGeom>
          </p:spPr>
        </p:pic>
        <p:pic>
          <p:nvPicPr>
            <p:cNvPr id="7" name="Picture 6">
              <a:extLst>
                <a:ext uri="{FF2B5EF4-FFF2-40B4-BE49-F238E27FC236}">
                  <a16:creationId xmlns:a16="http://schemas.microsoft.com/office/drawing/2014/main" id="{CB06E40C-C0B1-48B4-D7EB-E64C00B52830}"/>
                </a:ext>
              </a:extLst>
            </p:cNvPr>
            <p:cNvPicPr>
              <a:picLocks noChangeAspect="1"/>
            </p:cNvPicPr>
            <p:nvPr/>
          </p:nvPicPr>
          <p:blipFill>
            <a:blip r:embed="rId9"/>
            <a:stretch>
              <a:fillRect/>
            </a:stretch>
          </p:blipFill>
          <p:spPr>
            <a:xfrm>
              <a:off x="2215044" y="5086835"/>
              <a:ext cx="1772617" cy="1647044"/>
            </a:xfrm>
            <a:prstGeom prst="rect">
              <a:avLst/>
            </a:prstGeom>
          </p:spPr>
        </p:pic>
      </p:grpSp>
    </p:spTree>
    <p:extLst>
      <p:ext uri="{BB962C8B-B14F-4D97-AF65-F5344CB8AC3E}">
        <p14:creationId xmlns:p14="http://schemas.microsoft.com/office/powerpoint/2010/main" val="236858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181CC3-6FBB-4BA2-ACA4-F7F50B957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86701" y="6383301"/>
            <a:ext cx="1125234" cy="372380"/>
          </a:xfrm>
          <a:prstGeom prst="rect">
            <a:avLst/>
          </a:prstGeom>
        </p:spPr>
      </p:pic>
      <p:sp>
        <p:nvSpPr>
          <p:cNvPr id="6" name="Title 5"/>
          <p:cNvSpPr>
            <a:spLocks noGrp="1"/>
          </p:cNvSpPr>
          <p:nvPr>
            <p:ph type="title" idx="4294967295"/>
          </p:nvPr>
        </p:nvSpPr>
        <p:spPr>
          <a:xfrm>
            <a:off x="358544" y="1421928"/>
            <a:ext cx="8426911" cy="514756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https://infolink.suffolk.gov.uk/kb5/suffolk/infolink/advice.page?id=Nh2oJw7Qq4I</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https://youngminds.org.uk/</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https://www.mind.org.uk/</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https://www.nhs.uk/conditions/anxiety-disorders-in-children/</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https://www.heysigmund.com/anxiety-in-teens/</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https://www.nhsinform.scot/illnesses-and-conditions/mental-health/mental-health-self-help-guides/anxiety-self-help-guide</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https://www.mcgill.ca/counselling/files/counselling/anxiety_moodjuice_self_help_guide.pdf</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https://www.kooth.com/</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kern="0" dirty="0">
                <a:solidFill>
                  <a:srgbClr val="0070C0"/>
                </a:solidFill>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https://www.thesource.me.uk/health/chathealth-your-school-nursing-text-service/</a:t>
            </a:r>
            <a:endParaRPr lang="en-GB" sz="20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dirty="0">
                <a:solidFill>
                  <a:srgbClr val="0070C0"/>
                </a:solidFill>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Service details | Norfolk and Suffolk NHS (nsft.nhs.uk)</a:t>
            </a:r>
            <a:endParaRPr lang="en-GB" sz="2000" b="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r>
              <a:rPr lang="en-GB" sz="2000" b="0" u="sng" kern="0" dirty="0">
                <a:solidFill>
                  <a:srgbClr val="0070C0"/>
                </a:solidFill>
                <a:latin typeface="Arial" panose="020B0604020202020204" pitchFamily="34" charset="0"/>
                <a:ea typeface="+mn-ea"/>
                <a:cs typeface="Arial" panose="020B0604020202020204" pitchFamily="34" charset="0"/>
              </a:rPr>
              <a:t>https://www.suffolk.gov.uk/children-families-and-learning/pts/</a:t>
            </a:r>
          </a:p>
          <a:p>
            <a:pPr algn="l" defTabSz="685800">
              <a:spcBef>
                <a:spcPts val="0"/>
              </a:spcBef>
              <a:defRPr/>
            </a:pPr>
            <a:endParaRPr lang="en-GB" sz="1500" b="0" kern="0" dirty="0">
              <a:solidFill>
                <a:srgbClr val="0070C0"/>
              </a:solidFill>
              <a:latin typeface="Arial" panose="020B0604020202020204" pitchFamily="34" charset="0"/>
              <a:ea typeface="+mn-ea"/>
              <a:cs typeface="Arial" panose="020B0604020202020204" pitchFamily="34" charset="0"/>
            </a:endParaRPr>
          </a:p>
          <a:p>
            <a:pPr marL="514350" indent="-514350" algn="l" defTabSz="685800">
              <a:spcBef>
                <a:spcPts val="0"/>
              </a:spcBef>
              <a:buFont typeface="Arial" panose="020B0604020202020204" pitchFamily="34" charset="0"/>
              <a:buChar char="•"/>
              <a:defRPr/>
            </a:pPr>
            <a:endParaRPr lang="en-GB" sz="1500" b="0" kern="0" dirty="0">
              <a:solidFill>
                <a:srgbClr val="0070C0"/>
              </a:solidFill>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DD684252-C9F8-023F-A152-116898AC72C7}"/>
              </a:ext>
            </a:extLst>
          </p:cNvPr>
          <p:cNvSpPr txBox="1">
            <a:spLocks/>
          </p:cNvSpPr>
          <p:nvPr/>
        </p:nvSpPr>
        <p:spPr>
          <a:xfrm>
            <a:off x="0" y="0"/>
            <a:ext cx="9144000" cy="1083211"/>
          </a:xfrm>
          <a:prstGeom prst="rect">
            <a:avLst/>
          </a:prstGeom>
          <a:solidFill>
            <a:srgbClr val="0070C0"/>
          </a:solidFill>
        </p:spPr>
        <p:txBody>
          <a:bodyPr/>
          <a:lstStyle>
            <a:lvl1pPr algn="ctr" defTabSz="457200" rtl="0" eaLnBrk="1" latinLnBrk="0" hangingPunct="1">
              <a:spcBef>
                <a:spcPct val="0"/>
              </a:spcBef>
              <a:buNone/>
              <a:defRPr sz="4000" b="1" kern="1200">
                <a:solidFill>
                  <a:srgbClr val="28688A"/>
                </a:solidFill>
                <a:latin typeface="+mj-lt"/>
                <a:ea typeface="+mj-ea"/>
                <a:cs typeface="Verdana"/>
              </a:defRPr>
            </a:lvl1pPr>
          </a:lstStyle>
          <a:p>
            <a:r>
              <a:rPr lang="en-GB" altLang="en-US" dirty="0">
                <a:solidFill>
                  <a:schemeClr val="bg1"/>
                </a:solidFill>
                <a:latin typeface="Arial" panose="020B0604020202020204" pitchFamily="34" charset="0"/>
                <a:cs typeface="Arial" panose="020B0604020202020204" pitchFamily="34" charset="0"/>
              </a:rPr>
              <a:t>Useful Websites</a:t>
            </a:r>
          </a:p>
        </p:txBody>
      </p:sp>
    </p:spTree>
    <p:extLst>
      <p:ext uri="{BB962C8B-B14F-4D97-AF65-F5344CB8AC3E}">
        <p14:creationId xmlns:p14="http://schemas.microsoft.com/office/powerpoint/2010/main" val="348844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F20D-A6DE-FB61-B842-9133B693112A}"/>
              </a:ext>
            </a:extLst>
          </p:cNvPr>
          <p:cNvSpPr txBox="1">
            <a:spLocks noGrp="1"/>
          </p:cNvSpPr>
          <p:nvPr>
            <p:ph type="title" idx="4294967295"/>
          </p:nvPr>
        </p:nvSpPr>
        <p:spPr>
          <a:xfrm>
            <a:off x="0" y="0"/>
            <a:ext cx="9144000" cy="857250"/>
          </a:xfrm>
          <a:prstGeom prst="rect">
            <a:avLst/>
          </a:prstGeom>
          <a:solidFill>
            <a:srgbClr val="0070C0"/>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lightRig rig="soft" dir="t"/>
            </a:scene3d>
            <a:sp3d prstMaterial="softEdge">
              <a:bevelT w="25400" h="25400"/>
            </a:sp3d>
          </a:bodyPr>
          <a:lstStyle>
            <a:lvl1pPr algn="l" defTabSz="914400" rtl="0" eaLnBrk="1" latinLnBrk="0" hangingPunct="1">
              <a:lnSpc>
                <a:spcPct val="90000"/>
              </a:lnSpc>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Who are we?</a:t>
            </a:r>
          </a:p>
        </p:txBody>
      </p:sp>
      <p:pic>
        <p:nvPicPr>
          <p:cNvPr id="4" name="Picture 3">
            <a:extLst>
              <a:ext uri="{FF2B5EF4-FFF2-40B4-BE49-F238E27FC236}">
                <a16:creationId xmlns:a16="http://schemas.microsoft.com/office/drawing/2014/main" id="{44588877-C1BE-CF38-9D5F-B4D4793612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0883" y="2273116"/>
            <a:ext cx="3046838" cy="3148930"/>
          </a:xfrm>
          <a:prstGeom prst="rect">
            <a:avLst/>
          </a:prstGeom>
        </p:spPr>
      </p:pic>
      <p:sp>
        <p:nvSpPr>
          <p:cNvPr id="5" name="Content Placeholder 9">
            <a:extLst>
              <a:ext uri="{FF2B5EF4-FFF2-40B4-BE49-F238E27FC236}">
                <a16:creationId xmlns:a16="http://schemas.microsoft.com/office/drawing/2014/main" id="{18D4FC5B-0DA6-F110-E846-BEAB4D8D7680}"/>
              </a:ext>
            </a:extLst>
          </p:cNvPr>
          <p:cNvSpPr txBox="1">
            <a:spLocks/>
          </p:cNvSpPr>
          <p:nvPr/>
        </p:nvSpPr>
        <p:spPr>
          <a:xfrm>
            <a:off x="4475635" y="2168432"/>
            <a:ext cx="3847483" cy="4190238"/>
          </a:xfrm>
          <a:prstGeom prst="rect">
            <a:avLst/>
          </a:prstGeom>
        </p:spPr>
        <p:txBody>
          <a:bodyPr vert="horz" lIns="34290" tIns="34290" rIns="34290" bIns="3429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700">
                <a:solidFill>
                  <a:srgbClr val="1F418B"/>
                </a:solidFill>
                <a:latin typeface="Arial" panose="020B0604020202020204" pitchFamily="34" charset="0"/>
                <a:cs typeface="Arial" panose="020B0604020202020204" pitchFamily="34" charset="0"/>
              </a:rPr>
              <a:t>Suffolk County Council </a:t>
            </a:r>
          </a:p>
          <a:p>
            <a:pPr marL="0" indent="0">
              <a:lnSpc>
                <a:spcPct val="100000"/>
              </a:lnSpc>
              <a:buNone/>
            </a:pPr>
            <a:r>
              <a:rPr lang="en-US" sz="2700">
                <a:solidFill>
                  <a:srgbClr val="1F418B"/>
                </a:solidFill>
                <a:latin typeface="Arial" panose="020B0604020202020204" pitchFamily="34" charset="0"/>
                <a:cs typeface="Arial" panose="020B0604020202020204" pitchFamily="34" charset="0"/>
              </a:rPr>
              <a:t>Inclusion Service</a:t>
            </a:r>
          </a:p>
          <a:p>
            <a:pPr marL="0" indent="0">
              <a:lnSpc>
                <a:spcPct val="100000"/>
              </a:lnSpc>
              <a:buNone/>
            </a:pPr>
            <a:r>
              <a:rPr lang="en-US" sz="2700">
                <a:solidFill>
                  <a:srgbClr val="1F418B"/>
                </a:solidFill>
                <a:latin typeface="Arial" panose="020B0604020202020204" pitchFamily="34" charset="0"/>
                <a:cs typeface="Arial" panose="020B0604020202020204" pitchFamily="34" charset="0"/>
              </a:rPr>
              <a:t>Specialist Teachers</a:t>
            </a:r>
          </a:p>
          <a:p>
            <a:pPr marL="0" indent="0">
              <a:buNone/>
            </a:pPr>
            <a:endParaRPr lang="en-US" sz="2700">
              <a:solidFill>
                <a:srgbClr val="FFFFFF"/>
              </a:solidFill>
              <a:latin typeface="Arial" panose="020B0604020202020204" pitchFamily="34" charset="0"/>
              <a:cs typeface="Arial" panose="020B0604020202020204" pitchFamily="34" charset="0"/>
            </a:endParaRPr>
          </a:p>
          <a:p>
            <a:pPr marL="0" indent="0">
              <a:buNone/>
            </a:pPr>
            <a:endParaRPr lang="en-US" sz="2700">
              <a:solidFill>
                <a:srgbClr val="FFFF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90133" y="6029325"/>
            <a:ext cx="1630755" cy="539675"/>
          </a:xfrm>
          <a:prstGeom prst="rect">
            <a:avLst/>
          </a:prstGeom>
        </p:spPr>
      </p:pic>
      <p:sp>
        <p:nvSpPr>
          <p:cNvPr id="3" name="TextBox 2">
            <a:extLst>
              <a:ext uri="{FF2B5EF4-FFF2-40B4-BE49-F238E27FC236}">
                <a16:creationId xmlns:a16="http://schemas.microsoft.com/office/drawing/2014/main" id="{44FC3AD0-8F29-1077-9FDA-17082524A8FC}"/>
              </a:ext>
            </a:extLst>
          </p:cNvPr>
          <p:cNvSpPr txBox="1"/>
          <p:nvPr/>
        </p:nvSpPr>
        <p:spPr>
          <a:xfrm>
            <a:off x="189186" y="977462"/>
            <a:ext cx="493986" cy="367348"/>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286796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181CC3-6FBB-4BA2-ACA4-F7F50B957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3488" y="6194689"/>
            <a:ext cx="1343616" cy="444650"/>
          </a:xfrm>
          <a:prstGeom prst="rect">
            <a:avLst/>
          </a:prstGeom>
        </p:spPr>
      </p:pic>
      <p:sp>
        <p:nvSpPr>
          <p:cNvPr id="13" name="Title 3"/>
          <p:cNvSpPr txBox="1">
            <a:spLocks noGrp="1"/>
          </p:cNvSpPr>
          <p:nvPr>
            <p:ph type="title" idx="4294967295"/>
          </p:nvPr>
        </p:nvSpPr>
        <p:spPr>
          <a:xfrm>
            <a:off x="3629521" y="794915"/>
            <a:ext cx="5187583" cy="53864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defRPr/>
            </a:pPr>
            <a:r>
              <a:rPr lang="en-GB" sz="2700" b="0" dirty="0">
                <a:solidFill>
                  <a:srgbClr val="20438F"/>
                </a:solidFill>
                <a:latin typeface="Arial" panose="020B0604020202020204" pitchFamily="34" charset="0"/>
                <a:cs typeface="Arial" panose="020B0604020202020204" pitchFamily="34" charset="0"/>
              </a:rPr>
              <a:t>Thank you for listening</a:t>
            </a:r>
          </a:p>
          <a:p>
            <a:pPr algn="l" defTabSz="685800">
              <a:defRPr/>
            </a:pPr>
            <a:endParaRPr lang="en-GB" sz="3600" dirty="0">
              <a:solidFill>
                <a:srgbClr val="20438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9612E4A-4A31-454A-9471-2B6EEAC921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29521" y="1308005"/>
            <a:ext cx="5187583" cy="4642887"/>
          </a:xfrm>
          <a:prstGeom prst="rect">
            <a:avLst/>
          </a:prstGeom>
        </p:spPr>
      </p:pic>
      <p:sp>
        <p:nvSpPr>
          <p:cNvPr id="3" name="Title 1">
            <a:extLst>
              <a:ext uri="{FF2B5EF4-FFF2-40B4-BE49-F238E27FC236}">
                <a16:creationId xmlns:a16="http://schemas.microsoft.com/office/drawing/2014/main" id="{103EE7C5-035C-87BB-808B-41E2D2D46ECD}"/>
              </a:ext>
            </a:extLst>
          </p:cNvPr>
          <p:cNvSpPr txBox="1">
            <a:spLocks/>
          </p:cNvSpPr>
          <p:nvPr/>
        </p:nvSpPr>
        <p:spPr>
          <a:xfrm>
            <a:off x="0" y="0"/>
            <a:ext cx="3300413" cy="6858000"/>
          </a:xfrm>
          <a:prstGeom prst="rect">
            <a:avLst/>
          </a:prstGeom>
          <a:solidFill>
            <a:srgbClr val="0070C0"/>
          </a:solidFill>
        </p:spPr>
        <p:txBody>
          <a:bodyPr>
            <a:normAutofit/>
          </a:bodyPr>
          <a:lstStyle>
            <a:lvl1pPr algn="ctr" defTabSz="457200" rtl="0" eaLnBrk="1" latinLnBrk="0" hangingPunct="1">
              <a:spcBef>
                <a:spcPct val="0"/>
              </a:spcBef>
              <a:buNone/>
              <a:defRPr sz="4000" b="1" kern="1200">
                <a:solidFill>
                  <a:srgbClr val="28688A"/>
                </a:solidFill>
                <a:latin typeface="+mj-lt"/>
                <a:ea typeface="+mj-ea"/>
                <a:cs typeface="Verdana"/>
              </a:defRPr>
            </a:lvl1pPr>
          </a:lstStyle>
          <a:p>
            <a:endParaRPr lang="en-GB" altLang="en-US" dirty="0">
              <a:solidFill>
                <a:schemeClr val="bg1"/>
              </a:solidFill>
              <a:latin typeface="Arial" panose="020B0604020202020204" pitchFamily="34" charset="0"/>
              <a:cs typeface="Arial" panose="020B0604020202020204" pitchFamily="34" charset="0"/>
            </a:endParaRPr>
          </a:p>
          <a:p>
            <a:endParaRPr lang="en-GB" altLang="en-US" dirty="0">
              <a:solidFill>
                <a:schemeClr val="bg1"/>
              </a:solidFill>
              <a:latin typeface="Arial" panose="020B0604020202020204" pitchFamily="34" charset="0"/>
              <a:cs typeface="Arial" panose="020B0604020202020204" pitchFamily="34" charset="0"/>
            </a:endParaRPr>
          </a:p>
          <a:p>
            <a:endParaRPr lang="en-GB" altLang="en-US" dirty="0">
              <a:solidFill>
                <a:schemeClr val="bg1"/>
              </a:solidFill>
              <a:latin typeface="Arial" panose="020B0604020202020204" pitchFamily="34" charset="0"/>
              <a:cs typeface="Arial" panose="020B0604020202020204" pitchFamily="34" charset="0"/>
            </a:endParaRPr>
          </a:p>
          <a:p>
            <a:endParaRPr lang="en-GB" altLang="en-US" dirty="0">
              <a:solidFill>
                <a:schemeClr val="bg1"/>
              </a:solidFill>
              <a:latin typeface="Arial" panose="020B0604020202020204" pitchFamily="34" charset="0"/>
              <a:cs typeface="Arial" panose="020B0604020202020204" pitchFamily="34" charset="0"/>
            </a:endParaRPr>
          </a:p>
          <a:p>
            <a:r>
              <a:rPr lang="en-GB" altLang="en-US"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228605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49762" y="6197901"/>
            <a:ext cx="1271126" cy="420661"/>
          </a:xfrm>
          <a:prstGeom prst="rect">
            <a:avLst/>
          </a:prstGeom>
        </p:spPr>
      </p:pic>
      <p:sp>
        <p:nvSpPr>
          <p:cNvPr id="4" name="Title 1">
            <a:extLst>
              <a:ext uri="{FF2B5EF4-FFF2-40B4-BE49-F238E27FC236}">
                <a16:creationId xmlns:a16="http://schemas.microsoft.com/office/drawing/2014/main" id="{1C0BD8C4-4674-5E0B-B980-51F1560A4C75}"/>
              </a:ext>
            </a:extLst>
          </p:cNvPr>
          <p:cNvSpPr txBox="1">
            <a:spLocks noGrp="1"/>
          </p:cNvSpPr>
          <p:nvPr>
            <p:ph type="title" idx="4294967295"/>
          </p:nvPr>
        </p:nvSpPr>
        <p:spPr>
          <a:xfrm>
            <a:off x="-2335" y="0"/>
            <a:ext cx="9144000" cy="713280"/>
          </a:xfrm>
          <a:prstGeom prst="rect">
            <a:avLst/>
          </a:prstGeom>
          <a:solidFill>
            <a:srgbClr val="0070C0"/>
          </a:solid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Aims                        Plan</a:t>
            </a:r>
            <a:endPar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pSp>
        <p:nvGrpSpPr>
          <p:cNvPr id="18" name="Group 17" descr="The aims and plan written in text">
            <a:extLst>
              <a:ext uri="{FF2B5EF4-FFF2-40B4-BE49-F238E27FC236}">
                <a16:creationId xmlns:a16="http://schemas.microsoft.com/office/drawing/2014/main" id="{FC946C4E-1E8C-D88E-42B8-9EDAECBA3191}"/>
              </a:ext>
            </a:extLst>
          </p:cNvPr>
          <p:cNvGrpSpPr/>
          <p:nvPr/>
        </p:nvGrpSpPr>
        <p:grpSpPr>
          <a:xfrm>
            <a:off x="323112" y="1550588"/>
            <a:ext cx="8497776" cy="4342877"/>
            <a:chOff x="323112" y="1550588"/>
            <a:chExt cx="8497776" cy="4342877"/>
          </a:xfrm>
        </p:grpSpPr>
        <p:grpSp>
          <p:nvGrpSpPr>
            <p:cNvPr id="9" name="Group 8">
              <a:extLst>
                <a:ext uri="{FF2B5EF4-FFF2-40B4-BE49-F238E27FC236}">
                  <a16:creationId xmlns:a16="http://schemas.microsoft.com/office/drawing/2014/main" id="{BAEE9E70-4AC4-8058-736F-3AEEE989DDE8}"/>
                </a:ext>
                <a:ext uri="{C183D7F6-B498-43B3-948B-1728B52AA6E4}">
                  <adec:decorative xmlns:adec="http://schemas.microsoft.com/office/drawing/2017/decorative" val="1"/>
                </a:ext>
              </a:extLst>
            </p:cNvPr>
            <p:cNvGrpSpPr/>
            <p:nvPr/>
          </p:nvGrpSpPr>
          <p:grpSpPr>
            <a:xfrm>
              <a:off x="5220842" y="1556919"/>
              <a:ext cx="3600046" cy="4336545"/>
              <a:chOff x="6521925" y="1622287"/>
              <a:chExt cx="4800061" cy="3792861"/>
            </a:xfrm>
            <a:solidFill>
              <a:srgbClr val="FFE593"/>
            </a:solidFill>
          </p:grpSpPr>
          <p:sp>
            <p:nvSpPr>
              <p:cNvPr id="10" name="Freeform: Shape 9">
                <a:extLst>
                  <a:ext uri="{FF2B5EF4-FFF2-40B4-BE49-F238E27FC236}">
                    <a16:creationId xmlns:a16="http://schemas.microsoft.com/office/drawing/2014/main" id="{AB0EDD88-D7F4-0B02-A4CB-94E42B67C60A}"/>
                  </a:ext>
                </a:extLst>
              </p:cNvPr>
              <p:cNvSpPr/>
              <p:nvPr/>
            </p:nvSpPr>
            <p:spPr>
              <a:xfrm>
                <a:off x="6521925" y="1622287"/>
                <a:ext cx="4800061" cy="1119242"/>
              </a:xfrm>
              <a:custGeom>
                <a:avLst/>
                <a:gdLst>
                  <a:gd name="connsiteX0" fmla="*/ 0 w 4800061"/>
                  <a:gd name="connsiteY0" fmla="*/ 237462 h 1424741"/>
                  <a:gd name="connsiteX1" fmla="*/ 237462 w 4800061"/>
                  <a:gd name="connsiteY1" fmla="*/ 0 h 1424741"/>
                  <a:gd name="connsiteX2" fmla="*/ 4562599 w 4800061"/>
                  <a:gd name="connsiteY2" fmla="*/ 0 h 1424741"/>
                  <a:gd name="connsiteX3" fmla="*/ 4800061 w 4800061"/>
                  <a:gd name="connsiteY3" fmla="*/ 237462 h 1424741"/>
                  <a:gd name="connsiteX4" fmla="*/ 4800061 w 4800061"/>
                  <a:gd name="connsiteY4" fmla="*/ 1187279 h 1424741"/>
                  <a:gd name="connsiteX5" fmla="*/ 4562599 w 4800061"/>
                  <a:gd name="connsiteY5" fmla="*/ 1424741 h 1424741"/>
                  <a:gd name="connsiteX6" fmla="*/ 237462 w 4800061"/>
                  <a:gd name="connsiteY6" fmla="*/ 1424741 h 1424741"/>
                  <a:gd name="connsiteX7" fmla="*/ 0 w 4800061"/>
                  <a:gd name="connsiteY7" fmla="*/ 1187279 h 1424741"/>
                  <a:gd name="connsiteX8" fmla="*/ 0 w 4800061"/>
                  <a:gd name="connsiteY8" fmla="*/ 237462 h 142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061" h="1424741">
                    <a:moveTo>
                      <a:pt x="0" y="237462"/>
                    </a:moveTo>
                    <a:cubicBezTo>
                      <a:pt x="0" y="106315"/>
                      <a:pt x="106315" y="0"/>
                      <a:pt x="237462" y="0"/>
                    </a:cubicBezTo>
                    <a:lnTo>
                      <a:pt x="4562599" y="0"/>
                    </a:lnTo>
                    <a:cubicBezTo>
                      <a:pt x="4693746" y="0"/>
                      <a:pt x="4800061" y="106315"/>
                      <a:pt x="4800061" y="237462"/>
                    </a:cubicBezTo>
                    <a:lnTo>
                      <a:pt x="4800061" y="1187279"/>
                    </a:lnTo>
                    <a:cubicBezTo>
                      <a:pt x="4800061" y="1318426"/>
                      <a:pt x="4693746" y="1424741"/>
                      <a:pt x="4562599" y="1424741"/>
                    </a:cubicBezTo>
                    <a:lnTo>
                      <a:pt x="237462" y="1424741"/>
                    </a:lnTo>
                    <a:cubicBezTo>
                      <a:pt x="106315" y="1424741"/>
                      <a:pt x="0" y="1318426"/>
                      <a:pt x="0" y="1187279"/>
                    </a:cubicBezTo>
                    <a:lnTo>
                      <a:pt x="0" y="237462"/>
                    </a:lnTo>
                    <a:close/>
                  </a:path>
                </a:pathLst>
              </a:cu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458" tIns="126458" rIns="126458" bIns="126458" numCol="1" spcCol="1270" anchor="ctr" anchorCtr="0">
                <a:noAutofit/>
              </a:bodyPr>
              <a:lstStyle/>
              <a:p>
                <a:pPr defTabSz="866775">
                  <a:lnSpc>
                    <a:spcPct val="90000"/>
                  </a:lnSpc>
                  <a:spcBef>
                    <a:spcPct val="0"/>
                  </a:spcBef>
                  <a:spcAft>
                    <a:spcPct val="35000"/>
                  </a:spcAft>
                </a:pPr>
                <a:r>
                  <a:rPr lang="en-US" sz="2000">
                    <a:solidFill>
                      <a:srgbClr val="1F418B"/>
                    </a:solidFill>
                    <a:latin typeface="Arial"/>
                    <a:cs typeface="Arial"/>
                  </a:rPr>
                  <a:t>Some theory</a:t>
                </a:r>
              </a:p>
            </p:txBody>
          </p:sp>
          <p:sp>
            <p:nvSpPr>
              <p:cNvPr id="11" name="Freeform: Shape 10">
                <a:extLst>
                  <a:ext uri="{FF2B5EF4-FFF2-40B4-BE49-F238E27FC236}">
                    <a16:creationId xmlns:a16="http://schemas.microsoft.com/office/drawing/2014/main" id="{8FF7C2B4-19F2-116A-0AA8-2184011F9713}"/>
                  </a:ext>
                </a:extLst>
              </p:cNvPr>
              <p:cNvSpPr/>
              <p:nvPr/>
            </p:nvSpPr>
            <p:spPr>
              <a:xfrm>
                <a:off x="6521925" y="2845103"/>
                <a:ext cx="4800061" cy="1119243"/>
              </a:xfrm>
              <a:custGeom>
                <a:avLst/>
                <a:gdLst>
                  <a:gd name="connsiteX0" fmla="*/ 0 w 4800061"/>
                  <a:gd name="connsiteY0" fmla="*/ 209671 h 1258002"/>
                  <a:gd name="connsiteX1" fmla="*/ 209671 w 4800061"/>
                  <a:gd name="connsiteY1" fmla="*/ 0 h 1258002"/>
                  <a:gd name="connsiteX2" fmla="*/ 4590390 w 4800061"/>
                  <a:gd name="connsiteY2" fmla="*/ 0 h 1258002"/>
                  <a:gd name="connsiteX3" fmla="*/ 4800061 w 4800061"/>
                  <a:gd name="connsiteY3" fmla="*/ 209671 h 1258002"/>
                  <a:gd name="connsiteX4" fmla="*/ 4800061 w 4800061"/>
                  <a:gd name="connsiteY4" fmla="*/ 1048331 h 1258002"/>
                  <a:gd name="connsiteX5" fmla="*/ 4590390 w 4800061"/>
                  <a:gd name="connsiteY5" fmla="*/ 1258002 h 1258002"/>
                  <a:gd name="connsiteX6" fmla="*/ 209671 w 4800061"/>
                  <a:gd name="connsiteY6" fmla="*/ 1258002 h 1258002"/>
                  <a:gd name="connsiteX7" fmla="*/ 0 w 4800061"/>
                  <a:gd name="connsiteY7" fmla="*/ 1048331 h 1258002"/>
                  <a:gd name="connsiteX8" fmla="*/ 0 w 4800061"/>
                  <a:gd name="connsiteY8" fmla="*/ 209671 h 12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061" h="1258002">
                    <a:moveTo>
                      <a:pt x="0" y="209671"/>
                    </a:moveTo>
                    <a:cubicBezTo>
                      <a:pt x="0" y="93873"/>
                      <a:pt x="93873" y="0"/>
                      <a:pt x="209671" y="0"/>
                    </a:cubicBezTo>
                    <a:lnTo>
                      <a:pt x="4590390" y="0"/>
                    </a:lnTo>
                    <a:cubicBezTo>
                      <a:pt x="4706188" y="0"/>
                      <a:pt x="4800061" y="93873"/>
                      <a:pt x="4800061" y="209671"/>
                    </a:cubicBezTo>
                    <a:lnTo>
                      <a:pt x="4800061" y="1048331"/>
                    </a:lnTo>
                    <a:cubicBezTo>
                      <a:pt x="4800061" y="1164129"/>
                      <a:pt x="4706188" y="1258002"/>
                      <a:pt x="4590390" y="1258002"/>
                    </a:cubicBezTo>
                    <a:lnTo>
                      <a:pt x="209671" y="1258002"/>
                    </a:lnTo>
                    <a:cubicBezTo>
                      <a:pt x="93873" y="1258002"/>
                      <a:pt x="0" y="1164129"/>
                      <a:pt x="0" y="1048331"/>
                    </a:cubicBezTo>
                    <a:lnTo>
                      <a:pt x="0" y="209671"/>
                    </a:lnTo>
                    <a:close/>
                  </a:path>
                </a:pathLst>
              </a:cu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0353" tIns="120353" rIns="120353" bIns="120353" numCol="1" spcCol="1270" anchor="ctr" anchorCtr="0">
                <a:noAutofit/>
              </a:bodyPr>
              <a:lstStyle/>
              <a:p>
                <a:pPr defTabSz="866775">
                  <a:lnSpc>
                    <a:spcPct val="90000"/>
                  </a:lnSpc>
                  <a:spcBef>
                    <a:spcPct val="0"/>
                  </a:spcBef>
                  <a:spcAft>
                    <a:spcPct val="35000"/>
                  </a:spcAft>
                </a:pPr>
                <a:r>
                  <a:rPr lang="en-GB" sz="2000">
                    <a:solidFill>
                      <a:srgbClr val="1F418B"/>
                    </a:solidFill>
                    <a:latin typeface="Arial"/>
                    <a:cs typeface="Arial"/>
                  </a:rPr>
                  <a:t>Some strategies</a:t>
                </a:r>
                <a:endParaRPr lang="en-US" sz="2000">
                  <a:solidFill>
                    <a:srgbClr val="1F418B"/>
                  </a:solidFill>
                  <a:latin typeface="Arial"/>
                  <a:cs typeface="Arial"/>
                </a:endParaRPr>
              </a:p>
            </p:txBody>
          </p:sp>
          <p:sp>
            <p:nvSpPr>
              <p:cNvPr id="13" name="Freeform: Shape 12">
                <a:extLst>
                  <a:ext uri="{FF2B5EF4-FFF2-40B4-BE49-F238E27FC236}">
                    <a16:creationId xmlns:a16="http://schemas.microsoft.com/office/drawing/2014/main" id="{9C01E145-7E2D-887B-B48E-E93107462A6F}"/>
                  </a:ext>
                </a:extLst>
              </p:cNvPr>
              <p:cNvSpPr/>
              <p:nvPr/>
            </p:nvSpPr>
            <p:spPr>
              <a:xfrm>
                <a:off x="6521925" y="4110292"/>
                <a:ext cx="4800061" cy="1304856"/>
              </a:xfrm>
              <a:custGeom>
                <a:avLst/>
                <a:gdLst>
                  <a:gd name="connsiteX0" fmla="*/ 0 w 4800061"/>
                  <a:gd name="connsiteY0" fmla="*/ 143157 h 858923"/>
                  <a:gd name="connsiteX1" fmla="*/ 143157 w 4800061"/>
                  <a:gd name="connsiteY1" fmla="*/ 0 h 858923"/>
                  <a:gd name="connsiteX2" fmla="*/ 4656904 w 4800061"/>
                  <a:gd name="connsiteY2" fmla="*/ 0 h 858923"/>
                  <a:gd name="connsiteX3" fmla="*/ 4800061 w 4800061"/>
                  <a:gd name="connsiteY3" fmla="*/ 143157 h 858923"/>
                  <a:gd name="connsiteX4" fmla="*/ 4800061 w 4800061"/>
                  <a:gd name="connsiteY4" fmla="*/ 715766 h 858923"/>
                  <a:gd name="connsiteX5" fmla="*/ 4656904 w 4800061"/>
                  <a:gd name="connsiteY5" fmla="*/ 858923 h 858923"/>
                  <a:gd name="connsiteX6" fmla="*/ 143157 w 4800061"/>
                  <a:gd name="connsiteY6" fmla="*/ 858923 h 858923"/>
                  <a:gd name="connsiteX7" fmla="*/ 0 w 4800061"/>
                  <a:gd name="connsiteY7" fmla="*/ 715766 h 858923"/>
                  <a:gd name="connsiteX8" fmla="*/ 0 w 4800061"/>
                  <a:gd name="connsiteY8" fmla="*/ 143157 h 85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061" h="858923">
                    <a:moveTo>
                      <a:pt x="0" y="143157"/>
                    </a:moveTo>
                    <a:cubicBezTo>
                      <a:pt x="0" y="64094"/>
                      <a:pt x="64094" y="0"/>
                      <a:pt x="143157" y="0"/>
                    </a:cubicBezTo>
                    <a:lnTo>
                      <a:pt x="4656904" y="0"/>
                    </a:lnTo>
                    <a:cubicBezTo>
                      <a:pt x="4735967" y="0"/>
                      <a:pt x="4800061" y="64094"/>
                      <a:pt x="4800061" y="143157"/>
                    </a:cubicBezTo>
                    <a:lnTo>
                      <a:pt x="4800061" y="715766"/>
                    </a:lnTo>
                    <a:cubicBezTo>
                      <a:pt x="4800061" y="794829"/>
                      <a:pt x="4735967" y="858923"/>
                      <a:pt x="4656904" y="858923"/>
                    </a:cubicBezTo>
                    <a:lnTo>
                      <a:pt x="143157" y="858923"/>
                    </a:lnTo>
                    <a:cubicBezTo>
                      <a:pt x="64094" y="858923"/>
                      <a:pt x="0" y="794829"/>
                      <a:pt x="0" y="715766"/>
                    </a:cubicBezTo>
                    <a:lnTo>
                      <a:pt x="0" y="143157"/>
                    </a:lnTo>
                    <a:close/>
                  </a:path>
                </a:pathLst>
              </a:cu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742" tIns="105742" rIns="105742" bIns="105742" numCol="1" spcCol="1270" anchor="ctr" anchorCtr="0">
                <a:noAutofit/>
              </a:bodyPr>
              <a:lstStyle/>
              <a:p>
                <a:pPr defTabSz="866775">
                  <a:lnSpc>
                    <a:spcPct val="90000"/>
                  </a:lnSpc>
                  <a:spcBef>
                    <a:spcPct val="0"/>
                  </a:spcBef>
                  <a:spcAft>
                    <a:spcPct val="35000"/>
                  </a:spcAft>
                </a:pPr>
                <a:r>
                  <a:rPr lang="en-GB" sz="2000" dirty="0">
                    <a:solidFill>
                      <a:srgbClr val="1F418B"/>
                    </a:solidFill>
                    <a:latin typeface="Arial" panose="020B0604020202020204" pitchFamily="34" charset="0"/>
                    <a:cs typeface="Arial" panose="020B0604020202020204" pitchFamily="34" charset="0"/>
                  </a:rPr>
                  <a:t>Some signposting</a:t>
                </a:r>
              </a:p>
            </p:txBody>
          </p:sp>
        </p:grpSp>
        <p:grpSp>
          <p:nvGrpSpPr>
            <p:cNvPr id="17" name="Group 16">
              <a:extLst>
                <a:ext uri="{FF2B5EF4-FFF2-40B4-BE49-F238E27FC236}">
                  <a16:creationId xmlns:a16="http://schemas.microsoft.com/office/drawing/2014/main" id="{D4BABAA8-5E24-69D6-A843-7CAB9EA73EAA}"/>
                </a:ext>
              </a:extLst>
            </p:cNvPr>
            <p:cNvGrpSpPr/>
            <p:nvPr/>
          </p:nvGrpSpPr>
          <p:grpSpPr>
            <a:xfrm>
              <a:off x="323112" y="1550588"/>
              <a:ext cx="4533308" cy="4342877"/>
              <a:chOff x="323112" y="1550588"/>
              <a:chExt cx="4533308" cy="4342877"/>
            </a:xfrm>
          </p:grpSpPr>
          <p:sp>
            <p:nvSpPr>
              <p:cNvPr id="14" name="Freeform: Shape 13">
                <a:extLst>
                  <a:ext uri="{FF2B5EF4-FFF2-40B4-BE49-F238E27FC236}">
                    <a16:creationId xmlns:a16="http://schemas.microsoft.com/office/drawing/2014/main" id="{CD89130B-06F6-C037-F445-9D19B2DE2269}"/>
                  </a:ext>
                </a:extLst>
              </p:cNvPr>
              <p:cNvSpPr/>
              <p:nvPr/>
            </p:nvSpPr>
            <p:spPr>
              <a:xfrm>
                <a:off x="323112" y="2955017"/>
                <a:ext cx="4533308" cy="1286010"/>
              </a:xfrm>
              <a:custGeom>
                <a:avLst/>
                <a:gdLst>
                  <a:gd name="connsiteX0" fmla="*/ 0 w 4800061"/>
                  <a:gd name="connsiteY0" fmla="*/ 229130 h 1374750"/>
                  <a:gd name="connsiteX1" fmla="*/ 229130 w 4800061"/>
                  <a:gd name="connsiteY1" fmla="*/ 0 h 1374750"/>
                  <a:gd name="connsiteX2" fmla="*/ 4570931 w 4800061"/>
                  <a:gd name="connsiteY2" fmla="*/ 0 h 1374750"/>
                  <a:gd name="connsiteX3" fmla="*/ 4800061 w 4800061"/>
                  <a:gd name="connsiteY3" fmla="*/ 229130 h 1374750"/>
                  <a:gd name="connsiteX4" fmla="*/ 4800061 w 4800061"/>
                  <a:gd name="connsiteY4" fmla="*/ 1145620 h 1374750"/>
                  <a:gd name="connsiteX5" fmla="*/ 4570931 w 4800061"/>
                  <a:gd name="connsiteY5" fmla="*/ 1374750 h 1374750"/>
                  <a:gd name="connsiteX6" fmla="*/ 229130 w 4800061"/>
                  <a:gd name="connsiteY6" fmla="*/ 1374750 h 1374750"/>
                  <a:gd name="connsiteX7" fmla="*/ 0 w 4800061"/>
                  <a:gd name="connsiteY7" fmla="*/ 1145620 h 1374750"/>
                  <a:gd name="connsiteX8" fmla="*/ 0 w 4800061"/>
                  <a:gd name="connsiteY8" fmla="*/ 229130 h 13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061" h="1374750">
                    <a:moveTo>
                      <a:pt x="0" y="229130"/>
                    </a:moveTo>
                    <a:cubicBezTo>
                      <a:pt x="0" y="102585"/>
                      <a:pt x="102585" y="0"/>
                      <a:pt x="229130" y="0"/>
                    </a:cubicBezTo>
                    <a:lnTo>
                      <a:pt x="4570931" y="0"/>
                    </a:lnTo>
                    <a:cubicBezTo>
                      <a:pt x="4697476" y="0"/>
                      <a:pt x="4800061" y="102585"/>
                      <a:pt x="4800061" y="229130"/>
                    </a:cubicBezTo>
                    <a:lnTo>
                      <a:pt x="4800061" y="1145620"/>
                    </a:lnTo>
                    <a:cubicBezTo>
                      <a:pt x="4800061" y="1272165"/>
                      <a:pt x="4697476" y="1374750"/>
                      <a:pt x="4570931" y="1374750"/>
                    </a:cubicBezTo>
                    <a:lnTo>
                      <a:pt x="229130" y="1374750"/>
                    </a:lnTo>
                    <a:cubicBezTo>
                      <a:pt x="102585" y="1374750"/>
                      <a:pt x="0" y="1272165"/>
                      <a:pt x="0" y="1145620"/>
                    </a:cubicBezTo>
                    <a:lnTo>
                      <a:pt x="0" y="229130"/>
                    </a:lnTo>
                    <a:close/>
                  </a:path>
                </a:pathLst>
              </a:custGeom>
              <a:solidFill>
                <a:srgbClr val="FFE59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628" tIns="124628" rIns="124628" bIns="124628" numCol="1" spcCol="1270" anchor="ctr" anchorCtr="0">
                <a:noAutofit/>
              </a:bodyPr>
              <a:lstStyle/>
              <a:p>
                <a:pPr defTabSz="685800">
                  <a:spcBef>
                    <a:spcPct val="20000"/>
                  </a:spcBef>
                  <a:buClr>
                    <a:srgbClr val="20438F"/>
                  </a:buClr>
                  <a:buSzPct val="100000"/>
                  <a:defRPr/>
                </a:pPr>
                <a:r>
                  <a:rPr lang="en-GB" sz="2000" dirty="0">
                    <a:solidFill>
                      <a:srgbClr val="003399"/>
                    </a:solidFill>
                    <a:latin typeface="Arial" panose="020B0604020202020204" pitchFamily="34" charset="0"/>
                    <a:cs typeface="Arial" panose="020B0604020202020204" pitchFamily="34" charset="0"/>
                  </a:rPr>
                  <a:t>To gain an understanding of anxiety in children and young people.</a:t>
                </a:r>
              </a:p>
            </p:txBody>
          </p:sp>
          <p:sp>
            <p:nvSpPr>
              <p:cNvPr id="15" name="Freeform: Shape 14">
                <a:extLst>
                  <a:ext uri="{FF2B5EF4-FFF2-40B4-BE49-F238E27FC236}">
                    <a16:creationId xmlns:a16="http://schemas.microsoft.com/office/drawing/2014/main" id="{43E6B565-2438-6FB0-7D5B-F437C0FADEBA}"/>
                  </a:ext>
                </a:extLst>
              </p:cNvPr>
              <p:cNvSpPr/>
              <p:nvPr/>
            </p:nvSpPr>
            <p:spPr>
              <a:xfrm>
                <a:off x="323112" y="4401566"/>
                <a:ext cx="4533308" cy="1491899"/>
              </a:xfrm>
              <a:custGeom>
                <a:avLst/>
                <a:gdLst>
                  <a:gd name="connsiteX0" fmla="*/ 0 w 4800061"/>
                  <a:gd name="connsiteY0" fmla="*/ 215432 h 1292567"/>
                  <a:gd name="connsiteX1" fmla="*/ 215432 w 4800061"/>
                  <a:gd name="connsiteY1" fmla="*/ 0 h 1292567"/>
                  <a:gd name="connsiteX2" fmla="*/ 4584629 w 4800061"/>
                  <a:gd name="connsiteY2" fmla="*/ 0 h 1292567"/>
                  <a:gd name="connsiteX3" fmla="*/ 4800061 w 4800061"/>
                  <a:gd name="connsiteY3" fmla="*/ 215432 h 1292567"/>
                  <a:gd name="connsiteX4" fmla="*/ 4800061 w 4800061"/>
                  <a:gd name="connsiteY4" fmla="*/ 1077135 h 1292567"/>
                  <a:gd name="connsiteX5" fmla="*/ 4584629 w 4800061"/>
                  <a:gd name="connsiteY5" fmla="*/ 1292567 h 1292567"/>
                  <a:gd name="connsiteX6" fmla="*/ 215432 w 4800061"/>
                  <a:gd name="connsiteY6" fmla="*/ 1292567 h 1292567"/>
                  <a:gd name="connsiteX7" fmla="*/ 0 w 4800061"/>
                  <a:gd name="connsiteY7" fmla="*/ 1077135 h 1292567"/>
                  <a:gd name="connsiteX8" fmla="*/ 0 w 4800061"/>
                  <a:gd name="connsiteY8" fmla="*/ 215432 h 129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061" h="1292567">
                    <a:moveTo>
                      <a:pt x="0" y="215432"/>
                    </a:moveTo>
                    <a:cubicBezTo>
                      <a:pt x="0" y="96452"/>
                      <a:pt x="96452" y="0"/>
                      <a:pt x="215432" y="0"/>
                    </a:cubicBezTo>
                    <a:lnTo>
                      <a:pt x="4584629" y="0"/>
                    </a:lnTo>
                    <a:cubicBezTo>
                      <a:pt x="4703609" y="0"/>
                      <a:pt x="4800061" y="96452"/>
                      <a:pt x="4800061" y="215432"/>
                    </a:cubicBezTo>
                    <a:lnTo>
                      <a:pt x="4800061" y="1077135"/>
                    </a:lnTo>
                    <a:cubicBezTo>
                      <a:pt x="4800061" y="1196115"/>
                      <a:pt x="4703609" y="1292567"/>
                      <a:pt x="4584629" y="1292567"/>
                    </a:cubicBezTo>
                    <a:lnTo>
                      <a:pt x="215432" y="1292567"/>
                    </a:lnTo>
                    <a:cubicBezTo>
                      <a:pt x="96452" y="1292567"/>
                      <a:pt x="0" y="1196115"/>
                      <a:pt x="0" y="1077135"/>
                    </a:cubicBezTo>
                    <a:lnTo>
                      <a:pt x="0" y="215432"/>
                    </a:lnTo>
                    <a:close/>
                  </a:path>
                </a:pathLst>
              </a:custGeom>
              <a:solidFill>
                <a:srgbClr val="FFE59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619" tIns="121619" rIns="121619" bIns="121619" numCol="1" spcCol="1270" anchor="ctr" anchorCtr="0">
                <a:noAutofit/>
              </a:bodyPr>
              <a:lstStyle/>
              <a:p>
                <a:pPr defTabSz="685800">
                  <a:spcBef>
                    <a:spcPct val="20000"/>
                  </a:spcBef>
                  <a:buClr>
                    <a:srgbClr val="20438F"/>
                  </a:buClr>
                  <a:buSzPct val="100000"/>
                  <a:defRPr/>
                </a:pPr>
                <a:r>
                  <a:rPr lang="en-GB" sz="2000" dirty="0">
                    <a:solidFill>
                      <a:srgbClr val="003399"/>
                    </a:solidFill>
                    <a:latin typeface="Arial" panose="020B0604020202020204" pitchFamily="34" charset="0"/>
                    <a:cs typeface="Arial" panose="020B0604020202020204" pitchFamily="34" charset="0"/>
                  </a:rPr>
                  <a:t>To become familiar with the types of strategies SES recommend to schools to support anxious children and young people.</a:t>
                </a:r>
              </a:p>
            </p:txBody>
          </p:sp>
          <p:sp>
            <p:nvSpPr>
              <p:cNvPr id="16" name="Freeform: Shape 15">
                <a:extLst>
                  <a:ext uri="{FF2B5EF4-FFF2-40B4-BE49-F238E27FC236}">
                    <a16:creationId xmlns:a16="http://schemas.microsoft.com/office/drawing/2014/main" id="{D01F3F93-F250-0922-5966-761FA16569B0}"/>
                  </a:ext>
                </a:extLst>
              </p:cNvPr>
              <p:cNvSpPr/>
              <p:nvPr/>
            </p:nvSpPr>
            <p:spPr>
              <a:xfrm>
                <a:off x="323112" y="1550588"/>
                <a:ext cx="4533308" cy="1286010"/>
              </a:xfrm>
              <a:custGeom>
                <a:avLst/>
                <a:gdLst>
                  <a:gd name="connsiteX0" fmla="*/ 0 w 4800061"/>
                  <a:gd name="connsiteY0" fmla="*/ 229130 h 1374750"/>
                  <a:gd name="connsiteX1" fmla="*/ 229130 w 4800061"/>
                  <a:gd name="connsiteY1" fmla="*/ 0 h 1374750"/>
                  <a:gd name="connsiteX2" fmla="*/ 4570931 w 4800061"/>
                  <a:gd name="connsiteY2" fmla="*/ 0 h 1374750"/>
                  <a:gd name="connsiteX3" fmla="*/ 4800061 w 4800061"/>
                  <a:gd name="connsiteY3" fmla="*/ 229130 h 1374750"/>
                  <a:gd name="connsiteX4" fmla="*/ 4800061 w 4800061"/>
                  <a:gd name="connsiteY4" fmla="*/ 1145620 h 1374750"/>
                  <a:gd name="connsiteX5" fmla="*/ 4570931 w 4800061"/>
                  <a:gd name="connsiteY5" fmla="*/ 1374750 h 1374750"/>
                  <a:gd name="connsiteX6" fmla="*/ 229130 w 4800061"/>
                  <a:gd name="connsiteY6" fmla="*/ 1374750 h 1374750"/>
                  <a:gd name="connsiteX7" fmla="*/ 0 w 4800061"/>
                  <a:gd name="connsiteY7" fmla="*/ 1145620 h 1374750"/>
                  <a:gd name="connsiteX8" fmla="*/ 0 w 4800061"/>
                  <a:gd name="connsiteY8" fmla="*/ 229130 h 13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061" h="1374750">
                    <a:moveTo>
                      <a:pt x="0" y="229130"/>
                    </a:moveTo>
                    <a:cubicBezTo>
                      <a:pt x="0" y="102585"/>
                      <a:pt x="102585" y="0"/>
                      <a:pt x="229130" y="0"/>
                    </a:cubicBezTo>
                    <a:lnTo>
                      <a:pt x="4570931" y="0"/>
                    </a:lnTo>
                    <a:cubicBezTo>
                      <a:pt x="4697476" y="0"/>
                      <a:pt x="4800061" y="102585"/>
                      <a:pt x="4800061" y="229130"/>
                    </a:cubicBezTo>
                    <a:lnTo>
                      <a:pt x="4800061" y="1145620"/>
                    </a:lnTo>
                    <a:cubicBezTo>
                      <a:pt x="4800061" y="1272165"/>
                      <a:pt x="4697476" y="1374750"/>
                      <a:pt x="4570931" y="1374750"/>
                    </a:cubicBezTo>
                    <a:lnTo>
                      <a:pt x="229130" y="1374750"/>
                    </a:lnTo>
                    <a:cubicBezTo>
                      <a:pt x="102585" y="1374750"/>
                      <a:pt x="0" y="1272165"/>
                      <a:pt x="0" y="1145620"/>
                    </a:cubicBezTo>
                    <a:lnTo>
                      <a:pt x="0" y="229130"/>
                    </a:lnTo>
                    <a:close/>
                  </a:path>
                </a:pathLst>
              </a:custGeom>
              <a:solidFill>
                <a:srgbClr val="FFE59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628" tIns="124628" rIns="124628" bIns="124628" numCol="1" spcCol="1270" anchor="ctr" anchorCtr="0">
                <a:noAutofit/>
              </a:bodyPr>
              <a:lstStyle/>
              <a:p>
                <a:pPr defTabSz="685800">
                  <a:spcBef>
                    <a:spcPct val="20000"/>
                  </a:spcBef>
                  <a:buClr>
                    <a:srgbClr val="20438F"/>
                  </a:buClr>
                  <a:buSzPct val="100000"/>
                  <a:defRPr/>
                </a:pPr>
                <a:r>
                  <a:rPr lang="en-GB" sz="2000" dirty="0">
                    <a:solidFill>
                      <a:srgbClr val="003399"/>
                    </a:solidFill>
                    <a:latin typeface="Arial" panose="020B0604020202020204" pitchFamily="34" charset="0"/>
                    <a:cs typeface="Arial" panose="020B0604020202020204" pitchFamily="34" charset="0"/>
                  </a:rPr>
                  <a:t>To gain an understanding of how SES supports early intervention</a:t>
                </a:r>
              </a:p>
            </p:txBody>
          </p:sp>
        </p:grpSp>
      </p:grpSp>
      <p:sp>
        <p:nvSpPr>
          <p:cNvPr id="2" name="TextBox 1">
            <a:extLst>
              <a:ext uri="{FF2B5EF4-FFF2-40B4-BE49-F238E27FC236}">
                <a16:creationId xmlns:a16="http://schemas.microsoft.com/office/drawing/2014/main" id="{63E2A109-4F78-8A1D-FA9D-D86DE14D1B28}"/>
              </a:ext>
            </a:extLst>
          </p:cNvPr>
          <p:cNvSpPr txBox="1"/>
          <p:nvPr/>
        </p:nvSpPr>
        <p:spPr>
          <a:xfrm>
            <a:off x="189186" y="977462"/>
            <a:ext cx="493986" cy="367348"/>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288637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A529BD-B4CE-5794-D718-141B3E21CC5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92B2DCD-1663-8906-420F-C265C61DA975}"/>
              </a:ext>
            </a:extLst>
          </p:cNvPr>
          <p:cNvSpPr txBox="1">
            <a:spLocks noGrp="1"/>
          </p:cNvSpPr>
          <p:nvPr>
            <p:ph type="title" idx="4294967295"/>
          </p:nvPr>
        </p:nvSpPr>
        <p:spPr>
          <a:xfrm>
            <a:off x="0" y="1"/>
            <a:ext cx="9144000" cy="857250"/>
          </a:xfrm>
          <a:prstGeom prst="rect">
            <a:avLst/>
          </a:prstGeom>
          <a:solidFill>
            <a:srgbClr val="0070C0"/>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defTabSz="685800">
              <a:defRPr/>
            </a:pPr>
            <a:r>
              <a:rPr lang="en-GB" sz="4800" dirty="0">
                <a:solidFill>
                  <a:schemeClr val="bg1"/>
                </a:solidFill>
                <a:effectLst/>
                <a:latin typeface="Arial" panose="020B0604020202020204" pitchFamily="34" charset="0"/>
                <a:cs typeface="Arial" panose="020B0604020202020204" pitchFamily="34" charset="0"/>
              </a:rPr>
              <a:t>Our New Model</a:t>
            </a:r>
          </a:p>
        </p:txBody>
      </p:sp>
      <p:pic>
        <p:nvPicPr>
          <p:cNvPr id="2" name="Picture 1">
            <a:extLst>
              <a:ext uri="{FF2B5EF4-FFF2-40B4-BE49-F238E27FC236}">
                <a16:creationId xmlns:a16="http://schemas.microsoft.com/office/drawing/2014/main" id="{909EFC97-D1F7-186E-C7D3-DC38A2A45C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7628" y="6248602"/>
            <a:ext cx="1271126" cy="420661"/>
          </a:xfrm>
          <a:prstGeom prst="rect">
            <a:avLst/>
          </a:prstGeom>
        </p:spPr>
      </p:pic>
      <p:pic>
        <p:nvPicPr>
          <p:cNvPr id="5" name="Picture 4">
            <a:extLst>
              <a:ext uri="{FF2B5EF4-FFF2-40B4-BE49-F238E27FC236}">
                <a16:creationId xmlns:a16="http://schemas.microsoft.com/office/drawing/2014/main" id="{4DEA1FFC-26C8-B003-3A07-B9F94F9C00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1804" y="1344810"/>
            <a:ext cx="8277225" cy="4655939"/>
          </a:xfrm>
          <a:prstGeom prst="rect">
            <a:avLst/>
          </a:prstGeom>
        </p:spPr>
      </p:pic>
      <p:sp>
        <p:nvSpPr>
          <p:cNvPr id="3" name="TextBox 2">
            <a:extLst>
              <a:ext uri="{FF2B5EF4-FFF2-40B4-BE49-F238E27FC236}">
                <a16:creationId xmlns:a16="http://schemas.microsoft.com/office/drawing/2014/main" id="{E858600C-ED2A-A30E-F9BF-407261EAF180}"/>
              </a:ext>
            </a:extLst>
          </p:cNvPr>
          <p:cNvSpPr txBox="1"/>
          <p:nvPr/>
        </p:nvSpPr>
        <p:spPr>
          <a:xfrm>
            <a:off x="189185" y="977462"/>
            <a:ext cx="630621"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341179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4C8DEC-06A6-1573-3C54-6E7622B5181F}"/>
            </a:ext>
          </a:extLst>
        </p:cNvPr>
        <p:cNvGrpSpPr/>
        <p:nvPr/>
      </p:nvGrpSpPr>
      <p:grpSpPr>
        <a:xfrm>
          <a:off x="0" y="0"/>
          <a:ext cx="0" cy="0"/>
          <a:chOff x="0" y="0"/>
          <a:chExt cx="0" cy="0"/>
        </a:xfrm>
      </p:grpSpPr>
      <p:sp>
        <p:nvSpPr>
          <p:cNvPr id="39938" name="Title 1">
            <a:extLst>
              <a:ext uri="{FF2B5EF4-FFF2-40B4-BE49-F238E27FC236}">
                <a16:creationId xmlns:a16="http://schemas.microsoft.com/office/drawing/2014/main" id="{AC76B53D-C5B2-A207-CE78-42E317302C77}"/>
              </a:ext>
            </a:extLst>
          </p:cNvPr>
          <p:cNvSpPr>
            <a:spLocks noGrp="1"/>
          </p:cNvSpPr>
          <p:nvPr>
            <p:ph type="title"/>
          </p:nvPr>
        </p:nvSpPr>
        <p:spPr>
          <a:xfrm>
            <a:off x="0" y="0"/>
            <a:ext cx="9144000" cy="1083211"/>
          </a:xfrm>
          <a:solidFill>
            <a:srgbClr val="0070C0"/>
          </a:solidFill>
        </p:spPr>
        <p:txBody>
          <a:bodyPr>
            <a:normAutofit fontScale="90000"/>
          </a:bodyPr>
          <a:lstStyle/>
          <a:p>
            <a:r>
              <a:rPr lang="en-GB" sz="4000" dirty="0">
                <a:solidFill>
                  <a:schemeClr val="bg1"/>
                </a:solidFill>
                <a:latin typeface="Arial" panose="020B0604020202020204" pitchFamily="34" charset="0"/>
                <a:cs typeface="Arial" panose="020B0604020202020204" pitchFamily="34" charset="0"/>
              </a:rPr>
              <a:t>Whole School Approach to </a:t>
            </a:r>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supporting mental health</a:t>
            </a:r>
          </a:p>
        </p:txBody>
      </p:sp>
      <p:pic>
        <p:nvPicPr>
          <p:cNvPr id="2" name="Picture 1">
            <a:extLst>
              <a:ext uri="{FF2B5EF4-FFF2-40B4-BE49-F238E27FC236}">
                <a16:creationId xmlns:a16="http://schemas.microsoft.com/office/drawing/2014/main" id="{4B640E2B-B85B-31E7-E253-68A043482F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3744" y="6238517"/>
            <a:ext cx="1147194" cy="379647"/>
          </a:xfrm>
          <a:prstGeom prst="rect">
            <a:avLst/>
          </a:prstGeom>
        </p:spPr>
      </p:pic>
      <p:pic>
        <p:nvPicPr>
          <p:cNvPr id="6" name="Content Placeholder 5">
            <a:extLst>
              <a:ext uri="{FF2B5EF4-FFF2-40B4-BE49-F238E27FC236}">
                <a16:creationId xmlns:a16="http://schemas.microsoft.com/office/drawing/2014/main" id="{683D4F45-2702-CE2D-B599-7EFF1CAFF4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10256" y="1325938"/>
            <a:ext cx="6476432" cy="5218800"/>
          </a:xfrm>
          <a:prstGeom prst="rect">
            <a:avLst/>
          </a:prstGeom>
        </p:spPr>
      </p:pic>
      <p:sp>
        <p:nvSpPr>
          <p:cNvPr id="3" name="TextBox 2">
            <a:extLst>
              <a:ext uri="{FF2B5EF4-FFF2-40B4-BE49-F238E27FC236}">
                <a16:creationId xmlns:a16="http://schemas.microsoft.com/office/drawing/2014/main" id="{3FAD23E1-6A10-35C5-6175-BAFF5ABAD940}"/>
              </a:ext>
            </a:extLst>
          </p:cNvPr>
          <p:cNvSpPr txBox="1"/>
          <p:nvPr/>
        </p:nvSpPr>
        <p:spPr>
          <a:xfrm>
            <a:off x="189185" y="1292904"/>
            <a:ext cx="630621"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205946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0"/>
            <a:ext cx="9144000" cy="1083211"/>
          </a:xfrm>
          <a:solidFill>
            <a:srgbClr val="0070C0"/>
          </a:solidFill>
        </p:spPr>
        <p:txBody>
          <a:bodyPr/>
          <a:lstStyle/>
          <a:p>
            <a:pPr algn="ctr" eaLnBrk="1" hangingPunct="1"/>
            <a:r>
              <a:rPr lang="en-GB" altLang="en-US" sz="4000" dirty="0">
                <a:solidFill>
                  <a:schemeClr val="bg1"/>
                </a:solidFill>
                <a:latin typeface="Arial" panose="020B0604020202020204" pitchFamily="34" charset="0"/>
                <a:cs typeface="Arial" panose="020B0604020202020204" pitchFamily="34" charset="0"/>
              </a:rPr>
              <a:t>Things that make a difference</a:t>
            </a:r>
          </a:p>
        </p:txBody>
      </p:sp>
      <p:pic>
        <p:nvPicPr>
          <p:cNvPr id="2" name="Picture 1">
            <a:extLst>
              <a:ext uri="{FF2B5EF4-FFF2-40B4-BE49-F238E27FC236}">
                <a16:creationId xmlns:a16="http://schemas.microsoft.com/office/drawing/2014/main" id="{E3DD7CAD-E40D-6E25-D5A6-58AFB9A45F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25778" y="6097221"/>
            <a:ext cx="1608104" cy="532179"/>
          </a:xfrm>
          <a:prstGeom prst="rect">
            <a:avLst/>
          </a:prstGeom>
        </p:spPr>
      </p:pic>
      <p:graphicFrame>
        <p:nvGraphicFramePr>
          <p:cNvPr id="3" name="Diagram 2" descr="Text: things that make a difference">
            <a:extLst>
              <a:ext uri="{FF2B5EF4-FFF2-40B4-BE49-F238E27FC236}">
                <a16:creationId xmlns:a16="http://schemas.microsoft.com/office/drawing/2014/main" id="{88042E27-7AEF-EB2B-1A8C-EBFF5F6C6943}"/>
              </a:ext>
            </a:extLst>
          </p:cNvPr>
          <p:cNvGraphicFramePr/>
          <p:nvPr>
            <p:extLst>
              <p:ext uri="{D42A27DB-BD31-4B8C-83A1-F6EECF244321}">
                <p14:modId xmlns:p14="http://schemas.microsoft.com/office/powerpoint/2010/main" val="3282839304"/>
              </p:ext>
            </p:extLst>
          </p:nvPr>
        </p:nvGraphicFramePr>
        <p:xfrm>
          <a:off x="1000125" y="1703385"/>
          <a:ext cx="7143749" cy="459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6415F53-1E3B-6996-E3B6-E8444C410D72}"/>
              </a:ext>
            </a:extLst>
          </p:cNvPr>
          <p:cNvSpPr txBox="1"/>
          <p:nvPr/>
        </p:nvSpPr>
        <p:spPr>
          <a:xfrm>
            <a:off x="189186" y="1365831"/>
            <a:ext cx="588580"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137109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4"/>
          <p:cNvSpPr>
            <a:spLocks noGrp="1" noChangeArrowheads="1"/>
          </p:cNvSpPr>
          <p:nvPr>
            <p:ph type="title" idx="4294967295"/>
          </p:nvPr>
        </p:nvSpPr>
        <p:spPr bwMode="auto">
          <a:xfrm>
            <a:off x="0" y="2933"/>
            <a:ext cx="9144000" cy="841375"/>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spcBef>
                <a:spcPct val="20000"/>
              </a:spcBef>
              <a:buClr>
                <a:srgbClr val="0088BB"/>
              </a:buClr>
              <a:buFont typeface="Wingdings" pitchFamily="2" charset="2"/>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Anxiety is a natural response to</a:t>
            </a:r>
            <a:br>
              <a:rPr kumimoji="0" lang="en-GB" alt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en-GB" alt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BD52E28-BC76-EFA8-5359-D4F80C15DA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00925" y="6173815"/>
            <a:ext cx="1458943" cy="482816"/>
          </a:xfrm>
          <a:prstGeom prst="rect">
            <a:avLst/>
          </a:prstGeom>
        </p:spPr>
      </p:pic>
      <p:pic>
        <p:nvPicPr>
          <p:cNvPr id="10" name="Picture 9">
            <a:extLst>
              <a:ext uri="{FF2B5EF4-FFF2-40B4-BE49-F238E27FC236}">
                <a16:creationId xmlns:a16="http://schemas.microsoft.com/office/drawing/2014/main" id="{C239B9D5-E642-0F2B-C231-FF373DEE1E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38237" y="1048313"/>
            <a:ext cx="5429250" cy="5429250"/>
          </a:xfrm>
          <a:prstGeom prst="rect">
            <a:avLst/>
          </a:prstGeom>
        </p:spPr>
      </p:pic>
      <p:sp>
        <p:nvSpPr>
          <p:cNvPr id="2" name="TextBox 1">
            <a:extLst>
              <a:ext uri="{FF2B5EF4-FFF2-40B4-BE49-F238E27FC236}">
                <a16:creationId xmlns:a16="http://schemas.microsoft.com/office/drawing/2014/main" id="{6D2138A1-50D3-8ACA-DEF5-5CB22F37B11D}"/>
              </a:ext>
            </a:extLst>
          </p:cNvPr>
          <p:cNvSpPr txBox="1"/>
          <p:nvPr/>
        </p:nvSpPr>
        <p:spPr>
          <a:xfrm>
            <a:off x="189186" y="1365831"/>
            <a:ext cx="588580" cy="369332"/>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219548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C5CC43-F00C-81FE-95A5-646E098AE956}"/>
              </a:ext>
            </a:extLst>
          </p:cNvPr>
          <p:cNvSpPr txBox="1">
            <a:spLocks noGrp="1"/>
          </p:cNvSpPr>
          <p:nvPr>
            <p:ph type="title" idx="4294967295"/>
          </p:nvPr>
        </p:nvSpPr>
        <p:spPr>
          <a:xfrm>
            <a:off x="0" y="0"/>
            <a:ext cx="9144000" cy="1083211"/>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000" b="1" kern="1200">
                <a:solidFill>
                  <a:srgbClr val="28688A"/>
                </a:solidFill>
                <a:latin typeface="+mj-lt"/>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Why are children anxious?</a:t>
            </a:r>
            <a:endParaRPr kumimoji="0" lang="en-GB"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12291" name="Content Placeholder 2"/>
          <p:cNvSpPr>
            <a:spLocks noGrp="1"/>
          </p:cNvSpPr>
          <p:nvPr>
            <p:ph idx="1"/>
          </p:nvPr>
        </p:nvSpPr>
        <p:spPr>
          <a:xfrm>
            <a:off x="334218" y="1355395"/>
            <a:ext cx="8352766" cy="4561278"/>
          </a:xfrm>
        </p:spPr>
        <p:txBody>
          <a:bodyPr>
            <a:normAutofit/>
          </a:bodyPr>
          <a:lstStyle/>
          <a:p>
            <a:r>
              <a:rPr lang="en-GB" altLang="en-US" sz="2400" dirty="0">
                <a:solidFill>
                  <a:srgbClr val="003399"/>
                </a:solidFill>
                <a:latin typeface="Arial" panose="020B0604020202020204" pitchFamily="34" charset="0"/>
                <a:cs typeface="Arial" panose="020B0604020202020204" pitchFamily="34" charset="0"/>
              </a:rPr>
              <a:t>Social side of things is difficult for some children who spend all their energy at school managing this- it’s exhausting.  Think of ‘Social Energy’. </a:t>
            </a:r>
          </a:p>
          <a:p>
            <a:r>
              <a:rPr lang="en-GB" altLang="en-US" sz="2400" dirty="0">
                <a:solidFill>
                  <a:srgbClr val="003399"/>
                </a:solidFill>
                <a:latin typeface="Arial" panose="020B0604020202020204" pitchFamily="34" charset="0"/>
                <a:cs typeface="Arial" panose="020B0604020202020204" pitchFamily="34" charset="0"/>
              </a:rPr>
              <a:t>Language skills</a:t>
            </a:r>
          </a:p>
          <a:p>
            <a:r>
              <a:rPr lang="en-GB" altLang="en-US" sz="2400" dirty="0">
                <a:solidFill>
                  <a:srgbClr val="003399"/>
                </a:solidFill>
                <a:latin typeface="Arial" panose="020B0604020202020204" pitchFamily="34" charset="0"/>
                <a:cs typeface="Arial" panose="020B0604020202020204" pitchFamily="34" charset="0"/>
              </a:rPr>
              <a:t>Experiences - ACEs, trauma, attachment</a:t>
            </a:r>
          </a:p>
          <a:p>
            <a:r>
              <a:rPr lang="en-GB" altLang="en-US" sz="2400" dirty="0">
                <a:solidFill>
                  <a:srgbClr val="003399"/>
                </a:solidFill>
                <a:latin typeface="Arial" panose="020B0604020202020204" pitchFamily="34" charset="0"/>
                <a:cs typeface="Arial" panose="020B0604020202020204" pitchFamily="34" charset="0"/>
              </a:rPr>
              <a:t>Sensory issues</a:t>
            </a:r>
          </a:p>
          <a:p>
            <a:r>
              <a:rPr lang="en-GB" altLang="en-US" sz="2400" dirty="0">
                <a:solidFill>
                  <a:srgbClr val="003399"/>
                </a:solidFill>
                <a:latin typeface="Arial" panose="020B0604020202020204" pitchFamily="34" charset="0"/>
                <a:cs typeface="Arial" panose="020B0604020202020204" pitchFamily="34" charset="0"/>
              </a:rPr>
              <a:t>Environmental factors; within the family, school, wider community</a:t>
            </a:r>
          </a:p>
          <a:p>
            <a:r>
              <a:rPr lang="en-GB" altLang="en-US" sz="2400" dirty="0">
                <a:solidFill>
                  <a:srgbClr val="003399"/>
                </a:solidFill>
                <a:latin typeface="Arial" panose="020B0604020202020204" pitchFamily="34" charset="0"/>
                <a:cs typeface="Arial" panose="020B0604020202020204" pitchFamily="34" charset="0"/>
              </a:rPr>
              <a:t>Neurodivergence, health and disability</a:t>
            </a:r>
          </a:p>
          <a:p>
            <a:r>
              <a:rPr lang="en-GB" sz="2400" dirty="0">
                <a:solidFill>
                  <a:srgbClr val="003399"/>
                </a:solidFill>
                <a:latin typeface="Arial" panose="020B0604020202020204" pitchFamily="34" charset="0"/>
                <a:cs typeface="Arial" panose="020B0604020202020204" pitchFamily="34" charset="0"/>
              </a:rPr>
              <a:t>G</a:t>
            </a:r>
            <a:r>
              <a:rPr lang="en-GB" sz="2400" b="0" i="0" dirty="0">
                <a:solidFill>
                  <a:srgbClr val="003399"/>
                </a:solidFill>
                <a:effectLst/>
                <a:latin typeface="Arial" panose="020B0604020202020204" pitchFamily="34" charset="0"/>
                <a:cs typeface="Arial" panose="020B0604020202020204" pitchFamily="34" charset="0"/>
              </a:rPr>
              <a:t>enetic predisposition to some children being anxious</a:t>
            </a:r>
          </a:p>
          <a:p>
            <a:pPr marL="0" indent="0">
              <a:buNone/>
            </a:pPr>
            <a:endParaRPr lang="en-GB" altLang="en-US" sz="3600" dirty="0">
              <a:solidFill>
                <a:srgbClr val="003399"/>
              </a:solidFill>
              <a:latin typeface="Arial" panose="020B0604020202020204" pitchFamily="34" charset="0"/>
              <a:cs typeface="Arial" panose="020B0604020202020204" pitchFamily="34" charset="0"/>
            </a:endParaRPr>
          </a:p>
          <a:p>
            <a:endParaRPr lang="en-GB" altLang="en-US" sz="2400" dirty="0">
              <a:solidFill>
                <a:srgbClr val="0033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5180BE4-939E-D815-E625-BED90AAF8C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79898" y="6118158"/>
            <a:ext cx="1607086" cy="531842"/>
          </a:xfrm>
          <a:prstGeom prst="rect">
            <a:avLst/>
          </a:prstGeom>
        </p:spPr>
      </p:pic>
      <p:sp>
        <p:nvSpPr>
          <p:cNvPr id="4" name="TextBox 3">
            <a:extLst>
              <a:ext uri="{FF2B5EF4-FFF2-40B4-BE49-F238E27FC236}">
                <a16:creationId xmlns:a16="http://schemas.microsoft.com/office/drawing/2014/main" id="{B0332ACA-DD3F-7E12-C2D7-F3838DF51226}"/>
              </a:ext>
            </a:extLst>
          </p:cNvPr>
          <p:cNvSpPr txBox="1"/>
          <p:nvPr/>
        </p:nvSpPr>
        <p:spPr>
          <a:xfrm>
            <a:off x="10511" y="1083211"/>
            <a:ext cx="588580" cy="369332"/>
          </a:xfrm>
          <a:prstGeom prst="rect">
            <a:avLst/>
          </a:prstGeom>
          <a:noFill/>
        </p:spPr>
        <p:txBody>
          <a:bodyPr wrap="square" rtlCol="0">
            <a:spAutoFit/>
          </a:bodyPr>
          <a:lstStyle/>
          <a:p>
            <a:r>
              <a:rPr lang="en-GB" dirty="0"/>
              <a:t>JA</a:t>
            </a:r>
          </a:p>
        </p:txBody>
      </p:sp>
    </p:spTree>
    <p:extLst>
      <p:ext uri="{BB962C8B-B14F-4D97-AF65-F5344CB8AC3E}">
        <p14:creationId xmlns:p14="http://schemas.microsoft.com/office/powerpoint/2010/main" val="261519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14224A4-DDAC-4867-8817-F06DF0E477AE}"/>
              </a:ext>
            </a:extLst>
          </p:cNvPr>
          <p:cNvSpPr txBox="1">
            <a:spLocks noGrp="1"/>
          </p:cNvSpPr>
          <p:nvPr>
            <p:ph type="title" idx="4294967295"/>
          </p:nvPr>
        </p:nvSpPr>
        <p:spPr>
          <a:xfrm>
            <a:off x="0" y="-8230"/>
            <a:ext cx="3483649" cy="6866229"/>
          </a:xfrm>
          <a:prstGeom prst="rect">
            <a:avLst/>
          </a:prstGeom>
          <a:solidFill>
            <a:srgbClr val="0070C0"/>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defRPr/>
            </a:pPr>
            <a:r>
              <a:rPr lang="en-GB" sz="3600" dirty="0">
                <a:solidFill>
                  <a:schemeClr val="bg1"/>
                </a:solidFill>
                <a:latin typeface="Arial" panose="020B0604020202020204" pitchFamily="34" charset="0"/>
                <a:cs typeface="Arial" panose="020B0604020202020204" pitchFamily="34" charset="0"/>
              </a:rPr>
              <a:t>Some </a:t>
            </a:r>
            <a:br>
              <a:rPr lang="en-GB" sz="3600" dirty="0">
                <a:solidFill>
                  <a:schemeClr val="bg1"/>
                </a:solidFill>
                <a:latin typeface="Arial" panose="020B0604020202020204" pitchFamily="34" charset="0"/>
                <a:cs typeface="Arial" panose="020B0604020202020204" pitchFamily="34" charset="0"/>
              </a:rPr>
            </a:br>
            <a:r>
              <a:rPr lang="en-GB" sz="3600" dirty="0">
                <a:solidFill>
                  <a:schemeClr val="bg1"/>
                </a:solidFill>
                <a:latin typeface="Arial" panose="020B0604020202020204" pitchFamily="34" charset="0"/>
                <a:cs typeface="Arial" panose="020B0604020202020204" pitchFamily="34" charset="0"/>
              </a:rPr>
              <a:t>Signs Of Anxiety</a:t>
            </a: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br>
              <a:rPr lang="en-GB" sz="3600" dirty="0">
                <a:solidFill>
                  <a:schemeClr val="bg1"/>
                </a:solidFill>
                <a:latin typeface="Arial" panose="020B0604020202020204" pitchFamily="34" charset="0"/>
                <a:cs typeface="Arial" panose="020B0604020202020204" pitchFamily="34" charset="0"/>
              </a:rPr>
            </a:br>
            <a:endParaRPr lang="en-GB" sz="1200" dirty="0">
              <a:solidFill>
                <a:schemeClr val="bg1"/>
              </a:solidFill>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7D85AA29-6D7B-4BF7-B32E-71D8DC26131B}"/>
              </a:ext>
            </a:extLst>
          </p:cNvPr>
          <p:cNvSpPr txBox="1">
            <a:spLocks/>
          </p:cNvSpPr>
          <p:nvPr/>
        </p:nvSpPr>
        <p:spPr>
          <a:xfrm>
            <a:off x="3742272" y="194408"/>
            <a:ext cx="5270885" cy="3430018"/>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Tired, on edge or restless.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Unable to concentrate or make decisions.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Feel sick, dizzy, tummy aches, headaches or sweaty.</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Poor or increased appetite.</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Isolated from peers.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Constant worrying or having negative thoughts.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Repeatedly check things or need reassurance from others.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Heightened emotions e.g. anger, often uncontrollable.</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Avoid situations or put off doing things.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Trouble sleeping.</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Need to control situations.</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Frequent toileting.</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Dry mouth.</a:t>
            </a:r>
          </a:p>
          <a:p>
            <a:pPr>
              <a:buClr>
                <a:srgbClr val="1F418B"/>
              </a:buClr>
              <a:buFont typeface="Arial" panose="020B0604020202020204" pitchFamily="34" charset="0"/>
              <a:buChar char="•"/>
              <a:defRPr/>
            </a:pPr>
            <a:r>
              <a:rPr lang="en-GB" sz="2000" dirty="0">
                <a:solidFill>
                  <a:srgbClr val="20438F"/>
                </a:solidFill>
                <a:latin typeface="Arial" panose="020B0604020202020204" pitchFamily="34" charset="0"/>
                <a:cs typeface="Arial" panose="020B0604020202020204" pitchFamily="34" charset="0"/>
              </a:rPr>
              <a:t>Pins and needles.</a:t>
            </a:r>
          </a:p>
          <a:p>
            <a:pPr marL="0" indent="0">
              <a:buClr>
                <a:srgbClr val="31B6FD"/>
              </a:buClr>
              <a:buNone/>
              <a:defRPr/>
            </a:pPr>
            <a:endParaRPr lang="en-GB" sz="2000" dirty="0">
              <a:solidFill>
                <a:srgbClr val="20438F"/>
              </a:solidFill>
              <a:latin typeface="Arial" panose="020B0604020202020204" pitchFamily="34" charset="0"/>
              <a:cs typeface="Arial" panose="020B0604020202020204" pitchFamily="34" charset="0"/>
            </a:endParaRPr>
          </a:p>
          <a:p>
            <a:pPr>
              <a:buClr>
                <a:srgbClr val="31B6FD"/>
              </a:buClr>
              <a:buFont typeface="Arial" panose="020B0604020202020204" pitchFamily="34" charset="0"/>
              <a:buChar char="•"/>
              <a:defRPr/>
            </a:pPr>
            <a:endParaRPr lang="en-GB" sz="2000" dirty="0">
              <a:solidFill>
                <a:srgbClr val="20438F"/>
              </a:solidFill>
              <a:latin typeface="Arial" panose="020B0604020202020204" pitchFamily="34" charset="0"/>
              <a:cs typeface="Arial" panose="020B0604020202020204" pitchFamily="34" charset="0"/>
            </a:endParaRPr>
          </a:p>
          <a:p>
            <a:pPr marL="0" indent="0" defTabSz="685800">
              <a:buClr>
                <a:srgbClr val="31B6FD"/>
              </a:buClr>
              <a:buNone/>
              <a:defRPr/>
            </a:pPr>
            <a:endParaRPr lang="en-GB" sz="2000" dirty="0">
              <a:solidFill>
                <a:srgbClr val="20438F"/>
              </a:solidFill>
              <a:latin typeface="Arial" panose="020B0604020202020204" pitchFamily="34" charset="0"/>
              <a:cs typeface="Arial" panose="020B0604020202020204" pitchFamily="34" charset="0"/>
            </a:endParaRPr>
          </a:p>
          <a:p>
            <a:pPr marL="205740" indent="-205740" defTabSz="685800">
              <a:buClr>
                <a:srgbClr val="31B6FD"/>
              </a:buClr>
              <a:defRPr/>
            </a:pPr>
            <a:endParaRPr lang="en-GB" sz="2000" dirty="0">
              <a:solidFill>
                <a:srgbClr val="073E87"/>
              </a:solidFill>
              <a:latin typeface="Candara"/>
            </a:endParaRPr>
          </a:p>
        </p:txBody>
      </p:sp>
      <p:pic>
        <p:nvPicPr>
          <p:cNvPr id="12" name="Picture 11">
            <a:extLst>
              <a:ext uri="{FF2B5EF4-FFF2-40B4-BE49-F238E27FC236}">
                <a16:creationId xmlns:a16="http://schemas.microsoft.com/office/drawing/2014/main" id="{DEEFF00B-EC99-4B90-880E-DB779DDDDD74}"/>
              </a:ext>
              <a:ext uri="{C183D7F6-B498-43B3-948B-1728B52AA6E4}">
                <adec:decorative xmlns:adec="http://schemas.microsoft.com/office/drawing/2017/decorative" val="1"/>
              </a:ext>
            </a:extLst>
          </p:cNvPr>
          <p:cNvPicPr>
            <a:picLocks noChangeAspect="1"/>
          </p:cNvPicPr>
          <p:nvPr/>
        </p:nvPicPr>
        <p:blipFill>
          <a:blip r:embed="rId3">
            <a:clrChange>
              <a:clrFrom>
                <a:srgbClr val="FFFEFB"/>
              </a:clrFrom>
              <a:clrTo>
                <a:srgbClr val="FFFEFB">
                  <a:alpha val="0"/>
                </a:srgbClr>
              </a:clrTo>
            </a:clrChange>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227545" y="3347257"/>
            <a:ext cx="3028558" cy="3158354"/>
          </a:xfrm>
          <a:prstGeom prst="rect">
            <a:avLst/>
          </a:prstGeom>
        </p:spPr>
      </p:pic>
      <p:pic>
        <p:nvPicPr>
          <p:cNvPr id="2" name="Picture 1">
            <a:extLst>
              <a:ext uri="{FF2B5EF4-FFF2-40B4-BE49-F238E27FC236}">
                <a16:creationId xmlns:a16="http://schemas.microsoft.com/office/drawing/2014/main" id="{FB181CC3-6FBB-4BA2-ACA4-F7F50B957D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11728" y="6172201"/>
            <a:ext cx="1643044" cy="543742"/>
          </a:xfrm>
          <a:prstGeom prst="rect">
            <a:avLst/>
          </a:prstGeom>
        </p:spPr>
      </p:pic>
      <p:sp>
        <p:nvSpPr>
          <p:cNvPr id="3" name="TextBox 2">
            <a:extLst>
              <a:ext uri="{FF2B5EF4-FFF2-40B4-BE49-F238E27FC236}">
                <a16:creationId xmlns:a16="http://schemas.microsoft.com/office/drawing/2014/main" id="{3721C92A-E260-148D-15F5-735F9F34D706}"/>
              </a:ext>
            </a:extLst>
          </p:cNvPr>
          <p:cNvSpPr txBox="1"/>
          <p:nvPr/>
        </p:nvSpPr>
        <p:spPr>
          <a:xfrm>
            <a:off x="3483649" y="9742"/>
            <a:ext cx="588580" cy="369332"/>
          </a:xfrm>
          <a:prstGeom prst="rect">
            <a:avLst/>
          </a:prstGeom>
          <a:noFill/>
        </p:spPr>
        <p:txBody>
          <a:bodyPr wrap="square" rtlCol="0">
            <a:spAutoFit/>
          </a:bodyPr>
          <a:lstStyle/>
          <a:p>
            <a:r>
              <a:rPr lang="en-GB" dirty="0"/>
              <a:t>TW</a:t>
            </a:r>
          </a:p>
        </p:txBody>
      </p:sp>
    </p:spTree>
    <p:extLst>
      <p:ext uri="{BB962C8B-B14F-4D97-AF65-F5344CB8AC3E}">
        <p14:creationId xmlns:p14="http://schemas.microsoft.com/office/powerpoint/2010/main" val="431822640"/>
      </p:ext>
    </p:extLst>
  </p:cSld>
  <p:clrMapOvr>
    <a:masterClrMapping/>
  </p:clrMapOvr>
</p:sld>
</file>

<file path=ppt/theme/theme1.xml><?xml version="1.0" encoding="utf-8"?>
<a:theme xmlns:a="http://schemas.openxmlformats.org/drawingml/2006/main" name="corporate_powerpoin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SCC Published Document" ma:contentTypeID="0x010100C76780711990614E8B25468C9534914200E5A627FDE0FA614096BF391E2E8E322F" ma:contentTypeVersion="16" ma:contentTypeDescription="" ma:contentTypeScope="" ma:versionID="772e0bd243d6b22e76b9919b49bcb8cd">
  <xsd:schema xmlns:xsd="http://www.w3.org/2001/XMLSchema" xmlns:xs="http://www.w3.org/2001/XMLSchema" xmlns:p="http://schemas.microsoft.com/office/2006/metadata/properties" xmlns:ns2="5bfb4fcf-db48-4559-a248-1b64ea93717f" xmlns:ns3="44CDCEDE-813A-4570-9B64-E560EF87245A" xmlns:ns4="44cdcede-813a-4570-9b64-e560ef87245a" xmlns:ns5="1209568c-8f7e-4a25-939e-4f22fd0c2b25" targetNamespace="http://schemas.microsoft.com/office/2006/metadata/properties" ma:root="true" ma:fieldsID="6ebaf0c63793b51ee5653f8c6a3c86ff" ns2:_="" ns3:_="" ns4:_="" ns5:_="">
    <xsd:import namespace="5bfb4fcf-db48-4559-a248-1b64ea93717f"/>
    <xsd:import namespace="44CDCEDE-813A-4570-9B64-E560EF87245A"/>
    <xsd:import namespace="44cdcede-813a-4570-9b64-e560ef87245a"/>
    <xsd:import namespace="1209568c-8f7e-4a25-939e-4f22fd0c2b25"/>
    <xsd:element name="properties">
      <xsd:complexType>
        <xsd:sequence>
          <xsd:element name="documentManagement">
            <xsd:complexType>
              <xsd:all>
                <xsd:element ref="ns2:PrimaryPageOwner"/>
                <xsd:element ref="ns3:Source_x0020_Links" minOccurs="0"/>
                <xsd:element ref="ns4:k11687f6ee65474ab288d09dd5f5f67d"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b4fcf-db48-4559-a248-1b64ea93717f" elementFormDefault="qualified">
    <xsd:import namespace="http://schemas.microsoft.com/office/2006/documentManagement/types"/>
    <xsd:import namespace="http://schemas.microsoft.com/office/infopath/2007/PartnerControls"/>
    <xsd:element name="PrimaryPageOwner" ma:index="9" ma:displayName="Primary Page Owner" ma:SharePointGroup="0" ma:internalName="PrimaryPage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CDCEDE-813A-4570-9B64-E560EF87245A" elementFormDefault="qualified">
    <xsd:import namespace="http://schemas.microsoft.com/office/2006/documentManagement/types"/>
    <xsd:import namespace="http://schemas.microsoft.com/office/infopath/2007/PartnerControls"/>
    <xsd:element name="Source_x0020_Links" ma:index="10" nillable="true" ma:displayName="Source Links" ma:internalName="Source_x0020_Links" ma:readOnly="false" ma:requiredMultiChoice="true">
      <xsd:complexType>
        <xsd:complexContent>
          <xsd:extension base="dms:MultiChoice">
            <xsd:sequence>
              <xsd:element name="Value" maxOccurs="unbounded" minOccurs="0" nillable="true">
                <xsd:simpleType>
                  <xsd:restriction base="dms:Choice">
                    <xsd:enumeration value="Intranet"/>
                    <xsd:enumeration value="Knowledge Bas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cdcede-813a-4570-9b64-e560ef87245a" elementFormDefault="qualified">
    <xsd:import namespace="http://schemas.microsoft.com/office/2006/documentManagement/types"/>
    <xsd:import namespace="http://schemas.microsoft.com/office/infopath/2007/PartnerControls"/>
    <xsd:element name="k11687f6ee65474ab288d09dd5f5f67d" ma:index="11" nillable="true" ma:taxonomy="true" ma:internalName="k11687f6ee65474ab288d09dd5f5f67d" ma:taxonomyFieldName="WSCC_x0020_Categories" ma:displayName="WSCC Categories" ma:readOnly="false" ma:default="" ma:fieldId="{411687f6-ee65-474a-b288-d09dd5f5f67d}"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6edb248-12df-46c7-bfb7-34f1ccfa8db7}" ma:internalName="TaxCatchAll" ma:showField="CatchAllData" ma:web="5bfb4fcf-db48-4559-a248-1b64ea93717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6edb248-12df-46c7-bfb7-34f1ccfa8db7}" ma:internalName="TaxCatchAllLabel" ma:readOnly="true" ma:showField="CatchAllDataLabel" ma:web="5bfb4fcf-db48-4559-a248-1b64ea9371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209568c-8f7e-4a25-939e-4f22fd0c2b25"/>
    <Source_x0020_Links xmlns="44CDCEDE-813A-4570-9B64-E560EF87245A">
      <Value>Knowledge Base</Value>
    </Source_x0020_Links>
    <PrimaryPageOwner xmlns="5bfb4fcf-db48-4559-a248-1b64ea93717f">
      <UserInfo>
        <DisplayName>i:0#.w|ws_core\pcda5760</DisplayName>
        <AccountId>159</AccountId>
        <AccountType/>
      </UserInfo>
    </PrimaryPageOwner>
    <k11687f6ee65474ab288d09dd5f5f67d xmlns="44cdcede-813a-4570-9b64-e560ef87245a">
      <Terms xmlns="http://schemas.microsoft.com/office/infopath/2007/PartnerControls"/>
    </k11687f6ee65474ab288d09dd5f5f67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2619B-9311-41AA-8D2C-236855288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b4fcf-db48-4559-a248-1b64ea93717f"/>
    <ds:schemaRef ds:uri="44CDCEDE-813A-4570-9B64-E560EF87245A"/>
    <ds:schemaRef ds:uri="44cdcede-813a-4570-9b64-e560ef87245a"/>
    <ds:schemaRef ds:uri="1209568c-8f7e-4a25-939e-4f22fd0c2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7688F-43CD-4B1A-A9FB-02C1AA0BBCB3}">
  <ds:schemaRefs>
    <ds:schemaRef ds:uri="5bfb4fcf-db48-4559-a248-1b64ea93717f"/>
    <ds:schemaRef ds:uri="44CDCEDE-813A-4570-9B64-E560EF87245A"/>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1209568c-8f7e-4a25-939e-4f22fd0c2b25"/>
    <ds:schemaRef ds:uri="44cdcede-813a-4570-9b64-e560ef87245a"/>
    <ds:schemaRef ds:uri="http://purl.org/dc/dcmitype/"/>
  </ds:schemaRefs>
</ds:datastoreItem>
</file>

<file path=customXml/itemProps3.xml><?xml version="1.0" encoding="utf-8"?>
<ds:datastoreItem xmlns:ds="http://schemas.openxmlformats.org/officeDocument/2006/customXml" ds:itemID="{C746FFF2-B116-4796-9202-6C5925ECE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corporate_powerpoint_template[1]</Template>
  <TotalTime>832</TotalTime>
  <Words>922</Words>
  <Application>Microsoft Office PowerPoint</Application>
  <PresentationFormat>On-screen Show (4:3)</PresentationFormat>
  <Paragraphs>163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Candara</vt:lpstr>
      <vt:lpstr>Corbel</vt:lpstr>
      <vt:lpstr>Wingdings</vt:lpstr>
      <vt:lpstr>corporate_powerpoint_template[1]</vt:lpstr>
      <vt:lpstr>Supporting Children with Anxiety</vt:lpstr>
      <vt:lpstr>Who are we?</vt:lpstr>
      <vt:lpstr>      Aims                        Plan</vt:lpstr>
      <vt:lpstr>Our New Model</vt:lpstr>
      <vt:lpstr>Whole School Approach to  supporting mental health</vt:lpstr>
      <vt:lpstr>Things that make a difference</vt:lpstr>
      <vt:lpstr> Anxiety is a natural response to </vt:lpstr>
      <vt:lpstr>Why are children anxious?</vt:lpstr>
      <vt:lpstr>Some  Signs Of Anxiety         </vt:lpstr>
      <vt:lpstr>The ‘anxiety’ iceberg </vt:lpstr>
      <vt:lpstr>Stress Bucket</vt:lpstr>
      <vt:lpstr>Anxiety</vt:lpstr>
      <vt:lpstr>Visuals to support regulation</vt:lpstr>
      <vt:lpstr>Emotional Toolkit</vt:lpstr>
      <vt:lpstr>Emotional Toolkit cont’d.</vt:lpstr>
      <vt:lpstr>Breathing &amp; Grounding Exercises</vt:lpstr>
      <vt:lpstr>  Starving the Anxiety Gremlin - by Katie Collins-Donnelly  Facing your fears -  by Judith A Reaven The Huge Big Bag of Worries – by Virginia Ironside  Worry Monster – by Caroline Huff  All Birds Have Anxiety – by Kathy Hoopman  When My Worries Get Too Big – by Kari Dunn Burton  What to Do When You Worry Too Much – by Dawn Huebner  Hey Warrior – Karen Young After the Fall – Dan Santat The Essential Guide to Mindfulness with children and young people’ by Tina Rae, Jody Walshe and Jo Wood ‘Help! I’ve got an alarm bell going off in my head!’ How panic, anxiety and stress affect your body by K.L. Aspden   </vt:lpstr>
      <vt:lpstr>Useful books- cont’d</vt:lpstr>
      <vt:lpstr>https://infolink.suffolk.gov.uk/kb5/suffolk/infolink/advice.page?id=Nh2oJw7Qq4I https://youngminds.org.uk/ https://www.mind.org.uk/ https://www.nhs.uk/conditions/anxiety-disorders-in-children/ https://www.heysigmund.com/anxiety-in-teens/ https://www.nhsinform.scot/illnesses-and-conditions/mental-health/mental-health-self-help-guides/anxiety-self-help-guide https://www.mcgill.ca/counselling/files/counselling/anxiety_moodjuice_self_help_guide.pdf https://www.kooth.com/ https://www.thesource.me.uk/health/chathealth-your-school-nursing-text-service/ Service details | Norfolk and Suffolk NHS (nsft.nhs.uk) https://www.suffolk.gov.uk/children-families-and-learning/pts/  </vt:lpstr>
      <vt:lpstr>Thank you for listening </vt:lpstr>
    </vt:vector>
  </TitlesOfParts>
  <Company>WSCC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Cottell</dc:creator>
  <cp:lastModifiedBy>Kay Breton</cp:lastModifiedBy>
  <cp:revision>25</cp:revision>
  <dcterms:created xsi:type="dcterms:W3CDTF">2016-04-05T08:20:46Z</dcterms:created>
  <dcterms:modified xsi:type="dcterms:W3CDTF">2024-05-10T10:06:15Z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CC Category">
    <vt:lpwstr/>
  </property>
  <property fmtid="{D5CDD505-2E9C-101B-9397-08002B2CF9AE}" pid="3" name="ContentTypeId">
    <vt:lpwstr>0x010100C76780711990614E8B25468C9534914200E5A627FDE0FA614096BF391E2E8E322F</vt:lpwstr>
  </property>
  <property fmtid="{D5CDD505-2E9C-101B-9397-08002B2CF9AE}" pid="4" name="TaxKeyword">
    <vt:lpwstr/>
  </property>
  <property fmtid="{D5CDD505-2E9C-101B-9397-08002B2CF9AE}" pid="5" name="WSCC Categories">
    <vt:lpwstr/>
  </property>
  <property fmtid="{D5CDD505-2E9C-101B-9397-08002B2CF9AE}" pid="6" name="HeaderStyleDefinitions">
    <vt:lpwstr/>
  </property>
  <property fmtid="{D5CDD505-2E9C-101B-9397-08002B2CF9AE}" pid="7" name="TaxKeywordTaxHTField">
    <vt:lpwstr/>
  </property>
</Properties>
</file>