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 id="2147483660" r:id="rId5"/>
  </p:sldMasterIdLst>
  <p:notesMasterIdLst>
    <p:notesMasterId r:id="rId31"/>
  </p:notesMasterIdLst>
  <p:handoutMasterIdLst>
    <p:handoutMasterId r:id="rId32"/>
  </p:handoutMasterIdLst>
  <p:sldIdLst>
    <p:sldId id="711" r:id="rId6"/>
    <p:sldId id="404" r:id="rId7"/>
    <p:sldId id="405" r:id="rId8"/>
    <p:sldId id="712" r:id="rId9"/>
    <p:sldId id="723" r:id="rId10"/>
    <p:sldId id="414" r:id="rId11"/>
    <p:sldId id="406" r:id="rId12"/>
    <p:sldId id="713" r:id="rId13"/>
    <p:sldId id="413" r:id="rId14"/>
    <p:sldId id="347" r:id="rId15"/>
    <p:sldId id="714" r:id="rId16"/>
    <p:sldId id="716" r:id="rId17"/>
    <p:sldId id="715" r:id="rId18"/>
    <p:sldId id="727" r:id="rId19"/>
    <p:sldId id="721" r:id="rId20"/>
    <p:sldId id="725" r:id="rId21"/>
    <p:sldId id="717" r:id="rId22"/>
    <p:sldId id="719" r:id="rId23"/>
    <p:sldId id="728" r:id="rId24"/>
    <p:sldId id="729" r:id="rId25"/>
    <p:sldId id="720" r:id="rId26"/>
    <p:sldId id="709" r:id="rId27"/>
    <p:sldId id="730" r:id="rId28"/>
    <p:sldId id="718" r:id="rId29"/>
    <p:sldId id="710" r:id="rId30"/>
  </p:sldIdLst>
  <p:sldSz cx="12192000" cy="6858000"/>
  <p:notesSz cx="6864350"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8F"/>
    <a:srgbClr val="008FFA"/>
    <a:srgbClr val="1F418B"/>
    <a:srgbClr val="FFFFFF"/>
    <a:srgbClr val="93D1FF"/>
    <a:srgbClr val="57B7FF"/>
    <a:srgbClr val="25A2FF"/>
    <a:srgbClr val="B3D7FF"/>
    <a:srgbClr val="65A3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6975" autoAdjust="0"/>
  </p:normalViewPr>
  <p:slideViewPr>
    <p:cSldViewPr snapToGrid="0">
      <p:cViewPr varScale="1">
        <p:scale>
          <a:sx n="28" d="100"/>
          <a:sy n="28" d="100"/>
        </p:scale>
        <p:origin x="2112" y="64"/>
      </p:cViewPr>
      <p:guideLst>
        <p:guide orient="horz" pos="2160"/>
        <p:guide pos="3840"/>
      </p:guideLst>
    </p:cSldViewPr>
  </p:slideViewPr>
  <p:notesTextViewPr>
    <p:cViewPr>
      <p:scale>
        <a:sx n="300" d="100"/>
        <a:sy n="300" d="100"/>
      </p:scale>
      <p:origin x="0" y="0"/>
    </p:cViewPr>
  </p:notesTextViewPr>
  <p:notesViewPr>
    <p:cSldViewPr snapToGrid="0">
      <p:cViewPr>
        <p:scale>
          <a:sx n="1" d="2"/>
          <a:sy n="1" d="2"/>
        </p:scale>
        <p:origin x="0" y="0"/>
      </p:cViewPr>
      <p:guideLst>
        <p:guide orient="horz" pos="3149"/>
        <p:guide pos="216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AC35F-1590-4B29-8647-559EFB78B7C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D6CAF7F4-C541-4AB6-B983-696D5F7D2A4F}">
      <dgm:prSet phldrT="[Text]"/>
      <dgm:spPr>
        <a:solidFill>
          <a:schemeClr val="accent4">
            <a:lumMod val="60000"/>
            <a:lumOff val="40000"/>
          </a:schemeClr>
        </a:solidFill>
        <a:ln>
          <a:noFill/>
        </a:ln>
      </dgm:spPr>
      <dgm:t>
        <a:bodyPr/>
        <a:lstStyle/>
        <a:p>
          <a:r>
            <a:rPr lang="en-GB" b="1">
              <a:solidFill>
                <a:schemeClr val="accent1">
                  <a:lumMod val="75000"/>
                </a:schemeClr>
              </a:solidFill>
              <a:latin typeface="Arial" panose="020B0604020202020204" pitchFamily="34" charset="0"/>
              <a:cs typeface="Arial" panose="020B0604020202020204" pitchFamily="34" charset="0"/>
            </a:rPr>
            <a:t>1</a:t>
          </a:r>
        </a:p>
      </dgm:t>
    </dgm:pt>
    <dgm:pt modelId="{B55C6141-E343-4EF8-AA22-664CA96AC05F}" type="parTrans" cxnId="{E8BF9CE5-033F-4732-971C-1E6909113958}">
      <dgm:prSet/>
      <dgm:spPr/>
      <dgm:t>
        <a:bodyPr/>
        <a:lstStyle/>
        <a:p>
          <a:endParaRPr lang="en-GB">
            <a:latin typeface="Arial" panose="020B0604020202020204" pitchFamily="34" charset="0"/>
            <a:cs typeface="Arial" panose="020B0604020202020204" pitchFamily="34" charset="0"/>
          </a:endParaRPr>
        </a:p>
      </dgm:t>
    </dgm:pt>
    <dgm:pt modelId="{1F394540-CB60-4A64-B710-625CBF2C6682}" type="sibTrans" cxnId="{E8BF9CE5-033F-4732-971C-1E6909113958}">
      <dgm:prSet/>
      <dgm:spPr/>
      <dgm:t>
        <a:bodyPr/>
        <a:lstStyle/>
        <a:p>
          <a:endParaRPr lang="en-GB">
            <a:latin typeface="Arial" panose="020B0604020202020204" pitchFamily="34" charset="0"/>
            <a:cs typeface="Arial" panose="020B0604020202020204" pitchFamily="34" charset="0"/>
          </a:endParaRPr>
        </a:p>
      </dgm:t>
    </dgm:pt>
    <dgm:pt modelId="{B761144B-830D-46DE-85FE-A6FA9242C94B}">
      <dgm:prSet phldrT="[Text]" custT="1"/>
      <dgm:spPr>
        <a:solidFill>
          <a:schemeClr val="accent4">
            <a:lumMod val="40000"/>
            <a:lumOff val="60000"/>
            <a:alpha val="90000"/>
          </a:schemeClr>
        </a:solidFill>
        <a:ln>
          <a:noFill/>
        </a:ln>
      </dgm:spPr>
      <dgm:t>
        <a:bodyPr/>
        <a:lstStyle/>
        <a:p>
          <a:pPr algn="ctr">
            <a:buNone/>
          </a:pPr>
          <a:r>
            <a:rPr lang="en-GB" sz="2400" dirty="0">
              <a:solidFill>
                <a:schemeClr val="accent1">
                  <a:lumMod val="75000"/>
                </a:schemeClr>
              </a:solidFill>
              <a:latin typeface="Arial" panose="020B0604020202020204" pitchFamily="34" charset="0"/>
              <a:cs typeface="Arial" panose="020B0604020202020204" pitchFamily="34" charset="0"/>
            </a:rPr>
            <a:t>To understand the role/importance of pupil voice</a:t>
          </a:r>
        </a:p>
      </dgm:t>
    </dgm:pt>
    <dgm:pt modelId="{11E134D1-5A34-4ABD-870B-2F58CE1CE7B2}" type="parTrans" cxnId="{62D37F86-8B66-4931-9B8B-26026C2910A0}">
      <dgm:prSet/>
      <dgm:spPr/>
      <dgm:t>
        <a:bodyPr/>
        <a:lstStyle/>
        <a:p>
          <a:endParaRPr lang="en-GB">
            <a:latin typeface="Arial" panose="020B0604020202020204" pitchFamily="34" charset="0"/>
            <a:cs typeface="Arial" panose="020B0604020202020204" pitchFamily="34" charset="0"/>
          </a:endParaRPr>
        </a:p>
      </dgm:t>
    </dgm:pt>
    <dgm:pt modelId="{ADA26F73-28D9-4BFD-872B-08E83E3D8954}" type="sibTrans" cxnId="{62D37F86-8B66-4931-9B8B-26026C2910A0}">
      <dgm:prSet/>
      <dgm:spPr/>
      <dgm:t>
        <a:bodyPr/>
        <a:lstStyle/>
        <a:p>
          <a:endParaRPr lang="en-GB">
            <a:latin typeface="Arial" panose="020B0604020202020204" pitchFamily="34" charset="0"/>
            <a:cs typeface="Arial" panose="020B0604020202020204" pitchFamily="34" charset="0"/>
          </a:endParaRPr>
        </a:p>
      </dgm:t>
    </dgm:pt>
    <dgm:pt modelId="{AC33A989-F1A4-40F1-972B-A7C49E04ED93}">
      <dgm:prSet phldrT="[Text]"/>
      <dgm:spPr>
        <a:solidFill>
          <a:schemeClr val="accent4">
            <a:lumMod val="60000"/>
            <a:lumOff val="40000"/>
          </a:schemeClr>
        </a:solidFill>
        <a:ln>
          <a:noFill/>
        </a:ln>
      </dgm:spPr>
      <dgm:t>
        <a:bodyPr/>
        <a:lstStyle/>
        <a:p>
          <a:r>
            <a:rPr lang="en-GB" b="1">
              <a:solidFill>
                <a:schemeClr val="accent1">
                  <a:lumMod val="75000"/>
                </a:schemeClr>
              </a:solidFill>
              <a:latin typeface="Arial" panose="020B0604020202020204" pitchFamily="34" charset="0"/>
              <a:cs typeface="Arial" panose="020B0604020202020204" pitchFamily="34" charset="0"/>
            </a:rPr>
            <a:t>2</a:t>
          </a:r>
        </a:p>
      </dgm:t>
    </dgm:pt>
    <dgm:pt modelId="{EAF6C6BA-5274-4530-BD7E-BCE324015674}" type="parTrans" cxnId="{BC2EAA01-2115-498D-85C2-491926D5C43A}">
      <dgm:prSet/>
      <dgm:spPr/>
      <dgm:t>
        <a:bodyPr/>
        <a:lstStyle/>
        <a:p>
          <a:endParaRPr lang="en-GB">
            <a:latin typeface="Arial" panose="020B0604020202020204" pitchFamily="34" charset="0"/>
            <a:cs typeface="Arial" panose="020B0604020202020204" pitchFamily="34" charset="0"/>
          </a:endParaRPr>
        </a:p>
      </dgm:t>
    </dgm:pt>
    <dgm:pt modelId="{1F582146-D2E2-4B15-B85F-431290C8E4EE}" type="sibTrans" cxnId="{BC2EAA01-2115-498D-85C2-491926D5C43A}">
      <dgm:prSet/>
      <dgm:spPr/>
      <dgm:t>
        <a:bodyPr/>
        <a:lstStyle/>
        <a:p>
          <a:endParaRPr lang="en-GB">
            <a:latin typeface="Arial" panose="020B0604020202020204" pitchFamily="34" charset="0"/>
            <a:cs typeface="Arial" panose="020B0604020202020204" pitchFamily="34" charset="0"/>
          </a:endParaRPr>
        </a:p>
      </dgm:t>
    </dgm:pt>
    <dgm:pt modelId="{FE212AAC-3522-4155-AD00-35C23C0FB4A1}">
      <dgm:prSet phldrT="[Text]" custT="1"/>
      <dgm:spPr>
        <a:solidFill>
          <a:schemeClr val="accent4">
            <a:lumMod val="40000"/>
            <a:lumOff val="60000"/>
            <a:alpha val="90000"/>
          </a:schemeClr>
        </a:solidFill>
        <a:ln>
          <a:noFill/>
        </a:ln>
      </dgm:spPr>
      <dgm:t>
        <a:bodyPr/>
        <a:lstStyle/>
        <a:p>
          <a:pPr algn="ctr">
            <a:buNone/>
          </a:pPr>
          <a:r>
            <a:rPr lang="en-GB" sz="2400" dirty="0">
              <a:solidFill>
                <a:schemeClr val="accent1">
                  <a:lumMod val="75000"/>
                </a:schemeClr>
              </a:solidFill>
              <a:latin typeface="Arial" panose="020B0604020202020204" pitchFamily="34" charset="0"/>
              <a:cs typeface="Arial" panose="020B0604020202020204" pitchFamily="34" charset="0"/>
            </a:rPr>
            <a:t>To know strategies for capturing pupil voice</a:t>
          </a:r>
        </a:p>
      </dgm:t>
    </dgm:pt>
    <dgm:pt modelId="{9406D049-70FB-4016-9860-B1A5C79E5D66}" type="parTrans" cxnId="{C9F01D22-D99A-4E19-891C-8CD1CBBCE741}">
      <dgm:prSet/>
      <dgm:spPr/>
      <dgm:t>
        <a:bodyPr/>
        <a:lstStyle/>
        <a:p>
          <a:endParaRPr lang="en-GB">
            <a:latin typeface="Arial" panose="020B0604020202020204" pitchFamily="34" charset="0"/>
            <a:cs typeface="Arial" panose="020B0604020202020204" pitchFamily="34" charset="0"/>
          </a:endParaRPr>
        </a:p>
      </dgm:t>
    </dgm:pt>
    <dgm:pt modelId="{D95EB5D7-841F-4C5E-91AD-D99160AF6112}" type="sibTrans" cxnId="{C9F01D22-D99A-4E19-891C-8CD1CBBCE741}">
      <dgm:prSet/>
      <dgm:spPr/>
      <dgm:t>
        <a:bodyPr/>
        <a:lstStyle/>
        <a:p>
          <a:endParaRPr lang="en-GB">
            <a:latin typeface="Arial" panose="020B0604020202020204" pitchFamily="34" charset="0"/>
            <a:cs typeface="Arial" panose="020B0604020202020204" pitchFamily="34" charset="0"/>
          </a:endParaRPr>
        </a:p>
      </dgm:t>
    </dgm:pt>
    <dgm:pt modelId="{57BEE93F-2029-4AB8-9F15-F8FBF622EC2C}">
      <dgm:prSet phldrT="[Text]"/>
      <dgm:spPr>
        <a:solidFill>
          <a:schemeClr val="accent4">
            <a:lumMod val="60000"/>
            <a:lumOff val="40000"/>
          </a:schemeClr>
        </a:solidFill>
        <a:ln>
          <a:noFill/>
        </a:ln>
      </dgm:spPr>
      <dgm:t>
        <a:bodyPr/>
        <a:lstStyle/>
        <a:p>
          <a:r>
            <a:rPr lang="en-GB" b="1">
              <a:solidFill>
                <a:schemeClr val="accent1">
                  <a:lumMod val="75000"/>
                </a:schemeClr>
              </a:solidFill>
              <a:latin typeface="Arial" panose="020B0604020202020204" pitchFamily="34" charset="0"/>
              <a:cs typeface="Arial" panose="020B0604020202020204" pitchFamily="34" charset="0"/>
            </a:rPr>
            <a:t>3</a:t>
          </a:r>
        </a:p>
      </dgm:t>
    </dgm:pt>
    <dgm:pt modelId="{6CBD88EB-DB3A-41A3-A5FD-00E392F4DB3E}" type="parTrans" cxnId="{D0C4683D-5CDD-42EC-AEC8-0B28BA47D77A}">
      <dgm:prSet/>
      <dgm:spPr/>
      <dgm:t>
        <a:bodyPr/>
        <a:lstStyle/>
        <a:p>
          <a:endParaRPr lang="en-GB">
            <a:latin typeface="Arial" panose="020B0604020202020204" pitchFamily="34" charset="0"/>
            <a:cs typeface="Arial" panose="020B0604020202020204" pitchFamily="34" charset="0"/>
          </a:endParaRPr>
        </a:p>
      </dgm:t>
    </dgm:pt>
    <dgm:pt modelId="{EE87FC50-0401-4557-A834-2A0D66983A3A}" type="sibTrans" cxnId="{D0C4683D-5CDD-42EC-AEC8-0B28BA47D77A}">
      <dgm:prSet/>
      <dgm:spPr/>
      <dgm:t>
        <a:bodyPr/>
        <a:lstStyle/>
        <a:p>
          <a:endParaRPr lang="en-GB">
            <a:latin typeface="Arial" panose="020B0604020202020204" pitchFamily="34" charset="0"/>
            <a:cs typeface="Arial" panose="020B0604020202020204" pitchFamily="34" charset="0"/>
          </a:endParaRPr>
        </a:p>
      </dgm:t>
    </dgm:pt>
    <dgm:pt modelId="{0B26F6F1-1615-45F3-BB23-AF8DE03C7E2D}">
      <dgm:prSet phldrT="[Text]" custT="1"/>
      <dgm:spPr>
        <a:solidFill>
          <a:schemeClr val="accent4">
            <a:lumMod val="40000"/>
            <a:lumOff val="60000"/>
            <a:alpha val="90000"/>
          </a:schemeClr>
        </a:solidFill>
        <a:ln>
          <a:noFill/>
        </a:ln>
      </dgm:spPr>
      <dgm:t>
        <a:bodyPr/>
        <a:lstStyle/>
        <a:p>
          <a:pPr algn="ctr">
            <a:buNone/>
          </a:pPr>
          <a:r>
            <a:rPr lang="en-GB" sz="2400" dirty="0">
              <a:solidFill>
                <a:schemeClr val="accent1">
                  <a:lumMod val="75000"/>
                </a:schemeClr>
              </a:solidFill>
              <a:latin typeface="Arial" panose="020B0604020202020204" pitchFamily="34" charset="0"/>
              <a:cs typeface="Arial" panose="020B0604020202020204" pitchFamily="34" charset="0"/>
            </a:rPr>
            <a:t>Case studies showing impact of pupil voice </a:t>
          </a:r>
        </a:p>
      </dgm:t>
    </dgm:pt>
    <dgm:pt modelId="{E4924E0A-7444-45B0-997D-9B63D4E1A2B0}" type="parTrans" cxnId="{6CA4250A-D355-4828-AB8D-E7719E5723BF}">
      <dgm:prSet/>
      <dgm:spPr/>
      <dgm:t>
        <a:bodyPr/>
        <a:lstStyle/>
        <a:p>
          <a:endParaRPr lang="en-GB">
            <a:latin typeface="Arial" panose="020B0604020202020204" pitchFamily="34" charset="0"/>
            <a:cs typeface="Arial" panose="020B0604020202020204" pitchFamily="34" charset="0"/>
          </a:endParaRPr>
        </a:p>
      </dgm:t>
    </dgm:pt>
    <dgm:pt modelId="{162289EC-7039-4107-95D8-B7468122293C}" type="sibTrans" cxnId="{6CA4250A-D355-4828-AB8D-E7719E5723BF}">
      <dgm:prSet/>
      <dgm:spPr/>
      <dgm:t>
        <a:bodyPr/>
        <a:lstStyle/>
        <a:p>
          <a:endParaRPr lang="en-GB">
            <a:latin typeface="Arial" panose="020B0604020202020204" pitchFamily="34" charset="0"/>
            <a:cs typeface="Arial" panose="020B0604020202020204" pitchFamily="34" charset="0"/>
          </a:endParaRPr>
        </a:p>
      </dgm:t>
    </dgm:pt>
    <dgm:pt modelId="{A70B7FB7-A4A6-45A3-8F71-C8D82DA7EB8A}" type="pres">
      <dgm:prSet presAssocID="{177AC35F-1590-4B29-8647-559EFB78B7C7}" presName="Name0" presStyleCnt="0">
        <dgm:presLayoutVars>
          <dgm:dir/>
          <dgm:animLvl val="lvl"/>
          <dgm:resizeHandles val="exact"/>
        </dgm:presLayoutVars>
      </dgm:prSet>
      <dgm:spPr/>
    </dgm:pt>
    <dgm:pt modelId="{6DA701B1-82A5-4B76-92A3-B6678554827A}" type="pres">
      <dgm:prSet presAssocID="{D6CAF7F4-C541-4AB6-B983-696D5F7D2A4F}" presName="composite" presStyleCnt="0"/>
      <dgm:spPr/>
    </dgm:pt>
    <dgm:pt modelId="{78AA4077-3FD7-4EAC-B097-22F9DFF8BDF4}" type="pres">
      <dgm:prSet presAssocID="{D6CAF7F4-C541-4AB6-B983-696D5F7D2A4F}" presName="parTx" presStyleLbl="alignNode1" presStyleIdx="0" presStyleCnt="3">
        <dgm:presLayoutVars>
          <dgm:chMax val="0"/>
          <dgm:chPref val="0"/>
          <dgm:bulletEnabled val="1"/>
        </dgm:presLayoutVars>
      </dgm:prSet>
      <dgm:spPr/>
    </dgm:pt>
    <dgm:pt modelId="{F8EDA4D1-93CF-4B20-A4B4-0D8DD123FD22}" type="pres">
      <dgm:prSet presAssocID="{D6CAF7F4-C541-4AB6-B983-696D5F7D2A4F}" presName="desTx" presStyleLbl="alignAccFollowNode1" presStyleIdx="0" presStyleCnt="3">
        <dgm:presLayoutVars>
          <dgm:bulletEnabled val="1"/>
        </dgm:presLayoutVars>
      </dgm:prSet>
      <dgm:spPr/>
    </dgm:pt>
    <dgm:pt modelId="{7B7A2333-A5CF-448A-934B-0DB774F9C507}" type="pres">
      <dgm:prSet presAssocID="{1F394540-CB60-4A64-B710-625CBF2C6682}" presName="space" presStyleCnt="0"/>
      <dgm:spPr/>
    </dgm:pt>
    <dgm:pt modelId="{8E1B5CC5-6420-49B2-8226-EE21D038D54B}" type="pres">
      <dgm:prSet presAssocID="{AC33A989-F1A4-40F1-972B-A7C49E04ED93}" presName="composite" presStyleCnt="0"/>
      <dgm:spPr/>
    </dgm:pt>
    <dgm:pt modelId="{F3065344-294A-442B-8377-0F5BAEB0B7DB}" type="pres">
      <dgm:prSet presAssocID="{AC33A989-F1A4-40F1-972B-A7C49E04ED93}" presName="parTx" presStyleLbl="alignNode1" presStyleIdx="1" presStyleCnt="3">
        <dgm:presLayoutVars>
          <dgm:chMax val="0"/>
          <dgm:chPref val="0"/>
          <dgm:bulletEnabled val="1"/>
        </dgm:presLayoutVars>
      </dgm:prSet>
      <dgm:spPr/>
    </dgm:pt>
    <dgm:pt modelId="{0B02342D-2D2C-4DF4-8E0B-4A9A961C9F13}" type="pres">
      <dgm:prSet presAssocID="{AC33A989-F1A4-40F1-972B-A7C49E04ED93}" presName="desTx" presStyleLbl="alignAccFollowNode1" presStyleIdx="1" presStyleCnt="3">
        <dgm:presLayoutVars>
          <dgm:bulletEnabled val="1"/>
        </dgm:presLayoutVars>
      </dgm:prSet>
      <dgm:spPr/>
    </dgm:pt>
    <dgm:pt modelId="{0DBAFBC8-8F3D-4932-8F0E-739D59E4D709}" type="pres">
      <dgm:prSet presAssocID="{1F582146-D2E2-4B15-B85F-431290C8E4EE}" presName="space" presStyleCnt="0"/>
      <dgm:spPr/>
    </dgm:pt>
    <dgm:pt modelId="{0160357E-12AC-442A-B09A-E2A1FFCC71AF}" type="pres">
      <dgm:prSet presAssocID="{57BEE93F-2029-4AB8-9F15-F8FBF622EC2C}" presName="composite" presStyleCnt="0"/>
      <dgm:spPr/>
    </dgm:pt>
    <dgm:pt modelId="{33BC6371-9F2D-43CF-91A2-52B67FDDEBE0}" type="pres">
      <dgm:prSet presAssocID="{57BEE93F-2029-4AB8-9F15-F8FBF622EC2C}" presName="parTx" presStyleLbl="alignNode1" presStyleIdx="2" presStyleCnt="3">
        <dgm:presLayoutVars>
          <dgm:chMax val="0"/>
          <dgm:chPref val="0"/>
          <dgm:bulletEnabled val="1"/>
        </dgm:presLayoutVars>
      </dgm:prSet>
      <dgm:spPr/>
    </dgm:pt>
    <dgm:pt modelId="{3569F166-7DC3-4C21-AAA9-9033E5CC2100}" type="pres">
      <dgm:prSet presAssocID="{57BEE93F-2029-4AB8-9F15-F8FBF622EC2C}" presName="desTx" presStyleLbl="alignAccFollowNode1" presStyleIdx="2" presStyleCnt="3">
        <dgm:presLayoutVars>
          <dgm:bulletEnabled val="1"/>
        </dgm:presLayoutVars>
      </dgm:prSet>
      <dgm:spPr/>
    </dgm:pt>
  </dgm:ptLst>
  <dgm:cxnLst>
    <dgm:cxn modelId="{BC2EAA01-2115-498D-85C2-491926D5C43A}" srcId="{177AC35F-1590-4B29-8647-559EFB78B7C7}" destId="{AC33A989-F1A4-40F1-972B-A7C49E04ED93}" srcOrd="1" destOrd="0" parTransId="{EAF6C6BA-5274-4530-BD7E-BCE324015674}" sibTransId="{1F582146-D2E2-4B15-B85F-431290C8E4EE}"/>
    <dgm:cxn modelId="{6CA4250A-D355-4828-AB8D-E7719E5723BF}" srcId="{57BEE93F-2029-4AB8-9F15-F8FBF622EC2C}" destId="{0B26F6F1-1615-45F3-BB23-AF8DE03C7E2D}" srcOrd="0" destOrd="0" parTransId="{E4924E0A-7444-45B0-997D-9B63D4E1A2B0}" sibTransId="{162289EC-7039-4107-95D8-B7468122293C}"/>
    <dgm:cxn modelId="{C9F01D22-D99A-4E19-891C-8CD1CBBCE741}" srcId="{AC33A989-F1A4-40F1-972B-A7C49E04ED93}" destId="{FE212AAC-3522-4155-AD00-35C23C0FB4A1}" srcOrd="0" destOrd="0" parTransId="{9406D049-70FB-4016-9860-B1A5C79E5D66}" sibTransId="{D95EB5D7-841F-4C5E-91AD-D99160AF6112}"/>
    <dgm:cxn modelId="{5293FC2E-4DC7-480B-B998-A38E1D4040F5}" type="presOf" srcId="{FE212AAC-3522-4155-AD00-35C23C0FB4A1}" destId="{0B02342D-2D2C-4DF4-8E0B-4A9A961C9F13}" srcOrd="0" destOrd="0" presId="urn:microsoft.com/office/officeart/2005/8/layout/hList1"/>
    <dgm:cxn modelId="{3BF8D634-6A03-4721-BA1E-F4EED61FF05E}" type="presOf" srcId="{D6CAF7F4-C541-4AB6-B983-696D5F7D2A4F}" destId="{78AA4077-3FD7-4EAC-B097-22F9DFF8BDF4}" srcOrd="0" destOrd="0" presId="urn:microsoft.com/office/officeart/2005/8/layout/hList1"/>
    <dgm:cxn modelId="{D0C4683D-5CDD-42EC-AEC8-0B28BA47D77A}" srcId="{177AC35F-1590-4B29-8647-559EFB78B7C7}" destId="{57BEE93F-2029-4AB8-9F15-F8FBF622EC2C}" srcOrd="2" destOrd="0" parTransId="{6CBD88EB-DB3A-41A3-A5FD-00E392F4DB3E}" sibTransId="{EE87FC50-0401-4557-A834-2A0D66983A3A}"/>
    <dgm:cxn modelId="{11610A73-C5DF-4F66-A31A-FC8AD94D1179}" type="presOf" srcId="{0B26F6F1-1615-45F3-BB23-AF8DE03C7E2D}" destId="{3569F166-7DC3-4C21-AAA9-9033E5CC2100}" srcOrd="0" destOrd="0" presId="urn:microsoft.com/office/officeart/2005/8/layout/hList1"/>
    <dgm:cxn modelId="{62D37F86-8B66-4931-9B8B-26026C2910A0}" srcId="{D6CAF7F4-C541-4AB6-B983-696D5F7D2A4F}" destId="{B761144B-830D-46DE-85FE-A6FA9242C94B}" srcOrd="0" destOrd="0" parTransId="{11E134D1-5A34-4ABD-870B-2F58CE1CE7B2}" sibTransId="{ADA26F73-28D9-4BFD-872B-08E83E3D8954}"/>
    <dgm:cxn modelId="{9D96158B-64D5-4AD0-ABA4-81C5D421C3A1}" type="presOf" srcId="{B761144B-830D-46DE-85FE-A6FA9242C94B}" destId="{F8EDA4D1-93CF-4B20-A4B4-0D8DD123FD22}" srcOrd="0" destOrd="0" presId="urn:microsoft.com/office/officeart/2005/8/layout/hList1"/>
    <dgm:cxn modelId="{A4F435B7-029A-4D74-85F7-51FB120101C6}" type="presOf" srcId="{177AC35F-1590-4B29-8647-559EFB78B7C7}" destId="{A70B7FB7-A4A6-45A3-8F71-C8D82DA7EB8A}" srcOrd="0" destOrd="0" presId="urn:microsoft.com/office/officeart/2005/8/layout/hList1"/>
    <dgm:cxn modelId="{0DFD6DD4-70C7-4484-9DF1-499C6B700227}" type="presOf" srcId="{57BEE93F-2029-4AB8-9F15-F8FBF622EC2C}" destId="{33BC6371-9F2D-43CF-91A2-52B67FDDEBE0}" srcOrd="0" destOrd="0" presId="urn:microsoft.com/office/officeart/2005/8/layout/hList1"/>
    <dgm:cxn modelId="{E8BF9CE5-033F-4732-971C-1E6909113958}" srcId="{177AC35F-1590-4B29-8647-559EFB78B7C7}" destId="{D6CAF7F4-C541-4AB6-B983-696D5F7D2A4F}" srcOrd="0" destOrd="0" parTransId="{B55C6141-E343-4EF8-AA22-664CA96AC05F}" sibTransId="{1F394540-CB60-4A64-B710-625CBF2C6682}"/>
    <dgm:cxn modelId="{56DAEBFC-57A7-473A-8F95-A3A352D2504D}" type="presOf" srcId="{AC33A989-F1A4-40F1-972B-A7C49E04ED93}" destId="{F3065344-294A-442B-8377-0F5BAEB0B7DB}" srcOrd="0" destOrd="0" presId="urn:microsoft.com/office/officeart/2005/8/layout/hList1"/>
    <dgm:cxn modelId="{94EC4AE3-3016-40FD-9FC3-0BB54F47D8F3}" type="presParOf" srcId="{A70B7FB7-A4A6-45A3-8F71-C8D82DA7EB8A}" destId="{6DA701B1-82A5-4B76-92A3-B6678554827A}" srcOrd="0" destOrd="0" presId="urn:microsoft.com/office/officeart/2005/8/layout/hList1"/>
    <dgm:cxn modelId="{957ADAEE-32B6-4817-B426-D9984CEE25C9}" type="presParOf" srcId="{6DA701B1-82A5-4B76-92A3-B6678554827A}" destId="{78AA4077-3FD7-4EAC-B097-22F9DFF8BDF4}" srcOrd="0" destOrd="0" presId="urn:microsoft.com/office/officeart/2005/8/layout/hList1"/>
    <dgm:cxn modelId="{90E0B32E-D7B0-44E7-ADC5-B87DD897F7FF}" type="presParOf" srcId="{6DA701B1-82A5-4B76-92A3-B6678554827A}" destId="{F8EDA4D1-93CF-4B20-A4B4-0D8DD123FD22}" srcOrd="1" destOrd="0" presId="urn:microsoft.com/office/officeart/2005/8/layout/hList1"/>
    <dgm:cxn modelId="{D663A25F-3CD5-488F-B3E1-A151247AA77D}" type="presParOf" srcId="{A70B7FB7-A4A6-45A3-8F71-C8D82DA7EB8A}" destId="{7B7A2333-A5CF-448A-934B-0DB774F9C507}" srcOrd="1" destOrd="0" presId="urn:microsoft.com/office/officeart/2005/8/layout/hList1"/>
    <dgm:cxn modelId="{E0A9268B-2F8F-432B-8082-4123A156339A}" type="presParOf" srcId="{A70B7FB7-A4A6-45A3-8F71-C8D82DA7EB8A}" destId="{8E1B5CC5-6420-49B2-8226-EE21D038D54B}" srcOrd="2" destOrd="0" presId="urn:microsoft.com/office/officeart/2005/8/layout/hList1"/>
    <dgm:cxn modelId="{04972049-BA49-4DEA-8C00-128CBA09171D}" type="presParOf" srcId="{8E1B5CC5-6420-49B2-8226-EE21D038D54B}" destId="{F3065344-294A-442B-8377-0F5BAEB0B7DB}" srcOrd="0" destOrd="0" presId="urn:microsoft.com/office/officeart/2005/8/layout/hList1"/>
    <dgm:cxn modelId="{D30853A2-0A09-4CAC-9DB1-5C9DF6AA2149}" type="presParOf" srcId="{8E1B5CC5-6420-49B2-8226-EE21D038D54B}" destId="{0B02342D-2D2C-4DF4-8E0B-4A9A961C9F13}" srcOrd="1" destOrd="0" presId="urn:microsoft.com/office/officeart/2005/8/layout/hList1"/>
    <dgm:cxn modelId="{630E6DBA-4952-49C0-9DC3-BC148F35546B}" type="presParOf" srcId="{A70B7FB7-A4A6-45A3-8F71-C8D82DA7EB8A}" destId="{0DBAFBC8-8F3D-4932-8F0E-739D59E4D709}" srcOrd="3" destOrd="0" presId="urn:microsoft.com/office/officeart/2005/8/layout/hList1"/>
    <dgm:cxn modelId="{AA2D08BB-CA9A-4A09-9855-B647F288625B}" type="presParOf" srcId="{A70B7FB7-A4A6-45A3-8F71-C8D82DA7EB8A}" destId="{0160357E-12AC-442A-B09A-E2A1FFCC71AF}" srcOrd="4" destOrd="0" presId="urn:microsoft.com/office/officeart/2005/8/layout/hList1"/>
    <dgm:cxn modelId="{170D094C-A1DC-4725-93E9-AFC0551DAD17}" type="presParOf" srcId="{0160357E-12AC-442A-B09A-E2A1FFCC71AF}" destId="{33BC6371-9F2D-43CF-91A2-52B67FDDEBE0}" srcOrd="0" destOrd="0" presId="urn:microsoft.com/office/officeart/2005/8/layout/hList1"/>
    <dgm:cxn modelId="{C4C7AFD1-30F1-400B-AF34-76C08E25683C}" type="presParOf" srcId="{0160357E-12AC-442A-B09A-E2A1FFCC71AF}" destId="{3569F166-7DC3-4C21-AAA9-9033E5CC21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A4077-3FD7-4EAC-B097-22F9DFF8BDF4}">
      <dsp:nvSpPr>
        <dsp:cNvPr id="0" name=""/>
        <dsp:cNvSpPr/>
      </dsp:nvSpPr>
      <dsp:spPr>
        <a:xfrm>
          <a:off x="3130" y="1029917"/>
          <a:ext cx="3052286" cy="1220914"/>
        </a:xfrm>
        <a:prstGeom prst="rect">
          <a:avLst/>
        </a:prstGeom>
        <a:solidFill>
          <a:schemeClr val="accent4">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384" tIns="231648" rIns="405384" bIns="231648" numCol="1" spcCol="1270" anchor="ctr" anchorCtr="0">
          <a:noAutofit/>
        </a:bodyPr>
        <a:lstStyle/>
        <a:p>
          <a:pPr marL="0" lvl="0" indent="0" algn="ctr" defTabSz="2533650">
            <a:lnSpc>
              <a:spcPct val="90000"/>
            </a:lnSpc>
            <a:spcBef>
              <a:spcPct val="0"/>
            </a:spcBef>
            <a:spcAft>
              <a:spcPct val="35000"/>
            </a:spcAft>
            <a:buNone/>
          </a:pPr>
          <a:r>
            <a:rPr lang="en-GB" sz="5700" b="1" kern="1200">
              <a:solidFill>
                <a:schemeClr val="accent1">
                  <a:lumMod val="75000"/>
                </a:schemeClr>
              </a:solidFill>
              <a:latin typeface="Arial" panose="020B0604020202020204" pitchFamily="34" charset="0"/>
              <a:cs typeface="Arial" panose="020B0604020202020204" pitchFamily="34" charset="0"/>
            </a:rPr>
            <a:t>1</a:t>
          </a:r>
        </a:p>
      </dsp:txBody>
      <dsp:txXfrm>
        <a:off x="3130" y="1029917"/>
        <a:ext cx="3052286" cy="1220914"/>
      </dsp:txXfrm>
    </dsp:sp>
    <dsp:sp modelId="{F8EDA4D1-93CF-4B20-A4B4-0D8DD123FD22}">
      <dsp:nvSpPr>
        <dsp:cNvPr id="0" name=""/>
        <dsp:cNvSpPr/>
      </dsp:nvSpPr>
      <dsp:spPr>
        <a:xfrm>
          <a:off x="3130" y="2250831"/>
          <a:ext cx="3052286" cy="2503439"/>
        </a:xfrm>
        <a:prstGeom prst="rect">
          <a:avLst/>
        </a:prstGeom>
        <a:solidFill>
          <a:schemeClr val="accent4">
            <a:lumMod val="40000"/>
            <a:lumOff val="6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None/>
          </a:pPr>
          <a:r>
            <a:rPr lang="en-GB" sz="2400" kern="1200" dirty="0">
              <a:solidFill>
                <a:schemeClr val="accent1">
                  <a:lumMod val="75000"/>
                </a:schemeClr>
              </a:solidFill>
              <a:latin typeface="Arial" panose="020B0604020202020204" pitchFamily="34" charset="0"/>
              <a:cs typeface="Arial" panose="020B0604020202020204" pitchFamily="34" charset="0"/>
            </a:rPr>
            <a:t>To understand the role/importance of pupil voice</a:t>
          </a:r>
        </a:p>
      </dsp:txBody>
      <dsp:txXfrm>
        <a:off x="3130" y="2250831"/>
        <a:ext cx="3052286" cy="2503439"/>
      </dsp:txXfrm>
    </dsp:sp>
    <dsp:sp modelId="{F3065344-294A-442B-8377-0F5BAEB0B7DB}">
      <dsp:nvSpPr>
        <dsp:cNvPr id="0" name=""/>
        <dsp:cNvSpPr/>
      </dsp:nvSpPr>
      <dsp:spPr>
        <a:xfrm>
          <a:off x="3482736" y="1029917"/>
          <a:ext cx="3052286" cy="1220914"/>
        </a:xfrm>
        <a:prstGeom prst="rect">
          <a:avLst/>
        </a:prstGeom>
        <a:solidFill>
          <a:schemeClr val="accent4">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384" tIns="231648" rIns="405384" bIns="231648" numCol="1" spcCol="1270" anchor="ctr" anchorCtr="0">
          <a:noAutofit/>
        </a:bodyPr>
        <a:lstStyle/>
        <a:p>
          <a:pPr marL="0" lvl="0" indent="0" algn="ctr" defTabSz="2533650">
            <a:lnSpc>
              <a:spcPct val="90000"/>
            </a:lnSpc>
            <a:spcBef>
              <a:spcPct val="0"/>
            </a:spcBef>
            <a:spcAft>
              <a:spcPct val="35000"/>
            </a:spcAft>
            <a:buNone/>
          </a:pPr>
          <a:r>
            <a:rPr lang="en-GB" sz="5700" b="1" kern="1200">
              <a:solidFill>
                <a:schemeClr val="accent1">
                  <a:lumMod val="75000"/>
                </a:schemeClr>
              </a:solidFill>
              <a:latin typeface="Arial" panose="020B0604020202020204" pitchFamily="34" charset="0"/>
              <a:cs typeface="Arial" panose="020B0604020202020204" pitchFamily="34" charset="0"/>
            </a:rPr>
            <a:t>2</a:t>
          </a:r>
        </a:p>
      </dsp:txBody>
      <dsp:txXfrm>
        <a:off x="3482736" y="1029917"/>
        <a:ext cx="3052286" cy="1220914"/>
      </dsp:txXfrm>
    </dsp:sp>
    <dsp:sp modelId="{0B02342D-2D2C-4DF4-8E0B-4A9A961C9F13}">
      <dsp:nvSpPr>
        <dsp:cNvPr id="0" name=""/>
        <dsp:cNvSpPr/>
      </dsp:nvSpPr>
      <dsp:spPr>
        <a:xfrm>
          <a:off x="3482736" y="2250831"/>
          <a:ext cx="3052286" cy="2503439"/>
        </a:xfrm>
        <a:prstGeom prst="rect">
          <a:avLst/>
        </a:prstGeom>
        <a:solidFill>
          <a:schemeClr val="accent4">
            <a:lumMod val="40000"/>
            <a:lumOff val="6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None/>
          </a:pPr>
          <a:r>
            <a:rPr lang="en-GB" sz="2400" kern="1200" dirty="0">
              <a:solidFill>
                <a:schemeClr val="accent1">
                  <a:lumMod val="75000"/>
                </a:schemeClr>
              </a:solidFill>
              <a:latin typeface="Arial" panose="020B0604020202020204" pitchFamily="34" charset="0"/>
              <a:cs typeface="Arial" panose="020B0604020202020204" pitchFamily="34" charset="0"/>
            </a:rPr>
            <a:t>To know strategies for capturing pupil voice</a:t>
          </a:r>
        </a:p>
      </dsp:txBody>
      <dsp:txXfrm>
        <a:off x="3482736" y="2250831"/>
        <a:ext cx="3052286" cy="2503439"/>
      </dsp:txXfrm>
    </dsp:sp>
    <dsp:sp modelId="{33BC6371-9F2D-43CF-91A2-52B67FDDEBE0}">
      <dsp:nvSpPr>
        <dsp:cNvPr id="0" name=""/>
        <dsp:cNvSpPr/>
      </dsp:nvSpPr>
      <dsp:spPr>
        <a:xfrm>
          <a:off x="6962343" y="1029917"/>
          <a:ext cx="3052286" cy="1220914"/>
        </a:xfrm>
        <a:prstGeom prst="rect">
          <a:avLst/>
        </a:prstGeom>
        <a:solidFill>
          <a:schemeClr val="accent4">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5384" tIns="231648" rIns="405384" bIns="231648" numCol="1" spcCol="1270" anchor="ctr" anchorCtr="0">
          <a:noAutofit/>
        </a:bodyPr>
        <a:lstStyle/>
        <a:p>
          <a:pPr marL="0" lvl="0" indent="0" algn="ctr" defTabSz="2533650">
            <a:lnSpc>
              <a:spcPct val="90000"/>
            </a:lnSpc>
            <a:spcBef>
              <a:spcPct val="0"/>
            </a:spcBef>
            <a:spcAft>
              <a:spcPct val="35000"/>
            </a:spcAft>
            <a:buNone/>
          </a:pPr>
          <a:r>
            <a:rPr lang="en-GB" sz="5700" b="1" kern="1200">
              <a:solidFill>
                <a:schemeClr val="accent1">
                  <a:lumMod val="75000"/>
                </a:schemeClr>
              </a:solidFill>
              <a:latin typeface="Arial" panose="020B0604020202020204" pitchFamily="34" charset="0"/>
              <a:cs typeface="Arial" panose="020B0604020202020204" pitchFamily="34" charset="0"/>
            </a:rPr>
            <a:t>3</a:t>
          </a:r>
        </a:p>
      </dsp:txBody>
      <dsp:txXfrm>
        <a:off x="6962343" y="1029917"/>
        <a:ext cx="3052286" cy="1220914"/>
      </dsp:txXfrm>
    </dsp:sp>
    <dsp:sp modelId="{3569F166-7DC3-4C21-AAA9-9033E5CC2100}">
      <dsp:nvSpPr>
        <dsp:cNvPr id="0" name=""/>
        <dsp:cNvSpPr/>
      </dsp:nvSpPr>
      <dsp:spPr>
        <a:xfrm>
          <a:off x="6962343" y="2250831"/>
          <a:ext cx="3052286" cy="2503439"/>
        </a:xfrm>
        <a:prstGeom prst="rect">
          <a:avLst/>
        </a:prstGeom>
        <a:solidFill>
          <a:schemeClr val="accent4">
            <a:lumMod val="40000"/>
            <a:lumOff val="6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a:lnSpc>
              <a:spcPct val="90000"/>
            </a:lnSpc>
            <a:spcBef>
              <a:spcPct val="0"/>
            </a:spcBef>
            <a:spcAft>
              <a:spcPct val="15000"/>
            </a:spcAft>
            <a:buNone/>
          </a:pPr>
          <a:r>
            <a:rPr lang="en-GB" sz="2400" kern="1200" dirty="0">
              <a:solidFill>
                <a:schemeClr val="accent1">
                  <a:lumMod val="75000"/>
                </a:schemeClr>
              </a:solidFill>
              <a:latin typeface="Arial" panose="020B0604020202020204" pitchFamily="34" charset="0"/>
              <a:cs typeface="Arial" panose="020B0604020202020204" pitchFamily="34" charset="0"/>
            </a:rPr>
            <a:t>Case studies showing impact of pupil voice </a:t>
          </a:r>
        </a:p>
      </dsp:txBody>
      <dsp:txXfrm>
        <a:off x="6962343" y="2250831"/>
        <a:ext cx="3052286" cy="25034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en-GB"/>
          </a:p>
        </p:txBody>
      </p:sp>
      <p:sp>
        <p:nvSpPr>
          <p:cNvPr id="3" name="Date Placeholder 2"/>
          <p:cNvSpPr>
            <a:spLocks noGrp="1"/>
          </p:cNvSpPr>
          <p:nvPr>
            <p:ph type="dt" sz="quarter" idx="1"/>
          </p:nvPr>
        </p:nvSpPr>
        <p:spPr>
          <a:xfrm>
            <a:off x="3888210" y="0"/>
            <a:ext cx="2974552" cy="499824"/>
          </a:xfrm>
          <a:prstGeom prst="rect">
            <a:avLst/>
          </a:prstGeom>
        </p:spPr>
        <p:txBody>
          <a:bodyPr vert="horz" lIns="96341" tIns="48171" rIns="96341" bIns="48171" rtlCol="0"/>
          <a:lstStyle>
            <a:lvl1pPr algn="r">
              <a:defRPr sz="1300"/>
            </a:lvl1pPr>
          </a:lstStyle>
          <a:p>
            <a:fld id="{352B334E-F9E3-476B-9C9A-0B831C0C4CB6}" type="datetimeFigureOut">
              <a:rPr lang="en-GB" smtClean="0"/>
              <a:t>12/05/2025</a:t>
            </a:fld>
            <a:endParaRPr lang="en-GB"/>
          </a:p>
        </p:txBody>
      </p:sp>
      <p:sp>
        <p:nvSpPr>
          <p:cNvPr id="4" name="Footer Placeholder 3"/>
          <p:cNvSpPr>
            <a:spLocks noGrp="1"/>
          </p:cNvSpPr>
          <p:nvPr>
            <p:ph type="ftr" sz="quarter" idx="2"/>
          </p:nvPr>
        </p:nvSpPr>
        <p:spPr>
          <a:xfrm>
            <a:off x="0" y="9494929"/>
            <a:ext cx="2974552" cy="499824"/>
          </a:xfrm>
          <a:prstGeom prst="rect">
            <a:avLst/>
          </a:prstGeom>
        </p:spPr>
        <p:txBody>
          <a:bodyPr vert="horz" lIns="96341" tIns="48171" rIns="96341" bIns="48171" rtlCol="0" anchor="b"/>
          <a:lstStyle>
            <a:lvl1pPr algn="l">
              <a:defRPr sz="1300"/>
            </a:lvl1pPr>
          </a:lstStyle>
          <a:p>
            <a:endParaRPr lang="en-GB"/>
          </a:p>
        </p:txBody>
      </p:sp>
      <p:sp>
        <p:nvSpPr>
          <p:cNvPr id="5" name="Slide Number Placeholder 4"/>
          <p:cNvSpPr>
            <a:spLocks noGrp="1"/>
          </p:cNvSpPr>
          <p:nvPr>
            <p:ph type="sldNum" sz="quarter" idx="3"/>
          </p:nvPr>
        </p:nvSpPr>
        <p:spPr>
          <a:xfrm>
            <a:off x="3888210" y="9494929"/>
            <a:ext cx="2974552" cy="499824"/>
          </a:xfrm>
          <a:prstGeom prst="rect">
            <a:avLst/>
          </a:prstGeom>
        </p:spPr>
        <p:txBody>
          <a:bodyPr vert="horz" lIns="96341" tIns="48171" rIns="96341" bIns="48171" rtlCol="0" anchor="b"/>
          <a:lstStyle>
            <a:lvl1pPr algn="r">
              <a:defRPr sz="1300"/>
            </a:lvl1pPr>
          </a:lstStyle>
          <a:p>
            <a:fld id="{6E082E57-63FB-49E4-8B99-B21806B49EC3}" type="slidenum">
              <a:rPr lang="en-GB" smtClean="0"/>
              <a:t>‹#›</a:t>
            </a:fld>
            <a:endParaRPr lang="en-GB"/>
          </a:p>
        </p:txBody>
      </p:sp>
    </p:spTree>
    <p:extLst>
      <p:ext uri="{BB962C8B-B14F-4D97-AF65-F5344CB8AC3E}">
        <p14:creationId xmlns:p14="http://schemas.microsoft.com/office/powerpoint/2010/main" val="416693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en-GB"/>
          </a:p>
        </p:txBody>
      </p:sp>
      <p:sp>
        <p:nvSpPr>
          <p:cNvPr id="3" name="Date Placeholder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BFDEC94B-0DC4-4853-97F8-11F494283EE0}" type="datetimeFigureOut">
              <a:rPr lang="en-GB" smtClean="0"/>
              <a:t>12/05/2025</a:t>
            </a:fld>
            <a:endParaRPr lang="en-GB"/>
          </a:p>
        </p:txBody>
      </p:sp>
      <p:sp>
        <p:nvSpPr>
          <p:cNvPr id="4" name="Slide Image Placeholder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41" tIns="48171" rIns="96341" bIns="48171" rtlCol="0" anchor="ctr"/>
          <a:lstStyle/>
          <a:p>
            <a:endParaRPr lang="en-GB"/>
          </a:p>
        </p:txBody>
      </p:sp>
      <p:sp>
        <p:nvSpPr>
          <p:cNvPr id="5" name="Notes Placeholder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en-GB"/>
          </a:p>
        </p:txBody>
      </p:sp>
      <p:sp>
        <p:nvSpPr>
          <p:cNvPr id="7" name="Slide Number Placeholder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6B2DFD5A-C063-4AB4-BF89-12BD01ADA6E8}" type="slidenum">
              <a:rPr lang="en-GB" smtClean="0"/>
              <a:t>‹#›</a:t>
            </a:fld>
            <a:endParaRPr lang="en-GB"/>
          </a:p>
        </p:txBody>
      </p:sp>
    </p:spTree>
    <p:extLst>
      <p:ext uri="{BB962C8B-B14F-4D97-AF65-F5344CB8AC3E}">
        <p14:creationId xmlns:p14="http://schemas.microsoft.com/office/powerpoint/2010/main" val="50001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solidFill>
                  <a:srgbClr val="FF0000"/>
                </a:solidFill>
              </a:rPr>
              <a:t>January 2025 FOCUSED MASTER PPT (HOUSE STYLE) –This slide should be included in all Bespoke Focused presentations that are tailored to schools, as the first slide</a:t>
            </a:r>
          </a:p>
          <a:p>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Teachers- please display this slide as a prompt, whilst people are joining. </a:t>
            </a:r>
            <a:r>
              <a:rPr lang="en-GB" sz="1200" b="0" dirty="0"/>
              <a:t>Please</a:t>
            </a:r>
            <a:r>
              <a:rPr lang="en-GB" sz="1200" dirty="0"/>
              <a:t> ask delegates to add their names into the chat pane AND </a:t>
            </a:r>
            <a:r>
              <a:rPr lang="en-GB" sz="1200" dirty="0">
                <a:effectLst/>
                <a:latin typeface="Arial" panose="020B0604020202020204" pitchFamily="34" charset="0"/>
                <a:ea typeface="Calibri" panose="020F0502020204030204" pitchFamily="34" charset="0"/>
              </a:rPr>
              <a:t>forward the names to the SES CPD mailbox after the training has finished, so a PDF copy of the PPT can be sent out to the attendees, along with the evaluation link.</a:t>
            </a:r>
            <a:endParaRPr lang="en-GB" sz="12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6B2DFD5A-C063-4AB4-BF89-12BD01ADA6E8}" type="slidenum">
              <a:rPr lang="en-GB" smtClean="0"/>
              <a:t>1</a:t>
            </a:fld>
            <a:endParaRPr lang="en-GB"/>
          </a:p>
        </p:txBody>
      </p:sp>
      <p:sp>
        <p:nvSpPr>
          <p:cNvPr id="5" name="Date Placeholder 4">
            <a:extLst>
              <a:ext uri="{FF2B5EF4-FFF2-40B4-BE49-F238E27FC236}">
                <a16:creationId xmlns:a16="http://schemas.microsoft.com/office/drawing/2014/main" id="{9342A13C-A951-BBDF-5CD8-661FD875EA06}"/>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962862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Intentional capturing throughout the year – class votes; decision making, school councils, PHSE sessions etc…. Should be integral to and universal to all. </a:t>
            </a:r>
          </a:p>
          <a:p>
            <a:endParaRPr lang="en-GB" dirty="0"/>
          </a:p>
          <a:p>
            <a:r>
              <a:rPr lang="en-GB" dirty="0"/>
              <a:t>When we start to observe difficulties or concerns with a pupil, capturing pupil voice on an individual level becomes important to explore the school experience from their perspective. </a:t>
            </a:r>
          </a:p>
          <a:p>
            <a:r>
              <a:rPr lang="en-GB" dirty="0"/>
              <a:t>Choice – when would be best? Consider what they could potentially be missing –is it their favourite lesson? Consider alternatives. </a:t>
            </a:r>
          </a:p>
        </p:txBody>
      </p:sp>
      <p:sp>
        <p:nvSpPr>
          <p:cNvPr id="4" name="Slide Number Placeholder 3"/>
          <p:cNvSpPr>
            <a:spLocks noGrp="1"/>
          </p:cNvSpPr>
          <p:nvPr>
            <p:ph type="sldNum" sz="quarter" idx="5"/>
          </p:nvPr>
        </p:nvSpPr>
        <p:spPr/>
        <p:txBody>
          <a:bodyPr/>
          <a:lstStyle/>
          <a:p>
            <a:fld id="{6B2DFD5A-C063-4AB4-BF89-12BD01ADA6E8}" type="slidenum">
              <a:rPr lang="en-GB" smtClean="0"/>
              <a:t>10</a:t>
            </a:fld>
            <a:endParaRPr lang="en-GB"/>
          </a:p>
        </p:txBody>
      </p:sp>
    </p:spTree>
    <p:extLst>
      <p:ext uri="{BB962C8B-B14F-4D97-AF65-F5344CB8AC3E}">
        <p14:creationId xmlns:p14="http://schemas.microsoft.com/office/powerpoint/2010/main" val="1991150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D9EE0-37FD-AD04-6DA9-985D00EFB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66C3A-F24F-3C2D-AFF8-90390525C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A9B24-80F1-2A5B-A0BD-DBB4BC6DA3D9}"/>
              </a:ext>
            </a:extLst>
          </p:cNvPr>
          <p:cNvSpPr>
            <a:spLocks noGrp="1"/>
          </p:cNvSpPr>
          <p:nvPr>
            <p:ph type="body" idx="1"/>
          </p:nvPr>
        </p:nvSpPr>
        <p:spPr/>
        <p:txBody>
          <a:bodyPr/>
          <a:lstStyle/>
          <a:p>
            <a:r>
              <a:rPr lang="en-GB" dirty="0"/>
              <a:t>In a safe space – indoors or outdoors</a:t>
            </a:r>
          </a:p>
        </p:txBody>
      </p:sp>
      <p:sp>
        <p:nvSpPr>
          <p:cNvPr id="4" name="Slide Number Placeholder 3">
            <a:extLst>
              <a:ext uri="{FF2B5EF4-FFF2-40B4-BE49-F238E27FC236}">
                <a16:creationId xmlns:a16="http://schemas.microsoft.com/office/drawing/2014/main" id="{9630254E-BB64-9DB9-9253-1FE015B9764C}"/>
              </a:ext>
            </a:extLst>
          </p:cNvPr>
          <p:cNvSpPr>
            <a:spLocks noGrp="1"/>
          </p:cNvSpPr>
          <p:nvPr>
            <p:ph type="sldNum" sz="quarter" idx="5"/>
          </p:nvPr>
        </p:nvSpPr>
        <p:spPr/>
        <p:txBody>
          <a:bodyPr/>
          <a:lstStyle/>
          <a:p>
            <a:fld id="{6B2DFD5A-C063-4AB4-BF89-12BD01ADA6E8}" type="slidenum">
              <a:rPr lang="en-GB" smtClean="0"/>
              <a:t>11</a:t>
            </a:fld>
            <a:endParaRPr lang="en-GB"/>
          </a:p>
        </p:txBody>
      </p:sp>
    </p:spTree>
    <p:extLst>
      <p:ext uri="{BB962C8B-B14F-4D97-AF65-F5344CB8AC3E}">
        <p14:creationId xmlns:p14="http://schemas.microsoft.com/office/powerpoint/2010/main" val="30893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5C5E-0083-FEFC-B462-492C4F504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DF8533-2E2B-13F6-437E-CBAC69AF3F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C6EA2-BDA8-F51A-B079-45DDEEF7A012}"/>
              </a:ext>
            </a:extLst>
          </p:cNvPr>
          <p:cNvSpPr>
            <a:spLocks noGrp="1"/>
          </p:cNvSpPr>
          <p:nvPr>
            <p:ph type="body" idx="1"/>
          </p:nvPr>
        </p:nvSpPr>
        <p:spPr/>
        <p:txBody>
          <a:bodyPr/>
          <a:lstStyle/>
          <a:p>
            <a:r>
              <a:rPr lang="en-GB" b="0" i="0" dirty="0">
                <a:solidFill>
                  <a:srgbClr val="001D35"/>
                </a:solidFill>
                <a:effectLst/>
                <a:latin typeface="Google Sans"/>
              </a:rPr>
              <a:t>A "safe adult" in a school provides a crucial sense of security and support for pupils, fostering a positive learning environment and promoting their overall well-being. These adults can be teachers, school staff, or designated individuals who create a safe space where children can share their concerns, feel valued, and thrive academically and personally. </a:t>
            </a:r>
          </a:p>
          <a:p>
            <a:endParaRPr lang="en-GB" dirty="0"/>
          </a:p>
        </p:txBody>
      </p:sp>
      <p:sp>
        <p:nvSpPr>
          <p:cNvPr id="4" name="Slide Number Placeholder 3">
            <a:extLst>
              <a:ext uri="{FF2B5EF4-FFF2-40B4-BE49-F238E27FC236}">
                <a16:creationId xmlns:a16="http://schemas.microsoft.com/office/drawing/2014/main" id="{4169615F-7291-B6CE-5C87-7B2E5669EF1B}"/>
              </a:ext>
            </a:extLst>
          </p:cNvPr>
          <p:cNvSpPr>
            <a:spLocks noGrp="1"/>
          </p:cNvSpPr>
          <p:nvPr>
            <p:ph type="sldNum" sz="quarter" idx="5"/>
          </p:nvPr>
        </p:nvSpPr>
        <p:spPr/>
        <p:txBody>
          <a:bodyPr/>
          <a:lstStyle/>
          <a:p>
            <a:fld id="{6B2DFD5A-C063-4AB4-BF89-12BD01ADA6E8}" type="slidenum">
              <a:rPr lang="en-GB" smtClean="0"/>
              <a:t>12</a:t>
            </a:fld>
            <a:endParaRPr lang="en-GB"/>
          </a:p>
        </p:txBody>
      </p:sp>
    </p:spTree>
    <p:extLst>
      <p:ext uri="{BB962C8B-B14F-4D97-AF65-F5344CB8AC3E}">
        <p14:creationId xmlns:p14="http://schemas.microsoft.com/office/powerpoint/2010/main" val="1559740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33963-9176-3FD3-4112-38525EA11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40BC9-35AC-8294-917D-81EFDBF93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A0AB6-3E20-F561-A54E-1DB3DBACAE02}"/>
              </a:ext>
            </a:extLst>
          </p:cNvPr>
          <p:cNvSpPr>
            <a:spLocks noGrp="1"/>
          </p:cNvSpPr>
          <p:nvPr>
            <p:ph type="body" idx="1"/>
          </p:nvPr>
        </p:nvSpPr>
        <p:spPr/>
        <p:txBody>
          <a:bodyPr/>
          <a:lstStyle/>
          <a:p>
            <a:r>
              <a:rPr lang="en-GB" dirty="0"/>
              <a:t>Make it low threat</a:t>
            </a:r>
          </a:p>
          <a:p>
            <a:r>
              <a:rPr lang="en-GB" dirty="0"/>
              <a:t>Not just one session – capture over several sessions. </a:t>
            </a:r>
          </a:p>
          <a:p>
            <a:r>
              <a:rPr lang="en-GB" sz="1200" dirty="0">
                <a:solidFill>
                  <a:srgbClr val="008FFA"/>
                </a:solidFill>
              </a:rPr>
              <a:t>Talking mats</a:t>
            </a:r>
          </a:p>
          <a:p>
            <a:r>
              <a:rPr lang="en-GB" sz="1200" dirty="0">
                <a:solidFill>
                  <a:srgbClr val="008FFA"/>
                </a:solidFill>
              </a:rPr>
              <a:t>Choice boards</a:t>
            </a:r>
          </a:p>
          <a:p>
            <a:r>
              <a:rPr lang="en-GB" sz="1200" dirty="0">
                <a:solidFill>
                  <a:srgbClr val="008FFA"/>
                </a:solidFill>
              </a:rPr>
              <a:t>Treasure Deck of cards</a:t>
            </a:r>
          </a:p>
          <a:p>
            <a:r>
              <a:rPr lang="en-GB" sz="1200" dirty="0">
                <a:solidFill>
                  <a:srgbClr val="008FFA"/>
                </a:solidFill>
              </a:rPr>
              <a:t>Self-Rating scales </a:t>
            </a:r>
          </a:p>
          <a:p>
            <a:r>
              <a:rPr lang="en-GB" sz="1200" dirty="0">
                <a:solidFill>
                  <a:srgbClr val="008FFA"/>
                </a:solidFill>
              </a:rPr>
              <a:t>Walk and talk</a:t>
            </a:r>
          </a:p>
          <a:p>
            <a:r>
              <a:rPr lang="en-GB" dirty="0"/>
              <a:t>Landscape of fear</a:t>
            </a:r>
          </a:p>
        </p:txBody>
      </p:sp>
      <p:sp>
        <p:nvSpPr>
          <p:cNvPr id="4" name="Slide Number Placeholder 3">
            <a:extLst>
              <a:ext uri="{FF2B5EF4-FFF2-40B4-BE49-F238E27FC236}">
                <a16:creationId xmlns:a16="http://schemas.microsoft.com/office/drawing/2014/main" id="{2081BB5B-CA3E-0D11-1948-0A0882DF0334}"/>
              </a:ext>
            </a:extLst>
          </p:cNvPr>
          <p:cNvSpPr>
            <a:spLocks noGrp="1"/>
          </p:cNvSpPr>
          <p:nvPr>
            <p:ph type="sldNum" sz="quarter" idx="5"/>
          </p:nvPr>
        </p:nvSpPr>
        <p:spPr/>
        <p:txBody>
          <a:bodyPr/>
          <a:lstStyle/>
          <a:p>
            <a:fld id="{6B2DFD5A-C063-4AB4-BF89-12BD01ADA6E8}" type="slidenum">
              <a:rPr lang="en-GB" smtClean="0"/>
              <a:t>13</a:t>
            </a:fld>
            <a:endParaRPr lang="en-GB"/>
          </a:p>
        </p:txBody>
      </p:sp>
    </p:spTree>
    <p:extLst>
      <p:ext uri="{BB962C8B-B14F-4D97-AF65-F5344CB8AC3E}">
        <p14:creationId xmlns:p14="http://schemas.microsoft.com/office/powerpoint/2010/main" val="148043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6CA73-5A99-37B7-7B80-8AB7B26CA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39C8F-40EB-33AC-AF2E-5B957EF87F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4FA3B6-2E68-3950-4524-EEC8E705533E}"/>
              </a:ext>
            </a:extLst>
          </p:cNvPr>
          <p:cNvSpPr>
            <a:spLocks noGrp="1"/>
          </p:cNvSpPr>
          <p:nvPr>
            <p:ph type="body" idx="1"/>
          </p:nvPr>
        </p:nvSpPr>
        <p:spPr/>
        <p:txBody>
          <a:bodyPr/>
          <a:lstStyle/>
          <a:p>
            <a:r>
              <a:rPr lang="en-GB" dirty="0"/>
              <a:t>Make it low threat</a:t>
            </a:r>
          </a:p>
          <a:p>
            <a:r>
              <a:rPr lang="en-GB" dirty="0"/>
              <a:t>Not just one session – capture over several sessions. </a:t>
            </a:r>
          </a:p>
          <a:p>
            <a:r>
              <a:rPr lang="en-GB" sz="1200" dirty="0">
                <a:solidFill>
                  <a:srgbClr val="008FFA"/>
                </a:solidFill>
              </a:rPr>
              <a:t>Talking mats</a:t>
            </a:r>
          </a:p>
          <a:p>
            <a:r>
              <a:rPr lang="en-GB" sz="1200" dirty="0">
                <a:solidFill>
                  <a:srgbClr val="008FFA"/>
                </a:solidFill>
              </a:rPr>
              <a:t>Choice boards</a:t>
            </a:r>
          </a:p>
          <a:p>
            <a:r>
              <a:rPr lang="en-GB" sz="1200" dirty="0">
                <a:solidFill>
                  <a:srgbClr val="008FFA"/>
                </a:solidFill>
              </a:rPr>
              <a:t>Treasure Deck of cards</a:t>
            </a:r>
          </a:p>
          <a:p>
            <a:r>
              <a:rPr lang="en-GB" sz="1200" dirty="0">
                <a:solidFill>
                  <a:srgbClr val="008FFA"/>
                </a:solidFill>
              </a:rPr>
              <a:t>Self-Rating scales </a:t>
            </a:r>
          </a:p>
          <a:p>
            <a:r>
              <a:rPr lang="en-GB" sz="1200" dirty="0">
                <a:solidFill>
                  <a:srgbClr val="008FFA"/>
                </a:solidFill>
              </a:rPr>
              <a:t>Walk and talk</a:t>
            </a:r>
          </a:p>
          <a:p>
            <a:r>
              <a:rPr lang="en-GB" dirty="0"/>
              <a:t>Landscape of fear</a:t>
            </a:r>
          </a:p>
        </p:txBody>
      </p:sp>
      <p:sp>
        <p:nvSpPr>
          <p:cNvPr id="4" name="Slide Number Placeholder 3">
            <a:extLst>
              <a:ext uri="{FF2B5EF4-FFF2-40B4-BE49-F238E27FC236}">
                <a16:creationId xmlns:a16="http://schemas.microsoft.com/office/drawing/2014/main" id="{63C277F0-501F-58AB-1F46-4BE4BD4450D7}"/>
              </a:ext>
            </a:extLst>
          </p:cNvPr>
          <p:cNvSpPr>
            <a:spLocks noGrp="1"/>
          </p:cNvSpPr>
          <p:nvPr>
            <p:ph type="sldNum" sz="quarter" idx="5"/>
          </p:nvPr>
        </p:nvSpPr>
        <p:spPr/>
        <p:txBody>
          <a:bodyPr/>
          <a:lstStyle/>
          <a:p>
            <a:fld id="{6B2DFD5A-C063-4AB4-BF89-12BD01ADA6E8}" type="slidenum">
              <a:rPr lang="en-GB" smtClean="0"/>
              <a:t>14</a:t>
            </a:fld>
            <a:endParaRPr lang="en-GB"/>
          </a:p>
        </p:txBody>
      </p:sp>
    </p:spTree>
    <p:extLst>
      <p:ext uri="{BB962C8B-B14F-4D97-AF65-F5344CB8AC3E}">
        <p14:creationId xmlns:p14="http://schemas.microsoft.com/office/powerpoint/2010/main" val="1115199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92818-BD0F-3C06-41A0-A51765641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4C0B1-44A7-0F03-EEFA-E6DFA1FEA2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AC19E-19DE-48FB-F5B3-40AF92A99EA1}"/>
              </a:ext>
            </a:extLst>
          </p:cNvPr>
          <p:cNvSpPr>
            <a:spLocks noGrp="1"/>
          </p:cNvSpPr>
          <p:nvPr>
            <p:ph type="body" idx="1"/>
          </p:nvPr>
        </p:nvSpPr>
        <p:spPr/>
        <p:txBody>
          <a:bodyPr/>
          <a:lstStyle/>
          <a:p>
            <a:r>
              <a:rPr lang="en-GB" dirty="0"/>
              <a:t>What do schools so with this information?</a:t>
            </a:r>
          </a:p>
          <a:p>
            <a:r>
              <a:rPr lang="en-GB" dirty="0"/>
              <a:t>Not a tick a box exercise? </a:t>
            </a:r>
          </a:p>
          <a:p>
            <a:r>
              <a:rPr lang="en-GB" b="0" i="0" dirty="0">
                <a:solidFill>
                  <a:srgbClr val="010101"/>
                </a:solidFill>
                <a:effectLst/>
                <a:latin typeface="Source Sans Pro" panose="020B0503030403020204" pitchFamily="34" charset="0"/>
              </a:rPr>
              <a:t>many pupil voice exercises are tokenistic or not truly collaborative. You won’t see the same benefits if your rationale is not authentic, so it’s well worth the extra effort to question your purpose before designing your strategy. </a:t>
            </a:r>
          </a:p>
          <a:p>
            <a:r>
              <a:rPr lang="en-GB" dirty="0"/>
              <a:t>Tell the young person where the information will go and why we want to ask e.g. report</a:t>
            </a:r>
          </a:p>
          <a:p>
            <a:r>
              <a:rPr lang="en-GB" dirty="0"/>
              <a:t>Time frame</a:t>
            </a:r>
          </a:p>
          <a:p>
            <a:r>
              <a:rPr lang="en-GB" dirty="0"/>
              <a:t>Next steps; jointly agree what we will do as a result e.g. share strategies they find helpful with staff</a:t>
            </a:r>
          </a:p>
          <a:p>
            <a:r>
              <a:rPr lang="en-GB" dirty="0"/>
              <a:t>Reflect and review; come back to it</a:t>
            </a:r>
          </a:p>
          <a:p>
            <a:endParaRPr lang="en-GB" dirty="0"/>
          </a:p>
          <a:p>
            <a:endParaRPr lang="en-GB" dirty="0"/>
          </a:p>
          <a:p>
            <a:r>
              <a:rPr lang="en-GB" dirty="0"/>
              <a:t>Purpose…… </a:t>
            </a:r>
          </a:p>
          <a:p>
            <a:endParaRPr lang="en-GB" dirty="0"/>
          </a:p>
          <a:p>
            <a:endParaRPr lang="en-GB" dirty="0"/>
          </a:p>
        </p:txBody>
      </p:sp>
      <p:sp>
        <p:nvSpPr>
          <p:cNvPr id="4" name="Slide Number Placeholder 3">
            <a:extLst>
              <a:ext uri="{FF2B5EF4-FFF2-40B4-BE49-F238E27FC236}">
                <a16:creationId xmlns:a16="http://schemas.microsoft.com/office/drawing/2014/main" id="{74CE1EF8-64B3-9631-59EC-DC530F02352B}"/>
              </a:ext>
            </a:extLst>
          </p:cNvPr>
          <p:cNvSpPr>
            <a:spLocks noGrp="1"/>
          </p:cNvSpPr>
          <p:nvPr>
            <p:ph type="sldNum" sz="quarter" idx="5"/>
          </p:nvPr>
        </p:nvSpPr>
        <p:spPr/>
        <p:txBody>
          <a:bodyPr/>
          <a:lstStyle/>
          <a:p>
            <a:fld id="{6B2DFD5A-C063-4AB4-BF89-12BD01ADA6E8}" type="slidenum">
              <a:rPr lang="en-GB" smtClean="0"/>
              <a:t>15</a:t>
            </a:fld>
            <a:endParaRPr lang="en-GB"/>
          </a:p>
        </p:txBody>
      </p:sp>
    </p:spTree>
    <p:extLst>
      <p:ext uri="{BB962C8B-B14F-4D97-AF65-F5344CB8AC3E}">
        <p14:creationId xmlns:p14="http://schemas.microsoft.com/office/powerpoint/2010/main" val="323134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5C986-3F45-C518-EFDA-56F5101E2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DE1B1-C8C5-18FF-7763-12073D9CAA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2696F-F51A-02CA-D11D-799696166785}"/>
              </a:ext>
            </a:extLst>
          </p:cNvPr>
          <p:cNvSpPr>
            <a:spLocks noGrp="1"/>
          </p:cNvSpPr>
          <p:nvPr>
            <p:ph type="body" idx="1"/>
          </p:nvPr>
        </p:nvSpPr>
        <p:spPr/>
        <p:txBody>
          <a:bodyPr/>
          <a:lstStyle/>
          <a:p>
            <a:r>
              <a:rPr lang="en-GB" sz="900" dirty="0"/>
              <a:t>What does unsuccessful look like?</a:t>
            </a:r>
          </a:p>
          <a:p>
            <a:r>
              <a:rPr lang="en-GB" sz="900" dirty="0"/>
              <a:t>What do schools so with this information?</a:t>
            </a:r>
          </a:p>
          <a:p>
            <a:r>
              <a:rPr lang="en-GB" dirty="0"/>
              <a:t>Not a tick a box exercise? </a:t>
            </a:r>
          </a:p>
          <a:p>
            <a:r>
              <a:rPr lang="en-GB" b="0" i="0" dirty="0">
                <a:solidFill>
                  <a:srgbClr val="010101"/>
                </a:solidFill>
                <a:effectLst/>
                <a:latin typeface="Source Sans Pro" panose="020B0503030403020204" pitchFamily="34" charset="0"/>
              </a:rPr>
              <a:t>many pupil voice exercises are tokenistic or not truly collaborative. You won’t see the same benefits if your rationale is not authentic, so it’s well worth the extra effort to question your purpose before designing your strategy. </a:t>
            </a:r>
          </a:p>
          <a:p>
            <a:r>
              <a:rPr lang="en-GB" dirty="0"/>
              <a:t>Tell the young person where the information will go and why we want to ask e.g. report</a:t>
            </a:r>
          </a:p>
          <a:p>
            <a:r>
              <a:rPr lang="en-GB" dirty="0"/>
              <a:t>Time frame</a:t>
            </a:r>
          </a:p>
          <a:p>
            <a:r>
              <a:rPr lang="en-GB" dirty="0"/>
              <a:t>Next steps; jointly agree what we will do as a result e.g. share strategies they find helpful with staff</a:t>
            </a:r>
          </a:p>
          <a:p>
            <a:r>
              <a:rPr lang="en-GB" dirty="0"/>
              <a:t>Reflect and review; come back to it</a:t>
            </a:r>
          </a:p>
          <a:p>
            <a:endParaRPr lang="en-GB" dirty="0"/>
          </a:p>
          <a:p>
            <a:endParaRPr lang="en-GB" dirty="0"/>
          </a:p>
          <a:p>
            <a:r>
              <a:rPr lang="en-GB" dirty="0"/>
              <a:t>Purpose…… </a:t>
            </a:r>
          </a:p>
          <a:p>
            <a:endParaRPr lang="en-GB" dirty="0"/>
          </a:p>
          <a:p>
            <a:endParaRPr lang="en-GB" dirty="0"/>
          </a:p>
        </p:txBody>
      </p:sp>
      <p:sp>
        <p:nvSpPr>
          <p:cNvPr id="4" name="Slide Number Placeholder 3">
            <a:extLst>
              <a:ext uri="{FF2B5EF4-FFF2-40B4-BE49-F238E27FC236}">
                <a16:creationId xmlns:a16="http://schemas.microsoft.com/office/drawing/2014/main" id="{E9D3BC63-EA9A-F23A-B6BA-155D81F871C5}"/>
              </a:ext>
            </a:extLst>
          </p:cNvPr>
          <p:cNvSpPr>
            <a:spLocks noGrp="1"/>
          </p:cNvSpPr>
          <p:nvPr>
            <p:ph type="sldNum" sz="quarter" idx="5"/>
          </p:nvPr>
        </p:nvSpPr>
        <p:spPr/>
        <p:txBody>
          <a:bodyPr/>
          <a:lstStyle/>
          <a:p>
            <a:fld id="{6B2DFD5A-C063-4AB4-BF89-12BD01ADA6E8}" type="slidenum">
              <a:rPr lang="en-GB" smtClean="0"/>
              <a:t>16</a:t>
            </a:fld>
            <a:endParaRPr lang="en-GB"/>
          </a:p>
        </p:txBody>
      </p:sp>
    </p:spTree>
    <p:extLst>
      <p:ext uri="{BB962C8B-B14F-4D97-AF65-F5344CB8AC3E}">
        <p14:creationId xmlns:p14="http://schemas.microsoft.com/office/powerpoint/2010/main" val="3632527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FBBAE-3717-96DB-6A75-E0597E0E7A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A5B72-F8E8-EF6A-82C4-E79BE96BDE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C0781A-DB6E-FA69-1701-33C642496BC7}"/>
              </a:ext>
            </a:extLst>
          </p:cNvPr>
          <p:cNvSpPr>
            <a:spLocks noGrp="1"/>
          </p:cNvSpPr>
          <p:nvPr>
            <p:ph type="body" idx="1"/>
          </p:nvPr>
        </p:nvSpPr>
        <p:spPr/>
        <p:txBody>
          <a:bodyPr/>
          <a:lstStyle/>
          <a:p>
            <a:r>
              <a:rPr lang="en-GB" dirty="0"/>
              <a:t>SES teacher noted that pupil did not respond to the class process of accepting a spotlight and physically walking to the display board and putting a token on the reward board. </a:t>
            </a:r>
          </a:p>
          <a:p>
            <a:r>
              <a:rPr lang="en-GB" dirty="0"/>
              <a:t>SES teacher noted that in fact, when he physically shook his head when his name was mentioned</a:t>
            </a:r>
          </a:p>
          <a:p>
            <a:r>
              <a:rPr lang="en-GB" dirty="0"/>
              <a:t>Teacher reminded pupil “You haven’t put your name on the board for XYZ this lesson” </a:t>
            </a:r>
          </a:p>
          <a:p>
            <a:r>
              <a:rPr lang="en-GB" dirty="0"/>
              <a:t>Afterwards, SES teacher “I noticed that you didn’t put your name on the board to celebrate your success – pupil explained that he didn’t like physically leaving his workstation and walking across the classroom as others ‘watched him’ – asked him what he would want… he decided that the teacher could put the tokens discretely on his desk.</a:t>
            </a:r>
          </a:p>
          <a:p>
            <a:r>
              <a:rPr lang="en-GB" dirty="0"/>
              <a:t>The impact was almost immediate – he still earned his tokens, teacher still acknowledged his success, it was more discrete. </a:t>
            </a:r>
          </a:p>
        </p:txBody>
      </p:sp>
      <p:sp>
        <p:nvSpPr>
          <p:cNvPr id="4" name="Slide Number Placeholder 3">
            <a:extLst>
              <a:ext uri="{FF2B5EF4-FFF2-40B4-BE49-F238E27FC236}">
                <a16:creationId xmlns:a16="http://schemas.microsoft.com/office/drawing/2014/main" id="{0E86638D-807A-AAEF-5130-998D58C042D9}"/>
              </a:ext>
            </a:extLst>
          </p:cNvPr>
          <p:cNvSpPr>
            <a:spLocks noGrp="1"/>
          </p:cNvSpPr>
          <p:nvPr>
            <p:ph type="sldNum" sz="quarter" idx="5"/>
          </p:nvPr>
        </p:nvSpPr>
        <p:spPr/>
        <p:txBody>
          <a:bodyPr/>
          <a:lstStyle/>
          <a:p>
            <a:fld id="{6B2DFD5A-C063-4AB4-BF89-12BD01ADA6E8}" type="slidenum">
              <a:rPr lang="en-GB" smtClean="0"/>
              <a:t>17</a:t>
            </a:fld>
            <a:endParaRPr lang="en-GB"/>
          </a:p>
        </p:txBody>
      </p:sp>
    </p:spTree>
    <p:extLst>
      <p:ext uri="{BB962C8B-B14F-4D97-AF65-F5344CB8AC3E}">
        <p14:creationId xmlns:p14="http://schemas.microsoft.com/office/powerpoint/2010/main" val="2016213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867D8-0239-7058-111C-B80AF6356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E40E3-EE69-6EA7-3D04-D124904A2D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4BA97-DA44-BF55-C1B0-0F8C14EA4A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C589236-4480-A241-B9D2-FC3D46B91B2B}"/>
              </a:ext>
            </a:extLst>
          </p:cNvPr>
          <p:cNvSpPr>
            <a:spLocks noGrp="1"/>
          </p:cNvSpPr>
          <p:nvPr>
            <p:ph type="sldNum" sz="quarter" idx="5"/>
          </p:nvPr>
        </p:nvSpPr>
        <p:spPr/>
        <p:txBody>
          <a:bodyPr/>
          <a:lstStyle/>
          <a:p>
            <a:fld id="{6B2DFD5A-C063-4AB4-BF89-12BD01ADA6E8}" type="slidenum">
              <a:rPr lang="en-GB" smtClean="0"/>
              <a:t>18</a:t>
            </a:fld>
            <a:endParaRPr lang="en-GB"/>
          </a:p>
        </p:txBody>
      </p:sp>
    </p:spTree>
    <p:extLst>
      <p:ext uri="{BB962C8B-B14F-4D97-AF65-F5344CB8AC3E}">
        <p14:creationId xmlns:p14="http://schemas.microsoft.com/office/powerpoint/2010/main" val="2871428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8237C-A7FE-1632-66D5-08923D4F8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CF12C-F69D-3A7E-2BDC-983C22CC4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D48F2-E386-E3C3-2AB5-8EB3A25028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24FBF8-AAFD-B050-00B2-02031539AF97}"/>
              </a:ext>
            </a:extLst>
          </p:cNvPr>
          <p:cNvSpPr>
            <a:spLocks noGrp="1"/>
          </p:cNvSpPr>
          <p:nvPr>
            <p:ph type="sldNum" sz="quarter" idx="5"/>
          </p:nvPr>
        </p:nvSpPr>
        <p:spPr/>
        <p:txBody>
          <a:bodyPr/>
          <a:lstStyle/>
          <a:p>
            <a:fld id="{6B2DFD5A-C063-4AB4-BF89-12BD01ADA6E8}" type="slidenum">
              <a:rPr lang="en-GB" smtClean="0"/>
              <a:t>19</a:t>
            </a:fld>
            <a:endParaRPr lang="en-GB"/>
          </a:p>
        </p:txBody>
      </p:sp>
    </p:spTree>
    <p:extLst>
      <p:ext uri="{BB962C8B-B14F-4D97-AF65-F5344CB8AC3E}">
        <p14:creationId xmlns:p14="http://schemas.microsoft.com/office/powerpoint/2010/main" val="327713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Training Title Slide: This slide should be included as Slide 2 in all presentations, as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Please amend training title and add presenter and service names.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FF0000"/>
                </a:solidFill>
              </a:rPr>
              <a:t>Send PPT to Nickie Roberts (SES BSC) for accessibility, layout and house style checks. If any changes are made to previously checked PPTs, please re-send to Nickie, so she can re-check accessibility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FF0000"/>
                </a:solidFill>
              </a:rPr>
              <a:t>PPTs should be sent to Nickie at least 1 week before training is due to be delivered, so Nickie has time in her diary to carry out the checks alongside her other commitments.</a:t>
            </a:r>
            <a:endParaRPr lang="en-GB"/>
          </a:p>
        </p:txBody>
      </p:sp>
      <p:sp>
        <p:nvSpPr>
          <p:cNvPr id="4" name="Slide Number Placeholder 3"/>
          <p:cNvSpPr>
            <a:spLocks noGrp="1"/>
          </p:cNvSpPr>
          <p:nvPr>
            <p:ph type="sldNum" sz="quarter" idx="5"/>
          </p:nvPr>
        </p:nvSpPr>
        <p:spPr/>
        <p:txBody>
          <a:bodyPr/>
          <a:lstStyle/>
          <a:p>
            <a:fld id="{6B2DFD5A-C063-4AB4-BF89-12BD01ADA6E8}" type="slidenum">
              <a:rPr lang="en-GB" smtClean="0"/>
              <a:t>2</a:t>
            </a:fld>
            <a:endParaRPr lang="en-GB"/>
          </a:p>
        </p:txBody>
      </p:sp>
    </p:spTree>
    <p:extLst>
      <p:ext uri="{BB962C8B-B14F-4D97-AF65-F5344CB8AC3E}">
        <p14:creationId xmlns:p14="http://schemas.microsoft.com/office/powerpoint/2010/main" val="393212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BF88-9485-98A6-7865-265A0BFBF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07484-E12E-5119-2C1B-8BD12A2AF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87B99-12DD-06CD-23E6-FFCAA75C82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226DD96-2C46-FB86-8E7E-C4D527CC98A8}"/>
              </a:ext>
            </a:extLst>
          </p:cNvPr>
          <p:cNvSpPr>
            <a:spLocks noGrp="1"/>
          </p:cNvSpPr>
          <p:nvPr>
            <p:ph type="sldNum" sz="quarter" idx="5"/>
          </p:nvPr>
        </p:nvSpPr>
        <p:spPr/>
        <p:txBody>
          <a:bodyPr/>
          <a:lstStyle/>
          <a:p>
            <a:fld id="{6B2DFD5A-C063-4AB4-BF89-12BD01ADA6E8}" type="slidenum">
              <a:rPr lang="en-GB" smtClean="0"/>
              <a:t>20</a:t>
            </a:fld>
            <a:endParaRPr lang="en-GB"/>
          </a:p>
        </p:txBody>
      </p:sp>
    </p:spTree>
    <p:extLst>
      <p:ext uri="{BB962C8B-B14F-4D97-AF65-F5344CB8AC3E}">
        <p14:creationId xmlns:p14="http://schemas.microsoft.com/office/powerpoint/2010/main" val="3465297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2BDD1-DFF4-FB35-78E8-CD0B1A696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E6687-9B13-3C87-DF9A-95D60EF51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C6601C-9ADE-3F0C-3C0F-291032E4303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BFDBE8E-A9C9-E500-C5BE-A26F2BAD25E3}"/>
              </a:ext>
            </a:extLst>
          </p:cNvPr>
          <p:cNvSpPr>
            <a:spLocks noGrp="1"/>
          </p:cNvSpPr>
          <p:nvPr>
            <p:ph type="sldNum" sz="quarter" idx="5"/>
          </p:nvPr>
        </p:nvSpPr>
        <p:spPr/>
        <p:txBody>
          <a:bodyPr/>
          <a:lstStyle/>
          <a:p>
            <a:fld id="{6B2DFD5A-C063-4AB4-BF89-12BD01ADA6E8}" type="slidenum">
              <a:rPr lang="en-GB" smtClean="0"/>
              <a:t>21</a:t>
            </a:fld>
            <a:endParaRPr lang="en-GB"/>
          </a:p>
        </p:txBody>
      </p:sp>
    </p:spTree>
    <p:extLst>
      <p:ext uri="{BB962C8B-B14F-4D97-AF65-F5344CB8AC3E}">
        <p14:creationId xmlns:p14="http://schemas.microsoft.com/office/powerpoint/2010/main" val="793095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F37D6-857E-6E3C-7F3F-B5AB54CB0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A7058-81C8-4D34-338D-0EED07641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55A5B-284E-0F1F-B0EF-B877D0BE35EF}"/>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https://suffolklearning.com/inclusion/specialist-education-services – link to the SES offer and referral forms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Brief overview of accessing service???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PUT IN APPENDIX! </a:t>
            </a:r>
          </a:p>
        </p:txBody>
      </p:sp>
      <p:sp>
        <p:nvSpPr>
          <p:cNvPr id="4" name="Slide Number Placeholder 3">
            <a:extLst>
              <a:ext uri="{FF2B5EF4-FFF2-40B4-BE49-F238E27FC236}">
                <a16:creationId xmlns:a16="http://schemas.microsoft.com/office/drawing/2014/main" id="{C8A0B84E-95E4-9489-B519-B4CD38CA6916}"/>
              </a:ext>
            </a:extLst>
          </p:cNvPr>
          <p:cNvSpPr>
            <a:spLocks noGrp="1"/>
          </p:cNvSpPr>
          <p:nvPr>
            <p:ph type="sldNum" sz="quarter" idx="5"/>
          </p:nvPr>
        </p:nvSpPr>
        <p:spPr/>
        <p:txBody>
          <a:bodyPr/>
          <a:lstStyle/>
          <a:p>
            <a:fld id="{6B2DFD5A-C063-4AB4-BF89-12BD01ADA6E8}" type="slidenum">
              <a:rPr lang="en-GB" smtClean="0"/>
              <a:t>23</a:t>
            </a:fld>
            <a:endParaRPr lang="en-GB"/>
          </a:p>
        </p:txBody>
      </p:sp>
    </p:spTree>
    <p:extLst>
      <p:ext uri="{BB962C8B-B14F-4D97-AF65-F5344CB8AC3E}">
        <p14:creationId xmlns:p14="http://schemas.microsoft.com/office/powerpoint/2010/main" val="4223336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Reminder Prompt: This slide should be left visible at the end of the presentation as it shows the FOCUSED evaluation link/QR code for attendees to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Teachers, please display this slide at the end of the presentation, as a prompt </a:t>
            </a:r>
            <a:r>
              <a:rPr lang="en-GB" b="1" dirty="0"/>
              <a:t>AND</a:t>
            </a:r>
            <a:r>
              <a:rPr lang="en-GB" dirty="0"/>
              <a:t> </a:t>
            </a:r>
            <a:r>
              <a:rPr lang="en-GB" sz="1800" dirty="0">
                <a:effectLst/>
                <a:latin typeface="Arial" panose="020B0604020202020204" pitchFamily="34" charset="0"/>
                <a:ea typeface="Calibri" panose="020F0502020204030204" pitchFamily="34" charset="0"/>
              </a:rPr>
              <a:t>forward the names in the chat pane to the SES CPD mailbox afterwards so a PDF copy of the PPT can be sent out to the attendees, along with the evaluation link.</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B2DFD5A-C063-4AB4-BF89-12BD01ADA6E8}" type="slidenum">
              <a:rPr lang="en-GB" smtClean="0"/>
              <a:t>25</a:t>
            </a:fld>
            <a:endParaRPr lang="en-GB"/>
          </a:p>
        </p:txBody>
      </p:sp>
    </p:spTree>
    <p:extLst>
      <p:ext uri="{BB962C8B-B14F-4D97-AF65-F5344CB8AC3E}">
        <p14:creationId xmlns:p14="http://schemas.microsoft.com/office/powerpoint/2010/main" val="423889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Who are we Slide: This slide should be included as Slide 3 in all presentations, as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Slide to remain as shown – No changes to be made.</a:t>
            </a:r>
          </a:p>
          <a:p>
            <a:endParaRPr lang="en-GB" dirty="0"/>
          </a:p>
        </p:txBody>
      </p:sp>
      <p:sp>
        <p:nvSpPr>
          <p:cNvPr id="4" name="Slide Number Placeholder 3"/>
          <p:cNvSpPr>
            <a:spLocks noGrp="1"/>
          </p:cNvSpPr>
          <p:nvPr>
            <p:ph type="sldNum" sz="quarter" idx="5"/>
          </p:nvPr>
        </p:nvSpPr>
        <p:spPr/>
        <p:txBody>
          <a:bodyPr/>
          <a:lstStyle/>
          <a:p>
            <a:fld id="{6B2DFD5A-C063-4AB4-BF89-12BD01ADA6E8}" type="slidenum">
              <a:rPr lang="en-GB" smtClean="0"/>
              <a:t>3</a:t>
            </a:fld>
            <a:endParaRPr lang="en-GB"/>
          </a:p>
        </p:txBody>
      </p:sp>
    </p:spTree>
    <p:extLst>
      <p:ext uri="{BB962C8B-B14F-4D97-AF65-F5344CB8AC3E}">
        <p14:creationId xmlns:p14="http://schemas.microsoft.com/office/powerpoint/2010/main" val="137177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EAA8A-A0D0-A5E4-9EE7-162AF7B92F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C578A-7666-FD70-E808-4E19D8FD0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82564-10D3-E189-C8E8-BAB45EC8BB81}"/>
              </a:ext>
            </a:extLst>
          </p:cNvPr>
          <p:cNvSpPr>
            <a:spLocks noGrp="1"/>
          </p:cNvSpPr>
          <p:nvPr>
            <p:ph type="body" idx="1"/>
          </p:nvPr>
        </p:nvSpPr>
        <p:spPr/>
        <p:txBody>
          <a:bodyPr/>
          <a:lstStyle/>
          <a:p>
            <a:r>
              <a:rPr lang="en-GB" dirty="0"/>
              <a:t>SES sits within the CYP Directorate in Inclusion Services. </a:t>
            </a:r>
          </a:p>
          <a:p>
            <a:r>
              <a:rPr lang="en-GB" dirty="0"/>
              <a:t>SES comprises of 7 different specialist services. Each either have a Head of Service or Service Lead and is comprised of specialist teachers and in the S/P teams, also intervenors, specialist LSA’s. A BSO is linked to each service although BSO’s largely work across SES. More details on this on next slide. </a:t>
            </a:r>
            <a:r>
              <a:rPr lang="en-GB" dirty="0" err="1"/>
              <a:t>HoS</a:t>
            </a:r>
            <a:r>
              <a:rPr lang="en-GB" dirty="0"/>
              <a:t> to go into more detail about their service further along…</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50BAFFC1-4C08-5FB3-56F8-F13025643FD8}"/>
              </a:ext>
            </a:extLst>
          </p:cNvPr>
          <p:cNvSpPr>
            <a:spLocks noGrp="1"/>
          </p:cNvSpPr>
          <p:nvPr>
            <p:ph type="sldNum" sz="quarter" idx="5"/>
          </p:nvPr>
        </p:nvSpPr>
        <p:spPr/>
        <p:txBody>
          <a:bodyPr/>
          <a:lstStyle/>
          <a:p>
            <a:fld id="{6B2DFD5A-C063-4AB4-BF89-12BD01ADA6E8}" type="slidenum">
              <a:rPr lang="en-GB" smtClean="0"/>
              <a:t>4</a:t>
            </a:fld>
            <a:endParaRPr lang="en-GB"/>
          </a:p>
        </p:txBody>
      </p:sp>
    </p:spTree>
    <p:extLst>
      <p:ext uri="{BB962C8B-B14F-4D97-AF65-F5344CB8AC3E}">
        <p14:creationId xmlns:p14="http://schemas.microsoft.com/office/powerpoint/2010/main" val="78702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0A714-3149-5BCE-8B88-72F125221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6DCA5-BE9C-AAFE-31CB-AD1EB5853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DE705-9331-7997-2F57-EC840B17D052}"/>
              </a:ext>
            </a:extLst>
          </p:cNvPr>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47DF2E47-20E3-C1EB-F9C2-4D9ABCE8DFFE}"/>
              </a:ext>
            </a:extLst>
          </p:cNvPr>
          <p:cNvSpPr>
            <a:spLocks noGrp="1"/>
          </p:cNvSpPr>
          <p:nvPr>
            <p:ph type="sldNum" sz="quarter" idx="5"/>
          </p:nvPr>
        </p:nvSpPr>
        <p:spPr/>
        <p:txBody>
          <a:bodyPr/>
          <a:lstStyle/>
          <a:p>
            <a:fld id="{6B2DFD5A-C063-4AB4-BF89-12BD01ADA6E8}" type="slidenum">
              <a:rPr lang="en-GB" smtClean="0"/>
              <a:t>5</a:t>
            </a:fld>
            <a:endParaRPr lang="en-GB"/>
          </a:p>
        </p:txBody>
      </p:sp>
    </p:spTree>
    <p:extLst>
      <p:ext uri="{BB962C8B-B14F-4D97-AF65-F5344CB8AC3E}">
        <p14:creationId xmlns:p14="http://schemas.microsoft.com/office/powerpoint/2010/main" val="3397178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note, S/P services are a little different in that they are statutory services and so their referral pathway is different. Referrals can come via the same route as specialist services but can also come via health. They work with CYP 0-25 and work in or out of the school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information is not applicable for our S/P services…</a:t>
            </a:r>
          </a:p>
          <a:p>
            <a:endParaRPr lang="en-GB" dirty="0"/>
          </a:p>
          <a:p>
            <a:r>
              <a:rPr lang="en-GB" dirty="0"/>
              <a:t>Request for support…</a:t>
            </a:r>
          </a:p>
          <a:p>
            <a:r>
              <a:rPr lang="en-GB" dirty="0"/>
              <a:t>Pupil support – WEO of WSI and S/P, SES services are mainstream school-based and can support CYP from Reception up to Year 11 for bespoke or Section F support – </a:t>
            </a:r>
            <a:r>
              <a:rPr lang="en-GB" b="1" dirty="0"/>
              <a:t>expand detail re bespoke/ Sec F.</a:t>
            </a:r>
          </a:p>
          <a:p>
            <a:r>
              <a:rPr lang="en-GB" dirty="0"/>
              <a:t>School support – SES also offer whole school level support focused in and around a school's inclusion or one of the SEND areas of need</a:t>
            </a:r>
          </a:p>
          <a:p>
            <a:r>
              <a:rPr lang="en-GB" dirty="0"/>
              <a:t>Support for new to SENCo/ new to Suffolk and IQM/ SIT can all be requested via the school referral form – </a:t>
            </a:r>
            <a:r>
              <a:rPr lang="en-GB" b="1" dirty="0"/>
              <a:t>KD to expand?</a:t>
            </a:r>
          </a:p>
          <a:p>
            <a:endParaRPr lang="en-GB" dirty="0"/>
          </a:p>
          <a:p>
            <a:r>
              <a:rPr lang="en-GB" dirty="0"/>
              <a:t>A weekly Resource Allocation Panel (RAP) whereby each </a:t>
            </a:r>
            <a:r>
              <a:rPr lang="en-GB" dirty="0" err="1"/>
              <a:t>HoS</a:t>
            </a:r>
            <a:r>
              <a:rPr lang="en-GB" dirty="0"/>
              <a:t>/ Lead Teacher is present and robust, professional discussions are held about referrals received that week and if accepted for SES support a specialist teacher/s are allocated. These are then processed by our BSO team and the referring school are informed of the outcome, at which point the specialist teacher/s allocated contact the school to arrange an initial meeting/ discussion. The entire process from receiving the referral to the specialist teacher being allocated is approx. 2-3 weeks, if not quicker. </a:t>
            </a:r>
          </a:p>
          <a:p>
            <a:endParaRPr lang="en-GB" dirty="0"/>
          </a:p>
          <a:p>
            <a:r>
              <a:rPr lang="en-GB" dirty="0"/>
              <a:t>Training/ ISM’s and Solution Circles - </a:t>
            </a:r>
            <a:r>
              <a:rPr lang="en-GB" b="1" dirty="0"/>
              <a:t>expand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6B2DFD5A-C063-4AB4-BF89-12BD01ADA6E8}" type="slidenum">
              <a:rPr lang="en-GB" smtClean="0"/>
              <a:t>6</a:t>
            </a:fld>
            <a:endParaRPr lang="en-GB"/>
          </a:p>
        </p:txBody>
      </p:sp>
    </p:spTree>
    <p:extLst>
      <p:ext uri="{BB962C8B-B14F-4D97-AF65-F5344CB8AC3E}">
        <p14:creationId xmlns:p14="http://schemas.microsoft.com/office/powerpoint/2010/main" val="124154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Agreed Learning Objectives Slide: This slide should be included as slide 4 in all presentations and should include LO’s discussed by </a:t>
            </a:r>
            <a:r>
              <a:rPr lang="en-GB" err="1"/>
              <a:t>HoS</a:t>
            </a:r>
            <a:r>
              <a:rPr lang="en-GB"/>
              <a:t> with School at point of CPD interest/purchase.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Please DO NOT alter layout, font size and background colour on this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Text can be changed to reflect specific training aims/plan.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SCC logo should remain as shown in bottom right-hand corner of all slides unless this would impact on legibility/layout.</a:t>
            </a:r>
          </a:p>
          <a:p>
            <a:endParaRPr lang="en-GB"/>
          </a:p>
        </p:txBody>
      </p:sp>
      <p:sp>
        <p:nvSpPr>
          <p:cNvPr id="4" name="Slide Number Placeholder 3"/>
          <p:cNvSpPr>
            <a:spLocks noGrp="1"/>
          </p:cNvSpPr>
          <p:nvPr>
            <p:ph type="sldNum" sz="quarter" idx="5"/>
          </p:nvPr>
        </p:nvSpPr>
        <p:spPr/>
        <p:txBody>
          <a:bodyPr/>
          <a:lstStyle/>
          <a:p>
            <a:fld id="{6B2DFD5A-C063-4AB4-BF89-12BD01ADA6E8}" type="slidenum">
              <a:rPr lang="en-GB" smtClean="0"/>
              <a:t>7</a:t>
            </a:fld>
            <a:endParaRPr lang="en-GB"/>
          </a:p>
        </p:txBody>
      </p:sp>
    </p:spTree>
    <p:extLst>
      <p:ext uri="{BB962C8B-B14F-4D97-AF65-F5344CB8AC3E}">
        <p14:creationId xmlns:p14="http://schemas.microsoft.com/office/powerpoint/2010/main" val="9760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3AC94-E44D-D108-E721-9A885C8B0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43D2D-03C7-92E0-0CAC-F52B2DA2F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71E161-7F8E-8FFE-8B3A-A6CD8B93E837}"/>
              </a:ext>
            </a:extLst>
          </p:cNvPr>
          <p:cNvSpPr>
            <a:spLocks noGrp="1"/>
          </p:cNvSpPr>
          <p:nvPr>
            <p:ph type="body" idx="1"/>
          </p:nvPr>
        </p:nvSpPr>
        <p:spPr/>
        <p:txBody>
          <a:bodyPr/>
          <a:lstStyle/>
          <a:p>
            <a:pPr>
              <a:lnSpc>
                <a:spcPct val="107000"/>
              </a:lnSpc>
              <a:spcAft>
                <a:spcPts val="800"/>
              </a:spcAft>
              <a:buNone/>
            </a:pPr>
            <a:r>
              <a:rPr lang="en-GB" sz="1200" kern="100" dirty="0">
                <a:effectLst/>
                <a:latin typeface="Comic Sans MS" panose="030F0702030302020204" pitchFamily="66" charset="0"/>
                <a:ea typeface="Aptos" panose="020B0004020202020204" pitchFamily="34" charset="0"/>
                <a:cs typeface="Times New Roman" panose="02020603050405020304" pitchFamily="18" charset="0"/>
              </a:rPr>
              <a:t>Children and young people need to be provided with meaningful opportunities to share their experiences, views and hopes about their school. Pupils need to know that it is safe and that it is important for them to express their views on what happens at school. They need to know that what they say is valued and will be listened to and considered.</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en-GB" sz="1200" kern="100" dirty="0">
                <a:effectLst/>
                <a:latin typeface="Comic Sans MS" panose="030F0702030302020204" pitchFamily="66" charset="0"/>
                <a:ea typeface="Aptos" panose="020B0004020202020204" pitchFamily="34" charset="0"/>
                <a:cs typeface="Times New Roman" panose="02020603050405020304" pitchFamily="18" charset="0"/>
              </a:rPr>
              <a:t>At universal level, schools are quite adept at capturing pupil voice through a variety of means that are embedded throughout their every everyday provision:</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Comic Sans MS" panose="030F0702030302020204" pitchFamily="66" charset="0"/>
                <a:ea typeface="Aptos" panose="020B0004020202020204" pitchFamily="34" charset="0"/>
                <a:cs typeface="Times New Roman" panose="02020603050405020304" pitchFamily="18" charset="0"/>
              </a:rPr>
              <a:t>School councils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Comic Sans MS" panose="030F0702030302020204" pitchFamily="66" charset="0"/>
                <a:ea typeface="Aptos" panose="020B0004020202020204" pitchFamily="34" charset="0"/>
                <a:cs typeface="Times New Roman" panose="02020603050405020304" pitchFamily="18" charset="0"/>
              </a:rPr>
              <a:t>Class circle times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Comic Sans MS" panose="030F0702030302020204" pitchFamily="66" charset="0"/>
                <a:ea typeface="Aptos" panose="020B0004020202020204" pitchFamily="34" charset="0"/>
                <a:cs typeface="Times New Roman" panose="02020603050405020304" pitchFamily="18" charset="0"/>
              </a:rPr>
              <a:t>Assemblies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Comic Sans MS" panose="030F0702030302020204" pitchFamily="66" charset="0"/>
                <a:ea typeface="Aptos" panose="020B0004020202020204" pitchFamily="34" charset="0"/>
                <a:cs typeface="Times New Roman" panose="02020603050405020304" pitchFamily="18" charset="0"/>
              </a:rPr>
              <a:t>A ‘suggestion box’ placed in the entrance hall or in each classroom,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Comic Sans MS" panose="030F0702030302020204" pitchFamily="66" charset="0"/>
                <a:ea typeface="Aptos" panose="020B0004020202020204" pitchFamily="34" charset="0"/>
                <a:cs typeface="Times New Roman" panose="02020603050405020304" pitchFamily="18" charset="0"/>
              </a:rPr>
              <a:t>House team</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Comic Sans MS" panose="030F0702030302020204" pitchFamily="66"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387133D2-6861-FFD5-8A80-2F38AB10916D}"/>
              </a:ext>
            </a:extLst>
          </p:cNvPr>
          <p:cNvSpPr>
            <a:spLocks noGrp="1"/>
          </p:cNvSpPr>
          <p:nvPr>
            <p:ph type="sldNum" sz="quarter" idx="5"/>
          </p:nvPr>
        </p:nvSpPr>
        <p:spPr/>
        <p:txBody>
          <a:bodyPr/>
          <a:lstStyle/>
          <a:p>
            <a:fld id="{6B2DFD5A-C063-4AB4-BF89-12BD01ADA6E8}" type="slidenum">
              <a:rPr lang="en-GB" smtClean="0"/>
              <a:t>8</a:t>
            </a:fld>
            <a:endParaRPr lang="en-GB"/>
          </a:p>
        </p:txBody>
      </p:sp>
    </p:spTree>
    <p:extLst>
      <p:ext uri="{BB962C8B-B14F-4D97-AF65-F5344CB8AC3E}">
        <p14:creationId xmlns:p14="http://schemas.microsoft.com/office/powerpoint/2010/main" val="195547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04E79-8228-EF7C-7218-4E833FE28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BDD7B2-F7F0-5F5C-3293-F7F69CE32A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86D29-08BE-12CC-2AE3-583569F2B2BD}"/>
              </a:ext>
            </a:extLst>
          </p:cNvPr>
          <p:cNvSpPr>
            <a:spLocks noGrp="1"/>
          </p:cNvSpPr>
          <p:nvPr>
            <p:ph type="body" idx="1"/>
          </p:nvPr>
        </p:nvSpPr>
        <p:spPr/>
        <p:txBody>
          <a:bodyPr/>
          <a:lstStyle/>
          <a:p>
            <a:pPr marL="0" indent="0">
              <a:buFont typeface="Arial" panose="020B0604020202020204" pitchFamily="34" charset="0"/>
              <a:buNone/>
            </a:pPr>
            <a:r>
              <a:rPr lang="en-GB" dirty="0"/>
              <a:t>https://www.mentallyhealthyschools.org.uk/whole-school-approach/pupil-voice  </a:t>
            </a:r>
          </a:p>
          <a:p>
            <a:pPr algn="l">
              <a:lnSpc>
                <a:spcPts val="1650"/>
              </a:lnSpc>
              <a:spcBef>
                <a:spcPts val="750"/>
              </a:spcBef>
              <a:spcAft>
                <a:spcPts val="600"/>
              </a:spcAft>
              <a:buFont typeface="Arial" panose="020B0604020202020204" pitchFamily="34" charset="0"/>
              <a:buChar char="•"/>
            </a:pPr>
            <a:r>
              <a:rPr lang="en-GB" b="1" i="0" dirty="0">
                <a:solidFill>
                  <a:srgbClr val="001D35"/>
                </a:solidFill>
                <a:effectLst/>
                <a:latin typeface="Google Sans"/>
              </a:rPr>
              <a:t>Empowerment and Agency:</a:t>
            </a:r>
            <a:endParaRPr lang="en-GB" b="0" i="0" dirty="0">
              <a:solidFill>
                <a:srgbClr val="001D35"/>
              </a:solidFill>
              <a:effectLst/>
              <a:latin typeface="Google Sans"/>
            </a:endParaRPr>
          </a:p>
          <a:p>
            <a:pPr algn="l" fontAlgn="ctr">
              <a:lnSpc>
                <a:spcPts val="1650"/>
              </a:lnSpc>
              <a:spcBef>
                <a:spcPts val="750"/>
              </a:spcBef>
              <a:spcAft>
                <a:spcPts val="600"/>
              </a:spcAft>
              <a:buFont typeface="Arial" panose="020B0604020202020204" pitchFamily="34" charset="0"/>
              <a:buChar char="•"/>
            </a:pPr>
            <a:r>
              <a:rPr lang="en-GB" b="0" i="0" dirty="0">
                <a:solidFill>
                  <a:srgbClr val="545D7E"/>
                </a:solidFill>
                <a:effectLst/>
                <a:latin typeface="Google Sans"/>
              </a:rPr>
              <a:t>Students feel heard and valued when their voices are actively sought and considered, fostering a sense of ownership and engagement in their learning. </a:t>
            </a:r>
            <a:endParaRPr lang="en-GB" b="0" i="0" dirty="0">
              <a:solidFill>
                <a:srgbClr val="0B57D0"/>
              </a:solidFill>
              <a:effectLst/>
              <a:latin typeface="Google Sans"/>
            </a:endParaRPr>
          </a:p>
          <a:p>
            <a:pPr algn="l">
              <a:lnSpc>
                <a:spcPts val="1650"/>
              </a:lnSpc>
              <a:spcBef>
                <a:spcPts val="750"/>
              </a:spcBef>
              <a:spcAft>
                <a:spcPts val="600"/>
              </a:spcAft>
              <a:buFont typeface="Arial" panose="020B0604020202020204" pitchFamily="34" charset="0"/>
              <a:buChar char="•"/>
            </a:pPr>
            <a:r>
              <a:rPr lang="en-GB" b="1" i="0" dirty="0">
                <a:solidFill>
                  <a:srgbClr val="001D35"/>
                </a:solidFill>
                <a:effectLst/>
                <a:latin typeface="Google Sans"/>
              </a:rPr>
              <a:t>Improved Learning and Engagement:</a:t>
            </a:r>
            <a:endParaRPr lang="en-GB" b="0" i="0" dirty="0">
              <a:solidFill>
                <a:srgbClr val="001D35"/>
              </a:solidFill>
              <a:effectLst/>
              <a:latin typeface="Google Sans"/>
            </a:endParaRPr>
          </a:p>
          <a:p>
            <a:pPr algn="l" fontAlgn="ctr">
              <a:lnSpc>
                <a:spcPts val="1650"/>
              </a:lnSpc>
              <a:spcBef>
                <a:spcPts val="750"/>
              </a:spcBef>
              <a:spcAft>
                <a:spcPts val="600"/>
              </a:spcAft>
              <a:buFont typeface="Arial" panose="020B0604020202020204" pitchFamily="34" charset="0"/>
              <a:buChar char="•"/>
            </a:pPr>
            <a:r>
              <a:rPr lang="en-GB" b="0" i="0" dirty="0">
                <a:solidFill>
                  <a:srgbClr val="545D7E"/>
                </a:solidFill>
                <a:effectLst/>
                <a:latin typeface="Google Sans"/>
              </a:rPr>
              <a:t>When students feel their opinions matter, they are more likely to actively participate in class discussions and activities, leading to better learning outcomes. </a:t>
            </a:r>
            <a:endParaRPr lang="en-GB" b="0" i="0" dirty="0">
              <a:solidFill>
                <a:srgbClr val="0B57D0"/>
              </a:solidFill>
              <a:effectLst/>
              <a:latin typeface="Google Sans"/>
            </a:endParaRPr>
          </a:p>
          <a:p>
            <a:pPr algn="l">
              <a:lnSpc>
                <a:spcPts val="1650"/>
              </a:lnSpc>
              <a:spcBef>
                <a:spcPts val="750"/>
              </a:spcBef>
              <a:spcAft>
                <a:spcPts val="600"/>
              </a:spcAft>
              <a:buFont typeface="Arial" panose="020B0604020202020204" pitchFamily="34" charset="0"/>
              <a:buChar char="•"/>
            </a:pPr>
            <a:r>
              <a:rPr lang="en-GB" b="1" i="0" dirty="0">
                <a:solidFill>
                  <a:srgbClr val="001D35"/>
                </a:solidFill>
                <a:effectLst/>
                <a:latin typeface="Google Sans"/>
              </a:rPr>
              <a:t>Early Identification of Issues:</a:t>
            </a:r>
            <a:endParaRPr lang="en-GB" b="0" i="0" dirty="0">
              <a:solidFill>
                <a:srgbClr val="001D35"/>
              </a:solidFill>
              <a:effectLst/>
              <a:latin typeface="Google Sans"/>
            </a:endParaRPr>
          </a:p>
          <a:p>
            <a:pPr algn="l" fontAlgn="ctr">
              <a:lnSpc>
                <a:spcPts val="1650"/>
              </a:lnSpc>
              <a:spcBef>
                <a:spcPts val="750"/>
              </a:spcBef>
              <a:spcAft>
                <a:spcPts val="600"/>
              </a:spcAft>
              <a:buFont typeface="Arial" panose="020B0604020202020204" pitchFamily="34" charset="0"/>
              <a:buChar char="•"/>
            </a:pPr>
            <a:r>
              <a:rPr lang="en-GB" b="0" i="0" dirty="0">
                <a:solidFill>
                  <a:srgbClr val="545D7E"/>
                </a:solidFill>
                <a:effectLst/>
                <a:latin typeface="Google Sans"/>
              </a:rPr>
              <a:t>Pupil voice can help identify potential mental health concerns, learning difficulties, or social issues early on, allowing for timely support and intervention. </a:t>
            </a:r>
            <a:endParaRPr lang="en-GB" b="0" i="0" dirty="0">
              <a:solidFill>
                <a:srgbClr val="0B57D0"/>
              </a:solidFill>
              <a:effectLst/>
              <a:latin typeface="Google Sans"/>
            </a:endParaRPr>
          </a:p>
          <a:p>
            <a:pPr algn="l">
              <a:lnSpc>
                <a:spcPts val="1650"/>
              </a:lnSpc>
              <a:spcBef>
                <a:spcPts val="750"/>
              </a:spcBef>
              <a:spcAft>
                <a:spcPts val="600"/>
              </a:spcAft>
              <a:buFont typeface="Arial" panose="020B0604020202020204" pitchFamily="34" charset="0"/>
              <a:buChar char="•"/>
            </a:pPr>
            <a:r>
              <a:rPr lang="en-GB" b="1" i="0" dirty="0">
                <a:solidFill>
                  <a:srgbClr val="001D35"/>
                </a:solidFill>
                <a:effectLst/>
                <a:latin typeface="Google Sans"/>
              </a:rPr>
              <a:t>Enhanced Social Inclusion:</a:t>
            </a:r>
            <a:endParaRPr lang="en-GB" b="0" i="0" dirty="0">
              <a:solidFill>
                <a:srgbClr val="001D35"/>
              </a:solidFill>
              <a:effectLst/>
              <a:latin typeface="Google Sans"/>
            </a:endParaRPr>
          </a:p>
          <a:p>
            <a:pPr algn="l" fontAlgn="ctr">
              <a:lnSpc>
                <a:spcPts val="1650"/>
              </a:lnSpc>
              <a:spcBef>
                <a:spcPts val="750"/>
              </a:spcBef>
              <a:spcAft>
                <a:spcPts val="600"/>
              </a:spcAft>
              <a:buFont typeface="Arial" panose="020B0604020202020204" pitchFamily="34" charset="0"/>
              <a:buChar char="•"/>
            </a:pPr>
            <a:r>
              <a:rPr lang="en-GB" b="0" i="0" dirty="0">
                <a:solidFill>
                  <a:srgbClr val="545D7E"/>
                </a:solidFill>
                <a:effectLst/>
                <a:latin typeface="Google Sans"/>
              </a:rPr>
              <a:t>By listening to students' experiences, schools can identify and address any barriers to inclusivity and participation, creating a more equitable and supportive environment for all. </a:t>
            </a:r>
            <a:endParaRPr lang="en-GB" b="0" i="0" dirty="0">
              <a:solidFill>
                <a:srgbClr val="0B57D0"/>
              </a:solidFill>
              <a:effectLst/>
              <a:latin typeface="Google Sans"/>
            </a:endParaRPr>
          </a:p>
          <a:p>
            <a:pPr algn="l">
              <a:lnSpc>
                <a:spcPts val="1650"/>
              </a:lnSpc>
              <a:spcBef>
                <a:spcPts val="750"/>
              </a:spcBef>
              <a:spcAft>
                <a:spcPts val="600"/>
              </a:spcAft>
              <a:buFont typeface="Arial" panose="020B0604020202020204" pitchFamily="34" charset="0"/>
              <a:buChar char="•"/>
            </a:pPr>
            <a:r>
              <a:rPr lang="en-GB" b="1" i="0" dirty="0">
                <a:solidFill>
                  <a:srgbClr val="001D35"/>
                </a:solidFill>
                <a:effectLst/>
                <a:latin typeface="Google Sans"/>
              </a:rPr>
              <a:t>Improved School Climate and Relationships:</a:t>
            </a:r>
            <a:endParaRPr lang="en-GB" b="0" i="0" dirty="0">
              <a:solidFill>
                <a:srgbClr val="001D35"/>
              </a:solidFill>
              <a:effectLst/>
              <a:latin typeface="Google Sans"/>
            </a:endParaRPr>
          </a:p>
          <a:p>
            <a:pPr algn="l" fontAlgn="ctr">
              <a:lnSpc>
                <a:spcPts val="1650"/>
              </a:lnSpc>
              <a:spcBef>
                <a:spcPts val="750"/>
              </a:spcBef>
              <a:spcAft>
                <a:spcPts val="600"/>
              </a:spcAft>
              <a:buFont typeface="Arial" panose="020B0604020202020204" pitchFamily="34" charset="0"/>
              <a:buChar char="•"/>
            </a:pPr>
            <a:r>
              <a:rPr lang="en-GB" b="0" i="0" dirty="0">
                <a:solidFill>
                  <a:srgbClr val="545D7E"/>
                </a:solidFill>
                <a:effectLst/>
                <a:latin typeface="Google Sans"/>
              </a:rPr>
              <a:t>When students feel their voices are valued, it can lead to improved relationships between students and teachers, as well as a more positive and collaborative school culture. </a:t>
            </a:r>
            <a:endParaRPr lang="en-GB" b="0" i="0" dirty="0">
              <a:solidFill>
                <a:srgbClr val="0B57D0"/>
              </a:solidFill>
              <a:effectLst/>
              <a:latin typeface="Google Sans"/>
            </a:endParaRPr>
          </a:p>
          <a:p>
            <a:pPr algn="l">
              <a:lnSpc>
                <a:spcPts val="1650"/>
              </a:lnSpc>
              <a:spcBef>
                <a:spcPts val="750"/>
              </a:spcBef>
              <a:spcAft>
                <a:spcPts val="600"/>
              </a:spcAft>
              <a:buFont typeface="Arial" panose="020B0604020202020204" pitchFamily="34" charset="0"/>
              <a:buChar char="•"/>
            </a:pPr>
            <a:r>
              <a:rPr lang="en-GB" b="1" i="0" dirty="0">
                <a:solidFill>
                  <a:srgbClr val="001D35"/>
                </a:solidFill>
                <a:effectLst/>
                <a:latin typeface="Google Sans"/>
              </a:rPr>
              <a:t>Better Decision-Making:</a:t>
            </a:r>
            <a:endParaRPr lang="en-GB" b="0" i="0" dirty="0">
              <a:solidFill>
                <a:srgbClr val="001D35"/>
              </a:solidFill>
              <a:effectLst/>
              <a:latin typeface="Google Sans"/>
            </a:endParaRPr>
          </a:p>
          <a:p>
            <a:pPr algn="l" fontAlgn="ctr">
              <a:lnSpc>
                <a:spcPts val="1650"/>
              </a:lnSpc>
              <a:spcBef>
                <a:spcPts val="750"/>
              </a:spcBef>
              <a:spcAft>
                <a:spcPts val="600"/>
              </a:spcAft>
              <a:buFont typeface="Arial" panose="020B0604020202020204" pitchFamily="34" charset="0"/>
              <a:buChar char="•"/>
            </a:pPr>
            <a:r>
              <a:rPr lang="en-GB" b="0" i="0" dirty="0">
                <a:solidFill>
                  <a:srgbClr val="545D7E"/>
                </a:solidFill>
                <a:effectLst/>
                <a:latin typeface="Google Sans"/>
              </a:rPr>
              <a:t>Student input can provide valuable insights into the effectiveness of school policies and practices, helping to inform decisions and improve outcomes. </a:t>
            </a:r>
            <a:endParaRPr lang="en-GB" b="0" i="0" dirty="0">
              <a:solidFill>
                <a:srgbClr val="0B57D0"/>
              </a:solidFill>
              <a:effectLst/>
              <a:latin typeface="Google Sans"/>
            </a:endParaRPr>
          </a:p>
          <a:p>
            <a:pPr algn="l">
              <a:lnSpc>
                <a:spcPts val="1650"/>
              </a:lnSpc>
              <a:spcBef>
                <a:spcPts val="750"/>
              </a:spcBef>
              <a:spcAft>
                <a:spcPts val="600"/>
              </a:spcAft>
              <a:buFont typeface="Arial" panose="020B0604020202020204" pitchFamily="34" charset="0"/>
              <a:buChar char="•"/>
            </a:pPr>
            <a:r>
              <a:rPr lang="en-GB" b="1" i="0" dirty="0">
                <a:solidFill>
                  <a:srgbClr val="001D35"/>
                </a:solidFill>
                <a:effectLst/>
                <a:latin typeface="Google Sans"/>
              </a:rPr>
              <a:t>Increased Advocacy and Support:</a:t>
            </a:r>
            <a:endParaRPr lang="en-GB" b="0" i="0" dirty="0">
              <a:solidFill>
                <a:srgbClr val="001D35"/>
              </a:solidFill>
              <a:effectLst/>
              <a:latin typeface="Google Sans"/>
            </a:endParaRPr>
          </a:p>
          <a:p>
            <a:pPr algn="l" fontAlgn="ctr">
              <a:lnSpc>
                <a:spcPts val="1650"/>
              </a:lnSpc>
              <a:spcBef>
                <a:spcPts val="750"/>
              </a:spcBef>
              <a:spcAft>
                <a:spcPts val="600"/>
              </a:spcAft>
              <a:buFont typeface="Arial" panose="020B0604020202020204" pitchFamily="34" charset="0"/>
              <a:buChar char="•"/>
            </a:pPr>
            <a:r>
              <a:rPr lang="en-GB" b="0" i="0" dirty="0">
                <a:solidFill>
                  <a:srgbClr val="545D7E"/>
                </a:solidFill>
                <a:effectLst/>
                <a:latin typeface="Google Sans"/>
              </a:rPr>
              <a:t>Students can advocate for themselves and their peers, leading to a more empathetic and supportive community. </a:t>
            </a:r>
            <a:endParaRPr lang="en-GB" b="0" i="0" dirty="0">
              <a:solidFill>
                <a:srgbClr val="0B57D0"/>
              </a:solidFill>
              <a:effectLst/>
              <a:latin typeface="Google Sans"/>
            </a:endParaRPr>
          </a:p>
          <a:p>
            <a:pPr algn="l">
              <a:lnSpc>
                <a:spcPts val="1650"/>
              </a:lnSpc>
              <a:spcBef>
                <a:spcPts val="750"/>
              </a:spcBef>
              <a:spcAft>
                <a:spcPts val="1500"/>
              </a:spcAft>
              <a:buFont typeface="Arial" panose="020B0604020202020204" pitchFamily="34" charset="0"/>
              <a:buChar char="•"/>
            </a:pPr>
            <a:r>
              <a:rPr lang="en-GB" b="1" i="0" dirty="0">
                <a:solidFill>
                  <a:srgbClr val="001D35"/>
                </a:solidFill>
                <a:effectLst/>
                <a:latin typeface="Google Sans"/>
              </a:rPr>
              <a:t>Personal Development and Skills:</a:t>
            </a:r>
            <a:endParaRPr lang="en-GB" b="0" i="0" dirty="0">
              <a:solidFill>
                <a:srgbClr val="001D35"/>
              </a:solidFill>
              <a:effectLst/>
              <a:latin typeface="Google Sans"/>
            </a:endParaRPr>
          </a:p>
          <a:p>
            <a:pPr algn="l">
              <a:lnSpc>
                <a:spcPts val="1650"/>
              </a:lnSpc>
              <a:spcBef>
                <a:spcPts val="750"/>
              </a:spcBef>
              <a:spcAft>
                <a:spcPts val="1500"/>
              </a:spcAft>
              <a:buFont typeface="Arial" panose="020B0604020202020204" pitchFamily="34" charset="0"/>
              <a:buChar char="•"/>
            </a:pPr>
            <a:r>
              <a:rPr lang="en-GB" b="0" i="0" dirty="0">
                <a:solidFill>
                  <a:srgbClr val="545D7E"/>
                </a:solidFill>
                <a:effectLst/>
                <a:latin typeface="Google Sans"/>
              </a:rPr>
              <a:t>Participating in pupil voice initiatives can help students develop valuable communication, leadership, and problem-solving skills. </a:t>
            </a: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B426B749-BEE2-3D6F-DCCD-398E7DE65ABB}"/>
              </a:ext>
            </a:extLst>
          </p:cNvPr>
          <p:cNvSpPr>
            <a:spLocks noGrp="1"/>
          </p:cNvSpPr>
          <p:nvPr>
            <p:ph type="sldNum" sz="quarter" idx="5"/>
          </p:nvPr>
        </p:nvSpPr>
        <p:spPr/>
        <p:txBody>
          <a:bodyPr/>
          <a:lstStyle/>
          <a:p>
            <a:fld id="{6B2DFD5A-C063-4AB4-BF89-12BD01ADA6E8}" type="slidenum">
              <a:rPr lang="en-GB" smtClean="0"/>
              <a:t>9</a:t>
            </a:fld>
            <a:endParaRPr lang="en-GB"/>
          </a:p>
        </p:txBody>
      </p:sp>
    </p:spTree>
    <p:extLst>
      <p:ext uri="{BB962C8B-B14F-4D97-AF65-F5344CB8AC3E}">
        <p14:creationId xmlns:p14="http://schemas.microsoft.com/office/powerpoint/2010/main" val="338410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p>
        </p:txBody>
      </p:sp>
      <p:sp>
        <p:nvSpPr>
          <p:cNvPr id="7" name="Date Placeholder 6"/>
          <p:cNvSpPr>
            <a:spLocks noGrp="1"/>
          </p:cNvSpPr>
          <p:nvPr>
            <p:ph type="dt" sz="half" idx="10"/>
          </p:nvPr>
        </p:nvSpPr>
        <p:spPr/>
        <p:txBody>
          <a:bodyPr/>
          <a:lstStyle/>
          <a:p>
            <a:fld id="{ECD19FB2-3AAB-4D03-B13A-2960828C78E3}"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65846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77261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3405264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a:solidFill>
                  <a:prstClr val="white"/>
                </a:solidFill>
                <a:effectLst/>
              </a:rPr>
              <a:t>”</a:t>
            </a:r>
          </a:p>
        </p:txBody>
      </p:sp>
    </p:spTree>
    <p:extLst>
      <p:ext uri="{BB962C8B-B14F-4D97-AF65-F5344CB8AC3E}">
        <p14:creationId xmlns:p14="http://schemas.microsoft.com/office/powerpoint/2010/main" val="301916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2254923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1547396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2903302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3189967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196777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F3F0-0ABA-4765-BBF0-8C36C5AC0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1B83C7-AFDF-4AF0-BCCF-5B9B34952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FBAA47-BC57-4044-A947-1F6EE80C8DF0}"/>
              </a:ext>
            </a:extLst>
          </p:cNvPr>
          <p:cNvSpPr>
            <a:spLocks noGrp="1"/>
          </p:cNvSpPr>
          <p:nvPr>
            <p:ph type="dt" sz="half" idx="10"/>
          </p:nvPr>
        </p:nvSpPr>
        <p:spPr/>
        <p:txBody>
          <a:bodyPr/>
          <a:lstStyle/>
          <a:p>
            <a:fld id="{1D3F6C8D-1137-4B61-B091-5B91ED44A490}" type="datetimeFigureOut">
              <a:rPr lang="en-GB" smtClean="0"/>
              <a:t>12/05/2025</a:t>
            </a:fld>
            <a:endParaRPr lang="en-GB"/>
          </a:p>
        </p:txBody>
      </p:sp>
      <p:sp>
        <p:nvSpPr>
          <p:cNvPr id="5" name="Footer Placeholder 4">
            <a:extLst>
              <a:ext uri="{FF2B5EF4-FFF2-40B4-BE49-F238E27FC236}">
                <a16:creationId xmlns:a16="http://schemas.microsoft.com/office/drawing/2014/main" id="{AA869A97-F778-48A4-B0FA-6EB40319A0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05D0A3-44D1-424E-B4A3-17A789CBFF17}"/>
              </a:ext>
            </a:extLst>
          </p:cNvPr>
          <p:cNvSpPr>
            <a:spLocks noGrp="1"/>
          </p:cNvSpPr>
          <p:nvPr>
            <p:ph type="sldNum" sz="quarter" idx="12"/>
          </p:nvPr>
        </p:nvSpPr>
        <p:spPr/>
        <p:txBody>
          <a:bodyPr/>
          <a:lstStyle/>
          <a:p>
            <a:fld id="{ED902014-D89B-44FC-A904-A345B40A8BC4}" type="slidenum">
              <a:rPr lang="en-GB" smtClean="0"/>
              <a:t>‹#›</a:t>
            </a:fld>
            <a:endParaRPr lang="en-GB"/>
          </a:p>
        </p:txBody>
      </p:sp>
    </p:spTree>
    <p:extLst>
      <p:ext uri="{BB962C8B-B14F-4D97-AF65-F5344CB8AC3E}">
        <p14:creationId xmlns:p14="http://schemas.microsoft.com/office/powerpoint/2010/main" val="61444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39882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14342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185469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380644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178233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5" name="Rectangle 4"/>
          <p:cNvSpPr/>
          <p:nvPr userDrawn="1"/>
        </p:nvSpPr>
        <p:spPr>
          <a:xfrm>
            <a:off x="0" y="0"/>
            <a:ext cx="3429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61002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178385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347692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5/12/2025</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E5DEDB">
                      <a:lumMod val="0"/>
                      <a:lumOff val="100000"/>
                    </a:srgbClr>
                  </a:gs>
                </a:gsLst>
                <a:lin ang="5400000" scaled="1"/>
                <a:tileRect/>
              </a:gradFill>
            </a:endParaRPr>
          </a:p>
        </p:txBody>
      </p:sp>
    </p:spTree>
    <p:extLst>
      <p:ext uri="{BB962C8B-B14F-4D97-AF65-F5344CB8AC3E}">
        <p14:creationId xmlns:p14="http://schemas.microsoft.com/office/powerpoint/2010/main" val="283929954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C9DFFF-2DE5-4D83-9583-9AF494FF26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60C104-9B75-435B-9BC5-51723CDE6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9CF569-782C-4286-A8F2-81B5864CA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F6C8D-1137-4B61-B091-5B91ED44A490}" type="datetimeFigureOut">
              <a:rPr lang="en-GB" smtClean="0"/>
              <a:t>12/05/2025</a:t>
            </a:fld>
            <a:endParaRPr lang="en-GB"/>
          </a:p>
        </p:txBody>
      </p:sp>
      <p:sp>
        <p:nvSpPr>
          <p:cNvPr id="5" name="Footer Placeholder 4">
            <a:extLst>
              <a:ext uri="{FF2B5EF4-FFF2-40B4-BE49-F238E27FC236}">
                <a16:creationId xmlns:a16="http://schemas.microsoft.com/office/drawing/2014/main" id="{3C936F11-82AD-4338-A1FF-4CE7827526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E923C1-6B07-4660-9B6B-DCE177B95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02014-D89B-44FC-A904-A345B40A8BC4}" type="slidenum">
              <a:rPr lang="en-GB" smtClean="0"/>
              <a:t>‹#›</a:t>
            </a:fld>
            <a:endParaRPr lang="en-GB"/>
          </a:p>
        </p:txBody>
      </p:sp>
    </p:spTree>
    <p:extLst>
      <p:ext uri="{BB962C8B-B14F-4D97-AF65-F5344CB8AC3E}">
        <p14:creationId xmlns:p14="http://schemas.microsoft.com/office/powerpoint/2010/main" val="143380437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forms.office.com/Pages/ResponsePage.aspx?id=7GqcEEZQlUqPPIT2O6GK9ECPXY7tiURHiRKj0Rzb5EZURExJSlUwN0dSREFQS1JLUE0yTk1aQVlLRyQlQCN0PWc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ntallyhealthyschools.org.uk/whole-school-approach/pupil-voice/" TargetMode="External"/><Relationship Id="rId7" Type="http://schemas.openxmlformats.org/officeDocument/2006/relationships/hyperlink" Target="https://speechandlanguage.org.uk/educators-and-professionals/resource-library-for-educators/visual-supports/" TargetMode="Externa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hyperlink" Target="https://speechandlanguage.org.uk/educators-and-professionals/ages-and-stages/" TargetMode="External"/><Relationship Id="rId5" Type="http://schemas.openxmlformats.org/officeDocument/2006/relationships/hyperlink" Target="https://speechandlanguage.org.uk/" TargetMode="External"/><Relationship Id="rId4" Type="http://schemas.openxmlformats.org/officeDocument/2006/relationships/hyperlink" Target="https://www.talkingmats.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uffolklearning.com/inclusion/specialist-education-service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suffolklearning.com/wp-content/uploads/2024/09/SES-CPD-Offer-24-25.pdf" TargetMode="External"/><Relationship Id="rId7" Type="http://schemas.openxmlformats.org/officeDocument/2006/relationships/hyperlink" Target="https://forms.office.com/Pages/DesignPageV2.aspx?prevorigin=shell&amp;origin=NeoPortalPage&amp;subpage=design&amp;collectionid=oe48pwppax8swrvpydxrr2&amp;id=7GqcEEZQlUqPPIT2O6GK9Kf18QXjRvdNqHxL1y4HZIpUQVNBTEI4TjFKWTM2OVRIRE9HVlZWQks1USQlQCNjPTEu" TargetMode="External"/><Relationship Id="rId2" Type="http://schemas.openxmlformats.org/officeDocument/2006/relationships/hyperlink" Target="mailto:sally.blackman@suffolk.gov.uk" TargetMode="External"/><Relationship Id="rId1" Type="http://schemas.openxmlformats.org/officeDocument/2006/relationships/slideLayout" Target="../slideLayouts/slideLayout6.xml"/><Relationship Id="rId6" Type="http://schemas.openxmlformats.org/officeDocument/2006/relationships/hyperlink" Target="https://forms.office.com/Pages/DesignPageV2.aspx?prevorigin=shell&amp;origin=NeoPortalPage&amp;subpage=design&amp;collectionid=oe48pwppax8swrvpydxrr2&amp;id=7GqcEEZQlUqPPIT2O6GK9Kf18QXjRvdNqHxL1y4HZIpUQ0ZJWTg5OUFJRTlFWlZENjg5TFpNMjQxNyQlQCNjPTEu" TargetMode="External"/><Relationship Id="rId5" Type="http://schemas.openxmlformats.org/officeDocument/2006/relationships/image" Target="../media/image5.jpeg"/><Relationship Id="rId10" Type="http://schemas.openxmlformats.org/officeDocument/2006/relationships/image" Target="../media/image31.png"/><Relationship Id="rId4" Type="http://schemas.openxmlformats.org/officeDocument/2006/relationships/image" Target="../media/image2.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forms.office.com/Pages/ResponsePage.aspx?id=7GqcEEZQlUqPPIT2O6GK9ECPXY7tiURHiRKj0Rzb5EZURExJSlUwN0dSREFQS1JLUE0yTk1aQVlLRyQlQCN0PWcu" TargetMode="External"/><Relationship Id="rId5" Type="http://schemas.openxmlformats.org/officeDocument/2006/relationships/image" Target="../media/image32.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BA26EA-3691-4FDA-5586-1C40EF8CC5BF}"/>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Welcome: 1</a:t>
            </a:r>
            <a:r>
              <a:rPr lang="en-GB" baseline="30000" dirty="0"/>
              <a:t>st</a:t>
            </a:r>
            <a:r>
              <a:rPr lang="en-GB" dirty="0"/>
              <a:t> slide</a:t>
            </a:r>
          </a:p>
        </p:txBody>
      </p:sp>
      <p:pic>
        <p:nvPicPr>
          <p:cNvPr id="4" name="Picture 3">
            <a:extLst>
              <a:ext uri="{FF2B5EF4-FFF2-40B4-BE49-F238E27FC236}">
                <a16:creationId xmlns:a16="http://schemas.microsoft.com/office/drawing/2014/main" id="{D47B2AAD-8796-C43E-B963-69CF5E1FB0D3}"/>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alphaModFix amt="99000"/>
          </a:blip>
          <a:stretch>
            <a:fillRect/>
          </a:stretch>
        </p:blipFill>
        <p:spPr>
          <a:xfrm>
            <a:off x="0" y="0"/>
            <a:ext cx="11963106" cy="2930107"/>
          </a:xfrm>
          <a:prstGeom prst="rect">
            <a:avLst/>
          </a:prstGeom>
        </p:spPr>
      </p:pic>
      <p:sp>
        <p:nvSpPr>
          <p:cNvPr id="5" name="Title 17" descr="welcome">
            <a:extLst>
              <a:ext uri="{FF2B5EF4-FFF2-40B4-BE49-F238E27FC236}">
                <a16:creationId xmlns:a16="http://schemas.microsoft.com/office/drawing/2014/main" id="{7D38724C-09A0-3BAF-5572-F5833CB4CD12}"/>
              </a:ext>
            </a:extLst>
          </p:cNvPr>
          <p:cNvSpPr txBox="1">
            <a:spLocks/>
          </p:cNvSpPr>
          <p:nvPr/>
        </p:nvSpPr>
        <p:spPr>
          <a:xfrm>
            <a:off x="4143204" y="2690384"/>
            <a:ext cx="7691778" cy="37856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defTabSz="457200">
              <a:lnSpc>
                <a:spcPct val="100000"/>
              </a:lnSpc>
              <a:spcBef>
                <a:spcPts val="0"/>
              </a:spcBef>
              <a:defRPr/>
            </a:pPr>
            <a:endParaRPr lang="en-GB" sz="2400" dirty="0">
              <a:solidFill>
                <a:srgbClr val="003399"/>
              </a:solidFill>
              <a:latin typeface="Arial"/>
              <a:ea typeface="+mn-ea"/>
              <a:cs typeface="Arial"/>
            </a:endParaRPr>
          </a:p>
          <a:p>
            <a:pPr defTabSz="457200">
              <a:lnSpc>
                <a:spcPct val="100000"/>
              </a:lnSpc>
              <a:spcBef>
                <a:spcPts val="0"/>
              </a:spcBef>
              <a:defRPr/>
            </a:pPr>
            <a:endParaRPr lang="en-GB" sz="2400" dirty="0">
              <a:solidFill>
                <a:srgbClr val="003399"/>
              </a:solidFill>
              <a:latin typeface="Arial"/>
              <a:ea typeface="+mn-ea"/>
              <a:cs typeface="Arial"/>
            </a:endParaRPr>
          </a:p>
          <a:p>
            <a:pPr defTabSz="457200">
              <a:lnSpc>
                <a:spcPct val="100000"/>
              </a:lnSpc>
              <a:spcBef>
                <a:spcPts val="0"/>
              </a:spcBef>
              <a:defRPr/>
            </a:pPr>
            <a:r>
              <a:rPr lang="en-GB" sz="2400" dirty="0">
                <a:solidFill>
                  <a:srgbClr val="003399"/>
                </a:solidFill>
                <a:latin typeface="Arial"/>
                <a:ea typeface="+mn-ea"/>
                <a:cs typeface="Arial"/>
              </a:rPr>
              <a:t>Please complete the short evaluation at the end of this training. Relevant content will only be shared, upon completion of the evaluation (</a:t>
            </a:r>
            <a:r>
              <a:rPr lang="en-GB" sz="2400" i="1" dirty="0">
                <a:solidFill>
                  <a:srgbClr val="003399"/>
                </a:solidFill>
                <a:latin typeface="Arial"/>
                <a:ea typeface="+mn-ea"/>
                <a:cs typeface="Arial"/>
              </a:rPr>
              <a:t>returned within 1 week of the training session</a:t>
            </a:r>
            <a:r>
              <a:rPr lang="en-GB" sz="2400" dirty="0">
                <a:solidFill>
                  <a:srgbClr val="003399"/>
                </a:solidFill>
                <a:latin typeface="Arial"/>
                <a:ea typeface="+mn-ea"/>
                <a:cs typeface="Arial"/>
              </a:rPr>
              <a:t>).</a:t>
            </a:r>
            <a:endParaRPr lang="en-GB" sz="2400" kern="1200" dirty="0">
              <a:solidFill>
                <a:srgbClr val="003399"/>
              </a:solidFill>
              <a:latin typeface="Arial"/>
              <a:ea typeface="+mn-ea"/>
              <a:cs typeface="Arial"/>
            </a:endParaRPr>
          </a:p>
          <a:p>
            <a:pPr defTabSz="457200">
              <a:lnSpc>
                <a:spcPct val="100000"/>
              </a:lnSpc>
              <a:spcBef>
                <a:spcPts val="0"/>
              </a:spcBef>
              <a:defRPr/>
            </a:pPr>
            <a:endParaRPr lang="en-GB" sz="2400" dirty="0">
              <a:solidFill>
                <a:srgbClr val="003399"/>
              </a:solidFill>
              <a:latin typeface="Arial"/>
              <a:ea typeface="+mn-ea"/>
              <a:cs typeface="Arial"/>
            </a:endParaRPr>
          </a:p>
          <a:p>
            <a:pPr defTabSz="457200">
              <a:lnSpc>
                <a:spcPct val="100000"/>
              </a:lnSpc>
              <a:spcBef>
                <a:spcPts val="0"/>
              </a:spcBef>
              <a:defRPr/>
            </a:pPr>
            <a:r>
              <a:rPr lang="en-GB" sz="2400" dirty="0">
                <a:solidFill>
                  <a:srgbClr val="003399"/>
                </a:solidFill>
                <a:latin typeface="Arial"/>
                <a:ea typeface="+mn-ea"/>
                <a:cs typeface="Arial"/>
              </a:rPr>
              <a:t>Thank you.</a:t>
            </a:r>
          </a:p>
          <a:p>
            <a:pPr defTabSz="457200">
              <a:lnSpc>
                <a:spcPct val="100000"/>
              </a:lnSpc>
              <a:spcBef>
                <a:spcPts val="0"/>
              </a:spcBef>
              <a:defRPr/>
            </a:pPr>
            <a:endParaRPr lang="en-GB" sz="2400" dirty="0">
              <a:solidFill>
                <a:srgbClr val="003399"/>
              </a:solidFill>
              <a:latin typeface="Arial"/>
              <a:ea typeface="+mn-ea"/>
              <a:cs typeface="Arial"/>
            </a:endParaRPr>
          </a:p>
          <a:p>
            <a:pPr defTabSz="457200">
              <a:lnSpc>
                <a:spcPct val="100000"/>
              </a:lnSpc>
              <a:spcBef>
                <a:spcPts val="0"/>
              </a:spcBef>
              <a:defRPr/>
            </a:pPr>
            <a:r>
              <a:rPr lang="en-US" sz="2400" u="sng" dirty="0">
                <a:solidFill>
                  <a:srgbClr val="467886"/>
                </a:solidFill>
                <a:effectLst/>
                <a:latin typeface="Arial" panose="020B0604020202020204" pitchFamily="34" charset="0"/>
                <a:ea typeface="Arial" panose="020B0604020202020204" pitchFamily="34" charset="0"/>
                <a:cs typeface="Arial" panose="020B0604020202020204" pitchFamily="34" charset="0"/>
                <a:hlinkClick r:id="rId4"/>
              </a:rPr>
              <a:t>SES Focused CPD School Feedback</a:t>
            </a:r>
            <a:endParaRPr lang="en-GB" sz="2400" dirty="0">
              <a:solidFill>
                <a:srgbClr val="003399"/>
              </a:solidFill>
              <a:latin typeface="Arial"/>
              <a:ea typeface="+mn-ea"/>
              <a:cs typeface="Arial"/>
            </a:endParaRPr>
          </a:p>
        </p:txBody>
      </p:sp>
      <p:pic>
        <p:nvPicPr>
          <p:cNvPr id="7" name="Picture 6">
            <a:extLst>
              <a:ext uri="{FF2B5EF4-FFF2-40B4-BE49-F238E27FC236}">
                <a16:creationId xmlns:a16="http://schemas.microsoft.com/office/drawing/2014/main" id="{C5E9D7DF-9674-80BD-08A8-DF46CA28B01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38137" y="5166587"/>
            <a:ext cx="896845" cy="926896"/>
          </a:xfrm>
          <a:prstGeom prst="rect">
            <a:avLst/>
          </a:prstGeom>
        </p:spPr>
      </p:pic>
      <p:pic>
        <p:nvPicPr>
          <p:cNvPr id="6" name="Picture 5">
            <a:extLst>
              <a:ext uri="{FF2B5EF4-FFF2-40B4-BE49-F238E27FC236}">
                <a16:creationId xmlns:a16="http://schemas.microsoft.com/office/drawing/2014/main" id="{D0BD9A11-108F-AA35-14D2-231AAF0F7FF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658475" y="6174756"/>
            <a:ext cx="1304631" cy="431749"/>
          </a:xfrm>
          <a:prstGeom prst="rect">
            <a:avLst/>
          </a:prstGeom>
        </p:spPr>
      </p:pic>
      <p:sp>
        <p:nvSpPr>
          <p:cNvPr id="2" name="TextBox 1">
            <a:extLst>
              <a:ext uri="{FF2B5EF4-FFF2-40B4-BE49-F238E27FC236}">
                <a16:creationId xmlns:a16="http://schemas.microsoft.com/office/drawing/2014/main" id="{16C7928E-64A5-9F48-14AC-5AF86DCA09FF}"/>
              </a:ext>
            </a:extLst>
          </p:cNvPr>
          <p:cNvSpPr txBox="1"/>
          <p:nvPr/>
        </p:nvSpPr>
        <p:spPr>
          <a:xfrm>
            <a:off x="4123276" y="2647299"/>
            <a:ext cx="3945448" cy="461665"/>
          </a:xfrm>
          <a:prstGeom prst="rect">
            <a:avLst/>
          </a:prstGeom>
          <a:noFill/>
        </p:spPr>
        <p:txBody>
          <a:bodyPr wrap="square" rtlCol="0">
            <a:spAutoFit/>
          </a:bodyPr>
          <a:lstStyle/>
          <a:p>
            <a:pPr defTabSz="457200">
              <a:lnSpc>
                <a:spcPct val="100000"/>
              </a:lnSpc>
              <a:spcBef>
                <a:spcPts val="0"/>
              </a:spcBef>
              <a:defRPr/>
            </a:pPr>
            <a:r>
              <a:rPr lang="en-GB" sz="2400" dirty="0">
                <a:solidFill>
                  <a:srgbClr val="003399"/>
                </a:solidFill>
                <a:latin typeface="Arial"/>
                <a:ea typeface="+mn-ea"/>
                <a:cs typeface="Arial"/>
              </a:rPr>
              <a:t>We will start shortly..... </a:t>
            </a:r>
          </a:p>
        </p:txBody>
      </p:sp>
      <p:pic>
        <p:nvPicPr>
          <p:cNvPr id="9" name="Picture 8">
            <a:extLst>
              <a:ext uri="{FF2B5EF4-FFF2-40B4-BE49-F238E27FC236}">
                <a16:creationId xmlns:a16="http://schemas.microsoft.com/office/drawing/2014/main" id="{2A1B5E54-39BF-6F33-81BB-AE38F75871E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018" y="3203325"/>
            <a:ext cx="3553256" cy="3403180"/>
          </a:xfrm>
          <a:prstGeom prst="rect">
            <a:avLst/>
          </a:prstGeom>
        </p:spPr>
      </p:pic>
    </p:spTree>
    <p:extLst>
      <p:ext uri="{BB962C8B-B14F-4D97-AF65-F5344CB8AC3E}">
        <p14:creationId xmlns:p14="http://schemas.microsoft.com/office/powerpoint/2010/main" val="43393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5A5405-F2EA-4890-8ACB-1D788DB50ABF}"/>
              </a:ext>
            </a:extLst>
          </p:cNvPr>
          <p:cNvSpPr txBox="1">
            <a:spLocks noGrp="1"/>
          </p:cNvSpPr>
          <p:nvPr>
            <p:ph type="title" idx="4294967295"/>
          </p:nvPr>
        </p:nvSpPr>
        <p:spPr>
          <a:xfrm>
            <a:off x="0" y="2266"/>
            <a:ext cx="12191999" cy="1077218"/>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When</a:t>
            </a:r>
            <a:r>
              <a:rPr lang="en-GB" sz="4800" b="1" dirty="0">
                <a:solidFill>
                  <a:schemeClr val="tx1"/>
                </a:solidFill>
                <a:latin typeface="Arial" panose="020B0604020202020204" pitchFamily="34" charset="0"/>
                <a:ea typeface="+mn-ea"/>
                <a:cs typeface="Arial" panose="020B0604020202020204" pitchFamily="34" charset="0"/>
              </a:rPr>
              <a:t>?</a:t>
            </a:r>
            <a:br>
              <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en-GB"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129520" y="6096000"/>
            <a:ext cx="1599738" cy="575687"/>
          </a:xfrm>
          <a:prstGeom prst="rect">
            <a:avLst/>
          </a:prstGeom>
          <a:noFill/>
          <a:ln>
            <a:noFill/>
          </a:ln>
        </p:spPr>
      </p:pic>
      <p:sp>
        <p:nvSpPr>
          <p:cNvPr id="2" name="TextBox 1">
            <a:extLst>
              <a:ext uri="{FF2B5EF4-FFF2-40B4-BE49-F238E27FC236}">
                <a16:creationId xmlns:a16="http://schemas.microsoft.com/office/drawing/2014/main" id="{678071CF-99FF-DC8F-9F66-A1D454918E47}"/>
              </a:ext>
            </a:extLst>
          </p:cNvPr>
          <p:cNvSpPr txBox="1"/>
          <p:nvPr/>
        </p:nvSpPr>
        <p:spPr>
          <a:xfrm>
            <a:off x="462742" y="2028519"/>
            <a:ext cx="6884123"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Needs to be planned in session – no surprises for the pupil</a:t>
            </a:r>
          </a:p>
          <a:p>
            <a:pPr marL="285750" indent="-28575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Allow ‘enough’ time – this could be more than one session</a:t>
            </a:r>
          </a:p>
          <a:p>
            <a:pPr marL="285750" indent="-28575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Proactive not reactive </a:t>
            </a:r>
          </a:p>
          <a:p>
            <a:pPr marL="285750" indent="-28575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Prepare the pupil in advance</a:t>
            </a:r>
          </a:p>
          <a:p>
            <a:pPr marL="285750" indent="-28575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Give the pupil an element of choice</a:t>
            </a:r>
          </a:p>
          <a:p>
            <a:pPr marL="285750" indent="-28575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Protect that time</a:t>
            </a:r>
          </a:p>
          <a:p>
            <a:pPr marL="285750" indent="-285750">
              <a:buFont typeface="Arial" panose="020B0604020202020204" pitchFamily="34" charset="0"/>
              <a:buChar char="•"/>
            </a:pPr>
            <a:endParaRPr lang="en-GB" sz="2400" dirty="0">
              <a:solidFill>
                <a:srgbClr val="008FFA"/>
              </a:solidFill>
            </a:endParaRPr>
          </a:p>
          <a:p>
            <a:pPr marL="285750" indent="-285750">
              <a:buFont typeface="Arial" panose="020B0604020202020204" pitchFamily="34" charset="0"/>
              <a:buChar char="•"/>
            </a:pPr>
            <a:endParaRPr lang="en-GB" sz="2400" dirty="0">
              <a:solidFill>
                <a:srgbClr val="008FFA"/>
              </a:solidFill>
            </a:endParaRPr>
          </a:p>
          <a:p>
            <a:pPr marL="285750" indent="-285750">
              <a:buFont typeface="Arial" panose="020B0604020202020204" pitchFamily="34" charset="0"/>
              <a:buChar char="•"/>
            </a:pPr>
            <a:endParaRPr lang="en-GB" sz="2400" dirty="0">
              <a:solidFill>
                <a:srgbClr val="008FFA"/>
              </a:solidFill>
            </a:endParaRPr>
          </a:p>
        </p:txBody>
      </p:sp>
      <p:pic>
        <p:nvPicPr>
          <p:cNvPr id="5" name="Picture 4">
            <a:extLst>
              <a:ext uri="{FF2B5EF4-FFF2-40B4-BE49-F238E27FC236}">
                <a16:creationId xmlns:a16="http://schemas.microsoft.com/office/drawing/2014/main" id="{B38EEE28-9AAB-D266-FC36-E0F428B5DDF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814483" y="1861113"/>
            <a:ext cx="3914775" cy="3886200"/>
          </a:xfrm>
          <a:prstGeom prst="rect">
            <a:avLst/>
          </a:prstGeom>
        </p:spPr>
      </p:pic>
    </p:spTree>
    <p:extLst>
      <p:ext uri="{BB962C8B-B14F-4D97-AF65-F5344CB8AC3E}">
        <p14:creationId xmlns:p14="http://schemas.microsoft.com/office/powerpoint/2010/main" val="291030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B8B7576C-861F-F8FC-15F3-C70EC33D7C3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5A12D0D-CB7A-AC76-083D-91B2B081FF88}"/>
              </a:ext>
            </a:extLst>
          </p:cNvPr>
          <p:cNvSpPr>
            <a:spLocks noGrp="1"/>
          </p:cNvSpPr>
          <p:nvPr>
            <p:ph type="title"/>
          </p:nvPr>
        </p:nvSpPr>
        <p:spPr>
          <a:xfrm>
            <a:off x="0" y="0"/>
            <a:ext cx="12192000" cy="1325563"/>
          </a:xfrm>
          <a:solidFill>
            <a:srgbClr val="0070C0"/>
          </a:solidFill>
        </p:spPr>
        <p:txBody>
          <a:bodyPr>
            <a:noAutofit/>
          </a:bodyPr>
          <a:lstStyle/>
          <a:p>
            <a:pPr algn="ctr"/>
            <a:r>
              <a:rPr lang="en-GB" b="1" dirty="0">
                <a:solidFill>
                  <a:schemeClr val="tx1"/>
                </a:solidFill>
                <a:latin typeface="Arial" panose="020B0604020202020204" pitchFamily="34" charset="0"/>
                <a:cs typeface="Arial" panose="020B0604020202020204" pitchFamily="34" charset="0"/>
              </a:rPr>
              <a:t>    Where?</a:t>
            </a:r>
          </a:p>
        </p:txBody>
      </p:sp>
      <p:pic>
        <p:nvPicPr>
          <p:cNvPr id="5" name="Picture 4">
            <a:extLst>
              <a:ext uri="{FF2B5EF4-FFF2-40B4-BE49-F238E27FC236}">
                <a16:creationId xmlns:a16="http://schemas.microsoft.com/office/drawing/2014/main" id="{BA66E406-D58D-B653-1640-0BF8EB144D13}"/>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13645" y="6130756"/>
            <a:ext cx="1695450" cy="566543"/>
          </a:xfrm>
          <a:prstGeom prst="rect">
            <a:avLst/>
          </a:prstGeom>
          <a:noFill/>
          <a:ln>
            <a:noFill/>
          </a:ln>
        </p:spPr>
      </p:pic>
      <p:pic>
        <p:nvPicPr>
          <p:cNvPr id="6" name="Picture 5">
            <a:extLst>
              <a:ext uri="{FF2B5EF4-FFF2-40B4-BE49-F238E27FC236}">
                <a16:creationId xmlns:a16="http://schemas.microsoft.com/office/drawing/2014/main" id="{D4F8AE51-2704-330E-940C-C2445450B2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8245" y="1549265"/>
            <a:ext cx="4053619" cy="5044576"/>
          </a:xfrm>
          <a:prstGeom prst="rect">
            <a:avLst/>
          </a:prstGeom>
        </p:spPr>
      </p:pic>
      <p:sp>
        <p:nvSpPr>
          <p:cNvPr id="7" name="TextBox 6">
            <a:extLst>
              <a:ext uri="{FF2B5EF4-FFF2-40B4-BE49-F238E27FC236}">
                <a16:creationId xmlns:a16="http://schemas.microsoft.com/office/drawing/2014/main" id="{ADAF8A24-E74A-C92A-AEBE-C3BAB5E0E7F1}"/>
              </a:ext>
            </a:extLst>
          </p:cNvPr>
          <p:cNvSpPr txBox="1"/>
          <p:nvPr/>
        </p:nvSpPr>
        <p:spPr>
          <a:xfrm>
            <a:off x="5252721" y="2679452"/>
            <a:ext cx="5514230"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Safe space chosen by the pupil</a:t>
            </a:r>
          </a:p>
          <a:p>
            <a:endParaRPr lang="en-GB" sz="24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Indoors or outdoors</a:t>
            </a:r>
          </a:p>
          <a:p>
            <a:pPr marL="342900" indent="-342900">
              <a:buFont typeface="Arial" panose="020B0604020202020204" pitchFamily="34" charset="0"/>
              <a:buChar char="•"/>
            </a:pPr>
            <a:endParaRPr lang="en-GB" sz="24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Reduce potential interruptions e.g. sign on the door</a:t>
            </a:r>
          </a:p>
          <a:p>
            <a:endParaRPr lang="en-GB" sz="2400" dirty="0">
              <a:solidFill>
                <a:srgbClr val="008FFA"/>
              </a:solidFill>
            </a:endParaRPr>
          </a:p>
          <a:p>
            <a:endParaRPr lang="en-GB" sz="2400" dirty="0">
              <a:solidFill>
                <a:srgbClr val="008FFA"/>
              </a:solidFill>
            </a:endParaRPr>
          </a:p>
        </p:txBody>
      </p:sp>
    </p:spTree>
    <p:extLst>
      <p:ext uri="{BB962C8B-B14F-4D97-AF65-F5344CB8AC3E}">
        <p14:creationId xmlns:p14="http://schemas.microsoft.com/office/powerpoint/2010/main" val="914113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95DD2D42-F35C-01E1-1244-6ECE6D6562D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EAA7A34-3D80-604F-FC49-765CC55042DB}"/>
              </a:ext>
            </a:extLst>
          </p:cNvPr>
          <p:cNvSpPr>
            <a:spLocks noGrp="1"/>
          </p:cNvSpPr>
          <p:nvPr>
            <p:ph type="title"/>
          </p:nvPr>
        </p:nvSpPr>
        <p:spPr>
          <a:xfrm>
            <a:off x="0" y="0"/>
            <a:ext cx="12192000" cy="1325563"/>
          </a:xfrm>
          <a:solidFill>
            <a:srgbClr val="0070C0"/>
          </a:solidFill>
        </p:spPr>
        <p:txBody>
          <a:bodyPr>
            <a:noAutofit/>
          </a:bodyPr>
          <a:lstStyle/>
          <a:p>
            <a:pPr algn="ctr"/>
            <a:r>
              <a:rPr lang="en-GB" b="1" dirty="0">
                <a:solidFill>
                  <a:schemeClr val="tx1"/>
                </a:solidFill>
                <a:latin typeface="Arial" panose="020B0604020202020204" pitchFamily="34" charset="0"/>
                <a:cs typeface="Arial" panose="020B0604020202020204" pitchFamily="34" charset="0"/>
              </a:rPr>
              <a:t>    Who?</a:t>
            </a:r>
          </a:p>
        </p:txBody>
      </p:sp>
      <p:pic>
        <p:nvPicPr>
          <p:cNvPr id="5" name="Picture 4">
            <a:extLst>
              <a:ext uri="{FF2B5EF4-FFF2-40B4-BE49-F238E27FC236}">
                <a16:creationId xmlns:a16="http://schemas.microsoft.com/office/drawing/2014/main" id="{7B0E5319-C40E-2E23-6677-77C5B04DB5F5}"/>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13645" y="6130756"/>
            <a:ext cx="1695450" cy="566543"/>
          </a:xfrm>
          <a:prstGeom prst="rect">
            <a:avLst/>
          </a:prstGeom>
          <a:noFill/>
          <a:ln>
            <a:noFill/>
          </a:ln>
        </p:spPr>
      </p:pic>
      <p:pic>
        <p:nvPicPr>
          <p:cNvPr id="2050" name="Picture 2">
            <a:extLst>
              <a:ext uri="{FF2B5EF4-FFF2-40B4-BE49-F238E27FC236}">
                <a16:creationId xmlns:a16="http://schemas.microsoft.com/office/drawing/2014/main" id="{19AF0E65-C0F4-F7DE-C26E-BA34B2E8C05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1" y="2124926"/>
            <a:ext cx="5154732" cy="34412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4AFC5C-CD5F-ACB3-E6CC-1F92FA6D517B}"/>
              </a:ext>
            </a:extLst>
          </p:cNvPr>
          <p:cNvSpPr txBox="1"/>
          <p:nvPr/>
        </p:nvSpPr>
        <p:spPr>
          <a:xfrm>
            <a:off x="6076660" y="2124926"/>
            <a:ext cx="4984710" cy="5632311"/>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Trusted safe adult</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Is that adult equipped to be able to capture pupil voice? </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Objective comments</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Confirming what’s been said is accurate</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Checking understanding</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Avoiding assumptions</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Validate their thoughts and feelings </a:t>
            </a:r>
          </a:p>
          <a:p>
            <a:endParaRPr lang="en-GB" sz="2400" dirty="0">
              <a:solidFill>
                <a:srgbClr val="008FFA"/>
              </a:solidFill>
              <a:latin typeface="Arial" panose="020B0604020202020204" pitchFamily="34" charset="0"/>
              <a:cs typeface="Arial" panose="020B0604020202020204" pitchFamily="34" charset="0"/>
            </a:endParaRPr>
          </a:p>
          <a:p>
            <a:endParaRPr lang="en-GB" sz="2400" dirty="0">
              <a:solidFill>
                <a:srgbClr val="008FFA"/>
              </a:solidFill>
            </a:endParaRPr>
          </a:p>
          <a:p>
            <a:endParaRPr lang="en-GB" sz="2400" dirty="0">
              <a:solidFill>
                <a:srgbClr val="008FFA"/>
              </a:solidFill>
            </a:endParaRPr>
          </a:p>
          <a:p>
            <a:endParaRPr lang="en-GB" sz="2400" dirty="0">
              <a:solidFill>
                <a:srgbClr val="008FFA"/>
              </a:solidFill>
            </a:endParaRPr>
          </a:p>
          <a:p>
            <a:endParaRPr lang="en-GB" sz="2400" dirty="0">
              <a:solidFill>
                <a:srgbClr val="008FFA"/>
              </a:solidFill>
            </a:endParaRPr>
          </a:p>
        </p:txBody>
      </p:sp>
    </p:spTree>
    <p:extLst>
      <p:ext uri="{BB962C8B-B14F-4D97-AF65-F5344CB8AC3E}">
        <p14:creationId xmlns:p14="http://schemas.microsoft.com/office/powerpoint/2010/main" val="362097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D38713AC-7ADD-81DE-7E75-01F88C6A104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B5B7A6C-D3D7-30C6-0EE3-B63570549E79}"/>
              </a:ext>
            </a:extLst>
          </p:cNvPr>
          <p:cNvSpPr>
            <a:spLocks noGrp="1"/>
          </p:cNvSpPr>
          <p:nvPr>
            <p:ph type="title"/>
          </p:nvPr>
        </p:nvSpPr>
        <p:spPr>
          <a:xfrm>
            <a:off x="0" y="1"/>
            <a:ext cx="12192000" cy="1149142"/>
          </a:xfrm>
          <a:solidFill>
            <a:srgbClr val="0070C0"/>
          </a:solidFill>
        </p:spPr>
        <p:txBody>
          <a:bodyPr>
            <a:noAutofit/>
          </a:bodyPr>
          <a:lstStyle/>
          <a:p>
            <a:pPr algn="ctr"/>
            <a:r>
              <a:rPr lang="en-GB" b="1" dirty="0">
                <a:solidFill>
                  <a:schemeClr val="tx1"/>
                </a:solidFill>
                <a:latin typeface="Arial" panose="020B0604020202020204" pitchFamily="34" charset="0"/>
                <a:cs typeface="Arial" panose="020B0604020202020204" pitchFamily="34" charset="0"/>
              </a:rPr>
              <a:t>    How?</a:t>
            </a:r>
          </a:p>
        </p:txBody>
      </p:sp>
      <p:pic>
        <p:nvPicPr>
          <p:cNvPr id="5" name="Picture 4">
            <a:extLst>
              <a:ext uri="{FF2B5EF4-FFF2-40B4-BE49-F238E27FC236}">
                <a16:creationId xmlns:a16="http://schemas.microsoft.com/office/drawing/2014/main" id="{3B6E3866-9BCF-B219-A561-F0320B9640ED}"/>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13645" y="6130756"/>
            <a:ext cx="1695450" cy="566543"/>
          </a:xfrm>
          <a:prstGeom prst="rect">
            <a:avLst/>
          </a:prstGeom>
          <a:noFill/>
          <a:ln>
            <a:noFill/>
          </a:ln>
        </p:spPr>
      </p:pic>
      <p:grpSp>
        <p:nvGrpSpPr>
          <p:cNvPr id="7" name="Group 6">
            <a:extLst>
              <a:ext uri="{FF2B5EF4-FFF2-40B4-BE49-F238E27FC236}">
                <a16:creationId xmlns:a16="http://schemas.microsoft.com/office/drawing/2014/main" id="{331A7224-B353-47FE-9B55-0370CAA97607}"/>
              </a:ext>
              <a:ext uri="{C183D7F6-B498-43B3-948B-1728B52AA6E4}">
                <adec:decorative xmlns:adec="http://schemas.microsoft.com/office/drawing/2017/decorative" val="1"/>
              </a:ext>
            </a:extLst>
          </p:cNvPr>
          <p:cNvGrpSpPr/>
          <p:nvPr/>
        </p:nvGrpSpPr>
        <p:grpSpPr>
          <a:xfrm>
            <a:off x="435125" y="1325563"/>
            <a:ext cx="5759093" cy="5371736"/>
            <a:chOff x="117293" y="1386571"/>
            <a:chExt cx="5759093" cy="5371736"/>
          </a:xfrm>
        </p:grpSpPr>
        <p:pic>
          <p:nvPicPr>
            <p:cNvPr id="2" name="Picture 1">
              <a:extLst>
                <a:ext uri="{FF2B5EF4-FFF2-40B4-BE49-F238E27FC236}">
                  <a16:creationId xmlns:a16="http://schemas.microsoft.com/office/drawing/2014/main" id="{3CCA6E52-A53F-F0FC-AC49-1905BB32DDA7}"/>
                </a:ext>
              </a:extLst>
            </p:cNvPr>
            <p:cNvPicPr>
              <a:picLocks noChangeAspect="1"/>
            </p:cNvPicPr>
            <p:nvPr/>
          </p:nvPicPr>
          <p:blipFill>
            <a:blip r:embed="rId4"/>
            <a:stretch>
              <a:fillRect/>
            </a:stretch>
          </p:blipFill>
          <p:spPr>
            <a:xfrm>
              <a:off x="117293" y="1386571"/>
              <a:ext cx="3211049" cy="2311955"/>
            </a:xfrm>
            <a:prstGeom prst="rect">
              <a:avLst/>
            </a:prstGeom>
            <a:ln>
              <a:solidFill>
                <a:schemeClr val="bg2"/>
              </a:solidFill>
            </a:ln>
          </p:spPr>
        </p:pic>
        <p:pic>
          <p:nvPicPr>
            <p:cNvPr id="9" name="Picture 8">
              <a:extLst>
                <a:ext uri="{FF2B5EF4-FFF2-40B4-BE49-F238E27FC236}">
                  <a16:creationId xmlns:a16="http://schemas.microsoft.com/office/drawing/2014/main" id="{A40334B1-D771-CDF3-58FC-DD159C4B4008}"/>
                </a:ext>
              </a:extLst>
            </p:cNvPr>
            <p:cNvPicPr>
              <a:picLocks noChangeAspect="1"/>
            </p:cNvPicPr>
            <p:nvPr/>
          </p:nvPicPr>
          <p:blipFill>
            <a:blip r:embed="rId5"/>
            <a:stretch>
              <a:fillRect/>
            </a:stretch>
          </p:blipFill>
          <p:spPr>
            <a:xfrm>
              <a:off x="414603" y="3759534"/>
              <a:ext cx="2616428" cy="2998773"/>
            </a:xfrm>
            <a:prstGeom prst="rect">
              <a:avLst/>
            </a:prstGeom>
          </p:spPr>
        </p:pic>
        <p:pic>
          <p:nvPicPr>
            <p:cNvPr id="10" name="Picture 9" descr="A screenshot of a cell phone&#10;&#10;AI-generated content may be incorrect.">
              <a:extLst>
                <a:ext uri="{FF2B5EF4-FFF2-40B4-BE49-F238E27FC236}">
                  <a16:creationId xmlns:a16="http://schemas.microsoft.com/office/drawing/2014/main" id="{BEE762E3-CF56-C82C-6B93-5BB2E70101EC}"/>
                </a:ext>
              </a:extLst>
            </p:cNvPr>
            <p:cNvPicPr>
              <a:picLocks noChangeAspect="1"/>
            </p:cNvPicPr>
            <p:nvPr/>
          </p:nvPicPr>
          <p:blipFill>
            <a:blip r:embed="rId6"/>
            <a:stretch>
              <a:fillRect/>
            </a:stretch>
          </p:blipFill>
          <p:spPr>
            <a:xfrm>
              <a:off x="3299844" y="3935955"/>
              <a:ext cx="2084815" cy="2761344"/>
            </a:xfrm>
            <a:prstGeom prst="rect">
              <a:avLst/>
            </a:prstGeom>
          </p:spPr>
        </p:pic>
        <p:pic>
          <p:nvPicPr>
            <p:cNvPr id="12" name="Picture 11">
              <a:extLst>
                <a:ext uri="{FF2B5EF4-FFF2-40B4-BE49-F238E27FC236}">
                  <a16:creationId xmlns:a16="http://schemas.microsoft.com/office/drawing/2014/main" id="{75F0C0AA-33A5-1D44-FBD5-F45C6AEEE430}"/>
                </a:ext>
              </a:extLst>
            </p:cNvPr>
            <p:cNvPicPr>
              <a:picLocks noChangeAspect="1"/>
            </p:cNvPicPr>
            <p:nvPr/>
          </p:nvPicPr>
          <p:blipFill>
            <a:blip r:embed="rId7"/>
            <a:stretch>
              <a:fillRect/>
            </a:stretch>
          </p:blipFill>
          <p:spPr>
            <a:xfrm>
              <a:off x="3558387" y="1386571"/>
              <a:ext cx="2317999" cy="2311955"/>
            </a:xfrm>
            <a:prstGeom prst="rect">
              <a:avLst/>
            </a:prstGeom>
          </p:spPr>
        </p:pic>
      </p:grpSp>
      <p:sp>
        <p:nvSpPr>
          <p:cNvPr id="4" name="TextBox 3">
            <a:extLst>
              <a:ext uri="{FF2B5EF4-FFF2-40B4-BE49-F238E27FC236}">
                <a16:creationId xmlns:a16="http://schemas.microsoft.com/office/drawing/2014/main" id="{126FDD96-1D60-79AF-AE3E-469D86AED27C}"/>
              </a:ext>
            </a:extLst>
          </p:cNvPr>
          <p:cNvSpPr txBox="1"/>
          <p:nvPr/>
        </p:nvSpPr>
        <p:spPr>
          <a:xfrm>
            <a:off x="6587729" y="1651812"/>
            <a:ext cx="4284262" cy="4093428"/>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Choice boards</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Talking mats</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Questionnaire</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RAG rating – timetable/environment</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Ideal School/Ideal worker projects</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Landscape of fear</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Treasure Deck of Cards</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Walk and Talk</a:t>
            </a:r>
          </a:p>
          <a:p>
            <a:pPr marL="342900" indent="-342900">
              <a:buFont typeface="Arial" panose="020B0604020202020204" pitchFamily="34" charset="0"/>
              <a:buChar char="•"/>
            </a:pPr>
            <a:endParaRPr lang="en-GB" sz="2000" dirty="0">
              <a:solidFill>
                <a:srgbClr val="008FFA"/>
              </a:solidFill>
            </a:endParaRPr>
          </a:p>
        </p:txBody>
      </p:sp>
    </p:spTree>
    <p:extLst>
      <p:ext uri="{BB962C8B-B14F-4D97-AF65-F5344CB8AC3E}">
        <p14:creationId xmlns:p14="http://schemas.microsoft.com/office/powerpoint/2010/main" val="3596527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24037F18-356D-99E6-107A-3C60DFD2C80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A67C682-C2C8-CD08-C7EC-F5D23738ACA3}"/>
              </a:ext>
            </a:extLst>
          </p:cNvPr>
          <p:cNvSpPr>
            <a:spLocks noGrp="1"/>
          </p:cNvSpPr>
          <p:nvPr>
            <p:ph type="title"/>
          </p:nvPr>
        </p:nvSpPr>
        <p:spPr>
          <a:xfrm>
            <a:off x="0" y="0"/>
            <a:ext cx="12192000" cy="1325563"/>
          </a:xfrm>
          <a:solidFill>
            <a:srgbClr val="0070C0"/>
          </a:solidFill>
        </p:spPr>
        <p:txBody>
          <a:bodyPr>
            <a:noAutofit/>
          </a:bodyPr>
          <a:lstStyle/>
          <a:p>
            <a:pPr algn="ctr"/>
            <a:r>
              <a:rPr lang="en-GB" b="1" dirty="0">
                <a:solidFill>
                  <a:schemeClr val="tx1"/>
                </a:solidFill>
                <a:latin typeface="Arial" panose="020B0604020202020204" pitchFamily="34" charset="0"/>
                <a:cs typeface="Arial" panose="020B0604020202020204" pitchFamily="34" charset="0"/>
              </a:rPr>
              <a:t>    Further consideration</a:t>
            </a:r>
          </a:p>
        </p:txBody>
      </p:sp>
      <p:pic>
        <p:nvPicPr>
          <p:cNvPr id="5" name="Picture 4">
            <a:extLst>
              <a:ext uri="{FF2B5EF4-FFF2-40B4-BE49-F238E27FC236}">
                <a16:creationId xmlns:a16="http://schemas.microsoft.com/office/drawing/2014/main" id="{276B947D-35B1-266E-4F25-798069EF2D88}"/>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13645" y="6130756"/>
            <a:ext cx="1695450" cy="566543"/>
          </a:xfrm>
          <a:prstGeom prst="rect">
            <a:avLst/>
          </a:prstGeom>
          <a:noFill/>
          <a:ln>
            <a:noFill/>
          </a:ln>
        </p:spPr>
      </p:pic>
      <p:sp>
        <p:nvSpPr>
          <p:cNvPr id="4" name="TextBox 3">
            <a:extLst>
              <a:ext uri="{FF2B5EF4-FFF2-40B4-BE49-F238E27FC236}">
                <a16:creationId xmlns:a16="http://schemas.microsoft.com/office/drawing/2014/main" id="{0E9AFBD8-B8FF-70B9-AE96-4A50D695CD8A}"/>
              </a:ext>
            </a:extLst>
          </p:cNvPr>
          <p:cNvSpPr txBox="1"/>
          <p:nvPr/>
        </p:nvSpPr>
        <p:spPr>
          <a:xfrm>
            <a:off x="6998776" y="2577193"/>
            <a:ext cx="4910319" cy="3231654"/>
          </a:xfrm>
          <a:prstGeom prst="rect">
            <a:avLst/>
          </a:prstGeom>
          <a:noFill/>
        </p:spPr>
        <p:txBody>
          <a:bodyPr wrap="none" rtlCol="0">
            <a:spAutoFit/>
          </a:bodyPr>
          <a:lstStyle/>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Visuals support understanding</a:t>
            </a:r>
          </a:p>
          <a:p>
            <a:pPr marL="342900" indent="-342900">
              <a:buFont typeface="Arial" panose="020B0604020202020204" pitchFamily="34" charset="0"/>
              <a:buChar char="•"/>
            </a:pPr>
            <a:endParaRPr lang="en-GB" sz="8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Objects, photos, pictures, words</a:t>
            </a:r>
          </a:p>
          <a:p>
            <a:pPr marL="342900" indent="-342900">
              <a:buFont typeface="Arial" panose="020B0604020202020204" pitchFamily="34" charset="0"/>
              <a:buChar char="•"/>
            </a:pPr>
            <a:endParaRPr lang="en-GB" sz="8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Open questions</a:t>
            </a:r>
          </a:p>
          <a:p>
            <a:pPr marL="342900" indent="-342900">
              <a:buFont typeface="Arial" panose="020B0604020202020204" pitchFamily="34" charset="0"/>
              <a:buChar char="•"/>
            </a:pPr>
            <a:endParaRPr lang="en-GB" sz="8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Blanks levels of questions</a:t>
            </a:r>
          </a:p>
          <a:p>
            <a:pPr marL="342900" indent="-342900">
              <a:buFont typeface="Arial" panose="020B0604020202020204" pitchFamily="34" charset="0"/>
              <a:buChar char="•"/>
            </a:pPr>
            <a:endParaRPr lang="en-GB" sz="8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Pauses</a:t>
            </a:r>
          </a:p>
          <a:p>
            <a:pPr marL="342900" indent="-342900">
              <a:buFont typeface="Arial" panose="020B0604020202020204" pitchFamily="34" charset="0"/>
              <a:buChar char="•"/>
            </a:pPr>
            <a:endParaRPr lang="en-GB" sz="8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Repeating back</a:t>
            </a:r>
          </a:p>
          <a:p>
            <a:pPr marL="342900" indent="-342900">
              <a:buFont typeface="Arial" panose="020B0604020202020204" pitchFamily="34" charset="0"/>
              <a:buChar char="•"/>
            </a:pPr>
            <a:endParaRPr lang="en-GB" sz="2000" dirty="0">
              <a:solidFill>
                <a:srgbClr val="008FFA"/>
              </a:solidFill>
            </a:endParaRPr>
          </a:p>
        </p:txBody>
      </p:sp>
      <p:grpSp>
        <p:nvGrpSpPr>
          <p:cNvPr id="2" name="Group 1">
            <a:extLst>
              <a:ext uri="{FF2B5EF4-FFF2-40B4-BE49-F238E27FC236}">
                <a16:creationId xmlns:a16="http://schemas.microsoft.com/office/drawing/2014/main" id="{12BF0527-AE5F-26B7-9A03-EDD785A05B7D}"/>
              </a:ext>
              <a:ext uri="{C183D7F6-B498-43B3-948B-1728B52AA6E4}">
                <adec:decorative xmlns:adec="http://schemas.microsoft.com/office/drawing/2017/decorative" val="1"/>
              </a:ext>
            </a:extLst>
          </p:cNvPr>
          <p:cNvGrpSpPr/>
          <p:nvPr/>
        </p:nvGrpSpPr>
        <p:grpSpPr>
          <a:xfrm>
            <a:off x="501641" y="1973827"/>
            <a:ext cx="6151558" cy="4438385"/>
            <a:chOff x="178122" y="2114815"/>
            <a:chExt cx="5273495" cy="3728027"/>
          </a:xfrm>
        </p:grpSpPr>
        <p:pic>
          <p:nvPicPr>
            <p:cNvPr id="8" name="Picture 7">
              <a:extLst>
                <a:ext uri="{FF2B5EF4-FFF2-40B4-BE49-F238E27FC236}">
                  <a16:creationId xmlns:a16="http://schemas.microsoft.com/office/drawing/2014/main" id="{D62867CA-45C5-D625-5F9A-40895401411E}"/>
                </a:ext>
              </a:extLst>
            </p:cNvPr>
            <p:cNvPicPr>
              <a:picLocks noChangeAspect="1"/>
            </p:cNvPicPr>
            <p:nvPr/>
          </p:nvPicPr>
          <p:blipFill>
            <a:blip r:embed="rId4"/>
            <a:stretch>
              <a:fillRect/>
            </a:stretch>
          </p:blipFill>
          <p:spPr>
            <a:xfrm>
              <a:off x="178122" y="2117863"/>
              <a:ext cx="2633700" cy="1859441"/>
            </a:xfrm>
            <a:prstGeom prst="rect">
              <a:avLst/>
            </a:prstGeom>
          </p:spPr>
        </p:pic>
        <p:pic>
          <p:nvPicPr>
            <p:cNvPr id="11" name="Picture 10">
              <a:extLst>
                <a:ext uri="{FF2B5EF4-FFF2-40B4-BE49-F238E27FC236}">
                  <a16:creationId xmlns:a16="http://schemas.microsoft.com/office/drawing/2014/main" id="{520C5DD5-F975-0E18-CA7B-EE6C698BDEE2}"/>
                </a:ext>
              </a:extLst>
            </p:cNvPr>
            <p:cNvPicPr>
              <a:picLocks noChangeAspect="1"/>
            </p:cNvPicPr>
            <p:nvPr/>
          </p:nvPicPr>
          <p:blipFill>
            <a:blip r:embed="rId5"/>
            <a:stretch>
              <a:fillRect/>
            </a:stretch>
          </p:blipFill>
          <p:spPr>
            <a:xfrm>
              <a:off x="2811820" y="2114815"/>
              <a:ext cx="2639797" cy="1865538"/>
            </a:xfrm>
            <a:prstGeom prst="rect">
              <a:avLst/>
            </a:prstGeom>
          </p:spPr>
        </p:pic>
        <p:pic>
          <p:nvPicPr>
            <p:cNvPr id="13" name="Picture 12">
              <a:extLst>
                <a:ext uri="{FF2B5EF4-FFF2-40B4-BE49-F238E27FC236}">
                  <a16:creationId xmlns:a16="http://schemas.microsoft.com/office/drawing/2014/main" id="{C8B57678-53CC-3B27-9A8B-1DBDA5DB0B6D}"/>
                </a:ext>
              </a:extLst>
            </p:cNvPr>
            <p:cNvPicPr>
              <a:picLocks noChangeAspect="1"/>
            </p:cNvPicPr>
            <p:nvPr/>
          </p:nvPicPr>
          <p:blipFill>
            <a:blip r:embed="rId6"/>
            <a:stretch>
              <a:fillRect/>
            </a:stretch>
          </p:blipFill>
          <p:spPr>
            <a:xfrm>
              <a:off x="178122" y="3977304"/>
              <a:ext cx="2633700" cy="1865538"/>
            </a:xfrm>
            <a:prstGeom prst="rect">
              <a:avLst/>
            </a:prstGeom>
          </p:spPr>
        </p:pic>
        <p:pic>
          <p:nvPicPr>
            <p:cNvPr id="14" name="Picture 13">
              <a:extLst>
                <a:ext uri="{FF2B5EF4-FFF2-40B4-BE49-F238E27FC236}">
                  <a16:creationId xmlns:a16="http://schemas.microsoft.com/office/drawing/2014/main" id="{EFB63D70-9715-ECF8-8DFA-591029B787A5}"/>
                </a:ext>
              </a:extLst>
            </p:cNvPr>
            <p:cNvPicPr>
              <a:picLocks noChangeAspect="1"/>
            </p:cNvPicPr>
            <p:nvPr/>
          </p:nvPicPr>
          <p:blipFill>
            <a:blip r:embed="rId7"/>
            <a:stretch>
              <a:fillRect/>
            </a:stretch>
          </p:blipFill>
          <p:spPr>
            <a:xfrm>
              <a:off x="2811820" y="3977304"/>
              <a:ext cx="2639797" cy="1865538"/>
            </a:xfrm>
            <a:prstGeom prst="rect">
              <a:avLst/>
            </a:prstGeom>
          </p:spPr>
        </p:pic>
      </p:grpSp>
    </p:spTree>
    <p:extLst>
      <p:ext uri="{BB962C8B-B14F-4D97-AF65-F5344CB8AC3E}">
        <p14:creationId xmlns:p14="http://schemas.microsoft.com/office/powerpoint/2010/main" val="42865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ECC07CF8-EE5D-689C-D1CD-3E5A993D5E4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82388DC-1541-36BD-9614-D64A67462ED5}"/>
              </a:ext>
            </a:extLst>
          </p:cNvPr>
          <p:cNvSpPr>
            <a:spLocks noGrp="1"/>
          </p:cNvSpPr>
          <p:nvPr>
            <p:ph type="title"/>
          </p:nvPr>
        </p:nvSpPr>
        <p:spPr>
          <a:xfrm>
            <a:off x="0" y="0"/>
            <a:ext cx="12192000" cy="1325563"/>
          </a:xfrm>
          <a:solidFill>
            <a:srgbClr val="0070C0"/>
          </a:solidFill>
        </p:spPr>
        <p:txBody>
          <a:bodyPr>
            <a:noAutofit/>
          </a:bodyPr>
          <a:lstStyle/>
          <a:p>
            <a:pPr algn="ctr"/>
            <a:r>
              <a:rPr lang="en-GB" b="1" dirty="0">
                <a:solidFill>
                  <a:schemeClr val="tx1"/>
                </a:solidFill>
                <a:latin typeface="Arial" panose="020B0604020202020204" pitchFamily="34" charset="0"/>
                <a:cs typeface="Arial" panose="020B0604020202020204" pitchFamily="34" charset="0"/>
              </a:rPr>
              <a:t>    What to do next?</a:t>
            </a:r>
          </a:p>
        </p:txBody>
      </p:sp>
      <p:pic>
        <p:nvPicPr>
          <p:cNvPr id="5" name="Picture 4">
            <a:extLst>
              <a:ext uri="{FF2B5EF4-FFF2-40B4-BE49-F238E27FC236}">
                <a16:creationId xmlns:a16="http://schemas.microsoft.com/office/drawing/2014/main" id="{ECC9FFC0-8004-CF7D-6A78-0F346D1F26B7}"/>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170802" y="6008836"/>
            <a:ext cx="1695450" cy="566543"/>
          </a:xfrm>
          <a:prstGeom prst="rect">
            <a:avLst/>
          </a:prstGeom>
          <a:noFill/>
          <a:ln>
            <a:noFill/>
          </a:ln>
        </p:spPr>
      </p:pic>
      <p:sp>
        <p:nvSpPr>
          <p:cNvPr id="2" name="TextBox 1">
            <a:extLst>
              <a:ext uri="{FF2B5EF4-FFF2-40B4-BE49-F238E27FC236}">
                <a16:creationId xmlns:a16="http://schemas.microsoft.com/office/drawing/2014/main" id="{1AA4F137-0878-4E30-49CC-753C5804A330}"/>
              </a:ext>
            </a:extLst>
          </p:cNvPr>
          <p:cNvSpPr txBox="1"/>
          <p:nvPr/>
        </p:nvSpPr>
        <p:spPr>
          <a:xfrm>
            <a:off x="325748" y="1519105"/>
            <a:ext cx="5899299" cy="5816977"/>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Manage expectations – what is possible vs impossible</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Bespoke plan for child – more motivated to accept support</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Create a one-page profile that showcases the pupil voice</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Talk about what will happen with the information they have shared</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Jointly agree next steps and when these will happen. </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Reflect and review</a:t>
            </a: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Affirmation their voice has been heard. </a:t>
            </a:r>
          </a:p>
          <a:p>
            <a:pPr marL="342900" indent="-342900">
              <a:buFont typeface="Arial" panose="020B0604020202020204" pitchFamily="34" charset="0"/>
              <a:buChar char="•"/>
            </a:pPr>
            <a:endParaRPr lang="en-GB" sz="2400" dirty="0">
              <a:solidFill>
                <a:srgbClr val="008FFA"/>
              </a:solidFill>
            </a:endParaRPr>
          </a:p>
          <a:p>
            <a:pPr marL="342900" indent="-342900">
              <a:buFont typeface="Arial" panose="020B0604020202020204" pitchFamily="34" charset="0"/>
              <a:buChar char="•"/>
            </a:pPr>
            <a:endParaRPr lang="en-GB" sz="2400" dirty="0">
              <a:solidFill>
                <a:srgbClr val="008FFA"/>
              </a:solidFill>
            </a:endParaRPr>
          </a:p>
          <a:p>
            <a:pPr marL="342900" indent="-342900">
              <a:buFont typeface="Arial" panose="020B0604020202020204" pitchFamily="34" charset="0"/>
              <a:buChar char="•"/>
            </a:pPr>
            <a:r>
              <a:rPr lang="en-GB" dirty="0"/>
              <a:t>’</a:t>
            </a:r>
          </a:p>
          <a:p>
            <a:endParaRPr lang="en-GB" dirty="0"/>
          </a:p>
        </p:txBody>
      </p:sp>
      <p:pic>
        <p:nvPicPr>
          <p:cNvPr id="7" name="Picture 6">
            <a:extLst>
              <a:ext uri="{FF2B5EF4-FFF2-40B4-BE49-F238E27FC236}">
                <a16:creationId xmlns:a16="http://schemas.microsoft.com/office/drawing/2014/main" id="{E8790C18-00C9-268A-EBA1-1F84F355811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25047" y="1519105"/>
            <a:ext cx="5770252" cy="3304606"/>
          </a:xfrm>
          <a:prstGeom prst="rect">
            <a:avLst/>
          </a:prstGeom>
        </p:spPr>
      </p:pic>
    </p:spTree>
    <p:extLst>
      <p:ext uri="{BB962C8B-B14F-4D97-AF65-F5344CB8AC3E}">
        <p14:creationId xmlns:p14="http://schemas.microsoft.com/office/powerpoint/2010/main" val="261966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E9834ED5-5AF4-389B-DFA2-2DB244F7B00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A2977DA-43A6-EC8E-ABF2-AD45036A4200}"/>
              </a:ext>
            </a:extLst>
          </p:cNvPr>
          <p:cNvSpPr>
            <a:spLocks noGrp="1"/>
          </p:cNvSpPr>
          <p:nvPr>
            <p:ph type="title"/>
          </p:nvPr>
        </p:nvSpPr>
        <p:spPr>
          <a:xfrm>
            <a:off x="0" y="0"/>
            <a:ext cx="12192000" cy="1325563"/>
          </a:xfrm>
          <a:solidFill>
            <a:srgbClr val="0070C0"/>
          </a:solidFill>
        </p:spPr>
        <p:txBody>
          <a:bodyPr>
            <a:noAutofit/>
          </a:bodyPr>
          <a:lstStyle/>
          <a:p>
            <a:pPr algn="ctr"/>
            <a:r>
              <a:rPr lang="en-GB" b="1" dirty="0">
                <a:solidFill>
                  <a:schemeClr val="tx1"/>
                </a:solidFill>
                <a:latin typeface="Arial" panose="020B0604020202020204" pitchFamily="34" charset="0"/>
                <a:cs typeface="Arial" panose="020B0604020202020204" pitchFamily="34" charset="0"/>
              </a:rPr>
              <a:t>Examples</a:t>
            </a:r>
          </a:p>
        </p:txBody>
      </p:sp>
      <p:pic>
        <p:nvPicPr>
          <p:cNvPr id="5" name="Picture 4">
            <a:extLst>
              <a:ext uri="{FF2B5EF4-FFF2-40B4-BE49-F238E27FC236}">
                <a16:creationId xmlns:a16="http://schemas.microsoft.com/office/drawing/2014/main" id="{DBC05DCD-E101-E67B-DBCE-0FC03D3FE511}"/>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13645" y="6130756"/>
            <a:ext cx="1695450" cy="566543"/>
          </a:xfrm>
          <a:prstGeom prst="rect">
            <a:avLst/>
          </a:prstGeom>
          <a:noFill/>
          <a:ln>
            <a:noFill/>
          </a:ln>
        </p:spPr>
      </p:pic>
      <p:sp>
        <p:nvSpPr>
          <p:cNvPr id="2" name="TextBox 1">
            <a:extLst>
              <a:ext uri="{FF2B5EF4-FFF2-40B4-BE49-F238E27FC236}">
                <a16:creationId xmlns:a16="http://schemas.microsoft.com/office/drawing/2014/main" id="{F1A309F7-46FD-646C-476B-E274827CF6E2}"/>
              </a:ext>
            </a:extLst>
          </p:cNvPr>
          <p:cNvSpPr txBox="1"/>
          <p:nvPr/>
        </p:nvSpPr>
        <p:spPr>
          <a:xfrm>
            <a:off x="1613866" y="2557350"/>
            <a:ext cx="10781334" cy="3000821"/>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Repeating the process using a different approach (if unsuccessful)</a:t>
            </a:r>
          </a:p>
          <a:p>
            <a:pPr marL="342900" indent="-342900">
              <a:buFont typeface="Arial" panose="020B0604020202020204" pitchFamily="34" charset="0"/>
              <a:buChar char="•"/>
            </a:pPr>
            <a:endParaRPr lang="en-GB" sz="9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Getting in touch with other professionals/onward referrals</a:t>
            </a:r>
          </a:p>
          <a:p>
            <a:pPr marL="342900" indent="-342900">
              <a:buFont typeface="Arial" panose="020B0604020202020204" pitchFamily="34" charset="0"/>
              <a:buChar char="•"/>
            </a:pPr>
            <a:endParaRPr lang="en-GB" sz="9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Another more targeted conversation/ pupil voice activity</a:t>
            </a:r>
          </a:p>
          <a:p>
            <a:pPr marL="342900" indent="-342900">
              <a:buFont typeface="Arial" panose="020B0604020202020204" pitchFamily="34" charset="0"/>
              <a:buChar char="•"/>
            </a:pPr>
            <a:endParaRPr lang="en-GB" sz="9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Feeding back to others and advocating for the child</a:t>
            </a:r>
          </a:p>
          <a:p>
            <a:pPr marL="342900" indent="-342900">
              <a:buFont typeface="Arial" panose="020B0604020202020204" pitchFamily="34" charset="0"/>
              <a:buChar char="•"/>
            </a:pPr>
            <a:endParaRPr lang="en-GB" sz="9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Implementing strategies / changes / agreed support</a:t>
            </a:r>
          </a:p>
          <a:p>
            <a:pPr marL="342900" indent="-342900">
              <a:buFont typeface="Arial" panose="020B0604020202020204" pitchFamily="34" charset="0"/>
              <a:buChar char="•"/>
            </a:pPr>
            <a:endParaRPr lang="en-GB" sz="9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Revisit next steps with child</a:t>
            </a:r>
          </a:p>
        </p:txBody>
      </p:sp>
    </p:spTree>
    <p:extLst>
      <p:ext uri="{BB962C8B-B14F-4D97-AF65-F5344CB8AC3E}">
        <p14:creationId xmlns:p14="http://schemas.microsoft.com/office/powerpoint/2010/main" val="2573704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2F29364A-EFF7-20B9-AC87-8C351C30339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9C2AABC-F74C-BDF0-EC7E-B4EE1F452DFB}"/>
              </a:ext>
            </a:extLst>
          </p:cNvPr>
          <p:cNvSpPr>
            <a:spLocks noGrp="1"/>
          </p:cNvSpPr>
          <p:nvPr>
            <p:ph type="title"/>
          </p:nvPr>
        </p:nvSpPr>
        <p:spPr>
          <a:xfrm>
            <a:off x="0" y="0"/>
            <a:ext cx="12192000" cy="1325563"/>
          </a:xfrm>
          <a:solidFill>
            <a:srgbClr val="0070C0"/>
          </a:solidFill>
        </p:spPr>
        <p:txBody>
          <a:bodyPr>
            <a:noAutofit/>
          </a:bodyPr>
          <a:lstStyle/>
          <a:p>
            <a:pPr algn="ctr"/>
            <a:r>
              <a:rPr lang="en-GB" b="1" dirty="0">
                <a:solidFill>
                  <a:schemeClr val="tx1"/>
                </a:solidFill>
                <a:latin typeface="Arial" panose="020B0604020202020204" pitchFamily="34" charset="0"/>
                <a:cs typeface="Arial" panose="020B0604020202020204" pitchFamily="34" charset="0"/>
              </a:rPr>
              <a:t>    Impact of Pupil Voice</a:t>
            </a:r>
          </a:p>
        </p:txBody>
      </p:sp>
      <p:pic>
        <p:nvPicPr>
          <p:cNvPr id="5" name="Picture 4">
            <a:extLst>
              <a:ext uri="{FF2B5EF4-FFF2-40B4-BE49-F238E27FC236}">
                <a16:creationId xmlns:a16="http://schemas.microsoft.com/office/drawing/2014/main" id="{44315F16-A360-3418-F5EA-AB78FBEEBFE4}"/>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13645" y="6130756"/>
            <a:ext cx="1695450" cy="566543"/>
          </a:xfrm>
          <a:prstGeom prst="rect">
            <a:avLst/>
          </a:prstGeom>
          <a:noFill/>
          <a:ln>
            <a:noFill/>
          </a:ln>
        </p:spPr>
      </p:pic>
      <p:sp>
        <p:nvSpPr>
          <p:cNvPr id="4" name="TextBox 3">
            <a:extLst>
              <a:ext uri="{FF2B5EF4-FFF2-40B4-BE49-F238E27FC236}">
                <a16:creationId xmlns:a16="http://schemas.microsoft.com/office/drawing/2014/main" id="{98221C0D-A9EC-39A0-D9E8-261FA42B2930}"/>
              </a:ext>
            </a:extLst>
          </p:cNvPr>
          <p:cNvSpPr txBox="1"/>
          <p:nvPr/>
        </p:nvSpPr>
        <p:spPr>
          <a:xfrm>
            <a:off x="282905" y="1786146"/>
            <a:ext cx="6646215" cy="4924425"/>
          </a:xfrm>
          <a:prstGeom prst="rect">
            <a:avLst/>
          </a:prstGeom>
          <a:noFill/>
        </p:spPr>
        <p:txBody>
          <a:bodyPr wrap="square" rtlCol="0">
            <a:spAutoFit/>
          </a:bodyPr>
          <a:lstStyle/>
          <a:p>
            <a:pPr algn="ctr"/>
            <a:endParaRPr lang="en-GB" sz="2400" b="1" u="sng"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School had shared that pupil frequently became dysregulated</a:t>
            </a:r>
          </a:p>
          <a:p>
            <a:pPr marL="342900" indent="-342900">
              <a:buFont typeface="Arial" panose="020B0604020202020204" pitchFamily="34" charset="0"/>
              <a:buChar char="•"/>
            </a:pPr>
            <a:endParaRPr lang="en-GB" sz="8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School shared that pupil became more dysregulated in successful lessons</a:t>
            </a:r>
          </a:p>
          <a:p>
            <a:pPr marL="342900" indent="-342900">
              <a:buFont typeface="Arial" panose="020B0604020202020204" pitchFamily="34" charset="0"/>
              <a:buChar char="•"/>
            </a:pPr>
            <a:endParaRPr lang="en-GB" sz="8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There were no ‘known triggers’ </a:t>
            </a:r>
          </a:p>
          <a:p>
            <a:pPr marL="342900" indent="-342900">
              <a:buFont typeface="Arial" panose="020B0604020202020204" pitchFamily="34" charset="0"/>
              <a:buChar char="•"/>
            </a:pPr>
            <a:endParaRPr lang="en-GB" sz="8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SES Teacher carried out observation and  captured pupil voice</a:t>
            </a:r>
          </a:p>
          <a:p>
            <a:pPr marL="342900" indent="-342900">
              <a:buFont typeface="Arial" panose="020B0604020202020204" pitchFamily="34" charset="0"/>
              <a:buChar char="•"/>
            </a:pPr>
            <a:endParaRPr lang="en-GB" sz="8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Discussion regarding the school/class reward process. </a:t>
            </a:r>
          </a:p>
          <a:p>
            <a:endParaRPr lang="en-GB" sz="2400" dirty="0">
              <a:solidFill>
                <a:srgbClr val="20438F"/>
              </a:solidFill>
              <a:latin typeface="Arial" panose="020B0604020202020204" pitchFamily="34" charset="0"/>
              <a:cs typeface="Arial" panose="020B0604020202020204" pitchFamily="34" charset="0"/>
            </a:endParaRPr>
          </a:p>
          <a:p>
            <a:endParaRPr lang="en-GB" dirty="0"/>
          </a:p>
        </p:txBody>
      </p:sp>
      <p:pic>
        <p:nvPicPr>
          <p:cNvPr id="3074" name="Picture 2">
            <a:extLst>
              <a:ext uri="{FF2B5EF4-FFF2-40B4-BE49-F238E27FC236}">
                <a16:creationId xmlns:a16="http://schemas.microsoft.com/office/drawing/2014/main" id="{53E02E59-500C-24F6-3AA8-502DF6F559B4}"/>
              </a:ext>
              <a:ext uri="{C183D7F6-B498-43B3-948B-1728B52AA6E4}">
                <adec:decorative xmlns:adec="http://schemas.microsoft.com/office/drawing/2017/decorative" val="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270174" y="1786146"/>
            <a:ext cx="4314071" cy="35286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92BCF9B-3807-2732-615F-DC8CB786C06D}"/>
              </a:ext>
            </a:extLst>
          </p:cNvPr>
          <p:cNvSpPr txBox="1"/>
          <p:nvPr/>
        </p:nvSpPr>
        <p:spPr>
          <a:xfrm>
            <a:off x="295428" y="1555313"/>
            <a:ext cx="2245360" cy="461665"/>
          </a:xfrm>
          <a:prstGeom prst="rect">
            <a:avLst/>
          </a:prstGeom>
          <a:noFill/>
        </p:spPr>
        <p:txBody>
          <a:bodyPr wrap="square">
            <a:spAutoFit/>
          </a:bodyPr>
          <a:lstStyle/>
          <a:p>
            <a:r>
              <a:rPr lang="en-GB" sz="2400" b="1" u="sng" dirty="0">
                <a:solidFill>
                  <a:srgbClr val="20438F"/>
                </a:solidFill>
                <a:latin typeface="Arial" panose="020B0604020202020204" pitchFamily="34" charset="0"/>
                <a:cs typeface="Arial" panose="020B0604020202020204" pitchFamily="34" charset="0"/>
              </a:rPr>
              <a:t>Case Study 1 </a:t>
            </a:r>
          </a:p>
        </p:txBody>
      </p:sp>
      <p:sp>
        <p:nvSpPr>
          <p:cNvPr id="8" name="Title 1">
            <a:extLst>
              <a:ext uri="{FF2B5EF4-FFF2-40B4-BE49-F238E27FC236}">
                <a16:creationId xmlns:a16="http://schemas.microsoft.com/office/drawing/2014/main" id="{0D1F9099-04A8-CEB7-A59B-C69173C0A075}"/>
              </a:ext>
            </a:extLst>
          </p:cNvPr>
          <p:cNvSpPr txBox="1">
            <a:spLocks/>
          </p:cNvSpPr>
          <p:nvPr/>
        </p:nvSpPr>
        <p:spPr>
          <a:xfrm>
            <a:off x="1524000" y="-2387600"/>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r>
              <a:rPr lang="en-GB" dirty="0">
                <a:solidFill>
                  <a:schemeClr val="bg1"/>
                </a:solidFill>
              </a:rPr>
              <a:t>Impact of Pupil Voice 1</a:t>
            </a:r>
          </a:p>
        </p:txBody>
      </p:sp>
    </p:spTree>
    <p:extLst>
      <p:ext uri="{BB962C8B-B14F-4D97-AF65-F5344CB8AC3E}">
        <p14:creationId xmlns:p14="http://schemas.microsoft.com/office/powerpoint/2010/main" val="51951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EE876421-597B-5C49-D562-E28C1A06205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EA338AC-06DB-965B-2BA9-EA85C907424A}"/>
              </a:ext>
            </a:extLst>
          </p:cNvPr>
          <p:cNvSpPr>
            <a:spLocks noGrp="1"/>
          </p:cNvSpPr>
          <p:nvPr>
            <p:ph type="title"/>
          </p:nvPr>
        </p:nvSpPr>
        <p:spPr>
          <a:xfrm>
            <a:off x="0" y="0"/>
            <a:ext cx="12192000" cy="1325563"/>
          </a:xfrm>
          <a:solidFill>
            <a:srgbClr val="0070C0"/>
          </a:solidFill>
        </p:spPr>
        <p:txBody>
          <a:bodyPr>
            <a:noAutofit/>
          </a:bodyPr>
          <a:lstStyle/>
          <a:p>
            <a:pPr algn="ctr"/>
            <a:r>
              <a:rPr lang="en-GB" b="1" dirty="0">
                <a:solidFill>
                  <a:schemeClr val="tx1"/>
                </a:solidFill>
                <a:latin typeface="Arial" panose="020B0604020202020204" pitchFamily="34" charset="0"/>
                <a:cs typeface="Arial" panose="020B0604020202020204" pitchFamily="34" charset="0"/>
              </a:rPr>
              <a:t>    Impact of Pupil Voice</a:t>
            </a:r>
          </a:p>
        </p:txBody>
      </p:sp>
      <p:pic>
        <p:nvPicPr>
          <p:cNvPr id="5" name="Picture 4">
            <a:extLst>
              <a:ext uri="{FF2B5EF4-FFF2-40B4-BE49-F238E27FC236}">
                <a16:creationId xmlns:a16="http://schemas.microsoft.com/office/drawing/2014/main" id="{FFD49198-EAF5-8451-DFD6-63DCB9C57FB0}"/>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13645" y="6130756"/>
            <a:ext cx="1695450" cy="566543"/>
          </a:xfrm>
          <a:prstGeom prst="rect">
            <a:avLst/>
          </a:prstGeom>
          <a:noFill/>
          <a:ln>
            <a:noFill/>
          </a:ln>
        </p:spPr>
      </p:pic>
      <p:sp>
        <p:nvSpPr>
          <p:cNvPr id="4" name="TextBox 3">
            <a:extLst>
              <a:ext uri="{FF2B5EF4-FFF2-40B4-BE49-F238E27FC236}">
                <a16:creationId xmlns:a16="http://schemas.microsoft.com/office/drawing/2014/main" id="{ABB4213B-8473-34C3-AA7D-C5BB34BC70FD}"/>
              </a:ext>
            </a:extLst>
          </p:cNvPr>
          <p:cNvSpPr txBox="1"/>
          <p:nvPr/>
        </p:nvSpPr>
        <p:spPr>
          <a:xfrm>
            <a:off x="1325742" y="2265055"/>
            <a:ext cx="10312401" cy="3724096"/>
          </a:xfrm>
          <a:prstGeom prst="rect">
            <a:avLst/>
          </a:prstGeom>
          <a:noFill/>
        </p:spPr>
        <p:txBody>
          <a:bodyPr wrap="square" rtlCol="0">
            <a:spAutoFit/>
          </a:bodyPr>
          <a:lstStyle/>
          <a:p>
            <a:r>
              <a:rPr lang="en-GB" sz="2400" b="1" u="sng" dirty="0">
                <a:solidFill>
                  <a:srgbClr val="20438F"/>
                </a:solidFill>
                <a:latin typeface="Arial" panose="020B0604020202020204" pitchFamily="34" charset="0"/>
                <a:cs typeface="Arial" panose="020B0604020202020204" pitchFamily="34" charset="0"/>
              </a:rPr>
              <a:t>Case Study 2 </a:t>
            </a:r>
          </a:p>
          <a:p>
            <a:pPr algn="ctr"/>
            <a:endParaRPr lang="en-GB" sz="2400" b="1" u="sng"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School shared that there was a ‘challenging’ cohort</a:t>
            </a:r>
          </a:p>
          <a:p>
            <a:pPr marL="342900" indent="-342900">
              <a:buFont typeface="Arial" panose="020B0604020202020204" pitchFamily="34" charset="0"/>
              <a:buChar char="•"/>
            </a:pPr>
            <a:endParaRPr lang="en-GB" sz="8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SES teacher carried out cohort observation</a:t>
            </a:r>
          </a:p>
          <a:p>
            <a:pPr marL="342900" indent="-342900">
              <a:buFont typeface="Arial" panose="020B0604020202020204" pitchFamily="34" charset="0"/>
              <a:buChar char="•"/>
            </a:pPr>
            <a:endParaRPr lang="en-GB" sz="8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SES teacher captured a ‘group’ pupil voice alongside the class teacher </a:t>
            </a:r>
          </a:p>
          <a:p>
            <a:pPr marL="342900" indent="-342900">
              <a:buFont typeface="Arial" panose="020B0604020202020204" pitchFamily="34" charset="0"/>
              <a:buChar char="•"/>
            </a:pPr>
            <a:endParaRPr lang="en-GB" sz="8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Pupils were able to respond reflectively about their school experience. </a:t>
            </a:r>
          </a:p>
          <a:p>
            <a:pPr marL="342900" indent="-342900">
              <a:buFont typeface="Arial" panose="020B0604020202020204" pitchFamily="34" charset="0"/>
              <a:buChar char="•"/>
            </a:pPr>
            <a:endParaRPr lang="en-GB" sz="8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Class teacher then used the technique for future class decision making. </a:t>
            </a:r>
          </a:p>
          <a:p>
            <a:endParaRPr lang="en-GB" dirty="0">
              <a:solidFill>
                <a:srgbClr val="008FFA"/>
              </a:solidFill>
            </a:endParaRPr>
          </a:p>
          <a:p>
            <a:endParaRPr lang="en-GB" dirty="0"/>
          </a:p>
        </p:txBody>
      </p:sp>
      <p:sp>
        <p:nvSpPr>
          <p:cNvPr id="9" name="TextBox 8">
            <a:extLst>
              <a:ext uri="{FF2B5EF4-FFF2-40B4-BE49-F238E27FC236}">
                <a16:creationId xmlns:a16="http://schemas.microsoft.com/office/drawing/2014/main" id="{C1F3BB93-9612-20C1-E201-3F8AE4FBBE45}"/>
              </a:ext>
            </a:extLst>
          </p:cNvPr>
          <p:cNvSpPr txBox="1"/>
          <p:nvPr/>
        </p:nvSpPr>
        <p:spPr>
          <a:xfrm>
            <a:off x="2476500" y="-654412"/>
            <a:ext cx="6096000" cy="369332"/>
          </a:xfrm>
          <a:prstGeom prst="rect">
            <a:avLst/>
          </a:prstGeom>
          <a:noFill/>
        </p:spPr>
        <p:txBody>
          <a:bodyPr wrap="square">
            <a:spAutoFit/>
          </a:bodyPr>
          <a:lstStyle/>
          <a:p>
            <a:r>
              <a:rPr lang="en-GB" dirty="0">
                <a:solidFill>
                  <a:schemeClr val="bg1"/>
                </a:solidFill>
              </a:rPr>
              <a:t>Impact of Pupil Voice 2</a:t>
            </a:r>
          </a:p>
        </p:txBody>
      </p:sp>
    </p:spTree>
    <p:extLst>
      <p:ext uri="{BB962C8B-B14F-4D97-AF65-F5344CB8AC3E}">
        <p14:creationId xmlns:p14="http://schemas.microsoft.com/office/powerpoint/2010/main" val="284542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E13BC126-60BB-E94C-CFEA-4AD31AFFD21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3BB2FAA-A5C1-C0DF-40F7-DA06D193999B}"/>
              </a:ext>
            </a:extLst>
          </p:cNvPr>
          <p:cNvSpPr>
            <a:spLocks noGrp="1"/>
          </p:cNvSpPr>
          <p:nvPr>
            <p:ph type="title"/>
          </p:nvPr>
        </p:nvSpPr>
        <p:spPr>
          <a:xfrm>
            <a:off x="0" y="0"/>
            <a:ext cx="12192000" cy="1325563"/>
          </a:xfrm>
          <a:solidFill>
            <a:srgbClr val="0070C0"/>
          </a:solidFill>
        </p:spPr>
        <p:txBody>
          <a:bodyPr>
            <a:noAutofit/>
          </a:bodyPr>
          <a:lstStyle/>
          <a:p>
            <a:pPr algn="ctr"/>
            <a:r>
              <a:rPr lang="en-GB" b="1" dirty="0">
                <a:solidFill>
                  <a:schemeClr val="tx1"/>
                </a:solidFill>
                <a:latin typeface="Arial" panose="020B0604020202020204" pitchFamily="34" charset="0"/>
                <a:cs typeface="Arial" panose="020B0604020202020204" pitchFamily="34" charset="0"/>
              </a:rPr>
              <a:t>    Impact of Pupil Voice</a:t>
            </a:r>
          </a:p>
        </p:txBody>
      </p:sp>
      <p:pic>
        <p:nvPicPr>
          <p:cNvPr id="5" name="Picture 4">
            <a:extLst>
              <a:ext uri="{FF2B5EF4-FFF2-40B4-BE49-F238E27FC236}">
                <a16:creationId xmlns:a16="http://schemas.microsoft.com/office/drawing/2014/main" id="{FBBC1927-243A-66F3-FB37-0039B47CD118}"/>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13645" y="6130756"/>
            <a:ext cx="1695450" cy="566543"/>
          </a:xfrm>
          <a:prstGeom prst="rect">
            <a:avLst/>
          </a:prstGeom>
          <a:noFill/>
          <a:ln>
            <a:noFill/>
          </a:ln>
        </p:spPr>
      </p:pic>
      <p:sp>
        <p:nvSpPr>
          <p:cNvPr id="4" name="TextBox 3">
            <a:extLst>
              <a:ext uri="{FF2B5EF4-FFF2-40B4-BE49-F238E27FC236}">
                <a16:creationId xmlns:a16="http://schemas.microsoft.com/office/drawing/2014/main" id="{89CAC4E5-C044-FA98-F2EF-9AF5EDF69B15}"/>
              </a:ext>
            </a:extLst>
          </p:cNvPr>
          <p:cNvSpPr txBox="1"/>
          <p:nvPr/>
        </p:nvSpPr>
        <p:spPr>
          <a:xfrm>
            <a:off x="1325742" y="1716415"/>
            <a:ext cx="9906001" cy="4555093"/>
          </a:xfrm>
          <a:prstGeom prst="rect">
            <a:avLst/>
          </a:prstGeom>
          <a:noFill/>
        </p:spPr>
        <p:txBody>
          <a:bodyPr wrap="square" rtlCol="0">
            <a:spAutoFit/>
          </a:bodyPr>
          <a:lstStyle/>
          <a:p>
            <a:r>
              <a:rPr lang="en-GB" sz="2400" b="1" u="sng" dirty="0">
                <a:solidFill>
                  <a:srgbClr val="20438F"/>
                </a:solidFill>
                <a:latin typeface="Arial" panose="020B0604020202020204" pitchFamily="34" charset="0"/>
                <a:cs typeface="Arial" panose="020B0604020202020204" pitchFamily="34" charset="0"/>
              </a:rPr>
              <a:t>Case Study  3</a:t>
            </a:r>
          </a:p>
          <a:p>
            <a:pPr algn="ctr"/>
            <a:endParaRPr lang="en-GB" sz="2400" b="1" u="sng"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rgbClr val="20438F"/>
                </a:solidFill>
                <a:latin typeface="Arial" panose="020B0604020202020204" pitchFamily="34" charset="0"/>
                <a:cs typeface="Arial" panose="020B0604020202020204" pitchFamily="34" charset="0"/>
              </a:rPr>
              <a:t>Pupil in year 10 coming to school but not going into lessons. Rudeness to staff and not following instructions. Frequent suspensions, at risk of PEX</a:t>
            </a:r>
          </a:p>
          <a:p>
            <a:pPr marL="342900" indent="-342900">
              <a:buFont typeface="Arial" panose="020B0604020202020204" pitchFamily="34" charset="0"/>
              <a:buChar char="•"/>
            </a:pPr>
            <a:endParaRPr lang="en-GB" sz="22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solidFill>
                  <a:srgbClr val="20438F"/>
                </a:solidFill>
                <a:latin typeface="Arial" panose="020B0604020202020204" pitchFamily="34" charset="0"/>
                <a:cs typeface="Arial" panose="020B0604020202020204" pitchFamily="34" charset="0"/>
              </a:rPr>
              <a:t>Met pupil. Explained who I was, why I was there. Explained what I would do with the information they shared and who would see it. Asked them where they would like to go to share views. Chose a room off the library with the door propped open.</a:t>
            </a:r>
          </a:p>
          <a:p>
            <a:pPr marL="342900" indent="-342900">
              <a:buFont typeface="Arial" panose="020B0604020202020204" pitchFamily="34" charset="0"/>
              <a:buChar char="•"/>
            </a:pPr>
            <a:r>
              <a:rPr lang="en-GB" sz="2200" dirty="0">
                <a:solidFill>
                  <a:srgbClr val="20438F"/>
                </a:solidFill>
                <a:latin typeface="Arial" panose="020B0604020202020204" pitchFamily="34" charset="0"/>
                <a:cs typeface="Arial" panose="020B0604020202020204" pitchFamily="34" charset="0"/>
              </a:rPr>
              <a:t>Number line to rate aspects of school /10</a:t>
            </a:r>
          </a:p>
          <a:p>
            <a:pPr marL="342900" indent="-342900">
              <a:buFont typeface="Arial" panose="020B0604020202020204" pitchFamily="34" charset="0"/>
              <a:buChar char="•"/>
            </a:pPr>
            <a:r>
              <a:rPr lang="en-GB" sz="2200" dirty="0">
                <a:solidFill>
                  <a:srgbClr val="20438F"/>
                </a:solidFill>
                <a:latin typeface="Arial" panose="020B0604020202020204" pitchFamily="34" charset="0"/>
                <a:cs typeface="Arial" panose="020B0604020202020204" pitchFamily="34" charset="0"/>
              </a:rPr>
              <a:t>Talked about what was going well – </a:t>
            </a:r>
            <a:r>
              <a:rPr lang="en-GB" sz="2200" dirty="0" err="1">
                <a:solidFill>
                  <a:srgbClr val="20438F"/>
                </a:solidFill>
                <a:latin typeface="Arial" panose="020B0604020202020204" pitchFamily="34" charset="0"/>
                <a:cs typeface="Arial" panose="020B0604020202020204" pitchFamily="34" charset="0"/>
              </a:rPr>
              <a:t>eg</a:t>
            </a:r>
            <a:r>
              <a:rPr lang="en-GB" sz="2200" dirty="0">
                <a:solidFill>
                  <a:srgbClr val="20438F"/>
                </a:solidFill>
                <a:latin typeface="Arial" panose="020B0604020202020204" pitchFamily="34" charset="0"/>
                <a:cs typeface="Arial" panose="020B0604020202020204" pitchFamily="34" charset="0"/>
              </a:rPr>
              <a:t> 8 or more /10</a:t>
            </a:r>
          </a:p>
          <a:p>
            <a:pPr marL="342900" indent="-342900">
              <a:buFont typeface="Arial" panose="020B0604020202020204" pitchFamily="34" charset="0"/>
              <a:buChar char="•"/>
            </a:pPr>
            <a:r>
              <a:rPr lang="en-GB" sz="2200" dirty="0">
                <a:solidFill>
                  <a:srgbClr val="20438F"/>
                </a:solidFill>
                <a:latin typeface="Arial" panose="020B0604020202020204" pitchFamily="34" charset="0"/>
                <a:cs typeface="Arial" panose="020B0604020202020204" pitchFamily="34" charset="0"/>
              </a:rPr>
              <a:t>Gradually pupil talked about other aspects of school and gave additional information and a number rating</a:t>
            </a:r>
          </a:p>
        </p:txBody>
      </p:sp>
      <p:sp>
        <p:nvSpPr>
          <p:cNvPr id="7" name="TextBox 6">
            <a:extLst>
              <a:ext uri="{FF2B5EF4-FFF2-40B4-BE49-F238E27FC236}">
                <a16:creationId xmlns:a16="http://schemas.microsoft.com/office/drawing/2014/main" id="{0CD70E10-850A-9B9A-22B4-0F361E5AF268}"/>
              </a:ext>
            </a:extLst>
          </p:cNvPr>
          <p:cNvSpPr txBox="1"/>
          <p:nvPr/>
        </p:nvSpPr>
        <p:spPr>
          <a:xfrm>
            <a:off x="2463800" y="-575518"/>
            <a:ext cx="6096000" cy="369332"/>
          </a:xfrm>
          <a:prstGeom prst="rect">
            <a:avLst/>
          </a:prstGeom>
          <a:noFill/>
        </p:spPr>
        <p:txBody>
          <a:bodyPr wrap="square">
            <a:spAutoFit/>
          </a:bodyPr>
          <a:lstStyle/>
          <a:p>
            <a:r>
              <a:rPr lang="en-GB" dirty="0">
                <a:solidFill>
                  <a:schemeClr val="bg1"/>
                </a:solidFill>
              </a:rPr>
              <a:t>Impact of Pupil Voice 3</a:t>
            </a:r>
          </a:p>
        </p:txBody>
      </p:sp>
    </p:spTree>
    <p:extLst>
      <p:ext uri="{BB962C8B-B14F-4D97-AF65-F5344CB8AC3E}">
        <p14:creationId xmlns:p14="http://schemas.microsoft.com/office/powerpoint/2010/main" val="106457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A253E220-8865-DD65-907B-92FD0E796545}"/>
              </a:ext>
            </a:extLst>
          </p:cNvPr>
          <p:cNvSpPr txBox="1">
            <a:spLocks noGrp="1"/>
          </p:cNvSpPr>
          <p:nvPr>
            <p:ph type="title" idx="4294967295"/>
          </p:nvPr>
        </p:nvSpPr>
        <p:spPr>
          <a:xfrm>
            <a:off x="0" y="4592320"/>
            <a:ext cx="12191999" cy="1445619"/>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chemeClr val="bg1"/>
                </a:solidFill>
                <a:effectLst/>
                <a:uLnTx/>
                <a:uFillTx/>
                <a:latin typeface="Arial" panose="020B0604020202020204" pitchFamily="34" charset="0"/>
                <a:ea typeface="Tahoma" panose="020B0604030504040204" pitchFamily="34" charset="0"/>
                <a:cs typeface="Arial" panose="020B0604020202020204" pitchFamily="34" charset="0"/>
              </a:rPr>
              <a:t>      </a:t>
            </a:r>
            <a:br>
              <a:rPr kumimoji="0" lang="en-GB" sz="4800" b="1" i="0" u="none" strike="noStrike" kern="1200" cap="none" spc="0" normalizeH="0" baseline="0" noProof="0" dirty="0">
                <a:ln>
                  <a:noFill/>
                </a:ln>
                <a:solidFill>
                  <a:schemeClr val="bg1"/>
                </a:solidFill>
                <a:effectLst/>
                <a:uLnTx/>
                <a:uFillTx/>
                <a:latin typeface="Arial" panose="020B0604020202020204" pitchFamily="34" charset="0"/>
                <a:ea typeface="Tahoma" panose="020B0604030504040204" pitchFamily="34" charset="0"/>
                <a:cs typeface="Arial" panose="020B0604020202020204" pitchFamily="34" charset="0"/>
              </a:rPr>
            </a:br>
            <a:r>
              <a:rPr kumimoji="0" lang="en-GB" sz="4800" b="1" i="0" u="none" strike="noStrike" kern="1200" cap="none" spc="0" normalizeH="0" baseline="0" noProof="0" dirty="0">
                <a:ln>
                  <a:noFill/>
                </a:ln>
                <a:solidFill>
                  <a:schemeClr val="bg1"/>
                </a:solidFill>
                <a:effectLst/>
                <a:uLnTx/>
                <a:uFillTx/>
                <a:latin typeface="Arial" panose="020B0604020202020204" pitchFamily="34" charset="0"/>
                <a:ea typeface="Tahoma" panose="020B0604030504040204" pitchFamily="34" charset="0"/>
                <a:cs typeface="Arial" panose="020B0604020202020204" pitchFamily="34" charset="0"/>
              </a:rPr>
              <a:t>        The Importance of Pupil Voice</a:t>
            </a:r>
            <a:br>
              <a:rPr kumimoji="0" lang="en-GB" sz="4800" b="1" i="0" u="none" strike="noStrike" kern="1200" cap="none" spc="0" normalizeH="0" baseline="0" noProof="0" dirty="0">
                <a:ln>
                  <a:noFill/>
                </a:ln>
                <a:solidFill>
                  <a:schemeClr val="bg1"/>
                </a:solidFill>
                <a:effectLst/>
                <a:uLnTx/>
                <a:uFillTx/>
                <a:latin typeface="Arial" panose="020B0604020202020204" pitchFamily="34" charset="0"/>
                <a:ea typeface="Tahoma" panose="020B0604030504040204" pitchFamily="34" charset="0"/>
                <a:cs typeface="Arial" panose="020B0604020202020204" pitchFamily="34" charset="0"/>
              </a:rPr>
            </a:br>
            <a:endParaRPr kumimoji="0" lang="en-GB" sz="4800" b="1" i="0" u="none" strike="noStrike" kern="1200" cap="none" spc="0" normalizeH="0" baseline="0" noProof="0" dirty="0">
              <a:ln>
                <a:noFill/>
              </a:ln>
              <a:solidFill>
                <a:schemeClr val="bg1"/>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7E76457D-2113-7D4D-72C2-7F2B794FEF9E}"/>
              </a:ext>
            </a:extLst>
          </p:cNvPr>
          <p:cNvSpPr txBox="1">
            <a:spLocks/>
          </p:cNvSpPr>
          <p:nvPr/>
        </p:nvSpPr>
        <p:spPr>
          <a:xfrm>
            <a:off x="5302778" y="1907711"/>
            <a:ext cx="5720584" cy="12848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a:lnSpc>
                <a:spcPct val="100000"/>
              </a:lnSpc>
              <a:spcBef>
                <a:spcPts val="0"/>
              </a:spcBef>
              <a:buNone/>
            </a:pPr>
            <a:r>
              <a:rPr lang="en-GB" sz="3000" dirty="0">
                <a:solidFill>
                  <a:srgbClr val="1F418B"/>
                </a:solidFill>
                <a:latin typeface="Arial" panose="020B0604020202020204" pitchFamily="34" charset="0"/>
                <a:cs typeface="Arial" panose="020B0604020202020204" pitchFamily="34" charset="0"/>
              </a:rPr>
              <a:t>Emma Nicholson SEMH</a:t>
            </a:r>
          </a:p>
          <a:p>
            <a:pPr marL="0" indent="0">
              <a:buFont typeface="Arial" panose="020B0604020202020204" pitchFamily="34" charset="0"/>
              <a:buNone/>
            </a:pPr>
            <a:r>
              <a:rPr lang="en-GB" sz="3000" dirty="0">
                <a:solidFill>
                  <a:srgbClr val="1F418B"/>
                </a:solidFill>
                <a:latin typeface="Arial" panose="020B0604020202020204" pitchFamily="34" charset="0"/>
                <a:cs typeface="Arial" panose="020B0604020202020204" pitchFamily="34" charset="0"/>
              </a:rPr>
              <a:t>Samantha Wilkins SLCN</a:t>
            </a:r>
          </a:p>
          <a:p>
            <a:pPr marL="0" indent="0">
              <a:buFont typeface="Arial" panose="020B0604020202020204" pitchFamily="34" charset="0"/>
              <a:buNone/>
            </a:pPr>
            <a:r>
              <a:rPr lang="en-GB" sz="3000" dirty="0">
                <a:solidFill>
                  <a:srgbClr val="1F418B"/>
                </a:solidFill>
                <a:latin typeface="Arial" panose="020B0604020202020204" pitchFamily="34" charset="0"/>
                <a:cs typeface="Arial" panose="020B0604020202020204" pitchFamily="34" charset="0"/>
              </a:rPr>
              <a:t>Louise Taylor-Hilton SLCN</a:t>
            </a:r>
          </a:p>
        </p:txBody>
      </p:sp>
      <p:pic>
        <p:nvPicPr>
          <p:cNvPr id="16" name="Picture 15">
            <a:extLst>
              <a:ext uri="{FF2B5EF4-FFF2-40B4-BE49-F238E27FC236}">
                <a16:creationId xmlns:a16="http://schemas.microsoft.com/office/drawing/2014/main" id="{EBE8F830-4444-4DF9-9C8B-5D33A995E3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68638" y="476652"/>
            <a:ext cx="3462050" cy="3578054"/>
          </a:xfrm>
          <a:prstGeom prst="rect">
            <a:avLst/>
          </a:prstGeom>
        </p:spPr>
      </p:pic>
      <p:pic>
        <p:nvPicPr>
          <p:cNvPr id="12" name="Picture 11">
            <a:extLst>
              <a:ext uri="{FF2B5EF4-FFF2-40B4-BE49-F238E27FC236}">
                <a16:creationId xmlns:a16="http://schemas.microsoft.com/office/drawing/2014/main" id="{0508416F-2DA5-1534-66EE-608869991E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50828" y="6207761"/>
            <a:ext cx="1296462" cy="500164"/>
          </a:xfrm>
          <a:prstGeom prst="rect">
            <a:avLst/>
          </a:prstGeom>
        </p:spPr>
      </p:pic>
    </p:spTree>
    <p:extLst>
      <p:ext uri="{BB962C8B-B14F-4D97-AF65-F5344CB8AC3E}">
        <p14:creationId xmlns:p14="http://schemas.microsoft.com/office/powerpoint/2010/main" val="3708608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C2C0DFEC-774E-F8D6-B892-060B481727D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5994CCA-0F4C-B60B-CB32-2E6E54E53611}"/>
              </a:ext>
            </a:extLst>
          </p:cNvPr>
          <p:cNvSpPr>
            <a:spLocks noGrp="1"/>
          </p:cNvSpPr>
          <p:nvPr>
            <p:ph type="title"/>
          </p:nvPr>
        </p:nvSpPr>
        <p:spPr>
          <a:xfrm>
            <a:off x="0" y="0"/>
            <a:ext cx="12192000" cy="1325563"/>
          </a:xfrm>
          <a:solidFill>
            <a:srgbClr val="0070C0"/>
          </a:solidFill>
        </p:spPr>
        <p:txBody>
          <a:bodyPr>
            <a:noAutofit/>
          </a:bodyPr>
          <a:lstStyle/>
          <a:p>
            <a:pPr algn="ctr"/>
            <a:r>
              <a:rPr lang="en-GB" b="1" dirty="0">
                <a:solidFill>
                  <a:schemeClr val="tx1"/>
                </a:solidFill>
                <a:latin typeface="Arial" panose="020B0604020202020204" pitchFamily="34" charset="0"/>
                <a:cs typeface="Arial" panose="020B0604020202020204" pitchFamily="34" charset="0"/>
              </a:rPr>
              <a:t>    Impact of Pupil Voice</a:t>
            </a:r>
          </a:p>
        </p:txBody>
      </p:sp>
      <p:pic>
        <p:nvPicPr>
          <p:cNvPr id="5" name="Picture 4">
            <a:extLst>
              <a:ext uri="{FF2B5EF4-FFF2-40B4-BE49-F238E27FC236}">
                <a16:creationId xmlns:a16="http://schemas.microsoft.com/office/drawing/2014/main" id="{E0936A97-905E-FCCD-0916-666341B2688E}"/>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13645" y="6130756"/>
            <a:ext cx="1695450" cy="566543"/>
          </a:xfrm>
          <a:prstGeom prst="rect">
            <a:avLst/>
          </a:prstGeom>
          <a:noFill/>
          <a:ln>
            <a:noFill/>
          </a:ln>
        </p:spPr>
      </p:pic>
      <p:sp>
        <p:nvSpPr>
          <p:cNvPr id="4" name="TextBox 3">
            <a:extLst>
              <a:ext uri="{FF2B5EF4-FFF2-40B4-BE49-F238E27FC236}">
                <a16:creationId xmlns:a16="http://schemas.microsoft.com/office/drawing/2014/main" id="{D52CB969-7285-BCB7-891B-921AE7B594C7}"/>
              </a:ext>
            </a:extLst>
          </p:cNvPr>
          <p:cNvSpPr txBox="1"/>
          <p:nvPr/>
        </p:nvSpPr>
        <p:spPr>
          <a:xfrm>
            <a:off x="985520" y="1508443"/>
            <a:ext cx="11035335" cy="5016758"/>
          </a:xfrm>
          <a:prstGeom prst="rect">
            <a:avLst/>
          </a:prstGeom>
          <a:noFill/>
        </p:spPr>
        <p:txBody>
          <a:bodyPr wrap="square" rtlCol="0">
            <a:spAutoFit/>
          </a:bodyPr>
          <a:lstStyle/>
          <a:p>
            <a:r>
              <a:rPr lang="en-GB" sz="2000" b="1" u="sng" dirty="0">
                <a:solidFill>
                  <a:srgbClr val="20438F"/>
                </a:solidFill>
                <a:latin typeface="Arial" panose="020B0604020202020204" pitchFamily="34" charset="0"/>
                <a:cs typeface="Arial" panose="020B0604020202020204" pitchFamily="34" charset="0"/>
              </a:rPr>
              <a:t>Case Study  3</a:t>
            </a:r>
          </a:p>
          <a:p>
            <a:pPr algn="ctr"/>
            <a:endParaRPr lang="en-GB" sz="2000" b="1" u="sng"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20438F"/>
                </a:solidFill>
                <a:latin typeface="Arial" panose="020B0604020202020204" pitchFamily="34" charset="0"/>
                <a:cs typeface="Arial" panose="020B0604020202020204" pitchFamily="34" charset="0"/>
              </a:rPr>
              <a:t>Pupil feedback; </a:t>
            </a:r>
          </a:p>
          <a:p>
            <a:pPr marL="342900" indent="-342900">
              <a:buFont typeface="Wingdings" panose="05000000000000000000" pitchFamily="2" charset="2"/>
              <a:buChar char="ü"/>
            </a:pPr>
            <a:r>
              <a:rPr lang="en-GB" sz="2000" dirty="0">
                <a:solidFill>
                  <a:srgbClr val="20438F"/>
                </a:solidFill>
                <a:latin typeface="Arial" panose="020B0604020202020204" pitchFamily="34" charset="0"/>
                <a:cs typeface="Arial" panose="020B0604020202020204" pitchFamily="34" charset="0"/>
              </a:rPr>
              <a:t>don’t know how to manage anger or calm down. Said where they would feel comfortable and supported.</a:t>
            </a:r>
          </a:p>
          <a:p>
            <a:pPr marL="342900" indent="-342900">
              <a:buFont typeface="Wingdings" panose="05000000000000000000" pitchFamily="2" charset="2"/>
              <a:buChar char="ü"/>
            </a:pPr>
            <a:r>
              <a:rPr lang="en-GB" sz="2000" dirty="0">
                <a:solidFill>
                  <a:srgbClr val="20438F"/>
                </a:solidFill>
                <a:latin typeface="Arial" panose="020B0604020202020204" pitchFamily="34" charset="0"/>
                <a:cs typeface="Arial" panose="020B0604020202020204" pitchFamily="34" charset="0"/>
              </a:rPr>
              <a:t>Cannot tell the time and relies on their phone for digital clock. Cannot read or spell well</a:t>
            </a:r>
          </a:p>
          <a:p>
            <a:pPr marL="342900" indent="-342900">
              <a:buFont typeface="Wingdings" panose="05000000000000000000" pitchFamily="2" charset="2"/>
              <a:buChar char="ü"/>
            </a:pPr>
            <a:r>
              <a:rPr lang="en-GB" sz="2000" dirty="0">
                <a:solidFill>
                  <a:srgbClr val="20438F"/>
                </a:solidFill>
                <a:latin typeface="Arial" panose="020B0604020202020204" pitchFamily="34" charset="0"/>
                <a:cs typeface="Arial" panose="020B0604020202020204" pitchFamily="34" charset="0"/>
              </a:rPr>
              <a:t>Can’t catch up on the work in class as they are out on AP some days each week</a:t>
            </a:r>
          </a:p>
          <a:p>
            <a:pPr marL="342900" indent="-342900">
              <a:buFont typeface="Wingdings" panose="05000000000000000000" pitchFamily="2" charset="2"/>
              <a:buChar char="ü"/>
            </a:pPr>
            <a:r>
              <a:rPr lang="en-GB" sz="2000" dirty="0">
                <a:solidFill>
                  <a:srgbClr val="20438F"/>
                </a:solidFill>
                <a:latin typeface="Arial" panose="020B0604020202020204" pitchFamily="34" charset="0"/>
                <a:cs typeface="Arial" panose="020B0604020202020204" pitchFamily="34" charset="0"/>
              </a:rPr>
              <a:t>Would go into class if they could just watch and listen but not be asked questions. Didn’t understand some of the words.</a:t>
            </a:r>
          </a:p>
          <a:p>
            <a:pPr marL="342900" indent="-342900">
              <a:buFont typeface="Arial" panose="020B0604020202020204" pitchFamily="34" charset="0"/>
              <a:buChar char="•"/>
            </a:pPr>
            <a:endParaRPr lang="en-GB" sz="2000" dirty="0">
              <a:solidFill>
                <a:srgbClr val="20438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20438F"/>
                </a:solidFill>
                <a:latin typeface="Arial" panose="020B0604020202020204" pitchFamily="34" charset="0"/>
                <a:cs typeface="Arial" panose="020B0604020202020204" pitchFamily="34" charset="0"/>
              </a:rPr>
              <a:t>Outcome; views shared with key school staff and home. One page profile updated for staff</a:t>
            </a:r>
          </a:p>
          <a:p>
            <a:pPr marL="342900" indent="-342900">
              <a:buFont typeface="Arial" panose="020B0604020202020204" pitchFamily="34" charset="0"/>
              <a:buChar char="•"/>
            </a:pPr>
            <a:r>
              <a:rPr lang="en-GB" sz="2000" dirty="0">
                <a:solidFill>
                  <a:srgbClr val="20438F"/>
                </a:solidFill>
                <a:latin typeface="Arial" panose="020B0604020202020204" pitchFamily="34" charset="0"/>
                <a:cs typeface="Arial" panose="020B0604020202020204" pitchFamily="34" charset="0"/>
              </a:rPr>
              <a:t>School implemented a ‘soft start’ in chosen area</a:t>
            </a:r>
          </a:p>
          <a:p>
            <a:pPr marL="342900" indent="-342900">
              <a:buFont typeface="Arial" panose="020B0604020202020204" pitchFamily="34" charset="0"/>
              <a:buChar char="•"/>
            </a:pPr>
            <a:r>
              <a:rPr lang="en-GB" sz="2000" dirty="0">
                <a:solidFill>
                  <a:srgbClr val="20438F"/>
                </a:solidFill>
                <a:latin typeface="Arial" panose="020B0604020202020204" pitchFamily="34" charset="0"/>
                <a:cs typeface="Arial" panose="020B0604020202020204" pitchFamily="34" charset="0"/>
              </a:rPr>
              <a:t>Reading mentor and intervention put in place.</a:t>
            </a:r>
          </a:p>
          <a:p>
            <a:pPr marL="342900" indent="-342900">
              <a:buFont typeface="Arial" panose="020B0604020202020204" pitchFamily="34" charset="0"/>
              <a:buChar char="•"/>
            </a:pPr>
            <a:r>
              <a:rPr lang="en-GB" sz="2000" dirty="0">
                <a:solidFill>
                  <a:srgbClr val="20438F"/>
                </a:solidFill>
                <a:latin typeface="Arial" panose="020B0604020202020204" pitchFamily="34" charset="0"/>
                <a:cs typeface="Arial" panose="020B0604020202020204" pitchFamily="34" charset="0"/>
              </a:rPr>
              <a:t>Counselling avenues explored by school for anger management</a:t>
            </a:r>
          </a:p>
          <a:p>
            <a:pPr marL="342900" indent="-342900">
              <a:buFont typeface="Arial" panose="020B0604020202020204" pitchFamily="34" charset="0"/>
              <a:buChar char="•"/>
            </a:pPr>
            <a:r>
              <a:rPr lang="en-GB" sz="2000" dirty="0">
                <a:solidFill>
                  <a:srgbClr val="20438F"/>
                </a:solidFill>
                <a:latin typeface="Arial" panose="020B0604020202020204" pitchFamily="34" charset="0"/>
                <a:cs typeface="Arial" panose="020B0604020202020204" pitchFamily="34" charset="0"/>
              </a:rPr>
              <a:t>Pupil screened for language needs </a:t>
            </a:r>
          </a:p>
          <a:p>
            <a:pPr marL="342900" indent="-342900">
              <a:buFont typeface="Arial" panose="020B0604020202020204" pitchFamily="34" charset="0"/>
              <a:buChar char="•"/>
            </a:pPr>
            <a:r>
              <a:rPr lang="en-GB" sz="2000" dirty="0">
                <a:solidFill>
                  <a:srgbClr val="20438F"/>
                </a:solidFill>
                <a:latin typeface="Arial" panose="020B0604020202020204" pitchFamily="34" charset="0"/>
                <a:cs typeface="Arial" panose="020B0604020202020204" pitchFamily="34" charset="0"/>
              </a:rPr>
              <a:t>Pupil to be given role coaching sport with support of PE lead  </a:t>
            </a:r>
          </a:p>
        </p:txBody>
      </p:sp>
      <p:sp>
        <p:nvSpPr>
          <p:cNvPr id="7" name="TextBox 6">
            <a:extLst>
              <a:ext uri="{FF2B5EF4-FFF2-40B4-BE49-F238E27FC236}">
                <a16:creationId xmlns:a16="http://schemas.microsoft.com/office/drawing/2014/main" id="{6B25D965-7B7A-7B1F-D069-F4187185D728}"/>
              </a:ext>
            </a:extLst>
          </p:cNvPr>
          <p:cNvSpPr txBox="1"/>
          <p:nvPr/>
        </p:nvSpPr>
        <p:spPr>
          <a:xfrm>
            <a:off x="2298700" y="-737116"/>
            <a:ext cx="6096000" cy="369332"/>
          </a:xfrm>
          <a:prstGeom prst="rect">
            <a:avLst/>
          </a:prstGeom>
          <a:noFill/>
        </p:spPr>
        <p:txBody>
          <a:bodyPr wrap="square">
            <a:spAutoFit/>
          </a:bodyPr>
          <a:lstStyle/>
          <a:p>
            <a:r>
              <a:rPr lang="en-GB" dirty="0">
                <a:solidFill>
                  <a:schemeClr val="bg1"/>
                </a:solidFill>
              </a:rPr>
              <a:t>Impact of Pupil Voice 4</a:t>
            </a:r>
          </a:p>
        </p:txBody>
      </p:sp>
    </p:spTree>
    <p:extLst>
      <p:ext uri="{BB962C8B-B14F-4D97-AF65-F5344CB8AC3E}">
        <p14:creationId xmlns:p14="http://schemas.microsoft.com/office/powerpoint/2010/main" val="205510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C7906E8C-4295-0C62-6D1A-6BE954406DF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148C97E-0043-F178-ECA3-D2DF7E1AB1C2}"/>
              </a:ext>
            </a:extLst>
          </p:cNvPr>
          <p:cNvSpPr>
            <a:spLocks noGrp="1"/>
          </p:cNvSpPr>
          <p:nvPr>
            <p:ph type="title"/>
          </p:nvPr>
        </p:nvSpPr>
        <p:spPr>
          <a:xfrm>
            <a:off x="0" y="0"/>
            <a:ext cx="12192000" cy="1325563"/>
          </a:xfrm>
          <a:solidFill>
            <a:srgbClr val="0070C0"/>
          </a:solidFill>
        </p:spPr>
        <p:txBody>
          <a:bodyPr>
            <a:noAutofit/>
          </a:bodyPr>
          <a:lstStyle/>
          <a:p>
            <a:pPr algn="ctr"/>
            <a:r>
              <a:rPr lang="en-GB" b="1" dirty="0">
                <a:solidFill>
                  <a:schemeClr val="tx1"/>
                </a:solidFill>
                <a:latin typeface="Arial" panose="020B0604020202020204" pitchFamily="34" charset="0"/>
                <a:cs typeface="Arial" panose="020B0604020202020204" pitchFamily="34" charset="0"/>
              </a:rPr>
              <a:t>    Summary</a:t>
            </a:r>
          </a:p>
        </p:txBody>
      </p:sp>
      <p:pic>
        <p:nvPicPr>
          <p:cNvPr id="5" name="Picture 4">
            <a:extLst>
              <a:ext uri="{FF2B5EF4-FFF2-40B4-BE49-F238E27FC236}">
                <a16:creationId xmlns:a16="http://schemas.microsoft.com/office/drawing/2014/main" id="{3110E3CD-A757-DC2E-0471-7CEF319D9C56}"/>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13645" y="6130756"/>
            <a:ext cx="1695450" cy="566543"/>
          </a:xfrm>
          <a:prstGeom prst="rect">
            <a:avLst/>
          </a:prstGeom>
          <a:noFill/>
          <a:ln>
            <a:noFill/>
          </a:ln>
        </p:spPr>
      </p:pic>
      <p:grpSp>
        <p:nvGrpSpPr>
          <p:cNvPr id="10" name="Group 9">
            <a:extLst>
              <a:ext uri="{FF2B5EF4-FFF2-40B4-BE49-F238E27FC236}">
                <a16:creationId xmlns:a16="http://schemas.microsoft.com/office/drawing/2014/main" id="{E6083050-3D60-E247-7C32-03BD2E4D0BF6}"/>
              </a:ext>
              <a:ext uri="{C183D7F6-B498-43B3-948B-1728B52AA6E4}">
                <adec:decorative xmlns:adec="http://schemas.microsoft.com/office/drawing/2017/decorative" val="1"/>
              </a:ext>
            </a:extLst>
          </p:cNvPr>
          <p:cNvGrpSpPr/>
          <p:nvPr/>
        </p:nvGrpSpPr>
        <p:grpSpPr>
          <a:xfrm>
            <a:off x="658758" y="2053018"/>
            <a:ext cx="11065882" cy="3993921"/>
            <a:chOff x="689238" y="1768538"/>
            <a:chExt cx="11065882" cy="3993921"/>
          </a:xfrm>
        </p:grpSpPr>
        <p:sp>
          <p:nvSpPr>
            <p:cNvPr id="4" name="TextBox 5">
              <a:extLst>
                <a:ext uri="{FF2B5EF4-FFF2-40B4-BE49-F238E27FC236}">
                  <a16:creationId xmlns:a16="http://schemas.microsoft.com/office/drawing/2014/main" id="{2FB60357-A78A-783C-EC52-AEB432062A93}"/>
                </a:ext>
              </a:extLst>
            </p:cNvPr>
            <p:cNvSpPr txBox="1"/>
            <p:nvPr/>
          </p:nvSpPr>
          <p:spPr>
            <a:xfrm>
              <a:off x="689238" y="1768538"/>
              <a:ext cx="3408491" cy="2207240"/>
            </a:xfrm>
            <a:prstGeom prst="ellipse">
              <a:avLst/>
            </a:prstGeom>
            <a:solidFill>
              <a:schemeClr val="accent1">
                <a:lumMod val="40000"/>
                <a:lumOff val="60000"/>
              </a:schemeClr>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400" dirty="0">
                  <a:solidFill>
                    <a:srgbClr val="20438F"/>
                  </a:solidFill>
                  <a:latin typeface="Arial" panose="020B0604020202020204" pitchFamily="34" charset="0"/>
                  <a:cs typeface="Arial" panose="020B0604020202020204" pitchFamily="34" charset="0"/>
                </a:rPr>
                <a:t>When harnessed well, pupil voice is a powerful tool.</a:t>
              </a:r>
            </a:p>
          </p:txBody>
        </p:sp>
        <p:sp>
          <p:nvSpPr>
            <p:cNvPr id="6" name="TextBox 5">
              <a:extLst>
                <a:ext uri="{FF2B5EF4-FFF2-40B4-BE49-F238E27FC236}">
                  <a16:creationId xmlns:a16="http://schemas.microsoft.com/office/drawing/2014/main" id="{2B35BE70-2B0C-D103-401C-491A0FE62B99}"/>
                </a:ext>
              </a:extLst>
            </p:cNvPr>
            <p:cNvSpPr txBox="1"/>
            <p:nvPr/>
          </p:nvSpPr>
          <p:spPr>
            <a:xfrm>
              <a:off x="4359266" y="2060760"/>
              <a:ext cx="3473468" cy="1687890"/>
            </a:xfrm>
            <a:prstGeom prst="ellipse">
              <a:avLst/>
            </a:prstGeom>
            <a:solidFill>
              <a:schemeClr val="accent1">
                <a:lumMod val="40000"/>
                <a:lumOff val="60000"/>
              </a:schemeClr>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400" dirty="0">
                  <a:solidFill>
                    <a:srgbClr val="20438F"/>
                  </a:solidFill>
                  <a:latin typeface="Arial" panose="020B0604020202020204" pitchFamily="34" charset="0"/>
                  <a:cs typeface="Arial" panose="020B0604020202020204" pitchFamily="34" charset="0"/>
                </a:rPr>
                <a:t>Coproduction child first approach</a:t>
              </a:r>
            </a:p>
          </p:txBody>
        </p:sp>
        <p:sp>
          <p:nvSpPr>
            <p:cNvPr id="7" name="TextBox 5">
              <a:extLst>
                <a:ext uri="{FF2B5EF4-FFF2-40B4-BE49-F238E27FC236}">
                  <a16:creationId xmlns:a16="http://schemas.microsoft.com/office/drawing/2014/main" id="{FD2B7C4C-F494-9235-1C9F-044C4320B1E1}"/>
                </a:ext>
              </a:extLst>
            </p:cNvPr>
            <p:cNvSpPr txBox="1"/>
            <p:nvPr/>
          </p:nvSpPr>
          <p:spPr>
            <a:xfrm>
              <a:off x="2393483" y="4007935"/>
              <a:ext cx="3408491" cy="1687890"/>
            </a:xfrm>
            <a:prstGeom prst="ellipse">
              <a:avLst/>
            </a:prstGeom>
            <a:solidFill>
              <a:schemeClr val="accent1">
                <a:lumMod val="40000"/>
                <a:lumOff val="60000"/>
              </a:schemeClr>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400" dirty="0">
                  <a:solidFill>
                    <a:srgbClr val="20438F"/>
                  </a:solidFill>
                  <a:latin typeface="Arial" panose="020B0604020202020204" pitchFamily="34" charset="0"/>
                  <a:cs typeface="Arial" panose="020B0604020202020204" pitchFamily="34" charset="0"/>
                </a:rPr>
                <a:t>Pupil voice is a process over time.</a:t>
              </a:r>
            </a:p>
          </p:txBody>
        </p:sp>
        <p:sp>
          <p:nvSpPr>
            <p:cNvPr id="8" name="TextBox 5">
              <a:extLst>
                <a:ext uri="{FF2B5EF4-FFF2-40B4-BE49-F238E27FC236}">
                  <a16:creationId xmlns:a16="http://schemas.microsoft.com/office/drawing/2014/main" id="{12D60BFF-6B9E-6805-E9B7-333828C6239C}"/>
                </a:ext>
              </a:extLst>
            </p:cNvPr>
            <p:cNvSpPr txBox="1"/>
            <p:nvPr/>
          </p:nvSpPr>
          <p:spPr>
            <a:xfrm>
              <a:off x="6096000" y="4074569"/>
              <a:ext cx="3408491" cy="1687890"/>
            </a:xfrm>
            <a:prstGeom prst="ellipse">
              <a:avLst/>
            </a:prstGeom>
            <a:solidFill>
              <a:schemeClr val="accent1">
                <a:lumMod val="40000"/>
                <a:lumOff val="60000"/>
              </a:schemeClr>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400" dirty="0">
                  <a:solidFill>
                    <a:srgbClr val="20438F"/>
                  </a:solidFill>
                  <a:latin typeface="Arial" panose="020B0604020202020204" pitchFamily="34" charset="0"/>
                  <a:cs typeface="Arial" panose="020B0604020202020204" pitchFamily="34" charset="0"/>
                </a:rPr>
                <a:t>Consider – who, where, when, how, what next</a:t>
              </a:r>
            </a:p>
          </p:txBody>
        </p:sp>
        <p:sp>
          <p:nvSpPr>
            <p:cNvPr id="9" name="TextBox 5">
              <a:extLst>
                <a:ext uri="{FF2B5EF4-FFF2-40B4-BE49-F238E27FC236}">
                  <a16:creationId xmlns:a16="http://schemas.microsoft.com/office/drawing/2014/main" id="{EB46FBF4-AE9F-BA64-D01E-D11A8051CD77}"/>
                </a:ext>
              </a:extLst>
            </p:cNvPr>
            <p:cNvSpPr txBox="1"/>
            <p:nvPr/>
          </p:nvSpPr>
          <p:spPr>
            <a:xfrm>
              <a:off x="8023153" y="1867329"/>
              <a:ext cx="3731967" cy="2207240"/>
            </a:xfrm>
            <a:prstGeom prst="ellipse">
              <a:avLst/>
            </a:prstGeom>
            <a:solidFill>
              <a:schemeClr val="accent1">
                <a:lumMod val="40000"/>
                <a:lumOff val="60000"/>
              </a:schemeClr>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400" dirty="0">
                  <a:solidFill>
                    <a:srgbClr val="20438F"/>
                  </a:solidFill>
                  <a:latin typeface="Arial" panose="020B0604020202020204" pitchFamily="34" charset="0"/>
                  <a:cs typeface="Arial" panose="020B0604020202020204" pitchFamily="34" charset="0"/>
                </a:rPr>
                <a:t>Consider the pupils language/learning needs</a:t>
              </a:r>
            </a:p>
          </p:txBody>
        </p:sp>
      </p:grpSp>
    </p:spTree>
    <p:extLst>
      <p:ext uri="{BB962C8B-B14F-4D97-AF65-F5344CB8AC3E}">
        <p14:creationId xmlns:p14="http://schemas.microsoft.com/office/powerpoint/2010/main" val="223825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3ED663-1BCE-A93F-47E1-1D72D6873CD4}"/>
              </a:ext>
            </a:extLst>
          </p:cNvPr>
          <p:cNvSpPr txBox="1">
            <a:spLocks noGrp="1"/>
          </p:cNvSpPr>
          <p:nvPr>
            <p:ph type="title" idx="4294967295"/>
          </p:nvPr>
        </p:nvSpPr>
        <p:spPr>
          <a:xfrm>
            <a:off x="0" y="0"/>
            <a:ext cx="3169920" cy="6858000"/>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Useful Websites/resources</a:t>
            </a:r>
          </a:p>
        </p:txBody>
      </p:sp>
      <p:pic>
        <p:nvPicPr>
          <p:cNvPr id="25" name="Picture 24">
            <a:extLst>
              <a:ext uri="{FF2B5EF4-FFF2-40B4-BE49-F238E27FC236}">
                <a16:creationId xmlns:a16="http://schemas.microsoft.com/office/drawing/2014/main" id="{3BE65B95-7009-332F-BFC6-4EEFBF073369}"/>
              </a:ext>
              <a:ext uri="{C183D7F6-B498-43B3-948B-1728B52AA6E4}">
                <adec:decorative xmlns:adec="http://schemas.microsoft.com/office/drawing/2017/decorative" val="1"/>
              </a:ext>
            </a:extLst>
          </p:cNvPr>
          <p:cNvPicPr/>
          <p:nvPr/>
        </p:nvPicPr>
        <p:blipFill>
          <a:blip r:embed="rId2"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515809" y="6212557"/>
            <a:ext cx="1328883" cy="437711"/>
          </a:xfrm>
          <a:prstGeom prst="rect">
            <a:avLst/>
          </a:prstGeom>
          <a:noFill/>
          <a:ln>
            <a:noFill/>
          </a:ln>
        </p:spPr>
      </p:pic>
      <p:sp>
        <p:nvSpPr>
          <p:cNvPr id="2" name="TextBox 1">
            <a:extLst>
              <a:ext uri="{FF2B5EF4-FFF2-40B4-BE49-F238E27FC236}">
                <a16:creationId xmlns:a16="http://schemas.microsoft.com/office/drawing/2014/main" id="{36C3DFEA-C0C0-68EA-937E-A4E019BEAFF1}"/>
              </a:ext>
            </a:extLst>
          </p:cNvPr>
          <p:cNvSpPr txBox="1"/>
          <p:nvPr/>
        </p:nvSpPr>
        <p:spPr>
          <a:xfrm>
            <a:off x="3714414" y="488811"/>
            <a:ext cx="8252198" cy="6524863"/>
          </a:xfrm>
          <a:prstGeom prst="rect">
            <a:avLst/>
          </a:prstGeom>
          <a:noFill/>
        </p:spPr>
        <p:txBody>
          <a:bodyPr wrap="square" rtlCol="0">
            <a:spAutoFit/>
          </a:bodyPr>
          <a:lstStyle/>
          <a:p>
            <a:pPr marL="457200" indent="-457200">
              <a:buFont typeface="Arial" panose="020B0604020202020204" pitchFamily="34" charset="0"/>
              <a:buChar char="•"/>
            </a:pPr>
            <a:r>
              <a:rPr lang="en-GB" sz="2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https://www.mentallyhealthyschools.org.uk/whole-school-approach/pupil-voice/</a:t>
            </a:r>
            <a:r>
              <a:rPr lang="en-GB" sz="2200" dirty="0">
                <a:solidFill>
                  <a:srgbClr val="0070C0"/>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endParaRPr lang="en-GB" sz="2200" dirty="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Talking Mats | Improving communication, improving lives</a:t>
            </a:r>
            <a:endParaRPr lang="en-GB" sz="2200" dirty="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200" dirty="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2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Home - Speech and Language UK: Changing young lives</a:t>
            </a:r>
            <a:endParaRPr lang="en-GB" sz="2200" dirty="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200" dirty="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2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Ages and stages - Speech and Language UK: Changing young lives</a:t>
            </a:r>
            <a:endParaRPr lang="en-GB" sz="2200" dirty="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200" dirty="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200" dirty="0">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Visual supports - Speech and Language UK</a:t>
            </a:r>
            <a:endParaRPr lang="en-GB" sz="2200" dirty="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200" dirty="0">
                <a:solidFill>
                  <a:srgbClr val="0070C0"/>
                </a:solidFill>
                <a:latin typeface="Arial" panose="020B0604020202020204" pitchFamily="34" charset="0"/>
                <a:cs typeface="Arial" panose="020B0604020202020204" pitchFamily="34" charset="0"/>
              </a:rPr>
              <a:t>https://edpsy.org.uk/blog/2020/drawing-the-ideal-safe-school-an-optimistic-approach-to-returning-to-school/</a:t>
            </a:r>
          </a:p>
          <a:p>
            <a:endParaRPr lang="en-GB" sz="2200" dirty="0">
              <a:solidFill>
                <a:srgbClr val="20438F"/>
              </a:solidFill>
              <a:latin typeface="Arial" panose="020B0604020202020204" pitchFamily="34" charset="0"/>
              <a:cs typeface="Arial" panose="020B0604020202020204" pitchFamily="34" charset="0"/>
            </a:endParaRPr>
          </a:p>
          <a:p>
            <a:r>
              <a:rPr lang="en-GB" sz="2200" b="1" u="sng" dirty="0">
                <a:solidFill>
                  <a:srgbClr val="20438F"/>
                </a:solidFill>
                <a:latin typeface="Arial" panose="020B0604020202020204" pitchFamily="34" charset="0"/>
                <a:cs typeface="Arial" panose="020B0604020202020204" pitchFamily="34" charset="0"/>
              </a:rPr>
              <a:t>Resources:</a:t>
            </a:r>
          </a:p>
          <a:p>
            <a:pPr marL="457200" indent="-457200">
              <a:buFont typeface="Arial" panose="020B0604020202020204" pitchFamily="34" charset="0"/>
              <a:buChar char="•"/>
            </a:pPr>
            <a:r>
              <a:rPr lang="en-GB" sz="2200" dirty="0">
                <a:solidFill>
                  <a:srgbClr val="20438F"/>
                </a:solidFill>
                <a:latin typeface="Arial" panose="020B0604020202020204" pitchFamily="34" charset="0"/>
                <a:cs typeface="Arial" panose="020B0604020202020204" pitchFamily="34" charset="0"/>
              </a:rPr>
              <a:t>Karen Treisman Treasure Deck of Cards – 3 sets. </a:t>
            </a:r>
          </a:p>
          <a:p>
            <a:pPr marL="457200" indent="-457200">
              <a:buFont typeface="Arial" panose="020B0604020202020204" pitchFamily="34" charset="0"/>
              <a:buChar char="•"/>
            </a:pPr>
            <a:endParaRPr lang="en-GB" sz="2200" dirty="0"/>
          </a:p>
          <a:p>
            <a:pPr marL="457200" indent="-457200">
              <a:buFont typeface="Arial" panose="020B0604020202020204" pitchFamily="34" charset="0"/>
              <a:buChar char="•"/>
            </a:pPr>
            <a:endParaRPr lang="en-GB" sz="2200" dirty="0"/>
          </a:p>
          <a:p>
            <a:pPr marL="457200" indent="-457200">
              <a:buFont typeface="Arial" panose="020B0604020202020204" pitchFamily="34" charset="0"/>
              <a:buChar char="•"/>
            </a:pPr>
            <a:endParaRPr lang="en-GB" sz="2200" dirty="0"/>
          </a:p>
        </p:txBody>
      </p:sp>
    </p:spTree>
    <p:extLst>
      <p:ext uri="{BB962C8B-B14F-4D97-AF65-F5344CB8AC3E}">
        <p14:creationId xmlns:p14="http://schemas.microsoft.com/office/powerpoint/2010/main" val="4173905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A852DC71-615E-ED38-B53B-A18C9B3AA8C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FC1B2D8-DF6D-98FD-1222-E6E306218458}"/>
              </a:ext>
            </a:extLst>
          </p:cNvPr>
          <p:cNvSpPr>
            <a:spLocks noGrp="1"/>
          </p:cNvSpPr>
          <p:nvPr>
            <p:ph type="title"/>
          </p:nvPr>
        </p:nvSpPr>
        <p:spPr>
          <a:xfrm>
            <a:off x="0" y="0"/>
            <a:ext cx="3161489" cy="6857999"/>
          </a:xfrm>
          <a:solidFill>
            <a:srgbClr val="0070C0"/>
          </a:solidFill>
        </p:spPr>
        <p:txBody>
          <a:bodyPr>
            <a:noAutofit/>
          </a:bodyPr>
          <a:lstStyle/>
          <a:p>
            <a:pPr algn="ctr"/>
            <a:r>
              <a:rPr lang="en-GB" sz="4800" b="1" dirty="0">
                <a:solidFill>
                  <a:schemeClr val="tx1"/>
                </a:solidFill>
                <a:latin typeface="Arial" panose="020B0604020202020204" pitchFamily="34" charset="0"/>
                <a:cs typeface="Arial" panose="020B0604020202020204" pitchFamily="34" charset="0"/>
              </a:rPr>
              <a:t>SES </a:t>
            </a:r>
            <a:br>
              <a:rPr lang="en-GB" sz="4800" b="1" dirty="0">
                <a:solidFill>
                  <a:schemeClr val="tx1"/>
                </a:solidFill>
                <a:latin typeface="Arial" panose="020B0604020202020204" pitchFamily="34" charset="0"/>
                <a:cs typeface="Arial" panose="020B0604020202020204" pitchFamily="34" charset="0"/>
              </a:rPr>
            </a:br>
            <a:r>
              <a:rPr lang="en-GB" sz="4800" b="1" dirty="0">
                <a:solidFill>
                  <a:schemeClr val="tx1"/>
                </a:solidFill>
                <a:latin typeface="Arial" panose="020B0604020202020204" pitchFamily="34" charset="0"/>
                <a:cs typeface="Arial" panose="020B0604020202020204" pitchFamily="34" charset="0"/>
              </a:rPr>
              <a:t>on </a:t>
            </a:r>
            <a:br>
              <a:rPr lang="en-GB" sz="4800" b="1" dirty="0">
                <a:solidFill>
                  <a:schemeClr val="tx1"/>
                </a:solidFill>
                <a:latin typeface="Arial" panose="020B0604020202020204" pitchFamily="34" charset="0"/>
                <a:cs typeface="Arial" panose="020B0604020202020204" pitchFamily="34" charset="0"/>
              </a:rPr>
            </a:br>
            <a:r>
              <a:rPr lang="en-GB" sz="4800" b="1" dirty="0">
                <a:solidFill>
                  <a:schemeClr val="tx1"/>
                </a:solidFill>
                <a:latin typeface="Arial" panose="020B0604020202020204" pitchFamily="34" charset="0"/>
                <a:cs typeface="Arial" panose="020B0604020202020204" pitchFamily="34" charset="0"/>
              </a:rPr>
              <a:t>a Page</a:t>
            </a:r>
            <a:endParaRPr lang="en-GB" sz="1600" b="1"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CE8E913-8797-CCB4-B4EB-93E335A80C8A}"/>
              </a:ext>
            </a:extLst>
          </p:cNvPr>
          <p:cNvSpPr txBox="1"/>
          <p:nvPr/>
        </p:nvSpPr>
        <p:spPr>
          <a:xfrm>
            <a:off x="3583442" y="6243680"/>
            <a:ext cx="8330663" cy="430887"/>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hlinkClick r:id="rId3"/>
              </a:rPr>
              <a:t>https://suffolklearning.com/inclusion/specialist-education-services/</a:t>
            </a:r>
            <a:r>
              <a:rPr lang="en-GB" sz="2200" dirty="0">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AA565056-5028-931D-19DB-C3FA97ACC6B0}"/>
              </a:ext>
              <a:ext uri="{C183D7F6-B498-43B3-948B-1728B52AA6E4}">
                <adec:decorative xmlns:adec="http://schemas.microsoft.com/office/drawing/2017/decorative" val="1"/>
              </a:ext>
            </a:extLst>
          </p:cNvPr>
          <p:cNvGrpSpPr/>
          <p:nvPr/>
        </p:nvGrpSpPr>
        <p:grpSpPr>
          <a:xfrm>
            <a:off x="3493005" y="339076"/>
            <a:ext cx="8330663" cy="5693807"/>
            <a:chOff x="3415183" y="183433"/>
            <a:chExt cx="8330663" cy="5693807"/>
          </a:xfrm>
        </p:grpSpPr>
        <p:pic>
          <p:nvPicPr>
            <p:cNvPr id="10" name="Picture 9">
              <a:extLst>
                <a:ext uri="{FF2B5EF4-FFF2-40B4-BE49-F238E27FC236}">
                  <a16:creationId xmlns:a16="http://schemas.microsoft.com/office/drawing/2014/main" id="{845C860D-AB50-DFEF-D64A-5C54195D8801}"/>
                </a:ext>
              </a:extLst>
            </p:cNvPr>
            <p:cNvPicPr>
              <a:picLocks noChangeAspect="1"/>
            </p:cNvPicPr>
            <p:nvPr/>
          </p:nvPicPr>
          <p:blipFill>
            <a:blip r:embed="rId4"/>
            <a:srcRect t="2200"/>
            <a:stretch/>
          </p:blipFill>
          <p:spPr>
            <a:xfrm>
              <a:off x="3415183" y="183433"/>
              <a:ext cx="8330663" cy="5693807"/>
            </a:xfrm>
            <a:prstGeom prst="rect">
              <a:avLst/>
            </a:prstGeom>
          </p:spPr>
        </p:pic>
        <p:pic>
          <p:nvPicPr>
            <p:cNvPr id="4" name="Picture 3">
              <a:extLst>
                <a:ext uri="{FF2B5EF4-FFF2-40B4-BE49-F238E27FC236}">
                  <a16:creationId xmlns:a16="http://schemas.microsoft.com/office/drawing/2014/main" id="{A49AC37F-6506-FC29-5C08-0A28B535D6CA}"/>
                </a:ext>
                <a:ext uri="{C183D7F6-B498-43B3-948B-1728B52AA6E4}">
                  <adec:decorative xmlns:adec="http://schemas.microsoft.com/office/drawing/2017/decorative" val="1"/>
                </a:ext>
              </a:extLst>
            </p:cNvPr>
            <p:cNvPicPr/>
            <p:nvPr/>
          </p:nvPicPr>
          <p:blipFill>
            <a:blip r:embed="rId5"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3583442" y="350196"/>
              <a:ext cx="1056652" cy="336051"/>
            </a:xfrm>
            <a:prstGeom prst="rect">
              <a:avLst/>
            </a:prstGeom>
            <a:noFill/>
            <a:ln>
              <a:noFill/>
            </a:ln>
          </p:spPr>
        </p:pic>
      </p:grpSp>
    </p:spTree>
    <p:extLst>
      <p:ext uri="{BB962C8B-B14F-4D97-AF65-F5344CB8AC3E}">
        <p14:creationId xmlns:p14="http://schemas.microsoft.com/office/powerpoint/2010/main" val="2408182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873B0B1F-1729-9BA9-717A-D260FCD8D21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07A20ED-3DE1-8D13-94C9-431F8FEC6E54}"/>
              </a:ext>
            </a:extLst>
          </p:cNvPr>
          <p:cNvSpPr txBox="1">
            <a:spLocks noGrp="1"/>
          </p:cNvSpPr>
          <p:nvPr>
            <p:ph type="title" idx="4294967295"/>
          </p:nvPr>
        </p:nvSpPr>
        <p:spPr>
          <a:xfrm>
            <a:off x="0" y="0"/>
            <a:ext cx="12192000" cy="1325563"/>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Further Training</a:t>
            </a:r>
          </a:p>
        </p:txBody>
      </p:sp>
      <p:grpSp>
        <p:nvGrpSpPr>
          <p:cNvPr id="2" name="Group 1">
            <a:extLst>
              <a:ext uri="{FF2B5EF4-FFF2-40B4-BE49-F238E27FC236}">
                <a16:creationId xmlns:a16="http://schemas.microsoft.com/office/drawing/2014/main" id="{5E306507-E614-76E6-3E0A-C95F658A0B5C}"/>
              </a:ext>
              <a:ext uri="{C183D7F6-B498-43B3-948B-1728B52AA6E4}">
                <adec:decorative xmlns:adec="http://schemas.microsoft.com/office/drawing/2017/decorative" val="1"/>
              </a:ext>
            </a:extLst>
          </p:cNvPr>
          <p:cNvGrpSpPr/>
          <p:nvPr/>
        </p:nvGrpSpPr>
        <p:grpSpPr>
          <a:xfrm>
            <a:off x="294587" y="1877155"/>
            <a:ext cx="11251078" cy="4584605"/>
            <a:chOff x="294587" y="1877155"/>
            <a:chExt cx="11251078" cy="4584605"/>
          </a:xfrm>
        </p:grpSpPr>
        <p:sp>
          <p:nvSpPr>
            <p:cNvPr id="4" name="TextBox 3">
              <a:extLst>
                <a:ext uri="{FF2B5EF4-FFF2-40B4-BE49-F238E27FC236}">
                  <a16:creationId xmlns:a16="http://schemas.microsoft.com/office/drawing/2014/main" id="{4F728812-EF7A-FB0D-D1EA-45E639AA4BEE}"/>
                </a:ext>
              </a:extLst>
            </p:cNvPr>
            <p:cNvSpPr txBox="1"/>
            <p:nvPr/>
          </p:nvSpPr>
          <p:spPr>
            <a:xfrm>
              <a:off x="5989712" y="1877155"/>
              <a:ext cx="5555953" cy="1231106"/>
            </a:xfrm>
            <a:prstGeom prst="rect">
              <a:avLst/>
            </a:prstGeom>
            <a:noFill/>
          </p:spPr>
          <p:txBody>
            <a:bodyPr wrap="square" rtlCol="0">
              <a:spAutoFit/>
            </a:bodyPr>
            <a:lstStyle/>
            <a:p>
              <a:pPr algn="ctr"/>
              <a:r>
                <a:rPr lang="en-GB" sz="2800" dirty="0">
                  <a:solidFill>
                    <a:srgbClr val="20438F"/>
                  </a:solidFill>
                  <a:latin typeface="Arial" panose="020B0604020202020204" pitchFamily="34" charset="0"/>
                  <a:cs typeface="Arial" panose="020B0604020202020204" pitchFamily="34" charset="0"/>
                </a:rPr>
                <a:t>Our CPD Menu is available here:</a:t>
              </a:r>
            </a:p>
            <a:p>
              <a:pPr algn="ctr"/>
              <a:endParaRPr lang="en-GB" sz="2800" dirty="0">
                <a:solidFill>
                  <a:srgbClr val="20438F"/>
                </a:solidFill>
                <a:latin typeface="Arial" panose="020B0604020202020204" pitchFamily="34" charset="0"/>
                <a:cs typeface="Arial" panose="020B0604020202020204" pitchFamily="34" charset="0"/>
              </a:endParaRPr>
            </a:p>
            <a:p>
              <a:endParaRPr lang="en-GB"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F48AE31-7FEF-E63E-19EB-2850D2E9A1E6}"/>
                </a:ext>
              </a:extLst>
            </p:cNvPr>
            <p:cNvSpPr txBox="1"/>
            <p:nvPr/>
          </p:nvSpPr>
          <p:spPr>
            <a:xfrm>
              <a:off x="294587" y="1879694"/>
              <a:ext cx="555595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rgbClr val="FF0000"/>
                  </a:solidFill>
                  <a:latin typeface="Arial"/>
                  <a:cs typeface="Segoe UI"/>
                </a:rPr>
                <a:t>​</a:t>
              </a:r>
              <a:r>
                <a:rPr lang="en-GB" sz="2800" dirty="0">
                  <a:solidFill>
                    <a:srgbClr val="20438F"/>
                  </a:solidFill>
                  <a:latin typeface="Arial"/>
                  <a:cs typeface="Segoe UI"/>
                </a:rPr>
                <a:t>Further SES training is available, </a:t>
              </a:r>
            </a:p>
            <a:p>
              <a:pPr algn="ctr"/>
              <a:r>
                <a:rPr lang="en-GB" sz="2800" dirty="0">
                  <a:solidFill>
                    <a:srgbClr val="20438F"/>
                  </a:solidFill>
                  <a:latin typeface="Arial"/>
                  <a:cs typeface="Segoe UI"/>
                </a:rPr>
                <a:t>please email for more details: </a:t>
              </a:r>
            </a:p>
            <a:p>
              <a:pPr algn="ctr"/>
              <a:endParaRPr lang="en-GB" sz="2800" dirty="0">
                <a:solidFill>
                  <a:srgbClr val="0000FF"/>
                </a:solidFill>
                <a:latin typeface="Arial"/>
                <a:cs typeface="Segoe UI"/>
                <a:hlinkClick r:id="" action="ppaction://noaction">
                  <a:extLst>
                    <a:ext uri="{A12FA001-AC4F-418D-AE19-62706E023703}">
                      <ahyp:hlinkClr xmlns:ahyp="http://schemas.microsoft.com/office/drawing/2018/hyperlinkcolor" val="tx"/>
                    </a:ext>
                  </a:extLst>
                </a:hlinkClick>
              </a:endParaRPr>
            </a:p>
            <a:p>
              <a:pPr algn="ctr"/>
              <a:r>
                <a:rPr lang="en-GB" sz="2800" dirty="0">
                  <a:solidFill>
                    <a:srgbClr val="0070C0"/>
                  </a:solidFill>
                  <a:latin typeface="Arial"/>
                  <a:cs typeface="Segoe UI"/>
                  <a:hlinkClick r:id="" action="ppaction://noaction">
                    <a:extLst>
                      <a:ext uri="{A12FA001-AC4F-418D-AE19-62706E023703}">
                        <ahyp:hlinkClr xmlns:ahyp="http://schemas.microsoft.com/office/drawing/2018/hyperlinkcolor" val="tx"/>
                      </a:ext>
                    </a:extLst>
                  </a:hlinkClick>
                </a:rPr>
                <a:t>SESCPD@suffolk.gov.uk</a:t>
              </a:r>
              <a:r>
                <a:rPr lang="en-GB" sz="2800" dirty="0">
                  <a:solidFill>
                    <a:srgbClr val="0070C0"/>
                  </a:solidFill>
                  <a:latin typeface="Arial"/>
                  <a:cs typeface="Segoe UI"/>
                </a:rPr>
                <a:t> </a:t>
              </a:r>
            </a:p>
            <a:p>
              <a:pPr algn="ctr"/>
              <a:r>
                <a:rPr lang="en-GB" sz="2800" dirty="0">
                  <a:solidFill>
                    <a:srgbClr val="20438F"/>
                  </a:solidFill>
                  <a:latin typeface="Arial"/>
                  <a:cs typeface="Segoe UI"/>
                </a:rPr>
                <a:t>or </a:t>
              </a:r>
            </a:p>
            <a:p>
              <a:pPr algn="ctr"/>
              <a:r>
                <a:rPr lang="en-GB" sz="2800" dirty="0">
                  <a:solidFill>
                    <a:srgbClr val="0070C0"/>
                  </a:solidFill>
                  <a:latin typeface="Arial"/>
                  <a:cs typeface="Segoe UI"/>
                  <a:hlinkClick r:id="rId2">
                    <a:extLst>
                      <a:ext uri="{A12FA001-AC4F-418D-AE19-62706E023703}">
                        <ahyp:hlinkClr xmlns:ahyp="http://schemas.microsoft.com/office/drawing/2018/hyperlinkcolor" val="tx"/>
                      </a:ext>
                    </a:extLst>
                  </a:hlinkClick>
                </a:rPr>
                <a:t>sally.blackman@suffolk.gov.uk</a:t>
              </a:r>
              <a:r>
                <a:rPr lang="en-GB" sz="2800" dirty="0">
                  <a:solidFill>
                    <a:srgbClr val="0070C0"/>
                  </a:solidFill>
                  <a:latin typeface="Arial"/>
                  <a:cs typeface="Segoe UI"/>
                </a:rPr>
                <a:t> </a:t>
              </a:r>
            </a:p>
            <a:p>
              <a:pPr algn="ctr"/>
              <a:r>
                <a:rPr lang="en-GB" sz="2400" dirty="0">
                  <a:solidFill>
                    <a:srgbClr val="20438F"/>
                  </a:solidFill>
                  <a:latin typeface="Arial"/>
                  <a:cs typeface="Segoe UI"/>
                </a:rPr>
                <a:t>SES Deputy Head Teacher</a:t>
              </a:r>
              <a:endParaRPr lang="en-GB" sz="2400" b="1" dirty="0">
                <a:solidFill>
                  <a:srgbClr val="20438F"/>
                </a:solidFill>
                <a:latin typeface="Arial"/>
                <a:cs typeface="Segoe UI"/>
              </a:endParaRPr>
            </a:p>
            <a:p>
              <a:pPr algn="ctr"/>
              <a:endParaRPr lang="en-GB" sz="2800" b="1" dirty="0">
                <a:solidFill>
                  <a:srgbClr val="20438F"/>
                </a:solidFill>
                <a:latin typeface="Arial"/>
                <a:cs typeface="Segoe UI"/>
              </a:endParaRPr>
            </a:p>
            <a:p>
              <a:pPr algn="ctr"/>
              <a:r>
                <a:rPr lang="en-GB" sz="2800" b="1" dirty="0">
                  <a:solidFill>
                    <a:srgbClr val="20438F"/>
                  </a:solidFill>
                  <a:latin typeface="Arial"/>
                  <a:cs typeface="Segoe UI"/>
                </a:rPr>
                <a:t>Thank you</a:t>
              </a:r>
            </a:p>
          </p:txBody>
        </p:sp>
        <p:cxnSp>
          <p:nvCxnSpPr>
            <p:cNvPr id="20" name="Straight Connector 19">
              <a:extLst>
                <a:ext uri="{FF2B5EF4-FFF2-40B4-BE49-F238E27FC236}">
                  <a16:creationId xmlns:a16="http://schemas.microsoft.com/office/drawing/2014/main" id="{85C501BC-21C6-91B1-E3A7-8C8CA638AA98}"/>
                </a:ext>
                <a:ext uri="{C183D7F6-B498-43B3-948B-1728B52AA6E4}">
                  <adec:decorative xmlns:adec="http://schemas.microsoft.com/office/drawing/2017/decorative" val="1"/>
                </a:ext>
              </a:extLst>
            </p:cNvPr>
            <p:cNvCxnSpPr/>
            <p:nvPr/>
          </p:nvCxnSpPr>
          <p:spPr>
            <a:xfrm>
              <a:off x="5850540" y="1877155"/>
              <a:ext cx="0" cy="4584605"/>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12E214CE-3E5B-564C-B19E-E561413231AB}"/>
              </a:ext>
              <a:ext uri="{C183D7F6-B498-43B3-948B-1728B52AA6E4}">
                <adec:decorative xmlns:adec="http://schemas.microsoft.com/office/drawing/2017/decorative" val="1"/>
              </a:ext>
            </a:extLst>
          </p:cNvPr>
          <p:cNvSpPr txBox="1"/>
          <p:nvPr/>
        </p:nvSpPr>
        <p:spPr>
          <a:xfrm>
            <a:off x="6147044" y="2421393"/>
            <a:ext cx="6101505" cy="646331"/>
          </a:xfrm>
          <a:prstGeom prst="rect">
            <a:avLst/>
          </a:prstGeom>
          <a:noFill/>
        </p:spPr>
        <p:txBody>
          <a:bodyPr wrap="square" rtlCol="0">
            <a:spAutoFit/>
          </a:bodyPr>
          <a:lstStyle/>
          <a:p>
            <a:r>
              <a:rPr lang="en-GB"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https://suffolklearning.com/wp-content/uploads/2024/09/SES-CPD-Offer-24-25.pdf</a:t>
            </a:r>
            <a:endParaRPr lang="en-GB" dirty="0">
              <a:solidFill>
                <a:srgbClr val="0070C0"/>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35AB7367-3D4D-5ADB-E9B9-A416B945008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7356" y="5704933"/>
            <a:ext cx="982333" cy="1015248"/>
          </a:xfrm>
          <a:prstGeom prst="rect">
            <a:avLst/>
          </a:prstGeom>
        </p:spPr>
      </p:pic>
      <p:pic>
        <p:nvPicPr>
          <p:cNvPr id="25" name="Picture 24">
            <a:extLst>
              <a:ext uri="{FF2B5EF4-FFF2-40B4-BE49-F238E27FC236}">
                <a16:creationId xmlns:a16="http://schemas.microsoft.com/office/drawing/2014/main" id="{09ABFA02-F905-6BB1-99BE-37D37BC777BE}"/>
              </a:ext>
              <a:ext uri="{C183D7F6-B498-43B3-948B-1728B52AA6E4}">
                <adec:decorative xmlns:adec="http://schemas.microsoft.com/office/drawing/2017/decorative" val="1"/>
              </a:ext>
            </a:extLst>
          </p:cNvPr>
          <p:cNvPicPr/>
          <p:nvPr/>
        </p:nvPicPr>
        <p:blipFill>
          <a:blip r:embed="rId5"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4263865" y="6242904"/>
            <a:ext cx="1328883" cy="437711"/>
          </a:xfrm>
          <a:prstGeom prst="rect">
            <a:avLst/>
          </a:prstGeom>
          <a:noFill/>
          <a:ln>
            <a:noFill/>
          </a:ln>
        </p:spPr>
      </p:pic>
      <p:sp>
        <p:nvSpPr>
          <p:cNvPr id="6" name="TextBox 5">
            <a:extLst>
              <a:ext uri="{FF2B5EF4-FFF2-40B4-BE49-F238E27FC236}">
                <a16:creationId xmlns:a16="http://schemas.microsoft.com/office/drawing/2014/main" id="{0A1D1118-CED4-B9B2-F0DF-E62A98E1F44F}"/>
              </a:ext>
            </a:extLst>
          </p:cNvPr>
          <p:cNvSpPr txBox="1"/>
          <p:nvPr/>
        </p:nvSpPr>
        <p:spPr>
          <a:xfrm>
            <a:off x="6183245" y="3197304"/>
            <a:ext cx="5806919" cy="3416320"/>
          </a:xfrm>
          <a:prstGeom prst="rect">
            <a:avLst/>
          </a:prstGeom>
          <a:noFill/>
        </p:spPr>
        <p:txBody>
          <a:bodyPr wrap="square" rtlCol="0">
            <a:spAutoFit/>
          </a:bodyPr>
          <a:lstStyle/>
          <a:p>
            <a:r>
              <a:rPr lang="en-GB" b="1" dirty="0">
                <a:solidFill>
                  <a:srgbClr val="20438F"/>
                </a:solidFill>
                <a:latin typeface="Arial" panose="020B0604020202020204" pitchFamily="34" charset="0"/>
                <a:cs typeface="Arial" panose="020B0604020202020204" pitchFamily="34" charset="0"/>
              </a:rPr>
              <a:t>Book SES CPD here: </a:t>
            </a:r>
          </a:p>
          <a:p>
            <a:endParaRPr lang="en-GB" dirty="0">
              <a:solidFill>
                <a:srgbClr val="20438F"/>
              </a:solidFill>
              <a:latin typeface="Arial" panose="020B0604020202020204" pitchFamily="34" charset="0"/>
              <a:cs typeface="Arial" panose="020B0604020202020204" pitchFamily="34" charset="0"/>
            </a:endParaRPr>
          </a:p>
          <a:p>
            <a:r>
              <a:rPr lang="en-GB" dirty="0">
                <a:solidFill>
                  <a:srgbClr val="20438F"/>
                </a:solidFill>
                <a:latin typeface="Arial" panose="020B0604020202020204" pitchFamily="34" charset="0"/>
                <a:cs typeface="Arial" panose="020B0604020202020204" pitchFamily="34" charset="0"/>
              </a:rPr>
              <a:t>For Essential (free) CPD: </a:t>
            </a:r>
            <a:r>
              <a:rPr lang="en-GB" sz="1800" u="sng" dirty="0">
                <a:solidFill>
                  <a:srgbClr val="0070C0"/>
                </a:solidFill>
                <a:effectLst/>
                <a:latin typeface="Arial" panose="020B0604020202020204" pitchFamily="34" charset="0"/>
                <a:ea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SES CPD 2024-25 Essential  Booking Form (office.com)</a:t>
            </a:r>
            <a:endParaRPr lang="en-GB" dirty="0">
              <a:solidFill>
                <a:srgbClr val="0070C0"/>
              </a:solidFill>
              <a:latin typeface="Arial" panose="020B0604020202020204" pitchFamily="34" charset="0"/>
              <a:cs typeface="Arial" panose="020B0604020202020204" pitchFamily="34" charset="0"/>
            </a:endParaRPr>
          </a:p>
          <a:p>
            <a:endParaRPr lang="en-GB" dirty="0">
              <a:solidFill>
                <a:srgbClr val="20438F"/>
              </a:solidFill>
              <a:latin typeface="Arial" panose="020B0604020202020204" pitchFamily="34" charset="0"/>
              <a:cs typeface="Arial" panose="020B0604020202020204" pitchFamily="34" charset="0"/>
            </a:endParaRPr>
          </a:p>
          <a:p>
            <a:r>
              <a:rPr lang="en-GB" dirty="0">
                <a:solidFill>
                  <a:srgbClr val="20438F"/>
                </a:solidFill>
                <a:latin typeface="Arial" panose="020B0604020202020204" pitchFamily="34" charset="0"/>
                <a:cs typeface="Arial" panose="020B0604020202020204" pitchFamily="34" charset="0"/>
              </a:rPr>
              <a:t>For Targeted (low cost) CPD: </a:t>
            </a:r>
            <a:r>
              <a:rPr lang="en-GB" sz="1800" u="sng" dirty="0">
                <a:solidFill>
                  <a:srgbClr val="0070C0"/>
                </a:solidFill>
                <a:effectLst/>
                <a:latin typeface="Arial" panose="020B0604020202020204" pitchFamily="34" charset="0"/>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SES CPD 2024-2025 Targeted  Booking Form (office.com)</a:t>
            </a:r>
            <a:endParaRPr lang="en-GB" dirty="0">
              <a:solidFill>
                <a:srgbClr val="0070C0"/>
              </a:solidFill>
              <a:latin typeface="Arial" panose="020B0604020202020204" pitchFamily="34" charset="0"/>
              <a:cs typeface="Arial" panose="020B0604020202020204" pitchFamily="34" charset="0"/>
            </a:endParaRPr>
          </a:p>
          <a:p>
            <a:endParaRPr lang="en-GB" dirty="0">
              <a:solidFill>
                <a:srgbClr val="20438F"/>
              </a:solidFill>
              <a:latin typeface="Arial" panose="020B0604020202020204" pitchFamily="34" charset="0"/>
              <a:cs typeface="Arial" panose="020B0604020202020204" pitchFamily="34" charset="0"/>
            </a:endParaRPr>
          </a:p>
          <a:p>
            <a:r>
              <a:rPr lang="en-GB" dirty="0">
                <a:solidFill>
                  <a:srgbClr val="20438F"/>
                </a:solidFill>
                <a:latin typeface="Arial" panose="020B0604020202020204" pitchFamily="34" charset="0"/>
                <a:cs typeface="Arial" panose="020B0604020202020204" pitchFamily="34" charset="0"/>
              </a:rPr>
              <a:t>If would like to discuss bespoke training for your school via our traded offer, this is available through Schools Choice. Please contact Sally Blackman to discuss your requirements</a:t>
            </a:r>
          </a:p>
        </p:txBody>
      </p:sp>
      <p:grpSp>
        <p:nvGrpSpPr>
          <p:cNvPr id="10" name="Group 9">
            <a:extLst>
              <a:ext uri="{FF2B5EF4-FFF2-40B4-BE49-F238E27FC236}">
                <a16:creationId xmlns:a16="http://schemas.microsoft.com/office/drawing/2014/main" id="{FE5404B2-3F10-BAD6-1328-9EBE6BE1621C}"/>
              </a:ext>
              <a:ext uri="{C183D7F6-B498-43B3-948B-1728B52AA6E4}">
                <adec:decorative xmlns:adec="http://schemas.microsoft.com/office/drawing/2017/decorative" val="1"/>
              </a:ext>
            </a:extLst>
          </p:cNvPr>
          <p:cNvGrpSpPr/>
          <p:nvPr/>
        </p:nvGrpSpPr>
        <p:grpSpPr>
          <a:xfrm>
            <a:off x="8563522" y="203200"/>
            <a:ext cx="3290648" cy="1746250"/>
            <a:chOff x="8563522" y="203200"/>
            <a:chExt cx="3290648" cy="1746250"/>
          </a:xfrm>
        </p:grpSpPr>
        <p:grpSp>
          <p:nvGrpSpPr>
            <p:cNvPr id="16" name="Group 15">
              <a:extLst>
                <a:ext uri="{FF2B5EF4-FFF2-40B4-BE49-F238E27FC236}">
                  <a16:creationId xmlns:a16="http://schemas.microsoft.com/office/drawing/2014/main" id="{467864B1-1CB6-3F66-16F1-E6557EC8638B}"/>
                </a:ext>
                <a:ext uri="{C183D7F6-B498-43B3-948B-1728B52AA6E4}">
                  <adec:decorative xmlns:adec="http://schemas.microsoft.com/office/drawing/2017/decorative" val="1"/>
                </a:ext>
              </a:extLst>
            </p:cNvPr>
            <p:cNvGrpSpPr/>
            <p:nvPr/>
          </p:nvGrpSpPr>
          <p:grpSpPr>
            <a:xfrm>
              <a:off x="9296400" y="203200"/>
              <a:ext cx="2557770" cy="1509319"/>
              <a:chOff x="339884" y="3482702"/>
              <a:chExt cx="5294283" cy="2840222"/>
            </a:xfrm>
          </p:grpSpPr>
          <p:pic>
            <p:nvPicPr>
              <p:cNvPr id="7" name="Picture 6">
                <a:extLst>
                  <a:ext uri="{FF2B5EF4-FFF2-40B4-BE49-F238E27FC236}">
                    <a16:creationId xmlns:a16="http://schemas.microsoft.com/office/drawing/2014/main" id="{5EF7DFDB-E1C3-45FC-7481-8FB65329ED49}"/>
                  </a:ext>
                </a:extLst>
              </p:cNvPr>
              <p:cNvPicPr>
                <a:picLocks noChangeAspect="1"/>
              </p:cNvPicPr>
              <p:nvPr/>
            </p:nvPicPr>
            <p:blipFill rotWithShape="1">
              <a:blip r:embed="rId8"/>
              <a:srcRect l="37068" t="14660" r="37834" b="17922"/>
              <a:stretch/>
            </p:blipFill>
            <p:spPr>
              <a:xfrm rot="21098330">
                <a:off x="339884" y="3603472"/>
                <a:ext cx="1856620" cy="2675407"/>
              </a:xfrm>
              <a:prstGeom prst="rect">
                <a:avLst/>
              </a:prstGeom>
              <a:ln>
                <a:solidFill>
                  <a:schemeClr val="tx1">
                    <a:lumMod val="65000"/>
                  </a:schemeClr>
                </a:solidFill>
              </a:ln>
            </p:spPr>
          </p:pic>
          <p:pic>
            <p:nvPicPr>
              <p:cNvPr id="9" name="Picture 8">
                <a:extLst>
                  <a:ext uri="{FF2B5EF4-FFF2-40B4-BE49-F238E27FC236}">
                    <a16:creationId xmlns:a16="http://schemas.microsoft.com/office/drawing/2014/main" id="{08AF3C3A-4D85-9E58-5F68-7D31A5ED3B1E}"/>
                  </a:ext>
                </a:extLst>
              </p:cNvPr>
              <p:cNvPicPr>
                <a:picLocks noChangeAspect="1"/>
              </p:cNvPicPr>
              <p:nvPr/>
            </p:nvPicPr>
            <p:blipFill rotWithShape="1">
              <a:blip r:embed="rId9"/>
              <a:srcRect l="37068" t="22273" r="37834" b="9223"/>
              <a:stretch/>
            </p:blipFill>
            <p:spPr>
              <a:xfrm>
                <a:off x="2099508" y="3482702"/>
                <a:ext cx="1827188" cy="2675407"/>
              </a:xfrm>
              <a:prstGeom prst="rect">
                <a:avLst/>
              </a:prstGeom>
              <a:ln>
                <a:solidFill>
                  <a:schemeClr val="tx1">
                    <a:lumMod val="65000"/>
                  </a:schemeClr>
                </a:solidFill>
              </a:ln>
            </p:spPr>
          </p:pic>
          <p:pic>
            <p:nvPicPr>
              <p:cNvPr id="11" name="Picture 10">
                <a:extLst>
                  <a:ext uri="{FF2B5EF4-FFF2-40B4-BE49-F238E27FC236}">
                    <a16:creationId xmlns:a16="http://schemas.microsoft.com/office/drawing/2014/main" id="{A6CCA256-870E-A545-3996-65BEFF6ED903}"/>
                  </a:ext>
                </a:extLst>
              </p:cNvPr>
              <p:cNvPicPr>
                <a:picLocks noChangeAspect="1"/>
              </p:cNvPicPr>
              <p:nvPr/>
            </p:nvPicPr>
            <p:blipFill rotWithShape="1">
              <a:blip r:embed="rId10"/>
              <a:srcRect l="37068" t="31437" r="37667" b="1746"/>
              <a:stretch/>
            </p:blipFill>
            <p:spPr>
              <a:xfrm rot="709429">
                <a:off x="3748419" y="3647517"/>
                <a:ext cx="1885748" cy="2675407"/>
              </a:xfrm>
              <a:prstGeom prst="rect">
                <a:avLst/>
              </a:prstGeom>
              <a:ln>
                <a:solidFill>
                  <a:schemeClr val="tx1">
                    <a:lumMod val="65000"/>
                  </a:schemeClr>
                </a:solidFill>
              </a:ln>
            </p:spPr>
          </p:pic>
        </p:grpSp>
        <p:sp>
          <p:nvSpPr>
            <p:cNvPr id="8" name="Oval 7">
              <a:extLst>
                <a:ext uri="{FF2B5EF4-FFF2-40B4-BE49-F238E27FC236}">
                  <a16:creationId xmlns:a16="http://schemas.microsoft.com/office/drawing/2014/main" id="{DF2055D5-AC9D-B51F-5E4B-7AF0A3E4B226}"/>
                </a:ext>
              </a:extLst>
            </p:cNvPr>
            <p:cNvSpPr/>
            <p:nvPr/>
          </p:nvSpPr>
          <p:spPr>
            <a:xfrm>
              <a:off x="8563522" y="831256"/>
              <a:ext cx="1129380" cy="1118194"/>
            </a:xfrm>
            <a:prstGeom prst="ellipse">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0438F"/>
                  </a:solidFill>
                  <a:latin typeface="Arial" panose="020B0604020202020204" pitchFamily="34" charset="0"/>
                  <a:cs typeface="Arial" panose="020B0604020202020204" pitchFamily="34" charset="0"/>
                </a:rPr>
                <a:t>Book SES CPD here! </a:t>
              </a:r>
            </a:p>
          </p:txBody>
        </p:sp>
      </p:grpSp>
    </p:spTree>
    <p:extLst>
      <p:ext uri="{BB962C8B-B14F-4D97-AF65-F5344CB8AC3E}">
        <p14:creationId xmlns:p14="http://schemas.microsoft.com/office/powerpoint/2010/main" val="1555146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4F24-DD91-657B-FEDF-808248A53722}"/>
              </a:ext>
            </a:extLst>
          </p:cNvPr>
          <p:cNvSpPr>
            <a:spLocks noGrp="1"/>
          </p:cNvSpPr>
          <p:nvPr>
            <p:ph type="ctrTitle"/>
          </p:nvPr>
        </p:nvSpPr>
        <p:spPr>
          <a:xfrm>
            <a:off x="2209800" y="6858000"/>
            <a:ext cx="9144000" cy="1641490"/>
          </a:xfrm>
        </p:spPr>
        <p:txBody>
          <a:bodyPr vert="horz" wrap="none" lIns="91440" tIns="45720" rIns="91440" bIns="45720" rtlCol="0" anchor="t">
            <a:normAutofit/>
          </a:bodyPr>
          <a:lstStyle/>
          <a:p>
            <a:pPr algn="ctr"/>
            <a:r>
              <a:rPr lang="en-GB"/>
              <a:t>Reminder</a:t>
            </a:r>
          </a:p>
        </p:txBody>
      </p:sp>
      <p:pic>
        <p:nvPicPr>
          <p:cNvPr id="6" name="Picture 5">
            <a:extLst>
              <a:ext uri="{FF2B5EF4-FFF2-40B4-BE49-F238E27FC236}">
                <a16:creationId xmlns:a16="http://schemas.microsoft.com/office/drawing/2014/main" id="{D0BD9A11-108F-AA35-14D2-231AAF0F7F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58475" y="6174756"/>
            <a:ext cx="1304631" cy="431749"/>
          </a:xfrm>
          <a:prstGeom prst="rect">
            <a:avLst/>
          </a:prstGeom>
        </p:spPr>
      </p:pic>
      <p:pic>
        <p:nvPicPr>
          <p:cNvPr id="7" name="Picture 6">
            <a:extLst>
              <a:ext uri="{FF2B5EF4-FFF2-40B4-BE49-F238E27FC236}">
                <a16:creationId xmlns:a16="http://schemas.microsoft.com/office/drawing/2014/main" id="{C5E9D7DF-9674-80BD-08A8-DF46CA28B01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16217" y="4877938"/>
            <a:ext cx="1146889" cy="1185318"/>
          </a:xfrm>
          <a:prstGeom prst="rect">
            <a:avLst/>
          </a:prstGeom>
        </p:spPr>
      </p:pic>
      <p:pic>
        <p:nvPicPr>
          <p:cNvPr id="1026" name="Picture 2">
            <a:extLst>
              <a:ext uri="{FF2B5EF4-FFF2-40B4-BE49-F238E27FC236}">
                <a16:creationId xmlns:a16="http://schemas.microsoft.com/office/drawing/2014/main" id="{5EE5365A-6852-4390-EE8F-E70E86734709}"/>
              </a:ext>
              <a:ext uri="{C183D7F6-B498-43B3-948B-1728B52AA6E4}">
                <adec:decorative xmlns:adec="http://schemas.microsoft.com/office/drawing/2017/decorative" val="1"/>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9332" b="9504"/>
          <a:stretch/>
        </p:blipFill>
        <p:spPr bwMode="auto">
          <a:xfrm>
            <a:off x="802338" y="1"/>
            <a:ext cx="10787211" cy="25401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7" descr="welcome">
            <a:extLst>
              <a:ext uri="{FF2B5EF4-FFF2-40B4-BE49-F238E27FC236}">
                <a16:creationId xmlns:a16="http://schemas.microsoft.com/office/drawing/2014/main" id="{1BD462B7-DFCE-1A63-FF17-D5784E49F30B}"/>
              </a:ext>
            </a:extLst>
          </p:cNvPr>
          <p:cNvSpPr txBox="1">
            <a:spLocks/>
          </p:cNvSpPr>
          <p:nvPr/>
        </p:nvSpPr>
        <p:spPr>
          <a:xfrm>
            <a:off x="228894" y="2537368"/>
            <a:ext cx="11734212" cy="35394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stStyle>
          <a:p>
            <a:pPr algn="ctr" defTabSz="457200">
              <a:lnSpc>
                <a:spcPct val="100000"/>
              </a:lnSpc>
              <a:spcBef>
                <a:spcPts val="0"/>
              </a:spcBef>
              <a:defRPr/>
            </a:pPr>
            <a:r>
              <a:rPr lang="en-GB" sz="2800" b="0" dirty="0">
                <a:solidFill>
                  <a:srgbClr val="20438F"/>
                </a:solidFill>
                <a:effectLst/>
                <a:latin typeface="Arial" panose="020B0604020202020204" pitchFamily="34" charset="0"/>
              </a:rPr>
              <a:t>We value and encourage your feedback.</a:t>
            </a:r>
          </a:p>
          <a:p>
            <a:pPr algn="ctr" defTabSz="457200">
              <a:lnSpc>
                <a:spcPct val="100000"/>
              </a:lnSpc>
              <a:spcBef>
                <a:spcPts val="0"/>
              </a:spcBef>
              <a:defRPr/>
            </a:pPr>
            <a:endParaRPr lang="en-GB" sz="2800" dirty="0">
              <a:solidFill>
                <a:srgbClr val="003399"/>
              </a:solidFill>
              <a:latin typeface="Arial"/>
              <a:ea typeface="+mn-ea"/>
              <a:cs typeface="Arial"/>
            </a:endParaRPr>
          </a:p>
          <a:p>
            <a:pPr algn="ctr" defTabSz="457200">
              <a:lnSpc>
                <a:spcPct val="100000"/>
              </a:lnSpc>
              <a:spcBef>
                <a:spcPts val="0"/>
              </a:spcBef>
              <a:defRPr/>
            </a:pPr>
            <a:r>
              <a:rPr lang="en-GB" sz="2800" dirty="0">
                <a:solidFill>
                  <a:srgbClr val="003399"/>
                </a:solidFill>
                <a:latin typeface="Arial"/>
                <a:ea typeface="+mn-ea"/>
                <a:cs typeface="Arial"/>
              </a:rPr>
              <a:t>Please now complete the short evaluation below. Relevant content will only be shared after this training, upon completion of the evaluation (</a:t>
            </a:r>
            <a:r>
              <a:rPr lang="en-GB" sz="2800" i="1" dirty="0">
                <a:solidFill>
                  <a:srgbClr val="003399"/>
                </a:solidFill>
                <a:latin typeface="Arial"/>
                <a:ea typeface="+mn-ea"/>
                <a:cs typeface="Arial"/>
              </a:rPr>
              <a:t>returned within 1 week of the training session</a:t>
            </a:r>
            <a:r>
              <a:rPr lang="en-GB" sz="2800" dirty="0">
                <a:solidFill>
                  <a:srgbClr val="003399"/>
                </a:solidFill>
                <a:latin typeface="Arial"/>
                <a:ea typeface="+mn-ea"/>
                <a:cs typeface="Arial"/>
              </a:rPr>
              <a:t>).</a:t>
            </a:r>
            <a:endParaRPr lang="en-GB" sz="2800" kern="1200" dirty="0">
              <a:solidFill>
                <a:srgbClr val="003399"/>
              </a:solidFill>
              <a:latin typeface="Arial"/>
              <a:ea typeface="+mn-ea"/>
              <a:cs typeface="Arial"/>
            </a:endParaRPr>
          </a:p>
          <a:p>
            <a:pPr algn="ctr" defTabSz="457200">
              <a:lnSpc>
                <a:spcPct val="100000"/>
              </a:lnSpc>
              <a:spcBef>
                <a:spcPts val="0"/>
              </a:spcBef>
              <a:defRPr/>
            </a:pPr>
            <a:endParaRPr lang="en-GB" sz="2800" dirty="0">
              <a:solidFill>
                <a:srgbClr val="003399"/>
              </a:solidFill>
              <a:latin typeface="Arial"/>
              <a:ea typeface="+mn-ea"/>
              <a:cs typeface="Arial"/>
            </a:endParaRPr>
          </a:p>
          <a:p>
            <a:pPr algn="ctr" defTabSz="457200">
              <a:lnSpc>
                <a:spcPct val="100000"/>
              </a:lnSpc>
              <a:spcBef>
                <a:spcPts val="0"/>
              </a:spcBef>
              <a:defRPr/>
            </a:pPr>
            <a:r>
              <a:rPr lang="en-GB" sz="2800" dirty="0">
                <a:solidFill>
                  <a:srgbClr val="003399"/>
                </a:solidFill>
                <a:latin typeface="Arial"/>
                <a:ea typeface="+mn-ea"/>
                <a:cs typeface="Arial"/>
              </a:rPr>
              <a:t>Thank you.</a:t>
            </a:r>
          </a:p>
          <a:p>
            <a:pPr algn="ctr" defTabSz="457200">
              <a:lnSpc>
                <a:spcPct val="100000"/>
              </a:lnSpc>
              <a:spcBef>
                <a:spcPts val="0"/>
              </a:spcBef>
              <a:defRPr/>
            </a:pPr>
            <a:r>
              <a:rPr lang="en-US" sz="2800" u="sng" dirty="0">
                <a:solidFill>
                  <a:srgbClr val="467886"/>
                </a:solidFill>
                <a:effectLst/>
                <a:latin typeface="Arial" panose="020B0604020202020204" pitchFamily="34" charset="0"/>
                <a:ea typeface="Arial" panose="020B0604020202020204" pitchFamily="34" charset="0"/>
                <a:cs typeface="Arial" panose="020B0604020202020204" pitchFamily="34" charset="0"/>
                <a:hlinkClick r:id="rId6"/>
              </a:rPr>
              <a:t>SES Focused CPD School Feedback</a:t>
            </a:r>
            <a:endParaRPr lang="en-GB" sz="2800" kern="1200" dirty="0">
              <a:solidFill>
                <a:srgbClr val="003399"/>
              </a:solidFill>
              <a:latin typeface="Arial"/>
              <a:ea typeface="+mn-ea"/>
              <a:cs typeface="Arial"/>
            </a:endParaRPr>
          </a:p>
        </p:txBody>
      </p:sp>
      <p:pic>
        <p:nvPicPr>
          <p:cNvPr id="3" name="Picture 2">
            <a:extLst>
              <a:ext uri="{FF2B5EF4-FFF2-40B4-BE49-F238E27FC236}">
                <a16:creationId xmlns:a16="http://schemas.microsoft.com/office/drawing/2014/main" id="{09B8B1B8-E857-472A-337E-D071101D0EB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894" y="4785360"/>
            <a:ext cx="1982710" cy="1898967"/>
          </a:xfrm>
          <a:prstGeom prst="rect">
            <a:avLst/>
          </a:prstGeom>
        </p:spPr>
      </p:pic>
    </p:spTree>
    <p:extLst>
      <p:ext uri="{BB962C8B-B14F-4D97-AF65-F5344CB8AC3E}">
        <p14:creationId xmlns:p14="http://schemas.microsoft.com/office/powerpoint/2010/main" val="1747607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0729C-ED14-7065-51A2-50161F11928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a:t>Slide 2: Who are we?</a:t>
            </a:r>
          </a:p>
        </p:txBody>
      </p:sp>
      <p:sp>
        <p:nvSpPr>
          <p:cNvPr id="2" name="Title 1">
            <a:extLst>
              <a:ext uri="{FF2B5EF4-FFF2-40B4-BE49-F238E27FC236}">
                <a16:creationId xmlns:a16="http://schemas.microsoft.com/office/drawing/2014/main" id="{5F4CF20D-A6DE-FB61-B842-9133B693112A}"/>
              </a:ext>
            </a:extLst>
          </p:cNvPr>
          <p:cNvSpPr txBox="1">
            <a:spLocks/>
          </p:cNvSpPr>
          <p:nvPr/>
        </p:nvSpPr>
        <p:spPr>
          <a:xfrm>
            <a:off x="0" y="0"/>
            <a:ext cx="12192000" cy="1143000"/>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scene3d>
            <a:sp3d prstMaterial="softEdge">
              <a:bevelT w="25400" h="25400"/>
            </a:sp3d>
          </a:bodyPr>
          <a:lstStyle>
            <a:lvl1pPr algn="l" defTabSz="914400" rtl="0" eaLnBrk="1" latinLnBrk="0" hangingPunct="1">
              <a:lnSpc>
                <a:spcPct val="90000"/>
              </a:lnSpc>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algn="ctr">
              <a:lnSpc>
                <a:spcPct val="100000"/>
              </a:lnSpc>
              <a:defRPr/>
            </a:pPr>
            <a:r>
              <a:rPr lang="en-GB" sz="4800">
                <a:solidFill>
                  <a:schemeClr val="bg1"/>
                </a:solidFill>
                <a:effectLst/>
                <a:latin typeface="Arial" panose="020B0604020202020204" pitchFamily="34" charset="0"/>
                <a:cs typeface="Arial" panose="020B0604020202020204" pitchFamily="34" charset="0"/>
              </a:rPr>
              <a:t>Who are we?</a:t>
            </a:r>
          </a:p>
        </p:txBody>
      </p:sp>
      <p:pic>
        <p:nvPicPr>
          <p:cNvPr id="4" name="Picture 3">
            <a:extLst>
              <a:ext uri="{FF2B5EF4-FFF2-40B4-BE49-F238E27FC236}">
                <a16:creationId xmlns:a16="http://schemas.microsoft.com/office/drawing/2014/main" id="{44588877-C1BE-CF38-9D5F-B4D4793612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4510" y="1887821"/>
            <a:ext cx="4062451" cy="4198573"/>
          </a:xfrm>
          <a:prstGeom prst="rect">
            <a:avLst/>
          </a:prstGeom>
        </p:spPr>
      </p:pic>
      <p:sp>
        <p:nvSpPr>
          <p:cNvPr id="5" name="Content Placeholder 9">
            <a:extLst>
              <a:ext uri="{FF2B5EF4-FFF2-40B4-BE49-F238E27FC236}">
                <a16:creationId xmlns:a16="http://schemas.microsoft.com/office/drawing/2014/main" id="{18D4FC5B-0DA6-F110-E846-BEAB4D8D7680}"/>
              </a:ext>
            </a:extLst>
          </p:cNvPr>
          <p:cNvSpPr txBox="1">
            <a:spLocks/>
          </p:cNvSpPr>
          <p:nvPr/>
        </p:nvSpPr>
        <p:spPr>
          <a:xfrm>
            <a:off x="5967513" y="1748243"/>
            <a:ext cx="5129977" cy="5586984"/>
          </a:xfrm>
          <a:prstGeom prst="rect">
            <a:avLst/>
          </a:prstGeom>
        </p:spPr>
        <p:txBody>
          <a:bodyPr vert="horz" lIns="45720" tIns="45720" rIns="4572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nSpc>
                <a:spcPct val="100000"/>
              </a:lnSpc>
              <a:buFont typeface="Tw Cen MT" panose="020B0602020104020603" pitchFamily="34" charset="0"/>
              <a:buNone/>
            </a:pPr>
            <a:r>
              <a:rPr lang="en-US" sz="3600" dirty="0">
                <a:solidFill>
                  <a:srgbClr val="1F418B"/>
                </a:solidFill>
                <a:latin typeface="Arial" panose="020B0604020202020204" pitchFamily="34" charset="0"/>
                <a:cs typeface="Arial" panose="020B0604020202020204" pitchFamily="34" charset="0"/>
              </a:rPr>
              <a:t>Suffolk County Council </a:t>
            </a:r>
          </a:p>
          <a:p>
            <a:pPr marL="0" indent="0">
              <a:lnSpc>
                <a:spcPct val="100000"/>
              </a:lnSpc>
              <a:buFont typeface="Tw Cen MT" panose="020B0602020104020603" pitchFamily="34" charset="0"/>
              <a:buNone/>
            </a:pPr>
            <a:r>
              <a:rPr lang="en-US" sz="3600" dirty="0">
                <a:solidFill>
                  <a:srgbClr val="1F418B"/>
                </a:solidFill>
                <a:latin typeface="Arial" panose="020B0604020202020204" pitchFamily="34" charset="0"/>
                <a:cs typeface="Arial" panose="020B0604020202020204" pitchFamily="34" charset="0"/>
              </a:rPr>
              <a:t>Inclusion Services</a:t>
            </a:r>
          </a:p>
          <a:p>
            <a:pPr marL="0" indent="0">
              <a:lnSpc>
                <a:spcPct val="100000"/>
              </a:lnSpc>
              <a:buFont typeface="Tw Cen MT" panose="020B0602020104020603" pitchFamily="34" charset="0"/>
              <a:buNone/>
            </a:pPr>
            <a:r>
              <a:rPr lang="en-US" sz="3600" dirty="0">
                <a:solidFill>
                  <a:srgbClr val="1F418B"/>
                </a:solidFill>
                <a:latin typeface="Arial" panose="020B0604020202020204" pitchFamily="34" charset="0"/>
                <a:cs typeface="Arial" panose="020B0604020202020204" pitchFamily="34" charset="0"/>
              </a:rPr>
              <a:t>Specialist Teachers</a:t>
            </a:r>
          </a:p>
          <a:p>
            <a:pPr marL="0" indent="0">
              <a:buFont typeface="Tw Cen MT" panose="020B0602020104020603" pitchFamily="34" charset="0"/>
              <a:buNone/>
            </a:pPr>
            <a:endParaRPr lang="en-US" sz="3600" dirty="0">
              <a:solidFill>
                <a:srgbClr val="FFFFFF"/>
              </a:solidFill>
              <a:latin typeface="Arial" panose="020B0604020202020204" pitchFamily="34" charset="0"/>
              <a:cs typeface="Arial" panose="020B0604020202020204" pitchFamily="34" charset="0"/>
            </a:endParaRPr>
          </a:p>
          <a:p>
            <a:pPr marL="0" indent="0">
              <a:buFont typeface="Tw Cen MT" panose="020B0602020104020603" pitchFamily="34" charset="0"/>
              <a:buNone/>
            </a:pPr>
            <a:endParaRPr lang="en-US" sz="3600" dirty="0">
              <a:solidFill>
                <a:srgbClr val="FFFFFF"/>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0508416F-2DA5-1534-66EE-608869991E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66349" y="6086394"/>
            <a:ext cx="1694835" cy="560881"/>
          </a:xfrm>
          <a:prstGeom prst="rect">
            <a:avLst/>
          </a:prstGeom>
        </p:spPr>
      </p:pic>
    </p:spTree>
    <p:extLst>
      <p:ext uri="{BB962C8B-B14F-4D97-AF65-F5344CB8AC3E}">
        <p14:creationId xmlns:p14="http://schemas.microsoft.com/office/powerpoint/2010/main" val="286796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D2F67551-7997-A033-C7E4-4FF5FCC64CA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3E59D7B-A5B8-C39F-AB31-2667A1427DBA}"/>
              </a:ext>
            </a:extLst>
          </p:cNvPr>
          <p:cNvSpPr>
            <a:spLocks noGrp="1"/>
          </p:cNvSpPr>
          <p:nvPr>
            <p:ph type="title"/>
          </p:nvPr>
        </p:nvSpPr>
        <p:spPr>
          <a:xfrm>
            <a:off x="0" y="0"/>
            <a:ext cx="12192000" cy="1361440"/>
          </a:xfrm>
          <a:solidFill>
            <a:srgbClr val="0070C0"/>
          </a:solidFill>
        </p:spPr>
        <p:txBody>
          <a:bodyPr>
            <a:noAutofit/>
          </a:bodyPr>
          <a:lstStyle/>
          <a:p>
            <a:pPr algn="ctr"/>
            <a:r>
              <a:rPr lang="en-GB" sz="4800" b="1" dirty="0">
                <a:solidFill>
                  <a:schemeClr val="tx1"/>
                </a:solidFill>
                <a:latin typeface="Arial" panose="020B0604020202020204" pitchFamily="34" charset="0"/>
                <a:cs typeface="Arial" panose="020B0604020202020204" pitchFamily="34" charset="0"/>
              </a:rPr>
              <a:t>SES </a:t>
            </a:r>
            <a:endParaRPr lang="en-GB" sz="16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3195DF-4A1B-CB17-CE54-DAEFE1F97023}"/>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099040" y="5911659"/>
            <a:ext cx="1731328" cy="568407"/>
          </a:xfrm>
          <a:prstGeom prst="rect">
            <a:avLst/>
          </a:prstGeom>
          <a:noFill/>
          <a:ln>
            <a:noFill/>
          </a:ln>
        </p:spPr>
      </p:pic>
      <p:grpSp>
        <p:nvGrpSpPr>
          <p:cNvPr id="31" name="Group 30">
            <a:extLst>
              <a:ext uri="{FF2B5EF4-FFF2-40B4-BE49-F238E27FC236}">
                <a16:creationId xmlns:a16="http://schemas.microsoft.com/office/drawing/2014/main" id="{5AC822E5-1B52-90B3-6656-6E7EBD464DA8}"/>
              </a:ext>
              <a:ext uri="{C183D7F6-B498-43B3-948B-1728B52AA6E4}">
                <adec:decorative xmlns:adec="http://schemas.microsoft.com/office/drawing/2017/decorative" val="1"/>
              </a:ext>
            </a:extLst>
          </p:cNvPr>
          <p:cNvGrpSpPr/>
          <p:nvPr/>
        </p:nvGrpSpPr>
        <p:grpSpPr>
          <a:xfrm>
            <a:off x="635988" y="1895722"/>
            <a:ext cx="10872735" cy="4489639"/>
            <a:chOff x="635988" y="1895722"/>
            <a:chExt cx="10872735" cy="4489639"/>
          </a:xfrm>
        </p:grpSpPr>
        <p:pic>
          <p:nvPicPr>
            <p:cNvPr id="17" name="Picture 16" descr="A logo with blue green and white text&#10;&#10;AI-generated content may be incorrect.">
              <a:extLst>
                <a:ext uri="{FF2B5EF4-FFF2-40B4-BE49-F238E27FC236}">
                  <a16:creationId xmlns:a16="http://schemas.microsoft.com/office/drawing/2014/main" id="{8CD407CF-90A8-9B1B-4D37-FF19770AA73D}"/>
                </a:ext>
              </a:extLst>
            </p:cNvPr>
            <p:cNvPicPr>
              <a:picLocks noChangeAspect="1"/>
            </p:cNvPicPr>
            <p:nvPr/>
          </p:nvPicPr>
          <p:blipFill>
            <a:blip r:embed="rId4"/>
            <a:stretch>
              <a:fillRect/>
            </a:stretch>
          </p:blipFill>
          <p:spPr>
            <a:xfrm>
              <a:off x="4419486" y="1895723"/>
              <a:ext cx="3353029" cy="1257385"/>
            </a:xfrm>
            <a:prstGeom prst="rect">
              <a:avLst/>
            </a:prstGeom>
          </p:spPr>
        </p:pic>
        <p:pic>
          <p:nvPicPr>
            <p:cNvPr id="19" name="Picture 18" descr="A blue and white logo&#10;&#10;AI-generated content may be incorrect.">
              <a:extLst>
                <a:ext uri="{FF2B5EF4-FFF2-40B4-BE49-F238E27FC236}">
                  <a16:creationId xmlns:a16="http://schemas.microsoft.com/office/drawing/2014/main" id="{E5EAADB7-1677-13A8-9BC2-55E84675AFC7}"/>
                </a:ext>
              </a:extLst>
            </p:cNvPr>
            <p:cNvPicPr>
              <a:picLocks noChangeAspect="1"/>
            </p:cNvPicPr>
            <p:nvPr/>
          </p:nvPicPr>
          <p:blipFill>
            <a:blip r:embed="rId5"/>
            <a:stretch>
              <a:fillRect/>
            </a:stretch>
          </p:blipFill>
          <p:spPr>
            <a:xfrm>
              <a:off x="635988" y="1895722"/>
              <a:ext cx="3353030" cy="1257386"/>
            </a:xfrm>
            <a:prstGeom prst="rect">
              <a:avLst/>
            </a:prstGeom>
          </p:spPr>
        </p:pic>
        <p:pic>
          <p:nvPicPr>
            <p:cNvPr id="21" name="Picture 20" descr="A logo with text and symbols&#10;&#10;AI-generated content may be incorrect.">
              <a:extLst>
                <a:ext uri="{FF2B5EF4-FFF2-40B4-BE49-F238E27FC236}">
                  <a16:creationId xmlns:a16="http://schemas.microsoft.com/office/drawing/2014/main" id="{B4F48CCA-DCF8-8635-047F-F15C4EBC03D4}"/>
                </a:ext>
              </a:extLst>
            </p:cNvPr>
            <p:cNvPicPr>
              <a:picLocks noChangeAspect="1"/>
            </p:cNvPicPr>
            <p:nvPr/>
          </p:nvPicPr>
          <p:blipFill>
            <a:blip r:embed="rId6"/>
            <a:stretch>
              <a:fillRect/>
            </a:stretch>
          </p:blipFill>
          <p:spPr>
            <a:xfrm>
              <a:off x="659633" y="3540683"/>
              <a:ext cx="3305740" cy="1239653"/>
            </a:xfrm>
            <a:prstGeom prst="rect">
              <a:avLst/>
            </a:prstGeom>
          </p:spPr>
        </p:pic>
        <p:pic>
          <p:nvPicPr>
            <p:cNvPr id="23" name="Picture 22" descr="A close-up of a logo&#10;&#10;AI-generated content may be incorrect.">
              <a:extLst>
                <a:ext uri="{FF2B5EF4-FFF2-40B4-BE49-F238E27FC236}">
                  <a16:creationId xmlns:a16="http://schemas.microsoft.com/office/drawing/2014/main" id="{E1D21FCE-897E-F893-EBD6-7EBD0ADA311A}"/>
                </a:ext>
              </a:extLst>
            </p:cNvPr>
            <p:cNvPicPr>
              <a:picLocks noChangeAspect="1"/>
            </p:cNvPicPr>
            <p:nvPr/>
          </p:nvPicPr>
          <p:blipFill>
            <a:blip r:embed="rId7"/>
            <a:stretch>
              <a:fillRect/>
            </a:stretch>
          </p:blipFill>
          <p:spPr>
            <a:xfrm>
              <a:off x="8202983" y="1895722"/>
              <a:ext cx="3305740" cy="1239652"/>
            </a:xfrm>
            <a:prstGeom prst="rect">
              <a:avLst/>
            </a:prstGeom>
          </p:spPr>
        </p:pic>
        <p:pic>
          <p:nvPicPr>
            <p:cNvPr id="25" name="Picture 24" descr="A logo with purple letters and hands holding a hammer&#10;&#10;AI-generated content may be incorrect.">
              <a:extLst>
                <a:ext uri="{FF2B5EF4-FFF2-40B4-BE49-F238E27FC236}">
                  <a16:creationId xmlns:a16="http://schemas.microsoft.com/office/drawing/2014/main" id="{120571A2-297A-7F00-C735-BD1307FC1085}"/>
                </a:ext>
              </a:extLst>
            </p:cNvPr>
            <p:cNvPicPr>
              <a:picLocks noChangeAspect="1"/>
            </p:cNvPicPr>
            <p:nvPr/>
          </p:nvPicPr>
          <p:blipFill>
            <a:blip r:embed="rId8"/>
            <a:stretch>
              <a:fillRect/>
            </a:stretch>
          </p:blipFill>
          <p:spPr>
            <a:xfrm>
              <a:off x="4419486" y="5135952"/>
              <a:ext cx="3353028" cy="1249409"/>
            </a:xfrm>
            <a:prstGeom prst="rect">
              <a:avLst/>
            </a:prstGeom>
          </p:spPr>
        </p:pic>
        <p:pic>
          <p:nvPicPr>
            <p:cNvPr id="27" name="Picture 26" descr="A logo with letters and numbers&#10;&#10;AI-generated content may be incorrect.">
              <a:extLst>
                <a:ext uri="{FF2B5EF4-FFF2-40B4-BE49-F238E27FC236}">
                  <a16:creationId xmlns:a16="http://schemas.microsoft.com/office/drawing/2014/main" id="{E3B204DC-7475-B0E2-6A9A-9ABBF594615A}"/>
                </a:ext>
              </a:extLst>
            </p:cNvPr>
            <p:cNvPicPr>
              <a:picLocks noChangeAspect="1"/>
            </p:cNvPicPr>
            <p:nvPr/>
          </p:nvPicPr>
          <p:blipFill>
            <a:blip r:embed="rId9"/>
            <a:stretch>
              <a:fillRect/>
            </a:stretch>
          </p:blipFill>
          <p:spPr>
            <a:xfrm>
              <a:off x="4419486" y="3540683"/>
              <a:ext cx="3353028" cy="1207694"/>
            </a:xfrm>
            <a:prstGeom prst="rect">
              <a:avLst/>
            </a:prstGeom>
          </p:spPr>
        </p:pic>
        <p:pic>
          <p:nvPicPr>
            <p:cNvPr id="29" name="Picture 28" descr="A logo with blue and yellow letters&#10;&#10;AI-generated content may be incorrect.">
              <a:extLst>
                <a:ext uri="{FF2B5EF4-FFF2-40B4-BE49-F238E27FC236}">
                  <a16:creationId xmlns:a16="http://schemas.microsoft.com/office/drawing/2014/main" id="{F39D1366-19FB-128E-2B3E-C6131D01A60A}"/>
                </a:ext>
              </a:extLst>
            </p:cNvPr>
            <p:cNvPicPr>
              <a:picLocks noChangeAspect="1"/>
            </p:cNvPicPr>
            <p:nvPr/>
          </p:nvPicPr>
          <p:blipFill>
            <a:blip r:embed="rId10"/>
            <a:stretch>
              <a:fillRect/>
            </a:stretch>
          </p:blipFill>
          <p:spPr>
            <a:xfrm>
              <a:off x="8202869" y="3524704"/>
              <a:ext cx="3305739" cy="1239652"/>
            </a:xfrm>
            <a:prstGeom prst="rect">
              <a:avLst/>
            </a:prstGeom>
          </p:spPr>
        </p:pic>
      </p:grpSp>
    </p:spTree>
    <p:extLst>
      <p:ext uri="{BB962C8B-B14F-4D97-AF65-F5344CB8AC3E}">
        <p14:creationId xmlns:p14="http://schemas.microsoft.com/office/powerpoint/2010/main" val="2741749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6A2E0C77-8C01-5D4F-0449-6300BA9B8A2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CD7E553-1960-41FD-DBD5-7BD3A4B15E05}"/>
              </a:ext>
            </a:extLst>
          </p:cNvPr>
          <p:cNvSpPr>
            <a:spLocks noGrp="1"/>
          </p:cNvSpPr>
          <p:nvPr>
            <p:ph type="title"/>
          </p:nvPr>
        </p:nvSpPr>
        <p:spPr>
          <a:xfrm>
            <a:off x="0" y="0"/>
            <a:ext cx="12192000" cy="1442720"/>
          </a:xfrm>
          <a:solidFill>
            <a:srgbClr val="0070C0"/>
          </a:solidFill>
        </p:spPr>
        <p:txBody>
          <a:bodyPr>
            <a:noAutofit/>
          </a:bodyPr>
          <a:lstStyle/>
          <a:p>
            <a:pPr algn="ctr"/>
            <a:r>
              <a:rPr lang="en-GB" sz="4800" b="1" dirty="0">
                <a:solidFill>
                  <a:schemeClr val="tx1"/>
                </a:solidFill>
                <a:latin typeface="Arial" panose="020B0604020202020204" pitchFamily="34" charset="0"/>
                <a:cs typeface="Arial" panose="020B0604020202020204" pitchFamily="34" charset="0"/>
              </a:rPr>
              <a:t>Access to SES</a:t>
            </a:r>
            <a:endParaRPr lang="en-GB" sz="16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47D5E34-5D47-4237-23E9-DFA5311FC315}"/>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621010" y="6244311"/>
            <a:ext cx="1443038" cy="492443"/>
          </a:xfrm>
          <a:prstGeom prst="rect">
            <a:avLst/>
          </a:prstGeom>
          <a:noFill/>
          <a:ln>
            <a:noFill/>
          </a:ln>
        </p:spPr>
      </p:pic>
      <p:sp>
        <p:nvSpPr>
          <p:cNvPr id="2" name="TextBox 1">
            <a:extLst>
              <a:ext uri="{FF2B5EF4-FFF2-40B4-BE49-F238E27FC236}">
                <a16:creationId xmlns:a16="http://schemas.microsoft.com/office/drawing/2014/main" id="{F4EE474E-2B49-F342-1D46-AC4402FBF1B1}"/>
              </a:ext>
            </a:extLst>
          </p:cNvPr>
          <p:cNvSpPr txBox="1"/>
          <p:nvPr/>
        </p:nvSpPr>
        <p:spPr>
          <a:xfrm>
            <a:off x="3249110" y="2012245"/>
            <a:ext cx="8571098" cy="4154984"/>
          </a:xfrm>
          <a:prstGeom prst="rect">
            <a:avLst/>
          </a:prstGeom>
          <a:noFill/>
        </p:spPr>
        <p:txBody>
          <a:bodyPr wrap="square" rtlCol="0">
            <a:spAutoFit/>
          </a:bodyPr>
          <a:lstStyle/>
          <a:p>
            <a:r>
              <a:rPr lang="en-GB" sz="2400" b="1" dirty="0">
                <a:solidFill>
                  <a:srgbClr val="20438F"/>
                </a:solidFill>
                <a:latin typeface="Arial" panose="020B0604020202020204" pitchFamily="34" charset="0"/>
                <a:cs typeface="Arial" panose="020B0604020202020204" pitchFamily="34" charset="0"/>
              </a:rPr>
              <a:t>Mainstream school-based specialist support service*</a:t>
            </a:r>
          </a:p>
          <a:p>
            <a:r>
              <a:rPr lang="en-GB" sz="2400" dirty="0">
                <a:solidFill>
                  <a:srgbClr val="20438F"/>
                </a:solidFill>
                <a:latin typeface="Arial" panose="020B0604020202020204" pitchFamily="34" charset="0"/>
                <a:cs typeface="Arial" panose="020B0604020202020204" pitchFamily="34" charset="0"/>
              </a:rPr>
              <a:t>Referrals accepted </a:t>
            </a:r>
            <a:r>
              <a:rPr lang="en-GB" sz="2400" b="1" dirty="0">
                <a:solidFill>
                  <a:srgbClr val="20438F"/>
                </a:solidFill>
                <a:latin typeface="Arial" panose="020B0604020202020204" pitchFamily="34" charset="0"/>
                <a:cs typeface="Arial" panose="020B0604020202020204" pitchFamily="34" charset="0"/>
              </a:rPr>
              <a:t>only </a:t>
            </a:r>
            <a:r>
              <a:rPr lang="en-GB" sz="2400" dirty="0">
                <a:solidFill>
                  <a:srgbClr val="20438F"/>
                </a:solidFill>
                <a:latin typeface="Arial" panose="020B0604020202020204" pitchFamily="34" charset="0"/>
                <a:cs typeface="Arial" panose="020B0604020202020204" pitchFamily="34" charset="0"/>
              </a:rPr>
              <a:t>from mainstream schools with parental permission</a:t>
            </a:r>
          </a:p>
          <a:p>
            <a:endParaRPr lang="en-GB" sz="2400" dirty="0">
              <a:solidFill>
                <a:srgbClr val="20438F"/>
              </a:solidFill>
              <a:latin typeface="Arial" panose="020B0604020202020204" pitchFamily="34" charset="0"/>
              <a:cs typeface="Arial" panose="020B0604020202020204" pitchFamily="34" charset="0"/>
            </a:endParaRPr>
          </a:p>
          <a:p>
            <a:r>
              <a:rPr lang="en-GB" sz="2400" dirty="0">
                <a:solidFill>
                  <a:srgbClr val="20438F"/>
                </a:solidFill>
                <a:latin typeface="Arial" panose="020B0604020202020204" pitchFamily="34" charset="0"/>
                <a:cs typeface="Arial" panose="020B0604020202020204" pitchFamily="34" charset="0"/>
              </a:rPr>
              <a:t>Referrals can be made for pupil support or school support</a:t>
            </a:r>
          </a:p>
          <a:p>
            <a:r>
              <a:rPr lang="en-GB" sz="2400" dirty="0">
                <a:solidFill>
                  <a:srgbClr val="20438F"/>
                </a:solidFill>
                <a:latin typeface="Arial" panose="020B0604020202020204" pitchFamily="34" charset="0"/>
                <a:cs typeface="Arial" panose="020B0604020202020204" pitchFamily="34" charset="0"/>
              </a:rPr>
              <a:t>4 different referral forms – bespoke, Section F, school, and sensory service</a:t>
            </a:r>
          </a:p>
          <a:p>
            <a:pPr marL="0" indent="0">
              <a:buNone/>
            </a:pPr>
            <a:endParaRPr lang="en-GB" sz="2400" dirty="0">
              <a:solidFill>
                <a:srgbClr val="20438F"/>
              </a:solidFill>
              <a:latin typeface="Arial" panose="020B0604020202020204" pitchFamily="34" charset="0"/>
              <a:cs typeface="Arial" panose="020B0604020202020204" pitchFamily="34" charset="0"/>
            </a:endParaRPr>
          </a:p>
          <a:p>
            <a:pPr marL="0" indent="0">
              <a:buNone/>
            </a:pPr>
            <a:r>
              <a:rPr lang="en-GB" sz="2400" dirty="0">
                <a:solidFill>
                  <a:srgbClr val="20438F"/>
                </a:solidFill>
                <a:latin typeface="Arial" panose="020B0604020202020204" pitchFamily="34" charset="0"/>
                <a:cs typeface="Arial" panose="020B0604020202020204" pitchFamily="34" charset="0"/>
              </a:rPr>
              <a:t>*</a:t>
            </a:r>
            <a:r>
              <a:rPr lang="en-GB" sz="2400" i="1" dirty="0">
                <a:solidFill>
                  <a:srgbClr val="20438F"/>
                </a:solidFill>
                <a:latin typeface="Arial" panose="020B0604020202020204" pitchFamily="34" charset="0"/>
                <a:cs typeface="Arial" panose="020B0604020202020204" pitchFamily="34" charset="0"/>
              </a:rPr>
              <a:t>This includes specialist units attached to mainstream schools</a:t>
            </a:r>
          </a:p>
          <a:p>
            <a:pPr marL="0" indent="0">
              <a:buNone/>
            </a:pPr>
            <a:r>
              <a:rPr lang="en-GB" sz="2400" i="1" dirty="0">
                <a:solidFill>
                  <a:srgbClr val="20438F"/>
                </a:solidFill>
                <a:latin typeface="Arial" panose="020B0604020202020204" pitchFamily="34" charset="0"/>
                <a:cs typeface="Arial" panose="020B0604020202020204" pitchFamily="34" charset="0"/>
              </a:rPr>
              <a:t>**The Sensory/ Physical services also accept referrals from Health</a:t>
            </a:r>
          </a:p>
        </p:txBody>
      </p:sp>
      <p:grpSp>
        <p:nvGrpSpPr>
          <p:cNvPr id="9" name="Group 8">
            <a:extLst>
              <a:ext uri="{FF2B5EF4-FFF2-40B4-BE49-F238E27FC236}">
                <a16:creationId xmlns:a16="http://schemas.microsoft.com/office/drawing/2014/main" id="{D6FBB01E-8537-9509-290B-EDAC0F24CF59}"/>
              </a:ext>
              <a:ext uri="{C183D7F6-B498-43B3-948B-1728B52AA6E4}">
                <adec:decorative xmlns:adec="http://schemas.microsoft.com/office/drawing/2017/decorative" val="1"/>
              </a:ext>
            </a:extLst>
          </p:cNvPr>
          <p:cNvGrpSpPr/>
          <p:nvPr/>
        </p:nvGrpSpPr>
        <p:grpSpPr>
          <a:xfrm>
            <a:off x="617265" y="2398042"/>
            <a:ext cx="2308815" cy="3383389"/>
            <a:chOff x="688385" y="1519803"/>
            <a:chExt cx="3146329" cy="4849944"/>
          </a:xfrm>
        </p:grpSpPr>
        <p:sp>
          <p:nvSpPr>
            <p:cNvPr id="5" name="Arrow: Right 4">
              <a:extLst>
                <a:ext uri="{FF2B5EF4-FFF2-40B4-BE49-F238E27FC236}">
                  <a16:creationId xmlns:a16="http://schemas.microsoft.com/office/drawing/2014/main" id="{5286FED1-AFED-ACB9-66B1-C40E1610178A}"/>
                </a:ext>
              </a:extLst>
            </p:cNvPr>
            <p:cNvSpPr/>
            <p:nvPr/>
          </p:nvSpPr>
          <p:spPr>
            <a:xfrm rot="5400000">
              <a:off x="1245550" y="1743605"/>
              <a:ext cx="2032000" cy="158439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4ACCECD-A249-0C6E-DA8D-732BA370F26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8385" y="3117993"/>
              <a:ext cx="3146329" cy="3251754"/>
            </a:xfrm>
            <a:prstGeom prst="rect">
              <a:avLst/>
            </a:prstGeom>
          </p:spPr>
        </p:pic>
      </p:grpSp>
    </p:spTree>
    <p:extLst>
      <p:ext uri="{BB962C8B-B14F-4D97-AF65-F5344CB8AC3E}">
        <p14:creationId xmlns:p14="http://schemas.microsoft.com/office/powerpoint/2010/main" val="304069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DDAA7F-F836-4148-8F87-30382F7521B8}"/>
              </a:ext>
            </a:extLst>
          </p:cNvPr>
          <p:cNvSpPr>
            <a:spLocks noGrp="1"/>
          </p:cNvSpPr>
          <p:nvPr>
            <p:ph type="title"/>
          </p:nvPr>
        </p:nvSpPr>
        <p:spPr>
          <a:xfrm>
            <a:off x="0" y="0"/>
            <a:ext cx="12192000" cy="1285875"/>
          </a:xfrm>
          <a:solidFill>
            <a:srgbClr val="0070C0"/>
          </a:solidFill>
        </p:spPr>
        <p:txBody>
          <a:bodyPr>
            <a:noAutofit/>
          </a:bodyPr>
          <a:lstStyle/>
          <a:p>
            <a:pPr algn="ctr"/>
            <a:r>
              <a:rPr lang="en-GB" sz="4800" b="1" dirty="0">
                <a:solidFill>
                  <a:schemeClr val="tx1"/>
                </a:solidFill>
                <a:latin typeface="Arial" panose="020B0604020202020204" pitchFamily="34" charset="0"/>
                <a:cs typeface="Arial" panose="020B0604020202020204" pitchFamily="34" charset="0"/>
              </a:rPr>
              <a:t>How we work with schools</a:t>
            </a:r>
            <a:endParaRPr lang="en-GB" sz="1600" b="1" dirty="0">
              <a:solidFill>
                <a:schemeClr val="tx1"/>
              </a:solidFill>
              <a:latin typeface="Arial" panose="020B0604020202020204" pitchFamily="34" charset="0"/>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363200" y="6103842"/>
            <a:ext cx="1538288" cy="570725"/>
          </a:xfrm>
          <a:prstGeom prst="rect">
            <a:avLst/>
          </a:prstGeom>
          <a:noFill/>
          <a:ln>
            <a:noFill/>
          </a:ln>
        </p:spPr>
      </p:pic>
      <p:sp>
        <p:nvSpPr>
          <p:cNvPr id="3" name="Content Placeholder 2">
            <a:extLst>
              <a:ext uri="{FF2B5EF4-FFF2-40B4-BE49-F238E27FC236}">
                <a16:creationId xmlns:a16="http://schemas.microsoft.com/office/drawing/2014/main" id="{036D1853-BD19-A349-099C-E119B5EF0B08}"/>
              </a:ext>
            </a:extLst>
          </p:cNvPr>
          <p:cNvSpPr>
            <a:spLocks noGrp="1"/>
          </p:cNvSpPr>
          <p:nvPr>
            <p:ph idx="1"/>
          </p:nvPr>
        </p:nvSpPr>
        <p:spPr>
          <a:xfrm>
            <a:off x="700088" y="1636153"/>
            <a:ext cx="10233800" cy="4351338"/>
          </a:xfrm>
          <a:noFill/>
        </p:spPr>
        <p:txBody>
          <a:bodyPr>
            <a:normAutofit/>
          </a:bodyPr>
          <a:lstStyle/>
          <a:p>
            <a:pPr marL="0" indent="0">
              <a:buNone/>
            </a:pPr>
            <a:endParaRPr lang="en-GB" dirty="0"/>
          </a:p>
          <a:p>
            <a:r>
              <a:rPr lang="en-GB" sz="2400" dirty="0">
                <a:solidFill>
                  <a:srgbClr val="20438F"/>
                </a:solidFill>
                <a:latin typeface="Arial" panose="020B0604020202020204" pitchFamily="34" charset="0"/>
                <a:cs typeface="Arial" panose="020B0604020202020204" pitchFamily="34" charset="0"/>
              </a:rPr>
              <a:t>Pupil support (Bespoke or Section F)</a:t>
            </a:r>
          </a:p>
          <a:p>
            <a:r>
              <a:rPr lang="en-GB" sz="2400" dirty="0">
                <a:solidFill>
                  <a:srgbClr val="20438F"/>
                </a:solidFill>
                <a:latin typeface="Arial" panose="020B0604020202020204" pitchFamily="34" charset="0"/>
                <a:cs typeface="Arial" panose="020B0604020202020204" pitchFamily="34" charset="0"/>
              </a:rPr>
              <a:t>School support</a:t>
            </a:r>
          </a:p>
          <a:p>
            <a:r>
              <a:rPr lang="en-GB" sz="2400" dirty="0">
                <a:solidFill>
                  <a:srgbClr val="20438F"/>
                </a:solidFill>
                <a:latin typeface="Arial" panose="020B0604020202020204" pitchFamily="34" charset="0"/>
                <a:cs typeface="Arial" panose="020B0604020202020204" pitchFamily="34" charset="0"/>
              </a:rPr>
              <a:t>Support to new SENCos/ new to Suffolk SENCos</a:t>
            </a:r>
          </a:p>
          <a:p>
            <a:r>
              <a:rPr lang="en-GB" sz="2400" dirty="0">
                <a:solidFill>
                  <a:srgbClr val="20438F"/>
                </a:solidFill>
                <a:latin typeface="Arial" panose="020B0604020202020204" pitchFamily="34" charset="0"/>
                <a:cs typeface="Arial" panose="020B0604020202020204" pitchFamily="34" charset="0"/>
              </a:rPr>
              <a:t>Inclusion Quality Mark (IQM)/ Suffolk Inclusion Toolkit</a:t>
            </a:r>
          </a:p>
          <a:p>
            <a:r>
              <a:rPr lang="en-GB" sz="2400" dirty="0">
                <a:solidFill>
                  <a:srgbClr val="20438F"/>
                </a:solidFill>
                <a:latin typeface="Arial" panose="020B0604020202020204" pitchFamily="34" charset="0"/>
                <a:cs typeface="Arial" panose="020B0604020202020204" pitchFamily="34" charset="0"/>
              </a:rPr>
              <a:t>Training</a:t>
            </a:r>
          </a:p>
          <a:p>
            <a:r>
              <a:rPr lang="en-GB" sz="2400" dirty="0">
                <a:solidFill>
                  <a:srgbClr val="20438F"/>
                </a:solidFill>
                <a:latin typeface="Arial" panose="020B0604020202020204" pitchFamily="34" charset="0"/>
                <a:cs typeface="Arial" panose="020B0604020202020204" pitchFamily="34" charset="0"/>
              </a:rPr>
              <a:t>Inclusion Support Meetings (ISMs)</a:t>
            </a:r>
          </a:p>
          <a:p>
            <a:r>
              <a:rPr lang="en-GB" sz="2400" dirty="0">
                <a:solidFill>
                  <a:srgbClr val="20438F"/>
                </a:solidFill>
                <a:latin typeface="Arial" panose="020B0604020202020204" pitchFamily="34" charset="0"/>
                <a:cs typeface="Arial" panose="020B0604020202020204" pitchFamily="34" charset="0"/>
              </a:rPr>
              <a:t>Solution Circles</a:t>
            </a:r>
          </a:p>
          <a:p>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889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08416F-2DA5-1534-66EE-608869991E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73090" y="6138334"/>
            <a:ext cx="1803665" cy="596896"/>
          </a:xfrm>
          <a:prstGeom prst="rect">
            <a:avLst/>
          </a:prstGeom>
        </p:spPr>
      </p:pic>
      <p:sp>
        <p:nvSpPr>
          <p:cNvPr id="4" name="Title 1">
            <a:extLst>
              <a:ext uri="{FF2B5EF4-FFF2-40B4-BE49-F238E27FC236}">
                <a16:creationId xmlns:a16="http://schemas.microsoft.com/office/drawing/2014/main" id="{1C0BD8C4-4674-5E0B-B980-51F1560A4C75}"/>
              </a:ext>
            </a:extLst>
          </p:cNvPr>
          <p:cNvSpPr txBox="1">
            <a:spLocks noGrp="1"/>
          </p:cNvSpPr>
          <p:nvPr>
            <p:ph type="title" idx="4294967295"/>
          </p:nvPr>
        </p:nvSpPr>
        <p:spPr>
          <a:xfrm>
            <a:off x="0" y="1"/>
            <a:ext cx="12192000" cy="951040"/>
          </a:xfrm>
          <a:prstGeom prst="rect">
            <a:avLst/>
          </a:prstGeom>
          <a:solidFill>
            <a:srgbClr val="0070C0"/>
          </a:solid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      Agreed Learning Objectives</a:t>
            </a:r>
            <a:endParaRPr kumimoji="0" lang="en-GB" sz="1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graphicFrame>
        <p:nvGraphicFramePr>
          <p:cNvPr id="14" name="Diagram 13">
            <a:extLst>
              <a:ext uri="{FF2B5EF4-FFF2-40B4-BE49-F238E27FC236}">
                <a16:creationId xmlns:a16="http://schemas.microsoft.com/office/drawing/2014/main" id="{508EA645-48D3-7A47-0333-56149969A4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9170337"/>
              </p:ext>
            </p:extLst>
          </p:nvPr>
        </p:nvGraphicFramePr>
        <p:xfrm>
          <a:off x="1209040" y="696849"/>
          <a:ext cx="10017760" cy="5784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637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7C906E3E-708C-B73C-7E00-99DE4E313BA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9ABA1E3-6711-3E18-6C8A-3D49BF285042}"/>
              </a:ext>
            </a:extLst>
          </p:cNvPr>
          <p:cNvSpPr>
            <a:spLocks noGrp="1"/>
          </p:cNvSpPr>
          <p:nvPr>
            <p:ph type="title"/>
          </p:nvPr>
        </p:nvSpPr>
        <p:spPr>
          <a:xfrm>
            <a:off x="0" y="5571819"/>
            <a:ext cx="12192000" cy="1285875"/>
          </a:xfrm>
          <a:solidFill>
            <a:srgbClr val="0070C0"/>
          </a:solidFill>
        </p:spPr>
        <p:txBody>
          <a:bodyPr>
            <a:noAutofit/>
          </a:bodyPr>
          <a:lstStyle/>
          <a:p>
            <a:pPr algn="ctr"/>
            <a:r>
              <a:rPr lang="en-GB" sz="4800" b="1" dirty="0">
                <a:solidFill>
                  <a:schemeClr val="tx1"/>
                </a:solidFill>
                <a:latin typeface="Arial" panose="020B0604020202020204" pitchFamily="34" charset="0"/>
                <a:cs typeface="Arial" panose="020B0604020202020204" pitchFamily="34" charset="0"/>
              </a:rPr>
              <a:t>Pupil Voice – universal approaches</a:t>
            </a:r>
            <a:endParaRPr lang="en-GB" sz="1600" b="1"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82D83AF-15FE-1984-8FB8-F3B33F94613A}"/>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505440" y="215660"/>
            <a:ext cx="1476619" cy="492443"/>
          </a:xfrm>
          <a:prstGeom prst="rect">
            <a:avLst/>
          </a:prstGeom>
          <a:noFill/>
          <a:ln>
            <a:noFill/>
          </a:ln>
        </p:spPr>
      </p:pic>
      <p:pic>
        <p:nvPicPr>
          <p:cNvPr id="1026" name="Picture 2">
            <a:extLst>
              <a:ext uri="{FF2B5EF4-FFF2-40B4-BE49-F238E27FC236}">
                <a16:creationId xmlns:a16="http://schemas.microsoft.com/office/drawing/2014/main" id="{ECCB3C19-DC6A-14CD-83AF-679703654EF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366" y="642959"/>
            <a:ext cx="9012834" cy="4506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24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67A5CDFE-D18A-D892-8527-A5E4885A395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6333730-0A2C-5236-5D2D-40C9E0A3F1E0}"/>
              </a:ext>
            </a:extLst>
          </p:cNvPr>
          <p:cNvSpPr>
            <a:spLocks noGrp="1"/>
          </p:cNvSpPr>
          <p:nvPr>
            <p:ph type="title"/>
          </p:nvPr>
        </p:nvSpPr>
        <p:spPr>
          <a:xfrm>
            <a:off x="0" y="0"/>
            <a:ext cx="12192000" cy="1325563"/>
          </a:xfrm>
          <a:solidFill>
            <a:srgbClr val="0070C0"/>
          </a:solidFill>
        </p:spPr>
        <p:txBody>
          <a:bodyPr>
            <a:noAutofit/>
          </a:bodyPr>
          <a:lstStyle/>
          <a:p>
            <a:pPr algn="ctr"/>
            <a:r>
              <a:rPr lang="en-GB" b="1" dirty="0">
                <a:solidFill>
                  <a:schemeClr val="tx1"/>
                </a:solidFill>
                <a:latin typeface="Arial" panose="020B0604020202020204" pitchFamily="34" charset="0"/>
                <a:cs typeface="Arial" panose="020B0604020202020204" pitchFamily="34" charset="0"/>
              </a:rPr>
              <a:t>    Why capture pupil voice?</a:t>
            </a:r>
          </a:p>
        </p:txBody>
      </p:sp>
      <p:pic>
        <p:nvPicPr>
          <p:cNvPr id="5" name="Picture 4">
            <a:extLst>
              <a:ext uri="{FF2B5EF4-FFF2-40B4-BE49-F238E27FC236}">
                <a16:creationId xmlns:a16="http://schemas.microsoft.com/office/drawing/2014/main" id="{7B86A6CC-641A-8858-95F6-561A7F2D518C}"/>
              </a:ext>
              <a:ext uri="{C183D7F6-B498-43B3-948B-1728B52AA6E4}">
                <adec:decorative xmlns:adec="http://schemas.microsoft.com/office/drawing/2017/decorative" val="1"/>
              </a:ext>
            </a:extLst>
          </p:cNvPr>
          <p:cNvPicPr/>
          <p:nvPr/>
        </p:nvPicPr>
        <p:blipFill>
          <a:blip r:embed="rId3" cstate="print">
            <a:clrChange>
              <a:clrFrom>
                <a:srgbClr val="FBFAFF"/>
              </a:clrFrom>
              <a:clrTo>
                <a:srgbClr val="FBFAFF">
                  <a:alpha val="0"/>
                </a:srgbClr>
              </a:clrTo>
            </a:clrChange>
            <a:extLst>
              <a:ext uri="{28A0092B-C50C-407E-A947-70E740481C1C}">
                <a14:useLocalDpi xmlns:a14="http://schemas.microsoft.com/office/drawing/2010/main" val="0"/>
              </a:ext>
            </a:extLst>
          </a:blip>
          <a:srcRect/>
          <a:stretch>
            <a:fillRect/>
          </a:stretch>
        </p:blipFill>
        <p:spPr bwMode="auto">
          <a:xfrm>
            <a:off x="10213645" y="6130756"/>
            <a:ext cx="1695450" cy="566543"/>
          </a:xfrm>
          <a:prstGeom prst="rect">
            <a:avLst/>
          </a:prstGeom>
          <a:noFill/>
          <a:ln>
            <a:noFill/>
          </a:ln>
        </p:spPr>
      </p:pic>
      <p:pic>
        <p:nvPicPr>
          <p:cNvPr id="1026" name="Picture 2">
            <a:extLst>
              <a:ext uri="{FF2B5EF4-FFF2-40B4-BE49-F238E27FC236}">
                <a16:creationId xmlns:a16="http://schemas.microsoft.com/office/drawing/2014/main" id="{EB2235B4-983C-EAE5-F097-8DCA5296A151}"/>
              </a:ext>
              <a:ext uri="{C183D7F6-B498-43B3-948B-1728B52AA6E4}">
                <adec:decorative xmlns:adec="http://schemas.microsoft.com/office/drawing/2017/decorative" val="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02647" y="1959496"/>
            <a:ext cx="4078801" cy="43220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DEFFF42-486A-1F74-C91C-0087C89AD178}"/>
              </a:ext>
            </a:extLst>
          </p:cNvPr>
          <p:cNvSpPr txBox="1"/>
          <p:nvPr/>
        </p:nvSpPr>
        <p:spPr>
          <a:xfrm>
            <a:off x="4956312" y="1510747"/>
            <a:ext cx="6215270" cy="6647974"/>
          </a:xfrm>
          <a:prstGeom prst="rect">
            <a:avLst/>
          </a:prstGeom>
          <a:noFill/>
        </p:spPr>
        <p:txBody>
          <a:bodyPr wrap="square" rtlCol="0">
            <a:spAutoFit/>
          </a:bodyPr>
          <a:lstStyle/>
          <a:p>
            <a:pPr marL="457200" indent="-457200">
              <a:buFont typeface="Arial" panose="020B0604020202020204" pitchFamily="34" charset="0"/>
              <a:buChar char="•"/>
            </a:pPr>
            <a:endParaRPr lang="en-GB" sz="2400" dirty="0">
              <a:solidFill>
                <a:srgbClr val="20438F"/>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Improved learning and engagement</a:t>
            </a:r>
          </a:p>
          <a:p>
            <a:pPr marL="457200" indent="-4572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Early identification of needs</a:t>
            </a:r>
          </a:p>
          <a:p>
            <a:pPr marL="457200" indent="-4572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Enhanced social inclusion</a:t>
            </a:r>
          </a:p>
          <a:p>
            <a:pPr marL="457200" indent="-4572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Empowers  and agency</a:t>
            </a:r>
          </a:p>
          <a:p>
            <a:pPr marL="457200" indent="-4572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Improved school climate and relationships</a:t>
            </a:r>
          </a:p>
          <a:p>
            <a:pPr marL="457200" indent="-4572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Better decision making</a:t>
            </a:r>
          </a:p>
          <a:p>
            <a:pPr marL="457200" indent="-4572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Increased advocacy and support</a:t>
            </a:r>
          </a:p>
          <a:p>
            <a:pPr marL="457200" indent="-4572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Personal development and skills</a:t>
            </a:r>
          </a:p>
          <a:p>
            <a:pPr marL="457200" indent="-457200">
              <a:buFont typeface="Arial" panose="020B0604020202020204" pitchFamily="34" charset="0"/>
              <a:buChar char="•"/>
            </a:pPr>
            <a:r>
              <a:rPr lang="en-GB" sz="2400" dirty="0">
                <a:solidFill>
                  <a:srgbClr val="20438F"/>
                </a:solidFill>
                <a:latin typeface="Arial" panose="020B0604020202020204" pitchFamily="34" charset="0"/>
                <a:cs typeface="Arial" panose="020B0604020202020204" pitchFamily="34" charset="0"/>
              </a:rPr>
              <a:t>Motivating for the student to embrace support they have agreed </a:t>
            </a:r>
          </a:p>
          <a:p>
            <a:endParaRPr lang="en-GB" sz="2000" dirty="0">
              <a:solidFill>
                <a:srgbClr val="20438F"/>
              </a:solidFill>
              <a:latin typeface="Arial" panose="020B0604020202020204" pitchFamily="34" charset="0"/>
              <a:cs typeface="Arial" panose="020B0604020202020204" pitchFamily="34" charset="0"/>
            </a:endParaRPr>
          </a:p>
          <a:p>
            <a:endParaRPr lang="en-GB" sz="2000" dirty="0">
              <a:solidFill>
                <a:srgbClr val="20438F"/>
              </a:solidFill>
              <a:latin typeface="Arial" panose="020B0604020202020204" pitchFamily="34" charset="0"/>
              <a:cs typeface="Arial" panose="020B0604020202020204" pitchFamily="34" charset="0"/>
            </a:endParaRPr>
          </a:p>
          <a:p>
            <a:endParaRPr lang="en-GB" sz="2000" dirty="0">
              <a:solidFill>
                <a:srgbClr val="20438F"/>
              </a:solidFill>
              <a:latin typeface="Arial" panose="020B0604020202020204" pitchFamily="34" charset="0"/>
              <a:cs typeface="Arial" panose="020B0604020202020204" pitchFamily="34" charset="0"/>
            </a:endParaRPr>
          </a:p>
          <a:p>
            <a:endParaRPr lang="en-GB" sz="2000" dirty="0">
              <a:solidFill>
                <a:srgbClr val="20438F"/>
              </a:solidFill>
              <a:latin typeface="Arial" panose="020B0604020202020204" pitchFamily="34" charset="0"/>
              <a:cs typeface="Arial" panose="020B0604020202020204" pitchFamily="34" charset="0"/>
            </a:endParaRPr>
          </a:p>
          <a:p>
            <a:endParaRPr lang="en-GB" sz="2000" dirty="0">
              <a:solidFill>
                <a:srgbClr val="20438F"/>
              </a:solidFill>
              <a:latin typeface="Arial" panose="020B0604020202020204" pitchFamily="34" charset="0"/>
              <a:cs typeface="Arial" panose="020B0604020202020204" pitchFamily="34" charset="0"/>
            </a:endParaRPr>
          </a:p>
          <a:p>
            <a:endParaRPr lang="en-GB" sz="2000" dirty="0">
              <a:solidFill>
                <a:srgbClr val="20438F"/>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634362785"/>
      </p:ext>
    </p:extLst>
  </p:cSld>
  <p:clrMapOvr>
    <a:masterClrMapping/>
  </p:clrMapOvr>
</p:sld>
</file>

<file path=ppt/theme/theme1.xml><?xml version="1.0" encoding="utf-8"?>
<a:theme xmlns:a="http://schemas.openxmlformats.org/drawingml/2006/main" name="1_Depth">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C473073F-34A4-486A-BBA1-2A70AE921E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4DE231AD78C45A882A723257A1EA4" ma:contentTypeVersion="17" ma:contentTypeDescription="Create a new document." ma:contentTypeScope="" ma:versionID="8ee376d54d4d3095ccd9760ae4e905ea">
  <xsd:schema xmlns:xsd="http://www.w3.org/2001/XMLSchema" xmlns:xs="http://www.w3.org/2001/XMLSchema" xmlns:p="http://schemas.microsoft.com/office/2006/metadata/properties" xmlns:ns2="ec6d8bcf-c4c4-4397-845d-c4e0656895f3" xmlns:ns3="04b578ef-c5b9-4eaf-a329-d5499e02d0bf" xmlns:ns4="75304046-ffad-4f70-9f4b-bbc776f1b690" targetNamespace="http://schemas.microsoft.com/office/2006/metadata/properties" ma:root="true" ma:fieldsID="d0075edfbc463a97f95bdb31e2fe5431" ns2:_="" ns3:_="" ns4:_="">
    <xsd:import namespace="ec6d8bcf-c4c4-4397-845d-c4e0656895f3"/>
    <xsd:import namespace="04b578ef-c5b9-4eaf-a329-d5499e02d0bf"/>
    <xsd:import namespace="75304046-ffad-4f70-9f4b-bbc776f1b6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6d8bcf-c4c4-4397-845d-c4e0656895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06bf4c4-4eb2-40f1-bc0e-6b8189d6fc3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b578ef-c5b9-4eaf-a329-d5499e02d0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304046-ffad-4f70-9f4b-bbc776f1b69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0e8030b-d500-497a-a933-47d16392f6b6}" ma:internalName="TaxCatchAll" ma:showField="CatchAllData" ma:web="04b578ef-c5b9-4eaf-a329-d5499e02d0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304046-ffad-4f70-9f4b-bbc776f1b690" xsi:nil="true"/>
    <lcf76f155ced4ddcb4097134ff3c332f xmlns="ec6d8bcf-c4c4-4397-845d-c4e0656895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CA1EC9-97DC-4E23-ACAA-6841DA110D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6d8bcf-c4c4-4397-845d-c4e0656895f3"/>
    <ds:schemaRef ds:uri="04b578ef-c5b9-4eaf-a329-d5499e02d0bf"/>
    <ds:schemaRef ds:uri="75304046-ffad-4f70-9f4b-bbc776f1b6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7ABCB2-ECAF-4A23-BD64-9F904F230DD7}">
  <ds:schemaRefs>
    <ds:schemaRef ds:uri="http://schemas.microsoft.com/sharepoint/v3/contenttype/forms"/>
  </ds:schemaRefs>
</ds:datastoreItem>
</file>

<file path=customXml/itemProps3.xml><?xml version="1.0" encoding="utf-8"?>
<ds:datastoreItem xmlns:ds="http://schemas.openxmlformats.org/officeDocument/2006/customXml" ds:itemID="{E5B3D199-EEFB-4182-8D00-1830E2486A1A}">
  <ds:schemaRefs>
    <ds:schemaRef ds:uri="b97f7709-dfb7-43a0-b42a-cd354627f020"/>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75304046-ffad-4f70-9f4b-bbc776f1b690"/>
    <ds:schemaRef ds:uri="6c81d485-2566-4934-a36c-718799002be2"/>
    <ds:schemaRef ds:uri="http://schemas.microsoft.com/office/2006/metadata/properties"/>
    <ds:schemaRef ds:uri="http://purl.org/dc/dcmitype/"/>
    <ds:schemaRef ds:uri="http://purl.org/dc/elements/1.1/"/>
    <ds:schemaRef ds:uri="ec6d8bcf-c4c4-4397-845d-c4e0656895f3"/>
  </ds:schemaRefs>
</ds:datastoreItem>
</file>

<file path=docProps/app.xml><?xml version="1.0" encoding="utf-8"?>
<Properties xmlns="http://schemas.openxmlformats.org/officeDocument/2006/extended-properties" xmlns:vt="http://schemas.openxmlformats.org/officeDocument/2006/docPropsVTypes">
  <Template>Depth</Template>
  <TotalTime>837</TotalTime>
  <Words>3035</Words>
  <Application>Microsoft Office PowerPoint</Application>
  <PresentationFormat>Widescreen</PresentationFormat>
  <Paragraphs>369</Paragraphs>
  <Slides>25</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Aptos</vt:lpstr>
      <vt:lpstr>Arial</vt:lpstr>
      <vt:lpstr>Calibri</vt:lpstr>
      <vt:lpstr>Calibri Light</vt:lpstr>
      <vt:lpstr>Comic Sans MS</vt:lpstr>
      <vt:lpstr>Corbel</vt:lpstr>
      <vt:lpstr>Google Sans</vt:lpstr>
      <vt:lpstr>Source Sans Pro</vt:lpstr>
      <vt:lpstr>Tw Cen MT</vt:lpstr>
      <vt:lpstr>Wingdings</vt:lpstr>
      <vt:lpstr>1_Depth</vt:lpstr>
      <vt:lpstr>Office Theme</vt:lpstr>
      <vt:lpstr>Welcome: 1st slide</vt:lpstr>
      <vt:lpstr>               The Importance of Pupil Voice </vt:lpstr>
      <vt:lpstr>Slide 2: Who are we?</vt:lpstr>
      <vt:lpstr>SES </vt:lpstr>
      <vt:lpstr>Access to SES</vt:lpstr>
      <vt:lpstr>How we work with schools</vt:lpstr>
      <vt:lpstr>      Agreed Learning Objectives</vt:lpstr>
      <vt:lpstr>Pupil Voice – universal approaches</vt:lpstr>
      <vt:lpstr>    Why capture pupil voice?</vt:lpstr>
      <vt:lpstr>When? </vt:lpstr>
      <vt:lpstr>    Where?</vt:lpstr>
      <vt:lpstr>    Who?</vt:lpstr>
      <vt:lpstr>    How?</vt:lpstr>
      <vt:lpstr>    Further consideration</vt:lpstr>
      <vt:lpstr>    What to do next?</vt:lpstr>
      <vt:lpstr>Examples</vt:lpstr>
      <vt:lpstr>    Impact of Pupil Voice</vt:lpstr>
      <vt:lpstr>    Impact of Pupil Voice</vt:lpstr>
      <vt:lpstr>    Impact of Pupil Voice</vt:lpstr>
      <vt:lpstr>    Impact of Pupil Voice</vt:lpstr>
      <vt:lpstr>    Summary</vt:lpstr>
      <vt:lpstr>Useful Websites/resources</vt:lpstr>
      <vt:lpstr>SES  on  a Page</vt:lpstr>
      <vt:lpstr>Further Training</vt:lpstr>
      <vt:lpstr>Reminder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for managing behaviour</dc:title>
  <dc:creator>Lynn</dc:creator>
  <cp:lastModifiedBy>Fran Russo</cp:lastModifiedBy>
  <cp:revision>21</cp:revision>
  <cp:lastPrinted>2019-01-22T13:52:32Z</cp:lastPrinted>
  <dcterms:created xsi:type="dcterms:W3CDTF">2019-01-15T10:02:39Z</dcterms:created>
  <dcterms:modified xsi:type="dcterms:W3CDTF">2025-05-12T15:55:14Z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0x010100EBA4DE231AD78C45A882A723257A1EA4</vt:lpwstr>
  </property>
  <property fmtid="{D5CDD505-2E9C-101B-9397-08002B2CF9AE}" pid="3" name="MediaServiceImageTags">
    <vt:lpwstr/>
  </property>
</Properties>
</file>