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312" r:id="rId5"/>
    <p:sldId id="314" r:id="rId6"/>
    <p:sldId id="283" r:id="rId7"/>
    <p:sldId id="256" r:id="rId8"/>
    <p:sldId id="313" r:id="rId9"/>
    <p:sldId id="308" r:id="rId10"/>
    <p:sldId id="309" r:id="rId11"/>
    <p:sldId id="273" r:id="rId12"/>
    <p:sldId id="286" r:id="rId13"/>
    <p:sldId id="303" r:id="rId14"/>
    <p:sldId id="274" r:id="rId15"/>
    <p:sldId id="305" r:id="rId16"/>
    <p:sldId id="306" r:id="rId17"/>
    <p:sldId id="310" r:id="rId18"/>
    <p:sldId id="315" r:id="rId19"/>
    <p:sldId id="261" r:id="rId20"/>
    <p:sldId id="311" r:id="rId21"/>
    <p:sldId id="299" r:id="rId22"/>
    <p:sldId id="302" r:id="rId23"/>
    <p:sldId id="307" r:id="rId24"/>
    <p:sldId id="281" r:id="rId25"/>
  </p:sldIdLst>
  <p:sldSz cx="9144000" cy="5143500" type="screen16x9"/>
  <p:notesSz cx="6858000" cy="9144000"/>
  <p:embeddedFontLs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Satoshi" panose="020B0604020202020204" charset="0"/>
      <p:regular r:id="rId32"/>
      <p:bold r:id="rId33"/>
      <p:italic r:id="rId34"/>
      <p:boldItalic r:id="rId35"/>
    </p:embeddedFont>
    <p:embeddedFont>
      <p:font typeface="Satoshi Black Italic" panose="020B0604020202020204" charset="0"/>
      <p:bold r:id="rId36"/>
    </p:embeddedFont>
    <p:embeddedFont>
      <p:font typeface="Satoshi-Bold" charset="0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A4A3A4"/>
          </p15:clr>
        </p15:guide>
        <p15:guide id="2" pos="288">
          <p15:clr>
            <a:srgbClr val="A4A3A4"/>
          </p15:clr>
        </p15:guide>
        <p15:guide id="3" pos="576">
          <p15:clr>
            <a:srgbClr val="9AA0A6"/>
          </p15:clr>
        </p15:guide>
        <p15:guide id="4" pos="864">
          <p15:clr>
            <a:srgbClr val="9AA0A6"/>
          </p15:clr>
        </p15:guide>
        <p15:guide id="5" pos="1152">
          <p15:clr>
            <a:srgbClr val="9AA0A6"/>
          </p15:clr>
        </p15:guide>
        <p15:guide id="6" pos="1440">
          <p15:clr>
            <a:srgbClr val="9AA0A6"/>
          </p15:clr>
        </p15:guide>
        <p15:guide id="7" pos="1728">
          <p15:clr>
            <a:srgbClr val="9AA0A6"/>
          </p15:clr>
        </p15:guide>
        <p15:guide id="8" pos="2016">
          <p15:clr>
            <a:srgbClr val="9AA0A6"/>
          </p15:clr>
        </p15:guide>
        <p15:guide id="9" pos="2304">
          <p15:clr>
            <a:srgbClr val="9AA0A6"/>
          </p15:clr>
        </p15:guide>
        <p15:guide id="10" pos="2592">
          <p15:clr>
            <a:srgbClr val="9AA0A6"/>
          </p15:clr>
        </p15:guide>
        <p15:guide id="11" pos="2880">
          <p15:clr>
            <a:srgbClr val="9AA0A6"/>
          </p15:clr>
        </p15:guide>
        <p15:guide id="12" pos="3168">
          <p15:clr>
            <a:srgbClr val="9AA0A6"/>
          </p15:clr>
        </p15:guide>
        <p15:guide id="13" pos="3456">
          <p15:clr>
            <a:srgbClr val="9AA0A6"/>
          </p15:clr>
        </p15:guide>
        <p15:guide id="14" pos="3744">
          <p15:clr>
            <a:srgbClr val="9AA0A6"/>
          </p15:clr>
        </p15:guide>
        <p15:guide id="15" pos="4032">
          <p15:clr>
            <a:srgbClr val="9AA0A6"/>
          </p15:clr>
        </p15:guide>
        <p15:guide id="16" pos="4320">
          <p15:clr>
            <a:srgbClr val="9AA0A6"/>
          </p15:clr>
        </p15:guide>
        <p15:guide id="17" pos="4608">
          <p15:clr>
            <a:srgbClr val="9AA0A6"/>
          </p15:clr>
        </p15:guide>
        <p15:guide id="18" pos="4896">
          <p15:clr>
            <a:srgbClr val="9AA0A6"/>
          </p15:clr>
        </p15:guide>
        <p15:guide id="19" pos="5184">
          <p15:clr>
            <a:srgbClr val="9AA0A6"/>
          </p15:clr>
        </p15:guide>
        <p15:guide id="20" pos="5472">
          <p15:clr>
            <a:srgbClr val="9AA0A6"/>
          </p15:clr>
        </p15:guide>
        <p15:guide id="21" pos="576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E"/>
    <a:srgbClr val="78B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301" autoAdjust="0"/>
  </p:normalViewPr>
  <p:slideViewPr>
    <p:cSldViewPr snapToGrid="0">
      <p:cViewPr varScale="1">
        <p:scale>
          <a:sx n="112" d="100"/>
          <a:sy n="112" d="100"/>
        </p:scale>
        <p:origin x="144" y="102"/>
      </p:cViewPr>
      <p:guideLst>
        <p:guide orient="horz" pos="3096"/>
        <p:guide pos="288"/>
        <p:guide pos="576"/>
        <p:guide pos="864"/>
        <p:guide pos="1152"/>
        <p:guide pos="1440"/>
        <p:guide pos="1728"/>
        <p:guide pos="2016"/>
        <p:guide pos="2304"/>
        <p:guide pos="2592"/>
        <p:guide pos="2880"/>
        <p:guide pos="3168"/>
        <p:guide pos="3456"/>
        <p:guide pos="3744"/>
        <p:guide pos="4032"/>
        <p:guide pos="4320"/>
        <p:guide pos="4608"/>
        <p:guide pos="4896"/>
        <p:guide pos="5184"/>
        <p:guide pos="5472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6F41-4147-4E9A-A84E-259396487ADC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D5ED8-7CBB-4EC9-8037-872F891D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64a8ff5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64a8ff5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1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9d4ce0cb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9d4ce0cb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58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9d4ce0cb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9d4ce0cb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1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9d4ce0cb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9d4ce0cb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7597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67cd1a55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67cd1a55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83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07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9d4ce0cb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9d4ce0cb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489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89302da6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89302da6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543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9d4ce0cb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9d4ce0cb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310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9d4ce0c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9d4ce0c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12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89302da6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89302da6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038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89302da6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89302da6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51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64a8ff5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64a8ff5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27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8940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64a8ff5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64a8ff5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943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7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34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9d4ce0cb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9d4ce0cb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3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9d4ce0cb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9d4ce0cb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7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lank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Teal">
  <p:cSld name="Layout - Bold Te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47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4"/>
          <p:cNvSpPr txBox="1"/>
          <p:nvPr/>
        </p:nvSpPr>
        <p:spPr>
          <a:xfrm>
            <a:off x="456950" y="114692"/>
            <a:ext cx="18288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4"/>
          <p:cNvSpPr txBox="1"/>
          <p:nvPr/>
        </p:nvSpPr>
        <p:spPr>
          <a:xfrm>
            <a:off x="3200150" y="114692"/>
            <a:ext cx="18288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 runs here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11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Teal">
  <p:cSld name="TITLE_3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Blue">
  <p:cSld name="TITLE_3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Red">
  <p:cSld name="TITLE_3_1_1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4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Red">
  <p:cSld name="TITLE_3_1_1_2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Orange">
  <p:cSld name="TITLE_3_1_1_2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7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Orange">
  <p:cSld name="TITLE_3_1_1_2_1_1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Yellow">
  <p:cSld name="TITLE_3_1_1_2_1_1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E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702250"/>
            <a:ext cx="291450" cy="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Blue">
  <p:cSld name="Layout - Calm Blu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E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00" y="4572000"/>
            <a:ext cx="444018" cy="32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4825" y="-4825"/>
            <a:ext cx="9187500" cy="5148300"/>
          </a:xfrm>
          <a:prstGeom prst="rect">
            <a:avLst/>
          </a:prstGeom>
          <a:solidFill>
            <a:srgbClr val="DFE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2482470" y="3553722"/>
            <a:ext cx="2384710" cy="3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32331" t="1286" r="28643" b="1276"/>
          <a:stretch/>
        </p:blipFill>
        <p:spPr>
          <a:xfrm>
            <a:off x="5385448" y="152401"/>
            <a:ext cx="3442500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00" y="396200"/>
            <a:ext cx="695200" cy="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62098" y="2404418"/>
            <a:ext cx="4894695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Mental Health &amp;Wellbeing:	</a:t>
            </a: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		</a:t>
            </a: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Addressing the most important issues</a:t>
            </a:r>
            <a:endParaRPr sz="36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966" y="1893283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Satoshi" pitchFamily="50" charset="0"/>
              </a:rPr>
              <a:t>9</a:t>
            </a:r>
            <a:r>
              <a:rPr lang="en-GB" sz="900" baseline="30000" dirty="0">
                <a:latin typeface="Satoshi" pitchFamily="50" charset="0"/>
              </a:rPr>
              <a:t>th</a:t>
            </a:r>
            <a:r>
              <a:rPr lang="en-GB" sz="900" dirty="0">
                <a:latin typeface="Satoshi" pitchFamily="50" charset="0"/>
              </a:rPr>
              <a:t> May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0582" y="1893282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Satoshi" pitchFamily="50" charset="0"/>
              </a:rPr>
              <a:t>Sophie Boettcher </a:t>
            </a:r>
          </a:p>
        </p:txBody>
      </p:sp>
    </p:spTree>
    <p:extLst>
      <p:ext uri="{BB962C8B-B14F-4D97-AF65-F5344CB8AC3E}">
        <p14:creationId xmlns:p14="http://schemas.microsoft.com/office/powerpoint/2010/main" val="392402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210" y="530942"/>
            <a:ext cx="1887248" cy="281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5361" y="235283"/>
            <a:ext cx="516117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en-GB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Online resources</a:t>
            </a:r>
          </a:p>
        </p:txBody>
      </p:sp>
      <p:pic>
        <p:nvPicPr>
          <p:cNvPr id="1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6517" y="384662"/>
            <a:ext cx="695200" cy="2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94" y="1183098"/>
            <a:ext cx="2515928" cy="2982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151" y="1183098"/>
            <a:ext cx="2426095" cy="31298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675" y="1159911"/>
            <a:ext cx="2462042" cy="3176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06" y="4673595"/>
            <a:ext cx="5607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Satoshi Black Italic" pitchFamily="50" charset="0"/>
              </a:rPr>
              <a:t>educationsupport.org.uk/resources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344332" y="549881"/>
            <a:ext cx="1320917" cy="2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20849" y="1000253"/>
            <a:ext cx="5510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Available to everyone in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Financial help with essential costs:</a:t>
            </a:r>
            <a:br>
              <a:rPr lang="en-GB" sz="2000" dirty="0">
                <a:latin typeface="Satoshi" pitchFamily="50" charset="0"/>
              </a:rPr>
            </a:br>
            <a:r>
              <a:rPr lang="en-GB" sz="2000" dirty="0">
                <a:latin typeface="Satoshi" pitchFamily="50" charset="0"/>
              </a:rPr>
              <a:t> </a:t>
            </a:r>
          </a:p>
          <a:p>
            <a:pPr marL="719138" lvl="4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food</a:t>
            </a:r>
          </a:p>
          <a:p>
            <a:pPr marL="719138" lvl="4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rent/mortgage</a:t>
            </a:r>
          </a:p>
          <a:p>
            <a:pPr marL="719138" lvl="3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utility costs</a:t>
            </a:r>
          </a:p>
          <a:p>
            <a:pPr marL="719138" lvl="3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essential household items</a:t>
            </a:r>
          </a:p>
          <a:p>
            <a:pPr marL="719138" lvl="3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travel to work costs</a:t>
            </a:r>
          </a:p>
          <a:p>
            <a:pPr lvl="2"/>
            <a:endParaRPr lang="en-GB" sz="2000" b="1" dirty="0">
              <a:latin typeface="Satoshi" pitchFamily="50" charset="0"/>
            </a:endParaRPr>
          </a:p>
          <a:p>
            <a:pPr lvl="2"/>
            <a:r>
              <a:rPr lang="en-GB" sz="2000" b="1" dirty="0">
                <a:latin typeface="Satoshi" pitchFamily="50" charset="0"/>
              </a:rPr>
              <a:t>www.educationsupport.org.uk/grants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39149">
            <a:off x="7846895" y="73134"/>
            <a:ext cx="832403" cy="11225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3235" y="156730"/>
            <a:ext cx="437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atoshi" pitchFamily="50" charset="0"/>
              </a:rPr>
              <a:t>Grants</a:t>
            </a:r>
          </a:p>
        </p:txBody>
      </p:sp>
      <p:pic>
        <p:nvPicPr>
          <p:cNvPr id="7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185" y="4748030"/>
            <a:ext cx="695200" cy="2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86" y="1097880"/>
            <a:ext cx="3265350" cy="32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30" y="1182448"/>
            <a:ext cx="1495151" cy="33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4">
            <a:alphaModFix/>
          </a:blip>
          <a:srcRect l="26234" r="26239"/>
          <a:stretch/>
        </p:blipFill>
        <p:spPr>
          <a:xfrm>
            <a:off x="5549100" y="152400"/>
            <a:ext cx="3442500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sp>
        <p:nvSpPr>
          <p:cNvPr id="13" name="Google Shape;179;p28"/>
          <p:cNvSpPr txBox="1"/>
          <p:nvPr/>
        </p:nvSpPr>
        <p:spPr>
          <a:xfrm>
            <a:off x="238927" y="307304"/>
            <a:ext cx="5103537" cy="96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latin typeface="Satoshi" pitchFamily="50" charset="0"/>
              </a:rPr>
              <a:t>School and FE leaders’ service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098" y="1664877"/>
            <a:ext cx="49393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Professional supervision provides a safe and confidential space to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Support leaders to feel more in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Fully funded for leaders in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  <a:p>
            <a:r>
              <a:rPr lang="en-GB" sz="2000" b="1" dirty="0">
                <a:latin typeface="Satoshi" pitchFamily="50" charset="0"/>
              </a:rPr>
              <a:t>www.educationsupport.org.uk/leaders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883" y="4184105"/>
            <a:ext cx="1494417" cy="971042"/>
          </a:xfrm>
          <a:prstGeom prst="rect">
            <a:avLst/>
          </a:prstGeom>
        </p:spPr>
      </p:pic>
      <p:pic>
        <p:nvPicPr>
          <p:cNvPr id="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05" y="4725538"/>
            <a:ext cx="695200" cy="21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6356" y="824448"/>
            <a:ext cx="37068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600" b="1" i="1" dirty="0">
                <a:solidFill>
                  <a:schemeClr val="bg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“It was completely life-changing. Each session enabled such food for thought and tools for self-care. It is impossible to say how grateful I am.”</a:t>
            </a:r>
          </a:p>
          <a:p>
            <a:pPr lvl="0"/>
            <a:endParaRPr lang="en-GB" sz="2600" b="1" i="1" dirty="0">
              <a:solidFill>
                <a:schemeClr val="bg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GB" sz="2600" b="1" i="1" dirty="0">
                <a:solidFill>
                  <a:schemeClr val="bg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- Headteacher </a:t>
            </a:r>
          </a:p>
          <a:p>
            <a:pPr lvl="0"/>
            <a:endParaRPr lang="en-GB" sz="2800" dirty="0">
              <a:solidFill>
                <a:schemeClr val="bg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3003393" y="145970"/>
            <a:ext cx="1449659" cy="17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018" y="0"/>
            <a:ext cx="1704109" cy="548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181"/>
            <a:ext cx="132397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965" y="235777"/>
            <a:ext cx="2715991" cy="4637509"/>
          </a:xfrm>
          <a:prstGeom prst="rect">
            <a:avLst/>
          </a:prstGeom>
        </p:spPr>
      </p:pic>
      <p:pic>
        <p:nvPicPr>
          <p:cNvPr id="7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0787" y="4661136"/>
            <a:ext cx="695200" cy="21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69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2160152" y="840841"/>
            <a:ext cx="1042406" cy="22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9;p28"/>
          <p:cNvSpPr txBox="1"/>
          <p:nvPr/>
        </p:nvSpPr>
        <p:spPr>
          <a:xfrm>
            <a:off x="335132" y="339137"/>
            <a:ext cx="2952765" cy="6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How we work</a:t>
            </a:r>
            <a:endParaRPr sz="36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3FA76B-8EF1-1C62-7EB1-532C00672357}"/>
              </a:ext>
            </a:extLst>
          </p:cNvPr>
          <p:cNvCxnSpPr>
            <a:cxnSpLocks/>
          </p:cNvCxnSpPr>
          <p:nvPr/>
        </p:nvCxnSpPr>
        <p:spPr>
          <a:xfrm>
            <a:off x="5019675" y="935665"/>
            <a:ext cx="2189199" cy="30196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8E648-9914-875F-4B6D-3CC5D0D6F078}"/>
              </a:ext>
            </a:extLst>
          </p:cNvPr>
          <p:cNvCxnSpPr>
            <a:cxnSpLocks/>
          </p:cNvCxnSpPr>
          <p:nvPr/>
        </p:nvCxnSpPr>
        <p:spPr>
          <a:xfrm>
            <a:off x="2555776" y="3402681"/>
            <a:ext cx="4302224" cy="7865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5EEACC-50E1-D3B8-F5A7-A7314D409888}"/>
              </a:ext>
            </a:extLst>
          </p:cNvPr>
          <p:cNvCxnSpPr>
            <a:cxnSpLocks/>
          </p:cNvCxnSpPr>
          <p:nvPr/>
        </p:nvCxnSpPr>
        <p:spPr>
          <a:xfrm flipV="1">
            <a:off x="1871589" y="790575"/>
            <a:ext cx="2700411" cy="2136923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30" y="339137"/>
            <a:ext cx="2072820" cy="1493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79" y="2366387"/>
            <a:ext cx="2066723" cy="1493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64" y="3265126"/>
            <a:ext cx="2072820" cy="1493649"/>
          </a:xfrm>
          <a:prstGeom prst="rect">
            <a:avLst/>
          </a:prstGeom>
        </p:spPr>
      </p:pic>
      <p:pic>
        <p:nvPicPr>
          <p:cNvPr id="10" name="Google Shape;11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305" y="2070466"/>
            <a:ext cx="3019561" cy="198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3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2863631" y="845224"/>
            <a:ext cx="2112000" cy="38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96" y="1789365"/>
            <a:ext cx="2099445" cy="28983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466" y="1774476"/>
            <a:ext cx="2112000" cy="2913196"/>
          </a:xfrm>
          <a:prstGeom prst="rect">
            <a:avLst/>
          </a:prstGeom>
        </p:spPr>
      </p:pic>
      <p:pic>
        <p:nvPicPr>
          <p:cNvPr id="16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5718" y="334033"/>
            <a:ext cx="695200" cy="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79;p28"/>
          <p:cNvSpPr txBox="1"/>
          <p:nvPr/>
        </p:nvSpPr>
        <p:spPr>
          <a:xfrm>
            <a:off x="238927" y="307304"/>
            <a:ext cx="7361408" cy="64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latin typeface="Satoshi" pitchFamily="50" charset="0"/>
              </a:rPr>
              <a:t>Resources for Schools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727" y="1756838"/>
            <a:ext cx="2112000" cy="2948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19" y="1774476"/>
            <a:ext cx="2071752" cy="2932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19" y="1756838"/>
            <a:ext cx="2091416" cy="2959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3840" y="1771081"/>
            <a:ext cx="2195252" cy="2930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289" y="1755463"/>
            <a:ext cx="2112000" cy="294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9727" y="1756838"/>
            <a:ext cx="2112000" cy="29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3629891" y="1466618"/>
            <a:ext cx="1914173" cy="2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9;p28"/>
          <p:cNvSpPr txBox="1"/>
          <p:nvPr/>
        </p:nvSpPr>
        <p:spPr>
          <a:xfrm>
            <a:off x="3551312" y="538788"/>
            <a:ext cx="5173362" cy="12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What is an Employee Assistance Programme?</a:t>
            </a:r>
            <a:endParaRPr sz="32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" name="Google Shape;175;p28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7" y="152400"/>
            <a:ext cx="3227486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sp>
        <p:nvSpPr>
          <p:cNvPr id="19" name="Google Shape;177;p28"/>
          <p:cNvSpPr txBox="1"/>
          <p:nvPr/>
        </p:nvSpPr>
        <p:spPr>
          <a:xfrm>
            <a:off x="3361039" y="2713494"/>
            <a:ext cx="5782961" cy="227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b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I</a:t>
            </a:r>
            <a:r>
              <a:rPr lang="en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mpartial </a:t>
            </a: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and </a:t>
            </a:r>
            <a:r>
              <a:rPr lang="en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confidential support</a:t>
            </a: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service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24</a:t>
            </a: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hour phoneline, </a:t>
            </a:r>
            <a:r>
              <a:rPr lang="en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365</a:t>
            </a: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days a year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A</a:t>
            </a: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ccess to practical resources on a dedicated website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Assistance with </a:t>
            </a:r>
            <a:r>
              <a:rPr lang="en-GB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personal</a:t>
            </a: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or </a:t>
            </a:r>
            <a:r>
              <a:rPr lang="en-GB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work</a:t>
            </a: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issues</a:t>
            </a:r>
          </a:p>
          <a:p>
            <a:pPr marL="457200" lvl="0" indent="-285750">
              <a:buClr>
                <a:schemeClr val="dk1"/>
              </a:buClr>
              <a:buSzPts val="900"/>
              <a:buFont typeface="Helvetica Neue"/>
              <a:buChar char="●"/>
            </a:pPr>
            <a:endParaRPr lang="en-GB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>
              <a:buClr>
                <a:schemeClr val="dk1"/>
              </a:buClr>
              <a:buSzPts val="900"/>
              <a:buFont typeface="Helvetica Neue"/>
              <a:buChar char="●"/>
            </a:pPr>
            <a:endParaRPr lang="en-GB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Fast track </a:t>
            </a: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support by BACP accredited counsellors</a:t>
            </a:r>
          </a:p>
          <a:p>
            <a:pPr marL="171450" lvl="0">
              <a:buClr>
                <a:schemeClr val="dk1"/>
              </a:buClr>
              <a:buSzPts val="900"/>
            </a:pPr>
            <a:endParaRPr lang="en-GB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171450" lvl="0">
              <a:buClr>
                <a:schemeClr val="dk1"/>
              </a:buClr>
              <a:buSzPts val="900"/>
            </a:pPr>
            <a:endParaRPr lang="en-GB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457200" lvl="0" indent="-285750">
              <a:buClr>
                <a:schemeClr val="dk1"/>
              </a:buClr>
              <a:buSzPts val="900"/>
              <a:buFont typeface="Helvetica Neue"/>
              <a:buChar char="●"/>
            </a:pP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Information and guidance for </a:t>
            </a:r>
            <a:r>
              <a:rPr lang="en-GB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financial</a:t>
            </a: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and </a:t>
            </a:r>
            <a:r>
              <a:rPr lang="en-GB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legal</a:t>
            </a: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queries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endParaRPr lang="en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1714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</a:pP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5718" y="334033"/>
            <a:ext cx="695200" cy="2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2160152" y="840841"/>
            <a:ext cx="1042406" cy="22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9;p28"/>
          <p:cNvSpPr txBox="1"/>
          <p:nvPr/>
        </p:nvSpPr>
        <p:spPr>
          <a:xfrm>
            <a:off x="335132" y="339137"/>
            <a:ext cx="2952765" cy="6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How we work</a:t>
            </a:r>
            <a:endParaRPr sz="36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3FA76B-8EF1-1C62-7EB1-532C00672357}"/>
              </a:ext>
            </a:extLst>
          </p:cNvPr>
          <p:cNvCxnSpPr>
            <a:cxnSpLocks/>
          </p:cNvCxnSpPr>
          <p:nvPr/>
        </p:nvCxnSpPr>
        <p:spPr>
          <a:xfrm>
            <a:off x="5019675" y="935665"/>
            <a:ext cx="2189199" cy="30196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8E648-9914-875F-4B6D-3CC5D0D6F078}"/>
              </a:ext>
            </a:extLst>
          </p:cNvPr>
          <p:cNvCxnSpPr>
            <a:cxnSpLocks/>
          </p:cNvCxnSpPr>
          <p:nvPr/>
        </p:nvCxnSpPr>
        <p:spPr>
          <a:xfrm>
            <a:off x="2555776" y="3402681"/>
            <a:ext cx="4302224" cy="7865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5EEACC-50E1-D3B8-F5A7-A7314D409888}"/>
              </a:ext>
            </a:extLst>
          </p:cNvPr>
          <p:cNvCxnSpPr>
            <a:cxnSpLocks/>
          </p:cNvCxnSpPr>
          <p:nvPr/>
        </p:nvCxnSpPr>
        <p:spPr>
          <a:xfrm flipV="1">
            <a:off x="1871589" y="790575"/>
            <a:ext cx="2700411" cy="2136923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30" y="339137"/>
            <a:ext cx="2072820" cy="1493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79" y="2366387"/>
            <a:ext cx="2066723" cy="1493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64" y="3265126"/>
            <a:ext cx="2072820" cy="1493649"/>
          </a:xfrm>
          <a:prstGeom prst="rect">
            <a:avLst/>
          </a:prstGeom>
        </p:spPr>
      </p:pic>
      <p:pic>
        <p:nvPicPr>
          <p:cNvPr id="10" name="Google Shape;11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21794" y="42445"/>
            <a:ext cx="3019561" cy="198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7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4615466" y="839286"/>
            <a:ext cx="2112000" cy="38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96" y="1789365"/>
            <a:ext cx="2099445" cy="28983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466" y="1774476"/>
            <a:ext cx="2112000" cy="2913196"/>
          </a:xfrm>
          <a:prstGeom prst="rect">
            <a:avLst/>
          </a:prstGeom>
        </p:spPr>
      </p:pic>
      <p:pic>
        <p:nvPicPr>
          <p:cNvPr id="16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5718" y="334033"/>
            <a:ext cx="695200" cy="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79;p28"/>
          <p:cNvSpPr txBox="1"/>
          <p:nvPr/>
        </p:nvSpPr>
        <p:spPr>
          <a:xfrm>
            <a:off x="238927" y="307304"/>
            <a:ext cx="7361408" cy="64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latin typeface="Satoshi" pitchFamily="50" charset="0"/>
              </a:rPr>
              <a:t>Building evidence and influencing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727" y="1756838"/>
            <a:ext cx="2112000" cy="2948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19" y="1774476"/>
            <a:ext cx="2071752" cy="29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6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981" y="921835"/>
            <a:ext cx="1056531" cy="1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330223" y="992459"/>
            <a:ext cx="4729348" cy="188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</a:pPr>
            <a:r>
              <a:rPr lang="en-GB" sz="2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Our website has a wealth of free resources, all the latest news as</a:t>
            </a:r>
            <a:br>
              <a:rPr lang="en-GB" sz="2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-GB" sz="2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well as wellbeing events you are welcome to join.</a:t>
            </a:r>
            <a:endParaRPr sz="20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36;p22"/>
          <p:cNvSpPr txBox="1"/>
          <p:nvPr/>
        </p:nvSpPr>
        <p:spPr>
          <a:xfrm>
            <a:off x="1262335" y="2750536"/>
            <a:ext cx="2229077" cy="111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</a:pPr>
            <a:r>
              <a:rPr lang="en-GB" sz="18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Sign up for our newsletter!</a:t>
            </a:r>
            <a:endParaRPr sz="18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456" y="2950537"/>
            <a:ext cx="2066482" cy="106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4;p22"/>
          <p:cNvSpPr txBox="1"/>
          <p:nvPr/>
        </p:nvSpPr>
        <p:spPr>
          <a:xfrm>
            <a:off x="517525" y="564788"/>
            <a:ext cx="50292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T</a:t>
            </a:r>
            <a:r>
              <a:rPr lang="en-GB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</a:t>
            </a:r>
            <a:r>
              <a:rPr lang="en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ere’s more…</a:t>
            </a:r>
            <a:endParaRPr sz="32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3995" y="4155513"/>
            <a:ext cx="2969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atoshi" pitchFamily="50" charset="0"/>
              </a:rPr>
              <a:t>educationsupport.org.uk/subscribe</a:t>
            </a:r>
          </a:p>
        </p:txBody>
      </p:sp>
      <p:pic>
        <p:nvPicPr>
          <p:cNvPr id="9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5718" y="334033"/>
            <a:ext cx="695200" cy="2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0" y="1660917"/>
            <a:ext cx="3736497" cy="28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709" y="937948"/>
            <a:ext cx="1812402" cy="356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12198" y="3085754"/>
            <a:ext cx="184731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endParaRPr lang="en-GB" sz="105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79;p28"/>
          <p:cNvSpPr txBox="1"/>
          <p:nvPr/>
        </p:nvSpPr>
        <p:spPr>
          <a:xfrm>
            <a:off x="330223" y="440108"/>
            <a:ext cx="5103537" cy="12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latin typeface="Satoshi" pitchFamily="50" charset="0"/>
              </a:rPr>
              <a:t>Discussion points: </a:t>
            </a:r>
          </a:p>
        </p:txBody>
      </p:sp>
      <p:pic>
        <p:nvPicPr>
          <p:cNvPr id="30" name="Google Shape;175;p28"/>
          <p:cNvPicPr preferRelativeResize="0"/>
          <p:nvPr/>
        </p:nvPicPr>
        <p:blipFill rotWithShape="1">
          <a:blip r:embed="rId4">
            <a:alphaModFix/>
          </a:blip>
          <a:srcRect l="29637" t="484" r="30761" b="642"/>
          <a:stretch/>
        </p:blipFill>
        <p:spPr>
          <a:xfrm>
            <a:off x="5514463" y="125380"/>
            <a:ext cx="3442500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0223" y="1424509"/>
            <a:ext cx="4156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anose="020B0604020202020204" charset="0"/>
              </a:rPr>
              <a:t>What are the main causes of poor staff wellbeing?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anose="020B0604020202020204" charset="0"/>
              </a:rPr>
              <a:t>What are the gaps in regards to support?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anose="020B0604020202020204" charset="0"/>
              </a:rPr>
              <a:t>What would you like to see change? </a:t>
            </a:r>
          </a:p>
        </p:txBody>
      </p:sp>
    </p:spTree>
    <p:extLst>
      <p:ext uri="{BB962C8B-B14F-4D97-AF65-F5344CB8AC3E}">
        <p14:creationId xmlns:p14="http://schemas.microsoft.com/office/powerpoint/2010/main" val="23846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240" y="813258"/>
            <a:ext cx="1850773" cy="352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12198" y="3085754"/>
            <a:ext cx="184731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endParaRPr lang="en-GB" sz="105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808" y="4737247"/>
            <a:ext cx="695200" cy="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79;p28"/>
          <p:cNvSpPr txBox="1"/>
          <p:nvPr/>
        </p:nvSpPr>
        <p:spPr>
          <a:xfrm>
            <a:off x="330223" y="440108"/>
            <a:ext cx="5103537" cy="12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latin typeface="Satoshi" pitchFamily="50" charset="0"/>
              </a:rPr>
              <a:t>Get Involved</a:t>
            </a:r>
          </a:p>
        </p:txBody>
      </p:sp>
      <p:sp>
        <p:nvSpPr>
          <p:cNvPr id="24" name="Google Shape;136;p22"/>
          <p:cNvSpPr txBox="1"/>
          <p:nvPr/>
        </p:nvSpPr>
        <p:spPr>
          <a:xfrm>
            <a:off x="330223" y="2142027"/>
            <a:ext cx="4359764" cy="188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2000" dirty="0">
                <a:latin typeface="Satoshi" pitchFamily="50" charset="0"/>
              </a:rPr>
              <a:t>As a charity, our services are funded </a:t>
            </a:r>
            <a:br>
              <a:rPr lang="en-GB" sz="2000" dirty="0">
                <a:latin typeface="Satoshi" pitchFamily="50" charset="0"/>
              </a:rPr>
            </a:br>
            <a:r>
              <a:rPr lang="en-GB" sz="2000" dirty="0">
                <a:latin typeface="Satoshi" pitchFamily="50" charset="0"/>
              </a:rPr>
              <a:t>by the generous support of our donors.</a:t>
            </a:r>
          </a:p>
          <a:p>
            <a:pPr lvl="0"/>
            <a:endParaRPr lang="en-GB" sz="2000" dirty="0">
              <a:latin typeface="Satoshi" pitchFamily="50" charset="0"/>
            </a:endParaRPr>
          </a:p>
          <a:p>
            <a:pPr lvl="0"/>
            <a:r>
              <a:rPr lang="en-GB" sz="2000" dirty="0">
                <a:latin typeface="Satoshi" pitchFamily="50" charset="0"/>
              </a:rPr>
              <a:t>Help us be there for teachers and </a:t>
            </a:r>
            <a:br>
              <a:rPr lang="en-GB" sz="2000" dirty="0">
                <a:latin typeface="Satoshi" pitchFamily="50" charset="0"/>
              </a:rPr>
            </a:br>
            <a:r>
              <a:rPr lang="en-GB" sz="2000" dirty="0">
                <a:latin typeface="Satoshi" pitchFamily="50" charset="0"/>
              </a:rPr>
              <a:t>education staff whenever they need support. </a:t>
            </a:r>
          </a:p>
          <a:p>
            <a:pPr lvl="0"/>
            <a:endParaRPr lang="en-GB" sz="2000" dirty="0">
              <a:latin typeface="Satoshi" pitchFamily="50" charset="0"/>
            </a:endParaRPr>
          </a:p>
          <a:p>
            <a:pPr lvl="0"/>
            <a:r>
              <a:rPr lang="en-GB" sz="2000" b="1" dirty="0">
                <a:latin typeface="Satoshi" pitchFamily="50" charset="0"/>
              </a:rPr>
              <a:t>educationsupport.org/donate</a:t>
            </a:r>
          </a:p>
        </p:txBody>
      </p:sp>
      <p:pic>
        <p:nvPicPr>
          <p:cNvPr id="30" name="Google Shape;175;p28"/>
          <p:cNvPicPr preferRelativeResize="0"/>
          <p:nvPr/>
        </p:nvPicPr>
        <p:blipFill rotWithShape="1">
          <a:blip r:embed="rId5">
            <a:alphaModFix/>
          </a:blip>
          <a:srcRect l="29637" t="484" r="30761" b="642"/>
          <a:stretch/>
        </p:blipFill>
        <p:spPr>
          <a:xfrm>
            <a:off x="5514463" y="125380"/>
            <a:ext cx="3442500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59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32331" t="1286" r="28643" b="1276"/>
          <a:stretch/>
        </p:blipFill>
        <p:spPr>
          <a:xfrm>
            <a:off x="5336287" y="125781"/>
            <a:ext cx="3442500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00" y="396200"/>
            <a:ext cx="695200" cy="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-223872" y="1343972"/>
            <a:ext cx="5181619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Thank you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Any questions?</a:t>
            </a:r>
            <a:endParaRPr sz="32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0;p14"/>
          <p:cNvSpPr txBox="1"/>
          <p:nvPr/>
        </p:nvSpPr>
        <p:spPr>
          <a:xfrm>
            <a:off x="263783" y="4417134"/>
            <a:ext cx="5181619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lnSpc>
                <a:spcPct val="75000"/>
              </a:lnSpc>
            </a:pPr>
            <a:r>
              <a:rPr lang="en-GB" sz="18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  educationsupport.org.uk</a:t>
            </a:r>
            <a:br>
              <a:rPr lang="en-GB" sz="18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br>
              <a:rPr lang="en-GB" sz="18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-GB" sz="18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  @</a:t>
            </a:r>
            <a:r>
              <a:rPr lang="en-GB" sz="1800" b="1" dirty="0" err="1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edsupportuk</a:t>
            </a:r>
            <a:endParaRPr sz="18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486" y="2907105"/>
            <a:ext cx="1570904" cy="1020742"/>
          </a:xfrm>
          <a:prstGeom prst="rect">
            <a:avLst/>
          </a:prstGeom>
        </p:spPr>
      </p:pic>
      <p:pic>
        <p:nvPicPr>
          <p:cNvPr id="1028" name="Picture 4" descr="Web Icon Logo PNG Vector (EPS)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8" y="4329535"/>
            <a:ext cx="315951" cy="3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ial media - Free social media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" y="4733085"/>
            <a:ext cx="313843" cy="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ukc-powerpoint.officeapps.live.com/pods/GetClipboardImage.ashx?Id=db07df85-01a2-4e7f-ba29-a9ecd9fedcb3&amp;DC=GUK1&amp;pkey=f2bf09ed-f3c2-4348-9149-b8f591dc3b95&amp;wdwaccluster=GUK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3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95" y="2764883"/>
            <a:ext cx="2429778" cy="187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742" y="2764883"/>
            <a:ext cx="2487084" cy="198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1295" y="2788633"/>
            <a:ext cx="2546426" cy="1933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9;p19"/>
          <p:cNvSpPr txBox="1"/>
          <p:nvPr/>
        </p:nvSpPr>
        <p:spPr>
          <a:xfrm>
            <a:off x="905291" y="3100167"/>
            <a:ext cx="1994185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81% 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Of all education staff experienced mental health symptoms due to their work </a:t>
            </a: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9;p19"/>
          <p:cNvSpPr txBox="1"/>
          <p:nvPr/>
        </p:nvSpPr>
        <p:spPr>
          <a:xfrm>
            <a:off x="6238685" y="3731324"/>
            <a:ext cx="1828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5000"/>
              </a:lnSpc>
            </a:pP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9;p19"/>
          <p:cNvSpPr txBox="1"/>
          <p:nvPr/>
        </p:nvSpPr>
        <p:spPr>
          <a:xfrm>
            <a:off x="3779649" y="3127424"/>
            <a:ext cx="1828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en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71%</a:t>
            </a:r>
            <a:br>
              <a:rPr lang="en" sz="32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feel that inspections negatively impact the mental health and wellbeing of staff</a:t>
            </a: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09;p19"/>
          <p:cNvSpPr txBox="1"/>
          <p:nvPr/>
        </p:nvSpPr>
        <p:spPr>
          <a:xfrm>
            <a:off x="6567827" y="3127424"/>
            <a:ext cx="1828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en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95%</a:t>
            </a:r>
            <a:br>
              <a:rPr lang="en" sz="32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Of </a:t>
            </a:r>
            <a:r>
              <a:rPr lang="en-GB" dirty="0" err="1">
                <a:latin typeface="Satoshi" panose="020B0604020202020204" charset="0"/>
                <a:ea typeface="Helvetica Neue"/>
              </a:rPr>
              <a:t>H</a:t>
            </a:r>
            <a:r>
              <a:rPr lang="en-GB" dirty="0" err="1">
                <a:latin typeface="Satoshi" panose="020B0604020202020204" charset="0"/>
              </a:rPr>
              <a:t>eadteachers</a:t>
            </a:r>
            <a:r>
              <a:rPr lang="en-GB" dirty="0">
                <a:latin typeface="Satoshi" panose="020B0604020202020204" charset="0"/>
              </a:rPr>
              <a:t> and 78% of school teachers reported feeling stressed</a:t>
            </a:r>
            <a:endParaRPr dirty="0">
              <a:solidFill>
                <a:schemeClr val="dk1"/>
              </a:solidFill>
              <a:latin typeface="Satoshi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AutoShape 2" descr="https://ukc-powerpoint.officeapps.live.com/pods/GetClipboardImage.ashx?Id=db07df85-01a2-4e7f-ba29-a9ecd9fedcb3&amp;DC=GUK1&amp;pkey=f2bf09ed-f3c2-4348-9149-b8f591dc3b95&amp;wdwaccluster=GUK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20248" y="1107515"/>
            <a:ext cx="4932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Satoshi" panose="020B0604020202020204" charset="0"/>
              </a:rPr>
              <a:t>The experiences of education staff in the UK</a:t>
            </a:r>
          </a:p>
        </p:txBody>
      </p:sp>
    </p:spTree>
    <p:extLst>
      <p:ext uri="{BB962C8B-B14F-4D97-AF65-F5344CB8AC3E}">
        <p14:creationId xmlns:p14="http://schemas.microsoft.com/office/powerpoint/2010/main" val="13335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4825" y="-4825"/>
            <a:ext cx="9187500" cy="5148300"/>
          </a:xfrm>
          <a:prstGeom prst="rect">
            <a:avLst/>
          </a:prstGeom>
          <a:solidFill>
            <a:srgbClr val="DFE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531183" y="3614145"/>
            <a:ext cx="2384710" cy="3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32331" t="1286" r="28643" b="1276"/>
          <a:stretch/>
        </p:blipFill>
        <p:spPr>
          <a:xfrm>
            <a:off x="5385448" y="152401"/>
            <a:ext cx="3442500" cy="48348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00" y="396200"/>
            <a:ext cx="695200" cy="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62100" y="2404418"/>
            <a:ext cx="487991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Education	 Support</a:t>
            </a: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600" b="1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An</a:t>
            </a:r>
            <a:r>
              <a:rPr lang="en" sz="44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 introduction</a:t>
            </a:r>
            <a:endParaRPr sz="44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966" y="1893283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Satoshi" pitchFamily="50" charset="0"/>
              </a:rPr>
              <a:t>19</a:t>
            </a:r>
            <a:r>
              <a:rPr lang="en-GB" sz="900" baseline="30000" dirty="0">
                <a:latin typeface="Satoshi" pitchFamily="50" charset="0"/>
              </a:rPr>
              <a:t>th</a:t>
            </a:r>
            <a:r>
              <a:rPr lang="en-GB" sz="900" dirty="0">
                <a:latin typeface="Satoshi" pitchFamily="50" charset="0"/>
              </a:rPr>
              <a:t> April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0582" y="1893282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Satoshi" pitchFamily="50" charset="0"/>
              </a:rPr>
              <a:t>Sophie Boettcher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26" y="3443416"/>
            <a:ext cx="1994184" cy="137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965" y="3443416"/>
            <a:ext cx="2218128" cy="137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8949" y="3443416"/>
            <a:ext cx="2152947" cy="13754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9;p19"/>
          <p:cNvSpPr txBox="1"/>
          <p:nvPr/>
        </p:nvSpPr>
        <p:spPr>
          <a:xfrm>
            <a:off x="996924" y="3731324"/>
            <a:ext cx="1994185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112,000</a:t>
            </a:r>
            <a:br>
              <a:rPr lang="en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supported through EAP</a:t>
            </a: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9;p19"/>
          <p:cNvSpPr txBox="1"/>
          <p:nvPr/>
        </p:nvSpPr>
        <p:spPr>
          <a:xfrm>
            <a:off x="6238685" y="3731324"/>
            <a:ext cx="1828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5000"/>
              </a:lnSpc>
            </a:pP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9;p19"/>
          <p:cNvSpPr txBox="1"/>
          <p:nvPr/>
        </p:nvSpPr>
        <p:spPr>
          <a:xfrm>
            <a:off x="3660629" y="3731324"/>
            <a:ext cx="1828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en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4,178</a:t>
            </a:r>
            <a:br>
              <a:rPr lang="en" sz="32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people suppported by our helpline </a:t>
            </a: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74" y="531725"/>
            <a:ext cx="6491313" cy="2796361"/>
          </a:xfrm>
          <a:prstGeom prst="rect">
            <a:avLst/>
          </a:prstGeom>
        </p:spPr>
      </p:pic>
      <p:sp>
        <p:nvSpPr>
          <p:cNvPr id="11" name="Google Shape;109;p19"/>
          <p:cNvSpPr txBox="1"/>
          <p:nvPr/>
        </p:nvSpPr>
        <p:spPr>
          <a:xfrm>
            <a:off x="6318421" y="3731324"/>
            <a:ext cx="1828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en" sz="30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564</a:t>
            </a:r>
            <a:br>
              <a:rPr lang="en" sz="32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</a:br>
            <a:r>
              <a:rPr lang="en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grants awarded </a:t>
            </a:r>
            <a:endParaRPr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AutoShape 2" descr="https://ukc-powerpoint.officeapps.live.com/pods/GetClipboardImage.ashx?Id=db07df85-01a2-4e7f-ba29-a9ecd9fedcb3&amp;DC=GUK1&amp;pkey=f2bf09ed-f3c2-4348-9149-b8f591dc3b95&amp;wdwaccluster=GUK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2160152" y="840841"/>
            <a:ext cx="1042406" cy="22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9;p28"/>
          <p:cNvSpPr txBox="1"/>
          <p:nvPr/>
        </p:nvSpPr>
        <p:spPr>
          <a:xfrm>
            <a:off x="335132" y="339137"/>
            <a:ext cx="2952765" cy="6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How we work</a:t>
            </a:r>
            <a:endParaRPr sz="36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3FA76B-8EF1-1C62-7EB1-532C00672357}"/>
              </a:ext>
            </a:extLst>
          </p:cNvPr>
          <p:cNvCxnSpPr>
            <a:cxnSpLocks/>
          </p:cNvCxnSpPr>
          <p:nvPr/>
        </p:nvCxnSpPr>
        <p:spPr>
          <a:xfrm>
            <a:off x="5019675" y="935665"/>
            <a:ext cx="2189199" cy="30196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8E648-9914-875F-4B6D-3CC5D0D6F078}"/>
              </a:ext>
            </a:extLst>
          </p:cNvPr>
          <p:cNvCxnSpPr>
            <a:cxnSpLocks/>
          </p:cNvCxnSpPr>
          <p:nvPr/>
        </p:nvCxnSpPr>
        <p:spPr>
          <a:xfrm>
            <a:off x="2555776" y="3402681"/>
            <a:ext cx="4302224" cy="7865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5EEACC-50E1-D3B8-F5A7-A7314D409888}"/>
              </a:ext>
            </a:extLst>
          </p:cNvPr>
          <p:cNvCxnSpPr>
            <a:cxnSpLocks/>
          </p:cNvCxnSpPr>
          <p:nvPr/>
        </p:nvCxnSpPr>
        <p:spPr>
          <a:xfrm flipV="1">
            <a:off x="1871589" y="790575"/>
            <a:ext cx="2700411" cy="2136923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30" y="339137"/>
            <a:ext cx="2072820" cy="1493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79" y="2366387"/>
            <a:ext cx="2066723" cy="1493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64" y="3265126"/>
            <a:ext cx="207282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2160152" y="840841"/>
            <a:ext cx="1042406" cy="22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9;p28"/>
          <p:cNvSpPr txBox="1"/>
          <p:nvPr/>
        </p:nvSpPr>
        <p:spPr>
          <a:xfrm>
            <a:off x="335132" y="339137"/>
            <a:ext cx="2952765" cy="6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How we work</a:t>
            </a:r>
            <a:endParaRPr sz="3600" dirty="0">
              <a:solidFill>
                <a:schemeClr val="dk1"/>
              </a:solidFill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3FA76B-8EF1-1C62-7EB1-532C00672357}"/>
              </a:ext>
            </a:extLst>
          </p:cNvPr>
          <p:cNvCxnSpPr>
            <a:cxnSpLocks/>
          </p:cNvCxnSpPr>
          <p:nvPr/>
        </p:nvCxnSpPr>
        <p:spPr>
          <a:xfrm>
            <a:off x="5019675" y="935665"/>
            <a:ext cx="2189199" cy="30196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8E648-9914-875F-4B6D-3CC5D0D6F078}"/>
              </a:ext>
            </a:extLst>
          </p:cNvPr>
          <p:cNvCxnSpPr>
            <a:cxnSpLocks/>
          </p:cNvCxnSpPr>
          <p:nvPr/>
        </p:nvCxnSpPr>
        <p:spPr>
          <a:xfrm>
            <a:off x="2555776" y="3402681"/>
            <a:ext cx="4302224" cy="786547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5EEACC-50E1-D3B8-F5A7-A7314D409888}"/>
              </a:ext>
            </a:extLst>
          </p:cNvPr>
          <p:cNvCxnSpPr>
            <a:cxnSpLocks/>
          </p:cNvCxnSpPr>
          <p:nvPr/>
        </p:nvCxnSpPr>
        <p:spPr>
          <a:xfrm flipV="1">
            <a:off x="1871589" y="790575"/>
            <a:ext cx="2700411" cy="2136923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30" y="339137"/>
            <a:ext cx="2072820" cy="1493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79" y="2366387"/>
            <a:ext cx="2066723" cy="1493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64" y="3265126"/>
            <a:ext cx="2072820" cy="1493649"/>
          </a:xfrm>
          <a:prstGeom prst="rect">
            <a:avLst/>
          </a:prstGeom>
        </p:spPr>
      </p:pic>
      <p:pic>
        <p:nvPicPr>
          <p:cNvPr id="10" name="Google Shape;11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2462" y="2927498"/>
            <a:ext cx="3295870" cy="2082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3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E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r="17858"/>
          <a:stretch/>
        </p:blipFill>
        <p:spPr>
          <a:xfrm>
            <a:off x="4247535" y="-1"/>
            <a:ext cx="4846009" cy="4255035"/>
          </a:xfrm>
          <a:prstGeom prst="rect">
            <a:avLst/>
          </a:prstGeom>
        </p:spPr>
      </p:pic>
      <p:pic>
        <p:nvPicPr>
          <p:cNvPr id="6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185" y="537105"/>
            <a:ext cx="1617220" cy="246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75361" y="1000253"/>
            <a:ext cx="49393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Free and confidential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Open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atoshi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toshi" pitchFamily="50" charset="0"/>
              </a:rPr>
              <a:t>Staffed by qualified counsellors</a:t>
            </a:r>
          </a:p>
          <a:p>
            <a:endParaRPr lang="en-GB" sz="1600" b="1" dirty="0">
              <a:latin typeface="Satoshi-Bold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185" y="3662860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08000 562 561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361" y="235283"/>
            <a:ext cx="516117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en-GB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Helpline</a:t>
            </a:r>
          </a:p>
        </p:txBody>
      </p:sp>
      <p:pic>
        <p:nvPicPr>
          <p:cNvPr id="7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185" y="4748030"/>
            <a:ext cx="695200" cy="21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6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107" y="124341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Satoshi Black Italic" pitchFamily="50" charset="0"/>
              </a:rPr>
              <a:t>“The helpline counsellor gave me permission to feel what I was feeling. Get in touch as soon as you feel things aren’t right. The call really helped me.”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  <a:latin typeface="Satoshi Black Italic" pitchFamily="50" charset="0"/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Satoshi Black Italic" pitchFamily="50" charset="0"/>
              </a:rPr>
              <a:t>- Teacher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71" y="331210"/>
            <a:ext cx="3071055" cy="4500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784" y="3810871"/>
            <a:ext cx="1570904" cy="1020742"/>
          </a:xfrm>
          <a:prstGeom prst="rect">
            <a:avLst/>
          </a:prstGeom>
        </p:spPr>
      </p:pic>
      <p:pic>
        <p:nvPicPr>
          <p:cNvPr id="8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185" y="537105"/>
            <a:ext cx="1617220" cy="246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5361" y="235283"/>
            <a:ext cx="516117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en-GB" sz="3200" b="1" dirty="0">
                <a:solidFill>
                  <a:schemeClr val="dk1"/>
                </a:solidFill>
                <a:latin typeface="Satoshi" pitchFamily="50" charset="0"/>
                <a:ea typeface="Helvetica Neue"/>
                <a:cs typeface="Helvetica Neue"/>
                <a:sym typeface="Helvetica Neue"/>
              </a:rPr>
              <a:t>Helpline</a:t>
            </a:r>
          </a:p>
        </p:txBody>
      </p:sp>
      <p:pic>
        <p:nvPicPr>
          <p:cNvPr id="7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185" y="4748030"/>
            <a:ext cx="695200" cy="21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5040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3907d4-6431-4490-bb43-909a60a2aa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42940AC15954681A1D29A2CE6A285" ma:contentTypeVersion="17" ma:contentTypeDescription="Create a new document." ma:contentTypeScope="" ma:versionID="869c910b46d563670ac1d2ef4f8fd089">
  <xsd:schema xmlns:xsd="http://www.w3.org/2001/XMLSchema" xmlns:xs="http://www.w3.org/2001/XMLSchema" xmlns:p="http://schemas.microsoft.com/office/2006/metadata/properties" xmlns:ns3="4e3907d4-6431-4490-bb43-909a60a2aa55" xmlns:ns4="3d2048c1-e3df-401a-ba61-7a7a3acc69c4" targetNamespace="http://schemas.microsoft.com/office/2006/metadata/properties" ma:root="true" ma:fieldsID="f23b64c7f2fdb09fc76f8cf41c4aa12f" ns3:_="" ns4:_="">
    <xsd:import namespace="4e3907d4-6431-4490-bb43-909a60a2aa55"/>
    <xsd:import namespace="3d2048c1-e3df-401a-ba61-7a7a3acc69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907d4-6431-4490-bb43-909a60a2a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048c1-e3df-401a-ba61-7a7a3acc6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BF233B-5FED-46AA-9371-810A496DA87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d2048c1-e3df-401a-ba61-7a7a3acc69c4"/>
    <ds:schemaRef ds:uri="http://schemas.microsoft.com/office/infopath/2007/PartnerControls"/>
    <ds:schemaRef ds:uri="4e3907d4-6431-4490-bb43-909a60a2aa5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CF8ADD-89B1-4F41-9DA5-C527C95F8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C1029-8210-4B14-BE14-7D261860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907d4-6431-4490-bb43-909a60a2aa55"/>
    <ds:schemaRef ds:uri="3d2048c1-e3df-401a-ba61-7a7a3acc6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455</Words>
  <Application>Microsoft Office PowerPoint</Application>
  <PresentationFormat>On-screen Show (16:9)</PresentationFormat>
  <Paragraphs>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Satoshi</vt:lpstr>
      <vt:lpstr>Helvetica Neue</vt:lpstr>
      <vt:lpstr>Arial</vt:lpstr>
      <vt:lpstr>Satoshi Black Italic</vt:lpstr>
      <vt:lpstr>Satoshi-Bold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Renn</dc:creator>
  <cp:lastModifiedBy>Kay Breton</cp:lastModifiedBy>
  <cp:revision>146</cp:revision>
  <dcterms:modified xsi:type="dcterms:W3CDTF">2024-05-07T11:16:34Z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0x010100CF442940AC15954681A1D29A2CE6A285</vt:lpwstr>
  </property>
</Properties>
</file>