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1" r:id="rId6"/>
    <p:sldId id="257" r:id="rId7"/>
    <p:sldId id="267" r:id="rId8"/>
    <p:sldId id="268" r:id="rId9"/>
    <p:sldId id="266" r:id="rId10"/>
    <p:sldId id="258" r:id="rId11"/>
    <p:sldId id="270" r:id="rId12"/>
    <p:sldId id="269" r:id="rId13"/>
    <p:sldId id="260" r:id="rId14"/>
    <p:sldId id="259" r:id="rId15"/>
    <p:sldId id="262" r:id="rId16"/>
    <p:sldId id="263" r:id="rId17"/>
  </p:sldIdLst>
  <p:sldSz cx="18288000" cy="10287000"/>
  <p:notesSz cx="6858000" cy="9144000"/>
  <p:embeddedFontLst>
    <p:embeddedFont>
      <p:font typeface="Bubblebody Neue" panose="020B0604020202020204" charset="0"/>
      <p:regular r:id="rId18"/>
    </p:embeddedFont>
    <p:embeddedFont>
      <p:font typeface="Canva Sans" panose="020B0604020202020204" charset="0"/>
      <p:regular r:id="rId19"/>
    </p:embeddedFont>
    <p:embeddedFont>
      <p:font typeface="Canva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6BFE0-DFE6-4EA5-A258-D8DD780D27EC}" v="5" dt="2025-05-07T19:24:14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ltischoolscouncil.org.uk" TargetMode="External"/><Relationship Id="rId3" Type="http://schemas.openxmlformats.org/officeDocument/2006/relationships/image" Target="../media/image22.svg"/><Relationship Id="rId7" Type="http://schemas.openxmlformats.org/officeDocument/2006/relationships/hyperlink" Target="https://thesource.me.uk/engagement-hub/the-young-persons-network-send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hyperlink" Target="https://forms.office.com/e/769HG8yLGJ" TargetMode="External"/><Relationship Id="rId4" Type="http://schemas.openxmlformats.org/officeDocument/2006/relationships/image" Target="../media/image23.png"/><Relationship Id="rId9" Type="http://schemas.openxmlformats.org/officeDocument/2006/relationships/hyperlink" Target="mailto:msc@suffolk.gov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xE7SyzrSU5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hyperlink" Target="https://thesource.me.uk/engagement-hub/the-young-persons-network-send/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s://thesource.me.uk/home-page-the-source/extra/" TargetMode="External"/><Relationship Id="rId5" Type="http://schemas.openxmlformats.org/officeDocument/2006/relationships/hyperlink" Target="https://suffolksendiass.co.uk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suffolklearning.com/inclusion/specialist-education-services/whole-school-inclusion-servic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81460"/>
            <a:chOff x="0" y="0"/>
            <a:chExt cx="3841324" cy="5212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1324" cy="521221"/>
            </a:xfrm>
            <a:custGeom>
              <a:avLst/>
              <a:gdLst/>
              <a:ahLst/>
              <a:cxnLst/>
              <a:rect l="l" t="t" r="r" b="b"/>
              <a:pathLst>
                <a:path w="3841324" h="521221">
                  <a:moveTo>
                    <a:pt x="0" y="0"/>
                  </a:moveTo>
                  <a:lnTo>
                    <a:pt x="3841324" y="0"/>
                  </a:lnTo>
                  <a:lnTo>
                    <a:pt x="3841324" y="521221"/>
                  </a:lnTo>
                  <a:lnTo>
                    <a:pt x="0" y="521221"/>
                  </a:lnTo>
                  <a:close/>
                </a:path>
              </a:pathLst>
            </a:custGeom>
            <a:solidFill>
              <a:srgbClr val="305B9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41324" cy="559321"/>
            </a:xfrm>
            <a:prstGeom prst="rect">
              <a:avLst/>
            </a:prstGeom>
          </p:spPr>
          <p:txBody>
            <a:bodyPr lIns="34562" tIns="34562" rIns="34562" bIns="34562" rtlCol="0" anchor="ctr"/>
            <a:lstStyle/>
            <a:p>
              <a:pPr algn="ctr">
                <a:lnSpc>
                  <a:spcPts val="190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72608" y="68507"/>
            <a:ext cx="2104856" cy="2230832"/>
          </a:xfrm>
          <a:custGeom>
            <a:avLst/>
            <a:gdLst/>
            <a:ahLst/>
            <a:cxnLst/>
            <a:rect l="l" t="t" r="r" b="b"/>
            <a:pathLst>
              <a:path w="2104856" h="2230832">
                <a:moveTo>
                  <a:pt x="0" y="0"/>
                </a:moveTo>
                <a:lnTo>
                  <a:pt x="2104856" y="0"/>
                </a:lnTo>
                <a:lnTo>
                  <a:pt x="2104856" y="2230832"/>
                </a:lnTo>
                <a:lnTo>
                  <a:pt x="0" y="223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915400" y="2800758"/>
            <a:ext cx="8995099" cy="7219542"/>
          </a:xfrm>
          <a:custGeom>
            <a:avLst/>
            <a:gdLst/>
            <a:ahLst/>
            <a:cxnLst/>
            <a:rect l="l" t="t" r="r" b="b"/>
            <a:pathLst>
              <a:path w="7796034" h="5203442">
                <a:moveTo>
                  <a:pt x="0" y="0"/>
                </a:moveTo>
                <a:lnTo>
                  <a:pt x="7796035" y="0"/>
                </a:lnTo>
                <a:lnTo>
                  <a:pt x="7796035" y="5203442"/>
                </a:lnTo>
                <a:lnTo>
                  <a:pt x="0" y="5203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03650" y="-36611"/>
            <a:ext cx="14401595" cy="227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6"/>
              </a:lnSpc>
            </a:pPr>
            <a:r>
              <a:rPr lang="en-US" sz="6412">
                <a:solidFill>
                  <a:srgbClr val="FFFFFF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MULTISCHOOLS COUNCIL COMES TO SUFFOLK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3000" y="2800758"/>
            <a:ext cx="8503800" cy="474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3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MSC started in Essex over a decade ago with just 4 schools. </a:t>
            </a:r>
          </a:p>
          <a:p>
            <a:pPr algn="l">
              <a:lnSpc>
                <a:spcPts val="6330"/>
              </a:lnSpc>
            </a:pPr>
            <a:r>
              <a:rPr lang="en-US" sz="3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now has 500 schools in Essex and Southend and is beginning to work with Hertfordshire, Norfolk and now with us. </a:t>
            </a:r>
          </a:p>
          <a:p>
            <a:pPr algn="l">
              <a:lnSpc>
                <a:spcPts val="6330"/>
              </a:lnSpc>
            </a:pPr>
            <a:endParaRPr lang="en-US" sz="30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92" b="292"/>
          <a:stretch>
            <a:fillRect/>
          </a:stretch>
        </p:blipFill>
        <p:spPr>
          <a:xfrm>
            <a:off x="6252532" y="1016729"/>
            <a:ext cx="4690872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13103" y="221360"/>
            <a:ext cx="3965683" cy="4759272"/>
            <a:chOff x="0" y="0"/>
            <a:chExt cx="5287577" cy="6345696"/>
          </a:xfrm>
        </p:grpSpPr>
        <p:sp>
          <p:nvSpPr>
            <p:cNvPr id="3" name="Freeform 3"/>
            <p:cNvSpPr/>
            <p:nvPr/>
          </p:nvSpPr>
          <p:spPr>
            <a:xfrm>
              <a:off x="0" y="23593"/>
              <a:ext cx="5287577" cy="4654146"/>
            </a:xfrm>
            <a:custGeom>
              <a:avLst/>
              <a:gdLst/>
              <a:ahLst/>
              <a:cxnLst/>
              <a:rect l="l" t="t" r="r" b="b"/>
              <a:pathLst>
                <a:path w="5287577" h="4654146">
                  <a:moveTo>
                    <a:pt x="0" y="0"/>
                  </a:moveTo>
                  <a:lnTo>
                    <a:pt x="5287577" y="0"/>
                  </a:lnTo>
                  <a:lnTo>
                    <a:pt x="5287577" y="4654146"/>
                  </a:lnTo>
                  <a:lnTo>
                    <a:pt x="0" y="4654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3583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429133" y="0"/>
              <a:ext cx="4429311" cy="2304318"/>
            </a:xfrm>
            <a:custGeom>
              <a:avLst/>
              <a:gdLst/>
              <a:ahLst/>
              <a:cxnLst/>
              <a:rect l="l" t="t" r="r" b="b"/>
              <a:pathLst>
                <a:path w="4429311" h="2304318">
                  <a:moveTo>
                    <a:pt x="0" y="0"/>
                  </a:moveTo>
                  <a:lnTo>
                    <a:pt x="4429311" y="0"/>
                  </a:lnTo>
                  <a:lnTo>
                    <a:pt x="4429311" y="2304318"/>
                  </a:lnTo>
                  <a:lnTo>
                    <a:pt x="0" y="2304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229020" y="5954422"/>
            <a:ext cx="2604269" cy="3525238"/>
          </a:xfrm>
          <a:custGeom>
            <a:avLst/>
            <a:gdLst/>
            <a:ahLst/>
            <a:cxnLst/>
            <a:rect l="l" t="t" r="r" b="b"/>
            <a:pathLst>
              <a:path w="2604269" h="3525238">
                <a:moveTo>
                  <a:pt x="0" y="0"/>
                </a:moveTo>
                <a:lnTo>
                  <a:pt x="2604270" y="0"/>
                </a:lnTo>
                <a:lnTo>
                  <a:pt x="2604270" y="3525238"/>
                </a:lnTo>
                <a:lnTo>
                  <a:pt x="0" y="352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213547" y="5102614"/>
            <a:ext cx="2665239" cy="2648581"/>
          </a:xfrm>
          <a:custGeom>
            <a:avLst/>
            <a:gdLst/>
            <a:ahLst/>
            <a:cxnLst/>
            <a:rect l="l" t="t" r="r" b="b"/>
            <a:pathLst>
              <a:path w="2665239" h="2648581">
                <a:moveTo>
                  <a:pt x="0" y="0"/>
                </a:moveTo>
                <a:lnTo>
                  <a:pt x="2665239" y="0"/>
                </a:lnTo>
                <a:lnTo>
                  <a:pt x="2665239" y="2648581"/>
                </a:lnTo>
                <a:lnTo>
                  <a:pt x="0" y="26485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29020" y="4503388"/>
            <a:ext cx="6586601" cy="55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1"/>
              </a:lnSpc>
              <a:spcBef>
                <a:spcPct val="0"/>
              </a:spcBef>
            </a:pPr>
            <a:r>
              <a:rPr lang="en-US" sz="4231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do I find out more?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9020" y="307085"/>
            <a:ext cx="7653157" cy="55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1"/>
              </a:lnSpc>
              <a:spcBef>
                <a:spcPct val="0"/>
              </a:spcBef>
            </a:pPr>
            <a:r>
              <a:rPr lang="en-US" sz="4231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difference will it make?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9020" y="1050615"/>
            <a:ext cx="14093297" cy="2462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37"/>
              </a:lnSpc>
            </a:pPr>
            <a:r>
              <a:rPr lang="en-US" sz="35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To see the sorts of projects that children and young people  </a:t>
            </a:r>
          </a:p>
          <a:p>
            <a:pPr algn="l">
              <a:lnSpc>
                <a:spcPts val="4937"/>
              </a:lnSpc>
            </a:pPr>
            <a:r>
              <a:rPr lang="en-US" sz="35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with additional needs have already been involved in, visit </a:t>
            </a:r>
          </a:p>
          <a:p>
            <a:pPr algn="l">
              <a:lnSpc>
                <a:spcPts val="4937"/>
              </a:lnSpc>
              <a:spcBef>
                <a:spcPct val="0"/>
              </a:spcBef>
            </a:pPr>
            <a:r>
              <a:rPr lang="en-US" sz="3526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thesource.me.uk/engagement-hub/the-young-persons-network-send/"/>
              </a:rPr>
              <a:t>https://thesource.me.uk/engagement-hub/the-young-persons-network-send/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45160" y="5202357"/>
            <a:ext cx="15842840" cy="3729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1360" lvl="1" indent="-380680" algn="l">
              <a:lnSpc>
                <a:spcPts val="4937"/>
              </a:lnSpc>
              <a:buFont typeface="Arial"/>
              <a:buChar char="•"/>
            </a:pPr>
            <a:r>
              <a:rPr lang="en-US" sz="352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visit the </a:t>
            </a:r>
            <a:r>
              <a:rPr lang="en-US" sz="3526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Multischools</a:t>
            </a:r>
            <a:r>
              <a:rPr lang="en-US" sz="352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Council website </a:t>
            </a:r>
            <a:r>
              <a:rPr lang="en-US" sz="3526" u="sng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8" tooltip="https://www.multischoolscouncil.org.uk"/>
              </a:rPr>
              <a:t>https://www.multischoolscouncil.org.uk/</a:t>
            </a:r>
          </a:p>
          <a:p>
            <a:pPr marL="761360" lvl="1" indent="-380680" algn="l">
              <a:lnSpc>
                <a:spcPts val="4937"/>
              </a:lnSpc>
              <a:buFont typeface="Arial"/>
              <a:buChar char="•"/>
            </a:pPr>
            <a:r>
              <a:rPr lang="en-US" sz="3526" u="sng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8" tooltip="https://www.multischoolscouncil.org.uk"/>
              </a:rPr>
              <a:t>Watch our video</a:t>
            </a:r>
          </a:p>
          <a:p>
            <a:pPr marL="761360" lvl="1" indent="-380680" algn="l">
              <a:lnSpc>
                <a:spcPts val="4937"/>
              </a:lnSpc>
              <a:buFont typeface="Arial"/>
              <a:buChar char="•"/>
            </a:pPr>
            <a:r>
              <a:rPr lang="en-US" sz="352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for an informal chat email us </a:t>
            </a:r>
            <a:r>
              <a:rPr lang="en-US" sz="3526" u="sng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9" tooltip="mailto:msc@suffolk.gov.uk"/>
              </a:rPr>
              <a:t>msc@suffolk.gov.uk</a:t>
            </a:r>
          </a:p>
          <a:p>
            <a:pPr marL="761360" lvl="1" indent="-380680" algn="l">
              <a:lnSpc>
                <a:spcPts val="4937"/>
              </a:lnSpc>
              <a:buFont typeface="Arial"/>
              <a:buChar char="•"/>
            </a:pPr>
            <a:r>
              <a:rPr lang="en-US" sz="352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or scan the QR code or follow the link </a:t>
            </a:r>
            <a:r>
              <a:rPr lang="en-US" sz="3526" u="sng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10" tooltip="https://forms.office.com/e/769HG8yLGJ"/>
              </a:rPr>
              <a:t>https://forms.office.com/e/769HG8yLGJ</a:t>
            </a:r>
            <a:r>
              <a:rPr lang="en-US" sz="3526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and we will contact you.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1304" y="1866900"/>
            <a:ext cx="13625392" cy="76583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228600" y="398847"/>
            <a:ext cx="17645062" cy="108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1"/>
              </a:lnSpc>
              <a:spcBef>
                <a:spcPct val="0"/>
              </a:spcBef>
            </a:pPr>
            <a:r>
              <a:rPr lang="en-US" sz="4231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Multi Schools Council recorded a song explaining why their work matters.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726" r="-15496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88" y="2720454"/>
            <a:ext cx="6629400" cy="1000072"/>
            <a:chOff x="0" y="0"/>
            <a:chExt cx="902295" cy="210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2295" cy="210061"/>
            </a:xfrm>
            <a:custGeom>
              <a:avLst/>
              <a:gdLst/>
              <a:ahLst/>
              <a:cxnLst/>
              <a:rect l="l" t="t" r="r" b="b"/>
              <a:pathLst>
                <a:path w="902295" h="210061">
                  <a:moveTo>
                    <a:pt x="451147" y="0"/>
                  </a:moveTo>
                  <a:cubicBezTo>
                    <a:pt x="201986" y="0"/>
                    <a:pt x="0" y="47024"/>
                    <a:pt x="0" y="105031"/>
                  </a:cubicBezTo>
                  <a:cubicBezTo>
                    <a:pt x="0" y="163037"/>
                    <a:pt x="201986" y="210061"/>
                    <a:pt x="451147" y="210061"/>
                  </a:cubicBezTo>
                  <a:cubicBezTo>
                    <a:pt x="700309" y="210061"/>
                    <a:pt x="902295" y="163037"/>
                    <a:pt x="902295" y="105031"/>
                  </a:cubicBezTo>
                  <a:cubicBezTo>
                    <a:pt x="902295" y="47024"/>
                    <a:pt x="700309" y="0"/>
                    <a:pt x="451147" y="0"/>
                  </a:cubicBezTo>
                  <a:close/>
                </a:path>
              </a:pathLst>
            </a:custGeom>
            <a:solidFill>
              <a:srgbClr val="305B9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4590" y="-18407"/>
              <a:ext cx="733115" cy="208775"/>
            </a:xfrm>
            <a:prstGeom prst="rect">
              <a:avLst/>
            </a:prstGeom>
          </p:spPr>
          <p:txBody>
            <a:bodyPr lIns="34562" tIns="34562" rIns="34562" bIns="34562" rtlCol="0" anchor="ctr"/>
            <a:lstStyle/>
            <a:p>
              <a:pPr algn="ctr">
                <a:lnSpc>
                  <a:spcPts val="190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303650" y="673011"/>
            <a:ext cx="6042154" cy="2363993"/>
          </a:xfrm>
          <a:custGeom>
            <a:avLst/>
            <a:gdLst/>
            <a:ahLst/>
            <a:cxnLst/>
            <a:rect l="l" t="t" r="r" b="b"/>
            <a:pathLst>
              <a:path w="6042154" h="2363993">
                <a:moveTo>
                  <a:pt x="6042153" y="0"/>
                </a:moveTo>
                <a:lnTo>
                  <a:pt x="0" y="0"/>
                </a:lnTo>
                <a:lnTo>
                  <a:pt x="0" y="2363993"/>
                </a:lnTo>
                <a:lnTo>
                  <a:pt x="6042153" y="2363993"/>
                </a:lnTo>
                <a:lnTo>
                  <a:pt x="604215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6686551" y="425703"/>
            <a:ext cx="7663265" cy="800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9"/>
              </a:lnSpc>
            </a:pPr>
            <a:r>
              <a:rPr lang="en-US" sz="341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The Multi Schools Council?</a:t>
            </a:r>
          </a:p>
          <a:p>
            <a:pPr marL="0" lvl="0" indent="0" algn="l">
              <a:lnSpc>
                <a:spcPts val="2849"/>
              </a:lnSpc>
              <a:spcBef>
                <a:spcPct val="0"/>
              </a:spcBef>
            </a:pPr>
            <a:endParaRPr lang="en-US" sz="341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2400" y="4142447"/>
            <a:ext cx="13336584" cy="245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6"/>
              </a:lnSpc>
            </a:pPr>
            <a:endParaRPr dirty="0"/>
          </a:p>
          <a:p>
            <a:pPr marL="0" lvl="0" indent="0" algn="l">
              <a:lnSpc>
                <a:spcPts val="4926"/>
              </a:lnSpc>
            </a:pPr>
            <a:r>
              <a:rPr lang="en-US" sz="3519" dirty="0">
                <a:solidFill>
                  <a:srgbClr val="305B9D"/>
                </a:solidFill>
                <a:latin typeface="Canva Sans"/>
                <a:ea typeface="Canva Sans"/>
                <a:cs typeface="Canva Sans"/>
                <a:sym typeface="Canva Sans"/>
              </a:rPr>
              <a:t>Each term children and young people from different education settings come together to talk about what’s important to them and learn about each other.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15254" y="7963277"/>
            <a:ext cx="6400181" cy="454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19"/>
              </a:lnSpc>
              <a:spcBef>
                <a:spcPct val="0"/>
              </a:spcBef>
            </a:pPr>
            <a:r>
              <a:rPr lang="en-US" sz="341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should we get involved?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86551" y="859875"/>
            <a:ext cx="11482457" cy="252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69"/>
              </a:lnSpc>
              <a:spcBef>
                <a:spcPct val="0"/>
              </a:spcBef>
            </a:pPr>
            <a:r>
              <a:rPr lang="en-US" sz="354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Multi Schools Council works to break down perceptions towards children with SEND and mental health difficulties and provide opportunities to empower them.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063" y="4142447"/>
            <a:ext cx="3887350" cy="574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87"/>
              </a:lnSpc>
              <a:spcBef>
                <a:spcPct val="0"/>
              </a:spcBef>
            </a:pPr>
            <a:r>
              <a:rPr lang="en-US" sz="3419" b="1" dirty="0">
                <a:solidFill>
                  <a:srgbClr val="305B9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does it do?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08494" y="8427715"/>
            <a:ext cx="15760514" cy="185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0"/>
              </a:lnSpc>
              <a:spcBef>
                <a:spcPct val="0"/>
              </a:spcBef>
            </a:pPr>
            <a:r>
              <a:rPr lang="en-US" sz="355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Multi Schools Council provides young people with an opportunity to improve their confidence and develop their skills, by having a voice in shaping the support and services that they receive.</a:t>
            </a: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DF9FC082-32E6-2F2C-9B2D-68BDD866D63D}"/>
              </a:ext>
            </a:extLst>
          </p:cNvPr>
          <p:cNvSpPr/>
          <p:nvPr/>
        </p:nvSpPr>
        <p:spPr>
          <a:xfrm>
            <a:off x="11921971" y="3437022"/>
            <a:ext cx="6386082" cy="4190102"/>
          </a:xfrm>
          <a:custGeom>
            <a:avLst/>
            <a:gdLst/>
            <a:ahLst/>
            <a:cxnLst/>
            <a:rect l="l" t="t" r="r" b="b"/>
            <a:pathLst>
              <a:path w="3174155" h="1789430">
                <a:moveTo>
                  <a:pt x="0" y="0"/>
                </a:moveTo>
                <a:lnTo>
                  <a:pt x="3174155" y="0"/>
                </a:lnTo>
                <a:lnTo>
                  <a:pt x="3174155" y="1789430"/>
                </a:lnTo>
                <a:lnTo>
                  <a:pt x="0" y="1789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964B41D0-0348-E8AC-A0D9-82FFD83027AC}"/>
              </a:ext>
            </a:extLst>
          </p:cNvPr>
          <p:cNvSpPr/>
          <p:nvPr/>
        </p:nvSpPr>
        <p:spPr>
          <a:xfrm>
            <a:off x="24063" y="7963277"/>
            <a:ext cx="2384431" cy="2188175"/>
          </a:xfrm>
          <a:custGeom>
            <a:avLst/>
            <a:gdLst/>
            <a:ahLst/>
            <a:cxnLst/>
            <a:rect l="l" t="t" r="r" b="b"/>
            <a:pathLst>
              <a:path w="1816616" h="1863196">
                <a:moveTo>
                  <a:pt x="1816616" y="0"/>
                </a:moveTo>
                <a:lnTo>
                  <a:pt x="0" y="0"/>
                </a:lnTo>
                <a:lnTo>
                  <a:pt x="0" y="1863196"/>
                </a:lnTo>
                <a:lnTo>
                  <a:pt x="1816616" y="1863196"/>
                </a:lnTo>
                <a:lnTo>
                  <a:pt x="181661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16253" y="649960"/>
            <a:ext cx="4845494" cy="1610974"/>
          </a:xfrm>
          <a:custGeom>
            <a:avLst/>
            <a:gdLst/>
            <a:ahLst/>
            <a:cxnLst/>
            <a:rect l="l" t="t" r="r" b="b"/>
            <a:pathLst>
              <a:path w="7346932" h="2282542">
                <a:moveTo>
                  <a:pt x="0" y="0"/>
                </a:moveTo>
                <a:lnTo>
                  <a:pt x="7346931" y="0"/>
                </a:lnTo>
                <a:lnTo>
                  <a:pt x="7346931" y="2282542"/>
                </a:lnTo>
                <a:lnTo>
                  <a:pt x="0" y="2282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188159" y="2266950"/>
            <a:ext cx="8000780" cy="8020050"/>
          </a:xfrm>
          <a:custGeom>
            <a:avLst/>
            <a:gdLst/>
            <a:ahLst/>
            <a:cxnLst/>
            <a:rect l="l" t="t" r="r" b="b"/>
            <a:pathLst>
              <a:path w="6978579" h="6978579">
                <a:moveTo>
                  <a:pt x="0" y="0"/>
                </a:moveTo>
                <a:lnTo>
                  <a:pt x="6978579" y="0"/>
                </a:lnTo>
                <a:lnTo>
                  <a:pt x="6978579" y="6978579"/>
                </a:lnTo>
                <a:lnTo>
                  <a:pt x="0" y="6978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4495801" cy="4838700"/>
          </a:xfrm>
          <a:custGeom>
            <a:avLst/>
            <a:gdLst/>
            <a:ahLst/>
            <a:cxnLst/>
            <a:rect l="l" t="t" r="r" b="b"/>
            <a:pathLst>
              <a:path w="8250226" h="8229600">
                <a:moveTo>
                  <a:pt x="0" y="0"/>
                </a:moveTo>
                <a:lnTo>
                  <a:pt x="8250226" y="0"/>
                </a:lnTo>
                <a:lnTo>
                  <a:pt x="82502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3">
            <a:hlinkClick r:id="rId5" tooltip="https://suffolksendiass.co.uk"/>
            <a:extLst>
              <a:ext uri="{FF2B5EF4-FFF2-40B4-BE49-F238E27FC236}">
                <a16:creationId xmlns:a16="http://schemas.microsoft.com/office/drawing/2014/main" id="{45A3371C-69CF-C71E-00B9-A3B60A329670}"/>
              </a:ext>
            </a:extLst>
          </p:cNvPr>
          <p:cNvSpPr/>
          <p:nvPr/>
        </p:nvSpPr>
        <p:spPr>
          <a:xfrm>
            <a:off x="12801862" y="7910998"/>
            <a:ext cx="4892580" cy="2220575"/>
          </a:xfrm>
          <a:custGeom>
            <a:avLst/>
            <a:gdLst/>
            <a:ahLst/>
            <a:cxnLst/>
            <a:rect l="l" t="t" r="r" b="b"/>
            <a:pathLst>
              <a:path w="2267556" h="1003595">
                <a:moveTo>
                  <a:pt x="0" y="0"/>
                </a:moveTo>
                <a:lnTo>
                  <a:pt x="2267556" y="0"/>
                </a:lnTo>
                <a:lnTo>
                  <a:pt x="2267556" y="1003595"/>
                </a:lnTo>
                <a:lnTo>
                  <a:pt x="0" y="10035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2" name="Freeform 14">
            <a:hlinkClick r:id="rId7" tooltip="https://thesource.me.uk/engagement-hub/the-young-persons-network-send/"/>
            <a:extLst>
              <a:ext uri="{FF2B5EF4-FFF2-40B4-BE49-F238E27FC236}">
                <a16:creationId xmlns:a16="http://schemas.microsoft.com/office/drawing/2014/main" id="{5383D81B-92E1-EA49-E5E0-7F077ABE0936}"/>
              </a:ext>
            </a:extLst>
          </p:cNvPr>
          <p:cNvSpPr/>
          <p:nvPr/>
        </p:nvSpPr>
        <p:spPr>
          <a:xfrm>
            <a:off x="12716132" y="2618126"/>
            <a:ext cx="4978310" cy="2525374"/>
          </a:xfrm>
          <a:custGeom>
            <a:avLst/>
            <a:gdLst/>
            <a:ahLst/>
            <a:cxnLst/>
            <a:rect l="l" t="t" r="r" b="b"/>
            <a:pathLst>
              <a:path w="2016272" h="1003595">
                <a:moveTo>
                  <a:pt x="0" y="0"/>
                </a:moveTo>
                <a:lnTo>
                  <a:pt x="2016272" y="0"/>
                </a:lnTo>
                <a:lnTo>
                  <a:pt x="2016272" y="1003595"/>
                </a:lnTo>
                <a:lnTo>
                  <a:pt x="0" y="10035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3" name="Freeform 15">
            <a:hlinkClick r:id="rId9" tooltip="https://suffolklearning.com/inclusion/specialist-education-services/whole-school-inclusion-service/"/>
            <a:extLst>
              <a:ext uri="{FF2B5EF4-FFF2-40B4-BE49-F238E27FC236}">
                <a16:creationId xmlns:a16="http://schemas.microsoft.com/office/drawing/2014/main" id="{05FCD909-95AE-5B50-0336-7999A2093FF6}"/>
              </a:ext>
            </a:extLst>
          </p:cNvPr>
          <p:cNvSpPr/>
          <p:nvPr/>
        </p:nvSpPr>
        <p:spPr>
          <a:xfrm>
            <a:off x="12738351" y="5271581"/>
            <a:ext cx="4956091" cy="2525373"/>
          </a:xfrm>
          <a:custGeom>
            <a:avLst/>
            <a:gdLst/>
            <a:ahLst/>
            <a:cxnLst/>
            <a:rect l="l" t="t" r="r" b="b"/>
            <a:pathLst>
              <a:path w="2619357" h="1001374">
                <a:moveTo>
                  <a:pt x="0" y="0"/>
                </a:moveTo>
                <a:lnTo>
                  <a:pt x="2619357" y="0"/>
                </a:lnTo>
                <a:lnTo>
                  <a:pt x="2619357" y="1001374"/>
                </a:lnTo>
                <a:lnTo>
                  <a:pt x="0" y="10013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18">
            <a:hlinkClick r:id="rId11" tooltip="https://thesource.me.uk/home-page-the-source/extra/"/>
            <a:extLst>
              <a:ext uri="{FF2B5EF4-FFF2-40B4-BE49-F238E27FC236}">
                <a16:creationId xmlns:a16="http://schemas.microsoft.com/office/drawing/2014/main" id="{65D3F358-D8D3-B0CA-D8C4-C386BDB0E6F6}"/>
              </a:ext>
            </a:extLst>
          </p:cNvPr>
          <p:cNvSpPr/>
          <p:nvPr/>
        </p:nvSpPr>
        <p:spPr>
          <a:xfrm>
            <a:off x="12716133" y="30079"/>
            <a:ext cx="4978310" cy="2449174"/>
          </a:xfrm>
          <a:custGeom>
            <a:avLst/>
            <a:gdLst/>
            <a:ahLst/>
            <a:cxnLst/>
            <a:rect l="l" t="t" r="r" b="b"/>
            <a:pathLst>
              <a:path w="2960041" h="1003595">
                <a:moveTo>
                  <a:pt x="0" y="0"/>
                </a:moveTo>
                <a:lnTo>
                  <a:pt x="2960041" y="0"/>
                </a:lnTo>
                <a:lnTo>
                  <a:pt x="2960041" y="1003595"/>
                </a:lnTo>
                <a:lnTo>
                  <a:pt x="0" y="1003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C56D7-8B2E-A471-2F2E-A53637240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68851B-BDF4-ED26-A61D-3BA42A352A88}"/>
              </a:ext>
            </a:extLst>
          </p:cNvPr>
          <p:cNvSpPr/>
          <p:nvPr/>
        </p:nvSpPr>
        <p:spPr>
          <a:xfrm>
            <a:off x="609600" y="342900"/>
            <a:ext cx="4343872" cy="1325596"/>
          </a:xfrm>
          <a:custGeom>
            <a:avLst/>
            <a:gdLst/>
            <a:ahLst/>
            <a:cxnLst/>
            <a:rect l="l" t="t" r="r" b="b"/>
            <a:pathLst>
              <a:path w="7346932" h="2282542">
                <a:moveTo>
                  <a:pt x="0" y="0"/>
                </a:moveTo>
                <a:lnTo>
                  <a:pt x="7346931" y="0"/>
                </a:lnTo>
                <a:lnTo>
                  <a:pt x="7346931" y="2282542"/>
                </a:lnTo>
                <a:lnTo>
                  <a:pt x="0" y="2282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074" name="Picture 2" descr="The United Nations Convention on the Rights of the Child (UNCRC): The ...">
            <a:extLst>
              <a:ext uri="{FF2B5EF4-FFF2-40B4-BE49-F238E27FC236}">
                <a16:creationId xmlns:a16="http://schemas.microsoft.com/office/drawing/2014/main" id="{63E9E6EB-8897-631E-95AD-B9CAAA95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35" y="1668496"/>
            <a:ext cx="6601818" cy="93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8456F7-1259-A134-7723-F0266772D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8347" y="5769279"/>
            <a:ext cx="6533557" cy="403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08AE9-EA4F-E19B-82AA-643FEF2E6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769279"/>
            <a:ext cx="4948238" cy="4269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93ABD4-EBF0-271B-FFE9-DE321036C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849181"/>
            <a:ext cx="11730630" cy="3627118"/>
          </a:xfrm>
          <a:prstGeom prst="rect">
            <a:avLst/>
          </a:prstGeom>
        </p:spPr>
      </p:pic>
      <p:sp>
        <p:nvSpPr>
          <p:cNvPr id="17" name="AutoShape 4">
            <a:extLst>
              <a:ext uri="{FF2B5EF4-FFF2-40B4-BE49-F238E27FC236}">
                <a16:creationId xmlns:a16="http://schemas.microsoft.com/office/drawing/2014/main" id="{A82F08A3-14FB-DBE5-7298-C68A90F7F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9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AEC4A1-36EE-2EAD-8E3F-EC69CED28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D056327-A697-44CC-235F-20E46DD12CD3}"/>
              </a:ext>
            </a:extLst>
          </p:cNvPr>
          <p:cNvSpPr/>
          <p:nvPr/>
        </p:nvSpPr>
        <p:spPr>
          <a:xfrm>
            <a:off x="13716000" y="266700"/>
            <a:ext cx="4343872" cy="1325596"/>
          </a:xfrm>
          <a:custGeom>
            <a:avLst/>
            <a:gdLst/>
            <a:ahLst/>
            <a:cxnLst/>
            <a:rect l="l" t="t" r="r" b="b"/>
            <a:pathLst>
              <a:path w="7346932" h="2282542">
                <a:moveTo>
                  <a:pt x="0" y="0"/>
                </a:moveTo>
                <a:lnTo>
                  <a:pt x="7346931" y="0"/>
                </a:lnTo>
                <a:lnTo>
                  <a:pt x="7346931" y="2282542"/>
                </a:lnTo>
                <a:lnTo>
                  <a:pt x="0" y="2282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E23F6-8995-195E-DB3A-8A6071B89548}"/>
              </a:ext>
            </a:extLst>
          </p:cNvPr>
          <p:cNvSpPr txBox="1"/>
          <p:nvPr/>
        </p:nvSpPr>
        <p:spPr>
          <a:xfrm>
            <a:off x="248181" y="1592296"/>
            <a:ext cx="14707072" cy="8279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buNone/>
            </a:pPr>
            <a:r>
              <a:rPr lang="en-US" sz="3000" b="1" kern="0" dirty="0">
                <a:solidFill>
                  <a:srgbClr val="365F91"/>
                </a:solidFill>
                <a:effectLst/>
                <a:latin typeface="Canva Sans" panose="020B0604020202020204" charset="0"/>
                <a:ea typeface="MS Gothic" panose="020B0609070205080204" pitchFamily="49" charset="-128"/>
                <a:cs typeface="Times New Roman" panose="02020603050405020304" pitchFamily="18" charset="0"/>
              </a:rPr>
              <a:t>Why MSC Matters</a:t>
            </a:r>
            <a:endParaRPr lang="en-GB" sz="3000" b="1" kern="0" dirty="0">
              <a:solidFill>
                <a:srgbClr val="365F91"/>
              </a:solidFill>
              <a:effectLst/>
              <a:latin typeface="Canva Sans" panose="020B060402020202020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1 in 6 children aged 5–16 has a mental health condition (NHS Digital, 2023)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SEND pupils are more likely to face exclusion and poor mental health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Shifting from intervention to connection</a:t>
            </a:r>
            <a:endParaRPr lang="en-GB" sz="3000" dirty="0">
              <a:effectLst/>
              <a:latin typeface="Canva Sans" panose="020B060402020202020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GB" sz="3000" dirty="0">
              <a:effectLst/>
              <a:latin typeface="Canva Sans" panose="020B060402020202020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buNone/>
            </a:pPr>
            <a:r>
              <a:rPr lang="en-US" sz="3000" b="1" kern="0" dirty="0">
                <a:solidFill>
                  <a:srgbClr val="365F91"/>
                </a:solidFill>
                <a:effectLst/>
                <a:latin typeface="Canva Sans" panose="020B0604020202020204" charset="0"/>
                <a:ea typeface="MS Gothic" panose="020B0609070205080204" pitchFamily="49" charset="-128"/>
                <a:cs typeface="Times New Roman" panose="02020603050405020304" pitchFamily="18" charset="0"/>
              </a:rPr>
              <a:t>Self-Determination Theory (Deci &amp; Ryan)</a:t>
            </a:r>
            <a:endParaRPr lang="en-GB" sz="3000" b="1" kern="0" dirty="0">
              <a:solidFill>
                <a:srgbClr val="365F91"/>
              </a:solidFill>
              <a:effectLst/>
              <a:latin typeface="Canva Sans" panose="020B060402020202020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Three Basic Psychological Needs:</a:t>
            </a:r>
            <a:b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Autonomy: control over one’s actions</a:t>
            </a:r>
            <a:b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Competence: feeling capable</a:t>
            </a:r>
            <a:b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Relatedness: feeling connected</a:t>
            </a:r>
            <a:b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Meeting these needs improves wellbeing, engagement, and outcomes</a:t>
            </a:r>
            <a:endParaRPr lang="en-GB" sz="3000" dirty="0">
              <a:effectLst/>
              <a:latin typeface="Canva Sans" panose="020B060402020202020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953B3E38-0299-28A4-6A9A-AF87EF9F1584}"/>
              </a:ext>
            </a:extLst>
          </p:cNvPr>
          <p:cNvSpPr/>
          <p:nvPr/>
        </p:nvSpPr>
        <p:spPr>
          <a:xfrm>
            <a:off x="13783080" y="6066947"/>
            <a:ext cx="4276792" cy="3983432"/>
          </a:xfrm>
          <a:custGeom>
            <a:avLst/>
            <a:gdLst/>
            <a:ahLst/>
            <a:cxnLst/>
            <a:rect l="l" t="t" r="r" b="b"/>
            <a:pathLst>
              <a:path w="2104856" h="2230832">
                <a:moveTo>
                  <a:pt x="0" y="0"/>
                </a:moveTo>
                <a:lnTo>
                  <a:pt x="2104856" y="0"/>
                </a:lnTo>
                <a:lnTo>
                  <a:pt x="2104856" y="2230832"/>
                </a:lnTo>
                <a:lnTo>
                  <a:pt x="0" y="2230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5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6A7ED8-DFD2-E58A-17F2-FBF049EBA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F247228-31A8-F6E9-3139-A6C6A5F770C0}"/>
              </a:ext>
            </a:extLst>
          </p:cNvPr>
          <p:cNvSpPr/>
          <p:nvPr/>
        </p:nvSpPr>
        <p:spPr>
          <a:xfrm>
            <a:off x="13716000" y="266700"/>
            <a:ext cx="4343872" cy="1325596"/>
          </a:xfrm>
          <a:custGeom>
            <a:avLst/>
            <a:gdLst/>
            <a:ahLst/>
            <a:cxnLst/>
            <a:rect l="l" t="t" r="r" b="b"/>
            <a:pathLst>
              <a:path w="7346932" h="2282542">
                <a:moveTo>
                  <a:pt x="0" y="0"/>
                </a:moveTo>
                <a:lnTo>
                  <a:pt x="7346931" y="0"/>
                </a:lnTo>
                <a:lnTo>
                  <a:pt x="7346931" y="2282542"/>
                </a:lnTo>
                <a:lnTo>
                  <a:pt x="0" y="2282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709E1-D00A-07EF-7659-1EA16B94A644}"/>
              </a:ext>
            </a:extLst>
          </p:cNvPr>
          <p:cNvSpPr txBox="1"/>
          <p:nvPr/>
        </p:nvSpPr>
        <p:spPr>
          <a:xfrm>
            <a:off x="685800" y="266700"/>
            <a:ext cx="15087600" cy="10910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000" b="1" kern="0" dirty="0">
                <a:solidFill>
                  <a:srgbClr val="365F91"/>
                </a:solidFill>
                <a:effectLst/>
                <a:latin typeface="Canva Sans" panose="020B0604020202020204" charset="0"/>
                <a:ea typeface="MS Gothic" panose="020B0609070205080204" pitchFamily="49" charset="-128"/>
                <a:cs typeface="Times New Roman" panose="02020603050405020304" pitchFamily="18" charset="0"/>
              </a:rPr>
              <a:t>Why Relatedness Matters - </a:t>
            </a:r>
            <a:r>
              <a:rPr lang="en-GB" sz="3200" i="1" dirty="0"/>
              <a:t>“I feel connected and valued.”</a:t>
            </a:r>
            <a:endParaRPr lang="en-GB" sz="3000" b="1" i="1" kern="0" dirty="0">
              <a:solidFill>
                <a:srgbClr val="365F91"/>
              </a:solidFill>
              <a:effectLst/>
              <a:latin typeface="Canva Sans" panose="020B060402020202020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Being with peers is affirming and normalizing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Peer networks offer empathy, company, and advocacy</a:t>
            </a:r>
            <a:endParaRPr lang="en-US" sz="3000" dirty="0">
              <a:latin typeface="Canva Sans" panose="020B060402020202020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Belonging is a protective factor for mental health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GB" sz="3000" dirty="0">
              <a:effectLst/>
              <a:latin typeface="Canva Sans" panose="020B060402020202020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3000" b="1" kern="0" dirty="0">
                <a:solidFill>
                  <a:srgbClr val="365F91"/>
                </a:solidFill>
                <a:effectLst/>
                <a:latin typeface="Canva Sans" panose="020B0604020202020204" charset="0"/>
                <a:ea typeface="MS Gothic" panose="020B0609070205080204" pitchFamily="49" charset="-128"/>
                <a:cs typeface="Times New Roman" panose="02020603050405020304" pitchFamily="18" charset="0"/>
              </a:rPr>
              <a:t>Why Competence Matters - </a:t>
            </a:r>
            <a:r>
              <a:rPr lang="en-GB" sz="3200" i="1" dirty="0"/>
              <a:t>“I feel capable and effective.”</a:t>
            </a:r>
            <a:endParaRPr lang="en-US" sz="3000" dirty="0">
              <a:latin typeface="Canva Sans" panose="020B060402020202020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Having a v</a:t>
            </a:r>
            <a:r>
              <a:rPr lang="en-US" sz="3000" dirty="0">
                <a:effectLst/>
                <a:latin typeface="Canva Sans" panose="020B0604020202020204" charset="0"/>
                <a:ea typeface="MS Mincho" panose="02020609040205080304" pitchFamily="49" charset="-128"/>
                <a:cs typeface="Times New Roman" panose="02020603050405020304" pitchFamily="18" charset="0"/>
              </a:rPr>
              <a:t>oice increases self-worth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va Sans" panose="020B0604020202020204" charset="0"/>
              </a:rPr>
              <a:t>Learning to self-advocate and cope with challenge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Canva Sans" panose="020B0604020202020204" charset="0"/>
              </a:rPr>
              <a:t>A 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va Sans" panose="020B0604020202020204" charset="0"/>
              </a:rPr>
              <a:t>ense of achievement contributes to positive sense of self</a:t>
            </a:r>
          </a:p>
          <a:p>
            <a:pPr>
              <a:lnSpc>
                <a:spcPct val="150000"/>
              </a:lnSpc>
            </a:pPr>
            <a:endParaRPr lang="en-GB" sz="3000" dirty="0">
              <a:effectLst/>
              <a:latin typeface="Canva Sans" panose="020B060402020202020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kern="0" dirty="0">
                <a:solidFill>
                  <a:srgbClr val="365F91"/>
                </a:solidFill>
                <a:effectLst/>
                <a:latin typeface="Canva Sans" panose="020B0604020202020204" charset="0"/>
                <a:ea typeface="MS Gothic" panose="020B0609070205080204" pitchFamily="49" charset="-128"/>
                <a:cs typeface="Times New Roman" panose="02020603050405020304" pitchFamily="18" charset="0"/>
              </a:rPr>
              <a:t>Why Autonomy Matters - </a:t>
            </a:r>
            <a:r>
              <a:rPr lang="en-GB" sz="3200" i="1" dirty="0"/>
              <a:t>“I feel I have choice and control.”</a:t>
            </a:r>
            <a:endParaRPr lang="en-GB" sz="3000" b="1" i="1" kern="0" dirty="0">
              <a:solidFill>
                <a:srgbClr val="365F91"/>
              </a:solidFill>
              <a:effectLst/>
              <a:latin typeface="Canva Sans" panose="020B060402020202020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va Sans" panose="020B0604020202020204" charset="0"/>
              </a:rPr>
              <a:t>Builds confidence</a:t>
            </a:r>
            <a:r>
              <a:rPr lang="en-US" altLang="en-US" sz="3000" dirty="0">
                <a:latin typeface="Canva Sans" panose="020B0604020202020204" charset="0"/>
              </a:rPr>
              <a:t> and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va Sans" panose="020B0604020202020204" charset="0"/>
              </a:rPr>
              <a:t> strong sense of self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va Sans" panose="020B0604020202020204" charset="0"/>
              </a:rPr>
              <a:t>Fosters a sense of control and choice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000" dirty="0">
                <a:latin typeface="Canva Sans" panose="020B0604020202020204" charset="0"/>
              </a:rPr>
              <a:t>Being an active participant in one’s own life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va Sans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BD3FFE2-4E8C-1796-6C40-0E4ED43F0716}"/>
              </a:ext>
            </a:extLst>
          </p:cNvPr>
          <p:cNvSpPr/>
          <p:nvPr/>
        </p:nvSpPr>
        <p:spPr>
          <a:xfrm>
            <a:off x="13783080" y="6066947"/>
            <a:ext cx="4276792" cy="3983432"/>
          </a:xfrm>
          <a:custGeom>
            <a:avLst/>
            <a:gdLst/>
            <a:ahLst/>
            <a:cxnLst/>
            <a:rect l="l" t="t" r="r" b="b"/>
            <a:pathLst>
              <a:path w="2104856" h="2230832">
                <a:moveTo>
                  <a:pt x="0" y="0"/>
                </a:moveTo>
                <a:lnTo>
                  <a:pt x="2104856" y="0"/>
                </a:lnTo>
                <a:lnTo>
                  <a:pt x="2104856" y="2230832"/>
                </a:lnTo>
                <a:lnTo>
                  <a:pt x="0" y="2230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97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3167" y="1558449"/>
            <a:ext cx="6582433" cy="741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6234" lvl="1" algn="l">
              <a:lnSpc>
                <a:spcPts val="5345"/>
              </a:lnSpc>
            </a:pPr>
            <a:endParaRPr lang="en-US" sz="5000" b="1" dirty="0">
              <a:solidFill>
                <a:srgbClr val="0070C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56234" lvl="1" algn="l">
              <a:lnSpc>
                <a:spcPts val="5345"/>
              </a:lnSpc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North</a:t>
            </a:r>
          </a:p>
          <a:p>
            <a:pPr marL="712468" lvl="1" indent="-356234" algn="l">
              <a:lnSpc>
                <a:spcPts val="5345"/>
              </a:lnSpc>
              <a:buFont typeface="Arial"/>
              <a:buChar char="•"/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Red Oak Primary</a:t>
            </a:r>
          </a:p>
          <a:p>
            <a:pPr marL="712468" lvl="1" indent="-356234" algn="l">
              <a:lnSpc>
                <a:spcPts val="5345"/>
              </a:lnSpc>
              <a:buFont typeface="Arial"/>
              <a:buChar char="•"/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Westwood Primary</a:t>
            </a:r>
          </a:p>
          <a:p>
            <a:pPr marL="712468" lvl="1" indent="-356234" algn="l">
              <a:lnSpc>
                <a:spcPts val="5345"/>
              </a:lnSpc>
              <a:buFont typeface="Arial"/>
              <a:buChar char="•"/>
            </a:pPr>
            <a:endParaRPr lang="en-US" sz="3299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56234" lvl="1" algn="l">
              <a:lnSpc>
                <a:spcPts val="5345"/>
              </a:lnSpc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West</a:t>
            </a:r>
          </a:p>
          <a:p>
            <a:pPr marL="813434" lvl="1" indent="-457200" algn="l">
              <a:lnSpc>
                <a:spcPts val="5345"/>
              </a:lnSpc>
              <a:buFont typeface="Arial" panose="020B0604020202020204" pitchFamily="34" charset="0"/>
              <a:buChar char="•"/>
            </a:pPr>
            <a:r>
              <a:rPr lang="en-US" sz="32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Glemsford</a:t>
            </a: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Primary</a:t>
            </a:r>
          </a:p>
          <a:p>
            <a:pPr marL="712468" lvl="1" indent="-356234" algn="l">
              <a:lnSpc>
                <a:spcPts val="5345"/>
              </a:lnSpc>
              <a:buFont typeface="Arial"/>
              <a:buChar char="•"/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 Mary’s Primary </a:t>
            </a:r>
          </a:p>
          <a:p>
            <a:pPr marL="712468" lvl="1" indent="-356234" algn="l">
              <a:lnSpc>
                <a:spcPts val="5345"/>
              </a:lnSpc>
              <a:buFont typeface="Arial"/>
              <a:buChar char="•"/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Great Heath Primary</a:t>
            </a:r>
          </a:p>
          <a:p>
            <a:pPr marL="356234" lvl="1" algn="l">
              <a:lnSpc>
                <a:spcPts val="5345"/>
              </a:lnSpc>
            </a:pPr>
            <a:endParaRPr lang="en-US" sz="3299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712468" lvl="1" indent="-356234" algn="l">
              <a:lnSpc>
                <a:spcPts val="5345"/>
              </a:lnSpc>
              <a:buFont typeface="Arial"/>
              <a:buChar char="•"/>
            </a:pPr>
            <a:endParaRPr lang="en-US" sz="3299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AFFAAD5-B223-7FED-2DF9-ECD11B2978F0}"/>
              </a:ext>
            </a:extLst>
          </p:cNvPr>
          <p:cNvSpPr/>
          <p:nvPr/>
        </p:nvSpPr>
        <p:spPr>
          <a:xfrm>
            <a:off x="13411200" y="478003"/>
            <a:ext cx="4343872" cy="1325596"/>
          </a:xfrm>
          <a:custGeom>
            <a:avLst/>
            <a:gdLst/>
            <a:ahLst/>
            <a:cxnLst/>
            <a:rect l="l" t="t" r="r" b="b"/>
            <a:pathLst>
              <a:path w="7346932" h="2282542">
                <a:moveTo>
                  <a:pt x="0" y="0"/>
                </a:moveTo>
                <a:lnTo>
                  <a:pt x="7346931" y="0"/>
                </a:lnTo>
                <a:lnTo>
                  <a:pt x="7346931" y="2282542"/>
                </a:lnTo>
                <a:lnTo>
                  <a:pt x="0" y="2282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FBED56F-5240-8293-219E-F465A2629623}"/>
              </a:ext>
            </a:extLst>
          </p:cNvPr>
          <p:cNvSpPr txBox="1"/>
          <p:nvPr/>
        </p:nvSpPr>
        <p:spPr>
          <a:xfrm>
            <a:off x="6705600" y="2385415"/>
            <a:ext cx="6582433" cy="741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6234" lvl="1" algn="l">
              <a:lnSpc>
                <a:spcPts val="5345"/>
              </a:lnSpc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Ipswich</a:t>
            </a:r>
          </a:p>
          <a:p>
            <a:pPr marL="712468" lvl="1" indent="-356234" algn="l">
              <a:lnSpc>
                <a:spcPts val="5345"/>
              </a:lnSpc>
              <a:buFont typeface="Arial"/>
              <a:buChar char="•"/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Northgate High</a:t>
            </a:r>
          </a:p>
          <a:p>
            <a:pPr marL="712468" lvl="1" indent="-356234" algn="l">
              <a:lnSpc>
                <a:spcPts val="5345"/>
              </a:lnSpc>
              <a:buFont typeface="Arial"/>
              <a:buChar char="•"/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 Matthews CEVP</a:t>
            </a:r>
          </a:p>
          <a:p>
            <a:pPr marL="712468" lvl="1" indent="-356234" algn="l">
              <a:lnSpc>
                <a:spcPts val="5345"/>
              </a:lnSpc>
              <a:buFont typeface="Arial"/>
              <a:buChar char="•"/>
            </a:pPr>
            <a:endParaRPr lang="en-US" sz="3299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56234" lvl="1" algn="l">
              <a:lnSpc>
                <a:spcPts val="5345"/>
              </a:lnSpc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Bury St Edmunds</a:t>
            </a:r>
          </a:p>
          <a:p>
            <a:pPr marL="813434" lvl="1" indent="-457200" algn="l">
              <a:lnSpc>
                <a:spcPts val="5345"/>
              </a:lnSpc>
              <a:buFont typeface="Arial" panose="020B0604020202020204" pitchFamily="34" charset="0"/>
              <a:buChar char="•"/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Sybil Andrews Academy</a:t>
            </a:r>
          </a:p>
          <a:p>
            <a:pPr marL="813434" lvl="1" indent="-457200" algn="l">
              <a:lnSpc>
                <a:spcPts val="5345"/>
              </a:lnSpc>
              <a:buFont typeface="Arial" panose="020B0604020202020204" pitchFamily="34" charset="0"/>
              <a:buChar char="•"/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Westgate Primary</a:t>
            </a:r>
          </a:p>
          <a:p>
            <a:pPr marL="813434" lvl="1" indent="-457200" algn="l">
              <a:lnSpc>
                <a:spcPts val="5345"/>
              </a:lnSpc>
              <a:buFont typeface="Arial" panose="020B0604020202020204" pitchFamily="34" charset="0"/>
              <a:buChar char="•"/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Stowmarket High</a:t>
            </a:r>
          </a:p>
          <a:p>
            <a:pPr marL="356234" lvl="1" algn="l">
              <a:lnSpc>
                <a:spcPts val="5345"/>
              </a:lnSpc>
            </a:pPr>
            <a:endParaRPr lang="en-US" sz="3299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56234" lvl="1" algn="l">
              <a:lnSpc>
                <a:spcPts val="5345"/>
              </a:lnSpc>
            </a:pPr>
            <a:endParaRPr lang="en-US" sz="3299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712468" lvl="1" indent="-356234" algn="l">
              <a:lnSpc>
                <a:spcPts val="5345"/>
              </a:lnSpc>
              <a:buFont typeface="Arial"/>
              <a:buChar char="•"/>
            </a:pPr>
            <a:endParaRPr lang="en-US" sz="3299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DD56C7-E9D7-EA4B-8938-91FC68935271}"/>
              </a:ext>
            </a:extLst>
          </p:cNvPr>
          <p:cNvSpPr txBox="1"/>
          <p:nvPr/>
        </p:nvSpPr>
        <p:spPr>
          <a:xfrm>
            <a:off x="0" y="648687"/>
            <a:ext cx="11992633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6234" lvl="1" algn="l">
              <a:lnSpc>
                <a:spcPts val="5345"/>
              </a:lnSpc>
            </a:pPr>
            <a:r>
              <a:rPr lang="en-US" sz="5000" b="1" dirty="0">
                <a:solidFill>
                  <a:srgbClr val="0070C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Suffolk Schools Involved: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AC1EE03-C281-2198-3296-189F05C3DF3F}"/>
              </a:ext>
            </a:extLst>
          </p:cNvPr>
          <p:cNvSpPr/>
          <p:nvPr/>
        </p:nvSpPr>
        <p:spPr>
          <a:xfrm>
            <a:off x="13888041" y="6093257"/>
            <a:ext cx="4276792" cy="3983432"/>
          </a:xfrm>
          <a:custGeom>
            <a:avLst/>
            <a:gdLst/>
            <a:ahLst/>
            <a:cxnLst/>
            <a:rect l="l" t="t" r="r" b="b"/>
            <a:pathLst>
              <a:path w="2104856" h="2230832">
                <a:moveTo>
                  <a:pt x="0" y="0"/>
                </a:moveTo>
                <a:lnTo>
                  <a:pt x="2104856" y="0"/>
                </a:lnTo>
                <a:lnTo>
                  <a:pt x="2104856" y="2230832"/>
                </a:lnTo>
                <a:lnTo>
                  <a:pt x="0" y="2230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67F2E2-8AE5-24B9-E8D0-20398D798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6EE9F0CA-9DAE-5F7A-39F1-9920B3C2B4AB}"/>
              </a:ext>
            </a:extLst>
          </p:cNvPr>
          <p:cNvSpPr/>
          <p:nvPr/>
        </p:nvSpPr>
        <p:spPr>
          <a:xfrm>
            <a:off x="13411200" y="478003"/>
            <a:ext cx="4343872" cy="1325596"/>
          </a:xfrm>
          <a:custGeom>
            <a:avLst/>
            <a:gdLst/>
            <a:ahLst/>
            <a:cxnLst/>
            <a:rect l="l" t="t" r="r" b="b"/>
            <a:pathLst>
              <a:path w="7346932" h="2282542">
                <a:moveTo>
                  <a:pt x="0" y="0"/>
                </a:moveTo>
                <a:lnTo>
                  <a:pt x="7346931" y="0"/>
                </a:lnTo>
                <a:lnTo>
                  <a:pt x="7346931" y="2282542"/>
                </a:lnTo>
                <a:lnTo>
                  <a:pt x="0" y="2282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8C8AA-96EB-BE4D-3EE5-6429503B5EA5}"/>
              </a:ext>
            </a:extLst>
          </p:cNvPr>
          <p:cNvSpPr txBox="1"/>
          <p:nvPr/>
        </p:nvSpPr>
        <p:spPr>
          <a:xfrm>
            <a:off x="3314700" y="3619500"/>
            <a:ext cx="11658600" cy="338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6234" lvl="1" algn="ctr">
              <a:lnSpc>
                <a:spcPts val="5345"/>
              </a:lnSpc>
            </a:pPr>
            <a:r>
              <a:rPr lang="en-US" sz="5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goal is for a centrally funded, national network for children and young people with SEND and mental health challenges.</a:t>
            </a:r>
          </a:p>
          <a:p>
            <a:pPr marL="356234" lvl="1" algn="l">
              <a:lnSpc>
                <a:spcPts val="5345"/>
              </a:lnSpc>
            </a:pPr>
            <a:endParaRPr lang="en-US" sz="18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5" name="Graphic 4" descr="Aspiration outline">
            <a:extLst>
              <a:ext uri="{FF2B5EF4-FFF2-40B4-BE49-F238E27FC236}">
                <a16:creationId xmlns:a16="http://schemas.microsoft.com/office/drawing/2014/main" id="{AA504E84-6A55-1B92-08F0-8E0250F80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4" y="1803599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1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1C5C27-1AE4-17BD-64FD-A25EA21D6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6B66BE7C-B0C8-352D-80A3-6BBE7E6449B5}"/>
              </a:ext>
            </a:extLst>
          </p:cNvPr>
          <p:cNvSpPr txBox="1"/>
          <p:nvPr/>
        </p:nvSpPr>
        <p:spPr>
          <a:xfrm>
            <a:off x="24063" y="236622"/>
            <a:ext cx="17250433" cy="8095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6234" lvl="1" algn="l">
              <a:lnSpc>
                <a:spcPts val="5345"/>
              </a:lnSpc>
            </a:pPr>
            <a:r>
              <a:rPr lang="en-US" sz="5000" b="1" dirty="0">
                <a:solidFill>
                  <a:srgbClr val="0070C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 Just Meetings</a:t>
            </a:r>
          </a:p>
          <a:p>
            <a:pPr marL="356234" lvl="1" algn="l">
              <a:lnSpc>
                <a:spcPts val="5345"/>
              </a:lnSpc>
            </a:pPr>
            <a:endParaRPr lang="en-US" sz="5000" b="1" dirty="0">
              <a:solidFill>
                <a:srgbClr val="0070C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56234" lvl="1" algn="l">
              <a:lnSpc>
                <a:spcPts val="5345"/>
              </a:lnSpc>
            </a:pPr>
            <a:r>
              <a:rPr lang="en-US" sz="3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MSC: </a:t>
            </a:r>
          </a:p>
          <a:p>
            <a:pPr marL="813434" lvl="1" indent="-457200" algn="l">
              <a:lnSpc>
                <a:spcPts val="5345"/>
              </a:lnSpc>
              <a:buFont typeface="Arial" panose="020B0604020202020204" pitchFamily="34" charset="0"/>
              <a:buChar char="•"/>
            </a:pPr>
            <a:r>
              <a:rPr lang="en-US" sz="3299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hosts community events to promote positive attitudes to SEND and mental health.</a:t>
            </a:r>
          </a:p>
          <a:p>
            <a:pPr marL="813434" lvl="1" indent="-457200" algn="l">
              <a:lnSpc>
                <a:spcPts val="5345"/>
              </a:lnSpc>
              <a:buFont typeface="Arial" panose="020B0604020202020204" pitchFamily="34" charset="0"/>
              <a:buChar char="•"/>
            </a:pPr>
            <a:r>
              <a:rPr lang="en-US" sz="3299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works with schools offering awareness sessions such as how to better understand autism.</a:t>
            </a:r>
          </a:p>
          <a:p>
            <a:pPr marL="813434" lvl="1" indent="-457200" algn="l">
              <a:lnSpc>
                <a:spcPts val="5345"/>
              </a:lnSpc>
              <a:buFont typeface="Arial" panose="020B0604020202020204" pitchFamily="34" charset="0"/>
              <a:buChar char="•"/>
            </a:pPr>
            <a:r>
              <a:rPr lang="en-US" sz="3299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delivers assemblies on topics such as mental health.</a:t>
            </a:r>
          </a:p>
          <a:p>
            <a:pPr marL="813434" lvl="1" indent="-457200" algn="l">
              <a:lnSpc>
                <a:spcPts val="5345"/>
              </a:lnSpc>
              <a:buFont typeface="Arial" panose="020B0604020202020204" pitchFamily="34" charset="0"/>
              <a:buChar char="•"/>
            </a:pPr>
            <a:r>
              <a:rPr lang="en-US" sz="3299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supports children and young people with community projects.</a:t>
            </a:r>
          </a:p>
          <a:p>
            <a:pPr marL="813434" lvl="1" indent="-457200" algn="l">
              <a:lnSpc>
                <a:spcPts val="5345"/>
              </a:lnSpc>
              <a:buFont typeface="Arial" panose="020B0604020202020204" pitchFamily="34" charset="0"/>
              <a:buChar char="•"/>
            </a:pPr>
            <a:r>
              <a:rPr lang="en-US" sz="3299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supports LAs on their journeys to improvement.</a:t>
            </a:r>
          </a:p>
          <a:p>
            <a:pPr marL="813434" lvl="1" indent="-457200" algn="l">
              <a:lnSpc>
                <a:spcPts val="5345"/>
              </a:lnSpc>
              <a:buFont typeface="Arial" panose="020B0604020202020204" pitchFamily="34" charset="0"/>
              <a:buChar char="•"/>
            </a:pPr>
            <a:r>
              <a:rPr lang="en-US" sz="3299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has written books about SEND from a first-person perspective.</a:t>
            </a:r>
          </a:p>
          <a:p>
            <a:pPr marL="356234" lvl="1" algn="l">
              <a:lnSpc>
                <a:spcPts val="5345"/>
              </a:lnSpc>
            </a:pPr>
            <a:endParaRPr lang="en-US" sz="3299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0321BFA1-0E22-C559-B0D8-A59F3EDFB667}"/>
              </a:ext>
            </a:extLst>
          </p:cNvPr>
          <p:cNvSpPr/>
          <p:nvPr/>
        </p:nvSpPr>
        <p:spPr>
          <a:xfrm>
            <a:off x="13920065" y="156389"/>
            <a:ext cx="4343872" cy="1325596"/>
          </a:xfrm>
          <a:custGeom>
            <a:avLst/>
            <a:gdLst/>
            <a:ahLst/>
            <a:cxnLst/>
            <a:rect l="l" t="t" r="r" b="b"/>
            <a:pathLst>
              <a:path w="7346932" h="2282542">
                <a:moveTo>
                  <a:pt x="0" y="0"/>
                </a:moveTo>
                <a:lnTo>
                  <a:pt x="7346931" y="0"/>
                </a:lnTo>
                <a:lnTo>
                  <a:pt x="7346931" y="2282542"/>
                </a:lnTo>
                <a:lnTo>
                  <a:pt x="0" y="2282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41D18F6-4E3B-3E0B-77F0-635882C4F569}"/>
              </a:ext>
            </a:extLst>
          </p:cNvPr>
          <p:cNvSpPr/>
          <p:nvPr/>
        </p:nvSpPr>
        <p:spPr>
          <a:xfrm>
            <a:off x="13888041" y="6093257"/>
            <a:ext cx="4276792" cy="3983432"/>
          </a:xfrm>
          <a:custGeom>
            <a:avLst/>
            <a:gdLst/>
            <a:ahLst/>
            <a:cxnLst/>
            <a:rect l="l" t="t" r="r" b="b"/>
            <a:pathLst>
              <a:path w="2104856" h="2230832">
                <a:moveTo>
                  <a:pt x="0" y="0"/>
                </a:moveTo>
                <a:lnTo>
                  <a:pt x="2104856" y="0"/>
                </a:lnTo>
                <a:lnTo>
                  <a:pt x="2104856" y="2230832"/>
                </a:lnTo>
                <a:lnTo>
                  <a:pt x="0" y="2230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6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A4DE231AD78C45A882A723257A1EA4" ma:contentTypeVersion="17" ma:contentTypeDescription="Create a new document." ma:contentTypeScope="" ma:versionID="8ee376d54d4d3095ccd9760ae4e905ea">
  <xsd:schema xmlns:xsd="http://www.w3.org/2001/XMLSchema" xmlns:xs="http://www.w3.org/2001/XMLSchema" xmlns:p="http://schemas.microsoft.com/office/2006/metadata/properties" xmlns:ns2="ec6d8bcf-c4c4-4397-845d-c4e0656895f3" xmlns:ns3="04b578ef-c5b9-4eaf-a329-d5499e02d0bf" xmlns:ns4="75304046-ffad-4f70-9f4b-bbc776f1b690" targetNamespace="http://schemas.microsoft.com/office/2006/metadata/properties" ma:root="true" ma:fieldsID="d0075edfbc463a97f95bdb31e2fe5431" ns2:_="" ns3:_="" ns4:_="">
    <xsd:import namespace="ec6d8bcf-c4c4-4397-845d-c4e0656895f3"/>
    <xsd:import namespace="04b578ef-c5b9-4eaf-a329-d5499e02d0bf"/>
    <xsd:import namespace="75304046-ffad-4f70-9f4b-bbc776f1b6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d8bcf-c4c4-4397-845d-c4e065689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578ef-c5b9-4eaf-a329-d5499e02d0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04046-ffad-4f70-9f4b-bbc776f1b69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0e8030b-d500-497a-a933-47d16392f6b6}" ma:internalName="TaxCatchAll" ma:showField="CatchAllData" ma:web="04b578ef-c5b9-4eaf-a329-d5499e02d0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6d8bcf-c4c4-4397-845d-c4e0656895f3">
      <Terms xmlns="http://schemas.microsoft.com/office/infopath/2007/PartnerControls"/>
    </lcf76f155ced4ddcb4097134ff3c332f>
    <TaxCatchAll xmlns="75304046-ffad-4f70-9f4b-bbc776f1b690" xsi:nil="true"/>
  </documentManagement>
</p:properties>
</file>

<file path=customXml/itemProps1.xml><?xml version="1.0" encoding="utf-8"?>
<ds:datastoreItem xmlns:ds="http://schemas.openxmlformats.org/officeDocument/2006/customXml" ds:itemID="{7BF9B3E9-AAE8-4B14-8782-0D73933F4B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32022E-745E-4555-B301-733500152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6d8bcf-c4c4-4397-845d-c4e0656895f3"/>
    <ds:schemaRef ds:uri="04b578ef-c5b9-4eaf-a329-d5499e02d0bf"/>
    <ds:schemaRef ds:uri="75304046-ffad-4f70-9f4b-bbc776f1b6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381BD4-51ED-4EAF-B516-32D6334ED48F}">
  <ds:schemaRefs>
    <ds:schemaRef ds:uri="http://schemas.microsoft.com/office/2006/metadata/properties"/>
    <ds:schemaRef ds:uri="http://schemas.microsoft.com/office/infopath/2007/PartnerControls"/>
    <ds:schemaRef ds:uri="ec6d8bcf-c4c4-4397-845d-c4e0656895f3"/>
    <ds:schemaRef ds:uri="75304046-ffad-4f70-9f4b-bbc776f1b6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564</Words>
  <Application>Microsoft Office PowerPoint</Application>
  <PresentationFormat>Custom</PresentationFormat>
  <Paragraphs>70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Bubblebody Neue</vt:lpstr>
      <vt:lpstr>Canva Sans</vt:lpstr>
      <vt:lpstr>Canva Sans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Each term children and young people from different education settings come together to talk about what’s important to them and learn about each other.</dc:title>
  <dc:creator>Catherine Fraser-Andrews</dc:creator>
  <cp:lastModifiedBy>Fran Russo</cp:lastModifiedBy>
  <cp:revision>3</cp:revision>
  <dcterms:created xsi:type="dcterms:W3CDTF">2006-08-16T00:00:00Z</dcterms:created>
  <dcterms:modified xsi:type="dcterms:W3CDTF">2025-05-12T15:50:37Z</dcterms:modified>
  <dc:identifier>DAGdA3K-3oc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0x010100EBA4DE231AD78C45A882A723257A1EA4</vt:lpwstr>
  </property>
</Properties>
</file>