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2"/>
  </p:notesMasterIdLst>
  <p:sldIdLst>
    <p:sldId id="256" r:id="rId2"/>
    <p:sldId id="267" r:id="rId3"/>
    <p:sldId id="269" r:id="rId4"/>
    <p:sldId id="258" r:id="rId5"/>
    <p:sldId id="268" r:id="rId6"/>
    <p:sldId id="259" r:id="rId7"/>
    <p:sldId id="265" r:id="rId8"/>
    <p:sldId id="271" r:id="rId9"/>
    <p:sldId id="270"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B016EEA-F44D-2BF9-031C-69CA61568B61}" name="Laura Hutchinson" initials="LH" userId="S::Laura.Hutchinson@suffolk.gov.uk::653e8fc0-2813-42d1-9332-3a87d87bb3c9" providerId="AD"/>
  <p188:author id="{890F31FB-791D-6505-7E56-FBFFC238DC15}" name="Christina Hunt" initials="CH" userId="S::Christina.Hunt2@suffolk.gov.uk::d08ba7c6-403b-4c1d-a34b-89da7755602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760"/>
    <a:srgbClr val="DB03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82" autoAdjust="0"/>
    <p:restoredTop sz="94660"/>
  </p:normalViewPr>
  <p:slideViewPr>
    <p:cSldViewPr snapToGrid="0">
      <p:cViewPr varScale="1">
        <p:scale>
          <a:sx n="67" d="100"/>
          <a:sy n="67" d="100"/>
        </p:scale>
        <p:origin x="6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E10E8E-0273-448B-A324-1E7AAFBB3299}" type="datetimeFigureOut">
              <a:rPr lang="en-GB" smtClean="0"/>
              <a:t>07/05/2024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E48CA4-BDFB-4568-BC32-932A2F80BAA2}" type="slidenum">
              <a:rPr lang="en-GB" smtClean="0"/>
              <a:t>‹#›</a:t>
            </a:fld>
            <a:endParaRPr lang="en-GB"/>
          </a:p>
        </p:txBody>
      </p:sp>
    </p:spTree>
    <p:extLst>
      <p:ext uri="{BB962C8B-B14F-4D97-AF65-F5344CB8AC3E}">
        <p14:creationId xmlns:p14="http://schemas.microsoft.com/office/powerpoint/2010/main" val="2328456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9CFB8931-11C2-427E-8CD3-0D4A23DECFAE}" type="datetimeFigureOut">
              <a:rPr lang="en-GB" smtClean="0"/>
              <a:t>07/05/2024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4834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FB8931-11C2-427E-8CD3-0D4A23DECFAE}" type="datetimeFigureOut">
              <a:rPr lang="en-GB" smtClean="0"/>
              <a:t>07/05/2024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20917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FB8931-11C2-427E-8CD3-0D4A23DECFAE}" type="datetimeFigureOut">
              <a:rPr lang="en-GB" smtClean="0"/>
              <a:t>07/05/2024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348257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FB8931-11C2-427E-8CD3-0D4A23DECFAE}" type="datetimeFigureOut">
              <a:rPr lang="en-GB" smtClean="0"/>
              <a:t>07/05/2024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1717948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FB8931-11C2-427E-8CD3-0D4A23DECFAE}" type="datetimeFigureOut">
              <a:rPr lang="en-GB" smtClean="0"/>
              <a:t>07/05/2024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764357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FB8931-11C2-427E-8CD3-0D4A23DECFAE}" type="datetimeFigureOut">
              <a:rPr lang="en-GB" smtClean="0"/>
              <a:t>07/05/2024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259952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FB8931-11C2-427E-8CD3-0D4A23DECFAE}" type="datetimeFigureOut">
              <a:rPr lang="en-GB" smtClean="0"/>
              <a:t>07/05/2024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2914969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FB8931-11C2-427E-8CD3-0D4A23DECFAE}" type="datetimeFigureOut">
              <a:rPr lang="en-GB" smtClean="0"/>
              <a:t>07/05/2024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3960357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FB8931-11C2-427E-8CD3-0D4A23DECFAE}" type="datetimeFigureOut">
              <a:rPr lang="en-GB" smtClean="0"/>
              <a:t>07/05/2024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170887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9CFB8931-11C2-427E-8CD3-0D4A23DECFAE}" type="datetimeFigureOut">
              <a:rPr lang="en-GB" smtClean="0"/>
              <a:t>07/05/2024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B261106-2BE9-4B9E-8274-27612A422D24}" type="slidenum">
              <a:rPr lang="en-GB" smtClean="0"/>
              <a:t>‹#›</a:t>
            </a:fld>
            <a:endParaRPr lang="en-GB"/>
          </a:p>
        </p:txBody>
      </p:sp>
    </p:spTree>
    <p:extLst>
      <p:ext uri="{BB962C8B-B14F-4D97-AF65-F5344CB8AC3E}">
        <p14:creationId xmlns:p14="http://schemas.microsoft.com/office/powerpoint/2010/main" val="844551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8"/>
          <p:cNvSpPr>
            <a:spLocks noGrp="1"/>
          </p:cNvSpPr>
          <p:nvPr>
            <p:ph type="dt" sz="half" idx="10"/>
          </p:nvPr>
        </p:nvSpPr>
        <p:spPr/>
        <p:txBody>
          <a:bodyPr/>
          <a:lstStyle/>
          <a:p>
            <a:fld id="{9CFB8931-11C2-427E-8CD3-0D4A23DECFAE}" type="datetimeFigureOut">
              <a:rPr lang="en-GB" smtClean="0"/>
              <a:t>07/05/2024</a:t>
            </a:fld>
            <a:endParaRPr lang="en-GB"/>
          </a:p>
        </p:txBody>
      </p:sp>
      <p:sp>
        <p:nvSpPr>
          <p:cNvPr id="10" name="Footer Placeholder 9"/>
          <p:cNvSpPr>
            <a:spLocks noGrp="1"/>
          </p:cNvSpPr>
          <p:nvPr>
            <p:ph type="ftr" sz="quarter" idx="11"/>
          </p:nvPr>
        </p:nvSpPr>
        <p:spPr/>
        <p:txBody>
          <a:bodyPr/>
          <a:lstStyle/>
          <a:p>
            <a:endParaRPr lang="en-GB"/>
          </a:p>
        </p:txBody>
      </p:sp>
      <p:sp>
        <p:nvSpPr>
          <p:cNvPr id="11" name="Slide Number Placeholder 10"/>
          <p:cNvSpPr>
            <a:spLocks noGrp="1"/>
          </p:cNvSpPr>
          <p:nvPr>
            <p:ph type="sldNum" sz="quarter" idx="12"/>
          </p:nvPr>
        </p:nvSpPr>
        <p:spPr/>
        <p:txBody>
          <a:bodyPr/>
          <a:lstStyle/>
          <a:p>
            <a:fld id="{1B261106-2BE9-4B9E-8274-27612A422D24}" type="slidenum">
              <a:rPr lang="en-GB" smtClean="0"/>
              <a:t>‹#›</a:t>
            </a:fld>
            <a:endParaRPr lang="en-GB"/>
          </a:p>
        </p:txBody>
      </p:sp>
    </p:spTree>
    <p:extLst>
      <p:ext uri="{BB962C8B-B14F-4D97-AF65-F5344CB8AC3E}">
        <p14:creationId xmlns:p14="http://schemas.microsoft.com/office/powerpoint/2010/main" val="822175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9CFB8931-11C2-427E-8CD3-0D4A23DECFAE}" type="datetimeFigureOut">
              <a:rPr lang="en-GB" smtClean="0"/>
              <a:t>07/05/2024</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1B261106-2BE9-4B9E-8274-27612A422D24}" type="slidenum">
              <a:rPr lang="en-GB" smtClean="0"/>
              <a:t>‹#›</a:t>
            </a:fld>
            <a:endParaRPr lang="en-GB"/>
          </a:p>
        </p:txBody>
      </p:sp>
    </p:spTree>
    <p:extLst>
      <p:ext uri="{BB962C8B-B14F-4D97-AF65-F5344CB8AC3E}">
        <p14:creationId xmlns:p14="http://schemas.microsoft.com/office/powerpoint/2010/main" val="2458258372"/>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1.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74EA8F0D-54BF-AFDA-9C40-C929F508C7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901" y="815338"/>
            <a:ext cx="11336197" cy="2613661"/>
          </a:xfrm>
          <a:prstGeom prst="rect">
            <a:avLst/>
          </a:prstGeom>
          <a:noFill/>
          <a:extLst>
            <a:ext uri="{909E8E84-426E-40DD-AFC4-6F175D3DCCD1}">
              <a14:hiddenFill xmlns:a14="http://schemas.microsoft.com/office/drawing/2010/main">
                <a:solidFill>
                  <a:srgbClr val="FFFFFF"/>
                </a:solidFill>
              </a14:hiddenFill>
            </a:ext>
          </a:extLst>
        </p:spPr>
      </p:pic>
      <p:pic>
        <p:nvPicPr>
          <p:cNvPr id="1031" name="m_7500042628306828825Picture 13">
            <a:extLst>
              <a:ext uri="{FF2B5EF4-FFF2-40B4-BE49-F238E27FC236}">
                <a16:creationId xmlns:a16="http://schemas.microsoft.com/office/drawing/2014/main" id="{D5376797-349E-64A5-6596-A874E22D1A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7586" y="4131041"/>
            <a:ext cx="6096827" cy="1911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513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3760"/>
        </a:solidFill>
        <a:effectLst/>
      </p:bgPr>
    </p:bg>
    <p:spTree>
      <p:nvGrpSpPr>
        <p:cNvPr id="1" name=""/>
        <p:cNvGrpSpPr/>
        <p:nvPr/>
      </p:nvGrpSpPr>
      <p:grpSpPr>
        <a:xfrm>
          <a:off x="0" y="0"/>
          <a:ext cx="0" cy="0"/>
          <a:chOff x="0" y="0"/>
          <a:chExt cx="0" cy="0"/>
        </a:xfrm>
      </p:grpSpPr>
      <p:pic>
        <p:nvPicPr>
          <p:cNvPr id="4106" name="Picture 10" descr="Image result for instagram">
            <a:extLst>
              <a:ext uri="{FF2B5EF4-FFF2-40B4-BE49-F238E27FC236}">
                <a16:creationId xmlns:a16="http://schemas.microsoft.com/office/drawing/2014/main" id="{71605AFF-0B70-8BD1-DAC7-3A96C8C604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0575" y="2889439"/>
            <a:ext cx="1089830" cy="119131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416C6BA-3D49-4561-5E99-DE1A3C2EC09E}"/>
              </a:ext>
            </a:extLst>
          </p:cNvPr>
          <p:cNvSpPr txBox="1"/>
          <p:nvPr/>
        </p:nvSpPr>
        <p:spPr>
          <a:xfrm>
            <a:off x="8154060" y="4284134"/>
            <a:ext cx="4076900" cy="646331"/>
          </a:xfrm>
          <a:prstGeom prst="rect">
            <a:avLst/>
          </a:prstGeom>
          <a:noFill/>
        </p:spPr>
        <p:txBody>
          <a:bodyPr wrap="square" rtlCol="0">
            <a:spAutoFit/>
          </a:bodyPr>
          <a:lstStyle/>
          <a:p>
            <a:r>
              <a:rPr lang="en-GB" sz="3600" b="1" dirty="0"/>
              <a:t>@scc_schoolnursing</a:t>
            </a:r>
          </a:p>
        </p:txBody>
      </p:sp>
      <p:sp>
        <p:nvSpPr>
          <p:cNvPr id="11" name="TextBox 10">
            <a:extLst>
              <a:ext uri="{FF2B5EF4-FFF2-40B4-BE49-F238E27FC236}">
                <a16:creationId xmlns:a16="http://schemas.microsoft.com/office/drawing/2014/main" id="{FD03584C-EE23-5E19-58D7-89234FB126A7}"/>
              </a:ext>
            </a:extLst>
          </p:cNvPr>
          <p:cNvSpPr txBox="1"/>
          <p:nvPr/>
        </p:nvSpPr>
        <p:spPr>
          <a:xfrm>
            <a:off x="168993" y="4145635"/>
            <a:ext cx="3055435" cy="1569660"/>
          </a:xfrm>
          <a:prstGeom prst="rect">
            <a:avLst/>
          </a:prstGeom>
          <a:noFill/>
        </p:spPr>
        <p:txBody>
          <a:bodyPr wrap="square">
            <a:spAutoFit/>
          </a:bodyPr>
          <a:lstStyle/>
          <a:p>
            <a:pPr algn="ctr"/>
            <a:r>
              <a:rPr lang="en-GB" sz="3200" b="1" dirty="0"/>
              <a:t>Health Business Centre:</a:t>
            </a:r>
          </a:p>
          <a:p>
            <a:pPr algn="ctr"/>
            <a:r>
              <a:rPr lang="en-GB" sz="3200" b="1" dirty="0"/>
              <a:t>0345 6078866</a:t>
            </a:r>
          </a:p>
        </p:txBody>
      </p:sp>
      <p:pic>
        <p:nvPicPr>
          <p:cNvPr id="14" name="Picture 2" descr="Png; Telephone Icon - ClipArt Best">
            <a:extLst>
              <a:ext uri="{FF2B5EF4-FFF2-40B4-BE49-F238E27FC236}">
                <a16:creationId xmlns:a16="http://schemas.microsoft.com/office/drawing/2014/main" id="{E84C592C-221E-DD57-D45E-7E1CFE9F81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4475" y="2911391"/>
            <a:ext cx="1089830" cy="1089830"/>
          </a:xfrm>
          <a:prstGeom prst="rect">
            <a:avLst/>
          </a:prstGeom>
          <a:noFill/>
          <a:extLst>
            <a:ext uri="{909E8E84-426E-40DD-AFC4-6F175D3DCCD1}">
              <a14:hiddenFill xmlns:a14="http://schemas.microsoft.com/office/drawing/2010/main">
                <a:solidFill>
                  <a:srgbClr val="FFFFFF"/>
                </a:solidFill>
              </a14:hiddenFill>
            </a:ext>
          </a:extLst>
        </p:spPr>
      </p:pic>
      <p:pic>
        <p:nvPicPr>
          <p:cNvPr id="5" name="m_7500042628306828825Picture 13">
            <a:extLst>
              <a:ext uri="{FF2B5EF4-FFF2-40B4-BE49-F238E27FC236}">
                <a16:creationId xmlns:a16="http://schemas.microsoft.com/office/drawing/2014/main" id="{78D1A9E2-0BBA-328B-9214-A82BF09A2D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2360" y="5189403"/>
            <a:ext cx="4711700" cy="147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A6CE6487-68AA-74C2-2C2A-7033725F40E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5440" y="104468"/>
            <a:ext cx="8758605" cy="178970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8CB957C-CEA6-5EDC-0F17-9F3DC3FB93AC}"/>
              </a:ext>
            </a:extLst>
          </p:cNvPr>
          <p:cNvSpPr txBox="1"/>
          <p:nvPr/>
        </p:nvSpPr>
        <p:spPr>
          <a:xfrm>
            <a:off x="3302112" y="2273205"/>
            <a:ext cx="4899000" cy="1015663"/>
          </a:xfrm>
          <a:prstGeom prst="rect">
            <a:avLst/>
          </a:prstGeom>
          <a:noFill/>
        </p:spPr>
        <p:txBody>
          <a:bodyPr wrap="square" rtlCol="0">
            <a:spAutoFit/>
          </a:bodyPr>
          <a:lstStyle/>
          <a:p>
            <a:r>
              <a:rPr lang="en-GB" sz="6000" b="1" dirty="0"/>
              <a:t>Contact us…</a:t>
            </a:r>
          </a:p>
        </p:txBody>
      </p:sp>
      <p:sp>
        <p:nvSpPr>
          <p:cNvPr id="3" name="TextBox 2">
            <a:extLst>
              <a:ext uri="{FF2B5EF4-FFF2-40B4-BE49-F238E27FC236}">
                <a16:creationId xmlns:a16="http://schemas.microsoft.com/office/drawing/2014/main" id="{9856A825-3010-8A75-8687-63105AE026FF}"/>
              </a:ext>
            </a:extLst>
          </p:cNvPr>
          <p:cNvSpPr txBox="1"/>
          <p:nvPr/>
        </p:nvSpPr>
        <p:spPr>
          <a:xfrm>
            <a:off x="3489413" y="3855004"/>
            <a:ext cx="4711700" cy="1231106"/>
          </a:xfrm>
          <a:prstGeom prst="rect">
            <a:avLst/>
          </a:prstGeom>
          <a:noFill/>
        </p:spPr>
        <p:txBody>
          <a:bodyPr wrap="square" rtlCol="0">
            <a:spAutoFit/>
          </a:bodyPr>
          <a:lstStyle/>
          <a:p>
            <a:endParaRPr lang="en-GB" dirty="0"/>
          </a:p>
          <a:p>
            <a:r>
              <a:rPr lang="en-GB" sz="2800" b="1" dirty="0"/>
              <a:t>Email:</a:t>
            </a:r>
          </a:p>
          <a:p>
            <a:r>
              <a:rPr lang="en-GB" sz="2800" b="1" dirty="0"/>
              <a:t>childrenshealth@suffolk.gov.uk</a:t>
            </a:r>
          </a:p>
        </p:txBody>
      </p:sp>
      <p:pic>
        <p:nvPicPr>
          <p:cNvPr id="4" name="Picture 3" descr="Email symbol clipart clipart kid - Clipartix">
            <a:extLst>
              <a:ext uri="{FF2B5EF4-FFF2-40B4-BE49-F238E27FC236}">
                <a16:creationId xmlns:a16="http://schemas.microsoft.com/office/drawing/2014/main" id="{A5FACFB4-2A32-24E5-1572-0631E1B92229}"/>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006171" y="3288868"/>
            <a:ext cx="1089829" cy="1089829"/>
          </a:xfrm>
          <a:prstGeom prst="rect">
            <a:avLst/>
          </a:prstGeom>
          <a:noFill/>
          <a:ln>
            <a:noFill/>
          </a:ln>
        </p:spPr>
      </p:pic>
    </p:spTree>
    <p:extLst>
      <p:ext uri="{BB962C8B-B14F-4D97-AF65-F5344CB8AC3E}">
        <p14:creationId xmlns:p14="http://schemas.microsoft.com/office/powerpoint/2010/main" val="2377408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7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19F7F-D2ED-0D7E-A89F-0CCE22D41152}"/>
              </a:ext>
            </a:extLst>
          </p:cNvPr>
          <p:cNvSpPr txBox="1">
            <a:spLocks/>
          </p:cNvSpPr>
          <p:nvPr/>
        </p:nvSpPr>
        <p:spPr>
          <a:xfrm>
            <a:off x="603504" y="770467"/>
            <a:ext cx="10782300" cy="1524677"/>
          </a:xfrm>
          <a:prstGeom prst="rect">
            <a:avLst/>
          </a:prstGeom>
        </p:spPr>
        <p:txBody>
          <a:bodyPr/>
          <a:lst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a:lstStyle>
          <a:p>
            <a:pPr algn="ctr"/>
            <a:endParaRPr lang="en-GB" dirty="0"/>
          </a:p>
        </p:txBody>
      </p:sp>
      <p:sp>
        <p:nvSpPr>
          <p:cNvPr id="3" name="Title 1">
            <a:extLst>
              <a:ext uri="{FF2B5EF4-FFF2-40B4-BE49-F238E27FC236}">
                <a16:creationId xmlns:a16="http://schemas.microsoft.com/office/drawing/2014/main" id="{2629C206-1280-2DBC-A84C-3AD17F2950FB}"/>
              </a:ext>
            </a:extLst>
          </p:cNvPr>
          <p:cNvSpPr txBox="1">
            <a:spLocks/>
          </p:cNvSpPr>
          <p:nvPr/>
        </p:nvSpPr>
        <p:spPr>
          <a:xfrm>
            <a:off x="806197" y="2530137"/>
            <a:ext cx="10782300" cy="5646366"/>
          </a:xfrm>
          <a:prstGeom prst="rect">
            <a:avLst/>
          </a:prstGeom>
        </p:spPr>
        <p:txBody>
          <a:bodyPr/>
          <a:lst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a:lstStyle>
          <a:p>
            <a:pPr algn="ctr"/>
            <a:r>
              <a:rPr lang="en-GB" b="1" dirty="0">
                <a:solidFill>
                  <a:schemeClr val="tx1"/>
                </a:solidFill>
              </a:rPr>
              <a:t>The School Nursing Service offers a free and confidential service to support Children and Young Peoples Emotional, Physical and Sexual Health needs in Suffolk. </a:t>
            </a:r>
          </a:p>
          <a:p>
            <a:pPr algn="ctr"/>
            <a:endParaRPr lang="en-GB" dirty="0">
              <a:solidFill>
                <a:schemeClr val="accent3">
                  <a:lumMod val="60000"/>
                  <a:lumOff val="40000"/>
                </a:schemeClr>
              </a:solidFill>
            </a:endParaRPr>
          </a:p>
          <a:p>
            <a:pPr algn="ctr"/>
            <a:endParaRPr lang="en-GB" dirty="0">
              <a:solidFill>
                <a:schemeClr val="accent3">
                  <a:lumMod val="60000"/>
                  <a:lumOff val="40000"/>
                </a:schemeClr>
              </a:solidFill>
            </a:endParaRPr>
          </a:p>
          <a:p>
            <a:pPr algn="ctr"/>
            <a:endParaRPr lang="en-GB" dirty="0">
              <a:solidFill>
                <a:schemeClr val="accent3">
                  <a:lumMod val="60000"/>
                  <a:lumOff val="40000"/>
                </a:schemeClr>
              </a:solidFill>
            </a:endParaRPr>
          </a:p>
        </p:txBody>
      </p:sp>
      <p:pic>
        <p:nvPicPr>
          <p:cNvPr id="4" name="Picture 4">
            <a:extLst>
              <a:ext uri="{FF2B5EF4-FFF2-40B4-BE49-F238E27FC236}">
                <a16:creationId xmlns:a16="http://schemas.microsoft.com/office/drawing/2014/main" id="{61275039-D529-0AC3-2016-00AB8EFFD9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197" y="257460"/>
            <a:ext cx="10658522" cy="2037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91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37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16018-EA34-4882-2338-9108689DD881}"/>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FD5F45A7-4AD1-5D69-E2F7-7EA19CD4896D}"/>
              </a:ext>
            </a:extLst>
          </p:cNvPr>
          <p:cNvSpPr>
            <a:spLocks noGrp="1"/>
          </p:cNvSpPr>
          <p:nvPr>
            <p:ph idx="1"/>
          </p:nvPr>
        </p:nvSpPr>
        <p:spPr>
          <a:xfrm>
            <a:off x="676656" y="2011680"/>
            <a:ext cx="10753725" cy="4609555"/>
          </a:xfrm>
        </p:spPr>
        <p:txBody>
          <a:bodyPr>
            <a:normAutofit/>
          </a:bodyPr>
          <a:lstStyle/>
          <a:p>
            <a:endParaRPr lang="en-GB" dirty="0"/>
          </a:p>
          <a:p>
            <a:pPr algn="ctr"/>
            <a:r>
              <a:rPr lang="en-GB" sz="3200" dirty="0">
                <a:solidFill>
                  <a:schemeClr val="tx1"/>
                </a:solidFill>
              </a:rPr>
              <a:t>The Universal School Nursing service is available to all children and young people in Suffolk. </a:t>
            </a:r>
          </a:p>
          <a:p>
            <a:pPr algn="ctr"/>
            <a:r>
              <a:rPr lang="en-GB" sz="3200" dirty="0">
                <a:solidFill>
                  <a:schemeClr val="tx1"/>
                </a:solidFill>
              </a:rPr>
              <a:t>The Universal school Nursing service offers:</a:t>
            </a:r>
            <a:endParaRPr lang="en-GB" dirty="0">
              <a:solidFill>
                <a:schemeClr val="tx1"/>
              </a:solidFill>
            </a:endParaRPr>
          </a:p>
          <a:p>
            <a:pPr marL="0" indent="0">
              <a:buNone/>
            </a:pPr>
            <a:r>
              <a:rPr lang="en-GB" sz="2800" dirty="0">
                <a:solidFill>
                  <a:srgbClr val="FFFF00"/>
                </a:solidFill>
              </a:rPr>
              <a:t>Screening for Reception aged children, which includes vision and hearing testing. </a:t>
            </a:r>
          </a:p>
          <a:p>
            <a:pPr marL="0" indent="0">
              <a:buNone/>
            </a:pPr>
            <a:r>
              <a:rPr lang="en-GB" sz="2800" dirty="0">
                <a:solidFill>
                  <a:srgbClr val="00B0F0"/>
                </a:solidFill>
              </a:rPr>
              <a:t>Reception and Year 6 National Child Measurement Programme</a:t>
            </a:r>
          </a:p>
          <a:p>
            <a:pPr marL="0" indent="0">
              <a:buNone/>
            </a:pPr>
            <a:r>
              <a:rPr lang="en-GB" sz="2800" dirty="0">
                <a:solidFill>
                  <a:srgbClr val="FFC000"/>
                </a:solidFill>
              </a:rPr>
              <a:t>A drop-in service in high schools which is accessible to all students. </a:t>
            </a:r>
          </a:p>
          <a:p>
            <a:pPr marL="0" indent="0">
              <a:buNone/>
            </a:pPr>
            <a:endParaRPr lang="en-GB" dirty="0">
              <a:solidFill>
                <a:schemeClr val="tx1"/>
              </a:solidFill>
            </a:endParaRPr>
          </a:p>
        </p:txBody>
      </p:sp>
      <p:pic>
        <p:nvPicPr>
          <p:cNvPr id="4" name="Picture 4">
            <a:extLst>
              <a:ext uri="{FF2B5EF4-FFF2-40B4-BE49-F238E27FC236}">
                <a16:creationId xmlns:a16="http://schemas.microsoft.com/office/drawing/2014/main" id="{D96669ED-3062-A39D-2F67-16D03DD122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74" y="236765"/>
            <a:ext cx="10658522" cy="2037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655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3760"/>
        </a:solidFill>
        <a:effectLst/>
      </p:bgPr>
    </p:bg>
    <p:spTree>
      <p:nvGrpSpPr>
        <p:cNvPr id="1" name=""/>
        <p:cNvGrpSpPr/>
        <p:nvPr/>
      </p:nvGrpSpPr>
      <p:grpSpPr>
        <a:xfrm>
          <a:off x="0" y="0"/>
          <a:ext cx="0" cy="0"/>
          <a:chOff x="0" y="0"/>
          <a:chExt cx="0" cy="0"/>
        </a:xfrm>
      </p:grpSpPr>
      <p:sp>
        <p:nvSpPr>
          <p:cNvPr id="43" name="TextBox 42">
            <a:extLst>
              <a:ext uri="{FF2B5EF4-FFF2-40B4-BE49-F238E27FC236}">
                <a16:creationId xmlns:a16="http://schemas.microsoft.com/office/drawing/2014/main" id="{6FAECECB-B5BB-E27B-E58C-E3B5934F21CD}"/>
              </a:ext>
            </a:extLst>
          </p:cNvPr>
          <p:cNvSpPr txBox="1"/>
          <p:nvPr/>
        </p:nvSpPr>
        <p:spPr>
          <a:xfrm>
            <a:off x="8813238" y="2844225"/>
            <a:ext cx="2516124" cy="584775"/>
          </a:xfrm>
          <a:prstGeom prst="rect">
            <a:avLst/>
          </a:prstGeom>
          <a:noFill/>
        </p:spPr>
        <p:txBody>
          <a:bodyPr wrap="square" rtlCol="0">
            <a:spAutoFit/>
          </a:bodyPr>
          <a:lstStyle/>
          <a:p>
            <a:pPr algn="ctr"/>
            <a:r>
              <a:rPr lang="en-GB" sz="3200" dirty="0"/>
              <a:t> </a:t>
            </a:r>
          </a:p>
        </p:txBody>
      </p:sp>
      <p:sp>
        <p:nvSpPr>
          <p:cNvPr id="5" name="TextBox 4">
            <a:extLst>
              <a:ext uri="{FF2B5EF4-FFF2-40B4-BE49-F238E27FC236}">
                <a16:creationId xmlns:a16="http://schemas.microsoft.com/office/drawing/2014/main" id="{2B0C7921-D4E8-4FF8-2740-A9B1B1E71CC2}"/>
              </a:ext>
            </a:extLst>
          </p:cNvPr>
          <p:cNvSpPr txBox="1"/>
          <p:nvPr/>
        </p:nvSpPr>
        <p:spPr>
          <a:xfrm>
            <a:off x="396240" y="1087120"/>
            <a:ext cx="11684000" cy="5970865"/>
          </a:xfrm>
          <a:prstGeom prst="rect">
            <a:avLst/>
          </a:prstGeom>
          <a:noFill/>
        </p:spPr>
        <p:txBody>
          <a:bodyPr wrap="square" rtlCol="0">
            <a:spAutoFit/>
          </a:bodyPr>
          <a:lstStyle/>
          <a:p>
            <a:pPr algn="ctr"/>
            <a:endParaRPr lang="en-GB" sz="5400" b="1" u="sng" dirty="0"/>
          </a:p>
          <a:p>
            <a:pPr algn="ctr"/>
            <a:r>
              <a:rPr lang="en-GB" sz="4800" b="1" u="sng" dirty="0"/>
              <a:t>Drop In’s</a:t>
            </a:r>
          </a:p>
          <a:p>
            <a:r>
              <a:rPr lang="en-GB" sz="2800" b="1" dirty="0">
                <a:solidFill>
                  <a:srgbClr val="00B0F0"/>
                </a:solidFill>
              </a:rPr>
              <a:t>The School Nursing Service offers a drop in service in high schools and sixth forms in Suffolk.</a:t>
            </a:r>
          </a:p>
          <a:p>
            <a:endParaRPr lang="en-GB" sz="2800" b="1" dirty="0">
              <a:solidFill>
                <a:srgbClr val="00B0F0"/>
              </a:solidFill>
            </a:endParaRPr>
          </a:p>
          <a:p>
            <a:r>
              <a:rPr lang="en-GB" sz="2800" b="1" dirty="0">
                <a:solidFill>
                  <a:srgbClr val="FFC000"/>
                </a:solidFill>
              </a:rPr>
              <a:t>Drop in’s are run by trained nurses who are available to give advice and support around emotional health, physical health and Sexual Health needs. </a:t>
            </a:r>
          </a:p>
          <a:p>
            <a:endParaRPr lang="en-GB" sz="2800" b="1" dirty="0">
              <a:solidFill>
                <a:srgbClr val="00B0F0"/>
              </a:solidFill>
            </a:endParaRPr>
          </a:p>
          <a:p>
            <a:r>
              <a:rPr lang="en-GB" sz="2800" b="1" dirty="0">
                <a:solidFill>
                  <a:srgbClr val="FFFF00"/>
                </a:solidFill>
              </a:rPr>
              <a:t>Drop in’s are confidential and no appointment is necessary. We will not share information with anyone else unless we have consent of the young person or safeguarding concerns. </a:t>
            </a:r>
          </a:p>
          <a:p>
            <a:endParaRPr lang="en-GB" sz="2800" b="1" dirty="0">
              <a:solidFill>
                <a:srgbClr val="00B0F0"/>
              </a:solidFill>
            </a:endParaRPr>
          </a:p>
        </p:txBody>
      </p:sp>
      <p:pic>
        <p:nvPicPr>
          <p:cNvPr id="2" name="Picture 4">
            <a:extLst>
              <a:ext uri="{FF2B5EF4-FFF2-40B4-BE49-F238E27FC236}">
                <a16:creationId xmlns:a16="http://schemas.microsoft.com/office/drawing/2014/main" id="{8290183C-BEF9-ADC5-C22B-5E2AA29FF7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4560" y="65465"/>
            <a:ext cx="10627360" cy="1834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98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3760"/>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48A72A3-7B1A-4A1E-A545-6C0D28CD8F83}"/>
              </a:ext>
            </a:extLst>
          </p:cNvPr>
          <p:cNvSpPr txBox="1"/>
          <p:nvPr/>
        </p:nvSpPr>
        <p:spPr>
          <a:xfrm>
            <a:off x="2519717" y="1994775"/>
            <a:ext cx="6648422" cy="707886"/>
          </a:xfrm>
          <a:prstGeom prst="rect">
            <a:avLst/>
          </a:prstGeom>
          <a:noFill/>
        </p:spPr>
        <p:txBody>
          <a:bodyPr wrap="square" rtlCol="0">
            <a:spAutoFit/>
          </a:bodyPr>
          <a:lstStyle/>
          <a:p>
            <a:pPr algn="ctr"/>
            <a:r>
              <a:rPr lang="en-GB" sz="4000" b="1" dirty="0"/>
              <a:t>What Can We Help With?</a:t>
            </a:r>
          </a:p>
        </p:txBody>
      </p:sp>
      <p:sp>
        <p:nvSpPr>
          <p:cNvPr id="32" name="TextBox 31">
            <a:extLst>
              <a:ext uri="{FF2B5EF4-FFF2-40B4-BE49-F238E27FC236}">
                <a16:creationId xmlns:a16="http://schemas.microsoft.com/office/drawing/2014/main" id="{57584963-843E-274F-CBB6-C0EB854D8A46}"/>
              </a:ext>
            </a:extLst>
          </p:cNvPr>
          <p:cNvSpPr txBox="1"/>
          <p:nvPr/>
        </p:nvSpPr>
        <p:spPr>
          <a:xfrm>
            <a:off x="6452830" y="5470246"/>
            <a:ext cx="1836420" cy="646331"/>
          </a:xfrm>
          <a:prstGeom prst="rect">
            <a:avLst/>
          </a:prstGeom>
          <a:noFill/>
        </p:spPr>
        <p:txBody>
          <a:bodyPr wrap="square" rtlCol="0">
            <a:spAutoFit/>
          </a:bodyPr>
          <a:lstStyle/>
          <a:p>
            <a:pPr algn="ctr"/>
            <a:r>
              <a:rPr lang="en-GB" sz="3600" b="1" dirty="0">
                <a:solidFill>
                  <a:srgbClr val="00B0F0"/>
                </a:solidFill>
              </a:rPr>
              <a:t>Worries</a:t>
            </a:r>
          </a:p>
        </p:txBody>
      </p:sp>
      <p:sp>
        <p:nvSpPr>
          <p:cNvPr id="34" name="TextBox 33">
            <a:extLst>
              <a:ext uri="{FF2B5EF4-FFF2-40B4-BE49-F238E27FC236}">
                <a16:creationId xmlns:a16="http://schemas.microsoft.com/office/drawing/2014/main" id="{472395BB-D8FE-08F9-6E79-3D102DD134A6}"/>
              </a:ext>
            </a:extLst>
          </p:cNvPr>
          <p:cNvSpPr txBox="1"/>
          <p:nvPr/>
        </p:nvSpPr>
        <p:spPr>
          <a:xfrm>
            <a:off x="571556" y="2983160"/>
            <a:ext cx="1755648" cy="646331"/>
          </a:xfrm>
          <a:prstGeom prst="rect">
            <a:avLst/>
          </a:prstGeom>
          <a:noFill/>
        </p:spPr>
        <p:txBody>
          <a:bodyPr wrap="square" rtlCol="0">
            <a:spAutoFit/>
          </a:bodyPr>
          <a:lstStyle/>
          <a:p>
            <a:pPr algn="ctr"/>
            <a:r>
              <a:rPr lang="en-GB" sz="3600" b="1" dirty="0">
                <a:solidFill>
                  <a:srgbClr val="FFC000"/>
                </a:solidFill>
              </a:rPr>
              <a:t>Stress</a:t>
            </a:r>
          </a:p>
        </p:txBody>
      </p:sp>
      <p:sp>
        <p:nvSpPr>
          <p:cNvPr id="35" name="TextBox 34">
            <a:extLst>
              <a:ext uri="{FF2B5EF4-FFF2-40B4-BE49-F238E27FC236}">
                <a16:creationId xmlns:a16="http://schemas.microsoft.com/office/drawing/2014/main" id="{E5798517-3045-F813-D5A6-EC0D5570C691}"/>
              </a:ext>
            </a:extLst>
          </p:cNvPr>
          <p:cNvSpPr txBox="1"/>
          <p:nvPr/>
        </p:nvSpPr>
        <p:spPr>
          <a:xfrm>
            <a:off x="364293" y="4016393"/>
            <a:ext cx="2170175" cy="1754326"/>
          </a:xfrm>
          <a:prstGeom prst="rect">
            <a:avLst/>
          </a:prstGeom>
          <a:noFill/>
        </p:spPr>
        <p:txBody>
          <a:bodyPr wrap="square" rtlCol="0">
            <a:spAutoFit/>
          </a:bodyPr>
          <a:lstStyle/>
          <a:p>
            <a:pPr algn="ctr"/>
            <a:r>
              <a:rPr lang="en-GB" sz="3600" b="1" dirty="0">
                <a:solidFill>
                  <a:srgbClr val="00B0F0"/>
                </a:solidFill>
              </a:rPr>
              <a:t>Drugs Smoking</a:t>
            </a:r>
          </a:p>
          <a:p>
            <a:pPr algn="ctr"/>
            <a:r>
              <a:rPr lang="en-GB" sz="3600" b="1" dirty="0">
                <a:solidFill>
                  <a:srgbClr val="00B0F0"/>
                </a:solidFill>
              </a:rPr>
              <a:t>Vaping</a:t>
            </a:r>
          </a:p>
        </p:txBody>
      </p:sp>
      <p:sp>
        <p:nvSpPr>
          <p:cNvPr id="36" name="TextBox 35">
            <a:extLst>
              <a:ext uri="{FF2B5EF4-FFF2-40B4-BE49-F238E27FC236}">
                <a16:creationId xmlns:a16="http://schemas.microsoft.com/office/drawing/2014/main" id="{220CEC8E-A5AC-68A5-1BC6-879B0421E065}"/>
              </a:ext>
            </a:extLst>
          </p:cNvPr>
          <p:cNvSpPr txBox="1"/>
          <p:nvPr/>
        </p:nvSpPr>
        <p:spPr>
          <a:xfrm>
            <a:off x="3347101" y="5170554"/>
            <a:ext cx="2663081" cy="1200329"/>
          </a:xfrm>
          <a:prstGeom prst="rect">
            <a:avLst/>
          </a:prstGeom>
          <a:noFill/>
        </p:spPr>
        <p:txBody>
          <a:bodyPr wrap="square" rtlCol="0">
            <a:spAutoFit/>
          </a:bodyPr>
          <a:lstStyle/>
          <a:p>
            <a:pPr algn="ctr"/>
            <a:r>
              <a:rPr lang="en-GB" sz="3600" b="1" dirty="0">
                <a:solidFill>
                  <a:srgbClr val="FFC000"/>
                </a:solidFill>
              </a:rPr>
              <a:t>Healthy Lifestyles</a:t>
            </a:r>
          </a:p>
        </p:txBody>
      </p:sp>
      <p:sp>
        <p:nvSpPr>
          <p:cNvPr id="37" name="TextBox 36">
            <a:extLst>
              <a:ext uri="{FF2B5EF4-FFF2-40B4-BE49-F238E27FC236}">
                <a16:creationId xmlns:a16="http://schemas.microsoft.com/office/drawing/2014/main" id="{F9A92DBA-ECF0-8218-0CC3-3BCEE05D13FE}"/>
              </a:ext>
            </a:extLst>
          </p:cNvPr>
          <p:cNvSpPr txBox="1"/>
          <p:nvPr/>
        </p:nvSpPr>
        <p:spPr>
          <a:xfrm>
            <a:off x="430708" y="5928302"/>
            <a:ext cx="2170176" cy="646331"/>
          </a:xfrm>
          <a:prstGeom prst="rect">
            <a:avLst/>
          </a:prstGeom>
          <a:noFill/>
        </p:spPr>
        <p:txBody>
          <a:bodyPr wrap="square" rtlCol="0">
            <a:spAutoFit/>
          </a:bodyPr>
          <a:lstStyle/>
          <a:p>
            <a:pPr algn="ctr"/>
            <a:r>
              <a:rPr lang="en-GB" sz="3600" b="1" dirty="0">
                <a:solidFill>
                  <a:srgbClr val="DB03C6"/>
                </a:solidFill>
              </a:rPr>
              <a:t>Self-Harm</a:t>
            </a:r>
          </a:p>
        </p:txBody>
      </p:sp>
      <p:sp>
        <p:nvSpPr>
          <p:cNvPr id="39" name="TextBox 38">
            <a:extLst>
              <a:ext uri="{FF2B5EF4-FFF2-40B4-BE49-F238E27FC236}">
                <a16:creationId xmlns:a16="http://schemas.microsoft.com/office/drawing/2014/main" id="{EAC9074B-E6BC-592B-B00B-8C29AB31208C}"/>
              </a:ext>
            </a:extLst>
          </p:cNvPr>
          <p:cNvSpPr txBox="1"/>
          <p:nvPr/>
        </p:nvSpPr>
        <p:spPr>
          <a:xfrm>
            <a:off x="3271109" y="3032936"/>
            <a:ext cx="2463866" cy="646331"/>
          </a:xfrm>
          <a:prstGeom prst="rect">
            <a:avLst/>
          </a:prstGeom>
          <a:noFill/>
        </p:spPr>
        <p:txBody>
          <a:bodyPr wrap="square" rtlCol="0">
            <a:spAutoFit/>
          </a:bodyPr>
          <a:lstStyle/>
          <a:p>
            <a:pPr algn="ctr"/>
            <a:r>
              <a:rPr lang="en-GB" sz="3600" b="1" dirty="0">
                <a:solidFill>
                  <a:srgbClr val="FFFF00"/>
                </a:solidFill>
              </a:rPr>
              <a:t>Bullying</a:t>
            </a:r>
          </a:p>
        </p:txBody>
      </p:sp>
      <p:sp>
        <p:nvSpPr>
          <p:cNvPr id="43" name="TextBox 42">
            <a:extLst>
              <a:ext uri="{FF2B5EF4-FFF2-40B4-BE49-F238E27FC236}">
                <a16:creationId xmlns:a16="http://schemas.microsoft.com/office/drawing/2014/main" id="{6FAECECB-B5BB-E27B-E58C-E3B5934F21CD}"/>
              </a:ext>
            </a:extLst>
          </p:cNvPr>
          <p:cNvSpPr txBox="1"/>
          <p:nvPr/>
        </p:nvSpPr>
        <p:spPr>
          <a:xfrm>
            <a:off x="9019713" y="4916248"/>
            <a:ext cx="2807994" cy="1200329"/>
          </a:xfrm>
          <a:prstGeom prst="rect">
            <a:avLst/>
          </a:prstGeom>
          <a:noFill/>
        </p:spPr>
        <p:txBody>
          <a:bodyPr wrap="square" rtlCol="0">
            <a:spAutoFit/>
          </a:bodyPr>
          <a:lstStyle/>
          <a:p>
            <a:pPr algn="ctr"/>
            <a:r>
              <a:rPr lang="en-GB" sz="3600" b="1" dirty="0">
                <a:solidFill>
                  <a:srgbClr val="FFFF00"/>
                </a:solidFill>
              </a:rPr>
              <a:t>Emergency Contraception</a:t>
            </a:r>
          </a:p>
        </p:txBody>
      </p:sp>
      <p:sp>
        <p:nvSpPr>
          <p:cNvPr id="46" name="TextBox 45">
            <a:extLst>
              <a:ext uri="{FF2B5EF4-FFF2-40B4-BE49-F238E27FC236}">
                <a16:creationId xmlns:a16="http://schemas.microsoft.com/office/drawing/2014/main" id="{4F3AD67F-26B6-BAB0-4FB4-E51DCE5D643E}"/>
              </a:ext>
            </a:extLst>
          </p:cNvPr>
          <p:cNvSpPr txBox="1"/>
          <p:nvPr/>
        </p:nvSpPr>
        <p:spPr>
          <a:xfrm>
            <a:off x="6314496" y="3136612"/>
            <a:ext cx="1755648" cy="646331"/>
          </a:xfrm>
          <a:prstGeom prst="rect">
            <a:avLst/>
          </a:prstGeom>
          <a:noFill/>
        </p:spPr>
        <p:txBody>
          <a:bodyPr wrap="square" rtlCol="0">
            <a:spAutoFit/>
          </a:bodyPr>
          <a:lstStyle/>
          <a:p>
            <a:pPr algn="ctr"/>
            <a:r>
              <a:rPr lang="en-GB" sz="3600" b="1" dirty="0">
                <a:solidFill>
                  <a:srgbClr val="DB03C6"/>
                </a:solidFill>
              </a:rPr>
              <a:t>Puberty</a:t>
            </a:r>
          </a:p>
        </p:txBody>
      </p:sp>
      <p:sp>
        <p:nvSpPr>
          <p:cNvPr id="2" name="TextBox 1">
            <a:extLst>
              <a:ext uri="{FF2B5EF4-FFF2-40B4-BE49-F238E27FC236}">
                <a16:creationId xmlns:a16="http://schemas.microsoft.com/office/drawing/2014/main" id="{7140514F-FE19-6992-3888-542D3C098012}"/>
              </a:ext>
            </a:extLst>
          </p:cNvPr>
          <p:cNvSpPr txBox="1"/>
          <p:nvPr/>
        </p:nvSpPr>
        <p:spPr>
          <a:xfrm>
            <a:off x="8289250" y="2889598"/>
            <a:ext cx="3538457" cy="1200329"/>
          </a:xfrm>
          <a:prstGeom prst="rect">
            <a:avLst/>
          </a:prstGeom>
          <a:noFill/>
        </p:spPr>
        <p:txBody>
          <a:bodyPr wrap="square" rtlCol="0">
            <a:spAutoFit/>
          </a:bodyPr>
          <a:lstStyle/>
          <a:p>
            <a:pPr algn="ctr"/>
            <a:r>
              <a:rPr lang="en-GB" sz="3600" b="1" dirty="0">
                <a:solidFill>
                  <a:srgbClr val="00B0F0"/>
                </a:solidFill>
              </a:rPr>
              <a:t>Chlamydia Testing </a:t>
            </a:r>
          </a:p>
          <a:p>
            <a:pPr algn="ctr"/>
            <a:r>
              <a:rPr lang="en-GB" sz="3600" b="1" dirty="0">
                <a:solidFill>
                  <a:srgbClr val="00B0F0"/>
                </a:solidFill>
              </a:rPr>
              <a:t>(15 years +)</a:t>
            </a:r>
          </a:p>
        </p:txBody>
      </p:sp>
      <p:pic>
        <p:nvPicPr>
          <p:cNvPr id="3" name="Picture 4">
            <a:extLst>
              <a:ext uri="{FF2B5EF4-FFF2-40B4-BE49-F238E27FC236}">
                <a16:creationId xmlns:a16="http://schemas.microsoft.com/office/drawing/2014/main" id="{8D957786-AEC9-C4D8-89B1-A9D9BC289F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1795" y="184753"/>
            <a:ext cx="7446099" cy="171676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4A4F887-C7A6-772C-34FD-DAD75C7E596E}"/>
              </a:ext>
            </a:extLst>
          </p:cNvPr>
          <p:cNvSpPr txBox="1"/>
          <p:nvPr/>
        </p:nvSpPr>
        <p:spPr>
          <a:xfrm>
            <a:off x="2858610" y="4155340"/>
            <a:ext cx="3151572" cy="646331"/>
          </a:xfrm>
          <a:prstGeom prst="rect">
            <a:avLst/>
          </a:prstGeom>
          <a:noFill/>
        </p:spPr>
        <p:txBody>
          <a:bodyPr wrap="square" rtlCol="0">
            <a:spAutoFit/>
          </a:bodyPr>
          <a:lstStyle/>
          <a:p>
            <a:r>
              <a:rPr lang="en-GB" sz="3600" b="1" dirty="0">
                <a:solidFill>
                  <a:srgbClr val="DB03C6"/>
                </a:solidFill>
              </a:rPr>
              <a:t>C-Card Scheme </a:t>
            </a:r>
          </a:p>
        </p:txBody>
      </p:sp>
      <p:sp>
        <p:nvSpPr>
          <p:cNvPr id="5" name="TextBox 4">
            <a:extLst>
              <a:ext uri="{FF2B5EF4-FFF2-40B4-BE49-F238E27FC236}">
                <a16:creationId xmlns:a16="http://schemas.microsoft.com/office/drawing/2014/main" id="{14BF6B5D-A6E0-CA72-DBCC-B140785B2492}"/>
              </a:ext>
            </a:extLst>
          </p:cNvPr>
          <p:cNvSpPr txBox="1"/>
          <p:nvPr/>
        </p:nvSpPr>
        <p:spPr>
          <a:xfrm>
            <a:off x="9766604" y="4179922"/>
            <a:ext cx="2715309" cy="646331"/>
          </a:xfrm>
          <a:prstGeom prst="rect">
            <a:avLst/>
          </a:prstGeom>
          <a:noFill/>
        </p:spPr>
        <p:txBody>
          <a:bodyPr wrap="square" rtlCol="0">
            <a:spAutoFit/>
          </a:bodyPr>
          <a:lstStyle/>
          <a:p>
            <a:r>
              <a:rPr lang="en-GB" sz="3600" b="1" dirty="0">
                <a:solidFill>
                  <a:srgbClr val="FFC000"/>
                </a:solidFill>
              </a:rPr>
              <a:t>Sleep</a:t>
            </a:r>
          </a:p>
        </p:txBody>
      </p:sp>
      <p:sp>
        <p:nvSpPr>
          <p:cNvPr id="8" name="TextBox 7">
            <a:extLst>
              <a:ext uri="{FF2B5EF4-FFF2-40B4-BE49-F238E27FC236}">
                <a16:creationId xmlns:a16="http://schemas.microsoft.com/office/drawing/2014/main" id="{554E5675-AF8E-C4AF-961E-CA81241594B9}"/>
              </a:ext>
            </a:extLst>
          </p:cNvPr>
          <p:cNvSpPr txBox="1"/>
          <p:nvPr/>
        </p:nvSpPr>
        <p:spPr>
          <a:xfrm>
            <a:off x="6547729" y="4003483"/>
            <a:ext cx="2853643" cy="1200329"/>
          </a:xfrm>
          <a:prstGeom prst="rect">
            <a:avLst/>
          </a:prstGeom>
          <a:noFill/>
        </p:spPr>
        <p:txBody>
          <a:bodyPr wrap="square" rtlCol="0">
            <a:spAutoFit/>
          </a:bodyPr>
          <a:lstStyle/>
          <a:p>
            <a:r>
              <a:rPr lang="en-GB" sz="3600" b="1" dirty="0">
                <a:solidFill>
                  <a:srgbClr val="FFFF00"/>
                </a:solidFill>
              </a:rPr>
              <a:t>Emotional Wellbeing</a:t>
            </a:r>
          </a:p>
        </p:txBody>
      </p:sp>
    </p:spTree>
    <p:extLst>
      <p:ext uri="{BB962C8B-B14F-4D97-AF65-F5344CB8AC3E}">
        <p14:creationId xmlns:p14="http://schemas.microsoft.com/office/powerpoint/2010/main" val="329034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376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8FC5798-DE2F-4D64-21FF-6AEE9D3FCF66}"/>
              </a:ext>
            </a:extLst>
          </p:cNvPr>
          <p:cNvSpPr txBox="1"/>
          <p:nvPr/>
        </p:nvSpPr>
        <p:spPr>
          <a:xfrm>
            <a:off x="2676833" y="2039924"/>
            <a:ext cx="5233172" cy="923330"/>
          </a:xfrm>
          <a:prstGeom prst="rect">
            <a:avLst/>
          </a:prstGeom>
          <a:noFill/>
        </p:spPr>
        <p:txBody>
          <a:bodyPr wrap="square" rtlCol="0">
            <a:spAutoFit/>
          </a:bodyPr>
          <a:lstStyle/>
          <a:p>
            <a:pPr algn="ctr"/>
            <a:r>
              <a:rPr lang="en-GB" sz="5400" b="1" dirty="0"/>
              <a:t> </a:t>
            </a:r>
          </a:p>
        </p:txBody>
      </p:sp>
      <p:pic>
        <p:nvPicPr>
          <p:cNvPr id="13" name="Picture 4">
            <a:extLst>
              <a:ext uri="{FF2B5EF4-FFF2-40B4-BE49-F238E27FC236}">
                <a16:creationId xmlns:a16="http://schemas.microsoft.com/office/drawing/2014/main" id="{35152D3D-451D-887B-DCF9-8AF7F15417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7955" y="184753"/>
            <a:ext cx="8758605" cy="166436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0659BC8-3145-4CC3-9249-6A0761B2E242}"/>
              </a:ext>
            </a:extLst>
          </p:cNvPr>
          <p:cNvSpPr txBox="1"/>
          <p:nvPr/>
        </p:nvSpPr>
        <p:spPr>
          <a:xfrm>
            <a:off x="147320" y="1859181"/>
            <a:ext cx="11897360" cy="830997"/>
          </a:xfrm>
          <a:prstGeom prst="rect">
            <a:avLst/>
          </a:prstGeom>
          <a:noFill/>
        </p:spPr>
        <p:txBody>
          <a:bodyPr wrap="square">
            <a:spAutoFit/>
          </a:bodyPr>
          <a:lstStyle/>
          <a:p>
            <a:pPr marL="0" indent="0" algn="ctr">
              <a:buNone/>
            </a:pPr>
            <a:r>
              <a:rPr lang="en-GB" sz="2400" dirty="0">
                <a:solidFill>
                  <a:schemeClr val="tx1"/>
                </a:solidFill>
              </a:rPr>
              <a:t>The School Nursing Service also offers Targeted support through referral to our service. School Nursing can offer targeted support for sexual, emotional and physical health concerns. </a:t>
            </a:r>
          </a:p>
        </p:txBody>
      </p:sp>
      <p:sp>
        <p:nvSpPr>
          <p:cNvPr id="8" name="TextBox 7">
            <a:extLst>
              <a:ext uri="{FF2B5EF4-FFF2-40B4-BE49-F238E27FC236}">
                <a16:creationId xmlns:a16="http://schemas.microsoft.com/office/drawing/2014/main" id="{A253E52D-DD7C-4D82-105F-0F512AE3940E}"/>
              </a:ext>
            </a:extLst>
          </p:cNvPr>
          <p:cNvSpPr txBox="1"/>
          <p:nvPr/>
        </p:nvSpPr>
        <p:spPr>
          <a:xfrm>
            <a:off x="147320" y="2747810"/>
            <a:ext cx="3921760" cy="4308872"/>
          </a:xfrm>
          <a:prstGeom prst="rect">
            <a:avLst/>
          </a:prstGeom>
          <a:noFill/>
          <a:ln>
            <a:solidFill>
              <a:schemeClr val="tx1"/>
            </a:solidFill>
          </a:ln>
        </p:spPr>
        <p:txBody>
          <a:bodyPr wrap="square" rtlCol="0">
            <a:spAutoFit/>
          </a:bodyPr>
          <a:lstStyle/>
          <a:p>
            <a:pPr algn="ctr"/>
            <a:r>
              <a:rPr lang="en-GB" sz="3600" dirty="0"/>
              <a:t>Physical Health</a:t>
            </a:r>
          </a:p>
          <a:p>
            <a:pPr algn="l"/>
            <a:r>
              <a:rPr lang="en-GB" sz="2000" b="0" i="0" dirty="0">
                <a:solidFill>
                  <a:srgbClr val="DB03C6"/>
                </a:solidFill>
                <a:effectLst/>
                <a:latin typeface="Source Sans Pro" panose="020B0503030403020204" pitchFamily="34" charset="0"/>
              </a:rPr>
              <a:t>sleep difficulties</a:t>
            </a:r>
          </a:p>
          <a:p>
            <a:pPr algn="l"/>
            <a:r>
              <a:rPr lang="en-GB" sz="2000" b="0" i="0" dirty="0">
                <a:solidFill>
                  <a:srgbClr val="FFC000"/>
                </a:solidFill>
                <a:effectLst/>
                <a:latin typeface="Source Sans Pro" panose="020B0503030403020204" pitchFamily="34" charset="0"/>
              </a:rPr>
              <a:t>day and night-time wetting (urinary incontinence or Enuresis Service)</a:t>
            </a:r>
          </a:p>
          <a:p>
            <a:pPr algn="l"/>
            <a:r>
              <a:rPr lang="en-GB" sz="2000" b="0" i="0" dirty="0">
                <a:solidFill>
                  <a:srgbClr val="FFFF00"/>
                </a:solidFill>
                <a:effectLst/>
                <a:latin typeface="Source Sans Pro" panose="020B0503030403020204" pitchFamily="34" charset="0"/>
              </a:rPr>
              <a:t>healthy eating and weight management</a:t>
            </a:r>
          </a:p>
          <a:p>
            <a:pPr algn="l"/>
            <a:r>
              <a:rPr lang="en-GB" sz="2000" b="0" i="0" dirty="0">
                <a:solidFill>
                  <a:srgbClr val="92D050"/>
                </a:solidFill>
                <a:effectLst/>
                <a:latin typeface="Source Sans Pro" panose="020B0503030403020204" pitchFamily="34" charset="0"/>
              </a:rPr>
              <a:t>soiling (faecal incontinence and / or constipation)</a:t>
            </a:r>
          </a:p>
          <a:p>
            <a:pPr algn="l"/>
            <a:r>
              <a:rPr lang="en-GB" sz="2000" b="0" i="0" dirty="0">
                <a:solidFill>
                  <a:srgbClr val="00B0F0"/>
                </a:solidFill>
                <a:effectLst/>
                <a:latin typeface="Source Sans Pro" panose="020B0503030403020204" pitchFamily="34" charset="0"/>
              </a:rPr>
              <a:t>tobacco, alcohol, drugs, substance misuse.</a:t>
            </a:r>
          </a:p>
          <a:p>
            <a:pPr algn="l"/>
            <a:r>
              <a:rPr lang="en-GB" sz="2000" b="0" i="0" dirty="0">
                <a:solidFill>
                  <a:srgbClr val="DB03C6"/>
                </a:solidFill>
                <a:effectLst/>
                <a:latin typeface="Source Sans Pro" panose="020B0503030403020204" pitchFamily="34" charset="0"/>
              </a:rPr>
              <a:t>Puberty</a:t>
            </a:r>
          </a:p>
          <a:p>
            <a:pPr algn="ctr"/>
            <a:endParaRPr lang="en-GB" dirty="0"/>
          </a:p>
        </p:txBody>
      </p:sp>
      <p:sp>
        <p:nvSpPr>
          <p:cNvPr id="9" name="TextBox 8">
            <a:extLst>
              <a:ext uri="{FF2B5EF4-FFF2-40B4-BE49-F238E27FC236}">
                <a16:creationId xmlns:a16="http://schemas.microsoft.com/office/drawing/2014/main" id="{060112CA-7B2C-9C4C-3AEE-BD92FFF7C7F5}"/>
              </a:ext>
            </a:extLst>
          </p:cNvPr>
          <p:cNvSpPr txBox="1"/>
          <p:nvPr/>
        </p:nvSpPr>
        <p:spPr>
          <a:xfrm>
            <a:off x="4155097" y="2724024"/>
            <a:ext cx="4084320" cy="4585871"/>
          </a:xfrm>
          <a:prstGeom prst="rect">
            <a:avLst/>
          </a:prstGeom>
          <a:noFill/>
          <a:ln>
            <a:solidFill>
              <a:schemeClr val="tx1"/>
            </a:solidFill>
          </a:ln>
        </p:spPr>
        <p:txBody>
          <a:bodyPr wrap="square" rtlCol="0">
            <a:spAutoFit/>
          </a:bodyPr>
          <a:lstStyle/>
          <a:p>
            <a:pPr algn="ctr"/>
            <a:r>
              <a:rPr lang="en-GB" sz="3600" dirty="0"/>
              <a:t>Emotional Health</a:t>
            </a:r>
          </a:p>
          <a:p>
            <a:pPr algn="l"/>
            <a:r>
              <a:rPr lang="en-GB" sz="2000" b="0" i="0" dirty="0">
                <a:solidFill>
                  <a:srgbClr val="00B0F0"/>
                </a:solidFill>
                <a:effectLst/>
                <a:latin typeface="Source Sans Pro" panose="020B0503030403020204" pitchFamily="34" charset="0"/>
              </a:rPr>
              <a:t>self-harm</a:t>
            </a:r>
          </a:p>
          <a:p>
            <a:pPr algn="l"/>
            <a:r>
              <a:rPr lang="en-GB" sz="2000" b="0" i="0" dirty="0">
                <a:solidFill>
                  <a:srgbClr val="FFFF00"/>
                </a:solidFill>
                <a:effectLst/>
                <a:latin typeface="Source Sans Pro" panose="020B0503030403020204" pitchFamily="34" charset="0"/>
              </a:rPr>
              <a:t>self-esteem</a:t>
            </a:r>
          </a:p>
          <a:p>
            <a:pPr algn="l"/>
            <a:r>
              <a:rPr lang="en-GB" sz="2000" dirty="0">
                <a:solidFill>
                  <a:srgbClr val="92D050"/>
                </a:solidFill>
                <a:latin typeface="Source Sans Pro" panose="020B0503030403020204" pitchFamily="34" charset="0"/>
              </a:rPr>
              <a:t>l</a:t>
            </a:r>
            <a:r>
              <a:rPr lang="en-GB" sz="2000" b="0" i="0" dirty="0">
                <a:solidFill>
                  <a:srgbClr val="92D050"/>
                </a:solidFill>
                <a:effectLst/>
                <a:latin typeface="Source Sans Pro" panose="020B0503030403020204" pitchFamily="34" charset="0"/>
              </a:rPr>
              <a:t>ow mood</a:t>
            </a:r>
          </a:p>
          <a:p>
            <a:pPr algn="l"/>
            <a:r>
              <a:rPr lang="en-GB" sz="2000" b="0" i="0" dirty="0">
                <a:solidFill>
                  <a:srgbClr val="DB03C6"/>
                </a:solidFill>
                <a:effectLst/>
                <a:latin typeface="Source Sans Pro" panose="020B0503030403020204" pitchFamily="34" charset="0"/>
              </a:rPr>
              <a:t>anxiety</a:t>
            </a:r>
          </a:p>
          <a:p>
            <a:pPr algn="l"/>
            <a:r>
              <a:rPr lang="en-GB" sz="2000" b="0" i="0" dirty="0">
                <a:solidFill>
                  <a:srgbClr val="FFC000"/>
                </a:solidFill>
                <a:effectLst/>
                <a:latin typeface="Source Sans Pro" panose="020B0503030403020204" pitchFamily="34" charset="0"/>
              </a:rPr>
              <a:t>panic attacks</a:t>
            </a:r>
          </a:p>
          <a:p>
            <a:pPr algn="l"/>
            <a:r>
              <a:rPr lang="en-GB" sz="2000" b="0" i="0" dirty="0">
                <a:solidFill>
                  <a:srgbClr val="00B0F0"/>
                </a:solidFill>
                <a:effectLst/>
                <a:latin typeface="Source Sans Pro" panose="020B0503030403020204" pitchFamily="34" charset="0"/>
              </a:rPr>
              <a:t>relationship difficulties</a:t>
            </a:r>
          </a:p>
          <a:p>
            <a:pPr algn="l"/>
            <a:r>
              <a:rPr lang="en-GB" sz="2000" b="0" i="0" dirty="0">
                <a:solidFill>
                  <a:srgbClr val="FFFF00"/>
                </a:solidFill>
                <a:effectLst/>
                <a:latin typeface="Source Sans Pro" panose="020B0503030403020204" pitchFamily="34" charset="0"/>
              </a:rPr>
              <a:t>behavioural difficulties</a:t>
            </a:r>
          </a:p>
          <a:p>
            <a:pPr algn="l"/>
            <a:r>
              <a:rPr lang="en-GB" sz="2000" b="0" i="0" dirty="0">
                <a:solidFill>
                  <a:srgbClr val="92D050"/>
                </a:solidFill>
                <a:effectLst/>
                <a:latin typeface="Source Sans Pro" panose="020B0503030403020204" pitchFamily="34" charset="0"/>
              </a:rPr>
              <a:t>stress</a:t>
            </a:r>
          </a:p>
          <a:p>
            <a:pPr algn="l"/>
            <a:r>
              <a:rPr lang="en-GB" sz="2000" b="0" i="0" dirty="0">
                <a:solidFill>
                  <a:srgbClr val="DB03C6"/>
                </a:solidFill>
                <a:effectLst/>
                <a:latin typeface="Source Sans Pro" panose="020B0503030403020204" pitchFamily="34" charset="0"/>
              </a:rPr>
              <a:t>changes in eating</a:t>
            </a:r>
          </a:p>
          <a:p>
            <a:pPr algn="l"/>
            <a:r>
              <a:rPr lang="en-GB" sz="2000" b="0" i="0" dirty="0">
                <a:solidFill>
                  <a:srgbClr val="FFC000"/>
                </a:solidFill>
                <a:effectLst/>
                <a:latin typeface="Source Sans Pro" panose="020B0503030403020204" pitchFamily="34" charset="0"/>
              </a:rPr>
              <a:t>bereavement</a:t>
            </a:r>
          </a:p>
          <a:p>
            <a:pPr algn="l"/>
            <a:r>
              <a:rPr lang="en-GB" sz="2000" dirty="0">
                <a:solidFill>
                  <a:srgbClr val="00B0F0"/>
                </a:solidFill>
                <a:latin typeface="Source Sans Pro" panose="020B0503030403020204" pitchFamily="34" charset="0"/>
              </a:rPr>
              <a:t>a</a:t>
            </a:r>
            <a:r>
              <a:rPr lang="en-GB" sz="2000" b="0" i="0" dirty="0">
                <a:solidFill>
                  <a:srgbClr val="00B0F0"/>
                </a:solidFill>
                <a:effectLst/>
                <a:latin typeface="Source Sans Pro" panose="020B0503030403020204" pitchFamily="34" charset="0"/>
              </a:rPr>
              <a:t>nger management</a:t>
            </a:r>
          </a:p>
          <a:p>
            <a:pPr algn="ctr"/>
            <a:endParaRPr lang="en-GB" sz="3600" dirty="0"/>
          </a:p>
        </p:txBody>
      </p:sp>
      <p:sp>
        <p:nvSpPr>
          <p:cNvPr id="10" name="TextBox 9">
            <a:extLst>
              <a:ext uri="{FF2B5EF4-FFF2-40B4-BE49-F238E27FC236}">
                <a16:creationId xmlns:a16="http://schemas.microsoft.com/office/drawing/2014/main" id="{951CBB8D-D2BF-B03C-54D9-F1875B71096B}"/>
              </a:ext>
            </a:extLst>
          </p:cNvPr>
          <p:cNvSpPr txBox="1"/>
          <p:nvPr/>
        </p:nvSpPr>
        <p:spPr>
          <a:xfrm>
            <a:off x="8351520" y="2747810"/>
            <a:ext cx="3779177" cy="4154984"/>
          </a:xfrm>
          <a:prstGeom prst="rect">
            <a:avLst/>
          </a:prstGeom>
          <a:noFill/>
          <a:ln>
            <a:solidFill>
              <a:schemeClr val="tx1"/>
            </a:solidFill>
          </a:ln>
        </p:spPr>
        <p:txBody>
          <a:bodyPr wrap="square" rtlCol="0">
            <a:spAutoFit/>
          </a:bodyPr>
          <a:lstStyle/>
          <a:p>
            <a:pPr algn="ctr"/>
            <a:r>
              <a:rPr lang="en-GB" sz="3600" dirty="0"/>
              <a:t>Sexual Health</a:t>
            </a:r>
          </a:p>
          <a:p>
            <a:pPr algn="l"/>
            <a:r>
              <a:rPr lang="en-GB" sz="2400" b="0" i="0" dirty="0">
                <a:solidFill>
                  <a:srgbClr val="FFC000"/>
                </a:solidFill>
                <a:effectLst/>
                <a:latin typeface="Source Sans Pro" panose="020B0503030403020204" pitchFamily="34" charset="0"/>
              </a:rPr>
              <a:t>healthy relationships</a:t>
            </a:r>
          </a:p>
          <a:p>
            <a:pPr algn="l"/>
            <a:r>
              <a:rPr lang="en-GB" sz="2400" b="0" i="0" dirty="0">
                <a:solidFill>
                  <a:srgbClr val="92D050"/>
                </a:solidFill>
                <a:effectLst/>
                <a:latin typeface="Source Sans Pro" panose="020B0503030403020204" pitchFamily="34" charset="0"/>
              </a:rPr>
              <a:t>contraception</a:t>
            </a:r>
          </a:p>
          <a:p>
            <a:pPr algn="l"/>
            <a:r>
              <a:rPr lang="en-GB" sz="2400" b="0" i="0" dirty="0">
                <a:solidFill>
                  <a:srgbClr val="DB03C6"/>
                </a:solidFill>
                <a:effectLst/>
                <a:latin typeface="Source Sans Pro" panose="020B0503030403020204" pitchFamily="34" charset="0"/>
              </a:rPr>
              <a:t>sexually transmitted </a:t>
            </a:r>
            <a:r>
              <a:rPr lang="en-GB" sz="2400" b="0" i="0" dirty="0">
                <a:solidFill>
                  <a:srgbClr val="00B0F0"/>
                </a:solidFill>
                <a:effectLst/>
                <a:latin typeface="Source Sans Pro" panose="020B0503030403020204" pitchFamily="34" charset="0"/>
              </a:rPr>
              <a:t>infections</a:t>
            </a:r>
          </a:p>
          <a:p>
            <a:pPr algn="l"/>
            <a:r>
              <a:rPr lang="en-GB" sz="2400" b="0" i="0" dirty="0">
                <a:solidFill>
                  <a:srgbClr val="FFFF00"/>
                </a:solidFill>
                <a:effectLst/>
                <a:latin typeface="Source Sans Pro" panose="020B0503030403020204" pitchFamily="34" charset="0"/>
              </a:rPr>
              <a:t>sexual identity</a:t>
            </a:r>
          </a:p>
          <a:p>
            <a:pPr algn="l"/>
            <a:endParaRPr lang="en-GB" sz="2400" dirty="0">
              <a:solidFill>
                <a:srgbClr val="FFFF00"/>
              </a:solidFill>
              <a:latin typeface="Source Sans Pro" panose="020B0503030403020204" pitchFamily="34" charset="0"/>
            </a:endParaRPr>
          </a:p>
          <a:p>
            <a:pPr algn="l"/>
            <a:endParaRPr lang="en-GB" sz="2400" b="0" i="0" dirty="0">
              <a:solidFill>
                <a:srgbClr val="FFFF00"/>
              </a:solidFill>
              <a:effectLst/>
              <a:latin typeface="Source Sans Pro" panose="020B0503030403020204" pitchFamily="34" charset="0"/>
            </a:endParaRPr>
          </a:p>
          <a:p>
            <a:pPr algn="l"/>
            <a:endParaRPr lang="en-GB" sz="2400" b="0" i="0" dirty="0">
              <a:solidFill>
                <a:srgbClr val="FFFF00"/>
              </a:solidFill>
              <a:effectLst/>
              <a:latin typeface="Source Sans Pro" panose="020B0503030403020204" pitchFamily="34" charset="0"/>
            </a:endParaRPr>
          </a:p>
          <a:p>
            <a:pPr algn="ctr"/>
            <a:endParaRPr lang="en-GB" sz="3600" dirty="0"/>
          </a:p>
        </p:txBody>
      </p:sp>
    </p:spTree>
    <p:extLst>
      <p:ext uri="{BB962C8B-B14F-4D97-AF65-F5344CB8AC3E}">
        <p14:creationId xmlns:p14="http://schemas.microsoft.com/office/powerpoint/2010/main" val="864251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37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E2F91-8746-9F0E-9B1C-45935111FC6C}"/>
              </a:ext>
            </a:extLst>
          </p:cNvPr>
          <p:cNvSpPr>
            <a:spLocks noGrp="1"/>
          </p:cNvSpPr>
          <p:nvPr>
            <p:ph type="ctrTitle"/>
          </p:nvPr>
        </p:nvSpPr>
        <p:spPr>
          <a:xfrm>
            <a:off x="260412" y="2947386"/>
            <a:ext cx="11157318" cy="3512501"/>
          </a:xfrm>
        </p:spPr>
        <p:txBody>
          <a:bodyPr>
            <a:noAutofit/>
          </a:bodyPr>
          <a:lstStyle/>
          <a:p>
            <a:pPr algn="ctr"/>
            <a:br>
              <a:rPr lang="en-GB" sz="4400" dirty="0"/>
            </a:br>
            <a:r>
              <a:rPr lang="en-GB" sz="4400" dirty="0"/>
              <a:t>How to Refer?</a:t>
            </a:r>
            <a:br>
              <a:rPr lang="en-GB" sz="4400" dirty="0"/>
            </a:br>
            <a:br>
              <a:rPr lang="en-GB" sz="4400" dirty="0"/>
            </a:br>
            <a:r>
              <a:rPr lang="en-GB" sz="4400" dirty="0">
                <a:solidFill>
                  <a:srgbClr val="DB03C6"/>
                </a:solidFill>
              </a:rPr>
              <a:t>Referrals for Targeted support can be completed via our referral portal on our School Nurse website.</a:t>
            </a:r>
            <a:br>
              <a:rPr lang="en-GB" sz="4400" dirty="0"/>
            </a:br>
            <a:br>
              <a:rPr lang="en-GB" sz="4400" dirty="0"/>
            </a:br>
            <a:r>
              <a:rPr lang="en-GB" sz="4400" dirty="0">
                <a:solidFill>
                  <a:srgbClr val="FFC000"/>
                </a:solidFill>
              </a:rPr>
              <a:t>Please read the “information for referrers” before completing a referral, which is available on our website. </a:t>
            </a:r>
          </a:p>
        </p:txBody>
      </p:sp>
      <p:pic>
        <p:nvPicPr>
          <p:cNvPr id="3" name="Picture 4">
            <a:extLst>
              <a:ext uri="{FF2B5EF4-FFF2-40B4-BE49-F238E27FC236}">
                <a16:creationId xmlns:a16="http://schemas.microsoft.com/office/drawing/2014/main" id="{0EF56F2A-80A8-5CCF-4224-8269399735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4694" y="87394"/>
            <a:ext cx="8850045" cy="2040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994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3760"/>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90986C2-6D50-3B45-8D3B-C5CA0EE030B6}"/>
              </a:ext>
            </a:extLst>
          </p:cNvPr>
          <p:cNvSpPr>
            <a:spLocks noGrp="1"/>
          </p:cNvSpPr>
          <p:nvPr>
            <p:ph type="title"/>
          </p:nvPr>
        </p:nvSpPr>
        <p:spPr/>
        <p:txBody>
          <a:bodyPr/>
          <a:lstStyle/>
          <a:p>
            <a:endParaRPr lang="en-GB" dirty="0"/>
          </a:p>
        </p:txBody>
      </p:sp>
      <p:sp>
        <p:nvSpPr>
          <p:cNvPr id="9" name="Content Placeholder 8">
            <a:extLst>
              <a:ext uri="{FF2B5EF4-FFF2-40B4-BE49-F238E27FC236}">
                <a16:creationId xmlns:a16="http://schemas.microsoft.com/office/drawing/2014/main" id="{893853F8-E658-25A7-EB42-C20734CF4D51}"/>
              </a:ext>
            </a:extLst>
          </p:cNvPr>
          <p:cNvSpPr>
            <a:spLocks noGrp="1"/>
          </p:cNvSpPr>
          <p:nvPr>
            <p:ph idx="1"/>
          </p:nvPr>
        </p:nvSpPr>
        <p:spPr>
          <a:xfrm>
            <a:off x="410326" y="1545906"/>
            <a:ext cx="11672183" cy="5312093"/>
          </a:xfrm>
        </p:spPr>
        <p:txBody>
          <a:bodyPr>
            <a:normAutofit lnSpcReduction="10000"/>
          </a:bodyPr>
          <a:lstStyle/>
          <a:p>
            <a:endParaRPr lang="en-GB" dirty="0"/>
          </a:p>
          <a:p>
            <a:pPr algn="ctr"/>
            <a:r>
              <a:rPr lang="en-GB" sz="4400" b="1" u="sng" dirty="0">
                <a:solidFill>
                  <a:schemeClr val="tx1"/>
                </a:solidFill>
              </a:rPr>
              <a:t>SEND</a:t>
            </a:r>
          </a:p>
          <a:p>
            <a:r>
              <a:rPr lang="en-GB" sz="3200" b="1" dirty="0">
                <a:solidFill>
                  <a:srgbClr val="FFFF00"/>
                </a:solidFill>
              </a:rPr>
              <a:t>The School Nursing service supports children and young people from 5-25years who have SEND within mainstream, specialist and home education provisions. </a:t>
            </a:r>
          </a:p>
          <a:p>
            <a:r>
              <a:rPr lang="en-GB" sz="3200" b="1" dirty="0">
                <a:solidFill>
                  <a:srgbClr val="92D050"/>
                </a:solidFill>
              </a:rPr>
              <a:t>Within each School Nursing locality, we have SEND Community Staff Nurses and SEND Healthy Child practitioners who offer support to CYP and their families through direct work, advice, guidance and signposting to promote their physical, emotional and sexual health needs.</a:t>
            </a:r>
          </a:p>
          <a:p>
            <a:r>
              <a:rPr lang="en-GB" sz="3200" b="1" dirty="0">
                <a:solidFill>
                  <a:srgbClr val="00B0F0"/>
                </a:solidFill>
              </a:rPr>
              <a:t>Referrals to the School Nursing service for children and young people with SEND needs should be submitted via the School Nurse website. </a:t>
            </a:r>
          </a:p>
          <a:p>
            <a:pPr algn="ctr"/>
            <a:endParaRPr lang="en-GB" sz="3200" b="1" dirty="0">
              <a:solidFill>
                <a:schemeClr val="tx1"/>
              </a:solidFill>
            </a:endParaRPr>
          </a:p>
        </p:txBody>
      </p:sp>
      <p:pic>
        <p:nvPicPr>
          <p:cNvPr id="11" name="Picture 4">
            <a:extLst>
              <a:ext uri="{FF2B5EF4-FFF2-40B4-BE49-F238E27FC236}">
                <a16:creationId xmlns:a16="http://schemas.microsoft.com/office/drawing/2014/main" id="{FC51559D-4653-EA1F-6331-303C637B43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357" y="247951"/>
            <a:ext cx="8758605" cy="1664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94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37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B4BE6-A45B-7790-39F3-35D06199A346}"/>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366EC1F2-EF3A-70F1-8B17-F5E525BF3B91}"/>
              </a:ext>
            </a:extLst>
          </p:cNvPr>
          <p:cNvSpPr>
            <a:spLocks noGrp="1"/>
          </p:cNvSpPr>
          <p:nvPr>
            <p:ph idx="1"/>
          </p:nvPr>
        </p:nvSpPr>
        <p:spPr/>
        <p:txBody>
          <a:bodyPr/>
          <a:lstStyle/>
          <a:p>
            <a:endParaRPr lang="en-GB" dirty="0"/>
          </a:p>
          <a:p>
            <a:endParaRPr lang="en-GB" dirty="0"/>
          </a:p>
          <a:p>
            <a:endParaRPr lang="en-GB" dirty="0"/>
          </a:p>
        </p:txBody>
      </p:sp>
      <p:pic>
        <p:nvPicPr>
          <p:cNvPr id="4" name="Picture 4">
            <a:extLst>
              <a:ext uri="{FF2B5EF4-FFF2-40B4-BE49-F238E27FC236}">
                <a16:creationId xmlns:a16="http://schemas.microsoft.com/office/drawing/2014/main" id="{407E4BDF-F59F-B579-4EAA-B7538517FA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224" y="398113"/>
            <a:ext cx="10792207" cy="20404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screenshot of a computer&#10;&#10;Description automatically generated">
            <a:extLst>
              <a:ext uri="{FF2B5EF4-FFF2-40B4-BE49-F238E27FC236}">
                <a16:creationId xmlns:a16="http://schemas.microsoft.com/office/drawing/2014/main" id="{B7BC7947-4514-247A-12FE-107FB5EA7125}"/>
              </a:ext>
            </a:extLst>
          </p:cNvPr>
          <p:cNvPicPr>
            <a:picLocks noChangeAspect="1"/>
          </p:cNvPicPr>
          <p:nvPr/>
        </p:nvPicPr>
        <p:blipFill rotWithShape="1">
          <a:blip r:embed="rId3"/>
          <a:srcRect l="-111" t="10243" r="4830" b="7819"/>
          <a:stretch/>
        </p:blipFill>
        <p:spPr bwMode="auto">
          <a:xfrm>
            <a:off x="4764152" y="2851743"/>
            <a:ext cx="7249478" cy="3506724"/>
          </a:xfrm>
          <a:prstGeom prst="rect">
            <a:avLst/>
          </a:prstGeom>
          <a:ln>
            <a:noFill/>
          </a:ln>
          <a:extLst>
            <a:ext uri="{53640926-AAD7-44D8-BBD7-CCE9431645EC}">
              <a14:shadowObscured xmlns:a14="http://schemas.microsoft.com/office/drawing/2010/main"/>
            </a:ext>
          </a:extLst>
        </p:spPr>
      </p:pic>
      <p:sp>
        <p:nvSpPr>
          <p:cNvPr id="6" name="TextBox 5">
            <a:extLst>
              <a:ext uri="{FF2B5EF4-FFF2-40B4-BE49-F238E27FC236}">
                <a16:creationId xmlns:a16="http://schemas.microsoft.com/office/drawing/2014/main" id="{2127A5F6-3E99-3608-D7E7-CF47D890406D}"/>
              </a:ext>
            </a:extLst>
          </p:cNvPr>
          <p:cNvSpPr txBox="1"/>
          <p:nvPr/>
        </p:nvSpPr>
        <p:spPr>
          <a:xfrm>
            <a:off x="413384" y="2722012"/>
            <a:ext cx="4087496" cy="4524315"/>
          </a:xfrm>
          <a:prstGeom prst="rect">
            <a:avLst/>
          </a:prstGeom>
          <a:noFill/>
        </p:spPr>
        <p:txBody>
          <a:bodyPr wrap="square" rtlCol="0">
            <a:spAutoFit/>
          </a:bodyPr>
          <a:lstStyle/>
          <a:p>
            <a:r>
              <a:rPr lang="en-GB" sz="3600" dirty="0"/>
              <a:t>We also have a range of pre-recorded workshops on our website which can be accessed by parents/carers.</a:t>
            </a:r>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868264993"/>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44E3BB9A-3BF5-4BE4-90CF-48BFABC785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1406</TotalTime>
  <Words>468</Words>
  <Application>Microsoft Office PowerPoint</Application>
  <PresentationFormat>Widescreen</PresentationFormat>
  <Paragraphs>76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Source Sans Pro</vt:lpstr>
      <vt:lpstr>Metropolitan</vt:lpstr>
      <vt:lpstr>PowerPoint Presentation</vt:lpstr>
      <vt:lpstr>PowerPoint Presentation</vt:lpstr>
      <vt:lpstr>PowerPoint Presentation</vt:lpstr>
      <vt:lpstr>PowerPoint Presentation</vt:lpstr>
      <vt:lpstr>PowerPoint Presentation</vt:lpstr>
      <vt:lpstr>PowerPoint Presentation</vt:lpstr>
      <vt:lpstr> How to Refer?  Referrals for Targeted support can be completed via our referral portal on our School Nurse website.  Please read the “information for referrers” before completing a referral, which is available on our website.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School Nursing Team</dc:title>
  <dc:creator>Christina Hunt</dc:creator>
  <cp:lastModifiedBy>Kay Breton</cp:lastModifiedBy>
  <cp:revision>17</cp:revision>
  <dcterms:created xsi:type="dcterms:W3CDTF">2023-02-22T13:16:17Z</dcterms:created>
  <dcterms:modified xsi:type="dcterms:W3CDTF">2024-05-07T15:59:47Z</dcterms:modified>
</cp:coreProperties>
</file>