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23"/>
  </p:notesMasterIdLst>
  <p:sldIdLst>
    <p:sldId id="256" r:id="rId6"/>
    <p:sldId id="271" r:id="rId7"/>
    <p:sldId id="304" r:id="rId8"/>
    <p:sldId id="302" r:id="rId9"/>
    <p:sldId id="300" r:id="rId10"/>
    <p:sldId id="294" r:id="rId11"/>
    <p:sldId id="305" r:id="rId12"/>
    <p:sldId id="293" r:id="rId13"/>
    <p:sldId id="306" r:id="rId14"/>
    <p:sldId id="283" r:id="rId15"/>
    <p:sldId id="307" r:id="rId16"/>
    <p:sldId id="284" r:id="rId17"/>
    <p:sldId id="308" r:id="rId18"/>
    <p:sldId id="285" r:id="rId19"/>
    <p:sldId id="286" r:id="rId20"/>
    <p:sldId id="297" r:id="rId21"/>
    <p:sldId id="29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53CD"/>
    <a:srgbClr val="D25BDB"/>
    <a:srgbClr val="CE4ABE"/>
    <a:srgbClr val="00FAA7"/>
    <a:srgbClr val="66FFCC"/>
    <a:srgbClr val="FF3399"/>
    <a:srgbClr val="993366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BA32C5-B13A-42DA-922D-78FF67239692}" v="1" dt="2026-01-27T14:45:24.27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AAAB9-C46B-409F-A6F6-24DF01D45206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0121A-C5FB-4B7A-A2E8-B9C19773FB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589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3B4569-3B6E-468D-B981-DA515F47BCE4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6569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FA829B-5AA9-5D47-1402-D2875A4F72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B49E71-F494-888F-3298-6B6B35BB19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736F6D-029B-72A6-F4A8-25173BC203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9A807B-F519-A6F9-2297-5F0B63B6F5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3B4569-3B6E-468D-B981-DA515F47BCE4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743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DA42F-A1F7-CDE6-63EA-EA3D5030B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60D2DD-56A2-D075-0DA7-D58C96471E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038D10-CA24-320F-516F-C7F7E85746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1EE5EF-BC0E-5693-16D5-E6DACBBA08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3B4569-3B6E-468D-B981-DA515F47BCE4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26378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03682-84C6-DD61-0224-83AEC90B9C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08EB92-12E2-8775-FE23-FF971327A6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43DCE3-E3F0-5E9C-2DD4-7A11A48466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61C4D8-F134-0CA0-CDE1-D6E4300E28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3B4569-3B6E-468D-B981-DA515F47BCE4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99059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3B4569-3B6E-468D-B981-DA515F47BCE4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74935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3B4569-3B6E-468D-B981-DA515F47BCE4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83439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3B4569-3B6E-468D-B981-DA515F47BCE4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57355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4576AE-3737-6561-0D4F-48D69817B5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BA4F95-2A0B-9CB0-4AF6-24064DE8BC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658F3A-C9C7-4161-7669-4BAC626996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9B78CC-CD70-62C0-6B28-E211ABD8F1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3B4569-3B6E-468D-B981-DA515F47BCE4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21995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93563A-B421-7C0B-6D67-6F79538A60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A44302-6177-8DAC-8F42-C86FD3E022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1A4C03-0BD0-23B7-05F2-55A1916457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26F8D7-5BF4-E2B1-BBE1-86DF223747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3B4569-3B6E-468D-B981-DA515F47BCE4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30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9EF1E-8B9F-96A3-DAAD-85EA4A32A5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8F4538-A234-9BDD-E9A2-13084167B8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BF79AE-98F2-E8B8-A991-AEA6FE10A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5107F-1F86-4B29-9913-B26DA33EE37F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4403E-60C8-108D-0141-98AB1AF83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80B37-CF76-5F8E-D8A8-BF5E28F45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94AA-5399-4E88-A0E3-43ED89EC86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9233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19BC2-3117-9CF3-9887-DA8E668A5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772B16-304B-1F84-3DFE-7D843AF159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8164FB-72C4-8B73-645F-D361E01EF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5107F-1F86-4B29-9913-B26DA33EE37F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0AC5C8-DDC9-7F37-659D-245C16226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C5CD98-9F5D-5787-37EF-6EFE2D9B4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94AA-5399-4E88-A0E3-43ED89EC86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390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87646C-D17B-4836-2BE8-30ED7FCCF2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B5B19B-F639-89BB-00CF-A9557BD7FE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D669CD-BDF3-0366-B590-FB118115D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5107F-1F86-4B29-9913-B26DA33EE37F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E17B14-62A3-DBD2-1AF3-27F61E1CB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297234-8BFF-5AAE-C040-BF1E6242E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94AA-5399-4E88-A0E3-43ED89EC86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3836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6A35EAA-ED80-4FF1-942C-82B1D483AF60}"/>
              </a:ext>
            </a:extLst>
          </p:cNvPr>
          <p:cNvSpPr/>
          <p:nvPr/>
        </p:nvSpPr>
        <p:spPr>
          <a:xfrm rot="21133683" flipH="1">
            <a:off x="977627" y="481134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415F49B-3CBC-46CF-AFB5-988852D0479E}"/>
              </a:ext>
            </a:extLst>
          </p:cNvPr>
          <p:cNvSpPr/>
          <p:nvPr/>
        </p:nvSpPr>
        <p:spPr>
          <a:xfrm rot="21133683" flipH="1">
            <a:off x="1010574" y="456230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0FF0C0-FC1A-4C5B-9FE5-09BA33FF7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392" y="1398181"/>
            <a:ext cx="7134446" cy="2870791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989092-15F8-4341-8D94-9E799301C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0835" y="5135527"/>
            <a:ext cx="4397164" cy="105793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7328B-E858-4921-99C2-3B0BE1724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81296-9B7B-4EF3-89B3-8B33E6070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2FE59-6CD1-4D0F-8A06-10CA2D383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6352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AC77D-9BA0-4A3B-B823-2059DC3C3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811DB-C16F-4CED-97C6-73ABD71F3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14D3C-7343-4DD7-B816-0D4D66BD6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409C8-4D7C-40EE-A12E-59CB555C7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222D5-7193-4F59-83B4-3C19E8B14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9007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BEFA1-A4AB-4CF4-B02E-57AAED571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1971" y="1709738"/>
            <a:ext cx="9165772" cy="296327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B406C-F19A-4393-9AD1-A300A7E45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1971" y="4875028"/>
            <a:ext cx="9165772" cy="1052623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D7AE7-47F6-4023-8D44-8BA1DAB05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B32FC-A974-44FC-9804-F871EE51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9ADE9-F40E-4E3B-AB8D-68CB1F485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500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4D816-3E01-4EFD-AD9C-783D674DA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53D69-34A7-451D-A902-5F6CD13343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0722" y="2095500"/>
            <a:ext cx="4999077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E1E0E2-7D34-48E0-8795-546D2F00E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1056" y="2095500"/>
            <a:ext cx="5072743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05476-6B6D-4BA3-919B-5335D6429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DB6D41-07E2-4F6D-BB39-217957FE7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E0CA9C-BFED-484F-B765-EA8CE4B4B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9841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74AD2-5208-4201-90A7-F96187619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02129"/>
            <a:ext cx="10326688" cy="11256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3FF53-BE24-42E9-BA12-BC5863CBF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1827804"/>
            <a:ext cx="4968875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84776-6678-4D27-9BE9-5D83FC9E8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8700" y="2642191"/>
            <a:ext cx="4968875" cy="34024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BCA2E2-5B30-43B4-8FCD-23015451F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81054" y="1827804"/>
            <a:ext cx="5087034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A7B7A1-E670-4E7E-AEBA-340893DE8E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81054" y="2642191"/>
            <a:ext cx="5087034" cy="34024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44D3AE-982A-4CC3-8456-4D4B0E35D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FE3087-09F9-4436-8236-8693EA498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413CB-0E24-4F96-AF8C-EE269ACCE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1225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5CAD1C-D319-4A48-8DF9-50699231C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3D0181-83E0-4AB1-B372-24D6C075B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50352C-6317-4DD0-84C4-AE7DDAC55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8F340C5-9EBB-43D9-91F5-F767DBD59B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01240" y="1130240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CC812-F2A9-46D4-9B78-6659C68ED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2671" y="1932214"/>
            <a:ext cx="6966858" cy="309154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7A37F60-69E7-41AC-BC9A-9DBC3B577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55668" y="1103025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9071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6D441F-9FBB-4F90-987A-39793DE0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C92B1E-8D5D-45CA-9A8B-53E3B7FEC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89E71-49A9-4CE9-AD1D-780A876BC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9269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4053A-B2EE-4E20-9723-6BB0BBD50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53272"/>
            <a:ext cx="3932237" cy="173272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065AB-0DF3-4C86-AB5F-EB65021F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642" y="987425"/>
            <a:ext cx="593974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D99FAE-8825-466D-9F1E-3B7BAED2C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8550"/>
            <a:ext cx="3932237" cy="350043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3A6375-677F-4A58-B98D-18F3DEF8E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40F2C-7AE7-481B-856A-B3E26AE8B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7C48C-9BD9-41CB-915E-A905B8869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689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B1FA2-0CE0-E7B6-1358-E06DFBCCB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9658C-0EA6-CF6E-D826-79B84E0BD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80BF2E-9202-CF63-C9B6-A89769BFA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5107F-1F86-4B29-9913-B26DA33EE37F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8643F-158E-723B-3250-6E704299C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A2E4F7-4E50-3DF2-9A6E-C41B09A0E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94AA-5399-4E88-A0E3-43ED89EC86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599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B6DE4-025D-4D93-A5D0-FB4589720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15915"/>
            <a:ext cx="3932237" cy="16700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93EE21-471F-4B7B-B7AF-192243A127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6B769-8E40-42E6-8F62-C4347B0CE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5744"/>
            <a:ext cx="3932237" cy="35032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384DC6-1AA3-4779-8EDF-F4A877508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7F83E-FAF9-43E1-95CC-6F4EDD76B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3D8C7B-B211-4BAF-9C05-09CF993B0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9383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139E3-FB89-4585-A22D-15851E8DE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94B498-70D2-4956-A576-83345B38D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A84CB-FF9E-43D6-8805-B4ABB520D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7EE14-0A60-428B-BC0E-A50951E0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A9A22-BBF2-4B23-B17F-B32AC87D2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5900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5CC51B-E0BE-4D50-A04A-571F8BCAE2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99550" y="692150"/>
            <a:ext cx="2254250" cy="53099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1F5607-7A89-4981-87F4-98BC7CE0A9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692150"/>
            <a:ext cx="8108950" cy="53099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0D5BE-275A-42D5-BCE1-357D53FC5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25F9A-B406-4028-AC92-D12450519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70F0A-5147-4274-A0A1-BD2191794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6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BDEBF-80D4-34A2-155E-C61251233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5DB1FC-1235-42E3-BC9A-41B2D9389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1D3E2C-3B45-93F9-A43C-DC5F67DE2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5107F-1F86-4B29-9913-B26DA33EE37F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E7E8F3-A715-1D88-960F-F5DDB9D9B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BA98C6-F69F-850F-C36A-E4CA9CEFF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94AA-5399-4E88-A0E3-43ED89EC86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36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1BC44-1110-CA52-222F-3B0EEBFFF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221AD-C50B-876D-C948-7220AE1C25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1E5018-6C5A-522A-5BF4-3C7292879C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98F46-62E5-4F3C-B2FB-543477DA2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5107F-1F86-4B29-9913-B26DA33EE37F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FEC1EF-ACD1-A727-7E45-435A04E6B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C4D8CE-ACC6-E8F7-446C-AA37D0000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94AA-5399-4E88-A0E3-43ED89EC86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410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C2DE2-34DF-AC72-0EFC-6AE24BEA2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698450-DABF-4C14-9978-F82077AA7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880B65-DB36-D7C1-674A-0E60798C3C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F7069B-5394-059C-7292-73E9F269D4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DAFBEA-9035-E417-B63E-F173D2F7FC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7333F5-4DAA-2040-805F-BE6483EBC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5107F-1F86-4B29-9913-B26DA33EE37F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6C1D8F-C18A-8778-D6F8-FF7FCAD12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EC0581-F8B0-2EAD-4FA9-2C02E7AB4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94AA-5399-4E88-A0E3-43ED89EC86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209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F5D22-446C-5B64-F39F-F042E428F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57A44-A767-FE0A-58C9-40EBFC3C9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5107F-1F86-4B29-9913-B26DA33EE37F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4C1854-314B-800D-5B5D-B53C87144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03639-3ABE-3B61-3C52-C3185FCFC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94AA-5399-4E88-A0E3-43ED89EC86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98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F14D2E-245F-AC1B-5B79-F92C0A649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5107F-1F86-4B29-9913-B26DA33EE37F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F69375-F5CF-0B0A-F87D-AAA686896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011B89-5810-EDD5-C221-2A3D6C033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94AA-5399-4E88-A0E3-43ED89EC86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3773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775CD-CF27-72CC-0CF1-98A0BA83C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703A2-AF5B-C1B9-3021-FB5A3E6BA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DF3CB7-93DE-6204-739F-FD9A568C6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AA558D-2E8E-A25E-FF42-C27CB8710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5107F-1F86-4B29-9913-B26DA33EE37F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3AA146-8222-A8B7-8DD2-DA986D91A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897F3F-4770-965A-943F-545E942E4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94AA-5399-4E88-A0E3-43ED89EC86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780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46F25-4B09-E3E2-BF1A-E40B41E8B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78F8B8-5484-9BD1-3EF5-BFA64284D7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0DB755-D13B-AD08-9DFA-61DA9FA2E4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B5EF85-E14E-96C5-8164-747DD2D05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5107F-1F86-4B29-9913-B26DA33EE37F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CF8AA9-8049-D4CF-02E4-822DBEDCA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B156BB-DEE2-6153-7B63-30C28F18C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94AA-5399-4E88-A0E3-43ED89EC86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0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41C49F-6FA7-5DFA-2394-036E07741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282DD2-47C5-D047-0791-DD0020142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1D37F-FC18-5BCF-EB90-63BE2EFC3C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A5107F-1F86-4B29-9913-B26DA33EE37F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88BA-9ADF-1C92-13EC-47E7752211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3739B7-6AA6-A21C-6B3E-4A93B9143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3B94AA-5399-4E88-A0E3-43ED89EC86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233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AAE2DA9-9BAF-4D46-BC97-20425C5321FD}"/>
              </a:ext>
            </a:extLst>
          </p:cNvPr>
          <p:cNvSpPr/>
          <p:nvPr/>
        </p:nvSpPr>
        <p:spPr>
          <a:xfrm>
            <a:off x="372926" y="367993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68807" y="-29564"/>
                  <a:pt x="11499601" y="84193"/>
                </a:cubicBezTo>
                <a:lnTo>
                  <a:pt x="11496115" y="333210"/>
                </a:lnTo>
                <a:cubicBezTo>
                  <a:pt x="11496285" y="48943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489E99-8A12-4C4F-92F9-95B01D814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724" y="558209"/>
            <a:ext cx="10333075" cy="1414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1B211-A6C3-4384-AA0B-7A8561A53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0726" y="2089298"/>
            <a:ext cx="10333074" cy="38277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07E98-5ED3-41C2-BC39-EA8FB826AB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834" y="6356350"/>
            <a:ext cx="2604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</a:defRPr>
            </a:lvl1pPr>
          </a:lstStyle>
          <a:p>
            <a:fld id="{C1691109-F4F8-4597-962C-A4F4B7960636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93049-EC55-4ABD-8F77-F5A84AE384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56153" y="6356350"/>
            <a:ext cx="34441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1B6DF-CCDC-4ED0-A4B2-1512B668F4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00263" y="6356350"/>
            <a:ext cx="523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2D2C6CA-56BB-4A08-A1E2-342F83955EDB}"/>
              </a:ext>
            </a:extLst>
          </p:cNvPr>
          <p:cNvSpPr/>
          <p:nvPr/>
        </p:nvSpPr>
        <p:spPr>
          <a:xfrm>
            <a:off x="403284" y="389461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5500 h 6255974"/>
              <a:gd name="connsiteX1" fmla="*/ 11263634 w 11499601"/>
              <a:gd name="connsiteY1" fmla="*/ 16394 h 6255974"/>
              <a:gd name="connsiteX2" fmla="*/ 11499601 w 11499601"/>
              <a:gd name="connsiteY2" fmla="*/ 64794 h 6255974"/>
              <a:gd name="connsiteX3" fmla="*/ 11496115 w 11499601"/>
              <a:gd name="connsiteY3" fmla="*/ 338710 h 6255974"/>
              <a:gd name="connsiteX4" fmla="*/ 11496626 w 11499601"/>
              <a:gd name="connsiteY4" fmla="*/ 807372 h 6255974"/>
              <a:gd name="connsiteX5" fmla="*/ 11482477 w 11499601"/>
              <a:gd name="connsiteY5" fmla="*/ 1840079 h 6255974"/>
              <a:gd name="connsiteX6" fmla="*/ 11478714 w 11499601"/>
              <a:gd name="connsiteY6" fmla="*/ 3525714 h 6255974"/>
              <a:gd name="connsiteX7" fmla="*/ 11419375 w 11499601"/>
              <a:gd name="connsiteY7" fmla="*/ 5987933 h 6255974"/>
              <a:gd name="connsiteX8" fmla="*/ 5959453 w 11499601"/>
              <a:gd name="connsiteY8" fmla="*/ 5978886 h 6255974"/>
              <a:gd name="connsiteX9" fmla="*/ 4858766 w 11499601"/>
              <a:gd name="connsiteY9" fmla="*/ 6005062 h 6255974"/>
              <a:gd name="connsiteX10" fmla="*/ 3239306 w 11499601"/>
              <a:gd name="connsiteY10" fmla="*/ 5978241 h 6255974"/>
              <a:gd name="connsiteX11" fmla="*/ 3217554 w 11499601"/>
              <a:gd name="connsiteY11" fmla="*/ 6011412 h 6255974"/>
              <a:gd name="connsiteX12" fmla="*/ 3219866 w 11499601"/>
              <a:gd name="connsiteY12" fmla="*/ 6255974 h 6255974"/>
              <a:gd name="connsiteX13" fmla="*/ 2870715 w 11499601"/>
              <a:gd name="connsiteY13" fmla="*/ 6061661 h 6255974"/>
              <a:gd name="connsiteX14" fmla="*/ 2785655 w 11499601"/>
              <a:gd name="connsiteY14" fmla="*/ 5978241 h 6255974"/>
              <a:gd name="connsiteX15" fmla="*/ 2301504 w 11499601"/>
              <a:gd name="connsiteY15" fmla="*/ 5973147 h 6255974"/>
              <a:gd name="connsiteX16" fmla="*/ 666073 w 11499601"/>
              <a:gd name="connsiteY16" fmla="*/ 5964071 h 6255974"/>
              <a:gd name="connsiteX17" fmla="*/ 94741 w 11499601"/>
              <a:gd name="connsiteY17" fmla="*/ 5962915 h 6255974"/>
              <a:gd name="connsiteX18" fmla="*/ 37859 w 11499601"/>
              <a:gd name="connsiteY18" fmla="*/ 5881560 h 6255974"/>
              <a:gd name="connsiteX19" fmla="*/ 28975 w 11499601"/>
              <a:gd name="connsiteY19" fmla="*/ 2612388 h 6255974"/>
              <a:gd name="connsiteX20" fmla="*/ 33539 w 11499601"/>
              <a:gd name="connsiteY20" fmla="*/ 65360 h 6255974"/>
              <a:gd name="connsiteX21" fmla="*/ 39830 w 11499601"/>
              <a:gd name="connsiteY21" fmla="*/ 47528 h 6255974"/>
              <a:gd name="connsiteX22" fmla="*/ 88659 w 11499601"/>
              <a:gd name="connsiteY22" fmla="*/ 42782 h 6255974"/>
              <a:gd name="connsiteX23" fmla="*/ 301554 w 11499601"/>
              <a:gd name="connsiteY23" fmla="*/ 42782 h 6255974"/>
              <a:gd name="connsiteX24" fmla="*/ 416464 w 11499601"/>
              <a:gd name="connsiteY24" fmla="*/ 36225 h 6255974"/>
              <a:gd name="connsiteX25" fmla="*/ 907723 w 11499601"/>
              <a:gd name="connsiteY25" fmla="*/ 29769 h 6255974"/>
              <a:gd name="connsiteX26" fmla="*/ 3989089 w 11499601"/>
              <a:gd name="connsiteY26" fmla="*/ 35153 h 6255974"/>
              <a:gd name="connsiteX27" fmla="*/ 9680053 w 11499601"/>
              <a:gd name="connsiteY27" fmla="*/ 5500 h 62559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5929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1172 w 11499601"/>
              <a:gd name="connsiteY3" fmla="*/ 31329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83635" y="5293"/>
                  <a:pt x="11499601" y="39374"/>
                </a:cubicBezTo>
                <a:lnTo>
                  <a:pt x="11491172" y="313290"/>
                </a:lnTo>
                <a:cubicBezTo>
                  <a:pt x="11491342" y="46951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560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b="1" kern="1200" spc="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SzPct val="73000"/>
        <a:buFontTx/>
        <a:buNone/>
        <a:defRPr sz="3200" b="1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18288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800" b="1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4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182880" algn="l" defTabSz="914400" rtl="0" eaLnBrk="1" latinLnBrk="0" hangingPunct="1">
        <a:lnSpc>
          <a:spcPct val="100000"/>
        </a:lnSpc>
        <a:spcBef>
          <a:spcPts val="500"/>
        </a:spcBef>
        <a:buSzPct val="73000"/>
        <a:buFont typeface="Arial" panose="020B0604020202020204" pitchFamily="34" charset="0"/>
        <a:buChar char="•"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rawpixel.com/search/friendship" TargetMode="Externa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87C619C-EBAB-488E-96B9-153AA4C9B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130DA1C1-36FD-41D8-9826-EE797BF39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453312" cy="6858000"/>
          </a:xfrm>
          <a:custGeom>
            <a:avLst/>
            <a:gdLst>
              <a:gd name="connsiteX0" fmla="*/ 0 w 7433452"/>
              <a:gd name="connsiteY0" fmla="*/ 0 h 6858000"/>
              <a:gd name="connsiteX1" fmla="*/ 1592736 w 7433452"/>
              <a:gd name="connsiteY1" fmla="*/ 0 h 6858000"/>
              <a:gd name="connsiteX2" fmla="*/ 2171700 w 7433452"/>
              <a:gd name="connsiteY2" fmla="*/ 0 h 6858000"/>
              <a:gd name="connsiteX3" fmla="*/ 2762696 w 7433452"/>
              <a:gd name="connsiteY3" fmla="*/ 0 h 6858000"/>
              <a:gd name="connsiteX4" fmla="*/ 2829254 w 7433452"/>
              <a:gd name="connsiteY4" fmla="*/ 0 h 6858000"/>
              <a:gd name="connsiteX5" fmla="*/ 7415310 w 7433452"/>
              <a:gd name="connsiteY5" fmla="*/ 0 h 6858000"/>
              <a:gd name="connsiteX6" fmla="*/ 7405703 w 7433452"/>
              <a:gd name="connsiteY6" fmla="*/ 94814 h 6858000"/>
              <a:gd name="connsiteX7" fmla="*/ 7410754 w 7433452"/>
              <a:gd name="connsiteY7" fmla="*/ 421796 h 6858000"/>
              <a:gd name="connsiteX8" fmla="*/ 7414688 w 7433452"/>
              <a:gd name="connsiteY8" fmla="*/ 812192 h 6858000"/>
              <a:gd name="connsiteX9" fmla="*/ 7395017 w 7433452"/>
              <a:gd name="connsiteY9" fmla="*/ 1113642 h 6858000"/>
              <a:gd name="connsiteX10" fmla="*/ 7422810 w 7433452"/>
              <a:gd name="connsiteY10" fmla="*/ 1796708 h 6858000"/>
              <a:gd name="connsiteX11" fmla="*/ 7421161 w 7433452"/>
              <a:gd name="connsiteY11" fmla="*/ 2327333 h 6858000"/>
              <a:gd name="connsiteX12" fmla="*/ 7412023 w 7433452"/>
              <a:gd name="connsiteY12" fmla="*/ 2784280 h 6858000"/>
              <a:gd name="connsiteX13" fmla="*/ 7417480 w 7433452"/>
              <a:gd name="connsiteY13" fmla="*/ 2985458 h 6858000"/>
              <a:gd name="connsiteX14" fmla="*/ 7403774 w 7433452"/>
              <a:gd name="connsiteY14" fmla="*/ 3531096 h 6858000"/>
              <a:gd name="connsiteX15" fmla="*/ 7414307 w 7433452"/>
              <a:gd name="connsiteY15" fmla="*/ 4336830 h 6858000"/>
              <a:gd name="connsiteX16" fmla="*/ 7413419 w 7433452"/>
              <a:gd name="connsiteY16" fmla="*/ 5026893 h 6858000"/>
              <a:gd name="connsiteX17" fmla="*/ 7417734 w 7433452"/>
              <a:gd name="connsiteY17" fmla="*/ 5252632 h 6858000"/>
              <a:gd name="connsiteX18" fmla="*/ 7417734 w 7433452"/>
              <a:gd name="connsiteY18" fmla="*/ 5466282 h 6858000"/>
              <a:gd name="connsiteX19" fmla="*/ 7379659 w 7433452"/>
              <a:gd name="connsiteY19" fmla="*/ 6121225 h 6858000"/>
              <a:gd name="connsiteX20" fmla="*/ 7395115 w 7433452"/>
              <a:gd name="connsiteY20" fmla="*/ 6708907 h 6858000"/>
              <a:gd name="connsiteX21" fmla="*/ 7412408 w 7433452"/>
              <a:gd name="connsiteY21" fmla="*/ 6858000 h 6858000"/>
              <a:gd name="connsiteX22" fmla="*/ 2829254 w 7433452"/>
              <a:gd name="connsiteY22" fmla="*/ 6858000 h 6858000"/>
              <a:gd name="connsiteX23" fmla="*/ 2762696 w 7433452"/>
              <a:gd name="connsiteY23" fmla="*/ 6858000 h 6858000"/>
              <a:gd name="connsiteX24" fmla="*/ 2171700 w 7433452"/>
              <a:gd name="connsiteY24" fmla="*/ 6858000 h 6858000"/>
              <a:gd name="connsiteX25" fmla="*/ 1592736 w 7433452"/>
              <a:gd name="connsiteY25" fmla="*/ 6858000 h 6858000"/>
              <a:gd name="connsiteX26" fmla="*/ 0 w 7433452"/>
              <a:gd name="connsiteY2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433452" h="6858000">
                <a:moveTo>
                  <a:pt x="0" y="0"/>
                </a:moveTo>
                <a:lnTo>
                  <a:pt x="1592736" y="0"/>
                </a:lnTo>
                <a:lnTo>
                  <a:pt x="2171700" y="0"/>
                </a:lnTo>
                <a:lnTo>
                  <a:pt x="2762696" y="0"/>
                </a:lnTo>
                <a:lnTo>
                  <a:pt x="2829254" y="0"/>
                </a:lnTo>
                <a:lnTo>
                  <a:pt x="7415310" y="0"/>
                </a:lnTo>
                <a:lnTo>
                  <a:pt x="7405703" y="94814"/>
                </a:lnTo>
                <a:cubicBezTo>
                  <a:pt x="7398856" y="203629"/>
                  <a:pt x="7403520" y="312712"/>
                  <a:pt x="7410754" y="421796"/>
                </a:cubicBezTo>
                <a:cubicBezTo>
                  <a:pt x="7421580" y="551656"/>
                  <a:pt x="7422900" y="682144"/>
                  <a:pt x="7414688" y="812192"/>
                </a:cubicBezTo>
                <a:cubicBezTo>
                  <a:pt x="7406693" y="912591"/>
                  <a:pt x="7397682" y="1012988"/>
                  <a:pt x="7395017" y="1113642"/>
                </a:cubicBezTo>
                <a:cubicBezTo>
                  <a:pt x="7388670" y="1342689"/>
                  <a:pt x="7407708" y="1569316"/>
                  <a:pt x="7422810" y="1796708"/>
                </a:cubicBezTo>
                <a:cubicBezTo>
                  <a:pt x="7434487" y="1973710"/>
                  <a:pt x="7439944" y="2150457"/>
                  <a:pt x="7421161" y="2327333"/>
                </a:cubicBezTo>
                <a:cubicBezTo>
                  <a:pt x="7405170" y="2479266"/>
                  <a:pt x="7396793" y="2631453"/>
                  <a:pt x="7412023" y="2784280"/>
                </a:cubicBezTo>
                <a:cubicBezTo>
                  <a:pt x="7418749" y="2851085"/>
                  <a:pt x="7425984" y="2918653"/>
                  <a:pt x="7417480" y="2985458"/>
                </a:cubicBezTo>
                <a:cubicBezTo>
                  <a:pt x="7394508" y="3167039"/>
                  <a:pt x="7398063" y="3349132"/>
                  <a:pt x="7403774" y="3531096"/>
                </a:cubicBezTo>
                <a:cubicBezTo>
                  <a:pt x="7412277" y="3799715"/>
                  <a:pt x="7426364" y="4067954"/>
                  <a:pt x="7414307" y="4336830"/>
                </a:cubicBezTo>
                <a:cubicBezTo>
                  <a:pt x="7404027" y="4566639"/>
                  <a:pt x="7420653" y="4796831"/>
                  <a:pt x="7413419" y="5026893"/>
                </a:cubicBezTo>
                <a:cubicBezTo>
                  <a:pt x="7410982" y="5102162"/>
                  <a:pt x="7412429" y="5177504"/>
                  <a:pt x="7417734" y="5252632"/>
                </a:cubicBezTo>
                <a:cubicBezTo>
                  <a:pt x="7424271" y="5323700"/>
                  <a:pt x="7424271" y="5395213"/>
                  <a:pt x="7417734" y="5466282"/>
                </a:cubicBezTo>
                <a:cubicBezTo>
                  <a:pt x="7393239" y="5683875"/>
                  <a:pt x="7383214" y="5902486"/>
                  <a:pt x="7379659" y="6121225"/>
                </a:cubicBezTo>
                <a:cubicBezTo>
                  <a:pt x="7376423" y="6317442"/>
                  <a:pt x="7378041" y="6513586"/>
                  <a:pt x="7395115" y="6708907"/>
                </a:cubicBezTo>
                <a:lnTo>
                  <a:pt x="7412408" y="6858000"/>
                </a:lnTo>
                <a:lnTo>
                  <a:pt x="2829254" y="6858000"/>
                </a:lnTo>
                <a:lnTo>
                  <a:pt x="2762696" y="6858000"/>
                </a:lnTo>
                <a:lnTo>
                  <a:pt x="2171700" y="6858000"/>
                </a:lnTo>
                <a:lnTo>
                  <a:pt x="159273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FD04F3-5681-63AF-3A1F-8AF2046FB9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84632"/>
            <a:ext cx="6081713" cy="3566160"/>
          </a:xfrm>
        </p:spPr>
        <p:txBody>
          <a:bodyPr>
            <a:normAutofit/>
          </a:bodyPr>
          <a:lstStyle/>
          <a:p>
            <a:pPr algn="l"/>
            <a:r>
              <a:rPr lang="en-GB" sz="6600">
                <a:solidFill>
                  <a:srgbClr val="FFFFFF"/>
                </a:solidFill>
              </a:rPr>
              <a:t>Mental Health Lead Network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22773B-9B6C-7DA4-FCDF-9A5D6D429D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480560"/>
            <a:ext cx="6081713" cy="1572768"/>
          </a:xfrm>
        </p:spPr>
        <p:txBody>
          <a:bodyPr>
            <a:normAutofit/>
          </a:bodyPr>
          <a:lstStyle/>
          <a:p>
            <a:pPr algn="l"/>
            <a:r>
              <a:rPr lang="en-GB">
                <a:solidFill>
                  <a:srgbClr val="FFFFFF"/>
                </a:solidFill>
              </a:rPr>
              <a:t>Tuesday 27</a:t>
            </a:r>
            <a:r>
              <a:rPr lang="en-GB" baseline="30000">
                <a:solidFill>
                  <a:srgbClr val="FFFFFF"/>
                </a:solidFill>
              </a:rPr>
              <a:t>th</a:t>
            </a:r>
            <a:r>
              <a:rPr lang="en-GB">
                <a:solidFill>
                  <a:srgbClr val="FFFFFF"/>
                </a:solidFill>
              </a:rPr>
              <a:t> January 2026</a:t>
            </a:r>
          </a:p>
          <a:p>
            <a:pPr algn="l"/>
            <a:r>
              <a:rPr lang="en-GB">
                <a:solidFill>
                  <a:srgbClr val="FFFFFF"/>
                </a:solidFill>
              </a:rPr>
              <a:t>Considering the theme of:  Belonging</a:t>
            </a:r>
          </a:p>
        </p:txBody>
      </p:sp>
      <p:pic>
        <p:nvPicPr>
          <p:cNvPr id="7" name="Graphic 6" descr="Brain in head">
            <a:extLst>
              <a:ext uri="{FF2B5EF4-FFF2-40B4-BE49-F238E27FC236}">
                <a16:creationId xmlns:a16="http://schemas.microsoft.com/office/drawing/2014/main" id="{D5FB923C-ECC7-6F9B-C50A-79BE88FDE9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21594" y="283464"/>
            <a:ext cx="2904040" cy="2904040"/>
          </a:xfrm>
          <a:prstGeom prst="rect">
            <a:avLst/>
          </a:prstGeom>
        </p:spPr>
      </p:pic>
      <p:sp>
        <p:nvSpPr>
          <p:cNvPr id="21" name="sketch line">
            <a:extLst>
              <a:ext uri="{FF2B5EF4-FFF2-40B4-BE49-F238E27FC236}">
                <a16:creationId xmlns:a16="http://schemas.microsoft.com/office/drawing/2014/main" id="{35BC54F7-1315-4D6C-9420-A5BF0CDDB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5475" y="4252192"/>
            <a:ext cx="4056549" cy="18288"/>
          </a:xfrm>
          <a:custGeom>
            <a:avLst/>
            <a:gdLst>
              <a:gd name="csX0" fmla="*/ 0 w 4056549"/>
              <a:gd name="csY0" fmla="*/ 0 h 18288"/>
              <a:gd name="csX1" fmla="*/ 676092 w 4056549"/>
              <a:gd name="csY1" fmla="*/ 0 h 18288"/>
              <a:gd name="csX2" fmla="*/ 1271052 w 4056549"/>
              <a:gd name="csY2" fmla="*/ 0 h 18288"/>
              <a:gd name="csX3" fmla="*/ 1947144 w 4056549"/>
              <a:gd name="csY3" fmla="*/ 0 h 18288"/>
              <a:gd name="csX4" fmla="*/ 2501539 w 4056549"/>
              <a:gd name="csY4" fmla="*/ 0 h 18288"/>
              <a:gd name="csX5" fmla="*/ 3137065 w 4056549"/>
              <a:gd name="csY5" fmla="*/ 0 h 18288"/>
              <a:gd name="csX6" fmla="*/ 4056549 w 4056549"/>
              <a:gd name="csY6" fmla="*/ 0 h 18288"/>
              <a:gd name="csX7" fmla="*/ 4056549 w 4056549"/>
              <a:gd name="csY7" fmla="*/ 18288 h 18288"/>
              <a:gd name="csX8" fmla="*/ 3380458 w 4056549"/>
              <a:gd name="csY8" fmla="*/ 18288 h 18288"/>
              <a:gd name="csX9" fmla="*/ 2663801 w 4056549"/>
              <a:gd name="csY9" fmla="*/ 18288 h 18288"/>
              <a:gd name="csX10" fmla="*/ 2068840 w 4056549"/>
              <a:gd name="csY10" fmla="*/ 18288 h 18288"/>
              <a:gd name="csX11" fmla="*/ 1311618 w 4056549"/>
              <a:gd name="csY11" fmla="*/ 18288 h 18288"/>
              <a:gd name="csX12" fmla="*/ 716657 w 4056549"/>
              <a:gd name="csY12" fmla="*/ 18288 h 18288"/>
              <a:gd name="csX13" fmla="*/ 0 w 4056549"/>
              <a:gd name="csY13" fmla="*/ 18288 h 18288"/>
              <a:gd name="csX14" fmla="*/ 0 w 4056549"/>
              <a:gd name="csY14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4056549" h="18288" fill="none" extrusionOk="0">
                <a:moveTo>
                  <a:pt x="0" y="0"/>
                </a:moveTo>
                <a:cubicBezTo>
                  <a:pt x="324395" y="-12272"/>
                  <a:pt x="437185" y="20747"/>
                  <a:pt x="676092" y="0"/>
                </a:cubicBezTo>
                <a:cubicBezTo>
                  <a:pt x="914999" y="-20747"/>
                  <a:pt x="980886" y="20074"/>
                  <a:pt x="1271052" y="0"/>
                </a:cubicBezTo>
                <a:cubicBezTo>
                  <a:pt x="1561218" y="-20074"/>
                  <a:pt x="1609815" y="19965"/>
                  <a:pt x="1947144" y="0"/>
                </a:cubicBezTo>
                <a:cubicBezTo>
                  <a:pt x="2284473" y="-19965"/>
                  <a:pt x="2317816" y="-23682"/>
                  <a:pt x="2501539" y="0"/>
                </a:cubicBezTo>
                <a:cubicBezTo>
                  <a:pt x="2685262" y="23682"/>
                  <a:pt x="2879461" y="12712"/>
                  <a:pt x="3137065" y="0"/>
                </a:cubicBezTo>
                <a:cubicBezTo>
                  <a:pt x="3394669" y="-12712"/>
                  <a:pt x="3618306" y="-41742"/>
                  <a:pt x="4056549" y="0"/>
                </a:cubicBezTo>
                <a:cubicBezTo>
                  <a:pt x="4056201" y="6465"/>
                  <a:pt x="4056979" y="10922"/>
                  <a:pt x="4056549" y="18288"/>
                </a:cubicBezTo>
                <a:cubicBezTo>
                  <a:pt x="3807729" y="-7540"/>
                  <a:pt x="3536237" y="12619"/>
                  <a:pt x="3380458" y="18288"/>
                </a:cubicBezTo>
                <a:cubicBezTo>
                  <a:pt x="3224679" y="23957"/>
                  <a:pt x="2967497" y="23368"/>
                  <a:pt x="2663801" y="18288"/>
                </a:cubicBezTo>
                <a:cubicBezTo>
                  <a:pt x="2360105" y="13208"/>
                  <a:pt x="2359716" y="-8821"/>
                  <a:pt x="2068840" y="18288"/>
                </a:cubicBezTo>
                <a:cubicBezTo>
                  <a:pt x="1777964" y="45397"/>
                  <a:pt x="1641909" y="31681"/>
                  <a:pt x="1311618" y="18288"/>
                </a:cubicBezTo>
                <a:cubicBezTo>
                  <a:pt x="981327" y="4895"/>
                  <a:pt x="990410" y="11155"/>
                  <a:pt x="716657" y="18288"/>
                </a:cubicBezTo>
                <a:cubicBezTo>
                  <a:pt x="442904" y="25421"/>
                  <a:pt x="330722" y="13665"/>
                  <a:pt x="0" y="18288"/>
                </a:cubicBezTo>
                <a:cubicBezTo>
                  <a:pt x="75" y="12069"/>
                  <a:pt x="515" y="5650"/>
                  <a:pt x="0" y="0"/>
                </a:cubicBezTo>
                <a:close/>
              </a:path>
              <a:path w="4056549" h="18288" stroke="0" extrusionOk="0">
                <a:moveTo>
                  <a:pt x="0" y="0"/>
                </a:moveTo>
                <a:cubicBezTo>
                  <a:pt x="175099" y="13469"/>
                  <a:pt x="459673" y="14529"/>
                  <a:pt x="594961" y="0"/>
                </a:cubicBezTo>
                <a:cubicBezTo>
                  <a:pt x="730249" y="-14529"/>
                  <a:pt x="873178" y="22015"/>
                  <a:pt x="1149356" y="0"/>
                </a:cubicBezTo>
                <a:cubicBezTo>
                  <a:pt x="1425534" y="-22015"/>
                  <a:pt x="1498871" y="-21513"/>
                  <a:pt x="1744316" y="0"/>
                </a:cubicBezTo>
                <a:cubicBezTo>
                  <a:pt x="1989761" y="21513"/>
                  <a:pt x="2112991" y="-46"/>
                  <a:pt x="2420408" y="0"/>
                </a:cubicBezTo>
                <a:cubicBezTo>
                  <a:pt x="2727825" y="46"/>
                  <a:pt x="2880256" y="-10040"/>
                  <a:pt x="3137065" y="0"/>
                </a:cubicBezTo>
                <a:cubicBezTo>
                  <a:pt x="3393874" y="10040"/>
                  <a:pt x="3704325" y="-6685"/>
                  <a:pt x="4056549" y="0"/>
                </a:cubicBezTo>
                <a:cubicBezTo>
                  <a:pt x="4055732" y="6895"/>
                  <a:pt x="4055770" y="11206"/>
                  <a:pt x="4056549" y="18288"/>
                </a:cubicBezTo>
                <a:cubicBezTo>
                  <a:pt x="3812770" y="11959"/>
                  <a:pt x="3533996" y="-5717"/>
                  <a:pt x="3299327" y="18288"/>
                </a:cubicBezTo>
                <a:cubicBezTo>
                  <a:pt x="3064658" y="42293"/>
                  <a:pt x="2940381" y="24492"/>
                  <a:pt x="2744931" y="18288"/>
                </a:cubicBezTo>
                <a:cubicBezTo>
                  <a:pt x="2549481" y="12084"/>
                  <a:pt x="2252169" y="51841"/>
                  <a:pt x="1987709" y="18288"/>
                </a:cubicBezTo>
                <a:cubicBezTo>
                  <a:pt x="1723249" y="-15265"/>
                  <a:pt x="1438946" y="3423"/>
                  <a:pt x="1230487" y="18288"/>
                </a:cubicBezTo>
                <a:cubicBezTo>
                  <a:pt x="1022028" y="33153"/>
                  <a:pt x="795957" y="18596"/>
                  <a:pt x="676092" y="18288"/>
                </a:cubicBezTo>
                <a:cubicBezTo>
                  <a:pt x="556227" y="17980"/>
                  <a:pt x="334853" y="39451"/>
                  <a:pt x="0" y="18288"/>
                </a:cubicBezTo>
                <a:cubicBezTo>
                  <a:pt x="95" y="14343"/>
                  <a:pt x="742" y="686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FBAB85-D22C-3299-3079-E97CC66761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7907654" y="3592052"/>
            <a:ext cx="3931920" cy="2624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3161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Jigsaw puzzles in plastic figures">
            <a:extLst>
              <a:ext uri="{FF2B5EF4-FFF2-40B4-BE49-F238E27FC236}">
                <a16:creationId xmlns:a16="http://schemas.microsoft.com/office/drawing/2014/main" id="{B03BEDC5-9F30-F190-CD3B-FB346256D4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6" y="2591"/>
            <a:ext cx="12191047" cy="6852275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2ECC9E0-B065-1A16-A1A4-9085665265F4}"/>
              </a:ext>
            </a:extLst>
          </p:cNvPr>
          <p:cNvSpPr txBox="1"/>
          <p:nvPr/>
        </p:nvSpPr>
        <p:spPr>
          <a:xfrm>
            <a:off x="696000" y="489704"/>
            <a:ext cx="10800000" cy="560845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sng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Theme 1 (Ideal)</a:t>
            </a:r>
            <a:r>
              <a:rPr kumimoji="0" lang="en-GB" sz="4800" b="1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Heteronormativity</a:t>
            </a:r>
            <a:r>
              <a:rPr kumimoji="0" lang="en-GB" sz="4800" b="1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GB" sz="4800" b="1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inhibits LGBTQ+ inclusion</a:t>
            </a:r>
            <a:endParaRPr kumimoji="0" lang="en-US" sz="48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Definition of Heteronormativity: </a:t>
            </a:r>
            <a:r>
              <a:rPr kumimoji="0" lang="en-GB" sz="18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“the assumption that the world and everything in it is, and should be, based on a heterosexual model” (Atkinson &amp; DePalma, 2010, in Price &amp; Tayler, 2015, p.126)</a:t>
            </a:r>
            <a:endParaRPr kumimoji="0" lang="en-GB" sz="3200" b="1" i="0" u="none" strike="noStrike" kern="1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Ideal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3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Heteronormativity is eradicated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3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Diverse identities are naturally integrated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3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 inclusive language, resources, and events that celebrate diversity across school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410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Jigsaw puzzles in plastic figures">
            <a:extLst>
              <a:ext uri="{FF2B5EF4-FFF2-40B4-BE49-F238E27FC236}">
                <a16:creationId xmlns:a16="http://schemas.microsoft.com/office/drawing/2014/main" id="{B03BEDC5-9F30-F190-CD3B-FB346256D4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6" y="2591"/>
            <a:ext cx="12191047" cy="6852275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2ECC9E0-B065-1A16-A1A4-9085665265F4}"/>
              </a:ext>
            </a:extLst>
          </p:cNvPr>
          <p:cNvSpPr txBox="1"/>
          <p:nvPr/>
        </p:nvSpPr>
        <p:spPr>
          <a:xfrm>
            <a:off x="462000" y="399966"/>
            <a:ext cx="11268000" cy="60580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sng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Theme 2 (Real)</a:t>
            </a:r>
            <a:r>
              <a:rPr kumimoji="0" lang="en-GB" sz="4400" b="1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Wider socio-political systems and cultural values impact inclusion practices</a:t>
            </a:r>
            <a:endParaRPr kumimoji="0" lang="en-US" sz="44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e Serif Hand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Real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3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Schools not to entirely to blame for not being LGBTQ+ inclusive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3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External influence:</a:t>
            </a:r>
          </a:p>
          <a:p>
            <a:pPr marL="45720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-hegemonic processes/finance driven government agendas</a:t>
            </a:r>
          </a:p>
          <a:p>
            <a:pPr marL="45720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-rigid/outdated processes</a:t>
            </a:r>
          </a:p>
          <a:p>
            <a:pPr marL="45720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-prioritisation of academic grades</a:t>
            </a:r>
          </a:p>
          <a:p>
            <a:pPr marL="45720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-approach to COVID-19</a:t>
            </a:r>
          </a:p>
          <a:p>
            <a:pPr marL="45720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-motives of religious-affiliated groups</a:t>
            </a:r>
          </a:p>
          <a:p>
            <a:pPr marL="45720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-values of parents</a:t>
            </a:r>
          </a:p>
        </p:txBody>
      </p:sp>
    </p:spTree>
    <p:extLst>
      <p:ext uri="{BB962C8B-B14F-4D97-AF65-F5344CB8AC3E}">
        <p14:creationId xmlns:p14="http://schemas.microsoft.com/office/powerpoint/2010/main" val="3528997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Jigsaw puzzles in plastic figures">
            <a:extLst>
              <a:ext uri="{FF2B5EF4-FFF2-40B4-BE49-F238E27FC236}">
                <a16:creationId xmlns:a16="http://schemas.microsoft.com/office/drawing/2014/main" id="{B03BEDC5-9F30-F190-CD3B-FB346256D4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6" y="2591"/>
            <a:ext cx="12191047" cy="6852275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2ECC9E0-B065-1A16-A1A4-9085665265F4}"/>
              </a:ext>
            </a:extLst>
          </p:cNvPr>
          <p:cNvSpPr txBox="1"/>
          <p:nvPr/>
        </p:nvSpPr>
        <p:spPr>
          <a:xfrm>
            <a:off x="462000" y="397129"/>
            <a:ext cx="11268000" cy="522232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sng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Theme 2 (Ideal)</a:t>
            </a:r>
            <a:r>
              <a:rPr kumimoji="0" lang="en-GB" sz="4400" b="1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Wider socio-political systems and cultural values impact inclusion practices</a:t>
            </a:r>
            <a:endParaRPr kumimoji="0" lang="en-US" sz="44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e Serif Hand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Ideal</a:t>
            </a:r>
          </a:p>
          <a:p>
            <a:pPr marL="514350" marR="0" lvl="0" indent="-5143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GB" sz="3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School systems openly celebrate difference</a:t>
            </a:r>
          </a:p>
          <a:p>
            <a:pPr marL="514350" marR="0" lvl="0" indent="-5143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GB" sz="3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culture of everyone being their authentic selves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181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Jigsaw puzzles in plastic figures">
            <a:extLst>
              <a:ext uri="{FF2B5EF4-FFF2-40B4-BE49-F238E27FC236}">
                <a16:creationId xmlns:a16="http://schemas.microsoft.com/office/drawing/2014/main" id="{B03BEDC5-9F30-F190-CD3B-FB346256D4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6" y="2591"/>
            <a:ext cx="12191047" cy="6852275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2ECC9E0-B065-1A16-A1A4-9085665265F4}"/>
              </a:ext>
            </a:extLst>
          </p:cNvPr>
          <p:cNvSpPr txBox="1"/>
          <p:nvPr/>
        </p:nvSpPr>
        <p:spPr>
          <a:xfrm>
            <a:off x="696000" y="444786"/>
            <a:ext cx="10800000" cy="59684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sng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Theme 3 (Real)</a:t>
            </a:r>
            <a:r>
              <a:rPr kumimoji="0" lang="en-GB" sz="4400" b="1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Systemic peer bullying and staff apathy prevents inclusive school cultures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Real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3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Culture of overt and subtle phobia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3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Staff inadequately deal with bullying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3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Bullying occurs within the LGBTQ+ community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3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Anti-bullying re-education strategies are positive, but inconsistent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6152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Jigsaw puzzles in plastic figures">
            <a:extLst>
              <a:ext uri="{FF2B5EF4-FFF2-40B4-BE49-F238E27FC236}">
                <a16:creationId xmlns:a16="http://schemas.microsoft.com/office/drawing/2014/main" id="{B03BEDC5-9F30-F190-CD3B-FB346256D4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6" y="2591"/>
            <a:ext cx="12191047" cy="6852275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2ECC9E0-B065-1A16-A1A4-9085665265F4}"/>
              </a:ext>
            </a:extLst>
          </p:cNvPr>
          <p:cNvSpPr txBox="1"/>
          <p:nvPr/>
        </p:nvSpPr>
        <p:spPr>
          <a:xfrm>
            <a:off x="696000" y="355018"/>
            <a:ext cx="10800000" cy="61479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sng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Theme 3 (Ideal)</a:t>
            </a:r>
            <a:r>
              <a:rPr kumimoji="0" lang="en-GB" sz="4400" b="1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Systemic peer bullying and staff apathy prevents inclusive school cultures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Ideal</a:t>
            </a:r>
          </a:p>
          <a:p>
            <a:pPr marL="514350" marR="0" lvl="0" indent="-5143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3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culture that promotes respect for difference, supporting mutually beneficial peer relationships</a:t>
            </a:r>
          </a:p>
          <a:p>
            <a:pPr marL="514350" marR="0" lvl="0" indent="-5143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3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 of zero-tolerance bullying policies/practices, and re-education of harmful views, rather than use of punitive measures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7026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Jigsaw puzzles in plastic figures">
            <a:extLst>
              <a:ext uri="{FF2B5EF4-FFF2-40B4-BE49-F238E27FC236}">
                <a16:creationId xmlns:a16="http://schemas.microsoft.com/office/drawing/2014/main" id="{B03BEDC5-9F30-F190-CD3B-FB346256D4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43339"/>
            <a:ext cx="12191047" cy="6852275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2ECC9E0-B065-1A16-A1A4-9085665265F4}"/>
              </a:ext>
            </a:extLst>
          </p:cNvPr>
          <p:cNvSpPr txBox="1"/>
          <p:nvPr/>
        </p:nvSpPr>
        <p:spPr>
          <a:xfrm>
            <a:off x="516000" y="286762"/>
            <a:ext cx="11160000" cy="634603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sng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Theme 4 (Real)</a:t>
            </a:r>
            <a:r>
              <a:rPr kumimoji="0" lang="en-GB" sz="4000" b="1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Gender-neutral practices support inclusion, but schools are gender binary and cisnormative</a:t>
            </a:r>
            <a:endParaRPr kumimoji="0" lang="en-US" sz="4000" b="1" i="0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Definition of Cisnormativity: “</a:t>
            </a:r>
            <a:r>
              <a:rPr kumimoji="0" lang="en-GB" sz="18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 idea that cisgender people (people whose gender matches the body they were born with) are normal or right and that all other people are not” (Cambridge English Dictionary, 2024)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Real</a:t>
            </a:r>
            <a:endParaRPr kumimoji="0" lang="en-GB" sz="2800" b="1" i="0" u="none" strike="noStrike" kern="1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28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Uniforms have gender-binary elements but leniency supports inclusion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28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Segregation on presumed genders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28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Pronoun education lacking and performative (‘box-ticking’)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28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Changing rooms are gender binary, inadequate and uncomfortable for females and gender diverse pupils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28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Toilet options are varied. Often gender-neutral options remove resources from others (e.g., from disabled people)</a:t>
            </a:r>
          </a:p>
        </p:txBody>
      </p:sp>
    </p:spTree>
    <p:extLst>
      <p:ext uri="{BB962C8B-B14F-4D97-AF65-F5344CB8AC3E}">
        <p14:creationId xmlns:p14="http://schemas.microsoft.com/office/powerpoint/2010/main" val="11833802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817077-9D7E-8267-E993-FAE68D6264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Jigsaw puzzles in plastic figures">
            <a:extLst>
              <a:ext uri="{FF2B5EF4-FFF2-40B4-BE49-F238E27FC236}">
                <a16:creationId xmlns:a16="http://schemas.microsoft.com/office/drawing/2014/main" id="{0E7F4717-76EA-59EF-F547-5344A03962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816" y="2591"/>
            <a:ext cx="12191047" cy="6852275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57E84D8-9F60-3177-C9E8-55C44371B9BA}"/>
              </a:ext>
            </a:extLst>
          </p:cNvPr>
          <p:cNvSpPr txBox="1"/>
          <p:nvPr/>
        </p:nvSpPr>
        <p:spPr>
          <a:xfrm>
            <a:off x="696000" y="1388429"/>
            <a:ext cx="10800000" cy="4770537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UK Supreme Court Ruling (April 2025):</a:t>
            </a:r>
          </a:p>
          <a:p>
            <a:pPr marL="457200" marR="0" lvl="0" indent="-457200" algn="l" defTabSz="4572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 legal definition of "woman" under the Equality Act 2010 refers      specifically to biological sex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impacts women's spaces and transgender rights</a:t>
            </a:r>
          </a:p>
          <a:p>
            <a:pPr marL="457200" marR="0" lvl="0" indent="-457200" algn="l" defTabSz="4572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Still awaiting governmental school guidance</a:t>
            </a:r>
          </a:p>
          <a:p>
            <a:pPr marL="457200" marR="0" lvl="0" indent="-457200" algn="l" defTabSz="4572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Education and Human Rights Commission (EHRC) interim guidance states schools: must not permit transgender girls to use biological girls’ facilities, or transgender boys to use biological boys’ facilities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02BCA32-9059-7091-560B-83CB98423237}"/>
              </a:ext>
            </a:extLst>
          </p:cNvPr>
          <p:cNvGraphicFramePr>
            <a:graphicFrameLocks noGrp="1"/>
          </p:cNvGraphicFramePr>
          <p:nvPr/>
        </p:nvGraphicFramePr>
        <p:xfrm>
          <a:off x="696000" y="392789"/>
          <a:ext cx="10799999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99999">
                  <a:extLst>
                    <a:ext uri="{9D8B030D-6E8A-4147-A177-3AD203B41FA5}">
                      <a16:colId xmlns:a16="http://schemas.microsoft.com/office/drawing/2014/main" val="33951183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4800" b="1" i="1" kern="1200" spc="1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Acknowledgement of political changes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9771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15857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1F5AC0-5666-54EB-A351-2A84E4708E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Jigsaw puzzles in plastic figures">
            <a:extLst>
              <a:ext uri="{FF2B5EF4-FFF2-40B4-BE49-F238E27FC236}">
                <a16:creationId xmlns:a16="http://schemas.microsoft.com/office/drawing/2014/main" id="{5490434B-B854-4931-365A-A6F0EB1651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816" y="2591"/>
            <a:ext cx="12191047" cy="6852275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BE26360-AEF2-7CE4-1395-1F349617CDC6}"/>
              </a:ext>
            </a:extLst>
          </p:cNvPr>
          <p:cNvSpPr txBox="1"/>
          <p:nvPr/>
        </p:nvSpPr>
        <p:spPr>
          <a:xfrm>
            <a:off x="696000" y="1388429"/>
            <a:ext cx="10800000" cy="4893647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Reflections</a:t>
            </a: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Schools are worried about what the Supreme Court Ruling means</a:t>
            </a: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Schools must provide single-sex spaces </a:t>
            </a:r>
            <a:r>
              <a:rPr kumimoji="0" lang="en-GB" sz="28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also provide spaces that include gender diverse people </a:t>
            </a: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Separate facilities for gender diverse pupils may cause stigma and lead to discrimination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Ultimately, schools have duty of care to safeguard </a:t>
            </a:r>
            <a:r>
              <a:rPr kumimoji="0" lang="en-GB" sz="2800" b="1" i="1" u="sng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kumimoji="0" lang="en-GB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pupils</a:t>
            </a: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0AA859F-9D04-F999-D5A9-A989E121D2B5}"/>
              </a:ext>
            </a:extLst>
          </p:cNvPr>
          <p:cNvGraphicFramePr>
            <a:graphicFrameLocks noGrp="1"/>
          </p:cNvGraphicFramePr>
          <p:nvPr/>
        </p:nvGraphicFramePr>
        <p:xfrm>
          <a:off x="696000" y="392789"/>
          <a:ext cx="1080000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0000">
                  <a:extLst>
                    <a:ext uri="{9D8B030D-6E8A-4147-A177-3AD203B41FA5}">
                      <a16:colId xmlns:a16="http://schemas.microsoft.com/office/drawing/2014/main" val="33951183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4800" b="1" i="1" kern="1200" spc="1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Acknowledgement of political changes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9771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1167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3A1188B-F6D0-454F-8265-790DD27A80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  <p:pic>
        <p:nvPicPr>
          <p:cNvPr id="4" name="Picture 3" descr="Jigsaw puzzles in plastic figures">
            <a:extLst>
              <a:ext uri="{FF2B5EF4-FFF2-40B4-BE49-F238E27FC236}">
                <a16:creationId xmlns:a16="http://schemas.microsoft.com/office/drawing/2014/main" id="{656EC1B2-63BF-050F-FD5A-95FD12F1ACF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5292" r="-2" b="13408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1508670-65E0-4939-8E5D-98D071CA1A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57046">
            <a:off x="543795" y="3143470"/>
            <a:ext cx="5212440" cy="3679176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1601" h="725962">
                <a:moveTo>
                  <a:pt x="284667" y="725962"/>
                </a:moveTo>
                <a:cubicBezTo>
                  <a:pt x="313242" y="686910"/>
                  <a:pt x="340657" y="666797"/>
                  <a:pt x="430018" y="637285"/>
                </a:cubicBezTo>
                <a:cubicBezTo>
                  <a:pt x="519379" y="607773"/>
                  <a:pt x="700342" y="633664"/>
                  <a:pt x="820834" y="548891"/>
                </a:cubicBezTo>
                <a:cubicBezTo>
                  <a:pt x="941325" y="464119"/>
                  <a:pt x="978945" y="348264"/>
                  <a:pt x="954560" y="257809"/>
                </a:cubicBezTo>
                <a:cubicBezTo>
                  <a:pt x="930175" y="167354"/>
                  <a:pt x="880075" y="31018"/>
                  <a:pt x="674525" y="6158"/>
                </a:cubicBezTo>
                <a:cubicBezTo>
                  <a:pt x="468976" y="-18702"/>
                  <a:pt x="105460" y="25908"/>
                  <a:pt x="15300" y="247141"/>
                </a:cubicBezTo>
                <a:cubicBezTo>
                  <a:pt x="-20133" y="410209"/>
                  <a:pt x="-9465" y="576801"/>
                  <a:pt x="217325" y="651191"/>
                </a:cubicBezTo>
                <a:cubicBezTo>
                  <a:pt x="270475" y="669193"/>
                  <a:pt x="284667" y="725962"/>
                  <a:pt x="284667" y="725962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A680864-F353-4128-88F8-98E04FD76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57046">
            <a:off x="514767" y="3191764"/>
            <a:ext cx="5212440" cy="3679176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1601" h="725962">
                <a:moveTo>
                  <a:pt x="284667" y="725962"/>
                </a:moveTo>
                <a:cubicBezTo>
                  <a:pt x="313242" y="686910"/>
                  <a:pt x="340657" y="666797"/>
                  <a:pt x="430018" y="637285"/>
                </a:cubicBezTo>
                <a:cubicBezTo>
                  <a:pt x="519379" y="607773"/>
                  <a:pt x="700342" y="633664"/>
                  <a:pt x="820834" y="548891"/>
                </a:cubicBezTo>
                <a:cubicBezTo>
                  <a:pt x="941325" y="464119"/>
                  <a:pt x="978945" y="348264"/>
                  <a:pt x="954560" y="257809"/>
                </a:cubicBezTo>
                <a:cubicBezTo>
                  <a:pt x="930175" y="167354"/>
                  <a:pt x="880075" y="31018"/>
                  <a:pt x="674525" y="6158"/>
                </a:cubicBezTo>
                <a:cubicBezTo>
                  <a:pt x="468976" y="-18702"/>
                  <a:pt x="105460" y="25908"/>
                  <a:pt x="15300" y="247141"/>
                </a:cubicBezTo>
                <a:cubicBezTo>
                  <a:pt x="-20133" y="410209"/>
                  <a:pt x="-9465" y="576801"/>
                  <a:pt x="217325" y="651191"/>
                </a:cubicBezTo>
                <a:cubicBezTo>
                  <a:pt x="270475" y="669193"/>
                  <a:pt x="284667" y="725962"/>
                  <a:pt x="284667" y="725962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752FD7-76EF-4EBF-8807-5A08A9C8EA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8498" y="3200400"/>
            <a:ext cx="5094514" cy="2176139"/>
          </a:xfrm>
        </p:spPr>
        <p:txBody>
          <a:bodyPr anchor="b">
            <a:normAutofit fontScale="90000"/>
          </a:bodyPr>
          <a:lstStyle/>
          <a:p>
            <a:r>
              <a:rPr lang="en-US"/>
              <a:t>  LGBTQ+ Young people's experiences of </a:t>
            </a:r>
            <a:br>
              <a:rPr lang="en-US"/>
            </a:br>
            <a:r>
              <a:rPr lang="en-US"/>
              <a:t>school inclusion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C8D8C1-1062-49B2-BB56-D9F8E5DA6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1924" y="5290457"/>
            <a:ext cx="3758145" cy="105516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2800" i="1"/>
              <a:t>Exploring the Real and the Ideal</a:t>
            </a:r>
          </a:p>
          <a:p>
            <a:pPr algn="ctr"/>
            <a:r>
              <a:rPr lang="en-US" sz="2800"/>
              <a:t>Natalie Dowle</a:t>
            </a:r>
          </a:p>
        </p:txBody>
      </p:sp>
    </p:spTree>
    <p:extLst>
      <p:ext uri="{BB962C8B-B14F-4D97-AF65-F5344CB8AC3E}">
        <p14:creationId xmlns:p14="http://schemas.microsoft.com/office/powerpoint/2010/main" val="4262868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CB9B8-C8E2-E0C2-8944-876B9FCE1C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Jigsaw puzzles in plastic figures">
            <a:extLst>
              <a:ext uri="{FF2B5EF4-FFF2-40B4-BE49-F238E27FC236}">
                <a16:creationId xmlns:a16="http://schemas.microsoft.com/office/drawing/2014/main" id="{A19D31E7-C053-9C4E-44B8-D809F289EE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53" y="5725"/>
            <a:ext cx="12191047" cy="6852275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F7C6E3D-0A4E-D1AB-B0FB-05890878D085}"/>
              </a:ext>
            </a:extLst>
          </p:cNvPr>
          <p:cNvSpPr txBox="1"/>
          <p:nvPr/>
        </p:nvSpPr>
        <p:spPr>
          <a:xfrm>
            <a:off x="336000" y="189000"/>
            <a:ext cx="11520000" cy="6509474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Why is this research important?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2024, 8% of people aged 16-24 years identified as ‘LGB’ </a:t>
            </a:r>
            <a:r>
              <a:rPr kumimoji="0" lang="en-US" sz="1800" b="0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(according to ONS, 2024).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2021 Census, 0.5% of adults in England &amp; Wales identified as ‘Transgender’ </a:t>
            </a:r>
            <a:r>
              <a:rPr kumimoji="0" lang="en-US" sz="1800" b="0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(according to ONS, 2023).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LGBTQ+ Mental Health: What research statistics tell us: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C2291CD-D1FF-4E98-6B4B-6AE2FBB78057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2136706"/>
          <a:ext cx="11252718" cy="4382340"/>
        </p:xfrm>
        <a:graphic>
          <a:graphicData uri="http://schemas.openxmlformats.org/drawingml/2006/table">
            <a:tbl>
              <a:tblPr/>
              <a:tblGrid>
                <a:gridCol w="11252718">
                  <a:extLst>
                    <a:ext uri="{9D8B030D-6E8A-4147-A177-3AD203B41FA5}">
                      <a16:colId xmlns:a16="http://schemas.microsoft.com/office/drawing/2014/main" val="338566704"/>
                    </a:ext>
                  </a:extLst>
                </a:gridCol>
              </a:tblGrid>
              <a:tr h="3731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Issue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011" marR="89011" marT="44505" marB="44505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2533775"/>
                  </a:ext>
                </a:extLst>
              </a:tr>
              <a:tr h="64132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LGBTQ+ CYP are 1.5 times more likely than non-LGBTQ+ peers to experience depression and anxiety</a:t>
                      </a:r>
                      <a:r>
                        <a:rPr lang="en-GB" sz="2200" baseline="300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600" baseline="300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[1]</a:t>
                      </a:r>
                      <a:endParaRPr lang="en-GB" sz="1600" b="0" baseline="30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011" marR="89011" marT="44505" marB="44505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B3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9233522"/>
                  </a:ext>
                </a:extLst>
              </a:tr>
              <a:tr h="78328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Bisexual pupils report the highest mental health problems - linked to biphobia, invisibility, and lack of role models </a:t>
                      </a:r>
                      <a:r>
                        <a:rPr lang="en-GB" sz="1600" kern="1200" baseline="30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[2, 3]</a:t>
                      </a:r>
                    </a:p>
                  </a:txBody>
                  <a:tcPr marL="89011" marR="89011" marT="44505" marB="44505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B3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2762660"/>
                  </a:ext>
                </a:extLst>
              </a:tr>
              <a:tr h="9124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LGBTQ+ community at increased risk of self-harm, suicidal ideation and attempts, and substance misuse. Sexual minority CYP are 2-3 times more at risk of suicide, with increased suicidal ideation/planning </a:t>
                      </a:r>
                      <a:r>
                        <a:rPr lang="en-GB" sz="1600" kern="1200" baseline="30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[1, 2, 4, 5] </a:t>
                      </a:r>
                    </a:p>
                  </a:txBody>
                  <a:tcPr marL="89011" marR="89011" marT="44505" marB="44505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B3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490929"/>
                  </a:ext>
                </a:extLst>
              </a:tr>
              <a:tr h="9124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Among transgender youth aged 11-19, 45% have attempted suicide </a:t>
                      </a:r>
                      <a:r>
                        <a:rPr lang="en-GB" sz="1600" kern="1200" baseline="30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[6]</a:t>
                      </a:r>
                    </a:p>
                  </a:txBody>
                  <a:tcPr marL="89011" marR="89011" marT="44505" marB="44505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B3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422738"/>
                  </a:ext>
                </a:extLst>
              </a:tr>
              <a:tr h="64132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Statistically, LGBTQ+ people have a reduced lifespan compared to non-LGBTQ+ people </a:t>
                      </a:r>
                      <a:r>
                        <a:rPr lang="en-GB" sz="1600" kern="1200" baseline="30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[1, 4, 5]</a:t>
                      </a:r>
                    </a:p>
                  </a:txBody>
                  <a:tcPr marL="89011" marR="89011" marT="44505" marB="44505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B3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3456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590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31A9CA-CDFC-A200-0CD2-3423E0192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Jigsaw puzzles in plastic figures">
            <a:extLst>
              <a:ext uri="{FF2B5EF4-FFF2-40B4-BE49-F238E27FC236}">
                <a16:creationId xmlns:a16="http://schemas.microsoft.com/office/drawing/2014/main" id="{FDF4F1F2-5C94-E395-1001-D6C17DEA3A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816" y="2591"/>
            <a:ext cx="12191047" cy="6852275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C2D4BBE-A4D0-122D-5BB9-5577C648C0B6}"/>
              </a:ext>
            </a:extLst>
          </p:cNvPr>
          <p:cNvSpPr txBox="1"/>
          <p:nvPr/>
        </p:nvSpPr>
        <p:spPr>
          <a:xfrm>
            <a:off x="336000" y="189000"/>
            <a:ext cx="11520000" cy="6480000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LGBTQ+ Mental Health: What school-based research tells us: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EA20FDD-846B-7F4D-409E-D850C46E862E}"/>
              </a:ext>
            </a:extLst>
          </p:cNvPr>
          <p:cNvGraphicFramePr>
            <a:graphicFrameLocks noGrp="1"/>
          </p:cNvGraphicFramePr>
          <p:nvPr/>
        </p:nvGraphicFramePr>
        <p:xfrm>
          <a:off x="475861" y="923731"/>
          <a:ext cx="11271380" cy="5277570"/>
        </p:xfrm>
        <a:graphic>
          <a:graphicData uri="http://schemas.openxmlformats.org/drawingml/2006/table">
            <a:tbl>
              <a:tblPr/>
              <a:tblGrid>
                <a:gridCol w="5635690">
                  <a:extLst>
                    <a:ext uri="{9D8B030D-6E8A-4147-A177-3AD203B41FA5}">
                      <a16:colId xmlns:a16="http://schemas.microsoft.com/office/drawing/2014/main" val="338566704"/>
                    </a:ext>
                  </a:extLst>
                </a:gridCol>
                <a:gridCol w="5635690">
                  <a:extLst>
                    <a:ext uri="{9D8B030D-6E8A-4147-A177-3AD203B41FA5}">
                      <a16:colId xmlns:a16="http://schemas.microsoft.com/office/drawing/2014/main" val="1679161576"/>
                    </a:ext>
                  </a:extLst>
                </a:gridCol>
              </a:tblGrid>
              <a:tr h="4365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Issue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011" marR="89011" marT="44505" marB="44505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Impact on Young People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011" marR="89011" marT="44505" marB="44505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2533775"/>
                  </a:ext>
                </a:extLst>
              </a:tr>
              <a:tr h="9681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 b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Exclusionary practices and invisibility in the curriculum </a:t>
                      </a:r>
                      <a:endParaRPr lang="en-GB" sz="2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011" marR="89011" marT="44505" marB="44505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Learning barriers and reduced wellbeing </a:t>
                      </a:r>
                      <a:r>
                        <a:rPr lang="en-GB" sz="2000" baseline="30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[7, 4, 8, 3]</a:t>
                      </a:r>
                    </a:p>
                  </a:txBody>
                  <a:tcPr marL="89011" marR="89011" marT="44505" marB="44505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9233522"/>
                  </a:ext>
                </a:extLst>
              </a:tr>
              <a:tr h="9681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Peer bullying and derogatory language are common (e.g., “that’s so gay”)</a:t>
                      </a:r>
                    </a:p>
                  </a:txBody>
                  <a:tcPr marL="89011" marR="89011" marT="44505" marB="44505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Isolation and distress </a:t>
                      </a:r>
                      <a:r>
                        <a:rPr lang="en-GB" sz="2000" kern="1200" baseline="300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[9, 10, 11, 12]</a:t>
                      </a:r>
                    </a:p>
                  </a:txBody>
                  <a:tcPr marL="89011" marR="89011" marT="44505" marB="44505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2762660"/>
                  </a:ext>
                </a:extLst>
              </a:tr>
              <a:tr h="9681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Victimisation of gender diverse young people</a:t>
                      </a:r>
                    </a:p>
                  </a:txBody>
                  <a:tcPr marL="89011" marR="89011" marT="44505" marB="44505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Mental ill-health, anxiety, social withdrawal, risky behaviours </a:t>
                      </a:r>
                      <a:r>
                        <a:rPr lang="en-GB" sz="2000" kern="1200" baseline="300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[13, 14, 15, 5, 16, 17]</a:t>
                      </a:r>
                    </a:p>
                  </a:txBody>
                  <a:tcPr marL="89011" marR="89011" marT="44505" marB="44505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490929"/>
                  </a:ext>
                </a:extLst>
              </a:tr>
              <a:tr h="9681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Unsafe communal spaces (toilets, changing rooms)</a:t>
                      </a:r>
                    </a:p>
                  </a:txBody>
                  <a:tcPr marL="89011" marR="89011" marT="44505" marB="44505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Identity concealment - reduced confidence and aspirations </a:t>
                      </a:r>
                      <a:r>
                        <a:rPr lang="en-GB" sz="2000" kern="1200" baseline="300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[18, 19, 20, 16, 21]</a:t>
                      </a:r>
                    </a:p>
                  </a:txBody>
                  <a:tcPr marL="89011" marR="89011" marT="44505" marB="44505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422738"/>
                  </a:ext>
                </a:extLst>
              </a:tr>
              <a:tr h="9681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Being singled out (e.g., separate changing area for P.E.)</a:t>
                      </a:r>
                    </a:p>
                  </a:txBody>
                  <a:tcPr marL="89011" marR="89011" marT="44505" marB="44505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Avoidance of lessons or school entirely </a:t>
                      </a:r>
                      <a:r>
                        <a:rPr lang="en-GB" sz="2000" kern="1200" baseline="300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[22]</a:t>
                      </a:r>
                    </a:p>
                  </a:txBody>
                  <a:tcPr marL="89011" marR="89011" marT="44505" marB="44505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3456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0602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B00C9B-660B-A58E-01D6-6D19AA42E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Jigsaw puzzles in plastic figures">
            <a:extLst>
              <a:ext uri="{FF2B5EF4-FFF2-40B4-BE49-F238E27FC236}">
                <a16:creationId xmlns:a16="http://schemas.microsoft.com/office/drawing/2014/main" id="{6E1C1DFF-AC38-FAD4-2526-DDAE28CB1D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816" y="2591"/>
            <a:ext cx="12191047" cy="6852275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038BE9A-5FC4-A90E-6B37-0DCE6FB79840}"/>
              </a:ext>
            </a:extLst>
          </p:cNvPr>
          <p:cNvSpPr txBox="1"/>
          <p:nvPr/>
        </p:nvSpPr>
        <p:spPr>
          <a:xfrm>
            <a:off x="696000" y="551289"/>
            <a:ext cx="10800000" cy="5755422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1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Rationale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sz="3000" b="0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Previous research has a negative focus (e.g., exploring LGBTQ+ exclusion, positioning LGBTQ+ people as ‘victims’)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sz="3000" b="0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Some previous LGBTQ+ research has positive focus, but doesn’t specifically explore ‘inclusion’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sz="3000" b="0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Previous UK educational psychology research on inclusion predominantly has SEND focus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sz="3000" b="0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Some previous research explores LGBTQ+ young people’s views on ideal school, but is non-UK based</a:t>
            </a:r>
          </a:p>
        </p:txBody>
      </p:sp>
    </p:spTree>
    <p:extLst>
      <p:ext uri="{BB962C8B-B14F-4D97-AF65-F5344CB8AC3E}">
        <p14:creationId xmlns:p14="http://schemas.microsoft.com/office/powerpoint/2010/main" val="230295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Jigsaw puzzles in plastic figures">
            <a:extLst>
              <a:ext uri="{FF2B5EF4-FFF2-40B4-BE49-F238E27FC236}">
                <a16:creationId xmlns:a16="http://schemas.microsoft.com/office/drawing/2014/main" id="{B03BEDC5-9F30-F190-CD3B-FB346256D4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816" y="2591"/>
            <a:ext cx="12191047" cy="6852275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2ECC9E0-B065-1A16-A1A4-9085665265F4}"/>
              </a:ext>
            </a:extLst>
          </p:cNvPr>
          <p:cNvSpPr txBox="1"/>
          <p:nvPr/>
        </p:nvSpPr>
        <p:spPr>
          <a:xfrm>
            <a:off x="696000" y="549000"/>
            <a:ext cx="10800000" cy="5509200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1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Rationale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Therefore, this research is original as it explores both: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0" i="1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Real school experiences </a:t>
            </a:r>
            <a:r>
              <a:rPr kumimoji="0" lang="en-US" sz="3400" b="0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(both positive and negative)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AND…</a:t>
            </a:r>
            <a:endParaRPr kumimoji="0" lang="en-US" sz="3400" b="0" i="0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0" i="1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Ideal school inclusion </a:t>
            </a:r>
            <a:r>
              <a:rPr kumimoji="0" lang="en-US" sz="3400" b="0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(from perspective of UK-based LGBTQ+ young people)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endParaRPr kumimoji="0" lang="en-US" sz="3400" b="0" i="0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329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Jigsaw puzzles in plastic figures">
            <a:extLst>
              <a:ext uri="{FF2B5EF4-FFF2-40B4-BE49-F238E27FC236}">
                <a16:creationId xmlns:a16="http://schemas.microsoft.com/office/drawing/2014/main" id="{B03BEDC5-9F30-F190-CD3B-FB346256D4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816" y="2591"/>
            <a:ext cx="12191047" cy="6852275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2ECC9E0-B065-1A16-A1A4-9085665265F4}"/>
              </a:ext>
            </a:extLst>
          </p:cNvPr>
          <p:cNvSpPr txBox="1"/>
          <p:nvPr/>
        </p:nvSpPr>
        <p:spPr>
          <a:xfrm>
            <a:off x="567128" y="459000"/>
            <a:ext cx="5400000" cy="5900398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1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Research questions</a:t>
            </a:r>
          </a:p>
          <a:p>
            <a:pPr marL="514350" marR="0" lvl="0" indent="-514350" algn="l" defTabSz="457200" rtl="0" eaLnBrk="1" fontAlgn="auto" latinLnBrk="0" hangingPunct="1">
              <a:lnSpc>
                <a:spcPct val="107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3400" b="0" i="0" u="none" strike="noStrike" kern="1200" cap="none" spc="100" normalizeH="0" baseline="0" noProof="0">
                <a:ln>
                  <a:noFill/>
                </a:ln>
                <a:solidFill>
                  <a:srgbClr val="D11CAB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are LGBTQ+ young people’s real experiences of LGBTQ+ inclusion in school? </a:t>
            </a:r>
          </a:p>
          <a:p>
            <a:pPr marL="514350" marR="0" lvl="0" indent="-514350" algn="l" defTabSz="457200" rtl="0" eaLnBrk="1" fontAlgn="auto" latinLnBrk="0" hangingPunct="1">
              <a:lnSpc>
                <a:spcPct val="107000"/>
              </a:lnSpc>
              <a:spcBef>
                <a:spcPts val="240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3400" b="0" i="0" u="none" strike="noStrike" kern="1200" cap="none" spc="100" normalizeH="0" baseline="0" noProof="0">
                <a:ln>
                  <a:noFill/>
                </a:ln>
                <a:solidFill>
                  <a:srgbClr val="1E301B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are LGBTQ+ young people’s views on what makes an ideal LGBTQ+ inclusive school?</a:t>
            </a:r>
            <a:endParaRPr kumimoji="0" lang="en-US" sz="3400" b="0" i="0" u="none" strike="noStrike" kern="1200" cap="none" spc="100" normalizeH="0" baseline="0" noProof="0">
              <a:ln>
                <a:noFill/>
              </a:ln>
              <a:solidFill>
                <a:srgbClr val="1E301B">
                  <a:lumMod val="75000"/>
                  <a:lumOff val="2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F363F9-5875-7A2C-F4C0-AD6F66AB532B}"/>
              </a:ext>
            </a:extLst>
          </p:cNvPr>
          <p:cNvSpPr txBox="1"/>
          <p:nvPr/>
        </p:nvSpPr>
        <p:spPr>
          <a:xfrm>
            <a:off x="6271842" y="458956"/>
            <a:ext cx="5580000" cy="5863144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1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Methodology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Semi-structured interviews</a:t>
            </a:r>
            <a:r>
              <a:rPr kumimoji="0" lang="en-US" sz="3400" b="0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400" b="0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 LGBTQ+ YP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400" b="0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Aged 16-24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400" b="0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Retrospective views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Analysis</a:t>
            </a:r>
            <a:r>
              <a:rPr kumimoji="0" lang="en-US" sz="3400" b="0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400" b="0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Reflexive Thematic Analysis (RTA)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16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Jigsaw puzzles in plastic figures">
            <a:extLst>
              <a:ext uri="{FF2B5EF4-FFF2-40B4-BE49-F238E27FC236}">
                <a16:creationId xmlns:a16="http://schemas.microsoft.com/office/drawing/2014/main" id="{B03BEDC5-9F30-F190-CD3B-FB346256D4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816" y="2591"/>
            <a:ext cx="12191047" cy="6852275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2ECC9E0-B065-1A16-A1A4-9085665265F4}"/>
              </a:ext>
            </a:extLst>
          </p:cNvPr>
          <p:cNvSpPr txBox="1"/>
          <p:nvPr/>
        </p:nvSpPr>
        <p:spPr>
          <a:xfrm>
            <a:off x="544010" y="397129"/>
            <a:ext cx="11100122" cy="6105200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endParaRPr kumimoji="0" lang="en-US" sz="3400" b="0" i="0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A191BDF-44B0-B4BB-8990-4EBE2473D0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825" y="1303205"/>
            <a:ext cx="10280316" cy="512919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79C23BC-A402-EDAF-107C-C350EC9337A7}"/>
              </a:ext>
            </a:extLst>
          </p:cNvPr>
          <p:cNvSpPr txBox="1"/>
          <p:nvPr/>
        </p:nvSpPr>
        <p:spPr>
          <a:xfrm>
            <a:off x="1632030" y="425599"/>
            <a:ext cx="8924081" cy="830997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Findings</a:t>
            </a:r>
            <a:r>
              <a:rPr kumimoji="0" lang="en-US" sz="4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Serif Hand"/>
                <a:ea typeface="The Serif Hand"/>
                <a:cs typeface="The Serif Hand"/>
              </a:rPr>
              <a:t>​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840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Jigsaw puzzles in plastic figures">
            <a:extLst>
              <a:ext uri="{FF2B5EF4-FFF2-40B4-BE49-F238E27FC236}">
                <a16:creationId xmlns:a16="http://schemas.microsoft.com/office/drawing/2014/main" id="{B03BEDC5-9F30-F190-CD3B-FB346256D4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6" y="2591"/>
            <a:ext cx="12191047" cy="6852275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2ECC9E0-B065-1A16-A1A4-9085665265F4}"/>
              </a:ext>
            </a:extLst>
          </p:cNvPr>
          <p:cNvSpPr txBox="1"/>
          <p:nvPr/>
        </p:nvSpPr>
        <p:spPr>
          <a:xfrm>
            <a:off x="696000" y="459000"/>
            <a:ext cx="10800000" cy="5940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sng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Theme 1 (Real)</a:t>
            </a:r>
            <a:r>
              <a:rPr kumimoji="0" lang="en-GB" sz="4800" b="1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Heteronormativity</a:t>
            </a:r>
            <a:r>
              <a:rPr kumimoji="0" lang="en-GB" sz="4800" b="1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GB" sz="4800" b="1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inhibits LGBTQ+ inclusion</a:t>
            </a:r>
            <a:endParaRPr kumimoji="0" lang="en-US" sz="4800" b="1" i="1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Definition of Heteronormativity: </a:t>
            </a:r>
            <a:r>
              <a:rPr kumimoji="0" lang="en-GB" sz="18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“the assumption that the world and everything in it is, and should be, based on a heterosexual model” (Atkinson &amp; DePalma, 2010, in Price &amp; Tayler, 2015, p.126)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Real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3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Many heteronormative practices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3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Limited/reactive education on LGBTQ+ issues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3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History curriculum is heteronormative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3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Resources/pastoral support inadequate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3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Schools are improving? It’s hard to define how</a:t>
            </a:r>
          </a:p>
        </p:txBody>
      </p:sp>
    </p:spTree>
    <p:extLst>
      <p:ext uri="{BB962C8B-B14F-4D97-AF65-F5344CB8AC3E}">
        <p14:creationId xmlns:p14="http://schemas.microsoft.com/office/powerpoint/2010/main" val="2868751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hitchatVTI">
  <a:themeElements>
    <a:clrScheme name="AnalogousFromDarkSeedLeftStep">
      <a:dk1>
        <a:srgbClr val="000000"/>
      </a:dk1>
      <a:lt1>
        <a:srgbClr val="FFFFFF"/>
      </a:lt1>
      <a:dk2>
        <a:srgbClr val="1E301B"/>
      </a:dk2>
      <a:lt2>
        <a:srgbClr val="F1F0F3"/>
      </a:lt2>
      <a:accent1>
        <a:srgbClr val="85AE23"/>
      </a:accent1>
      <a:accent2>
        <a:srgbClr val="B4A118"/>
      </a:accent2>
      <a:accent3>
        <a:srgbClr val="E2802D"/>
      </a:accent3>
      <a:accent4>
        <a:srgbClr val="D1231C"/>
      </a:accent4>
      <a:accent5>
        <a:srgbClr val="E22D71"/>
      </a:accent5>
      <a:accent6>
        <a:srgbClr val="D11CAB"/>
      </a:accent6>
      <a:hlink>
        <a:srgbClr val="C34D66"/>
      </a:hlink>
      <a:folHlink>
        <a:srgbClr val="7F7F7F"/>
      </a:folHlink>
    </a:clrScheme>
    <a:fontScheme name="The Hand">
      <a:majorFont>
        <a:latin typeface="The Serif Hand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itchatVTI" id="{08BB1610-1071-4750-BA6F-EA15E875FFCD}" vid="{D7BDF053-2181-45AE-9365-FFAA906CB43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A4DE231AD78C45A882A723257A1EA4" ma:contentTypeVersion="17" ma:contentTypeDescription="Create a new document." ma:contentTypeScope="" ma:versionID="8ee376d54d4d3095ccd9760ae4e905ea">
  <xsd:schema xmlns:xsd="http://www.w3.org/2001/XMLSchema" xmlns:xs="http://www.w3.org/2001/XMLSchema" xmlns:p="http://schemas.microsoft.com/office/2006/metadata/properties" xmlns:ns2="ec6d8bcf-c4c4-4397-845d-c4e0656895f3" xmlns:ns3="04b578ef-c5b9-4eaf-a329-d5499e02d0bf" xmlns:ns4="75304046-ffad-4f70-9f4b-bbc776f1b690" targetNamespace="http://schemas.microsoft.com/office/2006/metadata/properties" ma:root="true" ma:fieldsID="d0075edfbc463a97f95bdb31e2fe5431" ns2:_="" ns3:_="" ns4:_="">
    <xsd:import namespace="ec6d8bcf-c4c4-4397-845d-c4e0656895f3"/>
    <xsd:import namespace="04b578ef-c5b9-4eaf-a329-d5499e02d0bf"/>
    <xsd:import namespace="75304046-ffad-4f70-9f4b-bbc776f1b6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2:lcf76f155ced4ddcb4097134ff3c332f" minOccurs="0"/>
                <xsd:element ref="ns4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6d8bcf-c4c4-4397-845d-c4e0656895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06bf4c4-4eb2-40f1-bc0e-6b8189d6fc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b578ef-c5b9-4eaf-a329-d5499e02d0b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304046-ffad-4f70-9f4b-bbc776f1b690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50e8030b-d500-497a-a933-47d16392f6b6}" ma:internalName="TaxCatchAll" ma:showField="CatchAllData" ma:web="04b578ef-c5b9-4eaf-a329-d5499e02d0b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5304046-ffad-4f70-9f4b-bbc776f1b690" xsi:nil="true"/>
    <lcf76f155ced4ddcb4097134ff3c332f xmlns="ec6d8bcf-c4c4-4397-845d-c4e0656895f3">
      <Terms xmlns="http://schemas.microsoft.com/office/infopath/2007/PartnerControls"/>
    </lcf76f155ced4ddcb4097134ff3c332f>
    <SharedWithUsers xmlns="04b578ef-c5b9-4eaf-a329-d5499e02d0bf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76645179-2709-4800-AB70-EBEEA5E5BB6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6271A7-D6BC-4258-A589-5D5FA23D15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6d8bcf-c4c4-4397-845d-c4e0656895f3"/>
    <ds:schemaRef ds:uri="04b578ef-c5b9-4eaf-a329-d5499e02d0bf"/>
    <ds:schemaRef ds:uri="75304046-ffad-4f70-9f4b-bbc776f1b6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39D9645-51C8-480D-B31A-7F3E6BE8E5CB}">
  <ds:schemaRefs>
    <ds:schemaRef ds:uri="75304046-ffad-4f70-9f4b-bbc776f1b690"/>
    <ds:schemaRef ds:uri="b97f7709-dfb7-43a0-b42a-cd354627f020"/>
    <ds:schemaRef ds:uri="c87c4431-64f3-4193-a243-315c16951e9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ec6d8bcf-c4c4-4397-845d-c4e0656895f3"/>
    <ds:schemaRef ds:uri="04b578ef-c5b9-4eaf-a329-d5499e02d0b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1121</Words>
  <Application>Microsoft Office PowerPoint</Application>
  <PresentationFormat>Widescreen</PresentationFormat>
  <Paragraphs>142</Paragraphs>
  <Slides>17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The Hand</vt:lpstr>
      <vt:lpstr>The Serif Hand</vt:lpstr>
      <vt:lpstr>Office Theme</vt:lpstr>
      <vt:lpstr>ChitchatVTI</vt:lpstr>
      <vt:lpstr>Mental Health Lead Network</vt:lpstr>
      <vt:lpstr>  LGBTQ+ Young people's experiences of  school inclusion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Kay Breton</dc:creator>
  <cp:lastModifiedBy>Fran Russo</cp:lastModifiedBy>
  <cp:revision>3</cp:revision>
  <dcterms:created xsi:type="dcterms:W3CDTF">2026-01-25T13:18:10Z</dcterms:created>
  <dcterms:modified xsi:type="dcterms:W3CDTF">2026-02-18T17:28:53Z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0x010100EBA4DE231AD78C45A882A723257A1EA4</vt:lpwstr>
  </property>
  <property fmtid="{D5CDD505-2E9C-101B-9397-08002B2CF9AE}" pid="3" name="MediaServiceImageTags">
    <vt:lpwstr/>
  </property>
  <property fmtid="{D5CDD505-2E9C-101B-9397-08002B2CF9AE}" pid="4" name="Order">
    <vt:r8>9180500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