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6"/>
  </p:notesMasterIdLst>
  <p:sldIdLst>
    <p:sldId id="256" r:id="rId5"/>
    <p:sldId id="257" r:id="rId6"/>
    <p:sldId id="263" r:id="rId7"/>
    <p:sldId id="258" r:id="rId8"/>
    <p:sldId id="260" r:id="rId9"/>
    <p:sldId id="261" r:id="rId10"/>
    <p:sldId id="268" r:id="rId11"/>
    <p:sldId id="259" r:id="rId12"/>
    <p:sldId id="264" r:id="rId13"/>
    <p:sldId id="265" r:id="rId14"/>
    <p:sldId id="262"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953CD"/>
    <a:srgbClr val="D25BDB"/>
    <a:srgbClr val="CE4ABE"/>
    <a:srgbClr val="00FAA7"/>
    <a:srgbClr val="66FFCC"/>
    <a:srgbClr val="FF3399"/>
    <a:srgbClr val="993366"/>
    <a:srgbClr val="9966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D4BA32C5-B13A-42DA-922D-78FF67239692}" v="1" dt="2026-01-27T14:45:24.276"/>
  </p1510:revLst>
</p1510:revInfo>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73" d="100"/>
          <a:sy n="73" d="100"/>
        </p:scale>
        <p:origin x="380" y="3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viewProps" Target="viewProps.xml"/><Relationship Id="rId3" Type="http://schemas.openxmlformats.org/officeDocument/2006/relationships/customXml" Target="../customXml/item3.xml"/><Relationship Id="rId21" Type="http://schemas.microsoft.com/office/2015/10/relationships/revisionInfo" Target="revisionInfo.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14AAAB9-C46B-409F-A6F6-24DF01D45206}" type="datetimeFigureOut">
              <a:rPr lang="en-GB" smtClean="0"/>
              <a:t>18/02/2026</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B10121A-C5FB-4B7A-A2E8-B9C19773FB75}" type="slidenum">
              <a:rPr lang="en-GB" smtClean="0"/>
              <a:t>‹#›</a:t>
            </a:fld>
            <a:endParaRPr lang="en-GB"/>
          </a:p>
        </p:txBody>
      </p:sp>
    </p:spTree>
    <p:extLst>
      <p:ext uri="{BB962C8B-B14F-4D97-AF65-F5344CB8AC3E}">
        <p14:creationId xmlns:p14="http://schemas.microsoft.com/office/powerpoint/2010/main" val="300958990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a:t>Natalie…. (an example of understanding the experience of and addressing the wellbeing and belonging of one ‘subgroup’ within the student population)</a:t>
            </a:r>
          </a:p>
          <a:p>
            <a:endParaRPr lang="en-GB"/>
          </a:p>
        </p:txBody>
      </p:sp>
      <p:sp>
        <p:nvSpPr>
          <p:cNvPr id="4" name="Slide Number Placeholder 3"/>
          <p:cNvSpPr>
            <a:spLocks noGrp="1"/>
          </p:cNvSpPr>
          <p:nvPr>
            <p:ph type="sldNum" sz="quarter" idx="5"/>
          </p:nvPr>
        </p:nvSpPr>
        <p:spPr/>
        <p:txBody>
          <a:bodyPr/>
          <a:lstStyle/>
          <a:p>
            <a:fld id="{8B10121A-C5FB-4B7A-A2E8-B9C19773FB75}" type="slidenum">
              <a:rPr lang="en-GB" smtClean="0"/>
              <a:t>11</a:t>
            </a:fld>
            <a:endParaRPr lang="en-GB"/>
          </a:p>
        </p:txBody>
      </p:sp>
    </p:spTree>
    <p:extLst>
      <p:ext uri="{BB962C8B-B14F-4D97-AF65-F5344CB8AC3E}">
        <p14:creationId xmlns:p14="http://schemas.microsoft.com/office/powerpoint/2010/main" val="380257647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F9EF1E-8B9F-96A3-DAAD-85EA4A32A5D9}"/>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AA8F4538-A234-9BDD-E9A2-13084167B8C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A8BF79AE-98F2-E8B8-A991-AEA6FE10ADAD}"/>
              </a:ext>
            </a:extLst>
          </p:cNvPr>
          <p:cNvSpPr>
            <a:spLocks noGrp="1"/>
          </p:cNvSpPr>
          <p:nvPr>
            <p:ph type="dt" sz="half" idx="10"/>
          </p:nvPr>
        </p:nvSpPr>
        <p:spPr/>
        <p:txBody>
          <a:bodyPr/>
          <a:lstStyle/>
          <a:p>
            <a:fld id="{EFA5107F-1F86-4B29-9913-B26DA33EE37F}" type="datetimeFigureOut">
              <a:rPr lang="en-GB" smtClean="0"/>
              <a:t>18/02/2026</a:t>
            </a:fld>
            <a:endParaRPr lang="en-GB"/>
          </a:p>
        </p:txBody>
      </p:sp>
      <p:sp>
        <p:nvSpPr>
          <p:cNvPr id="5" name="Footer Placeholder 4">
            <a:extLst>
              <a:ext uri="{FF2B5EF4-FFF2-40B4-BE49-F238E27FC236}">
                <a16:creationId xmlns:a16="http://schemas.microsoft.com/office/drawing/2014/main" id="{9284403E-60C8-108D-0141-98AB1AF83573}"/>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0FE80B37-CF76-5F8E-D8A8-BF5E28F45F17}"/>
              </a:ext>
            </a:extLst>
          </p:cNvPr>
          <p:cNvSpPr>
            <a:spLocks noGrp="1"/>
          </p:cNvSpPr>
          <p:nvPr>
            <p:ph type="sldNum" sz="quarter" idx="12"/>
          </p:nvPr>
        </p:nvSpPr>
        <p:spPr/>
        <p:txBody>
          <a:bodyPr/>
          <a:lstStyle/>
          <a:p>
            <a:fld id="{153B94AA-5399-4E88-A0E3-43ED89EC86EE}" type="slidenum">
              <a:rPr lang="en-GB" smtClean="0"/>
              <a:t>‹#›</a:t>
            </a:fld>
            <a:endParaRPr lang="en-GB"/>
          </a:p>
        </p:txBody>
      </p:sp>
    </p:spTree>
    <p:extLst>
      <p:ext uri="{BB962C8B-B14F-4D97-AF65-F5344CB8AC3E}">
        <p14:creationId xmlns:p14="http://schemas.microsoft.com/office/powerpoint/2010/main" val="191923321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319BC2-3117-9CF3-9887-DA8E668A54DD}"/>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B3772B16-304B-1F84-3DFE-7D843AF15956}"/>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C48164FB-72C4-8B73-645F-D361E01EF7CD}"/>
              </a:ext>
            </a:extLst>
          </p:cNvPr>
          <p:cNvSpPr>
            <a:spLocks noGrp="1"/>
          </p:cNvSpPr>
          <p:nvPr>
            <p:ph type="dt" sz="half" idx="10"/>
          </p:nvPr>
        </p:nvSpPr>
        <p:spPr/>
        <p:txBody>
          <a:bodyPr/>
          <a:lstStyle/>
          <a:p>
            <a:fld id="{EFA5107F-1F86-4B29-9913-B26DA33EE37F}" type="datetimeFigureOut">
              <a:rPr lang="en-GB" smtClean="0"/>
              <a:t>18/02/2026</a:t>
            </a:fld>
            <a:endParaRPr lang="en-GB"/>
          </a:p>
        </p:txBody>
      </p:sp>
      <p:sp>
        <p:nvSpPr>
          <p:cNvPr id="5" name="Footer Placeholder 4">
            <a:extLst>
              <a:ext uri="{FF2B5EF4-FFF2-40B4-BE49-F238E27FC236}">
                <a16:creationId xmlns:a16="http://schemas.microsoft.com/office/drawing/2014/main" id="{C70AC5C8-DDC9-7F37-659D-245C16226ADA}"/>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49C5CD98-9F5D-5787-37EF-6EFE2D9B4E6E}"/>
              </a:ext>
            </a:extLst>
          </p:cNvPr>
          <p:cNvSpPr>
            <a:spLocks noGrp="1"/>
          </p:cNvSpPr>
          <p:nvPr>
            <p:ph type="sldNum" sz="quarter" idx="12"/>
          </p:nvPr>
        </p:nvSpPr>
        <p:spPr/>
        <p:txBody>
          <a:bodyPr/>
          <a:lstStyle/>
          <a:p>
            <a:fld id="{153B94AA-5399-4E88-A0E3-43ED89EC86EE}" type="slidenum">
              <a:rPr lang="en-GB" smtClean="0"/>
              <a:t>‹#›</a:t>
            </a:fld>
            <a:endParaRPr lang="en-GB"/>
          </a:p>
        </p:txBody>
      </p:sp>
    </p:spTree>
    <p:extLst>
      <p:ext uri="{BB962C8B-B14F-4D97-AF65-F5344CB8AC3E}">
        <p14:creationId xmlns:p14="http://schemas.microsoft.com/office/powerpoint/2010/main" val="262239007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B487646C-D17B-4836-2BE8-30ED7FCCF2DD}"/>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1BB5B19B-F639-89BB-00CF-A9557BD7FECC}"/>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55D669CD-BDF3-0366-B590-FB118115DD26}"/>
              </a:ext>
            </a:extLst>
          </p:cNvPr>
          <p:cNvSpPr>
            <a:spLocks noGrp="1"/>
          </p:cNvSpPr>
          <p:nvPr>
            <p:ph type="dt" sz="half" idx="10"/>
          </p:nvPr>
        </p:nvSpPr>
        <p:spPr/>
        <p:txBody>
          <a:bodyPr/>
          <a:lstStyle/>
          <a:p>
            <a:fld id="{EFA5107F-1F86-4B29-9913-B26DA33EE37F}" type="datetimeFigureOut">
              <a:rPr lang="en-GB" smtClean="0"/>
              <a:t>18/02/2026</a:t>
            </a:fld>
            <a:endParaRPr lang="en-GB"/>
          </a:p>
        </p:txBody>
      </p:sp>
      <p:sp>
        <p:nvSpPr>
          <p:cNvPr id="5" name="Footer Placeholder 4">
            <a:extLst>
              <a:ext uri="{FF2B5EF4-FFF2-40B4-BE49-F238E27FC236}">
                <a16:creationId xmlns:a16="http://schemas.microsoft.com/office/drawing/2014/main" id="{35E17B14-62A3-DBD2-1AF3-27F61E1CB4F9}"/>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7D297234-8BFF-5AAE-C040-BF1E6242E09B}"/>
              </a:ext>
            </a:extLst>
          </p:cNvPr>
          <p:cNvSpPr>
            <a:spLocks noGrp="1"/>
          </p:cNvSpPr>
          <p:nvPr>
            <p:ph type="sldNum" sz="quarter" idx="12"/>
          </p:nvPr>
        </p:nvSpPr>
        <p:spPr/>
        <p:txBody>
          <a:bodyPr/>
          <a:lstStyle/>
          <a:p>
            <a:fld id="{153B94AA-5399-4E88-A0E3-43ED89EC86EE}" type="slidenum">
              <a:rPr lang="en-GB" smtClean="0"/>
              <a:t>‹#›</a:t>
            </a:fld>
            <a:endParaRPr lang="en-GB"/>
          </a:p>
        </p:txBody>
      </p:sp>
    </p:spTree>
    <p:extLst>
      <p:ext uri="{BB962C8B-B14F-4D97-AF65-F5344CB8AC3E}">
        <p14:creationId xmlns:p14="http://schemas.microsoft.com/office/powerpoint/2010/main" val="7538361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EB1FA2-0CE0-E7B6-1358-E06DFBCCBADE}"/>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A9E9658C-0EA6-CF6E-D826-79B84E0BD20C}"/>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BE80BF2E-9202-CF63-C9B6-A89769BFA4B1}"/>
              </a:ext>
            </a:extLst>
          </p:cNvPr>
          <p:cNvSpPr>
            <a:spLocks noGrp="1"/>
          </p:cNvSpPr>
          <p:nvPr>
            <p:ph type="dt" sz="half" idx="10"/>
          </p:nvPr>
        </p:nvSpPr>
        <p:spPr/>
        <p:txBody>
          <a:bodyPr/>
          <a:lstStyle/>
          <a:p>
            <a:fld id="{EFA5107F-1F86-4B29-9913-B26DA33EE37F}" type="datetimeFigureOut">
              <a:rPr lang="en-GB" smtClean="0"/>
              <a:t>18/02/2026</a:t>
            </a:fld>
            <a:endParaRPr lang="en-GB"/>
          </a:p>
        </p:txBody>
      </p:sp>
      <p:sp>
        <p:nvSpPr>
          <p:cNvPr id="5" name="Footer Placeholder 4">
            <a:extLst>
              <a:ext uri="{FF2B5EF4-FFF2-40B4-BE49-F238E27FC236}">
                <a16:creationId xmlns:a16="http://schemas.microsoft.com/office/drawing/2014/main" id="{C808643F-158E-723B-3250-6E704299C6B2}"/>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DFA2E4F7-4E50-3DF2-9A6E-C41B09A0E52B}"/>
              </a:ext>
            </a:extLst>
          </p:cNvPr>
          <p:cNvSpPr>
            <a:spLocks noGrp="1"/>
          </p:cNvSpPr>
          <p:nvPr>
            <p:ph type="sldNum" sz="quarter" idx="12"/>
          </p:nvPr>
        </p:nvSpPr>
        <p:spPr/>
        <p:txBody>
          <a:bodyPr/>
          <a:lstStyle/>
          <a:p>
            <a:fld id="{153B94AA-5399-4E88-A0E3-43ED89EC86EE}" type="slidenum">
              <a:rPr lang="en-GB" smtClean="0"/>
              <a:t>‹#›</a:t>
            </a:fld>
            <a:endParaRPr lang="en-GB"/>
          </a:p>
        </p:txBody>
      </p:sp>
    </p:spTree>
    <p:extLst>
      <p:ext uri="{BB962C8B-B14F-4D97-AF65-F5344CB8AC3E}">
        <p14:creationId xmlns:p14="http://schemas.microsoft.com/office/powerpoint/2010/main" val="15035996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1BDEBF-80D4-34A2-155E-C61251233673}"/>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6F5DB1FC-1235-42E3-BC9A-41B2D93899E7}"/>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711D3E2C-3B45-93F9-A43C-DC5F67DE209D}"/>
              </a:ext>
            </a:extLst>
          </p:cNvPr>
          <p:cNvSpPr>
            <a:spLocks noGrp="1"/>
          </p:cNvSpPr>
          <p:nvPr>
            <p:ph type="dt" sz="half" idx="10"/>
          </p:nvPr>
        </p:nvSpPr>
        <p:spPr/>
        <p:txBody>
          <a:bodyPr/>
          <a:lstStyle/>
          <a:p>
            <a:fld id="{EFA5107F-1F86-4B29-9913-B26DA33EE37F}" type="datetimeFigureOut">
              <a:rPr lang="en-GB" smtClean="0"/>
              <a:t>18/02/2026</a:t>
            </a:fld>
            <a:endParaRPr lang="en-GB"/>
          </a:p>
        </p:txBody>
      </p:sp>
      <p:sp>
        <p:nvSpPr>
          <p:cNvPr id="5" name="Footer Placeholder 4">
            <a:extLst>
              <a:ext uri="{FF2B5EF4-FFF2-40B4-BE49-F238E27FC236}">
                <a16:creationId xmlns:a16="http://schemas.microsoft.com/office/drawing/2014/main" id="{7CE7E8F3-A715-1D88-960F-F5DDB9D9B5C6}"/>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74BA98C6-F69F-850F-C36A-E4CA9CEFF84A}"/>
              </a:ext>
            </a:extLst>
          </p:cNvPr>
          <p:cNvSpPr>
            <a:spLocks noGrp="1"/>
          </p:cNvSpPr>
          <p:nvPr>
            <p:ph type="sldNum" sz="quarter" idx="12"/>
          </p:nvPr>
        </p:nvSpPr>
        <p:spPr/>
        <p:txBody>
          <a:bodyPr/>
          <a:lstStyle/>
          <a:p>
            <a:fld id="{153B94AA-5399-4E88-A0E3-43ED89EC86EE}" type="slidenum">
              <a:rPr lang="en-GB" smtClean="0"/>
              <a:t>‹#›</a:t>
            </a:fld>
            <a:endParaRPr lang="en-GB"/>
          </a:p>
        </p:txBody>
      </p:sp>
    </p:spTree>
    <p:extLst>
      <p:ext uri="{BB962C8B-B14F-4D97-AF65-F5344CB8AC3E}">
        <p14:creationId xmlns:p14="http://schemas.microsoft.com/office/powerpoint/2010/main" val="358360766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E1BC44-1110-CA52-222F-3B0EEBFFFCE1}"/>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AAB221AD-C50B-876D-C948-7220AE1C2570}"/>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951E5018-6C5A-522A-5BF4-3C7292879C4B}"/>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51E98F46-62E5-4F3C-B2FB-543477DA2BDF}"/>
              </a:ext>
            </a:extLst>
          </p:cNvPr>
          <p:cNvSpPr>
            <a:spLocks noGrp="1"/>
          </p:cNvSpPr>
          <p:nvPr>
            <p:ph type="dt" sz="half" idx="10"/>
          </p:nvPr>
        </p:nvSpPr>
        <p:spPr/>
        <p:txBody>
          <a:bodyPr/>
          <a:lstStyle/>
          <a:p>
            <a:fld id="{EFA5107F-1F86-4B29-9913-B26DA33EE37F}" type="datetimeFigureOut">
              <a:rPr lang="en-GB" smtClean="0"/>
              <a:t>18/02/2026</a:t>
            </a:fld>
            <a:endParaRPr lang="en-GB"/>
          </a:p>
        </p:txBody>
      </p:sp>
      <p:sp>
        <p:nvSpPr>
          <p:cNvPr id="6" name="Footer Placeholder 5">
            <a:extLst>
              <a:ext uri="{FF2B5EF4-FFF2-40B4-BE49-F238E27FC236}">
                <a16:creationId xmlns:a16="http://schemas.microsoft.com/office/drawing/2014/main" id="{96FEC1EF-ACD1-A727-7E45-435A04E6B104}"/>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E7C4D8CE-ACC6-E8F7-446C-AA37D0000DCC}"/>
              </a:ext>
            </a:extLst>
          </p:cNvPr>
          <p:cNvSpPr>
            <a:spLocks noGrp="1"/>
          </p:cNvSpPr>
          <p:nvPr>
            <p:ph type="sldNum" sz="quarter" idx="12"/>
          </p:nvPr>
        </p:nvSpPr>
        <p:spPr/>
        <p:txBody>
          <a:bodyPr/>
          <a:lstStyle/>
          <a:p>
            <a:fld id="{153B94AA-5399-4E88-A0E3-43ED89EC86EE}" type="slidenum">
              <a:rPr lang="en-GB" smtClean="0"/>
              <a:t>‹#›</a:t>
            </a:fld>
            <a:endParaRPr lang="en-GB"/>
          </a:p>
        </p:txBody>
      </p:sp>
    </p:spTree>
    <p:extLst>
      <p:ext uri="{BB962C8B-B14F-4D97-AF65-F5344CB8AC3E}">
        <p14:creationId xmlns:p14="http://schemas.microsoft.com/office/powerpoint/2010/main" val="378441063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AC2DE2-34DF-AC72-0EFC-6AE24BEA2B3A}"/>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AA698450-DABF-4C14-9978-F82077AA729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CF880B65-DB36-D7C1-674A-0E60798C3CA1}"/>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A1F7069B-5394-059C-7292-73E9F269D42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A6DAFBEA-9035-E417-B63E-F173D2F7FCFF}"/>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2E7333F5-4DAA-2040-805F-BE6483EBCF08}"/>
              </a:ext>
            </a:extLst>
          </p:cNvPr>
          <p:cNvSpPr>
            <a:spLocks noGrp="1"/>
          </p:cNvSpPr>
          <p:nvPr>
            <p:ph type="dt" sz="half" idx="10"/>
          </p:nvPr>
        </p:nvSpPr>
        <p:spPr/>
        <p:txBody>
          <a:bodyPr/>
          <a:lstStyle/>
          <a:p>
            <a:fld id="{EFA5107F-1F86-4B29-9913-B26DA33EE37F}" type="datetimeFigureOut">
              <a:rPr lang="en-GB" smtClean="0"/>
              <a:t>18/02/2026</a:t>
            </a:fld>
            <a:endParaRPr lang="en-GB"/>
          </a:p>
        </p:txBody>
      </p:sp>
      <p:sp>
        <p:nvSpPr>
          <p:cNvPr id="8" name="Footer Placeholder 7">
            <a:extLst>
              <a:ext uri="{FF2B5EF4-FFF2-40B4-BE49-F238E27FC236}">
                <a16:creationId xmlns:a16="http://schemas.microsoft.com/office/drawing/2014/main" id="{046C1D8F-C18A-8778-D6F8-FF7FCAD12626}"/>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72EC0581-F8B0-2EAD-4FA9-2C02E7AB4954}"/>
              </a:ext>
            </a:extLst>
          </p:cNvPr>
          <p:cNvSpPr>
            <a:spLocks noGrp="1"/>
          </p:cNvSpPr>
          <p:nvPr>
            <p:ph type="sldNum" sz="quarter" idx="12"/>
          </p:nvPr>
        </p:nvSpPr>
        <p:spPr/>
        <p:txBody>
          <a:bodyPr/>
          <a:lstStyle/>
          <a:p>
            <a:fld id="{153B94AA-5399-4E88-A0E3-43ED89EC86EE}" type="slidenum">
              <a:rPr lang="en-GB" smtClean="0"/>
              <a:t>‹#›</a:t>
            </a:fld>
            <a:endParaRPr lang="en-GB"/>
          </a:p>
        </p:txBody>
      </p:sp>
    </p:spTree>
    <p:extLst>
      <p:ext uri="{BB962C8B-B14F-4D97-AF65-F5344CB8AC3E}">
        <p14:creationId xmlns:p14="http://schemas.microsoft.com/office/powerpoint/2010/main" val="274520979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EF5D22-446C-5B64-F39F-F042E428F5D6}"/>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10857A44-A767-FE0A-58C9-40EBFC3C909C}"/>
              </a:ext>
            </a:extLst>
          </p:cNvPr>
          <p:cNvSpPr>
            <a:spLocks noGrp="1"/>
          </p:cNvSpPr>
          <p:nvPr>
            <p:ph type="dt" sz="half" idx="10"/>
          </p:nvPr>
        </p:nvSpPr>
        <p:spPr/>
        <p:txBody>
          <a:bodyPr/>
          <a:lstStyle/>
          <a:p>
            <a:fld id="{EFA5107F-1F86-4B29-9913-B26DA33EE37F}" type="datetimeFigureOut">
              <a:rPr lang="en-GB" smtClean="0"/>
              <a:t>18/02/2026</a:t>
            </a:fld>
            <a:endParaRPr lang="en-GB"/>
          </a:p>
        </p:txBody>
      </p:sp>
      <p:sp>
        <p:nvSpPr>
          <p:cNvPr id="4" name="Footer Placeholder 3">
            <a:extLst>
              <a:ext uri="{FF2B5EF4-FFF2-40B4-BE49-F238E27FC236}">
                <a16:creationId xmlns:a16="http://schemas.microsoft.com/office/drawing/2014/main" id="{4F4C1854-314B-800D-5B5D-B53C87144D1A}"/>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3AF03639-3ABE-3B61-3C52-C3185FCFC72E}"/>
              </a:ext>
            </a:extLst>
          </p:cNvPr>
          <p:cNvSpPr>
            <a:spLocks noGrp="1"/>
          </p:cNvSpPr>
          <p:nvPr>
            <p:ph type="sldNum" sz="quarter" idx="12"/>
          </p:nvPr>
        </p:nvSpPr>
        <p:spPr/>
        <p:txBody>
          <a:bodyPr/>
          <a:lstStyle/>
          <a:p>
            <a:fld id="{153B94AA-5399-4E88-A0E3-43ED89EC86EE}" type="slidenum">
              <a:rPr lang="en-GB" smtClean="0"/>
              <a:t>‹#›</a:t>
            </a:fld>
            <a:endParaRPr lang="en-GB"/>
          </a:p>
        </p:txBody>
      </p:sp>
    </p:spTree>
    <p:extLst>
      <p:ext uri="{BB962C8B-B14F-4D97-AF65-F5344CB8AC3E}">
        <p14:creationId xmlns:p14="http://schemas.microsoft.com/office/powerpoint/2010/main" val="41169814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53F14D2E-245F-AC1B-5B79-F92C0A649987}"/>
              </a:ext>
            </a:extLst>
          </p:cNvPr>
          <p:cNvSpPr>
            <a:spLocks noGrp="1"/>
          </p:cNvSpPr>
          <p:nvPr>
            <p:ph type="dt" sz="half" idx="10"/>
          </p:nvPr>
        </p:nvSpPr>
        <p:spPr/>
        <p:txBody>
          <a:bodyPr/>
          <a:lstStyle/>
          <a:p>
            <a:fld id="{EFA5107F-1F86-4B29-9913-B26DA33EE37F}" type="datetimeFigureOut">
              <a:rPr lang="en-GB" smtClean="0"/>
              <a:t>18/02/2026</a:t>
            </a:fld>
            <a:endParaRPr lang="en-GB"/>
          </a:p>
        </p:txBody>
      </p:sp>
      <p:sp>
        <p:nvSpPr>
          <p:cNvPr id="3" name="Footer Placeholder 2">
            <a:extLst>
              <a:ext uri="{FF2B5EF4-FFF2-40B4-BE49-F238E27FC236}">
                <a16:creationId xmlns:a16="http://schemas.microsoft.com/office/drawing/2014/main" id="{FFF69375-F5CF-0B0A-F87D-AAA686896DDD}"/>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92011B89-5810-EDD5-C221-2A3D6C0337A5}"/>
              </a:ext>
            </a:extLst>
          </p:cNvPr>
          <p:cNvSpPr>
            <a:spLocks noGrp="1"/>
          </p:cNvSpPr>
          <p:nvPr>
            <p:ph type="sldNum" sz="quarter" idx="12"/>
          </p:nvPr>
        </p:nvSpPr>
        <p:spPr/>
        <p:txBody>
          <a:bodyPr/>
          <a:lstStyle/>
          <a:p>
            <a:fld id="{153B94AA-5399-4E88-A0E3-43ED89EC86EE}" type="slidenum">
              <a:rPr lang="en-GB" smtClean="0"/>
              <a:t>‹#›</a:t>
            </a:fld>
            <a:endParaRPr lang="en-GB"/>
          </a:p>
        </p:txBody>
      </p:sp>
    </p:spTree>
    <p:extLst>
      <p:ext uri="{BB962C8B-B14F-4D97-AF65-F5344CB8AC3E}">
        <p14:creationId xmlns:p14="http://schemas.microsoft.com/office/powerpoint/2010/main" val="87377333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5775CD-CF27-72CC-0CF1-98A0BA83CCA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155703A2-AF5B-C1B9-3021-FB5A3E6BA49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4EDF3CB7-93DE-6204-739F-FD9A568C6BB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CAA558D-2E8E-A25E-FF42-C27CB871083A}"/>
              </a:ext>
            </a:extLst>
          </p:cNvPr>
          <p:cNvSpPr>
            <a:spLocks noGrp="1"/>
          </p:cNvSpPr>
          <p:nvPr>
            <p:ph type="dt" sz="half" idx="10"/>
          </p:nvPr>
        </p:nvSpPr>
        <p:spPr/>
        <p:txBody>
          <a:bodyPr/>
          <a:lstStyle/>
          <a:p>
            <a:fld id="{EFA5107F-1F86-4B29-9913-B26DA33EE37F}" type="datetimeFigureOut">
              <a:rPr lang="en-GB" smtClean="0"/>
              <a:t>18/02/2026</a:t>
            </a:fld>
            <a:endParaRPr lang="en-GB"/>
          </a:p>
        </p:txBody>
      </p:sp>
      <p:sp>
        <p:nvSpPr>
          <p:cNvPr id="6" name="Footer Placeholder 5">
            <a:extLst>
              <a:ext uri="{FF2B5EF4-FFF2-40B4-BE49-F238E27FC236}">
                <a16:creationId xmlns:a16="http://schemas.microsoft.com/office/drawing/2014/main" id="{B23AA146-8222-A8B7-8DD2-DA986D91A35A}"/>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21897F3F-4770-965A-943F-545E942E4B7C}"/>
              </a:ext>
            </a:extLst>
          </p:cNvPr>
          <p:cNvSpPr>
            <a:spLocks noGrp="1"/>
          </p:cNvSpPr>
          <p:nvPr>
            <p:ph type="sldNum" sz="quarter" idx="12"/>
          </p:nvPr>
        </p:nvSpPr>
        <p:spPr/>
        <p:txBody>
          <a:bodyPr/>
          <a:lstStyle/>
          <a:p>
            <a:fld id="{153B94AA-5399-4E88-A0E3-43ED89EC86EE}" type="slidenum">
              <a:rPr lang="en-GB" smtClean="0"/>
              <a:t>‹#›</a:t>
            </a:fld>
            <a:endParaRPr lang="en-GB"/>
          </a:p>
        </p:txBody>
      </p:sp>
    </p:spTree>
    <p:extLst>
      <p:ext uri="{BB962C8B-B14F-4D97-AF65-F5344CB8AC3E}">
        <p14:creationId xmlns:p14="http://schemas.microsoft.com/office/powerpoint/2010/main" val="380378062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346F25-4B09-E3E2-BF1A-E40B41E8B35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6178F8B8-5484-9BD1-3EF5-BFA64284D76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790DB755-D13B-AD08-9DFA-61DA9FA2E4C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3B5EF85-E14E-96C5-8164-747DD2D0597F}"/>
              </a:ext>
            </a:extLst>
          </p:cNvPr>
          <p:cNvSpPr>
            <a:spLocks noGrp="1"/>
          </p:cNvSpPr>
          <p:nvPr>
            <p:ph type="dt" sz="half" idx="10"/>
          </p:nvPr>
        </p:nvSpPr>
        <p:spPr/>
        <p:txBody>
          <a:bodyPr/>
          <a:lstStyle/>
          <a:p>
            <a:fld id="{EFA5107F-1F86-4B29-9913-B26DA33EE37F}" type="datetimeFigureOut">
              <a:rPr lang="en-GB" smtClean="0"/>
              <a:t>18/02/2026</a:t>
            </a:fld>
            <a:endParaRPr lang="en-GB"/>
          </a:p>
        </p:txBody>
      </p:sp>
      <p:sp>
        <p:nvSpPr>
          <p:cNvPr id="6" name="Footer Placeholder 5">
            <a:extLst>
              <a:ext uri="{FF2B5EF4-FFF2-40B4-BE49-F238E27FC236}">
                <a16:creationId xmlns:a16="http://schemas.microsoft.com/office/drawing/2014/main" id="{0BCF8AA9-8049-D4CF-02E4-822DBEDCA9D5}"/>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6AB156BB-DEE2-6153-7B63-30C28F18CDF1}"/>
              </a:ext>
            </a:extLst>
          </p:cNvPr>
          <p:cNvSpPr>
            <a:spLocks noGrp="1"/>
          </p:cNvSpPr>
          <p:nvPr>
            <p:ph type="sldNum" sz="quarter" idx="12"/>
          </p:nvPr>
        </p:nvSpPr>
        <p:spPr/>
        <p:txBody>
          <a:bodyPr/>
          <a:lstStyle/>
          <a:p>
            <a:fld id="{153B94AA-5399-4E88-A0E3-43ED89EC86EE}" type="slidenum">
              <a:rPr lang="en-GB" smtClean="0"/>
              <a:t>‹#›</a:t>
            </a:fld>
            <a:endParaRPr lang="en-GB"/>
          </a:p>
        </p:txBody>
      </p:sp>
    </p:spTree>
    <p:extLst>
      <p:ext uri="{BB962C8B-B14F-4D97-AF65-F5344CB8AC3E}">
        <p14:creationId xmlns:p14="http://schemas.microsoft.com/office/powerpoint/2010/main" val="123402025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D41C49F-6FA7-5DFA-2394-036E07741B8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18282DD2-47C5-D047-0791-DD0020142BA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BF51D37F-FC18-5BCF-EB90-63BE2EFC3CB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EFA5107F-1F86-4B29-9913-B26DA33EE37F}" type="datetimeFigureOut">
              <a:rPr lang="en-GB" smtClean="0"/>
              <a:t>18/02/2026</a:t>
            </a:fld>
            <a:endParaRPr lang="en-GB"/>
          </a:p>
        </p:txBody>
      </p:sp>
      <p:sp>
        <p:nvSpPr>
          <p:cNvPr id="5" name="Footer Placeholder 4">
            <a:extLst>
              <a:ext uri="{FF2B5EF4-FFF2-40B4-BE49-F238E27FC236}">
                <a16:creationId xmlns:a16="http://schemas.microsoft.com/office/drawing/2014/main" id="{934088BA-9ADF-1C92-13EC-47E77522117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GB"/>
          </a:p>
        </p:txBody>
      </p:sp>
      <p:sp>
        <p:nvSpPr>
          <p:cNvPr id="6" name="Slide Number Placeholder 5">
            <a:extLst>
              <a:ext uri="{FF2B5EF4-FFF2-40B4-BE49-F238E27FC236}">
                <a16:creationId xmlns:a16="http://schemas.microsoft.com/office/drawing/2014/main" id="{043739B7-6AA6-A21C-6B3E-4A93B9143C6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153B94AA-5399-4E88-A0E3-43ED89EC86EE}" type="slidenum">
              <a:rPr lang="en-GB" smtClean="0"/>
              <a:t>‹#›</a:t>
            </a:fld>
            <a:endParaRPr lang="en-GB"/>
          </a:p>
        </p:txBody>
      </p:sp>
    </p:spTree>
    <p:extLst>
      <p:ext uri="{BB962C8B-B14F-4D97-AF65-F5344CB8AC3E}">
        <p14:creationId xmlns:p14="http://schemas.microsoft.com/office/powerpoint/2010/main" val="340923355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1.xml"/><Relationship Id="rId5" Type="http://schemas.openxmlformats.org/officeDocument/2006/relationships/hyperlink" Target="https://www.rawpixel.com/search/friendship" TargetMode="External"/><Relationship Id="rId4" Type="http://schemas.openxmlformats.org/officeDocument/2006/relationships/image" Target="../media/image3.jpeg"/></Relationships>
</file>

<file path=ppt/slides/_rels/slide10.xml.rels><?xml version="1.0" encoding="UTF-8" standalone="yes"?>
<Relationships xmlns="http://schemas.openxmlformats.org/package/2006/relationships"><Relationship Id="rId3" Type="http://schemas.openxmlformats.org/officeDocument/2006/relationships/hyperlink" Target="https://www.ncb.org.uk/belongingmatters/literaturereview" TargetMode="External"/><Relationship Id="rId2" Type="http://schemas.openxmlformats.org/officeDocument/2006/relationships/hyperlink" Target="https://link.springer.com/article/10.1007/s12310-024-09725-y" TargetMode="External"/><Relationship Id="rId1" Type="http://schemas.openxmlformats.org/officeDocument/2006/relationships/slideLayout" Target="../slideLayouts/slideLayout7.xml"/><Relationship Id="rId6" Type="http://schemas.openxmlformats.org/officeDocument/2006/relationships/hyperlink" Target="https://www.gov.uk/government/publications/pupil-experiences-in-school-academic-year-2024-to-2025" TargetMode="External"/><Relationship Id="rId5" Type="http://schemas.openxmlformats.org/officeDocument/2006/relationships/hyperlink" Target="https://www.ucl.ac.uk/ioe/events/2025/jul/new-evidence-based-research-school-belonging-lessons-leaders" TargetMode="External"/><Relationship Id="rId4" Type="http://schemas.openxmlformats.org/officeDocument/2006/relationships/hyperlink" Target="https://www.mdpi.com/2254-9625/14/11/190" TargetMode="External"/></Relationships>
</file>

<file path=ppt/slides/_rels/slide11.xml.rels><?xml version="1.0" encoding="UTF-8" standalone="yes"?>
<Relationships xmlns="http://schemas.openxmlformats.org/package/2006/relationships"><Relationship Id="rId3" Type="http://schemas.openxmlformats.org/officeDocument/2006/relationships/hyperlink" Target="https://www.thegec.education/blog/achieve-belong-thrive-why-this-year-changes-everything-for-inclusion" TargetMode="External"/><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hyperlink" Target="https://assets.publishing.service.gov.uk/media/690b26c69456634d9795fde0/Schools_inspection_toolkit.pdf" TargetMode="Externa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hyperlink" Target="https://www.childrensmentalhealthweek.org.uk/" TargetMode="Externa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hyperlink" Target="https://www.ncb.org.uk/sites/default/files/uploads/attachments/Belonging%20Matters%20Final%20Summary%20Report_0.pdf" TargetMode="External"/><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7.xml"/><Relationship Id="rId6" Type="http://schemas.openxmlformats.org/officeDocument/2006/relationships/image" Target="../media/image9.png"/><Relationship Id="rId5" Type="http://schemas.openxmlformats.org/officeDocument/2006/relationships/image" Target="../media/image8.png"/><Relationship Id="rId4" Type="http://schemas.openxmlformats.org/officeDocument/2006/relationships/image" Target="../media/image7.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hyperlink" Target="https://researchportal.northumbria.ac.uk/ws/portalfiles/portal/191612909/education-15-00582.pdf" TargetMode="External"/><Relationship Id="rId2" Type="http://schemas.openxmlformats.org/officeDocument/2006/relationships/hyperlink" Target="https://www.ncb.org.uk/belongingmatters/literaturereview" TargetMode="External"/><Relationship Id="rId1" Type="http://schemas.openxmlformats.org/officeDocument/2006/relationships/slideLayout" Target="../slideLayouts/slideLayout7.xml"/><Relationship Id="rId4" Type="http://schemas.openxmlformats.org/officeDocument/2006/relationships/hyperlink" Target="https://link.springer.com/article/10.1007/s12310-024-09725-y" TargetMode="Externa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7" name="Rectangle 16">
            <a:extLst>
              <a:ext uri="{FF2B5EF4-FFF2-40B4-BE49-F238E27FC236}">
                <a16:creationId xmlns:a16="http://schemas.microsoft.com/office/drawing/2014/main" id="{B87C619C-EBAB-488E-96B9-153AA4C9B44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Freeform: Shape 18">
            <a:extLst>
              <a:ext uri="{FF2B5EF4-FFF2-40B4-BE49-F238E27FC236}">
                <a16:creationId xmlns:a16="http://schemas.microsoft.com/office/drawing/2014/main" id="{130DA1C1-36FD-41D8-9826-EE797BF39BA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7453312" cy="6858000"/>
          </a:xfrm>
          <a:custGeom>
            <a:avLst/>
            <a:gdLst>
              <a:gd name="connsiteX0" fmla="*/ 0 w 7433452"/>
              <a:gd name="connsiteY0" fmla="*/ 0 h 6858000"/>
              <a:gd name="connsiteX1" fmla="*/ 1592736 w 7433452"/>
              <a:gd name="connsiteY1" fmla="*/ 0 h 6858000"/>
              <a:gd name="connsiteX2" fmla="*/ 2171700 w 7433452"/>
              <a:gd name="connsiteY2" fmla="*/ 0 h 6858000"/>
              <a:gd name="connsiteX3" fmla="*/ 2762696 w 7433452"/>
              <a:gd name="connsiteY3" fmla="*/ 0 h 6858000"/>
              <a:gd name="connsiteX4" fmla="*/ 2829254 w 7433452"/>
              <a:gd name="connsiteY4" fmla="*/ 0 h 6858000"/>
              <a:gd name="connsiteX5" fmla="*/ 7415310 w 7433452"/>
              <a:gd name="connsiteY5" fmla="*/ 0 h 6858000"/>
              <a:gd name="connsiteX6" fmla="*/ 7405703 w 7433452"/>
              <a:gd name="connsiteY6" fmla="*/ 94814 h 6858000"/>
              <a:gd name="connsiteX7" fmla="*/ 7410754 w 7433452"/>
              <a:gd name="connsiteY7" fmla="*/ 421796 h 6858000"/>
              <a:gd name="connsiteX8" fmla="*/ 7414688 w 7433452"/>
              <a:gd name="connsiteY8" fmla="*/ 812192 h 6858000"/>
              <a:gd name="connsiteX9" fmla="*/ 7395017 w 7433452"/>
              <a:gd name="connsiteY9" fmla="*/ 1113642 h 6858000"/>
              <a:gd name="connsiteX10" fmla="*/ 7422810 w 7433452"/>
              <a:gd name="connsiteY10" fmla="*/ 1796708 h 6858000"/>
              <a:gd name="connsiteX11" fmla="*/ 7421161 w 7433452"/>
              <a:gd name="connsiteY11" fmla="*/ 2327333 h 6858000"/>
              <a:gd name="connsiteX12" fmla="*/ 7412023 w 7433452"/>
              <a:gd name="connsiteY12" fmla="*/ 2784280 h 6858000"/>
              <a:gd name="connsiteX13" fmla="*/ 7417480 w 7433452"/>
              <a:gd name="connsiteY13" fmla="*/ 2985458 h 6858000"/>
              <a:gd name="connsiteX14" fmla="*/ 7403774 w 7433452"/>
              <a:gd name="connsiteY14" fmla="*/ 3531096 h 6858000"/>
              <a:gd name="connsiteX15" fmla="*/ 7414307 w 7433452"/>
              <a:gd name="connsiteY15" fmla="*/ 4336830 h 6858000"/>
              <a:gd name="connsiteX16" fmla="*/ 7413419 w 7433452"/>
              <a:gd name="connsiteY16" fmla="*/ 5026893 h 6858000"/>
              <a:gd name="connsiteX17" fmla="*/ 7417734 w 7433452"/>
              <a:gd name="connsiteY17" fmla="*/ 5252632 h 6858000"/>
              <a:gd name="connsiteX18" fmla="*/ 7417734 w 7433452"/>
              <a:gd name="connsiteY18" fmla="*/ 5466282 h 6858000"/>
              <a:gd name="connsiteX19" fmla="*/ 7379659 w 7433452"/>
              <a:gd name="connsiteY19" fmla="*/ 6121225 h 6858000"/>
              <a:gd name="connsiteX20" fmla="*/ 7395115 w 7433452"/>
              <a:gd name="connsiteY20" fmla="*/ 6708907 h 6858000"/>
              <a:gd name="connsiteX21" fmla="*/ 7412408 w 7433452"/>
              <a:gd name="connsiteY21" fmla="*/ 6858000 h 6858000"/>
              <a:gd name="connsiteX22" fmla="*/ 2829254 w 7433452"/>
              <a:gd name="connsiteY22" fmla="*/ 6858000 h 6858000"/>
              <a:gd name="connsiteX23" fmla="*/ 2762696 w 7433452"/>
              <a:gd name="connsiteY23" fmla="*/ 6858000 h 6858000"/>
              <a:gd name="connsiteX24" fmla="*/ 2171700 w 7433452"/>
              <a:gd name="connsiteY24" fmla="*/ 6858000 h 6858000"/>
              <a:gd name="connsiteX25" fmla="*/ 1592736 w 7433452"/>
              <a:gd name="connsiteY25" fmla="*/ 6858000 h 6858000"/>
              <a:gd name="connsiteX26" fmla="*/ 0 w 7433452"/>
              <a:gd name="connsiteY2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Lst>
            <a:rect l="l" t="t" r="r" b="b"/>
            <a:pathLst>
              <a:path w="7433452" h="6858000">
                <a:moveTo>
                  <a:pt x="0" y="0"/>
                </a:moveTo>
                <a:lnTo>
                  <a:pt x="1592736" y="0"/>
                </a:lnTo>
                <a:lnTo>
                  <a:pt x="2171700" y="0"/>
                </a:lnTo>
                <a:lnTo>
                  <a:pt x="2762696" y="0"/>
                </a:lnTo>
                <a:lnTo>
                  <a:pt x="2829254" y="0"/>
                </a:lnTo>
                <a:lnTo>
                  <a:pt x="7415310" y="0"/>
                </a:lnTo>
                <a:lnTo>
                  <a:pt x="7405703" y="94814"/>
                </a:lnTo>
                <a:cubicBezTo>
                  <a:pt x="7398856" y="203629"/>
                  <a:pt x="7403520" y="312712"/>
                  <a:pt x="7410754" y="421796"/>
                </a:cubicBezTo>
                <a:cubicBezTo>
                  <a:pt x="7421580" y="551656"/>
                  <a:pt x="7422900" y="682144"/>
                  <a:pt x="7414688" y="812192"/>
                </a:cubicBezTo>
                <a:cubicBezTo>
                  <a:pt x="7406693" y="912591"/>
                  <a:pt x="7397682" y="1012988"/>
                  <a:pt x="7395017" y="1113642"/>
                </a:cubicBezTo>
                <a:cubicBezTo>
                  <a:pt x="7388670" y="1342689"/>
                  <a:pt x="7407708" y="1569316"/>
                  <a:pt x="7422810" y="1796708"/>
                </a:cubicBezTo>
                <a:cubicBezTo>
                  <a:pt x="7434487" y="1973710"/>
                  <a:pt x="7439944" y="2150457"/>
                  <a:pt x="7421161" y="2327333"/>
                </a:cubicBezTo>
                <a:cubicBezTo>
                  <a:pt x="7405170" y="2479266"/>
                  <a:pt x="7396793" y="2631453"/>
                  <a:pt x="7412023" y="2784280"/>
                </a:cubicBezTo>
                <a:cubicBezTo>
                  <a:pt x="7418749" y="2851085"/>
                  <a:pt x="7425984" y="2918653"/>
                  <a:pt x="7417480" y="2985458"/>
                </a:cubicBezTo>
                <a:cubicBezTo>
                  <a:pt x="7394508" y="3167039"/>
                  <a:pt x="7398063" y="3349132"/>
                  <a:pt x="7403774" y="3531096"/>
                </a:cubicBezTo>
                <a:cubicBezTo>
                  <a:pt x="7412277" y="3799715"/>
                  <a:pt x="7426364" y="4067954"/>
                  <a:pt x="7414307" y="4336830"/>
                </a:cubicBezTo>
                <a:cubicBezTo>
                  <a:pt x="7404027" y="4566639"/>
                  <a:pt x="7420653" y="4796831"/>
                  <a:pt x="7413419" y="5026893"/>
                </a:cubicBezTo>
                <a:cubicBezTo>
                  <a:pt x="7410982" y="5102162"/>
                  <a:pt x="7412429" y="5177504"/>
                  <a:pt x="7417734" y="5252632"/>
                </a:cubicBezTo>
                <a:cubicBezTo>
                  <a:pt x="7424271" y="5323700"/>
                  <a:pt x="7424271" y="5395213"/>
                  <a:pt x="7417734" y="5466282"/>
                </a:cubicBezTo>
                <a:cubicBezTo>
                  <a:pt x="7393239" y="5683875"/>
                  <a:pt x="7383214" y="5902486"/>
                  <a:pt x="7379659" y="6121225"/>
                </a:cubicBezTo>
                <a:cubicBezTo>
                  <a:pt x="7376423" y="6317442"/>
                  <a:pt x="7378041" y="6513586"/>
                  <a:pt x="7395115" y="6708907"/>
                </a:cubicBezTo>
                <a:lnTo>
                  <a:pt x="7412408" y="6858000"/>
                </a:lnTo>
                <a:lnTo>
                  <a:pt x="2829254" y="6858000"/>
                </a:lnTo>
                <a:lnTo>
                  <a:pt x="2762696" y="6858000"/>
                </a:lnTo>
                <a:lnTo>
                  <a:pt x="2171700" y="6858000"/>
                </a:lnTo>
                <a:lnTo>
                  <a:pt x="1592736"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a:extLst>
              <a:ext uri="{FF2B5EF4-FFF2-40B4-BE49-F238E27FC236}">
                <a16:creationId xmlns:a16="http://schemas.microsoft.com/office/drawing/2014/main" id="{9AFD04F3-5681-63AF-3A1F-8AF2046FB952}"/>
              </a:ext>
            </a:extLst>
          </p:cNvPr>
          <p:cNvSpPr>
            <a:spLocks noGrp="1"/>
          </p:cNvSpPr>
          <p:nvPr>
            <p:ph type="ctrTitle"/>
          </p:nvPr>
        </p:nvSpPr>
        <p:spPr>
          <a:xfrm>
            <a:off x="838200" y="484632"/>
            <a:ext cx="6081713" cy="3566160"/>
          </a:xfrm>
        </p:spPr>
        <p:txBody>
          <a:bodyPr>
            <a:normAutofit/>
          </a:bodyPr>
          <a:lstStyle/>
          <a:p>
            <a:pPr algn="l"/>
            <a:r>
              <a:rPr lang="en-GB" sz="6600">
                <a:solidFill>
                  <a:srgbClr val="FFFFFF"/>
                </a:solidFill>
              </a:rPr>
              <a:t>Mental Health Lead Network</a:t>
            </a:r>
          </a:p>
        </p:txBody>
      </p:sp>
      <p:sp>
        <p:nvSpPr>
          <p:cNvPr id="3" name="Subtitle 2">
            <a:extLst>
              <a:ext uri="{FF2B5EF4-FFF2-40B4-BE49-F238E27FC236}">
                <a16:creationId xmlns:a16="http://schemas.microsoft.com/office/drawing/2014/main" id="{B722773B-9B6C-7DA4-FCDF-9A5D6D429D98}"/>
              </a:ext>
            </a:extLst>
          </p:cNvPr>
          <p:cNvSpPr>
            <a:spLocks noGrp="1"/>
          </p:cNvSpPr>
          <p:nvPr>
            <p:ph type="subTitle" idx="1"/>
          </p:nvPr>
        </p:nvSpPr>
        <p:spPr>
          <a:xfrm>
            <a:off x="838200" y="4480560"/>
            <a:ext cx="6081713" cy="1572768"/>
          </a:xfrm>
        </p:spPr>
        <p:txBody>
          <a:bodyPr>
            <a:normAutofit/>
          </a:bodyPr>
          <a:lstStyle/>
          <a:p>
            <a:pPr algn="l"/>
            <a:r>
              <a:rPr lang="en-GB">
                <a:solidFill>
                  <a:srgbClr val="FFFFFF"/>
                </a:solidFill>
              </a:rPr>
              <a:t>Tuesday 27</a:t>
            </a:r>
            <a:r>
              <a:rPr lang="en-GB" baseline="30000">
                <a:solidFill>
                  <a:srgbClr val="FFFFFF"/>
                </a:solidFill>
              </a:rPr>
              <a:t>th</a:t>
            </a:r>
            <a:r>
              <a:rPr lang="en-GB">
                <a:solidFill>
                  <a:srgbClr val="FFFFFF"/>
                </a:solidFill>
              </a:rPr>
              <a:t> January 2026</a:t>
            </a:r>
          </a:p>
          <a:p>
            <a:pPr algn="l"/>
            <a:r>
              <a:rPr lang="en-GB">
                <a:solidFill>
                  <a:srgbClr val="FFFFFF"/>
                </a:solidFill>
              </a:rPr>
              <a:t>Considering the theme of:  Belonging</a:t>
            </a:r>
          </a:p>
        </p:txBody>
      </p:sp>
      <p:pic>
        <p:nvPicPr>
          <p:cNvPr id="7" name="Graphic 6" descr="Brain in head">
            <a:extLst>
              <a:ext uri="{FF2B5EF4-FFF2-40B4-BE49-F238E27FC236}">
                <a16:creationId xmlns:a16="http://schemas.microsoft.com/office/drawing/2014/main" id="{D5FB923C-ECC7-6F9B-C50A-79BE88FDE9D9}"/>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8421594" y="283464"/>
            <a:ext cx="2904040" cy="2904040"/>
          </a:xfrm>
          <a:prstGeom prst="rect">
            <a:avLst/>
          </a:prstGeom>
        </p:spPr>
      </p:pic>
      <p:sp>
        <p:nvSpPr>
          <p:cNvPr id="21" name="sketch line">
            <a:extLst>
              <a:ext uri="{FF2B5EF4-FFF2-40B4-BE49-F238E27FC236}">
                <a16:creationId xmlns:a16="http://schemas.microsoft.com/office/drawing/2014/main" id="{35BC54F7-1315-4D6C-9420-A5BF0CDDBC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45475" y="4252192"/>
            <a:ext cx="4056549" cy="18288"/>
          </a:xfrm>
          <a:custGeom>
            <a:avLst/>
            <a:gdLst>
              <a:gd name="csX0" fmla="*/ 0 w 4056549"/>
              <a:gd name="csY0" fmla="*/ 0 h 18288"/>
              <a:gd name="csX1" fmla="*/ 676092 w 4056549"/>
              <a:gd name="csY1" fmla="*/ 0 h 18288"/>
              <a:gd name="csX2" fmla="*/ 1271052 w 4056549"/>
              <a:gd name="csY2" fmla="*/ 0 h 18288"/>
              <a:gd name="csX3" fmla="*/ 1947144 w 4056549"/>
              <a:gd name="csY3" fmla="*/ 0 h 18288"/>
              <a:gd name="csX4" fmla="*/ 2501539 w 4056549"/>
              <a:gd name="csY4" fmla="*/ 0 h 18288"/>
              <a:gd name="csX5" fmla="*/ 3137065 w 4056549"/>
              <a:gd name="csY5" fmla="*/ 0 h 18288"/>
              <a:gd name="csX6" fmla="*/ 4056549 w 4056549"/>
              <a:gd name="csY6" fmla="*/ 0 h 18288"/>
              <a:gd name="csX7" fmla="*/ 4056549 w 4056549"/>
              <a:gd name="csY7" fmla="*/ 18288 h 18288"/>
              <a:gd name="csX8" fmla="*/ 3380458 w 4056549"/>
              <a:gd name="csY8" fmla="*/ 18288 h 18288"/>
              <a:gd name="csX9" fmla="*/ 2663801 w 4056549"/>
              <a:gd name="csY9" fmla="*/ 18288 h 18288"/>
              <a:gd name="csX10" fmla="*/ 2068840 w 4056549"/>
              <a:gd name="csY10" fmla="*/ 18288 h 18288"/>
              <a:gd name="csX11" fmla="*/ 1311618 w 4056549"/>
              <a:gd name="csY11" fmla="*/ 18288 h 18288"/>
              <a:gd name="csX12" fmla="*/ 716657 w 4056549"/>
              <a:gd name="csY12" fmla="*/ 18288 h 18288"/>
              <a:gd name="csX13" fmla="*/ 0 w 4056549"/>
              <a:gd name="csY13" fmla="*/ 18288 h 18288"/>
              <a:gd name="csX14" fmla="*/ 0 w 4056549"/>
              <a:gd name="csY14" fmla="*/ 0 h 18288"/>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Lst>
            <a:rect l="l" t="t" r="r" b="b"/>
            <a:pathLst>
              <a:path w="4056549" h="18288" fill="none" extrusionOk="0">
                <a:moveTo>
                  <a:pt x="0" y="0"/>
                </a:moveTo>
                <a:cubicBezTo>
                  <a:pt x="324395" y="-12272"/>
                  <a:pt x="437185" y="20747"/>
                  <a:pt x="676092" y="0"/>
                </a:cubicBezTo>
                <a:cubicBezTo>
                  <a:pt x="914999" y="-20747"/>
                  <a:pt x="980886" y="20074"/>
                  <a:pt x="1271052" y="0"/>
                </a:cubicBezTo>
                <a:cubicBezTo>
                  <a:pt x="1561218" y="-20074"/>
                  <a:pt x="1609815" y="19965"/>
                  <a:pt x="1947144" y="0"/>
                </a:cubicBezTo>
                <a:cubicBezTo>
                  <a:pt x="2284473" y="-19965"/>
                  <a:pt x="2317816" y="-23682"/>
                  <a:pt x="2501539" y="0"/>
                </a:cubicBezTo>
                <a:cubicBezTo>
                  <a:pt x="2685262" y="23682"/>
                  <a:pt x="2879461" y="12712"/>
                  <a:pt x="3137065" y="0"/>
                </a:cubicBezTo>
                <a:cubicBezTo>
                  <a:pt x="3394669" y="-12712"/>
                  <a:pt x="3618306" y="-41742"/>
                  <a:pt x="4056549" y="0"/>
                </a:cubicBezTo>
                <a:cubicBezTo>
                  <a:pt x="4056201" y="6465"/>
                  <a:pt x="4056979" y="10922"/>
                  <a:pt x="4056549" y="18288"/>
                </a:cubicBezTo>
                <a:cubicBezTo>
                  <a:pt x="3807729" y="-7540"/>
                  <a:pt x="3536237" y="12619"/>
                  <a:pt x="3380458" y="18288"/>
                </a:cubicBezTo>
                <a:cubicBezTo>
                  <a:pt x="3224679" y="23957"/>
                  <a:pt x="2967497" y="23368"/>
                  <a:pt x="2663801" y="18288"/>
                </a:cubicBezTo>
                <a:cubicBezTo>
                  <a:pt x="2360105" y="13208"/>
                  <a:pt x="2359716" y="-8821"/>
                  <a:pt x="2068840" y="18288"/>
                </a:cubicBezTo>
                <a:cubicBezTo>
                  <a:pt x="1777964" y="45397"/>
                  <a:pt x="1641909" y="31681"/>
                  <a:pt x="1311618" y="18288"/>
                </a:cubicBezTo>
                <a:cubicBezTo>
                  <a:pt x="981327" y="4895"/>
                  <a:pt x="990410" y="11155"/>
                  <a:pt x="716657" y="18288"/>
                </a:cubicBezTo>
                <a:cubicBezTo>
                  <a:pt x="442904" y="25421"/>
                  <a:pt x="330722" y="13665"/>
                  <a:pt x="0" y="18288"/>
                </a:cubicBezTo>
                <a:cubicBezTo>
                  <a:pt x="75" y="12069"/>
                  <a:pt x="515" y="5650"/>
                  <a:pt x="0" y="0"/>
                </a:cubicBezTo>
                <a:close/>
              </a:path>
              <a:path w="4056549" h="18288" stroke="0" extrusionOk="0">
                <a:moveTo>
                  <a:pt x="0" y="0"/>
                </a:moveTo>
                <a:cubicBezTo>
                  <a:pt x="175099" y="13469"/>
                  <a:pt x="459673" y="14529"/>
                  <a:pt x="594961" y="0"/>
                </a:cubicBezTo>
                <a:cubicBezTo>
                  <a:pt x="730249" y="-14529"/>
                  <a:pt x="873178" y="22015"/>
                  <a:pt x="1149356" y="0"/>
                </a:cubicBezTo>
                <a:cubicBezTo>
                  <a:pt x="1425534" y="-22015"/>
                  <a:pt x="1498871" y="-21513"/>
                  <a:pt x="1744316" y="0"/>
                </a:cubicBezTo>
                <a:cubicBezTo>
                  <a:pt x="1989761" y="21513"/>
                  <a:pt x="2112991" y="-46"/>
                  <a:pt x="2420408" y="0"/>
                </a:cubicBezTo>
                <a:cubicBezTo>
                  <a:pt x="2727825" y="46"/>
                  <a:pt x="2880256" y="-10040"/>
                  <a:pt x="3137065" y="0"/>
                </a:cubicBezTo>
                <a:cubicBezTo>
                  <a:pt x="3393874" y="10040"/>
                  <a:pt x="3704325" y="-6685"/>
                  <a:pt x="4056549" y="0"/>
                </a:cubicBezTo>
                <a:cubicBezTo>
                  <a:pt x="4055732" y="6895"/>
                  <a:pt x="4055770" y="11206"/>
                  <a:pt x="4056549" y="18288"/>
                </a:cubicBezTo>
                <a:cubicBezTo>
                  <a:pt x="3812770" y="11959"/>
                  <a:pt x="3533996" y="-5717"/>
                  <a:pt x="3299327" y="18288"/>
                </a:cubicBezTo>
                <a:cubicBezTo>
                  <a:pt x="3064658" y="42293"/>
                  <a:pt x="2940381" y="24492"/>
                  <a:pt x="2744931" y="18288"/>
                </a:cubicBezTo>
                <a:cubicBezTo>
                  <a:pt x="2549481" y="12084"/>
                  <a:pt x="2252169" y="51841"/>
                  <a:pt x="1987709" y="18288"/>
                </a:cubicBezTo>
                <a:cubicBezTo>
                  <a:pt x="1723249" y="-15265"/>
                  <a:pt x="1438946" y="3423"/>
                  <a:pt x="1230487" y="18288"/>
                </a:cubicBezTo>
                <a:cubicBezTo>
                  <a:pt x="1022028" y="33153"/>
                  <a:pt x="795957" y="18596"/>
                  <a:pt x="676092" y="18288"/>
                </a:cubicBezTo>
                <a:cubicBezTo>
                  <a:pt x="556227" y="17980"/>
                  <a:pt x="334853" y="39451"/>
                  <a:pt x="0" y="18288"/>
                </a:cubicBezTo>
                <a:cubicBezTo>
                  <a:pt x="95" y="14343"/>
                  <a:pt x="742" y="6860"/>
                  <a:pt x="0" y="0"/>
                </a:cubicBezTo>
                <a:close/>
              </a:path>
            </a:pathLst>
          </a:custGeom>
          <a:solidFill>
            <a:srgbClr val="FFFFFF"/>
          </a:solidFill>
          <a:ln w="41275" cap="rnd">
            <a:solidFill>
              <a:srgbClr val="FFFFFF"/>
            </a:solidFill>
            <a:round/>
            <a:extLst>
              <a:ext uri="{C807C97D-BFC1-408E-A445-0C87EB9F89A2}">
                <ask:lineSketchStyleProps xmlns:ask="http://schemas.microsoft.com/office/drawing/2018/sketchyshapes" sd="2727557108">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a:extLst>
              <a:ext uri="{FF2B5EF4-FFF2-40B4-BE49-F238E27FC236}">
                <a16:creationId xmlns:a16="http://schemas.microsoft.com/office/drawing/2014/main" id="{D7FBAB85-D22C-3299-3079-E97CC66761C8}"/>
              </a:ext>
            </a:extLst>
          </p:cNvPr>
          <p:cNvPicPr>
            <a:picLocks noChangeAspect="1"/>
          </p:cNvPicPr>
          <p:nvPr/>
        </p:nvPicPr>
        <p:blipFill>
          <a:blip r:embed="rId4">
            <a:extLst>
              <a:ext uri="{28A0092B-C50C-407E-A947-70E740481C1C}">
                <a14:useLocalDpi xmlns:a14="http://schemas.microsoft.com/office/drawing/2010/main" val="0"/>
              </a:ext>
              <a:ext uri="{837473B0-CC2E-450A-ABE3-18F120FF3D39}">
                <a1611:picAttrSrcUrl xmlns:a1611="http://schemas.microsoft.com/office/drawing/2016/11/main" r:id="rId5"/>
              </a:ext>
            </a:extLst>
          </a:blip>
          <a:stretch>
            <a:fillRect/>
          </a:stretch>
        </p:blipFill>
        <p:spPr>
          <a:xfrm>
            <a:off x="7907654" y="3592052"/>
            <a:ext cx="3931920" cy="2624556"/>
          </a:xfrm>
          <a:prstGeom prst="rect">
            <a:avLst/>
          </a:prstGeom>
        </p:spPr>
      </p:pic>
    </p:spTree>
    <p:extLst>
      <p:ext uri="{BB962C8B-B14F-4D97-AF65-F5344CB8AC3E}">
        <p14:creationId xmlns:p14="http://schemas.microsoft.com/office/powerpoint/2010/main" val="403631610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3B207816-4398-44FE-F013-D5715D8C7C68}"/>
              </a:ext>
            </a:extLst>
          </p:cNvPr>
          <p:cNvSpPr txBox="1"/>
          <p:nvPr/>
        </p:nvSpPr>
        <p:spPr>
          <a:xfrm>
            <a:off x="0" y="139707"/>
            <a:ext cx="12192000" cy="6824945"/>
          </a:xfrm>
          <a:prstGeom prst="rect">
            <a:avLst/>
          </a:prstGeom>
          <a:noFill/>
        </p:spPr>
        <p:txBody>
          <a:bodyPr wrap="square">
            <a:spAutoFit/>
          </a:bodyPr>
          <a:lstStyle/>
          <a:p>
            <a:pPr fontAlgn="t">
              <a:lnSpc>
                <a:spcPts val="1500"/>
              </a:lnSpc>
              <a:buNone/>
            </a:pPr>
            <a:r>
              <a:rPr lang="en-GB" sz="1100" b="1" i="0">
                <a:effectLst/>
                <a:latin typeface="Segoe UI" panose="020B0502040204020203" pitchFamily="34" charset="0"/>
              </a:rPr>
              <a:t>5. </a:t>
            </a:r>
            <a:r>
              <a:rPr lang="en-GB" sz="1100" b="1" i="0">
                <a:solidFill>
                  <a:srgbClr val="B953CD"/>
                </a:solidFill>
                <a:effectLst/>
                <a:latin typeface="Segoe UI" panose="020B0502040204020203" pitchFamily="34" charset="0"/>
              </a:rPr>
              <a:t>Optimise Class Size and Classroom Environment:</a:t>
            </a:r>
            <a:r>
              <a:rPr lang="en-GB" sz="1100" b="1" i="0">
                <a:effectLst/>
                <a:latin typeface="Segoe UI" panose="020B0502040204020203" pitchFamily="34" charset="0"/>
              </a:rPr>
              <a:t>  </a:t>
            </a:r>
            <a:r>
              <a:rPr lang="en-GB" sz="1100" b="0" i="0">
                <a:effectLst/>
                <a:latin typeface="Segoe UI" panose="020B0502040204020203" pitchFamily="34" charset="0"/>
              </a:rPr>
              <a:t>A supportive, inclusive environment is critical.</a:t>
            </a:r>
          </a:p>
          <a:p>
            <a:pPr fontAlgn="t">
              <a:lnSpc>
                <a:spcPts val="1500"/>
              </a:lnSpc>
              <a:buNone/>
            </a:pPr>
            <a:r>
              <a:rPr lang="en-GB" sz="1100" b="1" i="0">
                <a:effectLst/>
                <a:latin typeface="Segoe UI" panose="020B0502040204020203" pitchFamily="34" charset="0"/>
              </a:rPr>
              <a:t>Evidence</a:t>
            </a:r>
          </a:p>
          <a:p>
            <a:pPr fontAlgn="t">
              <a:lnSpc>
                <a:spcPts val="1500"/>
              </a:lnSpc>
              <a:buFont typeface="Arial" panose="020B0604020202020204" pitchFamily="34" charset="0"/>
              <a:buChar char="•"/>
            </a:pPr>
            <a:r>
              <a:rPr lang="en-GB" sz="1100" b="0" i="0">
                <a:effectLst/>
                <a:latin typeface="Segoe UI" panose="020B0502040204020203" pitchFamily="34" charset="0"/>
              </a:rPr>
              <a:t>Smaller class sizes are associated with a stronger sense of belonging. </a:t>
            </a:r>
            <a:r>
              <a:rPr lang="en-GB" sz="1100" b="0" i="0" u="none" strike="noStrike">
                <a:solidFill>
                  <a:srgbClr val="464FEB"/>
                </a:solidFill>
                <a:effectLst/>
                <a:latin typeface="Segoe UI" panose="020B0502040204020203" pitchFamily="34" charset="0"/>
                <a:hlinkClick r:id="rId2"/>
              </a:rPr>
              <a:t>[link.springer.com]</a:t>
            </a:r>
            <a:endParaRPr lang="en-GB" sz="1100" b="0" i="0">
              <a:effectLst/>
              <a:latin typeface="Segoe UI" panose="020B0502040204020203" pitchFamily="34" charset="0"/>
            </a:endParaRPr>
          </a:p>
          <a:p>
            <a:pPr fontAlgn="t">
              <a:lnSpc>
                <a:spcPts val="1500"/>
              </a:lnSpc>
              <a:buFont typeface="Arial" panose="020B0604020202020204" pitchFamily="34" charset="0"/>
              <a:buChar char="•"/>
            </a:pPr>
            <a:r>
              <a:rPr lang="en-GB" sz="1100" b="0" i="0">
                <a:effectLst/>
                <a:latin typeface="Segoe UI" panose="020B0502040204020203" pitchFamily="34" charset="0"/>
              </a:rPr>
              <a:t>High administrative pressure on teachers reduces interaction time and diminishes belonging. </a:t>
            </a:r>
            <a:r>
              <a:rPr lang="en-GB" sz="1100" b="0" i="0" u="none" strike="noStrike">
                <a:solidFill>
                  <a:srgbClr val="464FEB"/>
                </a:solidFill>
                <a:effectLst/>
                <a:latin typeface="Segoe UI" panose="020B0502040204020203" pitchFamily="34" charset="0"/>
                <a:hlinkClick r:id="rId3"/>
              </a:rPr>
              <a:t>[ncb.org.uk]</a:t>
            </a:r>
            <a:endParaRPr lang="en-GB" sz="1100" b="0" i="0">
              <a:effectLst/>
              <a:latin typeface="Segoe UI" panose="020B0502040204020203" pitchFamily="34" charset="0"/>
            </a:endParaRPr>
          </a:p>
          <a:p>
            <a:pPr fontAlgn="t">
              <a:lnSpc>
                <a:spcPts val="1500"/>
              </a:lnSpc>
              <a:buNone/>
            </a:pPr>
            <a:r>
              <a:rPr lang="en-GB" sz="1100" b="1" i="0">
                <a:effectLst/>
                <a:latin typeface="Segoe UI" panose="020B0502040204020203" pitchFamily="34" charset="0"/>
              </a:rPr>
              <a:t>Effective strategies</a:t>
            </a:r>
          </a:p>
          <a:p>
            <a:pPr fontAlgn="t">
              <a:lnSpc>
                <a:spcPts val="1500"/>
              </a:lnSpc>
              <a:buFont typeface="Arial" panose="020B0604020202020204" pitchFamily="34" charset="0"/>
              <a:buChar char="•"/>
            </a:pPr>
            <a:r>
              <a:rPr lang="en-GB" sz="1100" b="0" i="0">
                <a:effectLst/>
                <a:latin typeface="Segoe UI" panose="020B0502040204020203" pitchFamily="34" charset="0"/>
              </a:rPr>
              <a:t>Reduce class sizes where possible, especially for vulnerable groups.</a:t>
            </a:r>
          </a:p>
          <a:p>
            <a:pPr fontAlgn="t">
              <a:lnSpc>
                <a:spcPts val="1500"/>
              </a:lnSpc>
              <a:buFont typeface="Arial" panose="020B0604020202020204" pitchFamily="34" charset="0"/>
              <a:buChar char="•"/>
            </a:pPr>
            <a:r>
              <a:rPr lang="en-GB" sz="1100" b="0" i="0">
                <a:effectLst/>
                <a:latin typeface="Segoe UI" panose="020B0502040204020203" pitchFamily="34" charset="0"/>
              </a:rPr>
              <a:t>Prioritise relational practices over administrative workload.</a:t>
            </a:r>
          </a:p>
          <a:p>
            <a:pPr fontAlgn="t">
              <a:lnSpc>
                <a:spcPts val="1500"/>
              </a:lnSpc>
              <a:buFont typeface="Arial" panose="020B0604020202020204" pitchFamily="34" charset="0"/>
              <a:buChar char="•"/>
            </a:pPr>
            <a:r>
              <a:rPr lang="en-GB" sz="1100" b="0" i="0">
                <a:effectLst/>
                <a:latin typeface="Segoe UI" panose="020B0502040204020203" pitchFamily="34" charset="0"/>
              </a:rPr>
              <a:t>Implement inclusive classroom norms where differences are celebrated.</a:t>
            </a:r>
          </a:p>
          <a:p>
            <a:pPr fontAlgn="t">
              <a:lnSpc>
                <a:spcPts val="1500"/>
              </a:lnSpc>
              <a:buNone/>
            </a:pPr>
            <a:br>
              <a:rPr lang="en-GB" sz="1100" b="0" i="0">
                <a:effectLst/>
                <a:latin typeface="Segoe UI" panose="020B0502040204020203" pitchFamily="34" charset="0"/>
              </a:rPr>
            </a:br>
            <a:r>
              <a:rPr lang="en-GB" sz="1100" b="1" i="0">
                <a:effectLst/>
                <a:latin typeface="Segoe UI" panose="020B0502040204020203" pitchFamily="34" charset="0"/>
              </a:rPr>
              <a:t>6</a:t>
            </a:r>
            <a:r>
              <a:rPr lang="en-GB" sz="1100" b="1" i="0">
                <a:solidFill>
                  <a:srgbClr val="B953CD"/>
                </a:solidFill>
                <a:effectLst/>
                <a:latin typeface="Segoe UI" panose="020B0502040204020203" pitchFamily="34" charset="0"/>
              </a:rPr>
              <a:t>. Promote Equity and Inclusion Across the School</a:t>
            </a:r>
            <a:r>
              <a:rPr lang="en-GB" sz="1100" b="1" i="0">
                <a:effectLst/>
                <a:latin typeface="Segoe UI" panose="020B0502040204020203" pitchFamily="34" charset="0"/>
              </a:rPr>
              <a:t>:  </a:t>
            </a:r>
            <a:r>
              <a:rPr lang="en-GB" sz="1100" b="0" i="0">
                <a:effectLst/>
                <a:latin typeface="Segoe UI" panose="020B0502040204020203" pitchFamily="34" charset="0"/>
              </a:rPr>
              <a:t>Belonging is not evenly distributed—SEND pupils, disadvantaged pupils and marginalised groups often experience lower belonging.</a:t>
            </a:r>
          </a:p>
          <a:p>
            <a:pPr fontAlgn="t">
              <a:lnSpc>
                <a:spcPts val="1500"/>
              </a:lnSpc>
              <a:buNone/>
            </a:pPr>
            <a:r>
              <a:rPr lang="en-GB" sz="1100" b="1" i="0">
                <a:effectLst/>
                <a:latin typeface="Segoe UI" panose="020B0502040204020203" pitchFamily="34" charset="0"/>
              </a:rPr>
              <a:t>Evidence</a:t>
            </a:r>
          </a:p>
          <a:p>
            <a:pPr fontAlgn="t">
              <a:lnSpc>
                <a:spcPts val="1500"/>
              </a:lnSpc>
              <a:buFont typeface="Arial" panose="020B0604020202020204" pitchFamily="34" charset="0"/>
              <a:buChar char="•"/>
            </a:pPr>
            <a:r>
              <a:rPr lang="en-GB" sz="1100" b="0" i="0">
                <a:effectLst/>
                <a:latin typeface="Segoe UI" panose="020B0502040204020203" pitchFamily="34" charset="0"/>
              </a:rPr>
              <a:t>Disabled pupils and those with SEN are at higher risk of exclusion and poorer belonging. </a:t>
            </a:r>
            <a:r>
              <a:rPr lang="en-GB" sz="1100" b="0" i="0" u="none" strike="noStrike">
                <a:solidFill>
                  <a:srgbClr val="464FEB"/>
                </a:solidFill>
                <a:effectLst/>
                <a:latin typeface="Segoe UI" panose="020B0502040204020203" pitchFamily="34" charset="0"/>
                <a:hlinkClick r:id="rId3"/>
              </a:rPr>
              <a:t>[ncb.org.uk]</a:t>
            </a:r>
            <a:endParaRPr lang="en-GB" sz="1100" b="0" i="0">
              <a:effectLst/>
              <a:latin typeface="Segoe UI" panose="020B0502040204020203" pitchFamily="34" charset="0"/>
            </a:endParaRPr>
          </a:p>
          <a:p>
            <a:pPr fontAlgn="t">
              <a:lnSpc>
                <a:spcPts val="1500"/>
              </a:lnSpc>
              <a:buFont typeface="Arial" panose="020B0604020202020204" pitchFamily="34" charset="0"/>
              <a:buChar char="•"/>
            </a:pPr>
            <a:r>
              <a:rPr lang="en-GB" sz="1100" b="0" i="0">
                <a:effectLst/>
                <a:latin typeface="Segoe UI" panose="020B0502040204020203" pitchFamily="34" charset="0"/>
              </a:rPr>
              <a:t>A 2024 systematic review highlights the need to address belonging through a </a:t>
            </a:r>
            <a:r>
              <a:rPr lang="en-GB" sz="1100" b="1" i="0">
                <a:effectLst/>
                <a:latin typeface="Segoe UI" panose="020B0502040204020203" pitchFamily="34" charset="0"/>
              </a:rPr>
              <a:t>bioecological model</a:t>
            </a:r>
            <a:r>
              <a:rPr lang="en-GB" sz="1100" b="0" i="0">
                <a:effectLst/>
                <a:latin typeface="Segoe UI" panose="020B0502040204020203" pitchFamily="34" charset="0"/>
              </a:rPr>
              <a:t>, considering individual, micro‑ and macro‑level influences. </a:t>
            </a:r>
            <a:r>
              <a:rPr lang="en-GB" sz="1100" b="0" i="0" u="none" strike="noStrike">
                <a:solidFill>
                  <a:srgbClr val="464FEB"/>
                </a:solidFill>
                <a:effectLst/>
                <a:latin typeface="Segoe UI" panose="020B0502040204020203" pitchFamily="34" charset="0"/>
                <a:hlinkClick r:id="rId4"/>
              </a:rPr>
              <a:t>[mdpi.com]</a:t>
            </a:r>
            <a:endParaRPr lang="en-GB" sz="1100" b="0" i="0">
              <a:effectLst/>
              <a:latin typeface="Segoe UI" panose="020B0502040204020203" pitchFamily="34" charset="0"/>
            </a:endParaRPr>
          </a:p>
          <a:p>
            <a:pPr fontAlgn="t">
              <a:lnSpc>
                <a:spcPts val="1500"/>
              </a:lnSpc>
              <a:buNone/>
            </a:pPr>
            <a:r>
              <a:rPr lang="en-GB" sz="1100" b="1" i="0">
                <a:effectLst/>
                <a:latin typeface="Segoe UI" panose="020B0502040204020203" pitchFamily="34" charset="0"/>
              </a:rPr>
              <a:t>Effective strategies</a:t>
            </a:r>
          </a:p>
          <a:p>
            <a:pPr fontAlgn="t">
              <a:lnSpc>
                <a:spcPts val="1500"/>
              </a:lnSpc>
              <a:buFont typeface="Arial" panose="020B0604020202020204" pitchFamily="34" charset="0"/>
              <a:buChar char="•"/>
            </a:pPr>
            <a:r>
              <a:rPr lang="en-GB" sz="1100" b="0" i="0">
                <a:effectLst/>
                <a:latin typeface="Segoe UI" panose="020B0502040204020203" pitchFamily="34" charset="0"/>
              </a:rPr>
              <a:t>Targeted support for pupils at risk of alienation.</a:t>
            </a:r>
          </a:p>
          <a:p>
            <a:pPr fontAlgn="t">
              <a:lnSpc>
                <a:spcPts val="1500"/>
              </a:lnSpc>
              <a:buFont typeface="Arial" panose="020B0604020202020204" pitchFamily="34" charset="0"/>
              <a:buChar char="•"/>
            </a:pPr>
            <a:r>
              <a:rPr lang="en-GB" sz="1100" b="0" i="0">
                <a:effectLst/>
                <a:latin typeface="Segoe UI" panose="020B0502040204020203" pitchFamily="34" charset="0"/>
              </a:rPr>
              <a:t>Representation of diverse identities in curriculum and school displays.</a:t>
            </a:r>
          </a:p>
          <a:p>
            <a:pPr fontAlgn="t">
              <a:lnSpc>
                <a:spcPts val="1500"/>
              </a:lnSpc>
              <a:buFont typeface="Arial" panose="020B0604020202020204" pitchFamily="34" charset="0"/>
              <a:buChar char="•"/>
            </a:pPr>
            <a:r>
              <a:rPr lang="en-GB" sz="1100" b="0" i="0">
                <a:effectLst/>
                <a:latin typeface="Segoe UI" panose="020B0502040204020203" pitchFamily="34" charset="0"/>
              </a:rPr>
              <a:t>Anti‑racism, inclusion and belonging‑focused training for staff.</a:t>
            </a:r>
          </a:p>
          <a:p>
            <a:pPr fontAlgn="t">
              <a:lnSpc>
                <a:spcPts val="1500"/>
              </a:lnSpc>
              <a:buNone/>
            </a:pPr>
            <a:br>
              <a:rPr lang="en-GB" sz="1100" b="0" i="0">
                <a:effectLst/>
                <a:latin typeface="Segoe UI" panose="020B0502040204020203" pitchFamily="34" charset="0"/>
              </a:rPr>
            </a:br>
            <a:r>
              <a:rPr lang="en-GB" sz="1100" b="1" i="0">
                <a:effectLst/>
                <a:latin typeface="Segoe UI" panose="020B0502040204020203" pitchFamily="34" charset="0"/>
              </a:rPr>
              <a:t>7. </a:t>
            </a:r>
            <a:r>
              <a:rPr lang="en-GB" sz="1100" b="1" i="0">
                <a:solidFill>
                  <a:srgbClr val="B953CD"/>
                </a:solidFill>
                <a:effectLst/>
                <a:latin typeface="Segoe UI" panose="020B0502040204020203" pitchFamily="34" charset="0"/>
              </a:rPr>
              <a:t>Foster Student Voice and Participation in Decision‑Making</a:t>
            </a:r>
            <a:r>
              <a:rPr lang="en-GB" sz="1100" b="1" i="0">
                <a:effectLst/>
                <a:latin typeface="Segoe UI" panose="020B0502040204020203" pitchFamily="34" charset="0"/>
              </a:rPr>
              <a:t>: </a:t>
            </a:r>
            <a:r>
              <a:rPr lang="en-GB" sz="1100" b="0" i="0">
                <a:effectLst/>
                <a:latin typeface="Segoe UI" panose="020B0502040204020203" pitchFamily="34" charset="0"/>
              </a:rPr>
              <a:t>When students feel heard, agency increases and belonging improves.</a:t>
            </a:r>
          </a:p>
          <a:p>
            <a:pPr fontAlgn="t">
              <a:lnSpc>
                <a:spcPts val="1500"/>
              </a:lnSpc>
              <a:buNone/>
            </a:pPr>
            <a:r>
              <a:rPr lang="en-GB" sz="1100" b="1" i="0">
                <a:effectLst/>
                <a:latin typeface="Segoe UI" panose="020B0502040204020203" pitchFamily="34" charset="0"/>
              </a:rPr>
              <a:t>Evidence (emerging, UK 2025)</a:t>
            </a:r>
          </a:p>
          <a:p>
            <a:pPr fontAlgn="t">
              <a:lnSpc>
                <a:spcPts val="1500"/>
              </a:lnSpc>
              <a:buFont typeface="Arial" panose="020B0604020202020204" pitchFamily="34" charset="0"/>
              <a:buChar char="•"/>
            </a:pPr>
            <a:r>
              <a:rPr lang="en-GB" sz="1100" b="0" i="0">
                <a:effectLst/>
                <a:latin typeface="Segoe UI" panose="020B0502040204020203" pitchFamily="34" charset="0"/>
              </a:rPr>
              <a:t>UCL’s 2025 Live Delphi study identifies student voice and co‑creation as key components of evidence‑based belonging strategies. </a:t>
            </a:r>
            <a:r>
              <a:rPr lang="en-GB" sz="1100" b="0" i="0" u="none" strike="noStrike">
                <a:solidFill>
                  <a:srgbClr val="464FEB"/>
                </a:solidFill>
                <a:effectLst/>
                <a:latin typeface="Segoe UI" panose="020B0502040204020203" pitchFamily="34" charset="0"/>
                <a:hlinkClick r:id="rId5"/>
              </a:rPr>
              <a:t>[ucl.ac.uk]</a:t>
            </a:r>
            <a:endParaRPr lang="en-GB" sz="1100" b="0" i="0">
              <a:effectLst/>
              <a:latin typeface="Segoe UI" panose="020B0502040204020203" pitchFamily="34" charset="0"/>
            </a:endParaRPr>
          </a:p>
          <a:p>
            <a:pPr fontAlgn="t">
              <a:lnSpc>
                <a:spcPts val="1500"/>
              </a:lnSpc>
              <a:buFont typeface="Arial" panose="020B0604020202020204" pitchFamily="34" charset="0"/>
              <a:buChar char="•"/>
            </a:pPr>
            <a:r>
              <a:rPr lang="en-GB" sz="1100" b="0" i="0">
                <a:effectLst/>
                <a:latin typeface="Segoe UI" panose="020B0502040204020203" pitchFamily="34" charset="0"/>
              </a:rPr>
              <a:t>Pupils emphasise relevance, fairness and involvement in shaping their environment. </a:t>
            </a:r>
            <a:r>
              <a:rPr lang="en-GB" sz="1100" b="0" i="0" u="none" strike="noStrike">
                <a:solidFill>
                  <a:srgbClr val="464FEB"/>
                </a:solidFill>
                <a:effectLst/>
                <a:latin typeface="Segoe UI" panose="020B0502040204020203" pitchFamily="34" charset="0"/>
                <a:hlinkClick r:id="rId5"/>
              </a:rPr>
              <a:t>[ucl.ac.uk]</a:t>
            </a:r>
            <a:endParaRPr lang="en-GB" sz="1100" b="0" i="0">
              <a:effectLst/>
              <a:latin typeface="Segoe UI" panose="020B0502040204020203" pitchFamily="34" charset="0"/>
            </a:endParaRPr>
          </a:p>
          <a:p>
            <a:pPr fontAlgn="t">
              <a:lnSpc>
                <a:spcPts val="1500"/>
              </a:lnSpc>
              <a:buNone/>
            </a:pPr>
            <a:r>
              <a:rPr lang="en-GB" sz="1100" b="1" i="0">
                <a:effectLst/>
                <a:latin typeface="Segoe UI" panose="020B0502040204020203" pitchFamily="34" charset="0"/>
              </a:rPr>
              <a:t>Effective strategies</a:t>
            </a:r>
          </a:p>
          <a:p>
            <a:pPr fontAlgn="t">
              <a:lnSpc>
                <a:spcPts val="1500"/>
              </a:lnSpc>
              <a:buFont typeface="Arial" panose="020B0604020202020204" pitchFamily="34" charset="0"/>
              <a:buChar char="•"/>
            </a:pPr>
            <a:r>
              <a:rPr lang="en-GB" sz="1100" b="0" i="0">
                <a:effectLst/>
                <a:latin typeface="Segoe UI" panose="020B0502040204020203" pitchFamily="34" charset="0"/>
              </a:rPr>
              <a:t>Student councils with real influence.</a:t>
            </a:r>
          </a:p>
          <a:p>
            <a:pPr fontAlgn="t">
              <a:lnSpc>
                <a:spcPts val="1500"/>
              </a:lnSpc>
              <a:buFont typeface="Arial" panose="020B0604020202020204" pitchFamily="34" charset="0"/>
              <a:buChar char="•"/>
            </a:pPr>
            <a:r>
              <a:rPr lang="en-GB" sz="1100" b="0" i="0">
                <a:effectLst/>
                <a:latin typeface="Segoe UI" panose="020B0502040204020203" pitchFamily="34" charset="0"/>
              </a:rPr>
              <a:t>Co‑designing behaviour policies and wellbeing initiatives.</a:t>
            </a:r>
          </a:p>
          <a:p>
            <a:pPr fontAlgn="t">
              <a:lnSpc>
                <a:spcPts val="1500"/>
              </a:lnSpc>
              <a:buFont typeface="Arial" panose="020B0604020202020204" pitchFamily="34" charset="0"/>
              <a:buChar char="•"/>
            </a:pPr>
            <a:r>
              <a:rPr lang="en-GB" sz="1100" b="0" i="0">
                <a:effectLst/>
                <a:latin typeface="Segoe UI" panose="020B0502040204020203" pitchFamily="34" charset="0"/>
              </a:rPr>
              <a:t>Regular feedback mechanisms (surveys, listening forums).</a:t>
            </a:r>
          </a:p>
          <a:p>
            <a:pPr fontAlgn="t">
              <a:lnSpc>
                <a:spcPts val="1500"/>
              </a:lnSpc>
              <a:buNone/>
            </a:pPr>
            <a:endParaRPr lang="en-GB" sz="1100" b="0" i="0">
              <a:effectLst/>
              <a:latin typeface="Segoe UI" panose="020B0502040204020203" pitchFamily="34" charset="0"/>
            </a:endParaRPr>
          </a:p>
          <a:p>
            <a:pPr fontAlgn="t">
              <a:lnSpc>
                <a:spcPts val="1500"/>
              </a:lnSpc>
              <a:buNone/>
            </a:pPr>
            <a:r>
              <a:rPr lang="en-GB" sz="1100" b="1" i="0">
                <a:effectLst/>
                <a:latin typeface="Segoe UI" panose="020B0502040204020203" pitchFamily="34" charset="0"/>
              </a:rPr>
              <a:t>8</a:t>
            </a:r>
            <a:r>
              <a:rPr lang="en-GB" sz="1100" b="1" i="0">
                <a:solidFill>
                  <a:srgbClr val="B953CD"/>
                </a:solidFill>
                <a:effectLst/>
                <a:latin typeface="Segoe UI" panose="020B0502040204020203" pitchFamily="34" charset="0"/>
              </a:rPr>
              <a:t>. Improve School Safety, Enjoyment and Staff Relationships</a:t>
            </a:r>
            <a:r>
              <a:rPr lang="en-GB" sz="1100" b="1" i="0">
                <a:effectLst/>
                <a:latin typeface="Segoe UI" panose="020B0502040204020203" pitchFamily="34" charset="0"/>
              </a:rPr>
              <a:t>: </a:t>
            </a:r>
            <a:r>
              <a:rPr lang="en-GB" sz="1100" b="0" i="0">
                <a:effectLst/>
                <a:latin typeface="Segoe UI" panose="020B0502040204020203" pitchFamily="34" charset="0"/>
              </a:rPr>
              <a:t>These are key components measured in recent DfE surveys.</a:t>
            </a:r>
          </a:p>
          <a:p>
            <a:pPr fontAlgn="t">
              <a:lnSpc>
                <a:spcPts val="1500"/>
              </a:lnSpc>
              <a:buNone/>
            </a:pPr>
            <a:r>
              <a:rPr lang="en-GB" sz="1100" b="1" i="0">
                <a:effectLst/>
                <a:latin typeface="Segoe UI" panose="020B0502040204020203" pitchFamily="34" charset="0"/>
              </a:rPr>
              <a:t>Evidence</a:t>
            </a:r>
          </a:p>
          <a:p>
            <a:pPr fontAlgn="t">
              <a:lnSpc>
                <a:spcPts val="1500"/>
              </a:lnSpc>
              <a:buFont typeface="Arial" panose="020B0604020202020204" pitchFamily="34" charset="0"/>
              <a:buChar char="•"/>
            </a:pPr>
            <a:r>
              <a:rPr lang="en-GB" sz="1100" b="0" i="0">
                <a:effectLst/>
                <a:latin typeface="Segoe UI" panose="020B0502040204020203" pitchFamily="34" charset="0"/>
              </a:rPr>
              <a:t>DfE’s 2025 “Pupil experiences in school” report includes belonging, safety, enjoyment, motivation and relationships with staff as critical drivers of positive school experiences. </a:t>
            </a:r>
            <a:r>
              <a:rPr lang="en-GB" sz="1100" b="0" i="0" u="none" strike="noStrike">
                <a:solidFill>
                  <a:srgbClr val="464FEB"/>
                </a:solidFill>
                <a:effectLst/>
                <a:latin typeface="Segoe UI" panose="020B0502040204020203" pitchFamily="34" charset="0"/>
                <a:hlinkClick r:id="rId6"/>
              </a:rPr>
              <a:t>[gov.uk]</a:t>
            </a:r>
            <a:endParaRPr lang="en-GB" sz="1100" b="0" i="0">
              <a:effectLst/>
              <a:latin typeface="Segoe UI" panose="020B0502040204020203" pitchFamily="34" charset="0"/>
            </a:endParaRPr>
          </a:p>
          <a:p>
            <a:pPr fontAlgn="t">
              <a:lnSpc>
                <a:spcPts val="1500"/>
              </a:lnSpc>
              <a:buNone/>
            </a:pPr>
            <a:r>
              <a:rPr lang="en-GB" sz="1100" b="1" i="0">
                <a:effectLst/>
                <a:latin typeface="Segoe UI" panose="020B0502040204020203" pitchFamily="34" charset="0"/>
              </a:rPr>
              <a:t>Effective strategies</a:t>
            </a:r>
          </a:p>
          <a:p>
            <a:pPr fontAlgn="t">
              <a:lnSpc>
                <a:spcPts val="1500"/>
              </a:lnSpc>
              <a:buFont typeface="Arial" panose="020B0604020202020204" pitchFamily="34" charset="0"/>
              <a:buChar char="•"/>
            </a:pPr>
            <a:r>
              <a:rPr lang="en-GB" sz="1100" b="0" i="0">
                <a:effectLst/>
                <a:latin typeface="Segoe UI" panose="020B0502040204020203" pitchFamily="34" charset="0"/>
              </a:rPr>
              <a:t>Maintain predictable routines and safe physical spaces.</a:t>
            </a:r>
          </a:p>
          <a:p>
            <a:pPr fontAlgn="t">
              <a:lnSpc>
                <a:spcPts val="1500"/>
              </a:lnSpc>
              <a:buFont typeface="Arial" panose="020B0604020202020204" pitchFamily="34" charset="0"/>
              <a:buChar char="•"/>
            </a:pPr>
            <a:r>
              <a:rPr lang="en-GB" sz="1100" b="0" i="0">
                <a:effectLst/>
                <a:latin typeface="Segoe UI" panose="020B0502040204020203" pitchFamily="34" charset="0"/>
              </a:rPr>
              <a:t>Ensure fair and transparent behaviour policies.</a:t>
            </a:r>
          </a:p>
          <a:p>
            <a:pPr fontAlgn="t">
              <a:lnSpc>
                <a:spcPts val="1500"/>
              </a:lnSpc>
              <a:buFont typeface="Arial" panose="020B0604020202020204" pitchFamily="34" charset="0"/>
              <a:buChar char="•"/>
            </a:pPr>
            <a:r>
              <a:rPr lang="en-GB" sz="1100" b="0" i="0">
                <a:effectLst/>
                <a:latin typeface="Segoe UI" panose="020B0502040204020203" pitchFamily="34" charset="0"/>
              </a:rPr>
              <a:t>Celebrate success regularly across diverse domains.</a:t>
            </a:r>
          </a:p>
        </p:txBody>
      </p:sp>
    </p:spTree>
    <p:extLst>
      <p:ext uri="{BB962C8B-B14F-4D97-AF65-F5344CB8AC3E}">
        <p14:creationId xmlns:p14="http://schemas.microsoft.com/office/powerpoint/2010/main" val="231348684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58796A30-B097-A44E-F201-69CD6FFB094E}"/>
              </a:ext>
            </a:extLst>
          </p:cNvPr>
          <p:cNvSpPr txBox="1"/>
          <p:nvPr/>
        </p:nvSpPr>
        <p:spPr>
          <a:xfrm>
            <a:off x="689610" y="1303020"/>
            <a:ext cx="10812780" cy="4247317"/>
          </a:xfrm>
          <a:prstGeom prst="rect">
            <a:avLst/>
          </a:prstGeom>
          <a:noFill/>
        </p:spPr>
        <p:txBody>
          <a:bodyPr wrap="square" rtlCol="0">
            <a:spAutoFit/>
          </a:bodyPr>
          <a:lstStyle/>
          <a:p>
            <a:pPr algn="ctr"/>
            <a:r>
              <a:rPr lang="en-GB" b="1">
                <a:solidFill>
                  <a:schemeClr val="accent5"/>
                </a:solidFill>
              </a:rPr>
              <a:t>The Global Equality Collective</a:t>
            </a:r>
          </a:p>
          <a:p>
            <a:endParaRPr lang="en-GB"/>
          </a:p>
          <a:p>
            <a:r>
              <a:rPr lang="en-GB" b="1" i="1"/>
              <a:t>“26,000 Voices: What Students and Staff Really Think About Inclusion”</a:t>
            </a:r>
            <a:r>
              <a:rPr lang="en-GB"/>
              <a:t> drawing on the lived experiences of 26,000 staff and students and using </a:t>
            </a:r>
            <a:r>
              <a:rPr lang="en-GB" b="1" i="1"/>
              <a:t>Kaleidoscopic Data</a:t>
            </a:r>
            <a:r>
              <a:rPr lang="en-GB"/>
              <a:t> to provide detailed insights in the </a:t>
            </a:r>
            <a:r>
              <a:rPr lang="en-GB" b="1"/>
              <a:t>first</a:t>
            </a:r>
            <a:r>
              <a:rPr lang="en-GB"/>
              <a:t> report of its kind on inclusion.</a:t>
            </a:r>
          </a:p>
          <a:p>
            <a:endParaRPr lang="en-GB"/>
          </a:p>
          <a:p>
            <a:r>
              <a:rPr lang="en-GB"/>
              <a:t>Our report is based on Nic Ponsford’s (GEC’s Founder and CEO) doctoral research and draws on data from the GEC Platform where we have surveyed over 26,000 students and staff across more than 20 Trusts in the UK. </a:t>
            </a:r>
          </a:p>
          <a:p>
            <a:endParaRPr lang="en-GB"/>
          </a:p>
          <a:p>
            <a:r>
              <a:rPr lang="en-GB" b="1">
                <a:solidFill>
                  <a:schemeClr val="accent5"/>
                </a:solidFill>
              </a:rPr>
              <a:t>Our report highlights significant inequalities in the experiences of students and staff alike, with intersectionality playing a key role, particularly across SEND, gender, ethnicity and socio-economic factors, as well as neurodiversity.</a:t>
            </a:r>
          </a:p>
          <a:p>
            <a:endParaRPr lang="en-GB" b="1">
              <a:solidFill>
                <a:schemeClr val="accent5"/>
              </a:solidFill>
            </a:endParaRPr>
          </a:p>
          <a:p>
            <a:r>
              <a:rPr lang="en-GB">
                <a:hlinkClick r:id="rId3"/>
              </a:rPr>
              <a:t>Achieve, Belong, Thrive: Why This Year Changes Everything for Inclusion — Global Equality Collective</a:t>
            </a:r>
            <a:endParaRPr lang="en-GB" b="1">
              <a:solidFill>
                <a:schemeClr val="accent5"/>
              </a:solidFill>
            </a:endParaRPr>
          </a:p>
        </p:txBody>
      </p:sp>
    </p:spTree>
    <p:extLst>
      <p:ext uri="{BB962C8B-B14F-4D97-AF65-F5344CB8AC3E}">
        <p14:creationId xmlns:p14="http://schemas.microsoft.com/office/powerpoint/2010/main" val="317500284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6E784BF1-6F41-E225-C34C-3B1557518928}"/>
              </a:ext>
            </a:extLst>
          </p:cNvPr>
          <p:cNvSpPr txBox="1"/>
          <p:nvPr/>
        </p:nvSpPr>
        <p:spPr>
          <a:xfrm>
            <a:off x="438150" y="2054247"/>
            <a:ext cx="11315700" cy="3970318"/>
          </a:xfrm>
          <a:prstGeom prst="rect">
            <a:avLst/>
          </a:prstGeom>
          <a:noFill/>
          <a:ln>
            <a:solidFill>
              <a:schemeClr val="accent5"/>
            </a:solidFill>
          </a:ln>
        </p:spPr>
        <p:txBody>
          <a:bodyPr wrap="square" rtlCol="0">
            <a:spAutoFit/>
          </a:bodyPr>
          <a:lstStyle/>
          <a:p>
            <a:pPr algn="ctr"/>
            <a:r>
              <a:rPr lang="en-GB" b="1">
                <a:solidFill>
                  <a:schemeClr val="accent5"/>
                </a:solidFill>
              </a:rPr>
              <a:t>The new Ofsted framework explicitly references a sense of belonging for pupils in the following ways:</a:t>
            </a:r>
          </a:p>
          <a:p>
            <a:endParaRPr lang="en-GB"/>
          </a:p>
          <a:p>
            <a:r>
              <a:rPr lang="en-GB"/>
              <a:t>Inspectors may consider leaders’ work in inclusion to be ‘exceptional’ … when leaders’ actions have a transformational impact on how well pupils achieve and thrive across all areas of school life, and have ensured that they feel they </a:t>
            </a:r>
            <a:r>
              <a:rPr lang="en-GB" b="1">
                <a:solidFill>
                  <a:schemeClr val="accent5">
                    <a:lumMod val="60000"/>
                    <a:lumOff val="40000"/>
                  </a:schemeClr>
                </a:solidFill>
              </a:rPr>
              <a:t>belong</a:t>
            </a:r>
            <a:r>
              <a:rPr lang="en-GB"/>
              <a:t> within the school community</a:t>
            </a:r>
          </a:p>
          <a:p>
            <a:endParaRPr lang="en-GB"/>
          </a:p>
          <a:p>
            <a:r>
              <a:rPr lang="en-GB"/>
              <a:t>Under the category of “Inclusive personal development and well-being” … inspectors consider the extent to which:  pupils feel welcome, valued and respected and that they </a:t>
            </a:r>
            <a:r>
              <a:rPr lang="en-GB" b="1">
                <a:solidFill>
                  <a:schemeClr val="accent5">
                    <a:lumMod val="60000"/>
                    <a:lumOff val="40000"/>
                  </a:schemeClr>
                </a:solidFill>
              </a:rPr>
              <a:t>belong</a:t>
            </a:r>
            <a:r>
              <a:rPr lang="en-GB"/>
              <a:t> within the school community</a:t>
            </a:r>
          </a:p>
          <a:p>
            <a:endParaRPr lang="en-GB"/>
          </a:p>
          <a:p>
            <a:r>
              <a:rPr lang="en-GB"/>
              <a:t>Leaders and governors should develop constructive relationships with all parents and with the wider community, to build trust. They draw on these relationships to support pupils to achieve and feel that they </a:t>
            </a:r>
            <a:r>
              <a:rPr lang="en-GB" b="1">
                <a:solidFill>
                  <a:schemeClr val="accent5">
                    <a:lumMod val="60000"/>
                    <a:lumOff val="40000"/>
                  </a:schemeClr>
                </a:solidFill>
              </a:rPr>
              <a:t>belong</a:t>
            </a:r>
          </a:p>
          <a:p>
            <a:endParaRPr lang="en-GB"/>
          </a:p>
          <a:p>
            <a:r>
              <a:rPr lang="en-GB">
                <a:hlinkClick r:id="rId2"/>
              </a:rPr>
              <a:t>State-funded school inspection toolkit version 1.1</a:t>
            </a:r>
            <a:endParaRPr lang="en-GB"/>
          </a:p>
          <a:p>
            <a:endParaRPr lang="en-GB"/>
          </a:p>
        </p:txBody>
      </p:sp>
      <p:sp>
        <p:nvSpPr>
          <p:cNvPr id="3" name="Rectangle 2">
            <a:extLst>
              <a:ext uri="{FF2B5EF4-FFF2-40B4-BE49-F238E27FC236}">
                <a16:creationId xmlns:a16="http://schemas.microsoft.com/office/drawing/2014/main" id="{8510CC8F-6981-42C4-D42C-B90012CB74CD}"/>
              </a:ext>
            </a:extLst>
          </p:cNvPr>
          <p:cNvSpPr/>
          <p:nvPr/>
        </p:nvSpPr>
        <p:spPr>
          <a:xfrm>
            <a:off x="1695500" y="833435"/>
            <a:ext cx="8801000" cy="923330"/>
          </a:xfrm>
          <a:prstGeom prst="rect">
            <a:avLst/>
          </a:prstGeom>
          <a:noFill/>
        </p:spPr>
        <p:txBody>
          <a:bodyPr wrap="none" lIns="91440" tIns="45720" rIns="91440" bIns="45720">
            <a:spAutoFit/>
          </a:bodyPr>
          <a:lstStyle/>
          <a:p>
            <a:pPr algn="ctr"/>
            <a:r>
              <a:rPr lang="en-US" sz="5400" b="1">
                <a:ln w="9525">
                  <a:solidFill>
                    <a:schemeClr val="bg1"/>
                  </a:solidFill>
                  <a:prstDash val="solid"/>
                </a:ln>
                <a:solidFill>
                  <a:schemeClr val="accent5"/>
                </a:solidFill>
                <a:effectLst>
                  <a:outerShdw blurRad="12700" dist="38100" dir="2700000" algn="tl" rotWithShape="0">
                    <a:schemeClr val="accent5">
                      <a:lumMod val="60000"/>
                      <a:lumOff val="40000"/>
                    </a:schemeClr>
                  </a:outerShdw>
                </a:effectLst>
              </a:rPr>
              <a:t>The New Ofsted Framework</a:t>
            </a:r>
            <a:endParaRPr lang="en-US" sz="5400" b="1" cap="none" spc="0">
              <a:ln w="9525">
                <a:solidFill>
                  <a:schemeClr val="bg1"/>
                </a:solidFill>
                <a:prstDash val="solid"/>
              </a:ln>
              <a:solidFill>
                <a:schemeClr val="accent5"/>
              </a:solidFill>
              <a:effectLst>
                <a:outerShdw blurRad="12700" dist="38100" dir="2700000" algn="tl" rotWithShape="0">
                  <a:schemeClr val="accent5">
                    <a:lumMod val="60000"/>
                    <a:lumOff val="40000"/>
                  </a:schemeClr>
                </a:outerShdw>
              </a:effectLst>
            </a:endParaRPr>
          </a:p>
        </p:txBody>
      </p:sp>
    </p:spTree>
    <p:extLst>
      <p:ext uri="{BB962C8B-B14F-4D97-AF65-F5344CB8AC3E}">
        <p14:creationId xmlns:p14="http://schemas.microsoft.com/office/powerpoint/2010/main" val="101775103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BA6565EB-A103-AB86-B1AC-9D6C44148EC9}"/>
              </a:ext>
            </a:extLst>
          </p:cNvPr>
          <p:cNvSpPr txBox="1"/>
          <p:nvPr/>
        </p:nvSpPr>
        <p:spPr>
          <a:xfrm>
            <a:off x="411480" y="285750"/>
            <a:ext cx="11327130" cy="2585323"/>
          </a:xfrm>
          <a:prstGeom prst="rect">
            <a:avLst/>
          </a:prstGeom>
          <a:noFill/>
        </p:spPr>
        <p:txBody>
          <a:bodyPr wrap="square" rtlCol="0">
            <a:spAutoFit/>
          </a:bodyPr>
          <a:lstStyle/>
          <a:p>
            <a:r>
              <a:rPr lang="en-GB" b="1"/>
              <a:t>This year, Children's Mental Health Week 2026 will take place from 9-15 February 2026!</a:t>
            </a:r>
          </a:p>
          <a:p>
            <a:endParaRPr lang="en-GB"/>
          </a:p>
          <a:p>
            <a:r>
              <a:rPr lang="en-GB"/>
              <a:t>The theme for Children's Mental Health Week 2026 is 'This is My Place', and our aim is to support the systems around children and young people to help them feel they belong.</a:t>
            </a:r>
            <a:endParaRPr lang="en-GB">
              <a:hlinkClick r:id="rId2"/>
            </a:endParaRPr>
          </a:p>
          <a:p>
            <a:endParaRPr lang="en-GB">
              <a:hlinkClick r:id="rId2"/>
            </a:endParaRPr>
          </a:p>
          <a:p>
            <a:r>
              <a:rPr lang="en-GB">
                <a:hlinkClick r:id="rId2"/>
              </a:rPr>
              <a:t>Place2Be's Children's Mental Health Week - Official site</a:t>
            </a:r>
            <a:endParaRPr lang="en-GB"/>
          </a:p>
          <a:p>
            <a:endParaRPr lang="en-GB"/>
          </a:p>
          <a:p>
            <a:endParaRPr lang="en-GB"/>
          </a:p>
          <a:p>
            <a:endParaRPr lang="en-GB"/>
          </a:p>
        </p:txBody>
      </p:sp>
      <p:sp>
        <p:nvSpPr>
          <p:cNvPr id="4" name="TextBox 3">
            <a:extLst>
              <a:ext uri="{FF2B5EF4-FFF2-40B4-BE49-F238E27FC236}">
                <a16:creationId xmlns:a16="http://schemas.microsoft.com/office/drawing/2014/main" id="{4C90FCD2-7EAF-C7EF-18BB-0E57F083CA91}"/>
              </a:ext>
            </a:extLst>
          </p:cNvPr>
          <p:cNvSpPr txBox="1"/>
          <p:nvPr/>
        </p:nvSpPr>
        <p:spPr>
          <a:xfrm>
            <a:off x="411480" y="2138660"/>
            <a:ext cx="11327130" cy="3970318"/>
          </a:xfrm>
          <a:prstGeom prst="rect">
            <a:avLst/>
          </a:prstGeom>
          <a:noFill/>
        </p:spPr>
        <p:txBody>
          <a:bodyPr wrap="square">
            <a:spAutoFit/>
          </a:bodyPr>
          <a:lstStyle/>
          <a:p>
            <a:r>
              <a:rPr lang="en-GB"/>
              <a:t>During Children’s Mental Health Week, there will be a focus on how we can help everyone feel like they belong... because everyone deserves to feel like they have a place where they are accepted, cared for, and loved. </a:t>
            </a:r>
          </a:p>
          <a:p>
            <a:endParaRPr lang="en-GB"/>
          </a:p>
          <a:p>
            <a:r>
              <a:rPr lang="en-GB" b="1"/>
              <a:t>WHY DOES BELONGING MATTER FOR MENTAL HEALTH? </a:t>
            </a:r>
          </a:p>
          <a:p>
            <a:endParaRPr lang="en-GB"/>
          </a:p>
          <a:p>
            <a:r>
              <a:rPr lang="en-GB"/>
              <a:t>Our mental health flourishes when we feel connected and valued. When children and young people have a strong sense of belonging, they: </a:t>
            </a:r>
          </a:p>
          <a:p>
            <a:endParaRPr lang="en-GB"/>
          </a:p>
          <a:p>
            <a:r>
              <a:rPr lang="en-GB" b="1">
                <a:solidFill>
                  <a:schemeClr val="accent6"/>
                </a:solidFill>
              </a:rPr>
              <a:t>Feel more confident to be themselves and try new things. </a:t>
            </a:r>
          </a:p>
          <a:p>
            <a:r>
              <a:rPr lang="en-GB" b="1">
                <a:solidFill>
                  <a:srgbClr val="9966FF"/>
                </a:solidFill>
              </a:rPr>
              <a:t>Develop resilience to cope with challenges and setbacks. </a:t>
            </a:r>
          </a:p>
          <a:p>
            <a:r>
              <a:rPr lang="en-GB" b="1">
                <a:solidFill>
                  <a:srgbClr val="993366"/>
                </a:solidFill>
              </a:rPr>
              <a:t>Build stronger relationships and communication skills. </a:t>
            </a:r>
          </a:p>
          <a:p>
            <a:r>
              <a:rPr lang="en-GB" b="1">
                <a:solidFill>
                  <a:srgbClr val="0070C0"/>
                </a:solidFill>
              </a:rPr>
              <a:t>Experience less anxiety and loneliness. </a:t>
            </a:r>
          </a:p>
          <a:p>
            <a:r>
              <a:rPr lang="en-GB" b="1">
                <a:solidFill>
                  <a:srgbClr val="FF3399"/>
                </a:solidFill>
              </a:rPr>
              <a:t>Have better self-esteem and understand their own worth. </a:t>
            </a:r>
          </a:p>
          <a:p>
            <a:r>
              <a:rPr lang="en-GB" b="1">
                <a:solidFill>
                  <a:srgbClr val="00FAA7"/>
                </a:solidFill>
              </a:rPr>
              <a:t>Feel motivated to contribute positively to their communities.</a:t>
            </a:r>
          </a:p>
        </p:txBody>
      </p:sp>
    </p:spTree>
    <p:extLst>
      <p:ext uri="{BB962C8B-B14F-4D97-AF65-F5344CB8AC3E}">
        <p14:creationId xmlns:p14="http://schemas.microsoft.com/office/powerpoint/2010/main" val="420514157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5BDF3CE5-3DA3-B4BA-3DE5-AE53BA21B88D}"/>
              </a:ext>
            </a:extLst>
          </p:cNvPr>
          <p:cNvSpPr txBox="1"/>
          <p:nvPr/>
        </p:nvSpPr>
        <p:spPr>
          <a:xfrm>
            <a:off x="125730" y="144145"/>
            <a:ext cx="11189970" cy="3293209"/>
          </a:xfrm>
          <a:prstGeom prst="rect">
            <a:avLst/>
          </a:prstGeom>
          <a:noFill/>
        </p:spPr>
        <p:txBody>
          <a:bodyPr wrap="square" rtlCol="0">
            <a:spAutoFit/>
          </a:bodyPr>
          <a:lstStyle/>
          <a:p>
            <a:r>
              <a:rPr lang="en-GB" sz="1600" b="1"/>
              <a:t>“</a:t>
            </a:r>
            <a:r>
              <a:rPr lang="en-GB" sz="1600" b="1">
                <a:solidFill>
                  <a:schemeClr val="accent5"/>
                </a:solidFill>
              </a:rPr>
              <a:t>Research has shown that school belonging contributes to not only academic achievement and future aspirations for pupils, but is also associated with wellbeing, mental health and self-esteem</a:t>
            </a:r>
            <a:r>
              <a:rPr lang="en-GB" sz="1600" b="1"/>
              <a:t>.”</a:t>
            </a:r>
          </a:p>
          <a:p>
            <a:endParaRPr lang="en-GB" sz="1600"/>
          </a:p>
          <a:p>
            <a:r>
              <a:rPr lang="en-GB" sz="1600"/>
              <a:t>This report describes a pilot of Belonging Matters, a new whole-school </a:t>
            </a:r>
          </a:p>
          <a:p>
            <a:r>
              <a:rPr lang="en-GB" sz="1600"/>
              <a:t>programme developed by the National Children’s Bureau (NCB) to strengthen</a:t>
            </a:r>
          </a:p>
          <a:p>
            <a:r>
              <a:rPr lang="en-GB" sz="1600"/>
              <a:t>pupils’ </a:t>
            </a:r>
            <a:r>
              <a:rPr lang="en-GB" sz="1600" b="1" u="sng"/>
              <a:t>sense of belonging</a:t>
            </a:r>
            <a:r>
              <a:rPr lang="en-GB" sz="1600"/>
              <a:t>. </a:t>
            </a:r>
          </a:p>
          <a:p>
            <a:endParaRPr lang="en-GB" sz="1600"/>
          </a:p>
          <a:p>
            <a:r>
              <a:rPr lang="en-GB" sz="1600"/>
              <a:t>A sense of belonging was ‘audited’ via a series of questionnaires, and the </a:t>
            </a:r>
          </a:p>
          <a:p>
            <a:r>
              <a:rPr lang="en-GB" sz="1600"/>
              <a:t>results were then used to inform subsequent activities.</a:t>
            </a:r>
          </a:p>
          <a:p>
            <a:endParaRPr lang="en-GB" sz="1600"/>
          </a:p>
          <a:p>
            <a:endParaRPr lang="en-GB" sz="1600"/>
          </a:p>
          <a:p>
            <a:endParaRPr lang="en-GB" sz="1600"/>
          </a:p>
          <a:p>
            <a:endParaRPr lang="en-GB" sz="1600"/>
          </a:p>
        </p:txBody>
      </p:sp>
      <p:pic>
        <p:nvPicPr>
          <p:cNvPr id="6" name="Picture 5">
            <a:extLst>
              <a:ext uri="{FF2B5EF4-FFF2-40B4-BE49-F238E27FC236}">
                <a16:creationId xmlns:a16="http://schemas.microsoft.com/office/drawing/2014/main" id="{47D0C74D-AA7B-0E49-4781-35A5E7AB0980}"/>
              </a:ext>
            </a:extLst>
          </p:cNvPr>
          <p:cNvPicPr>
            <a:picLocks noChangeAspect="1"/>
          </p:cNvPicPr>
          <p:nvPr/>
        </p:nvPicPr>
        <p:blipFill>
          <a:blip r:embed="rId2">
            <a:alphaModFix amt="20000"/>
          </a:blip>
          <a:stretch>
            <a:fillRect/>
          </a:stretch>
        </p:blipFill>
        <p:spPr>
          <a:xfrm>
            <a:off x="7025640" y="806750"/>
            <a:ext cx="4914900" cy="5244499"/>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sp>
        <p:nvSpPr>
          <p:cNvPr id="8" name="TextBox 7">
            <a:extLst>
              <a:ext uri="{FF2B5EF4-FFF2-40B4-BE49-F238E27FC236}">
                <a16:creationId xmlns:a16="http://schemas.microsoft.com/office/drawing/2014/main" id="{291A9AE3-F6B3-4601-606E-5BD750918C8D}"/>
              </a:ext>
            </a:extLst>
          </p:cNvPr>
          <p:cNvSpPr txBox="1"/>
          <p:nvPr/>
        </p:nvSpPr>
        <p:spPr>
          <a:xfrm>
            <a:off x="7042557" y="6217876"/>
            <a:ext cx="5048710" cy="307777"/>
          </a:xfrm>
          <a:prstGeom prst="rect">
            <a:avLst/>
          </a:prstGeom>
          <a:noFill/>
        </p:spPr>
        <p:txBody>
          <a:bodyPr wrap="square">
            <a:spAutoFit/>
          </a:bodyPr>
          <a:lstStyle/>
          <a:p>
            <a:r>
              <a:rPr lang="en-GB" sz="1400">
                <a:hlinkClick r:id="rId3"/>
              </a:rPr>
              <a:t>Belonging Matters: Building schools where every child thrives</a:t>
            </a:r>
            <a:endParaRPr lang="en-GB" sz="1400"/>
          </a:p>
        </p:txBody>
      </p:sp>
      <p:sp>
        <p:nvSpPr>
          <p:cNvPr id="7" name="TextBox 6">
            <a:extLst>
              <a:ext uri="{FF2B5EF4-FFF2-40B4-BE49-F238E27FC236}">
                <a16:creationId xmlns:a16="http://schemas.microsoft.com/office/drawing/2014/main" id="{D97D1EB2-BCF6-C9D0-CA5E-1F3EBE3DB9D0}"/>
              </a:ext>
            </a:extLst>
          </p:cNvPr>
          <p:cNvSpPr txBox="1"/>
          <p:nvPr/>
        </p:nvSpPr>
        <p:spPr>
          <a:xfrm>
            <a:off x="125730" y="2511819"/>
            <a:ext cx="6748036" cy="3785652"/>
          </a:xfrm>
          <a:prstGeom prst="rect">
            <a:avLst/>
          </a:prstGeom>
          <a:noFill/>
        </p:spPr>
        <p:txBody>
          <a:bodyPr wrap="square">
            <a:spAutoFit/>
          </a:bodyPr>
          <a:lstStyle/>
          <a:p>
            <a:r>
              <a:rPr lang="en-GB" sz="1600" b="1"/>
              <a:t>The range of activities developed by schools included:</a:t>
            </a:r>
          </a:p>
          <a:p>
            <a:endParaRPr lang="en-GB" sz="1600" b="1"/>
          </a:p>
          <a:p>
            <a:pPr marL="285750" indent="-285750">
              <a:buFont typeface="Wingdings" panose="05000000000000000000" pitchFamily="2" charset="2"/>
              <a:buChar char="Ø"/>
            </a:pPr>
            <a:r>
              <a:rPr lang="en-GB" sz="1600"/>
              <a:t>Free after-school and breakfast clubs that boosted attendance and inclusion. </a:t>
            </a:r>
          </a:p>
          <a:p>
            <a:pPr marL="285750" indent="-285750">
              <a:buFont typeface="Wingdings" panose="05000000000000000000" pitchFamily="2" charset="2"/>
              <a:buChar char="Ø"/>
            </a:pPr>
            <a:r>
              <a:rPr lang="en-GB" sz="1600"/>
              <a:t>Peer mentoring, Friendship Ambassador programmes, and young carers’ groups that built confidence, leadership skills, and pride in identity. </a:t>
            </a:r>
          </a:p>
          <a:p>
            <a:pPr marL="285750" indent="-285750">
              <a:buFont typeface="Wingdings" panose="05000000000000000000" pitchFamily="2" charset="2"/>
              <a:buChar char="Ø"/>
            </a:pPr>
            <a:r>
              <a:rPr lang="en-GB" sz="1600"/>
              <a:t>Wellbeing and resilience programmes that supported lifelong skills such as confidence, self-esteem, and emotional regulation. </a:t>
            </a:r>
          </a:p>
          <a:p>
            <a:pPr marL="285750" indent="-285750">
              <a:buFont typeface="Wingdings" panose="05000000000000000000" pitchFamily="2" charset="2"/>
              <a:buChar char="Ø"/>
            </a:pPr>
            <a:r>
              <a:rPr lang="en-GB" sz="1600"/>
              <a:t>Family engagement activities – from coffee mornings and workshops to cultural celebrations – that strengthened partnerships between home and school. </a:t>
            </a:r>
          </a:p>
          <a:p>
            <a:pPr marL="285750" indent="-285750">
              <a:buFont typeface="Wingdings" panose="05000000000000000000" pitchFamily="2" charset="2"/>
              <a:buChar char="Ø"/>
            </a:pPr>
            <a:r>
              <a:rPr lang="en-GB" sz="1600"/>
              <a:t>Welcoming environments, including buddy systems, visible leadership presence, and SEND hubs, which helped all children feel included and supported.</a:t>
            </a:r>
          </a:p>
        </p:txBody>
      </p:sp>
    </p:spTree>
    <p:extLst>
      <p:ext uri="{BB962C8B-B14F-4D97-AF65-F5344CB8AC3E}">
        <p14:creationId xmlns:p14="http://schemas.microsoft.com/office/powerpoint/2010/main" val="335038388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B8BAC055-DF07-CE18-F5D5-DCDE060E5079}"/>
              </a:ext>
            </a:extLst>
          </p:cNvPr>
          <p:cNvSpPr txBox="1"/>
          <p:nvPr/>
        </p:nvSpPr>
        <p:spPr>
          <a:xfrm>
            <a:off x="662940" y="1531620"/>
            <a:ext cx="10866120" cy="2985433"/>
          </a:xfrm>
          <a:prstGeom prst="rect">
            <a:avLst/>
          </a:prstGeom>
          <a:noFill/>
        </p:spPr>
        <p:txBody>
          <a:bodyPr wrap="square" rtlCol="0">
            <a:spAutoFit/>
          </a:bodyPr>
          <a:lstStyle/>
          <a:p>
            <a:pPr algn="ctr"/>
            <a:r>
              <a:rPr lang="en-GB" sz="2400"/>
              <a:t>Belonging Matters adopted the following definition of belonging:</a:t>
            </a:r>
          </a:p>
          <a:p>
            <a:pPr algn="ctr"/>
            <a:r>
              <a:rPr lang="en-GB" sz="2800" b="1">
                <a:solidFill>
                  <a:schemeClr val="accent5"/>
                </a:solidFill>
              </a:rPr>
              <a:t> </a:t>
            </a:r>
          </a:p>
          <a:p>
            <a:pPr algn="ctr"/>
            <a:r>
              <a:rPr lang="en-GB" sz="2800" b="1">
                <a:solidFill>
                  <a:schemeClr val="accent5"/>
                </a:solidFill>
              </a:rPr>
              <a:t>“School belonging is the extent to which students feel personally accepted, respected, included, and supported by others in the school social environment. ” </a:t>
            </a:r>
          </a:p>
          <a:p>
            <a:pPr algn="ctr"/>
            <a:endParaRPr lang="en-GB" sz="2800" b="1">
              <a:solidFill>
                <a:schemeClr val="accent5"/>
              </a:solidFill>
            </a:endParaRPr>
          </a:p>
          <a:p>
            <a:pPr algn="ctr"/>
            <a:r>
              <a:rPr lang="en-GB" sz="2400"/>
              <a:t>Allen et al, 2018</a:t>
            </a:r>
          </a:p>
        </p:txBody>
      </p:sp>
    </p:spTree>
    <p:extLst>
      <p:ext uri="{BB962C8B-B14F-4D97-AF65-F5344CB8AC3E}">
        <p14:creationId xmlns:p14="http://schemas.microsoft.com/office/powerpoint/2010/main" val="8829128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FEE229EC-F66C-802E-2B9C-85F4F155F8AB}"/>
              </a:ext>
            </a:extLst>
          </p:cNvPr>
          <p:cNvSpPr txBox="1"/>
          <p:nvPr/>
        </p:nvSpPr>
        <p:spPr>
          <a:xfrm>
            <a:off x="251460" y="48220"/>
            <a:ext cx="11567160" cy="6832640"/>
          </a:xfrm>
          <a:prstGeom prst="rect">
            <a:avLst/>
          </a:prstGeom>
          <a:noFill/>
        </p:spPr>
        <p:txBody>
          <a:bodyPr wrap="square" rtlCol="0">
            <a:spAutoFit/>
          </a:bodyPr>
          <a:lstStyle/>
          <a:p>
            <a:pPr algn="ctr"/>
            <a:r>
              <a:rPr lang="en-GB" b="1">
                <a:solidFill>
                  <a:schemeClr val="accent5"/>
                </a:solidFill>
              </a:rPr>
              <a:t>The Pupil Survey questions used:</a:t>
            </a:r>
          </a:p>
          <a:p>
            <a:r>
              <a:rPr lang="en-GB" sz="1400" b="1"/>
              <a:t>I feel like I belong at my school</a:t>
            </a:r>
          </a:p>
          <a:p>
            <a:endParaRPr lang="en-GB" sz="1400" b="1"/>
          </a:p>
          <a:p>
            <a:r>
              <a:rPr lang="en-GB" sz="1400" b="1"/>
              <a:t>Most of my teachers at my school are interested in me</a:t>
            </a:r>
          </a:p>
          <a:p>
            <a:endParaRPr lang="en-GB" sz="1400" b="1"/>
          </a:p>
          <a:p>
            <a:r>
              <a:rPr lang="en-GB" sz="1400" b="1"/>
              <a:t>I feel different from most other pupils  (reverse coded)</a:t>
            </a:r>
          </a:p>
          <a:p>
            <a:endParaRPr lang="en-GB" sz="1400" b="1"/>
          </a:p>
          <a:p>
            <a:r>
              <a:rPr lang="en-GB" sz="1400" b="1"/>
              <a:t>People at my school support me in my work</a:t>
            </a:r>
          </a:p>
          <a:p>
            <a:endParaRPr lang="en-GB" sz="1400" b="1"/>
          </a:p>
          <a:p>
            <a:r>
              <a:rPr lang="en-GB" sz="1400" b="1"/>
              <a:t>I feel safe at school</a:t>
            </a:r>
          </a:p>
          <a:p>
            <a:endParaRPr lang="en-GB" sz="1400" b="1"/>
          </a:p>
          <a:p>
            <a:r>
              <a:rPr lang="en-GB" sz="1400" b="1"/>
              <a:t>I feel lonely at my school (reverse coded)</a:t>
            </a:r>
          </a:p>
          <a:p>
            <a:endParaRPr lang="en-GB" sz="1400" b="1"/>
          </a:p>
          <a:p>
            <a:r>
              <a:rPr lang="en-GB" sz="1400" b="1"/>
              <a:t>People at my school are friendly to me</a:t>
            </a:r>
          </a:p>
          <a:p>
            <a:endParaRPr lang="en-GB" sz="1400" b="1"/>
          </a:p>
          <a:p>
            <a:r>
              <a:rPr lang="en-GB" sz="1400" b="1"/>
              <a:t>There is a teacher or adult at my school that I can talk to if I have a problem</a:t>
            </a:r>
          </a:p>
          <a:p>
            <a:endParaRPr lang="en-GB" sz="1400" b="1"/>
          </a:p>
          <a:p>
            <a:r>
              <a:rPr lang="en-GB" sz="1400" b="1"/>
              <a:t>I feel included in school and classroom activities</a:t>
            </a:r>
          </a:p>
          <a:p>
            <a:endParaRPr lang="en-GB" sz="1400" b="1"/>
          </a:p>
          <a:p>
            <a:r>
              <a:rPr lang="en-GB" sz="1400" b="1"/>
              <a:t>Other pupils like me the way I am</a:t>
            </a:r>
          </a:p>
          <a:p>
            <a:endParaRPr lang="en-GB" sz="1400" b="1"/>
          </a:p>
          <a:p>
            <a:r>
              <a:rPr lang="en-GB" sz="1400" b="1"/>
              <a:t>Teachers at my school respect me the way I am</a:t>
            </a:r>
          </a:p>
          <a:p>
            <a:endParaRPr lang="en-GB" sz="1400" b="1"/>
          </a:p>
          <a:p>
            <a:r>
              <a:rPr lang="en-GB" sz="1400" b="1"/>
              <a:t>Teachers at my school treat pupils fairly</a:t>
            </a:r>
          </a:p>
          <a:p>
            <a:endParaRPr lang="en-GB" sz="1400" b="1"/>
          </a:p>
          <a:p>
            <a:r>
              <a:rPr lang="en-GB" sz="1400" b="1"/>
              <a:t>I am happy to be part of my school</a:t>
            </a:r>
          </a:p>
          <a:p>
            <a:endParaRPr lang="en-GB" sz="1400"/>
          </a:p>
          <a:p>
            <a:r>
              <a:rPr lang="en-GB" sz="1400"/>
              <a:t>Pupils answered:  never ( 1), a little ( 2), a lot ( 3) or always ( 4); two questions (Question 3 and Question 6) are negatively worded and therefore reverse coded, [never ( 4), a little ( 3), a lot ( 2) and always ( 1)]. Responses for </a:t>
            </a:r>
            <a:r>
              <a:rPr lang="en-GB" sz="1400" err="1"/>
              <a:t>‘a</a:t>
            </a:r>
            <a:r>
              <a:rPr lang="en-GB" sz="1400"/>
              <a:t> little’ and ‘never’ and </a:t>
            </a:r>
            <a:r>
              <a:rPr lang="en-GB" sz="1400" err="1"/>
              <a:t>‘a</a:t>
            </a:r>
            <a:r>
              <a:rPr lang="en-GB" sz="1400"/>
              <a:t> lot’ and ‘always were then collapsed to create a score for positive feelings of school belonging.</a:t>
            </a:r>
          </a:p>
          <a:p>
            <a:endParaRPr lang="en-GB" sz="1400"/>
          </a:p>
        </p:txBody>
      </p:sp>
    </p:spTree>
    <p:extLst>
      <p:ext uri="{BB962C8B-B14F-4D97-AF65-F5344CB8AC3E}">
        <p14:creationId xmlns:p14="http://schemas.microsoft.com/office/powerpoint/2010/main" val="251375100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047925AF-1F20-E87F-43C7-867404E20DC5}"/>
              </a:ext>
            </a:extLst>
          </p:cNvPr>
          <p:cNvSpPr txBox="1"/>
          <p:nvPr/>
        </p:nvSpPr>
        <p:spPr>
          <a:xfrm>
            <a:off x="1280160" y="509846"/>
            <a:ext cx="10371910" cy="5909310"/>
          </a:xfrm>
          <a:prstGeom prst="rect">
            <a:avLst/>
          </a:prstGeom>
          <a:noFill/>
        </p:spPr>
        <p:txBody>
          <a:bodyPr wrap="square">
            <a:spAutoFit/>
          </a:bodyPr>
          <a:lstStyle/>
          <a:p>
            <a:pPr algn="ctr"/>
            <a:r>
              <a:rPr lang="en-GB" b="1">
                <a:solidFill>
                  <a:srgbClr val="7030A0"/>
                </a:solidFill>
              </a:rPr>
              <a:t>Findings:  Belonging is the foundation of a thriving school.</a:t>
            </a:r>
          </a:p>
          <a:p>
            <a:r>
              <a:rPr lang="en-GB"/>
              <a:t>Schools told us again and again: belonging isn’t something to “add on” – it has to sit at the heart of everything we do. </a:t>
            </a:r>
          </a:p>
          <a:p>
            <a:endParaRPr lang="en-GB"/>
          </a:p>
          <a:p>
            <a:r>
              <a:rPr lang="en-GB"/>
              <a:t>Looking ahead, the challenge is clear: we must help every school to embed belonging so no child feels invisible or left behind. That means:</a:t>
            </a:r>
          </a:p>
          <a:p>
            <a:endParaRPr lang="en-GB"/>
          </a:p>
          <a:p>
            <a:r>
              <a:rPr lang="en-GB" b="1">
                <a:solidFill>
                  <a:srgbClr val="7030A0"/>
                </a:solidFill>
              </a:rPr>
              <a:t>Making belonging part of everyday practice</a:t>
            </a:r>
            <a:r>
              <a:rPr lang="en-GB"/>
              <a:t>: from classroom activities to playground culture, every pupil must feel seen, respected, and included. </a:t>
            </a:r>
          </a:p>
          <a:p>
            <a:endParaRPr lang="en-GB"/>
          </a:p>
          <a:p>
            <a:r>
              <a:rPr lang="en-GB" b="1">
                <a:solidFill>
                  <a:srgbClr val="7030A0"/>
                </a:solidFill>
              </a:rPr>
              <a:t>Investing in staff training and leadership</a:t>
            </a:r>
            <a:r>
              <a:rPr lang="en-GB"/>
              <a:t>: teachers and leaders need the tools, confidence, and support to make belonging central to their school’s vision. </a:t>
            </a:r>
          </a:p>
          <a:p>
            <a:endParaRPr lang="en-GB"/>
          </a:p>
          <a:p>
            <a:r>
              <a:rPr lang="en-GB" b="1">
                <a:solidFill>
                  <a:srgbClr val="7030A0"/>
                </a:solidFill>
              </a:rPr>
              <a:t>Removing barriers to participation</a:t>
            </a:r>
            <a:r>
              <a:rPr lang="en-GB"/>
              <a:t>: whether financial, social, or cultural, no child should be prevented from joining in clubs, activities, or leadership roles. </a:t>
            </a:r>
          </a:p>
          <a:p>
            <a:endParaRPr lang="en-GB"/>
          </a:p>
          <a:p>
            <a:r>
              <a:rPr lang="en-GB" b="1">
                <a:solidFill>
                  <a:srgbClr val="7030A0"/>
                </a:solidFill>
              </a:rPr>
              <a:t>Strengthening family and community partnerships: </a:t>
            </a:r>
            <a:r>
              <a:rPr lang="en-GB"/>
              <a:t>when parents and carers feel they belong too, schools become stronger, more trusted places for children. </a:t>
            </a:r>
          </a:p>
          <a:p>
            <a:endParaRPr lang="en-GB"/>
          </a:p>
          <a:p>
            <a:r>
              <a:rPr lang="en-GB" b="1">
                <a:solidFill>
                  <a:srgbClr val="7030A0"/>
                </a:solidFill>
              </a:rPr>
              <a:t>Prioritising vulnerable pupils</a:t>
            </a:r>
            <a:r>
              <a:rPr lang="en-GB"/>
              <a:t>: especially those with SEND or facing disadvantage, who stand to gain the most from targeted support.</a:t>
            </a:r>
          </a:p>
        </p:txBody>
      </p:sp>
      <p:pic>
        <p:nvPicPr>
          <p:cNvPr id="7" name="Picture 6">
            <a:extLst>
              <a:ext uri="{FF2B5EF4-FFF2-40B4-BE49-F238E27FC236}">
                <a16:creationId xmlns:a16="http://schemas.microsoft.com/office/drawing/2014/main" id="{9110C8B6-497C-48ED-B94F-C99323A1A526}"/>
              </a:ext>
            </a:extLst>
          </p:cNvPr>
          <p:cNvPicPr>
            <a:picLocks noChangeAspect="1"/>
          </p:cNvPicPr>
          <p:nvPr/>
        </p:nvPicPr>
        <p:blipFill>
          <a:blip r:embed="rId2"/>
          <a:stretch>
            <a:fillRect/>
          </a:stretch>
        </p:blipFill>
        <p:spPr>
          <a:xfrm>
            <a:off x="539930" y="2513884"/>
            <a:ext cx="695524" cy="411331"/>
          </a:xfrm>
          <a:prstGeom prst="rect">
            <a:avLst/>
          </a:prstGeom>
        </p:spPr>
      </p:pic>
      <p:pic>
        <p:nvPicPr>
          <p:cNvPr id="9" name="Picture 8">
            <a:extLst>
              <a:ext uri="{FF2B5EF4-FFF2-40B4-BE49-F238E27FC236}">
                <a16:creationId xmlns:a16="http://schemas.microsoft.com/office/drawing/2014/main" id="{30064D48-CE2D-015F-D22C-8EC507494B27}"/>
              </a:ext>
            </a:extLst>
          </p:cNvPr>
          <p:cNvPicPr>
            <a:picLocks noChangeAspect="1"/>
          </p:cNvPicPr>
          <p:nvPr/>
        </p:nvPicPr>
        <p:blipFill>
          <a:blip r:embed="rId3"/>
          <a:stretch>
            <a:fillRect/>
          </a:stretch>
        </p:blipFill>
        <p:spPr>
          <a:xfrm>
            <a:off x="606665" y="3221579"/>
            <a:ext cx="562053" cy="485843"/>
          </a:xfrm>
          <a:prstGeom prst="rect">
            <a:avLst/>
          </a:prstGeom>
        </p:spPr>
      </p:pic>
      <p:pic>
        <p:nvPicPr>
          <p:cNvPr id="11" name="Picture 10">
            <a:extLst>
              <a:ext uri="{FF2B5EF4-FFF2-40B4-BE49-F238E27FC236}">
                <a16:creationId xmlns:a16="http://schemas.microsoft.com/office/drawing/2014/main" id="{16CD6C64-8467-03C1-A78E-2DA9FF3F017E}"/>
              </a:ext>
            </a:extLst>
          </p:cNvPr>
          <p:cNvPicPr>
            <a:picLocks noChangeAspect="1"/>
          </p:cNvPicPr>
          <p:nvPr/>
        </p:nvPicPr>
        <p:blipFill>
          <a:blip r:embed="rId4"/>
          <a:stretch>
            <a:fillRect/>
          </a:stretch>
        </p:blipFill>
        <p:spPr>
          <a:xfrm>
            <a:off x="606716" y="4010317"/>
            <a:ext cx="628738" cy="514422"/>
          </a:xfrm>
          <a:prstGeom prst="rect">
            <a:avLst/>
          </a:prstGeom>
        </p:spPr>
      </p:pic>
      <p:pic>
        <p:nvPicPr>
          <p:cNvPr id="13" name="Picture 12">
            <a:extLst>
              <a:ext uri="{FF2B5EF4-FFF2-40B4-BE49-F238E27FC236}">
                <a16:creationId xmlns:a16="http://schemas.microsoft.com/office/drawing/2014/main" id="{10329D54-BBEE-BC74-18CC-B7D6540BA1D9}"/>
              </a:ext>
            </a:extLst>
          </p:cNvPr>
          <p:cNvPicPr>
            <a:picLocks noChangeAspect="1"/>
          </p:cNvPicPr>
          <p:nvPr/>
        </p:nvPicPr>
        <p:blipFill>
          <a:blip r:embed="rId5"/>
          <a:stretch>
            <a:fillRect/>
          </a:stretch>
        </p:blipFill>
        <p:spPr>
          <a:xfrm>
            <a:off x="616243" y="4827634"/>
            <a:ext cx="619211" cy="457264"/>
          </a:xfrm>
          <a:prstGeom prst="rect">
            <a:avLst/>
          </a:prstGeom>
        </p:spPr>
      </p:pic>
      <p:pic>
        <p:nvPicPr>
          <p:cNvPr id="15" name="Picture 14">
            <a:extLst>
              <a:ext uri="{FF2B5EF4-FFF2-40B4-BE49-F238E27FC236}">
                <a16:creationId xmlns:a16="http://schemas.microsoft.com/office/drawing/2014/main" id="{024D5D47-68F2-D36A-EE1E-35BF850081AD}"/>
              </a:ext>
            </a:extLst>
          </p:cNvPr>
          <p:cNvPicPr>
            <a:picLocks noChangeAspect="1"/>
          </p:cNvPicPr>
          <p:nvPr/>
        </p:nvPicPr>
        <p:blipFill>
          <a:blip r:embed="rId6"/>
          <a:stretch>
            <a:fillRect/>
          </a:stretch>
        </p:blipFill>
        <p:spPr>
          <a:xfrm>
            <a:off x="622498" y="5609841"/>
            <a:ext cx="546220" cy="433763"/>
          </a:xfrm>
          <a:prstGeom prst="rect">
            <a:avLst/>
          </a:prstGeom>
        </p:spPr>
      </p:pic>
    </p:spTree>
    <p:extLst>
      <p:ext uri="{BB962C8B-B14F-4D97-AF65-F5344CB8AC3E}">
        <p14:creationId xmlns:p14="http://schemas.microsoft.com/office/powerpoint/2010/main" val="48279335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6C31AA87-86F4-30BE-73D8-F2B24A274BDA}"/>
              </a:ext>
            </a:extLst>
          </p:cNvPr>
          <p:cNvSpPr txBox="1"/>
          <p:nvPr/>
        </p:nvSpPr>
        <p:spPr>
          <a:xfrm>
            <a:off x="100965" y="102870"/>
            <a:ext cx="11990070" cy="7325082"/>
          </a:xfrm>
          <a:prstGeom prst="rect">
            <a:avLst/>
          </a:prstGeom>
          <a:noFill/>
        </p:spPr>
        <p:txBody>
          <a:bodyPr wrap="square" rtlCol="0">
            <a:spAutoFit/>
          </a:bodyPr>
          <a:lstStyle/>
          <a:p>
            <a:r>
              <a:rPr lang="en-GB" sz="1600" b="1">
                <a:solidFill>
                  <a:schemeClr val="accent5"/>
                </a:solidFill>
              </a:rPr>
              <a:t>Findings underscore the profound significance of belonging for academic engagement, motivation, and achievement, as well as for self-esteem, mental health, and overall wellbeing</a:t>
            </a:r>
          </a:p>
          <a:p>
            <a:endParaRPr lang="en-GB" sz="1400">
              <a:solidFill>
                <a:schemeClr val="accent5">
                  <a:lumMod val="60000"/>
                  <a:lumOff val="40000"/>
                </a:schemeClr>
              </a:solidFill>
            </a:endParaRPr>
          </a:p>
          <a:p>
            <a:r>
              <a:rPr lang="en-GB" sz="1600" b="1">
                <a:solidFill>
                  <a:schemeClr val="accent5">
                    <a:lumMod val="60000"/>
                    <a:lumOff val="40000"/>
                  </a:schemeClr>
                </a:solidFill>
              </a:rPr>
              <a:t>Key factors influencing school belonging</a:t>
            </a:r>
          </a:p>
          <a:p>
            <a:endParaRPr lang="en-GB" sz="1600" b="1">
              <a:solidFill>
                <a:schemeClr val="accent5">
                  <a:lumMod val="60000"/>
                  <a:lumOff val="40000"/>
                </a:schemeClr>
              </a:solidFill>
            </a:endParaRPr>
          </a:p>
          <a:p>
            <a:r>
              <a:rPr lang="en-GB" sz="1600" b="1">
                <a:solidFill>
                  <a:schemeClr val="accent5">
                    <a:lumMod val="60000"/>
                    <a:lumOff val="40000"/>
                  </a:schemeClr>
                </a:solidFill>
              </a:rPr>
              <a:t>Teacher-pupil relationships</a:t>
            </a:r>
          </a:p>
          <a:p>
            <a:r>
              <a:rPr lang="en-GB" sz="1400"/>
              <a:t>Quality and consistency in teacher-pupil interactions are essential for building a lasting sense of connection. Friendliness and fairness from teachers are highly valued by pupils and significantly influence their sense of belonging. Supportive and individualized attention from teachers, where pupils feel seen and heard, plays a crucial role in fostering this connection.</a:t>
            </a:r>
          </a:p>
          <a:p>
            <a:endParaRPr lang="en-GB" sz="1400"/>
          </a:p>
          <a:p>
            <a:r>
              <a:rPr lang="en-GB" sz="1600" b="1">
                <a:solidFill>
                  <a:schemeClr val="accent5">
                    <a:lumMod val="60000"/>
                    <a:lumOff val="40000"/>
                  </a:schemeClr>
                </a:solidFill>
              </a:rPr>
              <a:t>Peer relationships and support</a:t>
            </a:r>
          </a:p>
          <a:p>
            <a:r>
              <a:rPr lang="en-GB" sz="1400"/>
              <a:t>Positive peer interactions and supportive social networks are vital for fostering feelings of acceptance and belonging. Pupils' satisfaction with their social networks is a strong predictor of their sense of belonging at school, particularly during adolescence when peer influences are heightened. Being part of a friendship group, having access to peer support, and feeling able to trust and open up to peers all contribute to increased feelings of school connection and belonging.</a:t>
            </a:r>
          </a:p>
          <a:p>
            <a:endParaRPr lang="en-GB" sz="1600"/>
          </a:p>
          <a:p>
            <a:r>
              <a:rPr lang="en-GB" sz="1600" b="1">
                <a:solidFill>
                  <a:schemeClr val="accent5">
                    <a:lumMod val="60000"/>
                    <a:lumOff val="40000"/>
                  </a:schemeClr>
                </a:solidFill>
              </a:rPr>
              <a:t>Extracurricular activities</a:t>
            </a:r>
          </a:p>
          <a:p>
            <a:r>
              <a:rPr lang="en-GB" sz="1400"/>
              <a:t>Participation in extracurricular activities is a key factor in enhancing school belonging. Pupils report positive feelings linked to engaging in activities that contribute to their school community</a:t>
            </a:r>
          </a:p>
          <a:p>
            <a:endParaRPr lang="en-GB" sz="1600"/>
          </a:p>
          <a:p>
            <a:r>
              <a:rPr lang="en-GB" sz="1600" b="1">
                <a:solidFill>
                  <a:schemeClr val="accent5">
                    <a:lumMod val="60000"/>
                    <a:lumOff val="40000"/>
                  </a:schemeClr>
                </a:solidFill>
              </a:rPr>
              <a:t>School climate and safety</a:t>
            </a:r>
          </a:p>
          <a:p>
            <a:r>
              <a:rPr lang="en-GB" sz="1400"/>
              <a:t>A positive school climate, characterized by fairness, safety, and inclusivity, significantly influences pupils' sense of belonging. Fair policies and supportive interactions create an environment where pupils feel secure and valued. The physical and emotional safety of a school environment also plays a crucial role in fostering a sense of belonging</a:t>
            </a:r>
          </a:p>
          <a:p>
            <a:endParaRPr lang="en-GB" sz="1400"/>
          </a:p>
          <a:p>
            <a:r>
              <a:rPr lang="en-GB" sz="1600" b="1">
                <a:solidFill>
                  <a:schemeClr val="accent5">
                    <a:lumMod val="60000"/>
                    <a:lumOff val="40000"/>
                  </a:schemeClr>
                </a:solidFill>
              </a:rPr>
              <a:t>Parental support and involvement</a:t>
            </a:r>
          </a:p>
          <a:p>
            <a:r>
              <a:rPr lang="en-GB" sz="1400"/>
              <a:t>The parent-child relationship extends beyond the home and profoundly impacts a pupil's connection to their school. Our review found that parental support, combined with care, compassion, and encouragement towards pupils' schooling, enhances their sense of connectedness to the school. Involving parents in the school community is also linked to higher levels of belonging, highlighting the importance of strong home-school partnerships</a:t>
            </a:r>
          </a:p>
          <a:p>
            <a:endParaRPr lang="en-GB" sz="1400"/>
          </a:p>
          <a:p>
            <a:endParaRPr lang="en-GB" sz="1400"/>
          </a:p>
        </p:txBody>
      </p:sp>
    </p:spTree>
    <p:extLst>
      <p:ext uri="{BB962C8B-B14F-4D97-AF65-F5344CB8AC3E}">
        <p14:creationId xmlns:p14="http://schemas.microsoft.com/office/powerpoint/2010/main" val="114719787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8EEA06B8-B21B-5065-5AD4-E1137FE345BB}"/>
              </a:ext>
            </a:extLst>
          </p:cNvPr>
          <p:cNvGraphicFramePr>
            <a:graphicFrameLocks noGrp="1"/>
          </p:cNvGraphicFramePr>
          <p:nvPr>
            <p:extLst>
              <p:ext uri="{D42A27DB-BD31-4B8C-83A1-F6EECF244321}">
                <p14:modId xmlns:p14="http://schemas.microsoft.com/office/powerpoint/2010/main" val="3145407753"/>
              </p:ext>
            </p:extLst>
          </p:nvPr>
        </p:nvGraphicFramePr>
        <p:xfrm>
          <a:off x="95250" y="532468"/>
          <a:ext cx="12001500" cy="6325532"/>
        </p:xfrm>
        <a:graphic>
          <a:graphicData uri="http://schemas.openxmlformats.org/drawingml/2006/table">
            <a:tbl>
              <a:tblPr>
                <a:tableStyleId>{2D5ABB26-0587-4C30-8999-92F81FD0307C}</a:tableStyleId>
              </a:tblPr>
              <a:tblGrid>
                <a:gridCol w="12001500">
                  <a:extLst>
                    <a:ext uri="{9D8B030D-6E8A-4147-A177-3AD203B41FA5}">
                      <a16:colId xmlns:a16="http://schemas.microsoft.com/office/drawing/2014/main" val="3336589097"/>
                    </a:ext>
                  </a:extLst>
                </a:gridCol>
              </a:tblGrid>
              <a:tr h="6173220">
                <a:tc>
                  <a:txBody>
                    <a:bodyPr/>
                    <a:lstStyle/>
                    <a:p>
                      <a:pPr fontAlgn="t">
                        <a:lnSpc>
                          <a:spcPts val="1500"/>
                        </a:lnSpc>
                        <a:buNone/>
                      </a:pPr>
                      <a:r>
                        <a:rPr lang="en-GB" sz="1200" b="1">
                          <a:effectLst/>
                        </a:rPr>
                        <a:t>1</a:t>
                      </a:r>
                      <a:r>
                        <a:rPr lang="en-GB" sz="1200" b="1">
                          <a:solidFill>
                            <a:srgbClr val="D25BDB"/>
                          </a:solidFill>
                          <a:effectLst/>
                        </a:rPr>
                        <a:t>. </a:t>
                      </a:r>
                      <a:r>
                        <a:rPr lang="en-GB" sz="1200" b="1">
                          <a:solidFill>
                            <a:srgbClr val="B953CD"/>
                          </a:solidFill>
                          <a:effectLst/>
                        </a:rPr>
                        <a:t>Strengthen Teacher–Pupil Relationships</a:t>
                      </a:r>
                      <a:r>
                        <a:rPr lang="en-GB" sz="1200" b="1">
                          <a:solidFill>
                            <a:srgbClr val="D25BDB"/>
                          </a:solidFill>
                          <a:effectLst/>
                        </a:rPr>
                        <a:t>:  </a:t>
                      </a:r>
                      <a:r>
                        <a:rPr lang="en-GB" sz="1200" b="0">
                          <a:effectLst/>
                        </a:rPr>
                        <a:t>Research consistently identifies warm, respectful, and fair teacher relationships as the biggest predictor of belonging.</a:t>
                      </a:r>
                    </a:p>
                    <a:p>
                      <a:pPr fontAlgn="t">
                        <a:lnSpc>
                          <a:spcPts val="1500"/>
                        </a:lnSpc>
                        <a:buNone/>
                      </a:pPr>
                      <a:r>
                        <a:rPr lang="en-GB" sz="1200" b="1">
                          <a:effectLst/>
                        </a:rPr>
                        <a:t>What the evidence says</a:t>
                      </a:r>
                    </a:p>
                    <a:p>
                      <a:pPr fontAlgn="t">
                        <a:lnSpc>
                          <a:spcPts val="1500"/>
                        </a:lnSpc>
                        <a:buFont typeface="Arial" panose="020B0604020202020204" pitchFamily="34" charset="0"/>
                        <a:buChar char="•"/>
                      </a:pPr>
                      <a:r>
                        <a:rPr lang="en-GB" sz="1200" b="0">
                          <a:effectLst/>
                        </a:rPr>
                        <a:t>Positive teacher–pupil interactions characterised by friendliness, fairness, and individual attention significantly increase belonging. </a:t>
                      </a:r>
                      <a:r>
                        <a:rPr lang="en-GB" sz="1200" b="0" u="none" strike="noStrike">
                          <a:solidFill>
                            <a:srgbClr val="464FEB"/>
                          </a:solidFill>
                          <a:effectLst/>
                          <a:hlinkClick r:id="rId2"/>
                        </a:rPr>
                        <a:t>[ncb.org.uk]</a:t>
                      </a:r>
                      <a:endParaRPr lang="en-GB" sz="1200" b="0">
                        <a:effectLst/>
                      </a:endParaRPr>
                    </a:p>
                    <a:p>
                      <a:pPr fontAlgn="t">
                        <a:lnSpc>
                          <a:spcPts val="1500"/>
                        </a:lnSpc>
                        <a:buFont typeface="Arial" panose="020B0604020202020204" pitchFamily="34" charset="0"/>
                        <a:buChar char="•"/>
                      </a:pPr>
                      <a:r>
                        <a:rPr lang="en-GB" sz="1200" b="0">
                          <a:effectLst/>
                        </a:rPr>
                        <a:t>Pupils value opportunities to share personal experiences; feeling seen and known boosts connection. </a:t>
                      </a:r>
                      <a:r>
                        <a:rPr lang="en-GB" sz="1200" b="0" u="none" strike="noStrike">
                          <a:solidFill>
                            <a:srgbClr val="464FEB"/>
                          </a:solidFill>
                          <a:effectLst/>
                          <a:hlinkClick r:id="rId2"/>
                        </a:rPr>
                        <a:t>[ncb.org.uk]</a:t>
                      </a:r>
                      <a:endParaRPr lang="en-GB" sz="1200" b="0">
                        <a:effectLst/>
                      </a:endParaRPr>
                    </a:p>
                    <a:p>
                      <a:pPr fontAlgn="t">
                        <a:lnSpc>
                          <a:spcPts val="1500"/>
                        </a:lnSpc>
                        <a:buNone/>
                      </a:pPr>
                      <a:r>
                        <a:rPr lang="en-GB" sz="1200" b="1">
                          <a:effectLst/>
                        </a:rPr>
                        <a:t>Effective strategies</a:t>
                      </a:r>
                    </a:p>
                    <a:p>
                      <a:pPr fontAlgn="t">
                        <a:lnSpc>
                          <a:spcPts val="1500"/>
                        </a:lnSpc>
                        <a:buFont typeface="Arial" panose="020B0604020202020204" pitchFamily="34" charset="0"/>
                        <a:buChar char="•"/>
                      </a:pPr>
                      <a:r>
                        <a:rPr lang="en-GB" sz="1200" b="0">
                          <a:effectLst/>
                        </a:rPr>
                        <a:t>Use relational routines: check‑ins, personalised greetings, feedback that acknowledges effort.</a:t>
                      </a:r>
                    </a:p>
                    <a:p>
                      <a:pPr fontAlgn="t">
                        <a:lnSpc>
                          <a:spcPts val="1500"/>
                        </a:lnSpc>
                        <a:buFont typeface="Arial" panose="020B0604020202020204" pitchFamily="34" charset="0"/>
                        <a:buChar char="•"/>
                      </a:pPr>
                      <a:r>
                        <a:rPr lang="en-GB" sz="1200" b="0">
                          <a:effectLst/>
                        </a:rPr>
                        <a:t>Train staff in relationship‑based practice and trauma‑informed approaches.</a:t>
                      </a:r>
                    </a:p>
                    <a:p>
                      <a:pPr fontAlgn="t">
                        <a:lnSpc>
                          <a:spcPts val="1500"/>
                        </a:lnSpc>
                        <a:buFont typeface="Arial" panose="020B0604020202020204" pitchFamily="34" charset="0"/>
                        <a:buChar char="•"/>
                      </a:pPr>
                      <a:r>
                        <a:rPr lang="en-GB" sz="1200" b="0">
                          <a:effectLst/>
                        </a:rPr>
                        <a:t>Ensure pastoral and form tutors have protected time to build trust.</a:t>
                      </a:r>
                    </a:p>
                    <a:p>
                      <a:pPr fontAlgn="t">
                        <a:lnSpc>
                          <a:spcPts val="1500"/>
                        </a:lnSpc>
                        <a:buNone/>
                      </a:pPr>
                      <a:br>
                        <a:rPr lang="en-GB" sz="1200" b="0">
                          <a:effectLst/>
                        </a:rPr>
                      </a:br>
                      <a:r>
                        <a:rPr lang="en-GB" sz="1200" b="1">
                          <a:effectLst/>
                        </a:rPr>
                        <a:t>2</a:t>
                      </a:r>
                      <a:r>
                        <a:rPr lang="en-GB" sz="1200" b="1">
                          <a:solidFill>
                            <a:srgbClr val="7030A0"/>
                          </a:solidFill>
                          <a:effectLst/>
                        </a:rPr>
                        <a:t>. </a:t>
                      </a:r>
                      <a:r>
                        <a:rPr lang="en-GB" sz="1200" b="1">
                          <a:solidFill>
                            <a:srgbClr val="B953CD"/>
                          </a:solidFill>
                          <a:effectLst/>
                        </a:rPr>
                        <a:t>Enhance Peer Relationships and Social Climate</a:t>
                      </a:r>
                      <a:r>
                        <a:rPr lang="en-GB" sz="1200" b="1">
                          <a:solidFill>
                            <a:schemeClr val="accent5">
                              <a:lumMod val="60000"/>
                              <a:lumOff val="40000"/>
                            </a:schemeClr>
                          </a:solidFill>
                          <a:effectLst/>
                        </a:rPr>
                        <a:t>:  </a:t>
                      </a:r>
                      <a:r>
                        <a:rPr lang="en-GB" sz="1200" b="0">
                          <a:effectLst/>
                        </a:rPr>
                        <a:t>Peer acceptance strongly shapes whether pupils feel they belong.</a:t>
                      </a:r>
                    </a:p>
                    <a:p>
                      <a:pPr fontAlgn="t">
                        <a:lnSpc>
                          <a:spcPts val="1500"/>
                        </a:lnSpc>
                        <a:buNone/>
                      </a:pPr>
                      <a:r>
                        <a:rPr lang="en-GB" sz="1200" b="1">
                          <a:effectLst/>
                        </a:rPr>
                        <a:t>Evidence</a:t>
                      </a:r>
                    </a:p>
                    <a:p>
                      <a:pPr fontAlgn="t">
                        <a:lnSpc>
                          <a:spcPts val="1500"/>
                        </a:lnSpc>
                        <a:buFont typeface="Arial" panose="020B0604020202020204" pitchFamily="34" charset="0"/>
                        <a:buChar char="•"/>
                      </a:pPr>
                      <a:r>
                        <a:rPr lang="en-GB" sz="1200" b="0">
                          <a:effectLst/>
                        </a:rPr>
                        <a:t>Supportive peer networks and positive social interactions improve belonging; rejection or ridicule harms it. </a:t>
                      </a:r>
                      <a:r>
                        <a:rPr lang="en-GB" sz="1200" b="0" u="none" strike="noStrike">
                          <a:solidFill>
                            <a:srgbClr val="464FEB"/>
                          </a:solidFill>
                          <a:effectLst/>
                          <a:hlinkClick r:id="rId2"/>
                        </a:rPr>
                        <a:t>[ncb.org.uk]</a:t>
                      </a:r>
                      <a:endParaRPr lang="en-GB" sz="1200" b="0">
                        <a:effectLst/>
                      </a:endParaRPr>
                    </a:p>
                    <a:p>
                      <a:pPr fontAlgn="t">
                        <a:lnSpc>
                          <a:spcPts val="1500"/>
                        </a:lnSpc>
                        <a:buFont typeface="Arial" panose="020B0604020202020204" pitchFamily="34" charset="0"/>
                        <a:buChar char="•"/>
                      </a:pPr>
                      <a:r>
                        <a:rPr lang="en-GB" sz="1200" b="0">
                          <a:effectLst/>
                        </a:rPr>
                        <a:t>Social connection during adolescence is especially important. </a:t>
                      </a:r>
                      <a:r>
                        <a:rPr lang="en-GB" sz="1200" b="0" u="none" strike="noStrike">
                          <a:solidFill>
                            <a:srgbClr val="464FEB"/>
                          </a:solidFill>
                          <a:effectLst/>
                          <a:hlinkClick r:id="rId2"/>
                        </a:rPr>
                        <a:t>[ncb.org.uk]</a:t>
                      </a:r>
                      <a:endParaRPr lang="en-GB" sz="1200" b="0">
                        <a:effectLst/>
                      </a:endParaRPr>
                    </a:p>
                    <a:p>
                      <a:pPr fontAlgn="t">
                        <a:lnSpc>
                          <a:spcPts val="1500"/>
                        </a:lnSpc>
                        <a:buNone/>
                      </a:pPr>
                      <a:r>
                        <a:rPr lang="en-GB" sz="1200" b="1">
                          <a:effectLst/>
                        </a:rPr>
                        <a:t>Effective strategies</a:t>
                      </a:r>
                    </a:p>
                    <a:p>
                      <a:pPr fontAlgn="t">
                        <a:lnSpc>
                          <a:spcPts val="1500"/>
                        </a:lnSpc>
                        <a:buFont typeface="Arial" panose="020B0604020202020204" pitchFamily="34" charset="0"/>
                        <a:buChar char="•"/>
                      </a:pPr>
                      <a:r>
                        <a:rPr lang="en-GB" sz="1200" b="0">
                          <a:effectLst/>
                        </a:rPr>
                        <a:t>Structured peer mentoring and buddy programmes.</a:t>
                      </a:r>
                    </a:p>
                    <a:p>
                      <a:pPr fontAlgn="t">
                        <a:lnSpc>
                          <a:spcPts val="1500"/>
                        </a:lnSpc>
                        <a:buFont typeface="Arial" panose="020B0604020202020204" pitchFamily="34" charset="0"/>
                        <a:buChar char="•"/>
                      </a:pPr>
                      <a:r>
                        <a:rPr lang="en-GB" sz="1200" b="0">
                          <a:effectLst/>
                        </a:rPr>
                        <a:t>Cooperative learning and group‑based pedagogies.</a:t>
                      </a:r>
                    </a:p>
                    <a:p>
                      <a:pPr fontAlgn="t">
                        <a:lnSpc>
                          <a:spcPts val="1500"/>
                        </a:lnSpc>
                        <a:buFont typeface="Arial" panose="020B0604020202020204" pitchFamily="34" charset="0"/>
                        <a:buChar char="•"/>
                      </a:pPr>
                      <a:r>
                        <a:rPr lang="en-GB" sz="1200" b="0">
                          <a:effectLst/>
                        </a:rPr>
                        <a:t>Anti‑bullying initiatives aligned with whole‑school relational culture.</a:t>
                      </a:r>
                    </a:p>
                    <a:p>
                      <a:pPr fontAlgn="t">
                        <a:lnSpc>
                          <a:spcPts val="1500"/>
                        </a:lnSpc>
                        <a:buNone/>
                      </a:pPr>
                      <a:br>
                        <a:rPr lang="en-GB" sz="1200" b="0">
                          <a:effectLst/>
                        </a:rPr>
                      </a:br>
                      <a:r>
                        <a:rPr lang="en-GB" sz="1200" b="1">
                          <a:effectLst/>
                        </a:rPr>
                        <a:t>3. </a:t>
                      </a:r>
                      <a:r>
                        <a:rPr lang="en-GB" sz="1200" b="1">
                          <a:solidFill>
                            <a:srgbClr val="B953CD"/>
                          </a:solidFill>
                          <a:effectLst/>
                        </a:rPr>
                        <a:t>Use Multi‑Tier, Whole‑School Belonging Programmes</a:t>
                      </a:r>
                      <a:r>
                        <a:rPr lang="en-GB" sz="1200" b="1">
                          <a:effectLst/>
                        </a:rPr>
                        <a:t>:  </a:t>
                      </a:r>
                      <a:r>
                        <a:rPr lang="en-GB" sz="1200" b="0">
                          <a:effectLst/>
                        </a:rPr>
                        <a:t>The strongest effects come from systemic, multi‑tier approaches rather than isolated classroom strategies.</a:t>
                      </a:r>
                    </a:p>
                    <a:p>
                      <a:pPr fontAlgn="t">
                        <a:lnSpc>
                          <a:spcPts val="1500"/>
                        </a:lnSpc>
                        <a:buNone/>
                      </a:pPr>
                      <a:r>
                        <a:rPr lang="en-GB" sz="1200" b="1">
                          <a:effectLst/>
                        </a:rPr>
                        <a:t>Evidence</a:t>
                      </a:r>
                    </a:p>
                    <a:p>
                      <a:pPr fontAlgn="t">
                        <a:lnSpc>
                          <a:spcPts val="1500"/>
                        </a:lnSpc>
                        <a:buFont typeface="Arial" panose="020B0604020202020204" pitchFamily="34" charset="0"/>
                        <a:buChar char="•"/>
                      </a:pPr>
                      <a:r>
                        <a:rPr lang="en-GB" sz="1200" b="0">
                          <a:effectLst/>
                        </a:rPr>
                        <a:t>A 2025 meta‑analysis of 16 RCTs found </a:t>
                      </a:r>
                      <a:r>
                        <a:rPr lang="en-GB" sz="1200" b="1">
                          <a:effectLst/>
                        </a:rPr>
                        <a:t>multi‑tier programmes</a:t>
                      </a:r>
                      <a:r>
                        <a:rPr lang="en-GB" sz="1200" b="0">
                          <a:effectLst/>
                        </a:rPr>
                        <a:t> had the largest effect on belonging and connectedness (Hedges’ g = 0.781). </a:t>
                      </a:r>
                      <a:r>
                        <a:rPr lang="en-GB" sz="1200" b="0" u="none" strike="noStrike">
                          <a:solidFill>
                            <a:srgbClr val="464FEB"/>
                          </a:solidFill>
                          <a:effectLst/>
                          <a:hlinkClick r:id="rId3"/>
                        </a:rPr>
                        <a:t>research portal</a:t>
                      </a:r>
                      <a:endParaRPr lang="en-GB" sz="1200" b="0">
                        <a:effectLst/>
                      </a:endParaRPr>
                    </a:p>
                    <a:p>
                      <a:pPr fontAlgn="t">
                        <a:lnSpc>
                          <a:spcPts val="1500"/>
                        </a:lnSpc>
                        <a:buFont typeface="Arial" panose="020B0604020202020204" pitchFamily="34" charset="0"/>
                        <a:buChar char="•"/>
                      </a:pPr>
                      <a:r>
                        <a:rPr lang="en-GB" sz="1200" b="0">
                          <a:effectLst/>
                        </a:rPr>
                        <a:t>Ecological and environmental approaches also produced strong improvements (g ≈ 0.61). </a:t>
                      </a:r>
                      <a:r>
                        <a:rPr lang="en-GB" sz="1200" b="0" u="none" strike="noStrike">
                          <a:solidFill>
                            <a:srgbClr val="464FEB"/>
                          </a:solidFill>
                          <a:effectLst/>
                          <a:hlinkClick r:id="rId3"/>
                        </a:rPr>
                        <a:t>research portal</a:t>
                      </a:r>
                      <a:endParaRPr lang="en-GB" sz="1200" b="0">
                        <a:effectLst/>
                      </a:endParaRPr>
                    </a:p>
                    <a:p>
                      <a:pPr fontAlgn="t">
                        <a:lnSpc>
                          <a:spcPts val="1500"/>
                        </a:lnSpc>
                        <a:buNone/>
                      </a:pPr>
                      <a:r>
                        <a:rPr lang="en-GB" sz="1200" b="1">
                          <a:effectLst/>
                        </a:rPr>
                        <a:t>Effective strategies</a:t>
                      </a:r>
                    </a:p>
                    <a:p>
                      <a:pPr fontAlgn="t">
                        <a:lnSpc>
                          <a:spcPts val="1500"/>
                        </a:lnSpc>
                        <a:buFont typeface="Arial" panose="020B0604020202020204" pitchFamily="34" charset="0"/>
                        <a:buChar char="•"/>
                      </a:pPr>
                      <a:r>
                        <a:rPr lang="en-GB" sz="1200" b="0">
                          <a:effectLst/>
                        </a:rPr>
                        <a:t>Combine universal (Tier 1) culture‑building with targeted (Tier 2) group interventions and intensive (Tier 3) individual support.</a:t>
                      </a:r>
                    </a:p>
                    <a:p>
                      <a:pPr fontAlgn="t">
                        <a:lnSpc>
                          <a:spcPts val="1500"/>
                        </a:lnSpc>
                        <a:buFont typeface="Arial" panose="020B0604020202020204" pitchFamily="34" charset="0"/>
                        <a:buChar char="•"/>
                      </a:pPr>
                      <a:r>
                        <a:rPr lang="en-GB" sz="1200" b="0">
                          <a:effectLst/>
                        </a:rPr>
                        <a:t>Embed a coherent school‑wide relational policy linking behaviour, wellbeing, and inclusion.</a:t>
                      </a:r>
                    </a:p>
                    <a:p>
                      <a:pPr fontAlgn="t">
                        <a:lnSpc>
                          <a:spcPts val="1500"/>
                        </a:lnSpc>
                        <a:buNone/>
                      </a:pPr>
                      <a:br>
                        <a:rPr lang="en-GB" sz="1200" b="0">
                          <a:effectLst/>
                        </a:rPr>
                      </a:br>
                      <a:r>
                        <a:rPr lang="en-GB" sz="1200" b="1">
                          <a:effectLst/>
                        </a:rPr>
                        <a:t>4</a:t>
                      </a:r>
                      <a:r>
                        <a:rPr lang="en-GB" sz="1200" b="1">
                          <a:solidFill>
                            <a:schemeClr val="accent5">
                              <a:lumMod val="60000"/>
                              <a:lumOff val="40000"/>
                            </a:schemeClr>
                          </a:solidFill>
                          <a:effectLst/>
                        </a:rPr>
                        <a:t>. </a:t>
                      </a:r>
                      <a:r>
                        <a:rPr lang="en-GB" sz="1200" b="1">
                          <a:solidFill>
                            <a:srgbClr val="B953CD"/>
                          </a:solidFill>
                          <a:effectLst/>
                        </a:rPr>
                        <a:t>Increase Access to Extracurricular Activities:</a:t>
                      </a:r>
                      <a:r>
                        <a:rPr lang="en-GB" sz="1200" b="1">
                          <a:solidFill>
                            <a:schemeClr val="accent5">
                              <a:lumMod val="60000"/>
                              <a:lumOff val="40000"/>
                            </a:schemeClr>
                          </a:solidFill>
                          <a:effectLst/>
                        </a:rPr>
                        <a:t>   </a:t>
                      </a:r>
                      <a:r>
                        <a:rPr lang="en-GB" sz="1200" b="0">
                          <a:effectLst/>
                        </a:rPr>
                        <a:t>Extracurricular provision is one of the strongest school‑level predictors of belonging.</a:t>
                      </a:r>
                    </a:p>
                    <a:p>
                      <a:pPr fontAlgn="t">
                        <a:lnSpc>
                          <a:spcPts val="1500"/>
                        </a:lnSpc>
                        <a:buNone/>
                      </a:pPr>
                      <a:r>
                        <a:rPr lang="en-GB" sz="1200" b="1">
                          <a:effectLst/>
                        </a:rPr>
                        <a:t>Evidence</a:t>
                      </a:r>
                    </a:p>
                    <a:p>
                      <a:pPr fontAlgn="t">
                        <a:lnSpc>
                          <a:spcPts val="1500"/>
                        </a:lnSpc>
                        <a:buFont typeface="Arial" panose="020B0604020202020204" pitchFamily="34" charset="0"/>
                        <a:buChar char="•"/>
                      </a:pPr>
                      <a:r>
                        <a:rPr lang="en-GB" sz="1200" b="0">
                          <a:effectLst/>
                        </a:rPr>
                        <a:t>UK PISA‑based analysis shows </a:t>
                      </a:r>
                      <a:r>
                        <a:rPr lang="en-GB" sz="1200" b="1">
                          <a:effectLst/>
                        </a:rPr>
                        <a:t>availability of extracurricular activities</a:t>
                      </a:r>
                      <a:r>
                        <a:rPr lang="en-GB" sz="1200" b="0">
                          <a:effectLst/>
                        </a:rPr>
                        <a:t> significantly predicts school‑level belonging; school factors explain </a:t>
                      </a:r>
                      <a:r>
                        <a:rPr lang="en-GB" sz="1200" b="1">
                          <a:effectLst/>
                        </a:rPr>
                        <a:t>39%</a:t>
                      </a:r>
                      <a:r>
                        <a:rPr lang="en-GB" sz="1200" b="0">
                          <a:effectLst/>
                        </a:rPr>
                        <a:t> of the variance. </a:t>
                      </a:r>
                      <a:r>
                        <a:rPr lang="en-GB" sz="1200" b="0" u="none" strike="noStrike">
                          <a:solidFill>
                            <a:srgbClr val="464FEB"/>
                          </a:solidFill>
                          <a:effectLst/>
                          <a:hlinkClick r:id="rId4"/>
                        </a:rPr>
                        <a:t>[link.springer.com]</a:t>
                      </a:r>
                      <a:endParaRPr lang="en-GB" sz="1200" b="0">
                        <a:effectLst/>
                      </a:endParaRPr>
                    </a:p>
                    <a:p>
                      <a:pPr fontAlgn="t">
                        <a:lnSpc>
                          <a:spcPts val="1500"/>
                        </a:lnSpc>
                        <a:buNone/>
                      </a:pPr>
                      <a:r>
                        <a:rPr lang="en-GB" sz="1200" b="1">
                          <a:effectLst/>
                        </a:rPr>
                        <a:t>Effective strategies</a:t>
                      </a:r>
                    </a:p>
                    <a:p>
                      <a:pPr fontAlgn="t">
                        <a:lnSpc>
                          <a:spcPts val="1500"/>
                        </a:lnSpc>
                        <a:buFont typeface="Arial" panose="020B0604020202020204" pitchFamily="34" charset="0"/>
                        <a:buChar char="•"/>
                      </a:pPr>
                      <a:r>
                        <a:rPr lang="en-GB" sz="1200" b="0">
                          <a:effectLst/>
                        </a:rPr>
                        <a:t>Expand inclusive clubs, sports, arts, and interest‑based groups.</a:t>
                      </a:r>
                    </a:p>
                    <a:p>
                      <a:pPr fontAlgn="t">
                        <a:lnSpc>
                          <a:spcPts val="1500"/>
                        </a:lnSpc>
                        <a:buFont typeface="Arial" panose="020B0604020202020204" pitchFamily="34" charset="0"/>
                        <a:buChar char="•"/>
                      </a:pPr>
                      <a:r>
                        <a:rPr lang="en-GB" sz="1200" b="0">
                          <a:effectLst/>
                        </a:rPr>
                        <a:t>Remove barriers (cost, transport, equipment).</a:t>
                      </a:r>
                    </a:p>
                    <a:p>
                      <a:pPr fontAlgn="t">
                        <a:lnSpc>
                          <a:spcPts val="1500"/>
                        </a:lnSpc>
                        <a:buFont typeface="Arial" panose="020B0604020202020204" pitchFamily="34" charset="0"/>
                        <a:buChar char="•"/>
                      </a:pPr>
                      <a:r>
                        <a:rPr lang="en-GB" sz="1200" b="0">
                          <a:effectLst/>
                        </a:rPr>
                        <a:t>Create leadership and participation roles for disadvantaged pupils.</a:t>
                      </a:r>
                      <a:endParaRPr lang="en-GB" sz="1200" b="0" i="0">
                        <a:effectLst/>
                        <a:latin typeface="Segoe UI" panose="020B0502040204020203" pitchFamily="34" charset="0"/>
                      </a:endParaRPr>
                    </a:p>
                  </a:txBody>
                  <a:tcPr marL="39033" marR="39033" marT="19516" marB="19516"/>
                </a:tc>
                <a:extLst>
                  <a:ext uri="{0D108BD9-81ED-4DB2-BD59-A6C34878D82A}">
                    <a16:rowId xmlns:a16="http://schemas.microsoft.com/office/drawing/2014/main" val="3889217128"/>
                  </a:ext>
                </a:extLst>
              </a:tr>
            </a:tbl>
          </a:graphicData>
        </a:graphic>
      </p:graphicFrame>
      <p:sp>
        <p:nvSpPr>
          <p:cNvPr id="5" name="TextBox 4">
            <a:extLst>
              <a:ext uri="{FF2B5EF4-FFF2-40B4-BE49-F238E27FC236}">
                <a16:creationId xmlns:a16="http://schemas.microsoft.com/office/drawing/2014/main" id="{F4725A4C-B459-BA21-E38F-EA4813AA5495}"/>
              </a:ext>
            </a:extLst>
          </p:cNvPr>
          <p:cNvSpPr txBox="1"/>
          <p:nvPr/>
        </p:nvSpPr>
        <p:spPr>
          <a:xfrm>
            <a:off x="2895600" y="12206"/>
            <a:ext cx="6400800" cy="523220"/>
          </a:xfrm>
          <a:prstGeom prst="rect">
            <a:avLst/>
          </a:prstGeom>
          <a:noFill/>
        </p:spPr>
        <p:txBody>
          <a:bodyPr wrap="square" rtlCol="0">
            <a:spAutoFit/>
          </a:bodyPr>
          <a:lstStyle/>
          <a:p>
            <a:pPr algn="ctr"/>
            <a:r>
              <a:rPr lang="en-GB" sz="2800" b="1">
                <a:solidFill>
                  <a:srgbClr val="B953CD"/>
                </a:solidFill>
              </a:rPr>
              <a:t>Possible Actions or Next Steps:</a:t>
            </a:r>
          </a:p>
        </p:txBody>
      </p:sp>
    </p:spTree>
    <p:extLst>
      <p:ext uri="{BB962C8B-B14F-4D97-AF65-F5344CB8AC3E}">
        <p14:creationId xmlns:p14="http://schemas.microsoft.com/office/powerpoint/2010/main" val="309836216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EBA4DE231AD78C45A882A723257A1EA4" ma:contentTypeVersion="17" ma:contentTypeDescription="Create a new document." ma:contentTypeScope="" ma:versionID="8ee376d54d4d3095ccd9760ae4e905ea">
  <xsd:schema xmlns:xsd="http://www.w3.org/2001/XMLSchema" xmlns:xs="http://www.w3.org/2001/XMLSchema" xmlns:p="http://schemas.microsoft.com/office/2006/metadata/properties" xmlns:ns2="ec6d8bcf-c4c4-4397-845d-c4e0656895f3" xmlns:ns3="04b578ef-c5b9-4eaf-a329-d5499e02d0bf" xmlns:ns4="75304046-ffad-4f70-9f4b-bbc776f1b690" targetNamespace="http://schemas.microsoft.com/office/2006/metadata/properties" ma:root="true" ma:fieldsID="d0075edfbc463a97f95bdb31e2fe5431" ns2:_="" ns3:_="" ns4:_="">
    <xsd:import namespace="ec6d8bcf-c4c4-4397-845d-c4e0656895f3"/>
    <xsd:import namespace="04b578ef-c5b9-4eaf-a329-d5499e02d0bf"/>
    <xsd:import namespace="75304046-ffad-4f70-9f4b-bbc776f1b690"/>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3:SharedWithUsers" minOccurs="0"/>
                <xsd:element ref="ns3:SharedWithDetails" minOccurs="0"/>
                <xsd:element ref="ns2:MediaServiceDateTaken" minOccurs="0"/>
                <xsd:element ref="ns2:MediaServiceObjectDetectorVersions" minOccurs="0"/>
                <xsd:element ref="ns2:MediaLengthInSeconds" minOccurs="0"/>
                <xsd:element ref="ns2:MediaServiceSearchProperties" minOccurs="0"/>
                <xsd:element ref="ns2:lcf76f155ced4ddcb4097134ff3c332f" minOccurs="0"/>
                <xsd:element ref="ns4:TaxCatchAll" minOccurs="0"/>
                <xsd:element ref="ns2:MediaServiceOCR" minOccurs="0"/>
                <xsd:element ref="ns2:MediaServiceGenerationTime" minOccurs="0"/>
                <xsd:element ref="ns2:MediaServiceEventHashCode"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c6d8bcf-c4c4-4397-845d-c4e0656895f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DateTaken" ma:index="14" nillable="true" ma:displayName="MediaServiceDateTaken" ma:hidden="true" ma:indexed="true" ma:internalName="MediaServiceDateTaken" ma:readOnly="true">
      <xsd:simpleType>
        <xsd:restriction base="dms:Text"/>
      </xsd:simpleType>
    </xsd:element>
    <xsd:element name="MediaServiceObjectDetectorVersions" ma:index="15" nillable="true" ma:displayName="MediaServiceObjectDetectorVersions" ma:hidden="true" ma:indexed="true" ma:internalName="MediaServiceObjectDetectorVersions" ma:readOnly="true">
      <xsd:simpleType>
        <xsd:restriction base="dms:Text"/>
      </xsd:simpleType>
    </xsd:element>
    <xsd:element name="MediaLengthInSeconds" ma:index="16" nillable="true" ma:displayName="MediaLengthInSeconds" ma:hidden="true" ma:internalName="MediaLengthInSeconds" ma:readOnly="true">
      <xsd:simpleType>
        <xsd:restriction base="dms:Unknown"/>
      </xsd:simpleType>
    </xsd:element>
    <xsd:element name="MediaServiceSearchProperties" ma:index="17" nillable="true" ma:displayName="MediaServiceSearchProperties" ma:hidden="true" ma:internalName="MediaServiceSearchProperties" ma:readOnly="true">
      <xsd:simpleType>
        <xsd:restriction base="dms:Note"/>
      </xsd:simpleType>
    </xsd:element>
    <xsd:element name="lcf76f155ced4ddcb4097134ff3c332f" ma:index="19" nillable="true" ma:taxonomy="true" ma:internalName="lcf76f155ced4ddcb4097134ff3c332f" ma:taxonomyFieldName="MediaServiceImageTags" ma:displayName="Image Tags" ma:readOnly="false" ma:fieldId="{5cf76f15-5ced-4ddc-b409-7134ff3c332f}" ma:taxonomyMulti="true" ma:sspId="a06bf4c4-4eb2-40f1-bc0e-6b8189d6fc30" ma:termSetId="09814cd3-568e-fe90-9814-8d621ff8fb84" ma:anchorId="fba54fb3-c3e1-fe81-a776-ca4b69148c4d" ma:open="true" ma:isKeyword="false">
      <xsd:complexType>
        <xsd:sequence>
          <xsd:element ref="pc:Terms" minOccurs="0" maxOccurs="1"/>
        </xsd:sequence>
      </xsd:complexType>
    </xsd:element>
    <xsd:element name="MediaServiceOCR" ma:index="21" nillable="true" ma:displayName="Extracted Text" ma:internalName="MediaServiceOCR" ma:readOnly="true">
      <xsd:simpleType>
        <xsd:restriction base="dms:Note">
          <xsd:maxLength value="255"/>
        </xsd:restriction>
      </xsd:simpleType>
    </xsd:element>
    <xsd:element name="MediaServiceGenerationTime" ma:index="22" nillable="true" ma:displayName="MediaServiceGenerationTime" ma:hidden="true" ma:internalName="MediaServiceGenerationTime" ma:readOnly="true">
      <xsd:simpleType>
        <xsd:restriction base="dms:Text"/>
      </xsd:simpleType>
    </xsd:element>
    <xsd:element name="MediaServiceEventHashCode" ma:index="23" nillable="true" ma:displayName="MediaServiceEventHashCode" ma:hidden="true" ma:internalName="MediaServiceEventHashCode" ma:readOnly="true">
      <xsd:simpleType>
        <xsd:restriction base="dms:Text"/>
      </xsd:simpleType>
    </xsd:element>
    <xsd:element name="MediaServiceBillingMetadata" ma:index="24"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04b578ef-c5b9-4eaf-a329-d5499e02d0bf"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75304046-ffad-4f70-9f4b-bbc776f1b690" elementFormDefault="qualified">
    <xsd:import namespace="http://schemas.microsoft.com/office/2006/documentManagement/types"/>
    <xsd:import namespace="http://schemas.microsoft.com/office/infopath/2007/PartnerControls"/>
    <xsd:element name="TaxCatchAll" ma:index="20" nillable="true" ma:displayName="Taxonomy Catch All Column" ma:hidden="true" ma:list="{50e8030b-d500-497a-a933-47d16392f6b6}" ma:internalName="TaxCatchAll" ma:showField="CatchAllData" ma:web="04b578ef-c5b9-4eaf-a329-d5499e02d0bf">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75304046-ffad-4f70-9f4b-bbc776f1b690" xsi:nil="true"/>
    <lcf76f155ced4ddcb4097134ff3c332f xmlns="ec6d8bcf-c4c4-4397-845d-c4e0656895f3">
      <Terms xmlns="http://schemas.microsoft.com/office/infopath/2007/PartnerControls"/>
    </lcf76f155ced4ddcb4097134ff3c332f>
    <SharedWithUsers xmlns="04b578ef-c5b9-4eaf-a329-d5499e02d0bf">
      <UserInfo>
        <DisplayName/>
        <AccountId xsi:nil="true"/>
        <AccountType/>
      </UserInfo>
    </SharedWithUsers>
  </documentManagement>
</p:properties>
</file>

<file path=customXml/itemProps1.xml><?xml version="1.0" encoding="utf-8"?>
<ds:datastoreItem xmlns:ds="http://schemas.openxmlformats.org/officeDocument/2006/customXml" ds:itemID="{586271A7-D6BC-4258-A589-5D5FA23D155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ec6d8bcf-c4c4-4397-845d-c4e0656895f3"/>
    <ds:schemaRef ds:uri="04b578ef-c5b9-4eaf-a329-d5499e02d0bf"/>
    <ds:schemaRef ds:uri="75304046-ffad-4f70-9f4b-bbc776f1b690"/>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76645179-2709-4800-AB70-EBEEA5E5BB62}">
  <ds:schemaRefs>
    <ds:schemaRef ds:uri="http://schemas.microsoft.com/sharepoint/v3/contenttype/forms"/>
  </ds:schemaRefs>
</ds:datastoreItem>
</file>

<file path=customXml/itemProps3.xml><?xml version="1.0" encoding="utf-8"?>
<ds:datastoreItem xmlns:ds="http://schemas.openxmlformats.org/officeDocument/2006/customXml" ds:itemID="{539D9645-51C8-480D-B31A-7F3E6BE8E5CB}">
  <ds:schemaRefs>
    <ds:schemaRef ds:uri="75304046-ffad-4f70-9f4b-bbc776f1b690"/>
    <ds:schemaRef ds:uri="b97f7709-dfb7-43a0-b42a-cd354627f020"/>
    <ds:schemaRef ds:uri="c87c4431-64f3-4193-a243-315c16951e97"/>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 ds:uri="ec6d8bcf-c4c4-4397-845d-c4e0656895f3"/>
    <ds:schemaRef ds:uri="04b578ef-c5b9-4eaf-a329-d5499e02d0bf"/>
  </ds:schemaRefs>
</ds:datastoreItem>
</file>

<file path=docProps/app.xml><?xml version="1.0" encoding="utf-8"?>
<Properties xmlns="http://schemas.openxmlformats.org/officeDocument/2006/extended-properties" xmlns:vt="http://schemas.openxmlformats.org/officeDocument/2006/docPropsVTypes">
  <TotalTime>8</TotalTime>
  <Words>2323</Words>
  <Application>Microsoft Office PowerPoint</Application>
  <PresentationFormat>Widescreen</PresentationFormat>
  <Paragraphs>188</Paragraphs>
  <Slides>11</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11</vt:i4>
      </vt:variant>
    </vt:vector>
  </HeadingPairs>
  <TitlesOfParts>
    <vt:vector size="17" baseType="lpstr">
      <vt:lpstr>Aptos</vt:lpstr>
      <vt:lpstr>Aptos Display</vt:lpstr>
      <vt:lpstr>Arial</vt:lpstr>
      <vt:lpstr>Segoe UI</vt:lpstr>
      <vt:lpstr>Wingdings</vt:lpstr>
      <vt:lpstr>Office Theme</vt:lpstr>
      <vt:lpstr>Mental Health Lead Network</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Kay Breton</dc:creator>
  <cp:lastModifiedBy>Fran Russo</cp:lastModifiedBy>
  <cp:revision>4</cp:revision>
  <dcterms:created xsi:type="dcterms:W3CDTF">2026-01-25T13:18:10Z</dcterms:created>
  <dcterms:modified xsi:type="dcterms:W3CDTF">2026-02-18T17:26:22Z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0x010100EBA4DE231AD78C45A882A723257A1EA4</vt:lpwstr>
  </property>
  <property fmtid="{D5CDD505-2E9C-101B-9397-08002B2CF9AE}" pid="3" name="MediaServiceImageTags">
    <vt:lpwstr/>
  </property>
  <property fmtid="{D5CDD505-2E9C-101B-9397-08002B2CF9AE}" pid="4" name="Order">
    <vt:r8>9180500</vt:r8>
  </property>
  <property fmtid="{D5CDD505-2E9C-101B-9397-08002B2CF9AE}" pid="5" name="xd_Signature">
    <vt:bool>false</vt:bool>
  </property>
  <property fmtid="{D5CDD505-2E9C-101B-9397-08002B2CF9AE}" pid="6" name="xd_ProgID">
    <vt:lpwstr/>
  </property>
  <property fmtid="{D5CDD505-2E9C-101B-9397-08002B2CF9AE}" pid="7" name="_SourceUrl">
    <vt:lpwstr/>
  </property>
  <property fmtid="{D5CDD505-2E9C-101B-9397-08002B2CF9AE}" pid="8" name="_SharedFileIndex">
    <vt:lpwstr/>
  </property>
  <property fmtid="{D5CDD505-2E9C-101B-9397-08002B2CF9AE}" pid="9" name="ComplianceAssetId">
    <vt:lpwstr/>
  </property>
  <property fmtid="{D5CDD505-2E9C-101B-9397-08002B2CF9AE}" pid="10" name="TemplateUrl">
    <vt:lpwstr/>
  </property>
  <property fmtid="{D5CDD505-2E9C-101B-9397-08002B2CF9AE}" pid="11" name="_ExtendedDescription">
    <vt:lpwstr/>
  </property>
  <property fmtid="{D5CDD505-2E9C-101B-9397-08002B2CF9AE}" pid="12" name="TriggerFlowInfo">
    <vt:lpwstr/>
  </property>
</Properties>
</file>