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42" r:id="rId5"/>
  </p:sldMasterIdLst>
  <p:notesMasterIdLst>
    <p:notesMasterId r:id="rId21"/>
  </p:notesMasterIdLst>
  <p:sldIdLst>
    <p:sldId id="256" r:id="rId6"/>
    <p:sldId id="2561" r:id="rId7"/>
    <p:sldId id="2576" r:id="rId8"/>
    <p:sldId id="2577" r:id="rId9"/>
    <p:sldId id="2563" r:id="rId10"/>
    <p:sldId id="2572" r:id="rId11"/>
    <p:sldId id="2565" r:id="rId12"/>
    <p:sldId id="2580" r:id="rId13"/>
    <p:sldId id="2581" r:id="rId14"/>
    <p:sldId id="2582" r:id="rId15"/>
    <p:sldId id="2583" r:id="rId16"/>
    <p:sldId id="2568" r:id="rId17"/>
    <p:sldId id="2584" r:id="rId18"/>
    <p:sldId id="2585" r:id="rId19"/>
    <p:sldId id="45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Blick" initials="OB" lastIdx="2" clrIdx="0">
    <p:extLst>
      <p:ext uri="{19B8F6BF-5375-455C-9EA6-DF929625EA0E}">
        <p15:presenceInfo xmlns:p15="http://schemas.microsoft.com/office/powerpoint/2012/main" userId="S::Olivia.Blick@suffolk.gov.uk::3066806d-a97f-4f37-960f-00f7581745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A15D25-9883-405F-B6AB-A336F7C5E127}" v="2" dt="2026-01-27T14:48:56.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1740" autoAdjust="0"/>
  </p:normalViewPr>
  <p:slideViewPr>
    <p:cSldViewPr snapToGrid="0">
      <p:cViewPr varScale="1">
        <p:scale>
          <a:sx n="63" d="100"/>
          <a:sy n="63"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7DA60D-93CB-48D6-9D24-45D7584595C0}" type="datetimeFigureOut">
              <a:rPr lang="en-GB" smtClean="0"/>
              <a:t>04/02/2026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6A9CE2-DF53-4D4B-9508-981FD9B30816}" type="slidenum">
              <a:rPr lang="en-GB" smtClean="0"/>
              <a:t>‹#›</a:t>
            </a:fld>
            <a:endParaRPr lang="en-GB"/>
          </a:p>
        </p:txBody>
      </p:sp>
    </p:spTree>
    <p:extLst>
      <p:ext uri="{BB962C8B-B14F-4D97-AF65-F5344CB8AC3E}">
        <p14:creationId xmlns:p14="http://schemas.microsoft.com/office/powerpoint/2010/main" val="1004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6A9CE2-DF53-4D4B-9508-981FD9B30816}" type="slidenum">
              <a:rPr lang="en-GB" smtClean="0"/>
              <a:t>1</a:t>
            </a:fld>
            <a:endParaRPr lang="en-GB"/>
          </a:p>
        </p:txBody>
      </p:sp>
    </p:spTree>
    <p:extLst>
      <p:ext uri="{BB962C8B-B14F-4D97-AF65-F5344CB8AC3E}">
        <p14:creationId xmlns:p14="http://schemas.microsoft.com/office/powerpoint/2010/main" val="331449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B232B-E9E8-CBC7-97AD-38BE62E1A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B9693-F2A0-F8C2-B6C3-510A71AE35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FE35F21-939F-F2C6-8387-16CEC919F6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CFC2B-AC1F-2536-6468-0F6E31EB8A7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236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D0E68-8126-640C-2645-E1056BE63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E1AB1-7912-0F8F-11D5-43F72545EC8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CF12186-96E1-920B-9B96-CBA1882575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2AAD79-290A-7479-857A-9716604B8B3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150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052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8C513-B0C6-ED3F-6686-0E77765E1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75179-D2E1-865B-4E58-E9CD1E079F0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01A5EEE-CE62-EEE5-B93E-C00E25453729}"/>
              </a:ext>
            </a:extLst>
          </p:cNvPr>
          <p:cNvSpPr>
            <a:spLocks noGrp="1"/>
          </p:cNvSpPr>
          <p:nvPr>
            <p:ph type="body" idx="1"/>
          </p:nvPr>
        </p:nvSpPr>
        <p:spPr/>
        <p:txBody>
          <a:bodyPr/>
          <a:lstStyle/>
          <a:p>
            <a:pPr defTabSz="965881">
              <a:defRPr/>
            </a:pPr>
            <a:endParaRPr lang="en-US" dirty="0"/>
          </a:p>
        </p:txBody>
      </p:sp>
      <p:sp>
        <p:nvSpPr>
          <p:cNvPr id="4" name="Slide Number Placeholder 3">
            <a:extLst>
              <a:ext uri="{FF2B5EF4-FFF2-40B4-BE49-F238E27FC236}">
                <a16:creationId xmlns:a16="http://schemas.microsoft.com/office/drawing/2014/main" id="{98A7EFF5-8FBC-8296-227D-9A0B3C39282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442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2C23F-0B77-169F-861B-4EA3693F1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CBE81-C645-BF5A-AB43-77729AB96B1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0B845B0-55A7-A9E8-28BB-8BFD7A3D01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696553-8671-E1D8-69FF-0B172F831D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710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561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72121-8569-07E3-F4F9-163B7FA61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F3828-0722-5CCB-C687-15D527168DD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884907E-DD89-C5A6-8792-22D85042D7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5AAD1C-54D7-59D2-AA1A-FA66C30354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913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1AC5-1036-9786-7B6A-686A8A3AD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445B2-DC00-9E0B-8C9F-56987C6FEF5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28A488C-326B-9ABC-5D08-7CD414834E1C}"/>
              </a:ext>
            </a:extLst>
          </p:cNvPr>
          <p:cNvSpPr>
            <a:spLocks noGrp="1"/>
          </p:cNvSpPr>
          <p:nvPr>
            <p:ph type="body" idx="1"/>
          </p:nvPr>
        </p:nvSpPr>
        <p:spPr/>
        <p:txBody>
          <a:bodyPr/>
          <a:lstStyle/>
          <a:p>
            <a:br>
              <a:rPr lang="en-US" sz="1300" dirty="0">
                <a:ea typeface="Calibri Light"/>
                <a:cs typeface="Calibri Light"/>
              </a:rPr>
            </a:br>
            <a:br>
              <a:rPr lang="en-US" sz="1300" dirty="0">
                <a:ea typeface="Calibri Light"/>
                <a:cs typeface="Calibri Light"/>
              </a:rPr>
            </a:br>
            <a:endParaRPr lang="en-US" dirty="0"/>
          </a:p>
        </p:txBody>
      </p:sp>
      <p:sp>
        <p:nvSpPr>
          <p:cNvPr id="4" name="Slide Number Placeholder 3">
            <a:extLst>
              <a:ext uri="{FF2B5EF4-FFF2-40B4-BE49-F238E27FC236}">
                <a16:creationId xmlns:a16="http://schemas.microsoft.com/office/drawing/2014/main" id="{00DABD0E-51DF-8C9E-092D-70E99D2714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089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80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E840-39B7-C83A-1242-84E0885BF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ED6AF-F208-C3A2-76F4-B4745BA5DBD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9E9C706-B691-AFD5-96FF-960242EA6D85}"/>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FD32DBC7-BDB8-B1E3-4885-DFF127CFC5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627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67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4BE17-5D8D-E4A1-2A3A-835E502A8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4DEDE-AC1D-8DC5-F274-252629534AE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5D37293-409A-4DE0-8531-6D6B6B976E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659BE6-D77E-42B3-FF40-560F9D88A91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056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A3F8F-5E58-204F-10EC-0EC8D1216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4282F-CA9A-4DB3-B8E7-A235B0214DF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D638484-7244-A698-3C56-28D18299A6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636B90-A0C6-D70F-4CB3-A4BD3160C5F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925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D80F-1B85-4AB8-7570-03ADB2E49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ED819E-DA37-AA06-B744-68C5A91B8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B94BF7-6A1C-7124-4359-AF2EFF946E6F}"/>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5" name="Footer Placeholder 4">
            <a:extLst>
              <a:ext uri="{FF2B5EF4-FFF2-40B4-BE49-F238E27FC236}">
                <a16:creationId xmlns:a16="http://schemas.microsoft.com/office/drawing/2014/main" id="{87579DF8-7DE1-A6AC-182F-20E9281D6F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15849-471A-B773-9052-0170AA8FEAFD}"/>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254612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A00B-41F8-C4C0-AF22-985A2CCD3E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3C6014-1837-4D2B-321D-883843F73D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A0C0FC-E26D-7619-3734-676FDF662B27}"/>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5" name="Footer Placeholder 4">
            <a:extLst>
              <a:ext uri="{FF2B5EF4-FFF2-40B4-BE49-F238E27FC236}">
                <a16:creationId xmlns:a16="http://schemas.microsoft.com/office/drawing/2014/main" id="{A34B6C09-8416-6974-E97A-A058482B8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91E62-C3E1-86E2-8A81-C1F2404002EA}"/>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81677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EBDEA-01E8-2E0B-8AAF-BB06C3003A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E491E0-245F-119A-7115-10D2C7837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98955A-CF87-A2CB-1332-A87EB1DE0A52}"/>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5" name="Footer Placeholder 4">
            <a:extLst>
              <a:ext uri="{FF2B5EF4-FFF2-40B4-BE49-F238E27FC236}">
                <a16:creationId xmlns:a16="http://schemas.microsoft.com/office/drawing/2014/main" id="{CA96903C-580E-C0FE-9F2A-FA0F5B7D5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13431-BBC5-9371-DC60-FAC83E1691F3}"/>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265320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51362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10758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0528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30517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61959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4787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34403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05060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E402-545F-26BA-6AD0-CF82260FB1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440D2F-877F-494A-0C88-A31A55B67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A24A99-E49C-C30A-885C-76F6ABE91A11}"/>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5" name="Footer Placeholder 4">
            <a:extLst>
              <a:ext uri="{FF2B5EF4-FFF2-40B4-BE49-F238E27FC236}">
                <a16:creationId xmlns:a16="http://schemas.microsoft.com/office/drawing/2014/main" id="{413B4004-A666-91D4-3B77-B9591DBB3D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4664F4-4F07-A023-E9C2-E0ABC91D14F2}"/>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3930829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54168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19965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85032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45108" y="786384"/>
            <a:ext cx="4023360" cy="1280160"/>
          </a:xfrm>
        </p:spPr>
        <p:txBody>
          <a:bodyPr>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20455" y="2396086"/>
            <a:ext cx="4070907" cy="3637825"/>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11100"/>
            </a:stretch>
          </a:blipFill>
          <a:ln w="635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69280" y="786384"/>
            <a:ext cx="5303520" cy="53035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378A9400-0F8A-40AD-9C7D-D04C05A686BB}" type="datetime1">
              <a:rPr lang="en-US" smtClean="0"/>
              <a:t>2/4/2026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51164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Hea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130040" y="1645920"/>
            <a:ext cx="3931920" cy="3566160"/>
          </a:xfrm>
        </p:spPr>
        <p:txBody>
          <a:bodyPr anchor="ctr" anchorCtr="0">
            <a:normAutofit/>
          </a:bodyPr>
          <a:lstStyle>
            <a:lvl1pPr algn="ctr">
              <a:defRPr sz="5000"/>
            </a:lvl1pPr>
          </a:lstStyle>
          <a:p>
            <a:r>
              <a:rPr lang="en-US"/>
              <a:t>Click to edit Master title style</a:t>
            </a:r>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CFCAE280-1FAF-431A-AFCC-652D1D768935}" type="datetime1">
              <a:rPr lang="en-US" smtClean="0"/>
              <a:t>2/4/2026</a:t>
            </a:fld>
            <a:endParaRPr lang="en-US"/>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72225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2FAA-08BD-762B-60CD-B24E6542FD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B588A4-EE7E-991D-DD99-49A93FCAD7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06A794-CC48-CFE6-A3C7-6C63B8449346}"/>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5" name="Footer Placeholder 4">
            <a:extLst>
              <a:ext uri="{FF2B5EF4-FFF2-40B4-BE49-F238E27FC236}">
                <a16:creationId xmlns:a16="http://schemas.microsoft.com/office/drawing/2014/main" id="{48F79537-D863-A274-4862-A8DD74940B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DBDE7E-1C19-BEFE-63B9-68476CF0CF2D}"/>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296234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D909-B092-4397-A247-1AFB38E804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C0A94B-AAC0-6CBB-C60D-DFF4E52345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2B4E7F-F085-8AE0-DF89-CE1EB796DF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9CE645-BA34-694C-D94A-D2F42A71C0F4}"/>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6" name="Footer Placeholder 5">
            <a:extLst>
              <a:ext uri="{FF2B5EF4-FFF2-40B4-BE49-F238E27FC236}">
                <a16:creationId xmlns:a16="http://schemas.microsoft.com/office/drawing/2014/main" id="{C1FA988A-5A9E-A5CE-3918-32ADFBDC5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A6F18A-0DCA-55F3-DD54-309CCC8835A2}"/>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15952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A1AF-8FCF-7C8E-DB4A-06B950F79C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E218E6-A78E-B37A-B84F-28C69AE1A5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6D561-FA4E-FDCF-BA89-FF8DAD566C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DA27F-7CA6-0129-842F-9C9C86664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70409F-9DE5-EBD8-EB47-C8F69A481A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67DCB4-8520-7D44-83DA-708D8E005181}"/>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8" name="Footer Placeholder 7">
            <a:extLst>
              <a:ext uri="{FF2B5EF4-FFF2-40B4-BE49-F238E27FC236}">
                <a16:creationId xmlns:a16="http://schemas.microsoft.com/office/drawing/2014/main" id="{24445245-2E02-AC8C-8887-80C3895F8D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EAECD4-6357-BA66-169C-C72517EEAA68}"/>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386209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9C82-B6C9-AC42-9878-48748877AF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346F8-421A-9EC8-7DCA-7490A9D79C15}"/>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4" name="Footer Placeholder 3">
            <a:extLst>
              <a:ext uri="{FF2B5EF4-FFF2-40B4-BE49-F238E27FC236}">
                <a16:creationId xmlns:a16="http://schemas.microsoft.com/office/drawing/2014/main" id="{40394739-9107-9D38-0576-078B56FA1F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CEBE9-86AC-5D20-0EBA-7AE67C667ECC}"/>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32833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E3F93-B12B-841D-FFC1-BC455B05D288}"/>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3" name="Footer Placeholder 2">
            <a:extLst>
              <a:ext uri="{FF2B5EF4-FFF2-40B4-BE49-F238E27FC236}">
                <a16:creationId xmlns:a16="http://schemas.microsoft.com/office/drawing/2014/main" id="{EEB891FA-3EEF-470D-29FF-76D71E9F1C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46B8C1-0860-80CC-71BE-291E15227A64}"/>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317404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9F5-1E70-9313-835D-89322E4AA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BBCBB5-42F1-804E-61D8-BE55A6A78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5C0045-5B5A-4D27-C7F3-6C9E79132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B3749-0329-7012-16E3-FF858D1E8433}"/>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6" name="Footer Placeholder 5">
            <a:extLst>
              <a:ext uri="{FF2B5EF4-FFF2-40B4-BE49-F238E27FC236}">
                <a16:creationId xmlns:a16="http://schemas.microsoft.com/office/drawing/2014/main" id="{76B729D7-EC83-1E5D-598D-631ED8E84B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0F460-D4A9-7656-856F-2704E37243A1}"/>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424767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A5BC-0E6F-2C37-15B8-13ACFDE9F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C36D55-A026-9861-4B26-0158C3872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86A3C0-5654-238C-91AE-AF8AC0A7B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C4D345-3F8D-9DBB-797D-D6D106D4793E}"/>
              </a:ext>
            </a:extLst>
          </p:cNvPr>
          <p:cNvSpPr>
            <a:spLocks noGrp="1"/>
          </p:cNvSpPr>
          <p:nvPr>
            <p:ph type="dt" sz="half" idx="10"/>
          </p:nvPr>
        </p:nvSpPr>
        <p:spPr/>
        <p:txBody>
          <a:bodyPr/>
          <a:lstStyle/>
          <a:p>
            <a:fld id="{9BB89C12-BEEC-4C93-8D08-514820D3F242}" type="datetimeFigureOut">
              <a:rPr lang="en-GB" smtClean="0"/>
              <a:t>04/02/2026</a:t>
            </a:fld>
            <a:endParaRPr lang="en-GB"/>
          </a:p>
        </p:txBody>
      </p:sp>
      <p:sp>
        <p:nvSpPr>
          <p:cNvPr id="6" name="Footer Placeholder 5">
            <a:extLst>
              <a:ext uri="{FF2B5EF4-FFF2-40B4-BE49-F238E27FC236}">
                <a16:creationId xmlns:a16="http://schemas.microsoft.com/office/drawing/2014/main" id="{A02532AD-10DB-A02E-ECAF-E5A6DDC9A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DAF44A-C0F1-D3CF-FD3D-D4D364E335A3}"/>
              </a:ext>
            </a:extLst>
          </p:cNvPr>
          <p:cNvSpPr>
            <a:spLocks noGrp="1"/>
          </p:cNvSpPr>
          <p:nvPr>
            <p:ph type="sldNum" sz="quarter" idx="12"/>
          </p:nvPr>
        </p:nvSpPr>
        <p:spPr/>
        <p:txBody>
          <a:bodyPr/>
          <a:lstStyle/>
          <a:p>
            <a:fld id="{B8D43D98-DFEA-4076-A0BE-74B2A3276435}" type="slidenum">
              <a:rPr lang="en-GB" smtClean="0"/>
              <a:t>‹#›</a:t>
            </a:fld>
            <a:endParaRPr lang="en-GB"/>
          </a:p>
        </p:txBody>
      </p:sp>
    </p:spTree>
    <p:extLst>
      <p:ext uri="{BB962C8B-B14F-4D97-AF65-F5344CB8AC3E}">
        <p14:creationId xmlns:p14="http://schemas.microsoft.com/office/powerpoint/2010/main" val="148307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4C3DE8-A25C-2FC9-8D72-7CC0082F6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438F54-7EAA-B35F-7A00-CF5108E2D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3D033B-25A1-6DCC-3CAA-DCE6138EA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B89C12-BEEC-4C93-8D08-514820D3F242}" type="datetimeFigureOut">
              <a:rPr lang="en-GB" smtClean="0"/>
              <a:t>04/02/2026</a:t>
            </a:fld>
            <a:endParaRPr lang="en-GB"/>
          </a:p>
        </p:txBody>
      </p:sp>
      <p:sp>
        <p:nvSpPr>
          <p:cNvPr id="5" name="Footer Placeholder 4">
            <a:extLst>
              <a:ext uri="{FF2B5EF4-FFF2-40B4-BE49-F238E27FC236}">
                <a16:creationId xmlns:a16="http://schemas.microsoft.com/office/drawing/2014/main" id="{65699A36-F3F7-E228-1583-582264527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30DF939-5EF4-F080-99B4-C55777C42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D43D98-DFEA-4076-A0BE-74B2A3276435}" type="slidenum">
              <a:rPr lang="en-GB" smtClean="0"/>
              <a:t>‹#›</a:t>
            </a:fld>
            <a:endParaRPr lang="en-GB"/>
          </a:p>
        </p:txBody>
      </p:sp>
    </p:spTree>
    <p:extLst>
      <p:ext uri="{BB962C8B-B14F-4D97-AF65-F5344CB8AC3E}">
        <p14:creationId xmlns:p14="http://schemas.microsoft.com/office/powerpoint/2010/main" val="31714299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DAC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6582002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https://medium.freecodecamp.org/a-practical-example-go-reflections-and-generic-designs-4868b6cdb2d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uffolk.gov.uk/children-families-and-learning/pts/supervision" TargetMode="External"/><Relationship Id="rId2" Type="http://schemas.openxmlformats.org/officeDocument/2006/relationships/hyperlink" Target="mailto:psychology&amp;therapeuticservices@suffolk.gov.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ight Triangle 103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FF3E5-B92F-4D8C-8EB6-DB5D82D16473}"/>
              </a:ext>
            </a:extLst>
          </p:cNvPr>
          <p:cNvSpPr>
            <a:spLocks noGrp="1"/>
          </p:cNvSpPr>
          <p:nvPr>
            <p:ph type="ctrTitle"/>
          </p:nvPr>
        </p:nvSpPr>
        <p:spPr>
          <a:xfrm>
            <a:off x="965200" y="1383528"/>
            <a:ext cx="5925989" cy="3167510"/>
          </a:xfrm>
        </p:spPr>
        <p:txBody>
          <a:bodyPr anchor="b">
            <a:normAutofit/>
          </a:bodyPr>
          <a:lstStyle/>
          <a:p>
            <a:pPr algn="r"/>
            <a:r>
              <a:rPr lang="en-GB" sz="3800" b="1" dirty="0"/>
              <a:t>Supervision in schools</a:t>
            </a:r>
            <a:br>
              <a:rPr lang="en-GB" sz="3800" b="1" dirty="0"/>
            </a:br>
            <a:r>
              <a:rPr lang="en-GB" sz="3800" b="1" dirty="0"/>
              <a:t>A presentation for the Mental Health Leads Network 20.11.25</a:t>
            </a:r>
            <a:br>
              <a:rPr lang="en-GB" sz="3800" b="1" dirty="0"/>
            </a:br>
            <a:endParaRPr lang="en-GB" sz="3800" b="1" dirty="0"/>
          </a:p>
        </p:txBody>
      </p:sp>
      <p:sp>
        <p:nvSpPr>
          <p:cNvPr id="3" name="Subtitle 2">
            <a:extLst>
              <a:ext uri="{FF2B5EF4-FFF2-40B4-BE49-F238E27FC236}">
                <a16:creationId xmlns:a16="http://schemas.microsoft.com/office/drawing/2014/main" id="{C7188605-A5FD-48C8-A0DE-AB024795364B}"/>
              </a:ext>
            </a:extLst>
          </p:cNvPr>
          <p:cNvSpPr>
            <a:spLocks noGrp="1"/>
          </p:cNvSpPr>
          <p:nvPr>
            <p:ph type="subTitle" idx="1"/>
          </p:nvPr>
        </p:nvSpPr>
        <p:spPr>
          <a:xfrm>
            <a:off x="965201" y="4582814"/>
            <a:ext cx="5925987" cy="1312657"/>
          </a:xfrm>
        </p:spPr>
        <p:txBody>
          <a:bodyPr anchor="t">
            <a:normAutofit fontScale="85000" lnSpcReduction="20000"/>
          </a:bodyPr>
          <a:lstStyle/>
          <a:p>
            <a:pPr algn="r"/>
            <a:endParaRPr lang="en-GB" sz="2200" dirty="0"/>
          </a:p>
          <a:p>
            <a:pPr algn="r"/>
            <a:endParaRPr lang="en-GB" sz="2200" dirty="0"/>
          </a:p>
          <a:p>
            <a:pPr algn="r"/>
            <a:r>
              <a:rPr lang="en-GB" sz="2200" dirty="0"/>
              <a:t>Kay Breton Senior Educational Psychologist</a:t>
            </a:r>
          </a:p>
          <a:p>
            <a:pPr algn="r"/>
            <a:r>
              <a:rPr lang="en-GB" sz="2200" dirty="0"/>
              <a:t>Natalie Dowle Educational Psychologist</a:t>
            </a:r>
          </a:p>
        </p:txBody>
      </p:sp>
      <p:pic>
        <p:nvPicPr>
          <p:cNvPr id="1028" name="Picture 4" descr="PTS logo">
            <a:extLst>
              <a:ext uri="{FF2B5EF4-FFF2-40B4-BE49-F238E27FC236}">
                <a16:creationId xmlns:a16="http://schemas.microsoft.com/office/drawing/2014/main" id="{0E7F107A-3F9F-43EB-A0A4-C77D6D425A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2962" y="2221949"/>
            <a:ext cx="2621772" cy="246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2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1A9BB-A0F0-5691-3EA2-C77C3633A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25B59-30C1-A8BE-CE6A-32069C1D4DE9}"/>
              </a:ext>
            </a:extLst>
          </p:cNvPr>
          <p:cNvSpPr>
            <a:spLocks noGrp="1"/>
          </p:cNvSpPr>
          <p:nvPr>
            <p:ph type="ctrTitle"/>
          </p:nvPr>
        </p:nvSpPr>
        <p:spPr>
          <a:xfrm>
            <a:off x="588038" y="1126677"/>
            <a:ext cx="10929881" cy="4113916"/>
          </a:xfrm>
        </p:spPr>
        <p:txBody>
          <a:bodyPr anchor="t">
            <a:normAutofit/>
          </a:bodyPr>
          <a:lstStyle/>
          <a:p>
            <a:pPr algn="l"/>
            <a:r>
              <a:rPr lang="en-US" sz="3200" dirty="0">
                <a:ea typeface="Calibri Light"/>
                <a:cs typeface="Calibri Light"/>
              </a:rPr>
              <a:t>Mostly discussion based (but helpful visual prompts can be used)</a:t>
            </a:r>
            <a:br>
              <a:rPr lang="en-US" sz="3200" dirty="0">
                <a:ea typeface="Calibri Light"/>
                <a:cs typeface="Calibri Light"/>
              </a:rPr>
            </a:br>
            <a:br>
              <a:rPr lang="en-US" sz="3200" dirty="0">
                <a:ea typeface="Calibri Light"/>
                <a:cs typeface="Calibri Light"/>
              </a:rPr>
            </a:br>
            <a:endParaRPr lang="en-US" sz="3200" dirty="0">
              <a:ea typeface="Calibri Light"/>
              <a:cs typeface="Calibri Light"/>
            </a:endParaRPr>
          </a:p>
        </p:txBody>
      </p:sp>
      <p:sp>
        <p:nvSpPr>
          <p:cNvPr id="4" name="TextBox 3">
            <a:extLst>
              <a:ext uri="{FF2B5EF4-FFF2-40B4-BE49-F238E27FC236}">
                <a16:creationId xmlns:a16="http://schemas.microsoft.com/office/drawing/2014/main" id="{597EFFF4-8973-7C2B-D120-89A3A7A90469}"/>
              </a:ext>
            </a:extLst>
          </p:cNvPr>
          <p:cNvSpPr txBox="1"/>
          <p:nvPr/>
        </p:nvSpPr>
        <p:spPr>
          <a:xfrm>
            <a:off x="775608" y="362773"/>
            <a:ext cx="1101592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venir Next LT Pro"/>
                <a:ea typeface="+mn-ea"/>
                <a:cs typeface="+mn-cs"/>
              </a:rPr>
              <a:t>Wellbeing Check in: </a:t>
            </a:r>
            <a:r>
              <a:rPr kumimoji="0" lang="en-GB" sz="3200" b="1" i="0" u="none" strike="noStrike" kern="1200" cap="none" spc="0" normalizeH="0" baseline="0" noProof="0" dirty="0">
                <a:ln>
                  <a:noFill/>
                </a:ln>
                <a:solidFill>
                  <a:prstClr val="black"/>
                </a:solidFill>
                <a:effectLst/>
                <a:uLnTx/>
                <a:uFillTx/>
                <a:latin typeface="Avenir Next LT Pro"/>
                <a:ea typeface="+mn-ea"/>
                <a:cs typeface="+mn-cs"/>
              </a:rPr>
              <a:t>(40 minutes)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284A09F-748D-218E-63C6-DF0A21B6FD9C}"/>
              </a:ext>
            </a:extLst>
          </p:cNvPr>
          <p:cNvPicPr>
            <a:picLocks noChangeAspect="1"/>
          </p:cNvPicPr>
          <p:nvPr/>
        </p:nvPicPr>
        <p:blipFill>
          <a:blip r:embed="rId3"/>
          <a:stretch>
            <a:fillRect/>
          </a:stretch>
        </p:blipFill>
        <p:spPr>
          <a:xfrm>
            <a:off x="2847716" y="1741690"/>
            <a:ext cx="6401355" cy="5006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0634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E1867-479A-2997-4A38-3BBA36132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2480C-C531-A504-B9FE-25D731FBE48C}"/>
              </a:ext>
            </a:extLst>
          </p:cNvPr>
          <p:cNvSpPr>
            <a:spLocks noGrp="1"/>
          </p:cNvSpPr>
          <p:nvPr>
            <p:ph type="ctrTitle"/>
          </p:nvPr>
        </p:nvSpPr>
        <p:spPr>
          <a:xfrm>
            <a:off x="587517" y="1372484"/>
            <a:ext cx="10929881" cy="4113916"/>
          </a:xfrm>
        </p:spPr>
        <p:txBody>
          <a:bodyPr vert="horz" lIns="91440" tIns="45720" rIns="91440" bIns="45720" rtlCol="0" anchor="t" anchorCtr="0">
            <a:normAutofit fontScale="90000"/>
          </a:bodyPr>
          <a:lstStyle/>
          <a:p>
            <a:pPr algn="l"/>
            <a:r>
              <a:rPr lang="en-US" sz="3200" dirty="0">
                <a:ea typeface="Calibri Light"/>
                <a:cs typeface="Calibri Light"/>
              </a:rPr>
              <a:t>Collaborative problem-solving can take place in a structured way.</a:t>
            </a:r>
            <a:br>
              <a:rPr lang="en-US" sz="3200" dirty="0">
                <a:ea typeface="Calibri Light"/>
                <a:cs typeface="Calibri Light"/>
              </a:rPr>
            </a:br>
            <a:br>
              <a:rPr lang="en-US" sz="3200" dirty="0">
                <a:ea typeface="Calibri Light"/>
                <a:cs typeface="Calibri Light"/>
              </a:rPr>
            </a:br>
            <a:r>
              <a:rPr lang="en-US" sz="3200" b="1" dirty="0">
                <a:ea typeface="Calibri Light"/>
                <a:cs typeface="Calibri Light"/>
              </a:rPr>
              <a:t>In this case: </a:t>
            </a:r>
            <a:r>
              <a:rPr lang="en-US" sz="3200" dirty="0">
                <a:ea typeface="Calibri Light"/>
                <a:cs typeface="Calibri Light"/>
              </a:rPr>
              <a:t>there was explicit discussion around the SENCO’s own goals.</a:t>
            </a:r>
            <a:br>
              <a:rPr lang="en-US" sz="3200" dirty="0">
                <a:ea typeface="Calibri Light"/>
                <a:cs typeface="Calibri Light"/>
              </a:rPr>
            </a:br>
            <a:br>
              <a:rPr lang="en-US" sz="3200" dirty="0">
                <a:ea typeface="Calibri Light"/>
                <a:cs typeface="Calibri Light"/>
              </a:rPr>
            </a:br>
            <a:r>
              <a:rPr lang="en-US" sz="3200" dirty="0">
                <a:ea typeface="Calibri Light"/>
                <a:cs typeface="Calibri Light"/>
              </a:rPr>
              <a:t>SENCO was encouraged to create an ‘I Statement’ goal (no longer that 10 words):</a:t>
            </a:r>
            <a:br>
              <a:rPr lang="en-US" sz="3200" dirty="0">
                <a:ea typeface="Calibri Light"/>
                <a:cs typeface="Calibri Light"/>
              </a:rPr>
            </a:br>
            <a:br>
              <a:rPr lang="en-US" sz="3200" dirty="0">
                <a:ea typeface="Calibri Light"/>
                <a:cs typeface="Calibri Light"/>
              </a:rPr>
            </a:br>
            <a:r>
              <a:rPr lang="en-US" sz="3200" i="1" dirty="0">
                <a:ea typeface="Calibri Light"/>
                <a:cs typeface="Calibri Light"/>
              </a:rPr>
              <a:t>I provided some prompts:</a:t>
            </a:r>
          </a:p>
          <a:p>
            <a:pPr marL="514350" indent="-514350" algn="l">
              <a:buFont typeface="+mj-lt"/>
              <a:buAutoNum type="arabicPeriod"/>
            </a:pPr>
            <a:r>
              <a:rPr lang="en-US" sz="3200" dirty="0">
                <a:ea typeface="Calibri Light"/>
                <a:cs typeface="Calibri Light"/>
              </a:rPr>
              <a:t>How can I approach caseload effectively whilst maintaining my wellbeing?</a:t>
            </a:r>
          </a:p>
          <a:p>
            <a:pPr marL="514350" indent="-514350" algn="l">
              <a:buFont typeface="+mj-lt"/>
              <a:buAutoNum type="arabicPeriod"/>
            </a:pPr>
            <a:r>
              <a:rPr lang="en-US" sz="3200" dirty="0">
                <a:ea typeface="Calibri Light"/>
                <a:cs typeface="Calibri Light"/>
              </a:rPr>
              <a:t>How can I share caseload pressures whilst keeping oversight?</a:t>
            </a:r>
          </a:p>
          <a:p>
            <a:pPr algn="l"/>
            <a:endParaRPr lang="en-US" sz="3200" dirty="0">
              <a:ea typeface="Calibri Light"/>
              <a:cs typeface="Calibri Light"/>
            </a:endParaRPr>
          </a:p>
        </p:txBody>
      </p:sp>
      <p:sp>
        <p:nvSpPr>
          <p:cNvPr id="4" name="TextBox 3">
            <a:extLst>
              <a:ext uri="{FF2B5EF4-FFF2-40B4-BE49-F238E27FC236}">
                <a16:creationId xmlns:a16="http://schemas.microsoft.com/office/drawing/2014/main" id="{BBC44B56-14AE-62FB-86E9-03673634DD22}"/>
              </a:ext>
            </a:extLst>
          </p:cNvPr>
          <p:cNvSpPr txBox="1"/>
          <p:nvPr/>
        </p:nvSpPr>
        <p:spPr>
          <a:xfrm>
            <a:off x="588038" y="364023"/>
            <a:ext cx="109207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venir Next LT Pro"/>
                <a:ea typeface="+mn-ea"/>
                <a:cs typeface="+mn-cs"/>
              </a:rPr>
              <a:t>Collaborative Problem-solving </a:t>
            </a:r>
            <a:r>
              <a:rPr kumimoji="0" lang="en-GB" sz="3200" b="1" i="0" u="none" strike="noStrike" kern="1200" cap="none" spc="0" normalizeH="0" baseline="0" noProof="0" dirty="0">
                <a:ln>
                  <a:noFill/>
                </a:ln>
                <a:solidFill>
                  <a:prstClr val="black"/>
                </a:solidFill>
                <a:effectLst/>
                <a:uLnTx/>
                <a:uFillTx/>
                <a:latin typeface="Avenir Next LT Pro"/>
                <a:ea typeface="+mn-ea"/>
                <a:cs typeface="+mn-cs"/>
              </a:rPr>
              <a:t>(15 minutes)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98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6D76-8635-7CFF-4424-6D535B878DED}"/>
              </a:ext>
            </a:extLst>
          </p:cNvPr>
          <p:cNvSpPr>
            <a:spLocks noGrp="1"/>
          </p:cNvSpPr>
          <p:nvPr>
            <p:ph type="ctrTitle"/>
          </p:nvPr>
        </p:nvSpPr>
        <p:spPr>
          <a:xfrm>
            <a:off x="0" y="1716258"/>
            <a:ext cx="12192000" cy="3495822"/>
          </a:xfrm>
        </p:spPr>
        <p:txBody>
          <a:bodyPr anchor="ctr">
            <a:normAutofit/>
          </a:bodyPr>
          <a:lstStyle/>
          <a:p>
            <a:r>
              <a:rPr lang="en-US" sz="6000" b="1" dirty="0">
                <a:latin typeface="ADLaM Display" panose="02010000000000000000" pitchFamily="2" charset="0"/>
                <a:ea typeface="ADLaM Display" panose="02010000000000000000" pitchFamily="2" charset="0"/>
                <a:cs typeface="ADLaM Display" panose="02010000000000000000" pitchFamily="2" charset="0"/>
              </a:rPr>
              <a:t>Measuring </a:t>
            </a:r>
            <a:br>
              <a:rPr lang="en-US" sz="6000" b="1" dirty="0">
                <a:latin typeface="ADLaM Display" panose="02010000000000000000" pitchFamily="2" charset="0"/>
                <a:ea typeface="ADLaM Display" panose="02010000000000000000" pitchFamily="2" charset="0"/>
                <a:cs typeface="ADLaM Display" panose="02010000000000000000" pitchFamily="2" charset="0"/>
              </a:rPr>
            </a:br>
            <a:r>
              <a:rPr lang="en-US" sz="6000" b="1" dirty="0">
                <a:latin typeface="ADLaM Display" panose="02010000000000000000" pitchFamily="2" charset="0"/>
                <a:ea typeface="ADLaM Display" panose="02010000000000000000" pitchFamily="2" charset="0"/>
                <a:cs typeface="ADLaM Display" panose="02010000000000000000" pitchFamily="2" charset="0"/>
              </a:rPr>
              <a:t>Impact</a:t>
            </a:r>
          </a:p>
        </p:txBody>
      </p:sp>
    </p:spTree>
    <p:extLst>
      <p:ext uri="{BB962C8B-B14F-4D97-AF65-F5344CB8AC3E}">
        <p14:creationId xmlns:p14="http://schemas.microsoft.com/office/powerpoint/2010/main" val="2081355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6AA2E-0351-19EF-0865-A1B53CB5F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CB46D-18EA-C530-CEA8-25C806FBE137}"/>
              </a:ext>
            </a:extLst>
          </p:cNvPr>
          <p:cNvSpPr>
            <a:spLocks noGrp="1"/>
          </p:cNvSpPr>
          <p:nvPr>
            <p:ph type="ctrTitle"/>
          </p:nvPr>
        </p:nvSpPr>
        <p:spPr>
          <a:xfrm>
            <a:off x="587517" y="1372484"/>
            <a:ext cx="10929881" cy="4113916"/>
          </a:xfrm>
        </p:spPr>
        <p:txBody>
          <a:bodyPr vert="horz" lIns="91440" tIns="45720" rIns="91440" bIns="45720" rtlCol="0" anchor="t" anchorCtr="0">
            <a:normAutofit fontScale="90000"/>
          </a:bodyPr>
          <a:lstStyle/>
          <a:p>
            <a:pPr algn="l">
              <a:lnSpc>
                <a:spcPct val="100000"/>
              </a:lnSpc>
            </a:pPr>
            <a:r>
              <a:rPr lang="en-US" sz="3200" b="1" dirty="0">
                <a:ea typeface="Calibri Light"/>
                <a:cs typeface="Calibri Light"/>
              </a:rPr>
              <a:t>Key takeaways from verbal feedback </a:t>
            </a:r>
            <a:br>
              <a:rPr lang="en-US" sz="3200" b="1" dirty="0">
                <a:ea typeface="Calibri Light"/>
                <a:cs typeface="Calibri Light"/>
              </a:rPr>
            </a:br>
            <a:r>
              <a:rPr lang="en-US" sz="3200" b="1" dirty="0">
                <a:ea typeface="Calibri Light"/>
                <a:cs typeface="Calibri Light"/>
              </a:rPr>
              <a:t>(positive impacts):</a:t>
            </a:r>
            <a:br>
              <a:rPr lang="en-US" sz="3200" dirty="0">
                <a:ea typeface="Calibri Light"/>
                <a:cs typeface="Calibri Light"/>
              </a:rPr>
            </a:br>
            <a:r>
              <a:rPr lang="en-US" sz="3200" dirty="0">
                <a:ea typeface="Calibri Light"/>
                <a:cs typeface="Calibri Light"/>
              </a:rPr>
              <a:t>1) Increased emotional resiliency</a:t>
            </a:r>
            <a:br>
              <a:rPr lang="en-US" sz="3200" dirty="0">
                <a:ea typeface="Calibri Light"/>
                <a:cs typeface="Calibri Light"/>
              </a:rPr>
            </a:br>
            <a:r>
              <a:rPr lang="en-US" sz="3200" dirty="0">
                <a:ea typeface="Calibri Light"/>
                <a:cs typeface="Calibri Light"/>
              </a:rPr>
              <a:t>2) Increased confidence in decision-making</a:t>
            </a:r>
            <a:br>
              <a:rPr lang="en-US" sz="3200" dirty="0">
                <a:ea typeface="Calibri Light"/>
                <a:cs typeface="Calibri Light"/>
              </a:rPr>
            </a:br>
            <a:r>
              <a:rPr lang="en-US" sz="3200" dirty="0">
                <a:ea typeface="Calibri Light"/>
                <a:cs typeface="Calibri Light"/>
              </a:rPr>
              <a:t>3) Clearer consideration of ethics</a:t>
            </a:r>
            <a:br>
              <a:rPr lang="en-US" sz="3200" dirty="0">
                <a:ea typeface="Calibri Light"/>
                <a:cs typeface="Calibri Light"/>
              </a:rPr>
            </a:br>
            <a:r>
              <a:rPr lang="en-US" sz="3200" dirty="0">
                <a:ea typeface="Calibri Light"/>
                <a:cs typeface="Calibri Light"/>
              </a:rPr>
              <a:t>4) Clearer goals related to work/life balance</a:t>
            </a:r>
            <a:br>
              <a:rPr lang="en-US" sz="3200" dirty="0">
                <a:ea typeface="Calibri Light"/>
                <a:cs typeface="Calibri Light"/>
              </a:rPr>
            </a:br>
            <a:r>
              <a:rPr lang="en-US" sz="3200" dirty="0">
                <a:ea typeface="Calibri Light"/>
                <a:cs typeface="Calibri Light"/>
              </a:rPr>
              <a:t>5) New practical strategies to try</a:t>
            </a:r>
            <a:br>
              <a:rPr lang="en-US" sz="3200" dirty="0">
                <a:ea typeface="Calibri Light"/>
                <a:cs typeface="Calibri Light"/>
              </a:rPr>
            </a:br>
            <a:br>
              <a:rPr lang="en-US" sz="3200" dirty="0">
                <a:ea typeface="Calibri Light"/>
                <a:cs typeface="Calibri Light"/>
              </a:rPr>
            </a:br>
            <a:r>
              <a:rPr lang="en-US" sz="3200" dirty="0">
                <a:ea typeface="Calibri Light"/>
                <a:cs typeface="Calibri Light"/>
              </a:rPr>
              <a:t>In the next clinical supervision</a:t>
            </a:r>
            <a:br>
              <a:rPr lang="en-US" sz="3200" dirty="0">
                <a:ea typeface="Calibri Light"/>
                <a:cs typeface="Calibri Light"/>
              </a:rPr>
            </a:br>
            <a:r>
              <a:rPr lang="en-US" sz="3200" dirty="0">
                <a:ea typeface="Calibri Light"/>
                <a:cs typeface="Calibri Light"/>
              </a:rPr>
              <a:t>an evaluation form will be used: </a:t>
            </a:r>
            <a:br>
              <a:rPr lang="en-US" sz="3200" dirty="0">
                <a:ea typeface="Calibri Light"/>
                <a:cs typeface="Calibri Light"/>
              </a:rPr>
            </a:br>
            <a:endParaRPr lang="en-US" sz="3200" dirty="0">
              <a:ea typeface="Calibri Light"/>
              <a:cs typeface="Calibri Light"/>
            </a:endParaRPr>
          </a:p>
        </p:txBody>
      </p:sp>
      <p:sp>
        <p:nvSpPr>
          <p:cNvPr id="4" name="TextBox 3">
            <a:extLst>
              <a:ext uri="{FF2B5EF4-FFF2-40B4-BE49-F238E27FC236}">
                <a16:creationId xmlns:a16="http://schemas.microsoft.com/office/drawing/2014/main" id="{50325F81-0D89-AB6D-8C91-CA3FED0D1A17}"/>
              </a:ext>
            </a:extLst>
          </p:cNvPr>
          <p:cNvSpPr txBox="1"/>
          <p:nvPr/>
        </p:nvSpPr>
        <p:spPr>
          <a:xfrm>
            <a:off x="494253" y="492178"/>
            <a:ext cx="109207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venir Next LT Pro"/>
                <a:ea typeface="+mn-ea"/>
                <a:cs typeface="+mn-cs"/>
              </a:rPr>
              <a:t>Evaluation </a:t>
            </a:r>
            <a:r>
              <a:rPr kumimoji="0" lang="en-US" sz="3200" b="1" i="0" u="none" strike="noStrike" kern="1200" cap="none" spc="0" normalizeH="0" baseline="0" noProof="0" dirty="0">
                <a:ln>
                  <a:noFill/>
                </a:ln>
                <a:solidFill>
                  <a:prstClr val="black"/>
                </a:solidFill>
                <a:effectLst/>
                <a:uLnTx/>
                <a:uFillTx/>
                <a:latin typeface="Avenir Next LT Pro"/>
                <a:ea typeface="+mn-ea"/>
                <a:cs typeface="+mn-cs"/>
              </a:rPr>
              <a:t>(5 minutes at end)</a:t>
            </a:r>
          </a:p>
        </p:txBody>
      </p:sp>
      <p:pic>
        <p:nvPicPr>
          <p:cNvPr id="5" name="Picture 4">
            <a:extLst>
              <a:ext uri="{FF2B5EF4-FFF2-40B4-BE49-F238E27FC236}">
                <a16:creationId xmlns:a16="http://schemas.microsoft.com/office/drawing/2014/main" id="{D23BC4DF-9E90-9277-0520-B79D34A93641}"/>
              </a:ext>
            </a:extLst>
          </p:cNvPr>
          <p:cNvPicPr>
            <a:picLocks noChangeAspect="1"/>
          </p:cNvPicPr>
          <p:nvPr/>
        </p:nvPicPr>
        <p:blipFill>
          <a:blip r:embed="rId3"/>
          <a:stretch>
            <a:fillRect/>
          </a:stretch>
        </p:blipFill>
        <p:spPr>
          <a:xfrm>
            <a:off x="7281543" y="196646"/>
            <a:ext cx="4719375" cy="65150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72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A5820-2206-C900-B2D1-20F74339B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0F6DD-39DF-0A79-F509-D9909A944F7B}"/>
              </a:ext>
            </a:extLst>
          </p:cNvPr>
          <p:cNvSpPr>
            <a:spLocks noGrp="1"/>
          </p:cNvSpPr>
          <p:nvPr>
            <p:ph type="ctrTitle"/>
          </p:nvPr>
        </p:nvSpPr>
        <p:spPr>
          <a:xfrm>
            <a:off x="6214596" y="1522622"/>
            <a:ext cx="5754667" cy="4575861"/>
          </a:xfrm>
        </p:spPr>
        <p:txBody>
          <a:bodyPr vert="horz" lIns="91440" tIns="45720" rIns="91440" bIns="45720" rtlCol="0" anchor="t" anchorCtr="0">
            <a:normAutofit/>
          </a:bodyPr>
          <a:lstStyle/>
          <a:p>
            <a:pPr algn="l"/>
            <a:r>
              <a:rPr lang="en-US" sz="3200" dirty="0">
                <a:ea typeface="Calibri Light"/>
                <a:cs typeface="Calibri Light"/>
              </a:rPr>
              <a:t>Clinical supervision can be an </a:t>
            </a:r>
            <a:br>
              <a:rPr lang="en-US" sz="3200" dirty="0">
                <a:ea typeface="Calibri Light"/>
                <a:cs typeface="Calibri Light"/>
              </a:rPr>
            </a:br>
            <a:r>
              <a:rPr lang="en-US" sz="3200" dirty="0">
                <a:ea typeface="Calibri Light"/>
                <a:cs typeface="Calibri Light"/>
              </a:rPr>
              <a:t>enjoyable process for all parties:</a:t>
            </a:r>
            <a:br>
              <a:rPr lang="en-US" sz="3200" dirty="0">
                <a:ea typeface="Calibri Light"/>
                <a:cs typeface="Calibri Light"/>
              </a:rPr>
            </a:br>
            <a:br>
              <a:rPr lang="en-US" sz="3200" dirty="0">
                <a:ea typeface="Calibri Light"/>
                <a:cs typeface="Calibri Light"/>
              </a:rPr>
            </a:br>
            <a:r>
              <a:rPr lang="en-US" sz="3200" dirty="0">
                <a:ea typeface="Calibri Light"/>
                <a:cs typeface="Calibri Light"/>
              </a:rPr>
              <a:t>- a </a:t>
            </a:r>
            <a:r>
              <a:rPr lang="en-US" sz="3200" dirty="0"/>
              <a:t>chance to reflect on working practices</a:t>
            </a:r>
            <a:br>
              <a:rPr lang="en-US" sz="3200" dirty="0"/>
            </a:br>
            <a:r>
              <a:rPr lang="en-US" sz="3200" dirty="0"/>
              <a:t>- in a safe non-judgmental space</a:t>
            </a:r>
            <a:br>
              <a:rPr lang="en-US" sz="3200" dirty="0"/>
            </a:br>
            <a:r>
              <a:rPr lang="en-US" sz="3200" dirty="0"/>
              <a:t>- all parties confident to share ideas, and;</a:t>
            </a:r>
            <a:br>
              <a:rPr lang="en-US" sz="3200" dirty="0"/>
            </a:br>
            <a:r>
              <a:rPr lang="en-US" sz="3200" dirty="0"/>
              <a:t>- create positive change</a:t>
            </a:r>
            <a:endParaRPr lang="en-US" sz="3200" dirty="0">
              <a:ea typeface="Calibri Light"/>
              <a:cs typeface="Calibri Light"/>
            </a:endParaRPr>
          </a:p>
        </p:txBody>
      </p:sp>
      <p:sp>
        <p:nvSpPr>
          <p:cNvPr id="4" name="TextBox 3">
            <a:extLst>
              <a:ext uri="{FF2B5EF4-FFF2-40B4-BE49-F238E27FC236}">
                <a16:creationId xmlns:a16="http://schemas.microsoft.com/office/drawing/2014/main" id="{F08AF900-A0E1-D08C-36B5-F7D37F0D92AF}"/>
              </a:ext>
            </a:extLst>
          </p:cNvPr>
          <p:cNvSpPr txBox="1"/>
          <p:nvPr/>
        </p:nvSpPr>
        <p:spPr>
          <a:xfrm>
            <a:off x="6238040" y="500232"/>
            <a:ext cx="38835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venir Next LT Pro"/>
                <a:ea typeface="+mn-ea"/>
                <a:cs typeface="+mn-cs"/>
              </a:rPr>
              <a:t>Final Reflections</a:t>
            </a:r>
          </a:p>
        </p:txBody>
      </p:sp>
      <p:pic>
        <p:nvPicPr>
          <p:cNvPr id="3" name="Content Placeholder 6">
            <a:extLst>
              <a:ext uri="{FF2B5EF4-FFF2-40B4-BE49-F238E27FC236}">
                <a16:creationId xmlns:a16="http://schemas.microsoft.com/office/drawing/2014/main" id="{FCEDFA6F-C3F4-9188-F687-C85592CE2F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698" r="12698"/>
          <a:stretch/>
        </p:blipFill>
        <p:spPr>
          <a:xfrm flipH="1">
            <a:off x="-1512277" y="0"/>
            <a:ext cx="7268170" cy="6876000"/>
          </a:xfrm>
          <a:prstGeom prst="rect">
            <a:avLst/>
          </a:prstGeom>
          <a:noFill/>
          <a:ln>
            <a:noFill/>
          </a:ln>
        </p:spPr>
      </p:pic>
    </p:spTree>
    <p:extLst>
      <p:ext uri="{BB962C8B-B14F-4D97-AF65-F5344CB8AC3E}">
        <p14:creationId xmlns:p14="http://schemas.microsoft.com/office/powerpoint/2010/main" val="3827773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5966C9-D6E4-15EC-778A-BADABF92CB28}"/>
              </a:ext>
            </a:extLst>
          </p:cNvPr>
          <p:cNvSpPr txBox="1"/>
          <p:nvPr/>
        </p:nvSpPr>
        <p:spPr>
          <a:xfrm>
            <a:off x="176980" y="474345"/>
            <a:ext cx="6946491" cy="5909310"/>
          </a:xfrm>
          <a:prstGeom prst="rect">
            <a:avLst/>
          </a:prstGeom>
          <a:solidFill>
            <a:schemeClr val="accent6">
              <a:lumMod val="20000"/>
              <a:lumOff val="80000"/>
            </a:schemeClr>
          </a:solid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rPr>
              <a:t>The Psychology and Therapeutic Service can offer,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rPr>
              <a:t>1:1 supervision for individual members of staff, i.e., headteacher/teaching staff.</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rPr>
              <a:t>Group supervision for staff members, i.e., pastoral support teams.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rPr>
              <a:t>ELSA and trauma aware ELSA supervision.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rPr>
              <a:t>Trauma informed schools UK (TISUK) supervision.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rPr>
              <a:t>Supervision related to individual events/circumstances, i.e., critical incidents.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rPr>
              <a:t>Our clinical supervisors' experience enables them to support a broad range of professionals inside and outside of the education sector.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rPr>
              <a:t>Please email the Psychology and Therapeutic Services team at </a:t>
            </a:r>
            <a:r>
              <a:rPr kumimoji="0" lang="en-GB" sz="1800" b="0" i="0" u="sng" strike="noStrike" kern="1200" cap="none" spc="0" normalizeH="0" baseline="0" noProof="0" dirty="0">
                <a:ln>
                  <a:noFill/>
                </a:ln>
                <a:solidFill>
                  <a:srgbClr val="1D5C90"/>
                </a:solidFill>
                <a:effectLst/>
                <a:uLnTx/>
                <a:uFillTx/>
                <a:latin typeface="Aptos" panose="02110004020202020204"/>
                <a:ea typeface="+mn-ea"/>
                <a:cs typeface="Arial" panose="020B0604020202020204" pitchFamily="34" charset="0"/>
                <a:hlinkClick r:id="rId2" tooltip="Email the Psychology and Therapeutic Services team"/>
              </a:rPr>
              <a:t>psychology&amp;therapeuticservices@suffolk.gov.uk</a:t>
            </a:r>
            <a:r>
              <a:rPr kumimoji="0" lang="en-GB" sz="1800" b="0" i="0" u="none" strike="noStrike" kern="1200" cap="none" spc="0" normalizeH="0" baseline="0" noProof="0" dirty="0">
                <a:ln>
                  <a:noFill/>
                </a:ln>
                <a:solidFill>
                  <a:srgbClr val="333333"/>
                </a:solidFill>
                <a:effectLst/>
                <a:uLnTx/>
                <a:uFillTx/>
                <a:latin typeface="Aptos" panose="02110004020202020204"/>
                <a:ea typeface="+mn-ea"/>
                <a:cs typeface="Arial" panose="020B0604020202020204" pitchFamily="34" charset="0"/>
              </a:rPr>
              <a:t> to discuss your supervision needs further. </a:t>
            </a:r>
          </a:p>
        </p:txBody>
      </p:sp>
      <p:sp>
        <p:nvSpPr>
          <p:cNvPr id="5" name="TextBox 4">
            <a:extLst>
              <a:ext uri="{FF2B5EF4-FFF2-40B4-BE49-F238E27FC236}">
                <a16:creationId xmlns:a16="http://schemas.microsoft.com/office/drawing/2014/main" id="{EF8D504A-2B52-D035-3800-585D5749FFBF}"/>
              </a:ext>
            </a:extLst>
          </p:cNvPr>
          <p:cNvSpPr txBox="1"/>
          <p:nvPr/>
        </p:nvSpPr>
        <p:spPr>
          <a:xfrm>
            <a:off x="7256206" y="1582341"/>
            <a:ext cx="4758815" cy="4801314"/>
          </a:xfrm>
          <a:prstGeom prst="rect">
            <a:avLst/>
          </a:prstGeom>
          <a:solidFill>
            <a:schemeClr val="accent5">
              <a:lumMod val="20000"/>
              <a:lumOff val="80000"/>
            </a:schemeClr>
          </a:solid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56082">
                    <a:lumMod val="50000"/>
                  </a:srgbClr>
                </a:solidFill>
                <a:effectLst/>
                <a:uLnTx/>
                <a:uFillTx/>
                <a:latin typeface="Aptos" panose="02110004020202020204"/>
                <a:ea typeface="+mn-ea"/>
                <a:cs typeface="Arial" panose="020B0604020202020204" pitchFamily="34" charset="0"/>
              </a:rPr>
              <a:t>Other things to note: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Arial" panose="020B0604020202020204" pitchFamily="34" charset="0"/>
              </a:rPr>
              <a:t>Critical incident related supervisory support is available on an as-needed basis and is commissioned separately so that it is free at the point of delivery to schools. C</a:t>
            </a:r>
            <a:r>
              <a:rPr kumimoji="0" lang="en-GB"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ritical incidents are any incident or incidents which are sudden, unexpected, significantly disruptive, traumatic, or associated with bereavement and loss.</a:t>
            </a:r>
            <a:endParaRPr kumimoji="0" lang="en-GB"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Arial" panose="020B0604020202020204" pitchFamily="34" charset="0"/>
            </a:endParaRPr>
          </a:p>
          <a:p>
            <a:pPr marL="285750" lvl="0" indent="-285750">
              <a:buFont typeface="Wingdings" panose="05000000000000000000" pitchFamily="2" charset="2"/>
              <a:buChar char="§"/>
              <a:defRPr/>
            </a:pPr>
            <a:r>
              <a:rPr kumimoji="0" lang="en-GB"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Arial" panose="020B0604020202020204" pitchFamily="34" charset="0"/>
              </a:rPr>
              <a:t>Other supervision is accessed mostly via our traded offer and so is purchasable as part of a package.  Trading ‘windows’ are advertised via the Headlines bulletin as soon as Educational Psychologist capacity is available.</a:t>
            </a:r>
          </a:p>
        </p:txBody>
      </p:sp>
      <p:sp>
        <p:nvSpPr>
          <p:cNvPr id="2" name="TextBox 1">
            <a:extLst>
              <a:ext uri="{FF2B5EF4-FFF2-40B4-BE49-F238E27FC236}">
                <a16:creationId xmlns:a16="http://schemas.microsoft.com/office/drawing/2014/main" id="{71DAA323-D5C3-3258-18D0-D7AC66E84EFE}"/>
              </a:ext>
            </a:extLst>
          </p:cNvPr>
          <p:cNvSpPr txBox="1"/>
          <p:nvPr/>
        </p:nvSpPr>
        <p:spPr>
          <a:xfrm>
            <a:off x="7256206" y="473181"/>
            <a:ext cx="4758814" cy="923330"/>
          </a:xfrm>
          <a:prstGeom prst="rect">
            <a:avLst/>
          </a:prstGeom>
          <a:solidFill>
            <a:schemeClr val="tx2">
              <a:lumMod val="10000"/>
              <a:lumOff val="90000"/>
            </a:schemeClr>
          </a:solidFill>
          <a:ln>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hlinkClick r:id="rId3"/>
              </a:rPr>
              <a:t>Supervision - Suffolk County Council</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 Click on this link to arrive at our service webpage outlining our supervision offer.</a:t>
            </a:r>
          </a:p>
        </p:txBody>
      </p:sp>
    </p:spTree>
    <p:extLst>
      <p:ext uri="{BB962C8B-B14F-4D97-AF65-F5344CB8AC3E}">
        <p14:creationId xmlns:p14="http://schemas.microsoft.com/office/powerpoint/2010/main" val="172550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9833B-FBE5-6D67-B044-7B34487360DB}"/>
              </a:ext>
            </a:extLst>
          </p:cNvPr>
          <p:cNvSpPr>
            <a:spLocks noGrp="1"/>
          </p:cNvSpPr>
          <p:nvPr>
            <p:ph type="title"/>
          </p:nvPr>
        </p:nvSpPr>
        <p:spPr>
          <a:xfrm>
            <a:off x="831850" y="1709738"/>
            <a:ext cx="10515600" cy="1854077"/>
          </a:xfrm>
        </p:spPr>
        <p:txBody>
          <a:bodyPr anchor="b">
            <a:normAutofit/>
          </a:bodyPr>
          <a:lstStyle/>
          <a:p>
            <a:r>
              <a:rPr lang="en-US"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Use of Clinical Supervision </a:t>
            </a:r>
            <a:br>
              <a:rPr lang="en-US"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br>
            <a:r>
              <a:rPr lang="en-US"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in a Secondary School</a:t>
            </a:r>
          </a:p>
        </p:txBody>
      </p:sp>
      <p:sp>
        <p:nvSpPr>
          <p:cNvPr id="3" name="Subtitle 2">
            <a:extLst>
              <a:ext uri="{FF2B5EF4-FFF2-40B4-BE49-F238E27FC236}">
                <a16:creationId xmlns:a16="http://schemas.microsoft.com/office/drawing/2014/main" id="{B5AB3335-BA2D-33EB-EA48-6F2081C81F09}"/>
              </a:ext>
            </a:extLst>
          </p:cNvPr>
          <p:cNvSpPr>
            <a:spLocks noGrp="1"/>
          </p:cNvSpPr>
          <p:nvPr>
            <p:ph type="body" idx="1"/>
          </p:nvPr>
        </p:nvSpPr>
        <p:spPr>
          <a:xfrm>
            <a:off x="831850" y="3880339"/>
            <a:ext cx="10515600" cy="2209312"/>
          </a:xfrm>
        </p:spPr>
        <p:txBody>
          <a:bodyPr>
            <a:normAutofit/>
          </a:bodyPr>
          <a:lstStyle/>
          <a:p>
            <a:r>
              <a:rPr lang="en-US" sz="3200" b="1" dirty="0">
                <a:solidFill>
                  <a:schemeClr val="tx1"/>
                </a:solidFill>
              </a:rPr>
              <a:t>Supporting a SENCO to reflect on professional practice</a:t>
            </a:r>
          </a:p>
          <a:p>
            <a:r>
              <a:rPr lang="en-US" sz="3200" dirty="0">
                <a:solidFill>
                  <a:schemeClr val="tx1"/>
                </a:solidFill>
              </a:rPr>
              <a:t>Dr Natalie Dowle</a:t>
            </a:r>
          </a:p>
        </p:txBody>
      </p:sp>
    </p:spTree>
    <p:extLst>
      <p:ext uri="{BB962C8B-B14F-4D97-AF65-F5344CB8AC3E}">
        <p14:creationId xmlns:p14="http://schemas.microsoft.com/office/powerpoint/2010/main" val="1328505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BA718-ED43-1CDB-3DDC-9157B50BB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BBFB2-4B95-D342-53CD-03AC9533D7BD}"/>
              </a:ext>
            </a:extLst>
          </p:cNvPr>
          <p:cNvSpPr>
            <a:spLocks noGrp="1"/>
          </p:cNvSpPr>
          <p:nvPr>
            <p:ph type="ctrTitle"/>
          </p:nvPr>
        </p:nvSpPr>
        <p:spPr>
          <a:xfrm>
            <a:off x="1752289" y="1818968"/>
            <a:ext cx="8687423" cy="5039032"/>
          </a:xfrm>
        </p:spPr>
        <p:txBody>
          <a:bodyPr anchor="t">
            <a:normAutofit/>
          </a:bodyPr>
          <a:lstStyle/>
          <a:p>
            <a:r>
              <a:rPr lang="en-US" sz="3200" dirty="0"/>
              <a:t>The purpose of clinical supervision is to provide a </a:t>
            </a:r>
            <a:r>
              <a:rPr lang="en-US" sz="3200" b="1" dirty="0"/>
              <a:t>safe and confidential environment</a:t>
            </a:r>
            <a:r>
              <a:rPr lang="en-US" sz="3200" dirty="0"/>
              <a:t> for staff to </a:t>
            </a:r>
            <a:r>
              <a:rPr lang="en-US" sz="3200" b="1" dirty="0"/>
              <a:t>reflect on</a:t>
            </a:r>
            <a:r>
              <a:rPr lang="en-US" sz="3200" dirty="0"/>
              <a:t> and </a:t>
            </a:r>
            <a:r>
              <a:rPr lang="en-US" sz="3200" b="1" dirty="0"/>
              <a:t>discuss </a:t>
            </a:r>
            <a:r>
              <a:rPr lang="en-US" sz="3200" dirty="0"/>
              <a:t>their work and their </a:t>
            </a:r>
            <a:r>
              <a:rPr lang="en-US" sz="3200" b="1" dirty="0"/>
              <a:t>personal and professional responses to their work</a:t>
            </a:r>
            <a:r>
              <a:rPr lang="en-US" sz="3200" dirty="0"/>
              <a:t>. </a:t>
            </a:r>
            <a:br>
              <a:rPr lang="en-US" sz="3200" dirty="0"/>
            </a:br>
            <a:br>
              <a:rPr lang="en-US" sz="3200" dirty="0"/>
            </a:br>
            <a:r>
              <a:rPr lang="en-US" sz="3200" dirty="0"/>
              <a:t>The focus is on </a:t>
            </a:r>
            <a:r>
              <a:rPr lang="en-US" sz="3200" b="1" dirty="0"/>
              <a:t>supporting staff</a:t>
            </a:r>
            <a:r>
              <a:rPr lang="en-US" sz="3200" dirty="0"/>
              <a:t> in their </a:t>
            </a:r>
            <a:r>
              <a:rPr lang="en-US" sz="3200" b="1" dirty="0"/>
              <a:t>personal and professional development</a:t>
            </a:r>
            <a:r>
              <a:rPr lang="en-US" sz="3200" dirty="0"/>
              <a:t> and in </a:t>
            </a:r>
            <a:r>
              <a:rPr lang="en-US" sz="3200" b="1" dirty="0"/>
              <a:t>reflecting on their own practice.</a:t>
            </a:r>
            <a:br>
              <a:rPr lang="en-US" sz="3200" dirty="0"/>
            </a:br>
            <a:br>
              <a:rPr lang="en-US" sz="3200" dirty="0"/>
            </a:br>
            <a:r>
              <a:rPr lang="en-US" sz="1800" dirty="0"/>
              <a:t>(Care Quality Commission, 2013)</a:t>
            </a:r>
            <a:endParaRPr lang="en-US" sz="3200" dirty="0">
              <a:ea typeface="Calibri Light"/>
              <a:cs typeface="Calibri Light"/>
            </a:endParaRPr>
          </a:p>
        </p:txBody>
      </p:sp>
      <p:pic>
        <p:nvPicPr>
          <p:cNvPr id="5" name="Picture 4">
            <a:extLst>
              <a:ext uri="{FF2B5EF4-FFF2-40B4-BE49-F238E27FC236}">
                <a16:creationId xmlns:a16="http://schemas.microsoft.com/office/drawing/2014/main" id="{EAF19D6A-EFDC-5F8F-759A-5583ABAF5192}"/>
              </a:ext>
            </a:extLst>
          </p:cNvPr>
          <p:cNvPicPr>
            <a:picLocks noChangeAspect="1"/>
          </p:cNvPicPr>
          <p:nvPr/>
        </p:nvPicPr>
        <p:blipFill>
          <a:blip r:embed="rId3"/>
          <a:stretch>
            <a:fillRect/>
          </a:stretch>
        </p:blipFill>
        <p:spPr>
          <a:xfrm>
            <a:off x="800277" y="1367242"/>
            <a:ext cx="1074513" cy="899238"/>
          </a:xfrm>
          <a:prstGeom prst="rect">
            <a:avLst/>
          </a:prstGeom>
        </p:spPr>
      </p:pic>
      <p:pic>
        <p:nvPicPr>
          <p:cNvPr id="6" name="Picture 5">
            <a:extLst>
              <a:ext uri="{FF2B5EF4-FFF2-40B4-BE49-F238E27FC236}">
                <a16:creationId xmlns:a16="http://schemas.microsoft.com/office/drawing/2014/main" id="{32868EB8-D136-8F96-3F94-DB7DC8B1ED2E}"/>
              </a:ext>
            </a:extLst>
          </p:cNvPr>
          <p:cNvPicPr>
            <a:picLocks noChangeAspect="1"/>
          </p:cNvPicPr>
          <p:nvPr/>
        </p:nvPicPr>
        <p:blipFill>
          <a:blip r:embed="rId3"/>
          <a:stretch>
            <a:fillRect/>
          </a:stretch>
        </p:blipFill>
        <p:spPr>
          <a:xfrm rot="10800000">
            <a:off x="10317211" y="4525860"/>
            <a:ext cx="1074513" cy="899238"/>
          </a:xfrm>
          <a:prstGeom prst="rect">
            <a:avLst/>
          </a:prstGeom>
        </p:spPr>
      </p:pic>
      <p:sp>
        <p:nvSpPr>
          <p:cNvPr id="4" name="TextBox 3">
            <a:extLst>
              <a:ext uri="{FF2B5EF4-FFF2-40B4-BE49-F238E27FC236}">
                <a16:creationId xmlns:a16="http://schemas.microsoft.com/office/drawing/2014/main" id="{3CB472FE-507E-D578-C0C8-D96793F72417}"/>
              </a:ext>
            </a:extLst>
          </p:cNvPr>
          <p:cNvSpPr txBox="1"/>
          <p:nvPr/>
        </p:nvSpPr>
        <p:spPr>
          <a:xfrm>
            <a:off x="588038" y="364023"/>
            <a:ext cx="109207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venir Next LT Pro"/>
                <a:ea typeface="+mn-ea"/>
                <a:cs typeface="+mn-cs"/>
              </a:rPr>
              <a:t>Definition of Clinical Supervision</a:t>
            </a:r>
          </a:p>
        </p:txBody>
      </p:sp>
    </p:spTree>
    <p:extLst>
      <p:ext uri="{BB962C8B-B14F-4D97-AF65-F5344CB8AC3E}">
        <p14:creationId xmlns:p14="http://schemas.microsoft.com/office/powerpoint/2010/main" val="1834716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58E89-41CE-4FC6-BC57-D2C6F79F1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9D60C-6C5B-F3EC-40C7-8C5BF9243799}"/>
              </a:ext>
            </a:extLst>
          </p:cNvPr>
          <p:cNvSpPr>
            <a:spLocks noGrp="1"/>
          </p:cNvSpPr>
          <p:nvPr>
            <p:ph type="ctrTitle"/>
          </p:nvPr>
        </p:nvSpPr>
        <p:spPr>
          <a:xfrm>
            <a:off x="631061" y="1773586"/>
            <a:ext cx="7891616" cy="4037654"/>
          </a:xfrm>
        </p:spPr>
        <p:txBody>
          <a:bodyPr anchor="ctr">
            <a:normAutofit fontScale="90000"/>
          </a:bodyPr>
          <a:lstStyle/>
          <a:p>
            <a:pPr algn="l"/>
            <a:r>
              <a:rPr lang="en-US" sz="2700" b="1" dirty="0">
                <a:latin typeface="+mn-lt"/>
                <a:ea typeface="Calibri Light"/>
                <a:cs typeface="Calibri Light"/>
              </a:rPr>
              <a:t>Following reflections from my own clinical supervision…</a:t>
            </a:r>
            <a:br>
              <a:rPr lang="en-US" sz="2700" b="1" dirty="0">
                <a:latin typeface="+mn-lt"/>
                <a:ea typeface="Calibri Light"/>
                <a:cs typeface="Calibri Light"/>
              </a:rPr>
            </a:br>
            <a:r>
              <a:rPr lang="en-US" sz="2700" b="1" i="1" dirty="0">
                <a:ea typeface="Calibri Light"/>
                <a:cs typeface="Calibri Light"/>
              </a:rPr>
              <a:t>Key discussion points: </a:t>
            </a:r>
            <a:br>
              <a:rPr lang="en-US" sz="2700" b="1" dirty="0">
                <a:ea typeface="Calibri Light"/>
                <a:cs typeface="Calibri Light"/>
              </a:rPr>
            </a:br>
            <a:r>
              <a:rPr lang="en-US" sz="2700" b="1" dirty="0">
                <a:ea typeface="Calibri Light"/>
                <a:cs typeface="Calibri Light"/>
              </a:rPr>
              <a:t>- </a:t>
            </a:r>
            <a:r>
              <a:rPr lang="en-US" sz="2700" dirty="0">
                <a:ea typeface="Calibri Light"/>
                <a:cs typeface="Calibri Light"/>
              </a:rPr>
              <a:t>Specific concern around SENCO wellbeing, and the impact that working practices might have on individual wellbeing</a:t>
            </a:r>
            <a:br>
              <a:rPr lang="en-US" sz="2700" dirty="0">
                <a:ea typeface="Calibri Light"/>
                <a:cs typeface="Calibri Light"/>
              </a:rPr>
            </a:br>
            <a:r>
              <a:rPr lang="en-US" sz="2700" dirty="0">
                <a:ea typeface="Calibri Light"/>
                <a:cs typeface="Calibri Light"/>
              </a:rPr>
              <a:t>- Additional concern around retention of staff</a:t>
            </a:r>
            <a:br>
              <a:rPr lang="en-US" sz="2700" dirty="0">
                <a:ea typeface="Calibri Light"/>
                <a:cs typeface="Calibri Light"/>
              </a:rPr>
            </a:br>
            <a:br>
              <a:rPr lang="en-US" sz="2700" dirty="0">
                <a:ea typeface="Calibri Light"/>
                <a:cs typeface="Calibri Light"/>
              </a:rPr>
            </a:br>
            <a:r>
              <a:rPr lang="en-US" sz="2700" b="1" dirty="0">
                <a:ea typeface="Calibri Light"/>
                <a:cs typeface="Calibri Light"/>
              </a:rPr>
              <a:t>Exploring what we can do to help…</a:t>
            </a:r>
            <a:br>
              <a:rPr lang="en-US" sz="2700" dirty="0">
                <a:ea typeface="Calibri Light"/>
                <a:cs typeface="Calibri Light"/>
              </a:rPr>
            </a:br>
            <a:r>
              <a:rPr lang="en-US" sz="2700" b="1" i="1" dirty="0">
                <a:ea typeface="Calibri Light"/>
                <a:cs typeface="Calibri Light"/>
              </a:rPr>
              <a:t>Piloting a new approach: </a:t>
            </a:r>
            <a:br>
              <a:rPr lang="en-US" sz="2700" b="1" i="1" dirty="0">
                <a:ea typeface="Calibri Light"/>
                <a:cs typeface="Calibri Light"/>
              </a:rPr>
            </a:br>
            <a:r>
              <a:rPr lang="en-US" sz="2700" b="1" i="1" dirty="0">
                <a:ea typeface="Calibri Light"/>
                <a:cs typeface="Calibri Light"/>
              </a:rPr>
              <a:t>- </a:t>
            </a:r>
            <a:r>
              <a:rPr lang="en-US" sz="2700" dirty="0">
                <a:ea typeface="Calibri Light"/>
                <a:cs typeface="Calibri Light"/>
              </a:rPr>
              <a:t>Provide a safe and confidential space to explore ways to improve SENCO wellbeing (whilst collaboratively problem-solving to support more efficient/less stressful working practices)</a:t>
            </a:r>
            <a:br>
              <a:rPr lang="en-US" sz="2700" dirty="0">
                <a:ea typeface="Calibri Light"/>
                <a:cs typeface="Calibri Light"/>
              </a:rPr>
            </a:br>
            <a:br>
              <a:rPr lang="en-US" sz="2700" dirty="0">
                <a:ea typeface="Calibri Light"/>
                <a:cs typeface="Calibri Light"/>
              </a:rPr>
            </a:br>
            <a:r>
              <a:rPr lang="en-US" sz="2700" b="1" dirty="0">
                <a:ea typeface="Calibri Light"/>
                <a:cs typeface="Calibri Light"/>
              </a:rPr>
              <a:t>How this also helps us?</a:t>
            </a:r>
            <a:br>
              <a:rPr lang="en-US" sz="2700" dirty="0">
                <a:ea typeface="Calibri Light"/>
                <a:cs typeface="Calibri Light"/>
              </a:rPr>
            </a:br>
            <a:r>
              <a:rPr lang="en-US" sz="2700" dirty="0">
                <a:ea typeface="Calibri Light"/>
                <a:cs typeface="Calibri Light"/>
              </a:rPr>
              <a:t>EPs get to work more closely with SENCOs in our localities to:</a:t>
            </a:r>
            <a:br>
              <a:rPr lang="en-US" sz="2700" dirty="0">
                <a:ea typeface="Calibri Light"/>
                <a:cs typeface="Calibri Light"/>
              </a:rPr>
            </a:br>
            <a:r>
              <a:rPr lang="en-US" sz="2700" dirty="0">
                <a:ea typeface="Calibri Light"/>
                <a:cs typeface="Calibri Light"/>
              </a:rPr>
              <a:t>- Continue building on positive working relationships </a:t>
            </a:r>
            <a:br>
              <a:rPr lang="en-US" sz="2700" dirty="0">
                <a:ea typeface="Calibri Light"/>
                <a:cs typeface="Calibri Light"/>
              </a:rPr>
            </a:br>
            <a:r>
              <a:rPr lang="en-US" sz="2700" dirty="0">
                <a:ea typeface="Calibri Light"/>
                <a:cs typeface="Calibri Light"/>
              </a:rPr>
              <a:t>- Increase our understanding of specific school contexts</a:t>
            </a:r>
            <a:endParaRPr lang="en-US" sz="1800" dirty="0">
              <a:ea typeface="Calibri Light"/>
              <a:cs typeface="Calibri Light"/>
            </a:endParaRPr>
          </a:p>
        </p:txBody>
      </p:sp>
      <p:sp>
        <p:nvSpPr>
          <p:cNvPr id="3" name="TextBox 2">
            <a:extLst>
              <a:ext uri="{FF2B5EF4-FFF2-40B4-BE49-F238E27FC236}">
                <a16:creationId xmlns:a16="http://schemas.microsoft.com/office/drawing/2014/main" id="{3A544BD5-9448-71BB-B9D9-097CB69B8F18}"/>
              </a:ext>
            </a:extLst>
          </p:cNvPr>
          <p:cNvSpPr txBox="1"/>
          <p:nvPr/>
        </p:nvSpPr>
        <p:spPr>
          <a:xfrm>
            <a:off x="588039" y="364023"/>
            <a:ext cx="109298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venir Next LT Pro"/>
                <a:ea typeface="+mn-ea"/>
                <a:cs typeface="+mn-cs"/>
              </a:rPr>
              <a:t>Case Study Background</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EEA27C4-2ABF-2A28-12A0-5A40BAE872AA}"/>
              </a:ext>
            </a:extLst>
          </p:cNvPr>
          <p:cNvSpPr/>
          <p:nvPr/>
        </p:nvSpPr>
        <p:spPr>
          <a:xfrm>
            <a:off x="8874369" y="0"/>
            <a:ext cx="3317631" cy="685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4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04D794-B6D4-5637-4DB7-138AFFAF08B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69280" y="786384"/>
            <a:ext cx="6158926" cy="5303520"/>
          </a:xfrm>
        </p:spPr>
        <p:txBody>
          <a:bodyPr vert="horz" lIns="0" tIns="0" rIns="0" bIns="0" rtlCol="0" anchor="t">
            <a:noAutofit/>
          </a:bodyPr>
          <a:lstStyle/>
          <a:p>
            <a:pPr marL="0" indent="0">
              <a:buNone/>
            </a:pPr>
            <a:r>
              <a:rPr lang="en-GB" sz="3200" b="1" dirty="0">
                <a:solidFill>
                  <a:schemeClr val="bg1"/>
                </a:solidFill>
                <a:latin typeface="Avenir Next LT Pro"/>
              </a:rPr>
              <a:t>Clinical supervision is…</a:t>
            </a:r>
          </a:p>
          <a:p>
            <a:pPr marL="0" indent="0">
              <a:buNone/>
            </a:pPr>
            <a:r>
              <a:rPr lang="en-GB" sz="2800" b="1" dirty="0">
                <a:latin typeface="+mj-lt"/>
              </a:rPr>
              <a:t>a semi-structured space that has set agenda </a:t>
            </a:r>
          </a:p>
          <a:p>
            <a:pPr marL="0" indent="0">
              <a:buNone/>
            </a:pPr>
            <a:r>
              <a:rPr lang="en-GB" sz="2800" dirty="0">
                <a:latin typeface="+mj-lt"/>
              </a:rPr>
              <a:t>AND</a:t>
            </a:r>
          </a:p>
          <a:p>
            <a:pPr marL="0" indent="0">
              <a:buNone/>
            </a:pPr>
            <a:r>
              <a:rPr lang="en-GB" sz="2800" b="1" dirty="0">
                <a:latin typeface="+mj-lt"/>
              </a:rPr>
              <a:t>has flexibility to explore that agenda in a meaningful way, which:</a:t>
            </a:r>
          </a:p>
          <a:p>
            <a:r>
              <a:rPr lang="en-GB" sz="2800" dirty="0">
                <a:latin typeface="+mj-lt"/>
              </a:rPr>
              <a:t>Helps supervisee actively engage in reflective practice</a:t>
            </a:r>
          </a:p>
          <a:p>
            <a:r>
              <a:rPr lang="en-GB" sz="2800" dirty="0">
                <a:latin typeface="+mj-lt"/>
              </a:rPr>
              <a:t>Helps supervisee learn and develop</a:t>
            </a:r>
          </a:p>
          <a:p>
            <a:r>
              <a:rPr lang="en-GB" sz="2800" dirty="0">
                <a:latin typeface="+mj-lt"/>
              </a:rPr>
              <a:t>Helps supervisee consider ethics related to their professional role</a:t>
            </a:r>
          </a:p>
          <a:p>
            <a:pPr marL="0" indent="0">
              <a:spcBef>
                <a:spcPts val="2500"/>
              </a:spcBef>
              <a:buFont typeface="Arial" panose="020B0604020202020204" pitchFamily="34" charset="0"/>
              <a:buNone/>
            </a:pPr>
            <a:endParaRPr lang="en-US" sz="2000" dirty="0"/>
          </a:p>
        </p:txBody>
      </p:sp>
      <p:pic>
        <p:nvPicPr>
          <p:cNvPr id="6" name="Content Placeholder 8" descr="Magnifying glass and question mark">
            <a:extLst>
              <a:ext uri="{FF2B5EF4-FFF2-40B4-BE49-F238E27FC236}">
                <a16:creationId xmlns:a16="http://schemas.microsoft.com/office/drawing/2014/main" id="{5CD84151-2D5D-6BF9-1544-4740E04AAAA5}"/>
              </a:ext>
            </a:extLst>
          </p:cNvPr>
          <p:cNvPicPr>
            <a:picLocks noChangeAspect="1"/>
          </p:cNvPicPr>
          <p:nvPr/>
        </p:nvPicPr>
        <p:blipFill>
          <a:blip r:embed="rId3">
            <a:extLst>
              <a:ext uri="{28A0092B-C50C-407E-A947-70E740481C1C}">
                <a14:useLocalDpi xmlns:a14="http://schemas.microsoft.com/office/drawing/2010/main" val="0"/>
              </a:ext>
            </a:extLst>
          </a:blip>
          <a:srcRect l="40570" r="19017"/>
          <a:stretch>
            <a:fillRect/>
          </a:stretch>
        </p:blipFill>
        <p:spPr>
          <a:xfrm>
            <a:off x="0" y="0"/>
            <a:ext cx="4922905" cy="6858000"/>
          </a:xfrm>
          <a:prstGeom prst="rect">
            <a:avLst/>
          </a:prstGeom>
        </p:spPr>
      </p:pic>
    </p:spTree>
    <p:extLst>
      <p:ext uri="{BB962C8B-B14F-4D97-AF65-F5344CB8AC3E}">
        <p14:creationId xmlns:p14="http://schemas.microsoft.com/office/powerpoint/2010/main" val="2727443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150B1-CF4E-D617-8368-BD837B72512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C13FA42-86F9-2E7F-44BE-D6DAC7521BC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4361" y="691663"/>
            <a:ext cx="6332220" cy="5025683"/>
          </a:xfrm>
        </p:spPr>
        <p:txBody>
          <a:bodyPr vert="horz" lIns="0" tIns="0" rIns="0" bIns="0" rtlCol="0" anchor="t">
            <a:noAutofit/>
          </a:bodyPr>
          <a:lstStyle/>
          <a:p>
            <a:pPr marL="0" indent="0">
              <a:buNone/>
            </a:pPr>
            <a:endParaRPr lang="en-GB" sz="3200" b="1" dirty="0"/>
          </a:p>
          <a:p>
            <a:pPr marL="514350" indent="-514350">
              <a:buAutoNum type="arabicParenR"/>
            </a:pPr>
            <a:r>
              <a:rPr lang="en-GB" sz="2800" b="1" dirty="0">
                <a:latin typeface="+mj-lt"/>
              </a:rPr>
              <a:t>A space for therapeutic thinking:</a:t>
            </a:r>
          </a:p>
          <a:p>
            <a:pPr marL="0" indent="0">
              <a:buNone/>
            </a:pPr>
            <a:r>
              <a:rPr lang="en-GB" sz="2800" dirty="0">
                <a:latin typeface="+mj-lt"/>
              </a:rPr>
              <a:t> - focus on impact of wellbeing on professional practice, and;</a:t>
            </a:r>
          </a:p>
          <a:p>
            <a:pPr marL="0" indent="0">
              <a:buNone/>
            </a:pPr>
            <a:r>
              <a:rPr lang="en-GB" sz="2800" dirty="0">
                <a:latin typeface="+mj-lt"/>
              </a:rPr>
              <a:t>- the impact of professional practice on wellbeing</a:t>
            </a:r>
          </a:p>
          <a:p>
            <a:pPr marL="0" indent="0">
              <a:buNone/>
            </a:pPr>
            <a:endParaRPr lang="en-GB" sz="2800" dirty="0">
              <a:latin typeface="+mj-lt"/>
            </a:endParaRPr>
          </a:p>
          <a:p>
            <a:pPr marL="0" indent="0">
              <a:buNone/>
            </a:pPr>
            <a:r>
              <a:rPr lang="en-GB" sz="2800" b="1" dirty="0">
                <a:latin typeface="+mj-lt"/>
              </a:rPr>
              <a:t>2) A space where specific problems can be explored: </a:t>
            </a:r>
          </a:p>
          <a:p>
            <a:pPr>
              <a:buFontTx/>
              <a:buChar char="-"/>
            </a:pPr>
            <a:r>
              <a:rPr lang="en-GB" sz="2800" dirty="0">
                <a:latin typeface="+mj-lt"/>
              </a:rPr>
              <a:t>possible solutions can be realised </a:t>
            </a:r>
          </a:p>
          <a:p>
            <a:pPr>
              <a:buFontTx/>
              <a:buChar char="-"/>
            </a:pPr>
            <a:r>
              <a:rPr lang="en-GB" sz="2800" dirty="0">
                <a:latin typeface="+mj-lt"/>
              </a:rPr>
              <a:t>collaborative process facilitated by the supervisor</a:t>
            </a:r>
          </a:p>
          <a:p>
            <a:pPr marL="0" indent="0">
              <a:spcBef>
                <a:spcPts val="2500"/>
              </a:spcBef>
              <a:buFont typeface="Arial" panose="020B0604020202020204" pitchFamily="34" charset="0"/>
              <a:buNone/>
            </a:pPr>
            <a:endParaRPr lang="en-US" sz="2000" dirty="0"/>
          </a:p>
        </p:txBody>
      </p:sp>
      <p:pic>
        <p:nvPicPr>
          <p:cNvPr id="2" name="Content Placeholder 8" descr="Yellow speech bubble on blue background">
            <a:extLst>
              <a:ext uri="{FF2B5EF4-FFF2-40B4-BE49-F238E27FC236}">
                <a16:creationId xmlns:a16="http://schemas.microsoft.com/office/drawing/2014/main" id="{33BFE142-5970-BC34-F16A-226A853BC0B9}"/>
              </a:ext>
            </a:extLst>
          </p:cNvPr>
          <p:cNvPicPr>
            <a:picLocks noChangeAspect="1"/>
          </p:cNvPicPr>
          <p:nvPr/>
        </p:nvPicPr>
        <p:blipFill>
          <a:blip r:embed="rId3">
            <a:extLst>
              <a:ext uri="{28A0092B-C50C-407E-A947-70E740481C1C}">
                <a14:useLocalDpi xmlns:a14="http://schemas.microsoft.com/office/drawing/2010/main" val="0"/>
              </a:ext>
            </a:extLst>
          </a:blip>
          <a:srcRect l="18727" t="24254" r="20117" b="12026"/>
          <a:stretch>
            <a:fillRect/>
          </a:stretch>
        </p:blipFill>
        <p:spPr>
          <a:xfrm flipH="1">
            <a:off x="6752488" y="1359879"/>
            <a:ext cx="5533296" cy="4845824"/>
          </a:xfrm>
          <a:prstGeom prst="rect">
            <a:avLst/>
          </a:prstGeom>
          <a:ln>
            <a:noFill/>
          </a:ln>
          <a:effectLst>
            <a:softEdge rad="112500"/>
          </a:effectLst>
        </p:spPr>
      </p:pic>
      <p:sp>
        <p:nvSpPr>
          <p:cNvPr id="4" name="TextBox 3">
            <a:extLst>
              <a:ext uri="{FF2B5EF4-FFF2-40B4-BE49-F238E27FC236}">
                <a16:creationId xmlns:a16="http://schemas.microsoft.com/office/drawing/2014/main" id="{39751C9F-8B15-B7D8-1883-B712DCB2AFF5}"/>
              </a:ext>
            </a:extLst>
          </p:cNvPr>
          <p:cNvSpPr txBox="1"/>
          <p:nvPr/>
        </p:nvSpPr>
        <p:spPr>
          <a:xfrm>
            <a:off x="588038" y="364023"/>
            <a:ext cx="109207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venir Next LT Pro"/>
                <a:ea typeface="+mn-ea"/>
                <a:cs typeface="+mn-cs"/>
              </a:rPr>
              <a:t>Clinical Supervision sessions might also provide:</a:t>
            </a:r>
          </a:p>
        </p:txBody>
      </p:sp>
    </p:spTree>
    <p:extLst>
      <p:ext uri="{BB962C8B-B14F-4D97-AF65-F5344CB8AC3E}">
        <p14:creationId xmlns:p14="http://schemas.microsoft.com/office/powerpoint/2010/main" val="1633378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1ECA-9AAB-4760-62A1-0AE0CB0ED433}"/>
              </a:ext>
            </a:extLst>
          </p:cNvPr>
          <p:cNvSpPr>
            <a:spLocks noGrp="1"/>
          </p:cNvSpPr>
          <p:nvPr>
            <p:ph type="ctrTitle"/>
          </p:nvPr>
        </p:nvSpPr>
        <p:spPr>
          <a:xfrm>
            <a:off x="0" y="1710313"/>
            <a:ext cx="12192000" cy="3501767"/>
          </a:xfrm>
        </p:spPr>
        <p:txBody>
          <a:bodyPr anchor="ctr">
            <a:normAutofit/>
          </a:bodyPr>
          <a:lstStyle/>
          <a:p>
            <a:r>
              <a:rPr lang="en-US" sz="6000" b="1" dirty="0">
                <a:latin typeface="ADLaM Display" panose="02010000000000000000" pitchFamily="2" charset="0"/>
                <a:ea typeface="ADLaM Display" panose="02010000000000000000" pitchFamily="2" charset="0"/>
                <a:cs typeface="ADLaM Display" panose="02010000000000000000" pitchFamily="2" charset="0"/>
              </a:rPr>
              <a:t>Structure </a:t>
            </a:r>
            <a:br>
              <a:rPr lang="en-US" sz="6000" b="1" dirty="0">
                <a:latin typeface="ADLaM Display" panose="02010000000000000000" pitchFamily="2" charset="0"/>
                <a:ea typeface="ADLaM Display" panose="02010000000000000000" pitchFamily="2" charset="0"/>
                <a:cs typeface="ADLaM Display" panose="02010000000000000000" pitchFamily="2" charset="0"/>
              </a:rPr>
            </a:br>
            <a:r>
              <a:rPr lang="en-US" sz="6000" dirty="0">
                <a:latin typeface="ADLaM Display" panose="02010000000000000000" pitchFamily="2" charset="0"/>
                <a:ea typeface="ADLaM Display" panose="02010000000000000000" pitchFamily="2" charset="0"/>
                <a:cs typeface="ADLaM Display" panose="02010000000000000000" pitchFamily="2" charset="0"/>
              </a:rPr>
              <a:t>and</a:t>
            </a:r>
            <a:br>
              <a:rPr lang="en-US" sz="6000" b="1" dirty="0">
                <a:latin typeface="ADLaM Display" panose="02010000000000000000" pitchFamily="2" charset="0"/>
                <a:ea typeface="ADLaM Display" panose="02010000000000000000" pitchFamily="2" charset="0"/>
                <a:cs typeface="ADLaM Display" panose="02010000000000000000" pitchFamily="2" charset="0"/>
              </a:rPr>
            </a:br>
            <a:r>
              <a:rPr lang="en-US" sz="6000" b="1" dirty="0">
                <a:latin typeface="ADLaM Display" panose="02010000000000000000" pitchFamily="2" charset="0"/>
                <a:ea typeface="ADLaM Display" panose="02010000000000000000" pitchFamily="2" charset="0"/>
                <a:cs typeface="ADLaM Display" panose="02010000000000000000" pitchFamily="2" charset="0"/>
              </a:rPr>
              <a:t>Implementation</a:t>
            </a:r>
          </a:p>
        </p:txBody>
      </p:sp>
    </p:spTree>
    <p:extLst>
      <p:ext uri="{BB962C8B-B14F-4D97-AF65-F5344CB8AC3E}">
        <p14:creationId xmlns:p14="http://schemas.microsoft.com/office/powerpoint/2010/main" val="2669787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D1B6-6F31-1A2B-E87B-9AB1DA52C2E1}"/>
            </a:ext>
          </a:extLst>
        </p:cNvPr>
        <p:cNvGrpSpPr/>
        <p:nvPr/>
      </p:nvGrpSpPr>
      <p:grpSpPr>
        <a:xfrm>
          <a:off x="0" y="0"/>
          <a:ext cx="0" cy="0"/>
          <a:chOff x="0" y="0"/>
          <a:chExt cx="0" cy="0"/>
        </a:xfrm>
      </p:grpSpPr>
      <p:pic>
        <p:nvPicPr>
          <p:cNvPr id="5" name="Picture 4" descr="Top vide of a white alarm clock on a yellow and orange surface">
            <a:extLst>
              <a:ext uri="{FF2B5EF4-FFF2-40B4-BE49-F238E27FC236}">
                <a16:creationId xmlns:a16="http://schemas.microsoft.com/office/drawing/2014/main" id="{5AE22F72-BA2D-6398-D6DD-691BE0D2F72E}"/>
              </a:ext>
            </a:extLst>
          </p:cNvPr>
          <p:cNvPicPr>
            <a:picLocks noChangeAspect="1"/>
          </p:cNvPicPr>
          <p:nvPr/>
        </p:nvPicPr>
        <p:blipFill>
          <a:blip r:embed="rId3">
            <a:extLst>
              <a:ext uri="{28A0092B-C50C-407E-A947-70E740481C1C}">
                <a14:useLocalDpi xmlns:a14="http://schemas.microsoft.com/office/drawing/2010/main" val="0"/>
              </a:ext>
            </a:extLst>
          </a:blip>
          <a:srcRect r="51024"/>
          <a:stretch>
            <a:fillRect/>
          </a:stretch>
        </p:blipFill>
        <p:spPr>
          <a:xfrm>
            <a:off x="7655169" y="0"/>
            <a:ext cx="4536831" cy="6858000"/>
          </a:xfrm>
          <a:prstGeom prst="rect">
            <a:avLst/>
          </a:prstGeom>
        </p:spPr>
      </p:pic>
      <p:sp>
        <p:nvSpPr>
          <p:cNvPr id="8" name="Title 1">
            <a:extLst>
              <a:ext uri="{FF2B5EF4-FFF2-40B4-BE49-F238E27FC236}">
                <a16:creationId xmlns:a16="http://schemas.microsoft.com/office/drawing/2014/main" id="{9B892EC6-80D8-D282-1560-700E7DCA9B64}"/>
              </a:ext>
            </a:extLst>
          </p:cNvPr>
          <p:cNvSpPr txBox="1">
            <a:spLocks/>
          </p:cNvSpPr>
          <p:nvPr/>
        </p:nvSpPr>
        <p:spPr>
          <a:xfrm>
            <a:off x="457200" y="1805264"/>
            <a:ext cx="7197969" cy="3681136"/>
          </a:xfrm>
          <a:prstGeom prst="rect">
            <a:avLst/>
          </a:prstGeom>
        </p:spPr>
        <p:txBody>
          <a:bodyPr vert="horz" lIns="91440" tIns="45720" rIns="91440" bIns="45720" rtlCol="0" anchor="t" anchorCtr="0">
            <a:normAutofit fontScale="92500"/>
          </a:bodyPr>
          <a:lstStyle>
            <a:lvl1pPr algn="ctr" defTabSz="914400" rtl="0" eaLnBrk="1" latinLnBrk="0" hangingPunct="1">
              <a:lnSpc>
                <a:spcPct val="90000"/>
              </a:lnSpc>
              <a:spcBef>
                <a:spcPct val="0"/>
              </a:spcBef>
              <a:buNone/>
              <a:defRPr sz="5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1) Contracting - 5 minutes</a:t>
            </a:r>
            <a:br>
              <a:rPr kumimoji="0" lang="en-US" sz="32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br>
            <a:r>
              <a:rPr kumimoji="0" lang="en-US" sz="32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2) Checking expectations - 5 minutes</a:t>
            </a:r>
            <a:br>
              <a:rPr kumimoji="0" lang="en-US" sz="32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br>
            <a:r>
              <a:rPr kumimoji="0" lang="en-US" sz="32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3) Wellbeing 'Check in’ - 40 minutes</a:t>
            </a:r>
            <a:br>
              <a:rPr kumimoji="0" lang="en-US" sz="32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br>
            <a:r>
              <a:rPr kumimoji="0" lang="en-US" sz="32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4) Collaborative problem solving - 15 minutes</a:t>
            </a:r>
            <a:br>
              <a:rPr kumimoji="0" lang="en-US" sz="32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br>
            <a:r>
              <a:rPr kumimoji="0" lang="en-US" sz="3200" b="0" i="0" u="none" strike="noStrike" kern="1200" cap="none" spc="0" normalizeH="0" baseline="0" noProof="0" dirty="0">
                <a:ln>
                  <a:noFill/>
                </a:ln>
                <a:solidFill>
                  <a:prstClr val="black"/>
                </a:solidFill>
                <a:effectLst/>
                <a:uLnTx/>
                <a:uFillTx/>
                <a:latin typeface="Calibri Light" panose="020F0302020204030204"/>
                <a:ea typeface="Calibri Light"/>
                <a:cs typeface="Calibri Light"/>
              </a:rPr>
              <a:t>5) Evaluation - 5 minutes</a:t>
            </a:r>
          </a:p>
        </p:txBody>
      </p:sp>
      <p:sp>
        <p:nvSpPr>
          <p:cNvPr id="9" name="TextBox 8">
            <a:extLst>
              <a:ext uri="{FF2B5EF4-FFF2-40B4-BE49-F238E27FC236}">
                <a16:creationId xmlns:a16="http://schemas.microsoft.com/office/drawing/2014/main" id="{47268632-866F-F268-673B-DBEC97EBC685}"/>
              </a:ext>
            </a:extLst>
          </p:cNvPr>
          <p:cNvSpPr txBox="1"/>
          <p:nvPr/>
        </p:nvSpPr>
        <p:spPr>
          <a:xfrm>
            <a:off x="588038" y="364023"/>
            <a:ext cx="655849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venir Next LT Pro"/>
                <a:ea typeface="+mn-ea"/>
                <a:cs typeface="+mn-cs"/>
              </a:rPr>
              <a:t>Clinical Supervision Session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venir Next LT Pro"/>
                <a:ea typeface="+mn-ea"/>
                <a:cs typeface="+mn-cs"/>
              </a:rPr>
              <a:t>Time Frame </a:t>
            </a:r>
            <a:r>
              <a:rPr kumimoji="0" lang="en-GB" sz="3200" b="1" i="0" u="none" strike="noStrike" kern="1200" cap="none" spc="0" normalizeH="0" baseline="0" noProof="0" dirty="0">
                <a:ln>
                  <a:noFill/>
                </a:ln>
                <a:solidFill>
                  <a:prstClr val="black"/>
                </a:solidFill>
                <a:effectLst/>
                <a:uLnTx/>
                <a:uFillTx/>
                <a:latin typeface="Avenir Next LT Pro"/>
                <a:ea typeface="+mn-ea"/>
                <a:cs typeface="+mn-cs"/>
              </a:rPr>
              <a:t>(70 minutes)</a:t>
            </a:r>
          </a:p>
        </p:txBody>
      </p:sp>
    </p:spTree>
    <p:extLst>
      <p:ext uri="{BB962C8B-B14F-4D97-AF65-F5344CB8AC3E}">
        <p14:creationId xmlns:p14="http://schemas.microsoft.com/office/powerpoint/2010/main" val="4234185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81151-9B3D-A9BF-7F16-61BF87BC3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69CBC-685C-A7AB-1D90-52BE697CFCA3}"/>
              </a:ext>
            </a:extLst>
          </p:cNvPr>
          <p:cNvSpPr>
            <a:spLocks noGrp="1"/>
          </p:cNvSpPr>
          <p:nvPr>
            <p:ph type="ctrTitle"/>
          </p:nvPr>
        </p:nvSpPr>
        <p:spPr>
          <a:xfrm>
            <a:off x="5540476" y="2023994"/>
            <a:ext cx="5526110" cy="4113916"/>
          </a:xfrm>
        </p:spPr>
        <p:txBody>
          <a:bodyPr anchor="t">
            <a:normAutofit fontScale="90000"/>
          </a:bodyPr>
          <a:lstStyle/>
          <a:p>
            <a:pPr algn="l"/>
            <a:br>
              <a:rPr lang="en-US" sz="3200" dirty="0">
                <a:ea typeface="Calibri Light"/>
                <a:cs typeface="Calibri Light"/>
              </a:rPr>
            </a:br>
            <a:r>
              <a:rPr lang="en-US" sz="3600" dirty="0">
                <a:ea typeface="Calibri Light"/>
                <a:cs typeface="Calibri Light"/>
              </a:rPr>
              <a:t>A standardised approach</a:t>
            </a:r>
            <a:br>
              <a:rPr lang="en-US" sz="3600" dirty="0">
                <a:ea typeface="Calibri Light"/>
                <a:cs typeface="Calibri Light"/>
              </a:rPr>
            </a:br>
            <a:r>
              <a:rPr lang="en-US" sz="3600" dirty="0">
                <a:ea typeface="Calibri Light"/>
                <a:cs typeface="Calibri Light"/>
              </a:rPr>
              <a:t>- at the beginning </a:t>
            </a:r>
            <a:br>
              <a:rPr lang="en-US" sz="3600" dirty="0">
                <a:ea typeface="Calibri Light"/>
                <a:cs typeface="Calibri Light"/>
              </a:rPr>
            </a:br>
            <a:r>
              <a:rPr lang="en-US" sz="3600" dirty="0">
                <a:ea typeface="Calibri Light"/>
                <a:cs typeface="Calibri Light"/>
              </a:rPr>
              <a:t>- used to contract and;</a:t>
            </a:r>
            <a:br>
              <a:rPr lang="en-US" sz="3600" dirty="0">
                <a:ea typeface="Calibri Light"/>
                <a:cs typeface="Calibri Light"/>
              </a:rPr>
            </a:br>
            <a:r>
              <a:rPr lang="en-US" sz="3600" dirty="0">
                <a:ea typeface="Calibri Light"/>
                <a:cs typeface="Calibri Light"/>
              </a:rPr>
              <a:t>- check expectations </a:t>
            </a:r>
            <a:br>
              <a:rPr lang="en-US" sz="3200" dirty="0">
                <a:ea typeface="Calibri Light"/>
                <a:cs typeface="Calibri Light"/>
              </a:rPr>
            </a:br>
            <a:br>
              <a:rPr lang="en-US" sz="3200" dirty="0">
                <a:ea typeface="Calibri Light"/>
                <a:cs typeface="Calibri Light"/>
              </a:rPr>
            </a:br>
            <a:br>
              <a:rPr lang="en-US" sz="3200" dirty="0">
                <a:ea typeface="Calibri Light"/>
                <a:cs typeface="Calibri Light"/>
              </a:rPr>
            </a:br>
            <a:br>
              <a:rPr lang="en-US" sz="2000" dirty="0">
                <a:ea typeface="Calibri Light"/>
                <a:cs typeface="Calibri Light"/>
              </a:rPr>
            </a:br>
            <a:r>
              <a:rPr lang="en-US" sz="2000" dirty="0">
                <a:ea typeface="Calibri Light"/>
                <a:cs typeface="Calibri Light"/>
              </a:rPr>
              <a:t>*Emphasis is on all parties being </a:t>
            </a:r>
            <a:br>
              <a:rPr lang="en-US" sz="2000" dirty="0">
                <a:ea typeface="Calibri Light"/>
                <a:cs typeface="Calibri Light"/>
              </a:rPr>
            </a:br>
            <a:r>
              <a:rPr lang="en-US" sz="2000" dirty="0">
                <a:ea typeface="Calibri Light"/>
                <a:cs typeface="Calibri Light"/>
              </a:rPr>
              <a:t>responsible for ensuring appropriate</a:t>
            </a:r>
            <a:br>
              <a:rPr lang="en-US" sz="2000" dirty="0">
                <a:ea typeface="Calibri Light"/>
                <a:cs typeface="Calibri Light"/>
              </a:rPr>
            </a:br>
            <a:r>
              <a:rPr lang="en-US" sz="2000" dirty="0">
                <a:ea typeface="Calibri Light"/>
                <a:cs typeface="Calibri Light"/>
              </a:rPr>
              <a:t>conduct (and this also helps to reduce </a:t>
            </a:r>
            <a:br>
              <a:rPr lang="en-US" sz="2000" dirty="0">
                <a:ea typeface="Calibri Light"/>
                <a:cs typeface="Calibri Light"/>
              </a:rPr>
            </a:br>
            <a:r>
              <a:rPr lang="en-US" sz="2000" dirty="0">
                <a:ea typeface="Calibri Light"/>
                <a:cs typeface="Calibri Light"/>
              </a:rPr>
              <a:t>any perceived power imbalances).</a:t>
            </a:r>
          </a:p>
        </p:txBody>
      </p:sp>
      <p:sp>
        <p:nvSpPr>
          <p:cNvPr id="4" name="TextBox 3">
            <a:extLst>
              <a:ext uri="{FF2B5EF4-FFF2-40B4-BE49-F238E27FC236}">
                <a16:creationId xmlns:a16="http://schemas.microsoft.com/office/drawing/2014/main" id="{4C0EBA5D-1665-BE2F-4B3E-1C21DAD0D66B}"/>
              </a:ext>
            </a:extLst>
          </p:cNvPr>
          <p:cNvSpPr txBox="1"/>
          <p:nvPr/>
        </p:nvSpPr>
        <p:spPr>
          <a:xfrm>
            <a:off x="5392616" y="261801"/>
            <a:ext cx="63539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venir Next LT Pro"/>
                <a:ea typeface="+mn-ea"/>
                <a:cs typeface="+mn-cs"/>
              </a:rPr>
              <a:t>Contracting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venir Next LT Pro"/>
                <a:ea typeface="+mn-ea"/>
                <a:cs typeface="+mn-cs"/>
              </a:rPr>
              <a:t>Checking Expectations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venir Next LT Pro"/>
                <a:ea typeface="+mn-ea"/>
                <a:cs typeface="+mn-cs"/>
              </a:rPr>
              <a:t>(10 minutes)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BAC3851-CB7D-B899-9912-FD80CCEAFE1F}"/>
              </a:ext>
            </a:extLst>
          </p:cNvPr>
          <p:cNvPicPr>
            <a:picLocks noChangeAspect="1"/>
          </p:cNvPicPr>
          <p:nvPr/>
        </p:nvPicPr>
        <p:blipFill>
          <a:blip r:embed="rId3"/>
          <a:stretch>
            <a:fillRect/>
          </a:stretch>
        </p:blipFill>
        <p:spPr>
          <a:xfrm>
            <a:off x="242407" y="85318"/>
            <a:ext cx="4491829" cy="66938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3631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304046-ffad-4f70-9f4b-bbc776f1b690" xsi:nil="true"/>
    <lcf76f155ced4ddcb4097134ff3c332f xmlns="ec6d8bcf-c4c4-4397-845d-c4e0656895f3">
      <Terms xmlns="http://schemas.microsoft.com/office/infopath/2007/PartnerControls"/>
    </lcf76f155ced4ddcb4097134ff3c332f>
    <SharedWithUsers xmlns="04b578ef-c5b9-4eaf-a329-d5499e02d0bf">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A4DE231AD78C45A882A723257A1EA4" ma:contentTypeVersion="17" ma:contentTypeDescription="Create a new document." ma:contentTypeScope="" ma:versionID="8ee376d54d4d3095ccd9760ae4e905ea">
  <xsd:schema xmlns:xsd="http://www.w3.org/2001/XMLSchema" xmlns:xs="http://www.w3.org/2001/XMLSchema" xmlns:p="http://schemas.microsoft.com/office/2006/metadata/properties" xmlns:ns2="ec6d8bcf-c4c4-4397-845d-c4e0656895f3" xmlns:ns3="04b578ef-c5b9-4eaf-a329-d5499e02d0bf" xmlns:ns4="75304046-ffad-4f70-9f4b-bbc776f1b690" targetNamespace="http://schemas.microsoft.com/office/2006/metadata/properties" ma:root="true" ma:fieldsID="d0075edfbc463a97f95bdb31e2fe5431" ns2:_="" ns3:_="" ns4:_="">
    <xsd:import namespace="ec6d8bcf-c4c4-4397-845d-c4e0656895f3"/>
    <xsd:import namespace="04b578ef-c5b9-4eaf-a329-d5499e02d0bf"/>
    <xsd:import namespace="75304046-ffad-4f70-9f4b-bbc776f1b6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d8bcf-c4c4-4397-845d-c4e065689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b578ef-c5b9-4eaf-a329-d5499e02d0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0e8030b-d500-497a-a933-47d16392f6b6}" ma:internalName="TaxCatchAll" ma:showField="CatchAllData" ma:web="04b578ef-c5b9-4eaf-a329-d5499e02d0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DF63D-9C8F-4C78-92CA-1A71AE335FFB}">
  <ds:schemaRefs>
    <ds:schemaRef ds:uri="http://schemas.microsoft.com/sharepoint/v3/contenttype/forms"/>
  </ds:schemaRefs>
</ds:datastoreItem>
</file>

<file path=customXml/itemProps2.xml><?xml version="1.0" encoding="utf-8"?>
<ds:datastoreItem xmlns:ds="http://schemas.openxmlformats.org/officeDocument/2006/customXml" ds:itemID="{FAE49B6A-B096-4117-8BC2-D3535E0FE576}">
  <ds:schemaRefs>
    <ds:schemaRef ds:uri="http://purl.org/dc/dcmitype/"/>
    <ds:schemaRef ds:uri="http://www.w3.org/XML/1998/namespace"/>
    <ds:schemaRef ds:uri="http://schemas.microsoft.com/office/2006/documentManagement/types"/>
    <ds:schemaRef ds:uri="http://schemas.microsoft.com/office/2006/metadata/properties"/>
    <ds:schemaRef ds:uri="75304046-ffad-4f70-9f4b-bbc776f1b690"/>
    <ds:schemaRef ds:uri="http://purl.org/dc/elements/1.1/"/>
    <ds:schemaRef ds:uri="http://purl.org/dc/terms/"/>
    <ds:schemaRef ds:uri="b97f7709-dfb7-43a0-b42a-cd354627f020"/>
    <ds:schemaRef ds:uri="http://schemas.openxmlformats.org/package/2006/metadata/core-properties"/>
    <ds:schemaRef ds:uri="http://schemas.microsoft.com/office/infopath/2007/PartnerControls"/>
    <ds:schemaRef ds:uri="c87c4431-64f3-4193-a243-315c16951e97"/>
    <ds:schemaRef ds:uri="ec6d8bcf-c4c4-4397-845d-c4e0656895f3"/>
    <ds:schemaRef ds:uri="04b578ef-c5b9-4eaf-a329-d5499e02d0bf"/>
  </ds:schemaRefs>
</ds:datastoreItem>
</file>

<file path=customXml/itemProps3.xml><?xml version="1.0" encoding="utf-8"?>
<ds:datastoreItem xmlns:ds="http://schemas.openxmlformats.org/officeDocument/2006/customXml" ds:itemID="{3F94E539-A162-4D9A-B3A5-75095E0DA3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d8bcf-c4c4-4397-845d-c4e0656895f3"/>
    <ds:schemaRef ds:uri="04b578ef-c5b9-4eaf-a329-d5499e02d0bf"/>
    <ds:schemaRef ds:uri="75304046-ffad-4f70-9f4b-bbc776f1b6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709</TotalTime>
  <Words>938</Words>
  <Application>Microsoft Office PowerPoint</Application>
  <PresentationFormat>Widescreen</PresentationFormat>
  <Paragraphs>86</Paragraphs>
  <Slides>15</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ADLaM Display</vt:lpstr>
      <vt:lpstr>Aptos</vt:lpstr>
      <vt:lpstr>Aptos Display</vt:lpstr>
      <vt:lpstr>Arial</vt:lpstr>
      <vt:lpstr>Avenir Next LT Pro</vt:lpstr>
      <vt:lpstr>Calibri</vt:lpstr>
      <vt:lpstr>Calibri Light</vt:lpstr>
      <vt:lpstr>Wingdings</vt:lpstr>
      <vt:lpstr>Office Theme</vt:lpstr>
      <vt:lpstr>Office 2013 - 2022 Theme</vt:lpstr>
      <vt:lpstr>Supervision in schools A presentation for the Mental Health Leads Network 20.11.25 </vt:lpstr>
      <vt:lpstr>Use of Clinical Supervision  in a Secondary School</vt:lpstr>
      <vt:lpstr>The purpose of clinical supervision is to provide a safe and confidential environment for staff to reflect on and discuss their work and their personal and professional responses to their work.   The focus is on supporting staff in their personal and professional development and in reflecting on their own practice.  (Care Quality Commission, 2013)</vt:lpstr>
      <vt:lpstr>Following reflections from my own clinical supervision… Key discussion points:  - Specific concern around SENCO wellbeing, and the impact that working practices might have on individual wellbeing - Additional concern around retention of staff  Exploring what we can do to help… Piloting a new approach:  - Provide a safe and confidential space to explore ways to improve SENCO wellbeing (whilst collaboratively problem-solving to support more efficient/less stressful working practices)  How this also helps us? EPs get to work more closely with SENCOs in our localities to: - Continue building on positive working relationships  - Increase our understanding of specific school contexts</vt:lpstr>
      <vt:lpstr>PowerPoint Presentation</vt:lpstr>
      <vt:lpstr>PowerPoint Presentation</vt:lpstr>
      <vt:lpstr>Structure  and Implementation</vt:lpstr>
      <vt:lpstr>PowerPoint Presentation</vt:lpstr>
      <vt:lpstr> A standardised approach - at the beginning  - used to contract and; - check expectations     *Emphasis is on all parties being  responsible for ensuring appropriate conduct (and this also helps to reduce  any perceived power imbalances).</vt:lpstr>
      <vt:lpstr>Mostly discussion based (but helpful visual prompts can be used)  </vt:lpstr>
      <vt:lpstr>Collaborative problem-solving can take place in a structured way.  In this case: there was explicit discussion around the SENCO’s own goals.  SENCO was encouraged to create an ‘I Statement’ goal (no longer that 10 words):  I provided some prompts: How can I approach caseload effectively whilst maintaining my wellbeing? How can I share caseload pressures whilst keeping oversight? </vt:lpstr>
      <vt:lpstr>Measuring  Impact</vt:lpstr>
      <vt:lpstr>Key takeaways from verbal feedback  (positive impacts): 1) Increased emotional resiliency 2) Increased confidence in decision-making 3) Clearer consideration of ethics 4) Clearer goals related to work/life balance 5) New practical strategies to try  In the next clinical supervision an evaluation form will be used:  </vt:lpstr>
      <vt:lpstr>Clinical supervision can be an  enjoyable process for all parties:  - a chance to reflect on working practices - in a safe non-judgmental space - all parties confident to share ideas, and; - create positive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model of supervision within education</dc:title>
  <dc:creator>Olivia Blick</dc:creator>
  <cp:lastModifiedBy>Fran Russo</cp:lastModifiedBy>
  <cp:revision>34</cp:revision>
  <cp:lastPrinted>2020-02-25T10:27:27Z</cp:lastPrinted>
  <dcterms:created xsi:type="dcterms:W3CDTF">2020-02-25T09:45:36Z</dcterms:created>
  <dcterms:modified xsi:type="dcterms:W3CDTF">2026-02-04T15:33:36Z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0x010100EBA4DE231AD78C45A882A723257A1EA4</vt:lpwstr>
  </property>
  <property fmtid="{D5CDD505-2E9C-101B-9397-08002B2CF9AE}" pid="3" name="MediaServiceImageTags">
    <vt:lpwstr/>
  </property>
  <property fmtid="{D5CDD505-2E9C-101B-9397-08002B2CF9AE}" pid="4" name="Order">
    <vt:r8>9180900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