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13"/>
  </p:notesMasterIdLst>
  <p:sldIdLst>
    <p:sldId id="297" r:id="rId5"/>
    <p:sldId id="2145707354" r:id="rId6"/>
    <p:sldId id="2145707253" r:id="rId7"/>
    <p:sldId id="2145707259" r:id="rId8"/>
    <p:sldId id="2145707269" r:id="rId9"/>
    <p:sldId id="2145707263" r:id="rId10"/>
    <p:sldId id="2145707355" r:id="rId11"/>
    <p:sldId id="2145707223" r:id="rId12"/>
  </p:sldIdLst>
  <p:sldSz cx="9144000" cy="5143500" type="screen16x9"/>
  <p:notesSz cx="6858000" cy="9144000"/>
  <p:embeddedFontLst>
    <p:embeddedFont>
      <p:font typeface="Barlow Light" panose="00000400000000000000" pitchFamily="2"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Poppins" panose="00000500000000000000" pitchFamily="2" charset="0"/>
      <p:regular r:id="rId22"/>
      <p:bold r:id="rId23"/>
      <p:italic r:id="rId24"/>
      <p:boldItalic r:id="rId25"/>
    </p:embeddedFont>
    <p:embeddedFont>
      <p:font typeface="Poppins Black" panose="00000A00000000000000" pitchFamily="2" charset="0"/>
      <p:bold r:id="rId26"/>
      <p:italic r:id="rId27"/>
      <p:boldItalic r:id="rId28"/>
    </p:embeddedFont>
    <p:embeddedFont>
      <p:font typeface="Poppins Medium" panose="00000600000000000000" pitchFamily="2" charset="0"/>
      <p:regular r:id="rId29"/>
      <p:italic r:id="rId30"/>
    </p:embeddedFont>
    <p:embeddedFont>
      <p:font typeface="Raleway Thin" pitchFamily="2"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513811-0BE0-0A82-CD75-27B088F92F32}" name="Michael Ogden" initials="MO" userId="S::michael.ogden@healthwatchsuffolk.co.uk::a216fa1e-c1cd-4659-887d-b1958cc8b179" providerId="AD"/>
  <p188:author id="{2777C895-41CA-ECBA-4EE8-CC2F2E68CA2D}" name="Lisa Harwood" initials="LH" userId="S::lisa.harwood@healthwatchsuffolk.co.uk::5bec15e9-6af7-427c-84cd-beb8a131ccc9" providerId="AD"/>
  <p188:author id="{5CF052C5-223E-4E41-7AF7-C50C32C7A704}" name="Luke Bacon" initials="LB" userId="S::luke.bacon@healthwatchsuffolk.co.uk::3a878de3-f3cf-4da1-9efe-b6b166a7c2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6B"/>
    <a:srgbClr val="000000"/>
    <a:srgbClr val="E73E97"/>
    <a:srgbClr val="00B38C"/>
    <a:srgbClr val="00A19B"/>
    <a:srgbClr val="EFA053"/>
    <a:srgbClr val="84BD00"/>
    <a:srgbClr val="5C6670"/>
    <a:srgbClr val="7FCBEB"/>
    <a:srgbClr val="F9B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26FEE-A5D7-4E2F-AD9D-32398B58EC22}" v="83" dt="2024-05-02T11:50:26.362"/>
  </p1510:revLst>
</p1510:revInfo>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9" autoAdjust="0"/>
    <p:restoredTop sz="91565" autoAdjust="0"/>
  </p:normalViewPr>
  <p:slideViewPr>
    <p:cSldViewPr snapToGrid="0">
      <p:cViewPr varScale="1">
        <p:scale>
          <a:sx n="97" d="100"/>
          <a:sy n="97" d="100"/>
        </p:scale>
        <p:origin x="584" y="48"/>
      </p:cViewPr>
      <p:guideLst/>
    </p:cSldViewPr>
  </p:slideViewPr>
  <p:notesTextViewPr>
    <p:cViewPr>
      <p:scale>
        <a:sx n="70" d="100"/>
        <a:sy n="7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font" Target="fonts/font19.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7777777777777E-2"/>
          <c:y val="0"/>
          <c:w val="0.96944444444444444"/>
          <c:h val="0.51196009059276593"/>
        </c:manualLayout>
      </c:layout>
      <c:barChart>
        <c:barDir val="col"/>
        <c:grouping val="clustered"/>
        <c:varyColors val="0"/>
        <c:ser>
          <c:idx val="0"/>
          <c:order val="0"/>
          <c:spPr>
            <a:solidFill>
              <a:srgbClr val="00A19B"/>
            </a:solidFill>
            <a:ln>
              <a:noFill/>
            </a:ln>
            <a:effectLst/>
          </c:spPr>
          <c:invertIfNegative val="0"/>
          <c:dLbls>
            <c:delete val="1"/>
          </c:dLbls>
          <c:cat>
            <c:strRef>
              <c:f>'[Master Dashboard Complete.xlsx]Cost of Living'!$F$31:$F$37</c:f>
              <c:strCache>
                <c:ptCount val="7"/>
                <c:pt idx="0">
                  <c:v>Going to school hungry</c:v>
                </c:pt>
                <c:pt idx="1">
                  <c:v>Not being able to afford the correct equipment</c:v>
                </c:pt>
                <c:pt idx="2">
                  <c:v>Not being able to afford the correct uniform</c:v>
                </c:pt>
                <c:pt idx="3">
                  <c:v>Not having the right technology to complete homework</c:v>
                </c:pt>
                <c:pt idx="4">
                  <c:v>Not being able to go on school trips</c:v>
                </c:pt>
                <c:pt idx="5">
                  <c:v>Not being able to attend social activities with friends </c:v>
                </c:pt>
                <c:pt idx="6">
                  <c:v>Not being able to afford personal hygiene products</c:v>
                </c:pt>
              </c:strCache>
            </c:strRef>
          </c:cat>
          <c:val>
            <c:numRef>
              <c:f>'[Master Dashboard Complete.xlsx]Cost of Living'!$G$31:$G$37</c:f>
              <c:numCache>
                <c:formatCode>0%</c:formatCode>
                <c:ptCount val="7"/>
                <c:pt idx="0">
                  <c:v>0.12543259897020342</c:v>
                </c:pt>
                <c:pt idx="1">
                  <c:v>0.1316366087982471</c:v>
                </c:pt>
                <c:pt idx="2">
                  <c:v>0.17036892063802722</c:v>
                </c:pt>
                <c:pt idx="3">
                  <c:v>0.17223109915061813</c:v>
                </c:pt>
                <c:pt idx="4">
                  <c:v>0.2643320144793333</c:v>
                </c:pt>
                <c:pt idx="5">
                  <c:v>0.24551201011378002</c:v>
                </c:pt>
                <c:pt idx="6">
                  <c:v>0.12433751156725835</c:v>
                </c:pt>
              </c:numCache>
            </c:numRef>
          </c:val>
          <c:extLst>
            <c:ext xmlns:c16="http://schemas.microsoft.com/office/drawing/2014/chart" uri="{C3380CC4-5D6E-409C-BE32-E72D297353CC}">
              <c16:uniqueId val="{00000000-3DFA-424A-9E3F-07BBD1984A57}"/>
            </c:ext>
          </c:extLst>
        </c:ser>
        <c:dLbls>
          <c:dLblPos val="outEnd"/>
          <c:showLegendKey val="0"/>
          <c:showVal val="1"/>
          <c:showCatName val="0"/>
          <c:showSerName val="0"/>
          <c:showPercent val="0"/>
          <c:showBubbleSize val="0"/>
        </c:dLbls>
        <c:gapWidth val="16"/>
        <c:axId val="1948894287"/>
        <c:axId val="1948896687"/>
      </c:barChart>
      <c:catAx>
        <c:axId val="1948894287"/>
        <c:scaling>
          <c:orientation val="minMax"/>
        </c:scaling>
        <c:delete val="1"/>
        <c:axPos val="b"/>
        <c:numFmt formatCode="General" sourceLinked="1"/>
        <c:majorTickMark val="out"/>
        <c:minorTickMark val="none"/>
        <c:tickLblPos val="nextTo"/>
        <c:crossAx val="1948896687"/>
        <c:crosses val="autoZero"/>
        <c:auto val="1"/>
        <c:lblAlgn val="ctr"/>
        <c:lblOffset val="100"/>
        <c:noMultiLvlLbl val="0"/>
      </c:catAx>
      <c:valAx>
        <c:axId val="1948896687"/>
        <c:scaling>
          <c:orientation val="minMax"/>
        </c:scaling>
        <c:delete val="1"/>
        <c:axPos val="l"/>
        <c:numFmt formatCode="0%" sourceLinked="1"/>
        <c:majorTickMark val="out"/>
        <c:minorTickMark val="none"/>
        <c:tickLblPos val="nextTo"/>
        <c:crossAx val="1948894287"/>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rgbClr val="000000"/>
          </a:solidFill>
          <a:latin typeface="Poppins" panose="00000500000000000000" pitchFamily="2" charset="0"/>
          <a:cs typeface="Poppins" panose="000005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81771644742567E-2"/>
          <c:y val="0.20216196921172119"/>
          <c:w val="0.56284859545928789"/>
          <c:h val="0.59884625081438914"/>
        </c:manualLayout>
      </c:layout>
      <c:barChart>
        <c:barDir val="col"/>
        <c:grouping val="clustered"/>
        <c:varyColors val="0"/>
        <c:ser>
          <c:idx val="0"/>
          <c:order val="0"/>
          <c:tx>
            <c:strRef>
              <c:f>Sheet1!$B$1</c:f>
              <c:strCache>
                <c:ptCount val="1"/>
                <c:pt idx="0">
                  <c:v>Sales</c:v>
                </c:pt>
              </c:strCache>
            </c:strRef>
          </c:tx>
          <c:spPr>
            <a:solidFill>
              <a:schemeClr val="accent1"/>
            </a:solidFill>
            <a:ln w="19050">
              <a:noFill/>
            </a:ln>
            <a:effectLst/>
          </c:spPr>
          <c:invertIfNegative val="0"/>
          <c:dPt>
            <c:idx val="0"/>
            <c:invertIfNegative val="0"/>
            <c:bubble3D val="0"/>
            <c:explosion val="3"/>
            <c:spPr>
              <a:solidFill>
                <a:srgbClr val="E73E97"/>
              </a:solidFill>
              <a:ln w="19050">
                <a:noFill/>
              </a:ln>
              <a:effectLst/>
            </c:spPr>
            <c:extLst>
              <c:ext xmlns:c16="http://schemas.microsoft.com/office/drawing/2014/chart" uri="{C3380CC4-5D6E-409C-BE32-E72D297353CC}">
                <c16:uniqueId val="{00000001-4D54-4EA2-8471-00DEEF762A9F}"/>
              </c:ext>
            </c:extLst>
          </c:dPt>
          <c:dPt>
            <c:idx val="1"/>
            <c:invertIfNegative val="0"/>
            <c:bubble3D val="0"/>
            <c:spPr>
              <a:solidFill>
                <a:srgbClr val="004F6B"/>
              </a:solidFill>
              <a:ln w="19050">
                <a:noFill/>
              </a:ln>
              <a:effectLst/>
            </c:spPr>
            <c:extLst>
              <c:ext xmlns:c16="http://schemas.microsoft.com/office/drawing/2014/chart" uri="{C3380CC4-5D6E-409C-BE32-E72D297353CC}">
                <c16:uniqueId val="{00000003-2FF0-4F24-B50E-E66F469E193E}"/>
              </c:ext>
            </c:extLst>
          </c:dPt>
          <c:dPt>
            <c:idx val="2"/>
            <c:invertIfNegative val="0"/>
            <c:bubble3D val="0"/>
            <c:spPr>
              <a:solidFill>
                <a:srgbClr val="00B38C"/>
              </a:solidFill>
              <a:ln w="19050">
                <a:noFill/>
              </a:ln>
              <a:effectLst/>
            </c:spPr>
            <c:extLst>
              <c:ext xmlns:c16="http://schemas.microsoft.com/office/drawing/2014/chart" uri="{C3380CC4-5D6E-409C-BE32-E72D297353CC}">
                <c16:uniqueId val="{00000005-2FF0-4F24-B50E-E66F469E193E}"/>
              </c:ext>
            </c:extLst>
          </c:dPt>
          <c:dPt>
            <c:idx val="3"/>
            <c:invertIfNegative val="0"/>
            <c:bubble3D val="0"/>
            <c:spPr>
              <a:solidFill>
                <a:srgbClr val="EFA053"/>
              </a:solidFill>
              <a:ln w="19050">
                <a:noFill/>
              </a:ln>
              <a:effectLst/>
            </c:spPr>
            <c:extLst>
              <c:ext xmlns:c16="http://schemas.microsoft.com/office/drawing/2014/chart" uri="{C3380CC4-5D6E-409C-BE32-E72D297353CC}">
                <c16:uniqueId val="{00000007-2FF0-4F24-B50E-E66F469E193E}"/>
              </c:ext>
            </c:extLst>
          </c:dPt>
          <c:cat>
            <c:strRef>
              <c:f>Sheet1!$A$2:$A$5</c:f>
              <c:strCache>
                <c:ptCount val="4"/>
                <c:pt idx="0">
                  <c:v>Not concerned about their weight</c:v>
                </c:pt>
                <c:pt idx="1">
                  <c:v>Concerned they were overweight</c:v>
                </c:pt>
                <c:pt idx="2">
                  <c:v>Concerned they were underweight</c:v>
                </c:pt>
                <c:pt idx="3">
                  <c:v>Prefer not to say</c:v>
                </c:pt>
              </c:strCache>
            </c:strRef>
          </c:cat>
          <c:val>
            <c:numRef>
              <c:f>Sheet1!$B$2:$B$5</c:f>
              <c:numCache>
                <c:formatCode>0%</c:formatCode>
                <c:ptCount val="4"/>
                <c:pt idx="0">
                  <c:v>0.46</c:v>
                </c:pt>
                <c:pt idx="1">
                  <c:v>0.21</c:v>
                </c:pt>
                <c:pt idx="2">
                  <c:v>0.08</c:v>
                </c:pt>
                <c:pt idx="3">
                  <c:v>0.26</c:v>
                </c:pt>
              </c:numCache>
            </c:numRef>
          </c:val>
          <c:extLst>
            <c:ext xmlns:c16="http://schemas.microsoft.com/office/drawing/2014/chart" uri="{C3380CC4-5D6E-409C-BE32-E72D297353CC}">
              <c16:uniqueId val="{00000000-4D54-4EA2-8471-00DEEF762A9F}"/>
            </c:ext>
          </c:extLst>
        </c:ser>
        <c:dLbls>
          <c:showLegendKey val="0"/>
          <c:showVal val="0"/>
          <c:showCatName val="0"/>
          <c:showSerName val="0"/>
          <c:showPercent val="0"/>
          <c:showBubbleSize val="0"/>
        </c:dLbls>
        <c:gapWidth val="100"/>
        <c:axId val="2008544992"/>
        <c:axId val="2009007328"/>
      </c:barChart>
      <c:catAx>
        <c:axId val="2008544992"/>
        <c:scaling>
          <c:orientation val="minMax"/>
        </c:scaling>
        <c:delete val="1"/>
        <c:axPos val="b"/>
        <c:numFmt formatCode="General" sourceLinked="1"/>
        <c:majorTickMark val="out"/>
        <c:minorTickMark val="none"/>
        <c:tickLblPos val="nextTo"/>
        <c:crossAx val="2009007328"/>
        <c:crosses val="autoZero"/>
        <c:auto val="1"/>
        <c:lblAlgn val="ctr"/>
        <c:lblOffset val="100"/>
        <c:noMultiLvlLbl val="0"/>
      </c:catAx>
      <c:valAx>
        <c:axId val="2009007328"/>
        <c:scaling>
          <c:orientation val="minMax"/>
        </c:scaling>
        <c:delete val="1"/>
        <c:axPos val="l"/>
        <c:numFmt formatCode="0%" sourceLinked="1"/>
        <c:majorTickMark val="out"/>
        <c:minorTickMark val="none"/>
        <c:tickLblPos val="nextTo"/>
        <c:crossAx val="20085449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0"/>
          </a:solidFill>
          <a:latin typeface="Poppins" panose="00000500000000000000" pitchFamily="2" charset="0"/>
          <a:cs typeface="Poppins" panose="00000500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63120567375891E-2"/>
          <c:y val="0.17426073182477078"/>
          <c:w val="0.7823178594455189"/>
          <c:h val="0.69494117388232823"/>
        </c:manualLayout>
      </c:layout>
      <c:ofPieChart>
        <c:ofPieType val="pie"/>
        <c:varyColors val="1"/>
        <c:ser>
          <c:idx val="0"/>
          <c:order val="0"/>
          <c:spPr>
            <a:solidFill>
              <a:srgbClr val="004F6B"/>
            </a:solidFill>
            <a:ln w="25400">
              <a:solidFill>
                <a:schemeClr val="bg1"/>
              </a:solidFill>
            </a:ln>
          </c:spPr>
          <c:dPt>
            <c:idx val="0"/>
            <c:bubble3D val="0"/>
            <c:spPr>
              <a:solidFill>
                <a:srgbClr val="E73E97"/>
              </a:solidFill>
              <a:ln w="25400">
                <a:solidFill>
                  <a:schemeClr val="bg1"/>
                </a:solidFill>
              </a:ln>
              <a:effectLst/>
            </c:spPr>
            <c:extLst>
              <c:ext xmlns:c16="http://schemas.microsoft.com/office/drawing/2014/chart" uri="{C3380CC4-5D6E-409C-BE32-E72D297353CC}">
                <c16:uniqueId val="{00000001-A6E6-4BC4-B28B-C1D7A82E16AC}"/>
              </c:ext>
            </c:extLst>
          </c:dPt>
          <c:dPt>
            <c:idx val="1"/>
            <c:bubble3D val="0"/>
            <c:spPr>
              <a:solidFill>
                <a:srgbClr val="EFA053"/>
              </a:solidFill>
              <a:ln w="25400">
                <a:solidFill>
                  <a:schemeClr val="bg1"/>
                </a:solidFill>
              </a:ln>
              <a:effectLst/>
            </c:spPr>
            <c:extLst>
              <c:ext xmlns:c16="http://schemas.microsoft.com/office/drawing/2014/chart" uri="{C3380CC4-5D6E-409C-BE32-E72D297353CC}">
                <c16:uniqueId val="{00000003-A6E6-4BC4-B28B-C1D7A82E16AC}"/>
              </c:ext>
            </c:extLst>
          </c:dPt>
          <c:dPt>
            <c:idx val="2"/>
            <c:bubble3D val="0"/>
            <c:spPr>
              <a:solidFill>
                <a:srgbClr val="84BD00"/>
              </a:solidFill>
              <a:ln w="25400">
                <a:solidFill>
                  <a:schemeClr val="bg1"/>
                </a:solidFill>
              </a:ln>
              <a:effectLst/>
            </c:spPr>
            <c:extLst>
              <c:ext xmlns:c16="http://schemas.microsoft.com/office/drawing/2014/chart" uri="{C3380CC4-5D6E-409C-BE32-E72D297353CC}">
                <c16:uniqueId val="{00000005-A6E6-4BC4-B28B-C1D7A82E16AC}"/>
              </c:ext>
            </c:extLst>
          </c:dPt>
          <c:dPt>
            <c:idx val="3"/>
            <c:bubble3D val="0"/>
            <c:spPr>
              <a:solidFill>
                <a:srgbClr val="00A19B"/>
              </a:solidFill>
              <a:ln w="25400">
                <a:solidFill>
                  <a:schemeClr val="bg1"/>
                </a:solidFill>
              </a:ln>
              <a:effectLst/>
            </c:spPr>
            <c:extLst>
              <c:ext xmlns:c16="http://schemas.microsoft.com/office/drawing/2014/chart" uri="{C3380CC4-5D6E-409C-BE32-E72D297353CC}">
                <c16:uniqueId val="{00000007-A6E6-4BC4-B28B-C1D7A82E16AC}"/>
              </c:ext>
            </c:extLst>
          </c:dPt>
          <c:dPt>
            <c:idx val="4"/>
            <c:bubble3D val="0"/>
            <c:spPr>
              <a:solidFill>
                <a:schemeClr val="bg1">
                  <a:lumMod val="65000"/>
                </a:schemeClr>
              </a:solidFill>
              <a:ln w="25400">
                <a:solidFill>
                  <a:schemeClr val="bg1"/>
                </a:solidFill>
              </a:ln>
              <a:effectLst/>
            </c:spPr>
            <c:extLst>
              <c:ext xmlns:c16="http://schemas.microsoft.com/office/drawing/2014/chart" uri="{C3380CC4-5D6E-409C-BE32-E72D297353CC}">
                <c16:uniqueId val="{00000009-A6E6-4BC4-B28B-C1D7A82E16AC}"/>
              </c:ext>
            </c:extLst>
          </c:dPt>
          <c:dPt>
            <c:idx val="5"/>
            <c:bubble3D val="0"/>
            <c:spPr>
              <a:solidFill>
                <a:srgbClr val="004F6B"/>
              </a:solidFill>
              <a:ln w="25400">
                <a:solidFill>
                  <a:schemeClr val="bg1"/>
                </a:solidFill>
              </a:ln>
              <a:effectLst/>
            </c:spPr>
            <c:extLst>
              <c:ext xmlns:c16="http://schemas.microsoft.com/office/drawing/2014/chart" uri="{C3380CC4-5D6E-409C-BE32-E72D297353CC}">
                <c16:uniqueId val="{0000000A-EB60-4915-B061-4BF1250BB582}"/>
              </c:ext>
            </c:extLst>
          </c:dPt>
          <c:dLbls>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Poppins" panose="00000500000000000000" pitchFamily="2" charset="0"/>
                    <a:ea typeface="+mn-ea"/>
                    <a:cs typeface="Poppins" panose="00000500000000000000" pitchFamily="2"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'[Master Dashboard Complete.xlsx]Vaping'!$F$11:$F$15</c:f>
              <c:strCache>
                <c:ptCount val="5"/>
                <c:pt idx="0">
                  <c:v>I don't vape or smoke</c:v>
                </c:pt>
                <c:pt idx="1">
                  <c:v>I vape and I smoke</c:v>
                </c:pt>
                <c:pt idx="2">
                  <c:v>I vape and I used to smoke</c:v>
                </c:pt>
                <c:pt idx="3">
                  <c:v>I vape but I have never smoked</c:v>
                </c:pt>
                <c:pt idx="4">
                  <c:v>I don't vape but I smoke</c:v>
                </c:pt>
              </c:strCache>
            </c:strRef>
          </c:cat>
          <c:val>
            <c:numRef>
              <c:f>'[Master Dashboard Complete.xlsx]Vaping'!$G$11:$G$15</c:f>
              <c:numCache>
                <c:formatCode>0%</c:formatCode>
                <c:ptCount val="5"/>
                <c:pt idx="0">
                  <c:v>0.88450416737540394</c:v>
                </c:pt>
                <c:pt idx="1">
                  <c:v>3.9887736009525429E-2</c:v>
                </c:pt>
                <c:pt idx="2">
                  <c:v>2.3133185915972104E-2</c:v>
                </c:pt>
                <c:pt idx="3">
                  <c:v>4.5160741622724952E-2</c:v>
                </c:pt>
                <c:pt idx="4">
                  <c:v>7.3141690763735331E-3</c:v>
                </c:pt>
              </c:numCache>
            </c:numRef>
          </c:val>
          <c:extLst>
            <c:ext xmlns:c16="http://schemas.microsoft.com/office/drawing/2014/chart" uri="{C3380CC4-5D6E-409C-BE32-E72D297353CC}">
              <c16:uniqueId val="{0000000A-A6E6-4BC4-B28B-C1D7A82E16AC}"/>
            </c:ext>
          </c:extLst>
        </c:ser>
        <c:dLbls>
          <c:dLblPos val="outEnd"/>
          <c:showLegendKey val="0"/>
          <c:showVal val="1"/>
          <c:showCatName val="0"/>
          <c:showSerName val="0"/>
          <c:showPercent val="0"/>
          <c:showBubbleSize val="0"/>
          <c:showLeaderLines val="1"/>
        </c:dLbls>
        <c:gapWidth val="100"/>
        <c:splitType val="pos"/>
        <c:splitPos val="4"/>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sz="1200">
          <a:solidFill>
            <a:srgbClr val="000000"/>
          </a:solidFill>
          <a:latin typeface="Poppins" panose="00000500000000000000" pitchFamily="2" charset="0"/>
          <a:cs typeface="Poppins" panose="000005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05016849713187"/>
          <c:y val="0.12896935029985018"/>
          <c:w val="0.61642703052419012"/>
          <c:h val="0.71213876463618753"/>
        </c:manualLayout>
      </c:layout>
      <c:barChart>
        <c:barDir val="col"/>
        <c:grouping val="clustered"/>
        <c:varyColors val="0"/>
        <c:ser>
          <c:idx val="0"/>
          <c:order val="0"/>
          <c:spPr>
            <a:solidFill>
              <a:schemeClr val="accent1"/>
            </a:solidFill>
            <a:ln w="19050">
              <a:noFill/>
            </a:ln>
            <a:effectLst/>
          </c:spPr>
          <c:invertIfNegative val="0"/>
          <c:dPt>
            <c:idx val="0"/>
            <c:invertIfNegative val="0"/>
            <c:bubble3D val="0"/>
            <c:spPr>
              <a:solidFill>
                <a:srgbClr val="E73E97"/>
              </a:solidFill>
              <a:ln w="19050">
                <a:noFill/>
              </a:ln>
              <a:effectLst/>
            </c:spPr>
            <c:extLst>
              <c:ext xmlns:c16="http://schemas.microsoft.com/office/drawing/2014/chart" uri="{C3380CC4-5D6E-409C-BE32-E72D297353CC}">
                <c16:uniqueId val="{00000001-F2AF-4083-BA47-DFF7934B83C2}"/>
              </c:ext>
            </c:extLst>
          </c:dPt>
          <c:dPt>
            <c:idx val="1"/>
            <c:invertIfNegative val="0"/>
            <c:bubble3D val="0"/>
            <c:spPr>
              <a:solidFill>
                <a:srgbClr val="00A19B"/>
              </a:solidFill>
              <a:ln w="19050">
                <a:noFill/>
              </a:ln>
              <a:effectLst/>
            </c:spPr>
            <c:extLst>
              <c:ext xmlns:c16="http://schemas.microsoft.com/office/drawing/2014/chart" uri="{C3380CC4-5D6E-409C-BE32-E72D297353CC}">
                <c16:uniqueId val="{00000003-F2AF-4083-BA47-DFF7934B83C2}"/>
              </c:ext>
            </c:extLst>
          </c:dPt>
          <c:dPt>
            <c:idx val="2"/>
            <c:invertIfNegative val="0"/>
            <c:bubble3D val="0"/>
            <c:spPr>
              <a:solidFill>
                <a:srgbClr val="EFA053"/>
              </a:solidFill>
              <a:ln w="19050">
                <a:noFill/>
              </a:ln>
              <a:effectLst/>
            </c:spPr>
            <c:extLst>
              <c:ext xmlns:c16="http://schemas.microsoft.com/office/drawing/2014/chart" uri="{C3380CC4-5D6E-409C-BE32-E72D297353CC}">
                <c16:uniqueId val="{00000005-F2AF-4083-BA47-DFF7934B83C2}"/>
              </c:ext>
            </c:extLst>
          </c:dPt>
          <c:cat>
            <c:strRef>
              <c:f>'[Master Dashboard Complete.xlsx]Sexual Health'!$F$11:$F$13</c:f>
              <c:strCache>
                <c:ptCount val="3"/>
                <c:pt idx="0">
                  <c:v>No</c:v>
                </c:pt>
                <c:pt idx="1">
                  <c:v>Yes</c:v>
                </c:pt>
                <c:pt idx="2">
                  <c:v>Prefer not to say</c:v>
                </c:pt>
              </c:strCache>
            </c:strRef>
          </c:cat>
          <c:val>
            <c:numRef>
              <c:f>'[Master Dashboard Complete.xlsx]Sexual Health'!$G$11:$G$13</c:f>
              <c:numCache>
                <c:formatCode>0%</c:formatCode>
                <c:ptCount val="3"/>
                <c:pt idx="0">
                  <c:v>0.7833149779735683</c:v>
                </c:pt>
                <c:pt idx="1">
                  <c:v>0.1741464757709251</c:v>
                </c:pt>
                <c:pt idx="2">
                  <c:v>4.2538546255506605E-2</c:v>
                </c:pt>
              </c:numCache>
            </c:numRef>
          </c:val>
          <c:extLst>
            <c:ext xmlns:c16="http://schemas.microsoft.com/office/drawing/2014/chart" uri="{C3380CC4-5D6E-409C-BE32-E72D297353CC}">
              <c16:uniqueId val="{00000006-F2AF-4083-BA47-DFF7934B83C2}"/>
            </c:ext>
          </c:extLst>
        </c:ser>
        <c:dLbls>
          <c:showLegendKey val="0"/>
          <c:showVal val="0"/>
          <c:showCatName val="0"/>
          <c:showSerName val="0"/>
          <c:showPercent val="0"/>
          <c:showBubbleSize val="0"/>
        </c:dLbls>
        <c:gapWidth val="16"/>
        <c:axId val="1973987871"/>
        <c:axId val="1973989599"/>
      </c:barChart>
      <c:catAx>
        <c:axId val="1973987871"/>
        <c:scaling>
          <c:orientation val="minMax"/>
        </c:scaling>
        <c:delete val="1"/>
        <c:axPos val="b"/>
        <c:numFmt formatCode="General" sourceLinked="1"/>
        <c:majorTickMark val="out"/>
        <c:minorTickMark val="none"/>
        <c:tickLblPos val="nextTo"/>
        <c:crossAx val="1973989599"/>
        <c:crosses val="autoZero"/>
        <c:auto val="1"/>
        <c:lblAlgn val="ctr"/>
        <c:lblOffset val="100"/>
        <c:noMultiLvlLbl val="0"/>
      </c:catAx>
      <c:valAx>
        <c:axId val="1973989599"/>
        <c:scaling>
          <c:orientation val="minMax"/>
        </c:scaling>
        <c:delete val="1"/>
        <c:axPos val="l"/>
        <c:numFmt formatCode="0%" sourceLinked="1"/>
        <c:majorTickMark val="out"/>
        <c:minorTickMark val="none"/>
        <c:tickLblPos val="nextTo"/>
        <c:crossAx val="1973987871"/>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rgbClr val="000000"/>
          </a:solidFill>
          <a:latin typeface="Poppins" panose="00000500000000000000" pitchFamily="2" charset="0"/>
          <a:cs typeface="Poppins"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785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16942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427212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3748167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7805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236636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A8DA7-9A1F-6759-756A-332C7EBE5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7F71E-1F71-5AA8-1E29-310EE114546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7CC61B3-6C28-9DF2-9F72-77DD61D869FC}"/>
              </a:ext>
            </a:extLst>
          </p:cNvPr>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427525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Tree>
    <p:extLst>
      <p:ext uri="{BB962C8B-B14F-4D97-AF65-F5344CB8AC3E}">
        <p14:creationId xmlns:p14="http://schemas.microsoft.com/office/powerpoint/2010/main" val="832896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4" cstate="screen">
            <a:alphaModFix amt="15000"/>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9"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https://www.icash.nhs.uk/where-to-go/icash-suffol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11" name="Picture 10" descr="A green surface with small specks&#10;&#10;Description automatically generated">
            <a:extLst>
              <a:ext uri="{FF2B5EF4-FFF2-40B4-BE49-F238E27FC236}">
                <a16:creationId xmlns:a16="http://schemas.microsoft.com/office/drawing/2014/main" id="{195145E2-8690-1825-575A-0C3F242A4E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6786" y="0"/>
            <a:ext cx="7947212" cy="5143499"/>
          </a:xfrm>
          <a:prstGeom prst="rect">
            <a:avLst/>
          </a:prstGeom>
        </p:spPr>
      </p:pic>
      <p:sp>
        <p:nvSpPr>
          <p:cNvPr id="8" name="TextBox 7">
            <a:extLst>
              <a:ext uri="{FF2B5EF4-FFF2-40B4-BE49-F238E27FC236}">
                <a16:creationId xmlns:a16="http://schemas.microsoft.com/office/drawing/2014/main" id="{86FB0E86-AABE-85ED-0E24-20089C1893AE}"/>
              </a:ext>
            </a:extLst>
          </p:cNvPr>
          <p:cNvSpPr txBox="1"/>
          <p:nvPr/>
        </p:nvSpPr>
        <p:spPr>
          <a:xfrm>
            <a:off x="981634" y="2082172"/>
            <a:ext cx="8162365" cy="1938992"/>
          </a:xfrm>
          <a:prstGeom prst="rect">
            <a:avLst/>
          </a:prstGeom>
          <a:noFill/>
        </p:spPr>
        <p:txBody>
          <a:bodyPr wrap="square" rtlCol="0">
            <a:spAutoFit/>
          </a:bodyPr>
          <a:lstStyle/>
          <a:p>
            <a:r>
              <a:rPr lang="en-US" sz="6000" b="1" dirty="0">
                <a:solidFill>
                  <a:schemeClr val="bg1"/>
                </a:solidFill>
                <a:latin typeface="Poppins" pitchFamily="2" charset="77"/>
                <a:cs typeface="Poppins" pitchFamily="2" charset="77"/>
              </a:rPr>
              <a:t>My Health, Our Future (Phase 7)</a:t>
            </a:r>
          </a:p>
        </p:txBody>
      </p:sp>
      <p:pic>
        <p:nvPicPr>
          <p:cNvPr id="21" name="Picture 20" descr="A close-up of a person's face&#10;&#10;Description automatically generated">
            <a:extLst>
              <a:ext uri="{FF2B5EF4-FFF2-40B4-BE49-F238E27FC236}">
                <a16:creationId xmlns:a16="http://schemas.microsoft.com/office/drawing/2014/main" id="{0FFDABEC-A369-B1E4-9ACB-8BCCFD07EC99}"/>
              </a:ext>
            </a:extLst>
          </p:cNvPr>
          <p:cNvPicPr>
            <a:picLocks noChangeAspect="1"/>
          </p:cNvPicPr>
          <p:nvPr/>
        </p:nvPicPr>
        <p:blipFill>
          <a:blip r:embed="rId4" cstate="screen">
            <a:alphaModFix/>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475593" y="0"/>
            <a:ext cx="9404439" cy="5289997"/>
          </a:xfrm>
          <a:prstGeom prst="rect">
            <a:avLst/>
          </a:prstGeom>
        </p:spPr>
      </p:pic>
      <p:sp>
        <p:nvSpPr>
          <p:cNvPr id="4" name="TextBox 3">
            <a:extLst>
              <a:ext uri="{FF2B5EF4-FFF2-40B4-BE49-F238E27FC236}">
                <a16:creationId xmlns:a16="http://schemas.microsoft.com/office/drawing/2014/main" id="{C31E1C41-FE2A-86ED-AD5E-3253B8237DB5}"/>
              </a:ext>
            </a:extLst>
          </p:cNvPr>
          <p:cNvSpPr txBox="1"/>
          <p:nvPr/>
        </p:nvSpPr>
        <p:spPr>
          <a:xfrm>
            <a:off x="981634" y="2082172"/>
            <a:ext cx="7947212" cy="1938992"/>
          </a:xfrm>
          <a:prstGeom prst="rect">
            <a:avLst/>
          </a:prstGeom>
          <a:noFill/>
        </p:spPr>
        <p:txBody>
          <a:bodyPr wrap="square" rtlCol="0">
            <a:spAutoFit/>
          </a:bodyPr>
          <a:lstStyle/>
          <a:p>
            <a:r>
              <a:rPr lang="en-US" sz="6000" b="1" dirty="0">
                <a:ln w="41275">
                  <a:gradFill flip="none" rotWithShape="1">
                    <a:gsLst>
                      <a:gs pos="50000">
                        <a:schemeClr val="bg1"/>
                      </a:gs>
                      <a:gs pos="0">
                        <a:srgbClr val="004F6B"/>
                      </a:gs>
                    </a:gsLst>
                    <a:lin ang="0" scaled="1"/>
                    <a:tileRect/>
                  </a:gradFill>
                </a:ln>
                <a:noFill/>
                <a:latin typeface="Poppins" pitchFamily="2" charset="77"/>
                <a:cs typeface="Poppins" pitchFamily="2" charset="77"/>
              </a:rPr>
              <a:t>My Health, Our Future (Phase 7)</a:t>
            </a:r>
          </a:p>
        </p:txBody>
      </p:sp>
      <p:sp>
        <p:nvSpPr>
          <p:cNvPr id="9" name="Google Shape;595;p17">
            <a:extLst>
              <a:ext uri="{FF2B5EF4-FFF2-40B4-BE49-F238E27FC236}">
                <a16:creationId xmlns:a16="http://schemas.microsoft.com/office/drawing/2014/main" id="{9FB3C374-5847-3A99-0C93-065F42830464}"/>
              </a:ext>
            </a:extLst>
          </p:cNvPr>
          <p:cNvSpPr txBox="1">
            <a:spLocks/>
          </p:cNvSpPr>
          <p:nvPr/>
        </p:nvSpPr>
        <p:spPr>
          <a:xfrm>
            <a:off x="3564835" y="4009356"/>
            <a:ext cx="5202545" cy="145096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spcBef>
                <a:spcPts val="600"/>
              </a:spcBef>
              <a:spcAft>
                <a:spcPts val="600"/>
              </a:spcAft>
              <a:buClr>
                <a:srgbClr val="E73E97"/>
              </a:buClr>
              <a:buSzPts val="1800"/>
            </a:pPr>
            <a:r>
              <a:rPr lang="en-GB" sz="2000" dirty="0">
                <a:solidFill>
                  <a:schemeClr val="bg1"/>
                </a:solidFill>
                <a:latin typeface="Poppins Medium" pitchFamily="2" charset="77"/>
                <a:cs typeface="Poppins Medium" pitchFamily="2" charset="77"/>
              </a:rPr>
              <a:t>Children and young people’s wellbeing in Suffolk (2022/23)</a:t>
            </a:r>
            <a:br>
              <a:rPr lang="en-GB" sz="4000" dirty="0">
                <a:solidFill>
                  <a:schemeClr val="bg1"/>
                </a:solidFill>
                <a:latin typeface="Poppins Medium" pitchFamily="2" charset="77"/>
                <a:cs typeface="Poppins Medium" pitchFamily="2" charset="77"/>
              </a:rPr>
            </a:br>
            <a:endParaRPr lang="en-GB" sz="2000" dirty="0">
              <a:solidFill>
                <a:schemeClr val="bg1"/>
              </a:solidFill>
              <a:effectLst/>
              <a:latin typeface="Poppins Medium" pitchFamily="2" charset="77"/>
              <a:cs typeface="Poppins Medium" pitchFamily="2" charset="77"/>
            </a:endParaRPr>
          </a:p>
        </p:txBody>
      </p:sp>
      <p:pic>
        <p:nvPicPr>
          <p:cNvPr id="15" name="Picture 14">
            <a:extLst>
              <a:ext uri="{FF2B5EF4-FFF2-40B4-BE49-F238E27FC236}">
                <a16:creationId xmlns:a16="http://schemas.microsoft.com/office/drawing/2014/main" id="{33D36913-EEA5-EE4A-C0EB-339210955556}"/>
              </a:ext>
            </a:extLst>
          </p:cNvPr>
          <p:cNvPicPr>
            <a:picLocks noChangeAspect="1"/>
          </p:cNvPicPr>
          <p:nvPr/>
        </p:nvPicPr>
        <p:blipFill>
          <a:blip r:embed="rId6"/>
          <a:stretch>
            <a:fillRect/>
          </a:stretch>
        </p:blipFill>
        <p:spPr>
          <a:xfrm>
            <a:off x="6010656" y="520529"/>
            <a:ext cx="2444242" cy="531908"/>
          </a:xfrm>
          <a:prstGeom prst="rect">
            <a:avLst/>
          </a:prstGeom>
        </p:spPr>
      </p:pic>
      <p:sp>
        <p:nvSpPr>
          <p:cNvPr id="19" name="Google Shape;595;p17">
            <a:extLst>
              <a:ext uri="{FF2B5EF4-FFF2-40B4-BE49-F238E27FC236}">
                <a16:creationId xmlns:a16="http://schemas.microsoft.com/office/drawing/2014/main" id="{7D6690F0-9A3A-7456-D7EA-FE982841FED0}"/>
              </a:ext>
            </a:extLst>
          </p:cNvPr>
          <p:cNvSpPr txBox="1">
            <a:spLocks/>
          </p:cNvSpPr>
          <p:nvPr/>
        </p:nvSpPr>
        <p:spPr>
          <a:xfrm>
            <a:off x="2600719" y="441107"/>
            <a:ext cx="4440817" cy="145096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spcBef>
                <a:spcPts val="600"/>
              </a:spcBef>
              <a:spcAft>
                <a:spcPts val="600"/>
              </a:spcAft>
              <a:buClr>
                <a:srgbClr val="E73E97"/>
              </a:buClr>
              <a:buSzPts val="1800"/>
            </a:pPr>
            <a:r>
              <a:rPr lang="en-GB" dirty="0">
                <a:solidFill>
                  <a:schemeClr val="bg1"/>
                </a:solidFill>
                <a:latin typeface="Poppins" pitchFamily="2" charset="77"/>
                <a:cs typeface="Poppins" pitchFamily="2" charset="77"/>
              </a:rPr>
              <a:t>Published December 2023</a:t>
            </a:r>
            <a:endParaRPr lang="en-GB" dirty="0">
              <a:solidFill>
                <a:schemeClr val="bg1"/>
              </a:solidFill>
              <a:effectLst/>
              <a:latin typeface="Poppins" pitchFamily="2" charset="77"/>
              <a:cs typeface="Poppins" pitchFamily="2" charset="77"/>
            </a:endParaRPr>
          </a:p>
        </p:txBody>
      </p:sp>
    </p:spTree>
    <p:extLst>
      <p:ext uri="{BB962C8B-B14F-4D97-AF65-F5344CB8AC3E}">
        <p14:creationId xmlns:p14="http://schemas.microsoft.com/office/powerpoint/2010/main" val="48917435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9">
            <a:extLst>
              <a:ext uri="{FF2B5EF4-FFF2-40B4-BE49-F238E27FC236}">
                <a16:creationId xmlns:a16="http://schemas.microsoft.com/office/drawing/2014/main" id="{F7E7A18A-3800-CCFD-6B3F-DFBE40FE1E7C}"/>
              </a:ext>
            </a:extLst>
          </p:cNvPr>
          <p:cNvSpPr txBox="1"/>
          <p:nvPr/>
        </p:nvSpPr>
        <p:spPr>
          <a:xfrm>
            <a:off x="5840361" y="331839"/>
            <a:ext cx="3085556" cy="2193019"/>
          </a:xfrm>
          <a:custGeom>
            <a:avLst/>
            <a:gdLst>
              <a:gd name="connsiteX0" fmla="*/ 0 w 3085556"/>
              <a:gd name="connsiteY0" fmla="*/ 0 h 2193019"/>
              <a:gd name="connsiteX1" fmla="*/ 586256 w 3085556"/>
              <a:gd name="connsiteY1" fmla="*/ 0 h 2193019"/>
              <a:gd name="connsiteX2" fmla="*/ 1110800 w 3085556"/>
              <a:gd name="connsiteY2" fmla="*/ 0 h 2193019"/>
              <a:gd name="connsiteX3" fmla="*/ 1789622 w 3085556"/>
              <a:gd name="connsiteY3" fmla="*/ 0 h 2193019"/>
              <a:gd name="connsiteX4" fmla="*/ 2375878 w 3085556"/>
              <a:gd name="connsiteY4" fmla="*/ 0 h 2193019"/>
              <a:gd name="connsiteX5" fmla="*/ 3085556 w 3085556"/>
              <a:gd name="connsiteY5" fmla="*/ 0 h 2193019"/>
              <a:gd name="connsiteX6" fmla="*/ 3085556 w 3085556"/>
              <a:gd name="connsiteY6" fmla="*/ 592115 h 2193019"/>
              <a:gd name="connsiteX7" fmla="*/ 3085556 w 3085556"/>
              <a:gd name="connsiteY7" fmla="*/ 1140370 h 2193019"/>
              <a:gd name="connsiteX8" fmla="*/ 3085556 w 3085556"/>
              <a:gd name="connsiteY8" fmla="*/ 1688625 h 2193019"/>
              <a:gd name="connsiteX9" fmla="*/ 3085556 w 3085556"/>
              <a:gd name="connsiteY9" fmla="*/ 2193019 h 2193019"/>
              <a:gd name="connsiteX10" fmla="*/ 2530156 w 3085556"/>
              <a:gd name="connsiteY10" fmla="*/ 2193019 h 2193019"/>
              <a:gd name="connsiteX11" fmla="*/ 1913045 w 3085556"/>
              <a:gd name="connsiteY11" fmla="*/ 2193019 h 2193019"/>
              <a:gd name="connsiteX12" fmla="*/ 1326789 w 3085556"/>
              <a:gd name="connsiteY12" fmla="*/ 2193019 h 2193019"/>
              <a:gd name="connsiteX13" fmla="*/ 647967 w 3085556"/>
              <a:gd name="connsiteY13" fmla="*/ 2193019 h 2193019"/>
              <a:gd name="connsiteX14" fmla="*/ 0 w 3085556"/>
              <a:gd name="connsiteY14" fmla="*/ 2193019 h 2193019"/>
              <a:gd name="connsiteX15" fmla="*/ 0 w 3085556"/>
              <a:gd name="connsiteY15" fmla="*/ 1688625 h 2193019"/>
              <a:gd name="connsiteX16" fmla="*/ 0 w 3085556"/>
              <a:gd name="connsiteY16" fmla="*/ 1140370 h 2193019"/>
              <a:gd name="connsiteX17" fmla="*/ 0 w 3085556"/>
              <a:gd name="connsiteY17" fmla="*/ 614045 h 2193019"/>
              <a:gd name="connsiteX18" fmla="*/ 0 w 3085556"/>
              <a:gd name="connsiteY18" fmla="*/ 0 h 219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556" h="2193019" extrusionOk="0">
                <a:moveTo>
                  <a:pt x="0" y="0"/>
                </a:moveTo>
                <a:cubicBezTo>
                  <a:pt x="188783" y="9114"/>
                  <a:pt x="387502" y="24276"/>
                  <a:pt x="586256" y="0"/>
                </a:cubicBezTo>
                <a:cubicBezTo>
                  <a:pt x="785010" y="-24276"/>
                  <a:pt x="924243" y="12607"/>
                  <a:pt x="1110800" y="0"/>
                </a:cubicBezTo>
                <a:cubicBezTo>
                  <a:pt x="1297357" y="-12607"/>
                  <a:pt x="1550249" y="1894"/>
                  <a:pt x="1789622" y="0"/>
                </a:cubicBezTo>
                <a:cubicBezTo>
                  <a:pt x="2028995" y="-1894"/>
                  <a:pt x="2251147" y="-9359"/>
                  <a:pt x="2375878" y="0"/>
                </a:cubicBezTo>
                <a:cubicBezTo>
                  <a:pt x="2500609" y="9359"/>
                  <a:pt x="2805830" y="30954"/>
                  <a:pt x="3085556" y="0"/>
                </a:cubicBezTo>
                <a:cubicBezTo>
                  <a:pt x="3094954" y="188062"/>
                  <a:pt x="3109461" y="442554"/>
                  <a:pt x="3085556" y="592115"/>
                </a:cubicBezTo>
                <a:cubicBezTo>
                  <a:pt x="3061651" y="741676"/>
                  <a:pt x="3106099" y="1001977"/>
                  <a:pt x="3085556" y="1140370"/>
                </a:cubicBezTo>
                <a:cubicBezTo>
                  <a:pt x="3065013" y="1278764"/>
                  <a:pt x="3105296" y="1473845"/>
                  <a:pt x="3085556" y="1688625"/>
                </a:cubicBezTo>
                <a:cubicBezTo>
                  <a:pt x="3065816" y="1903405"/>
                  <a:pt x="3078898" y="2019772"/>
                  <a:pt x="3085556" y="2193019"/>
                </a:cubicBezTo>
                <a:cubicBezTo>
                  <a:pt x="2939701" y="2189206"/>
                  <a:pt x="2794030" y="2218611"/>
                  <a:pt x="2530156" y="2193019"/>
                </a:cubicBezTo>
                <a:cubicBezTo>
                  <a:pt x="2266282" y="2167427"/>
                  <a:pt x="2089456" y="2172172"/>
                  <a:pt x="1913045" y="2193019"/>
                </a:cubicBezTo>
                <a:cubicBezTo>
                  <a:pt x="1736634" y="2213866"/>
                  <a:pt x="1528846" y="2197600"/>
                  <a:pt x="1326789" y="2193019"/>
                </a:cubicBezTo>
                <a:cubicBezTo>
                  <a:pt x="1124732" y="2188438"/>
                  <a:pt x="880295" y="2196804"/>
                  <a:pt x="647967" y="2193019"/>
                </a:cubicBezTo>
                <a:cubicBezTo>
                  <a:pt x="415639" y="2189234"/>
                  <a:pt x="188314" y="2177371"/>
                  <a:pt x="0" y="2193019"/>
                </a:cubicBezTo>
                <a:cubicBezTo>
                  <a:pt x="15667" y="2061560"/>
                  <a:pt x="-747" y="1922431"/>
                  <a:pt x="0" y="1688625"/>
                </a:cubicBezTo>
                <a:cubicBezTo>
                  <a:pt x="747" y="1454819"/>
                  <a:pt x="-21824" y="1279824"/>
                  <a:pt x="0" y="1140370"/>
                </a:cubicBezTo>
                <a:cubicBezTo>
                  <a:pt x="21824" y="1000917"/>
                  <a:pt x="-20469" y="745574"/>
                  <a:pt x="0" y="614045"/>
                </a:cubicBezTo>
                <a:cubicBezTo>
                  <a:pt x="20469" y="482517"/>
                  <a:pt x="21995" y="126128"/>
                  <a:pt x="0" y="0"/>
                </a:cubicBezTo>
                <a:close/>
              </a:path>
            </a:pathLst>
          </a:custGeom>
          <a:noFill/>
          <a:ln w="28575" cmpd="sng">
            <a:solidFill>
              <a:srgbClr val="004F6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none" rtlCol="0" anchor="ctr" anchorCtr="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n-GB" sz="1100" dirty="0">
              <a:solidFill>
                <a:schemeClr val="dk1"/>
              </a:solidFill>
              <a:effectLst/>
              <a:latin typeface="+mn-lt"/>
              <a:ea typeface="+mn-ea"/>
              <a:cs typeface="+mn-cs"/>
            </a:endParaRPr>
          </a:p>
        </p:txBody>
      </p:sp>
      <p:sp>
        <p:nvSpPr>
          <p:cNvPr id="5" name="TextBox 4">
            <a:extLst>
              <a:ext uri="{FF2B5EF4-FFF2-40B4-BE49-F238E27FC236}">
                <a16:creationId xmlns:a16="http://schemas.microsoft.com/office/drawing/2014/main" id="{F7AABE64-360B-E7AC-E895-2063D33C8B7F}"/>
              </a:ext>
            </a:extLst>
          </p:cNvPr>
          <p:cNvSpPr txBox="1"/>
          <p:nvPr/>
        </p:nvSpPr>
        <p:spPr>
          <a:xfrm>
            <a:off x="398208" y="759337"/>
            <a:ext cx="5362224" cy="830997"/>
          </a:xfrm>
          <a:prstGeom prst="rect">
            <a:avLst/>
          </a:prstGeom>
          <a:noFill/>
        </p:spPr>
        <p:txBody>
          <a:bodyPr wrap="square" rtlCol="0">
            <a:spAutoFit/>
          </a:bodyPr>
          <a:lstStyle/>
          <a:p>
            <a:r>
              <a:rPr lang="en-GB" sz="1200" b="1" dirty="0">
                <a:solidFill>
                  <a:srgbClr val="004F6B"/>
                </a:solidFill>
                <a:latin typeface="Poppins" panose="00000500000000000000" pitchFamily="2" charset="0"/>
                <a:cs typeface="Poppins" panose="00000500000000000000" pitchFamily="2" charset="0"/>
              </a:rPr>
              <a:t>Cost of living pressures are an increasing concern for many people across Suffolk. The graph shows the percentage of students that said they were worried about specific issues now or for the future. </a:t>
            </a:r>
          </a:p>
        </p:txBody>
      </p:sp>
      <p:sp>
        <p:nvSpPr>
          <p:cNvPr id="3" name="TextBox 2">
            <a:extLst>
              <a:ext uri="{FF2B5EF4-FFF2-40B4-BE49-F238E27FC236}">
                <a16:creationId xmlns:a16="http://schemas.microsoft.com/office/drawing/2014/main" id="{7BE2C4D9-FA61-1C1A-63C0-EDAFD4C97BAD}"/>
              </a:ext>
            </a:extLst>
          </p:cNvPr>
          <p:cNvSpPr txBox="1"/>
          <p:nvPr/>
        </p:nvSpPr>
        <p:spPr>
          <a:xfrm>
            <a:off x="370565" y="1610213"/>
            <a:ext cx="5442153" cy="1938992"/>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Poppins" panose="00000500000000000000" pitchFamily="2" charset="0"/>
                <a:cs typeface="Poppins" panose="00000500000000000000" pitchFamily="2" charset="0"/>
              </a:rPr>
              <a:t>Most were worried about impact on their ability to participate in social activities with friends </a:t>
            </a:r>
            <a:r>
              <a:rPr lang="en-GB" sz="1200" b="1" dirty="0">
                <a:solidFill>
                  <a:srgbClr val="E73E97"/>
                </a:solidFill>
                <a:latin typeface="Poppins" panose="00000500000000000000" pitchFamily="2" charset="0"/>
                <a:cs typeface="Poppins" panose="00000500000000000000" pitchFamily="2" charset="0"/>
              </a:rPr>
              <a:t>(26%/3,140). </a:t>
            </a:r>
            <a:r>
              <a:rPr lang="en-GB" sz="1200" dirty="0">
                <a:latin typeface="Poppins" panose="00000500000000000000" pitchFamily="2" charset="0"/>
                <a:cs typeface="Poppins" panose="00000500000000000000" pitchFamily="2" charset="0"/>
              </a:rPr>
              <a:t>Followed by not being able to go on school trips </a:t>
            </a:r>
            <a:r>
              <a:rPr lang="en-GB" sz="1200" b="1" dirty="0">
                <a:solidFill>
                  <a:srgbClr val="E73E97"/>
                </a:solidFill>
                <a:latin typeface="Poppins" panose="00000500000000000000" pitchFamily="2" charset="0"/>
                <a:cs typeface="Poppins" panose="00000500000000000000" pitchFamily="2" charset="0"/>
              </a:rPr>
              <a:t>(25%/2,913). </a:t>
            </a:r>
          </a:p>
          <a:p>
            <a:pPr marL="171450" indent="-171450">
              <a:buFont typeface="Arial" panose="020B0604020202020204" pitchFamily="34" charset="0"/>
              <a:buChar char="•"/>
            </a:pPr>
            <a:endParaRPr lang="en-GB" sz="1200" b="1" dirty="0">
              <a:solidFill>
                <a:srgbClr val="E73E97"/>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200" dirty="0">
                <a:latin typeface="Poppins" panose="00000500000000000000" pitchFamily="2" charset="0"/>
                <a:cs typeface="Poppins" panose="00000500000000000000" pitchFamily="2" charset="0"/>
              </a:rPr>
              <a:t>A further </a:t>
            </a:r>
            <a:r>
              <a:rPr lang="en-GB" sz="1200" b="1" dirty="0">
                <a:solidFill>
                  <a:srgbClr val="E73E97"/>
                </a:solidFill>
                <a:latin typeface="Poppins" panose="00000500000000000000" pitchFamily="2" charset="0"/>
                <a:cs typeface="Poppins" panose="00000500000000000000" pitchFamily="2" charset="0"/>
              </a:rPr>
              <a:t>1 in 6 </a:t>
            </a:r>
            <a:r>
              <a:rPr lang="en-GB" sz="1200" dirty="0">
                <a:latin typeface="Poppins" panose="00000500000000000000" pitchFamily="2" charset="0"/>
                <a:cs typeface="Poppins" panose="00000500000000000000" pitchFamily="2" charset="0"/>
              </a:rPr>
              <a:t>were worried about covering the costs of school uniforms or accessing technology at home to complete homework. </a:t>
            </a:r>
          </a:p>
          <a:p>
            <a:pPr marL="171450" indent="-1714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a:p>
            <a:endParaRPr lang="en-GB" sz="12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p:txBody>
      </p:sp>
      <p:sp>
        <p:nvSpPr>
          <p:cNvPr id="7" name="Title 1">
            <a:extLst>
              <a:ext uri="{FF2B5EF4-FFF2-40B4-BE49-F238E27FC236}">
                <a16:creationId xmlns:a16="http://schemas.microsoft.com/office/drawing/2014/main" id="{6FAE5955-4DDD-D649-68E8-31C4CFB3A803}"/>
              </a:ext>
            </a:extLst>
          </p:cNvPr>
          <p:cNvSpPr txBox="1">
            <a:spLocks/>
          </p:cNvSpPr>
          <p:nvPr/>
        </p:nvSpPr>
        <p:spPr>
          <a:xfrm>
            <a:off x="392471" y="232664"/>
            <a:ext cx="7459939" cy="735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rgbClr val="004F6B"/>
                </a:solidFill>
                <a:latin typeface="Poppins Black" pitchFamily="2" charset="77"/>
                <a:cs typeface="Poppins Black" pitchFamily="2" charset="77"/>
              </a:rPr>
              <a:t>Cost of living</a:t>
            </a:r>
            <a:endParaRPr lang="en-GB" sz="3600" b="1" dirty="0">
              <a:solidFill>
                <a:srgbClr val="004F6B"/>
              </a:solidFill>
              <a:latin typeface="Poppins Black" pitchFamily="2" charset="77"/>
              <a:cs typeface="Poppins Black" pitchFamily="2" charset="77"/>
            </a:endParaRPr>
          </a:p>
        </p:txBody>
      </p:sp>
      <p:sp>
        <p:nvSpPr>
          <p:cNvPr id="24" name="Slide Number Placeholder 4">
            <a:extLst>
              <a:ext uri="{FF2B5EF4-FFF2-40B4-BE49-F238E27FC236}">
                <a16:creationId xmlns:a16="http://schemas.microsoft.com/office/drawing/2014/main" id="{2F094BCF-7221-BD67-2BAB-FD1795054E5F}"/>
              </a:ext>
            </a:extLst>
          </p:cNvPr>
          <p:cNvSpPr txBox="1">
            <a:spLocks/>
          </p:cNvSpPr>
          <p:nvPr/>
        </p:nvSpPr>
        <p:spPr>
          <a:xfrm>
            <a:off x="8146800" y="4677352"/>
            <a:ext cx="540000" cy="216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9pPr>
          </a:lstStyle>
          <a:p>
            <a:fld id="{9295DF58-4118-4551-8C61-1A7ED177FA2D}" type="slidenum">
              <a:rPr lang="en-GB" smtClean="0">
                <a:solidFill>
                  <a:srgbClr val="004F6B"/>
                </a:solidFill>
                <a:latin typeface="Century Gothic" panose="020B0502020202020204" pitchFamily="34" charset="0"/>
              </a:rPr>
              <a:pPr/>
              <a:t>2</a:t>
            </a:fld>
            <a:endParaRPr lang="en-GB" dirty="0">
              <a:solidFill>
                <a:srgbClr val="004F6B"/>
              </a:solidFill>
              <a:latin typeface="Century Gothic" panose="020B0502020202020204" pitchFamily="34" charset="0"/>
            </a:endParaRPr>
          </a:p>
        </p:txBody>
      </p:sp>
      <p:pic>
        <p:nvPicPr>
          <p:cNvPr id="25" name="Picture 24">
            <a:extLst>
              <a:ext uri="{FF2B5EF4-FFF2-40B4-BE49-F238E27FC236}">
                <a16:creationId xmlns:a16="http://schemas.microsoft.com/office/drawing/2014/main" id="{3EB0E99F-12AA-2A80-5A84-139301A51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1474" y="714143"/>
            <a:ext cx="1045864" cy="1266275"/>
          </a:xfrm>
          <a:prstGeom prst="rect">
            <a:avLst/>
          </a:prstGeom>
        </p:spPr>
      </p:pic>
      <p:sp>
        <p:nvSpPr>
          <p:cNvPr id="27" name="TextBox 26">
            <a:extLst>
              <a:ext uri="{FF2B5EF4-FFF2-40B4-BE49-F238E27FC236}">
                <a16:creationId xmlns:a16="http://schemas.microsoft.com/office/drawing/2014/main" id="{EE726516-73B4-07E8-F838-732654864F20}"/>
              </a:ext>
            </a:extLst>
          </p:cNvPr>
          <p:cNvSpPr txBox="1"/>
          <p:nvPr/>
        </p:nvSpPr>
        <p:spPr>
          <a:xfrm>
            <a:off x="7034981" y="532136"/>
            <a:ext cx="1811007" cy="1754326"/>
          </a:xfrm>
          <a:prstGeom prst="rect">
            <a:avLst/>
          </a:prstGeom>
          <a:noFill/>
        </p:spPr>
        <p:txBody>
          <a:bodyPr wrap="square">
            <a:spAutoFit/>
          </a:bodyPr>
          <a:lstStyle/>
          <a:p>
            <a:pPr algn="ctr"/>
            <a:r>
              <a:rPr lang="en-GB" sz="1200" b="1" dirty="0">
                <a:solidFill>
                  <a:srgbClr val="E73E97"/>
                </a:solidFill>
                <a:latin typeface="Poppins" panose="00000500000000000000" pitchFamily="2" charset="0"/>
                <a:cs typeface="Poppins" panose="00000500000000000000" pitchFamily="2" charset="0"/>
              </a:rPr>
              <a:t>Nearly a quarter (24%/ 2,895)</a:t>
            </a:r>
            <a:r>
              <a:rPr lang="en-GB" sz="1200" b="1" dirty="0">
                <a:latin typeface="Poppins" panose="00000500000000000000" pitchFamily="2" charset="0"/>
                <a:cs typeface="Poppins" panose="00000500000000000000" pitchFamily="2" charset="0"/>
              </a:rPr>
              <a:t> </a:t>
            </a:r>
            <a:r>
              <a:rPr lang="en-GB" sz="1200" b="1" dirty="0">
                <a:solidFill>
                  <a:srgbClr val="004F6B"/>
                </a:solidFill>
                <a:latin typeface="Poppins" panose="00000500000000000000" pitchFamily="2" charset="0"/>
                <a:cs typeface="Poppins" panose="00000500000000000000" pitchFamily="2" charset="0"/>
              </a:rPr>
              <a:t>of students were either ‘worried’ or ‘very worried’ about the rising cost of living on their lives, and the lives of their families. </a:t>
            </a:r>
          </a:p>
        </p:txBody>
      </p:sp>
      <p:graphicFrame>
        <p:nvGraphicFramePr>
          <p:cNvPr id="26" name="Chart 25">
            <a:extLst>
              <a:ext uri="{FF2B5EF4-FFF2-40B4-BE49-F238E27FC236}">
                <a16:creationId xmlns:a16="http://schemas.microsoft.com/office/drawing/2014/main" id="{0A13E32C-E32E-9936-2AE4-8071B23F3AAC}"/>
              </a:ext>
            </a:extLst>
          </p:cNvPr>
          <p:cNvGraphicFramePr>
            <a:graphicFrameLocks/>
          </p:cNvGraphicFramePr>
          <p:nvPr>
            <p:extLst>
              <p:ext uri="{D42A27DB-BD31-4B8C-83A1-F6EECF244321}">
                <p14:modId xmlns:p14="http://schemas.microsoft.com/office/powerpoint/2010/main" val="832544593"/>
              </p:ext>
            </p:extLst>
          </p:nvPr>
        </p:nvGraphicFramePr>
        <p:xfrm>
          <a:off x="358826" y="2827428"/>
          <a:ext cx="8426347" cy="2368493"/>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DEF0B0A2-D81E-1C7C-58C2-CDEDB2052521}"/>
              </a:ext>
            </a:extLst>
          </p:cNvPr>
          <p:cNvSpPr txBox="1"/>
          <p:nvPr/>
        </p:nvSpPr>
        <p:spPr>
          <a:xfrm>
            <a:off x="537244" y="4022801"/>
            <a:ext cx="1023433" cy="577081"/>
          </a:xfrm>
          <a:prstGeom prst="rect">
            <a:avLst/>
          </a:prstGeom>
          <a:noFill/>
        </p:spPr>
        <p:txBody>
          <a:bodyPr wrap="square">
            <a:spAutoFit/>
          </a:bodyPr>
          <a:lstStyle/>
          <a:p>
            <a:pPr algn="ctr"/>
            <a:r>
              <a:rPr lang="en-GB" sz="1050" dirty="0">
                <a:latin typeface="Poppins" panose="00000500000000000000" pitchFamily="2" charset="0"/>
                <a:cs typeface="Poppins" panose="00000500000000000000" pitchFamily="2" charset="0"/>
              </a:rPr>
              <a:t>Going to school hungry</a:t>
            </a:r>
          </a:p>
        </p:txBody>
      </p:sp>
      <p:sp>
        <p:nvSpPr>
          <p:cNvPr id="30" name="TextBox 29">
            <a:extLst>
              <a:ext uri="{FF2B5EF4-FFF2-40B4-BE49-F238E27FC236}">
                <a16:creationId xmlns:a16="http://schemas.microsoft.com/office/drawing/2014/main" id="{69910D12-D511-F80F-278D-09D38C387103}"/>
              </a:ext>
            </a:extLst>
          </p:cNvPr>
          <p:cNvSpPr txBox="1"/>
          <p:nvPr/>
        </p:nvSpPr>
        <p:spPr>
          <a:xfrm>
            <a:off x="1661038" y="4033953"/>
            <a:ext cx="1171372" cy="577081"/>
          </a:xfrm>
          <a:prstGeom prst="rect">
            <a:avLst/>
          </a:prstGeom>
          <a:noFill/>
        </p:spPr>
        <p:txBody>
          <a:bodyPr wrap="square">
            <a:spAutoFit/>
          </a:bodyPr>
          <a:lstStyle/>
          <a:p>
            <a:pPr algn="ctr"/>
            <a:r>
              <a:rPr lang="en-GB" sz="1050" dirty="0">
                <a:latin typeface="Poppins" panose="00000500000000000000" pitchFamily="2" charset="0"/>
                <a:cs typeface="Poppins" panose="00000500000000000000" pitchFamily="2" charset="0"/>
              </a:rPr>
              <a:t>Not being able to afford equipment</a:t>
            </a:r>
          </a:p>
        </p:txBody>
      </p:sp>
      <p:sp>
        <p:nvSpPr>
          <p:cNvPr id="31" name="TextBox 30">
            <a:extLst>
              <a:ext uri="{FF2B5EF4-FFF2-40B4-BE49-F238E27FC236}">
                <a16:creationId xmlns:a16="http://schemas.microsoft.com/office/drawing/2014/main" id="{C485B825-9DC5-4648-5631-3275C5C6645D}"/>
              </a:ext>
            </a:extLst>
          </p:cNvPr>
          <p:cNvSpPr txBox="1"/>
          <p:nvPr/>
        </p:nvSpPr>
        <p:spPr>
          <a:xfrm>
            <a:off x="2824604" y="4046198"/>
            <a:ext cx="1171372" cy="415498"/>
          </a:xfrm>
          <a:prstGeom prst="rect">
            <a:avLst/>
          </a:prstGeom>
          <a:noFill/>
        </p:spPr>
        <p:txBody>
          <a:bodyPr wrap="square">
            <a:spAutoFit/>
          </a:bodyPr>
          <a:lstStyle/>
          <a:p>
            <a:pPr algn="ctr"/>
            <a:r>
              <a:rPr lang="en-GB" sz="1050" dirty="0">
                <a:latin typeface="Poppins" panose="00000500000000000000" pitchFamily="2" charset="0"/>
                <a:cs typeface="Poppins" panose="00000500000000000000" pitchFamily="2" charset="0"/>
              </a:rPr>
              <a:t>Buying school uniform</a:t>
            </a:r>
          </a:p>
        </p:txBody>
      </p:sp>
      <p:sp>
        <p:nvSpPr>
          <p:cNvPr id="32" name="TextBox 31">
            <a:extLst>
              <a:ext uri="{FF2B5EF4-FFF2-40B4-BE49-F238E27FC236}">
                <a16:creationId xmlns:a16="http://schemas.microsoft.com/office/drawing/2014/main" id="{095372CB-D2C1-92EC-A7E6-0E452F1536D2}"/>
              </a:ext>
            </a:extLst>
          </p:cNvPr>
          <p:cNvSpPr txBox="1"/>
          <p:nvPr/>
        </p:nvSpPr>
        <p:spPr>
          <a:xfrm>
            <a:off x="3976783" y="4046198"/>
            <a:ext cx="1171372" cy="900246"/>
          </a:xfrm>
          <a:prstGeom prst="rect">
            <a:avLst/>
          </a:prstGeom>
          <a:noFill/>
        </p:spPr>
        <p:txBody>
          <a:bodyPr wrap="square">
            <a:spAutoFit/>
          </a:bodyPr>
          <a:lstStyle/>
          <a:p>
            <a:pPr algn="ctr"/>
            <a:r>
              <a:rPr lang="en-GB" sz="1050" dirty="0">
                <a:latin typeface="Poppins" panose="00000500000000000000" pitchFamily="2" charset="0"/>
                <a:cs typeface="Poppins" panose="00000500000000000000" pitchFamily="2" charset="0"/>
              </a:rPr>
              <a:t>Accessing technology at home to complete homework</a:t>
            </a:r>
          </a:p>
        </p:txBody>
      </p:sp>
      <p:sp>
        <p:nvSpPr>
          <p:cNvPr id="33" name="TextBox 32">
            <a:extLst>
              <a:ext uri="{FF2B5EF4-FFF2-40B4-BE49-F238E27FC236}">
                <a16:creationId xmlns:a16="http://schemas.microsoft.com/office/drawing/2014/main" id="{320C81A0-D019-701A-7815-F1FE6E5B166C}"/>
              </a:ext>
            </a:extLst>
          </p:cNvPr>
          <p:cNvSpPr txBox="1"/>
          <p:nvPr/>
        </p:nvSpPr>
        <p:spPr>
          <a:xfrm>
            <a:off x="6306176" y="4082941"/>
            <a:ext cx="1171372" cy="577081"/>
          </a:xfrm>
          <a:prstGeom prst="rect">
            <a:avLst/>
          </a:prstGeom>
          <a:noFill/>
        </p:spPr>
        <p:txBody>
          <a:bodyPr wrap="square">
            <a:spAutoFit/>
          </a:bodyPr>
          <a:lstStyle/>
          <a:p>
            <a:pPr algn="ctr"/>
            <a:r>
              <a:rPr lang="en-GB" sz="1050" dirty="0">
                <a:latin typeface="Poppins" panose="00000500000000000000" pitchFamily="2" charset="0"/>
                <a:cs typeface="Poppins" panose="00000500000000000000" pitchFamily="2" charset="0"/>
              </a:rPr>
              <a:t>Not being able to go on school trips</a:t>
            </a:r>
          </a:p>
        </p:txBody>
      </p:sp>
      <p:sp>
        <p:nvSpPr>
          <p:cNvPr id="34" name="TextBox 33">
            <a:extLst>
              <a:ext uri="{FF2B5EF4-FFF2-40B4-BE49-F238E27FC236}">
                <a16:creationId xmlns:a16="http://schemas.microsoft.com/office/drawing/2014/main" id="{88E2CA17-20D2-F3FE-180C-3A6E0A6E909A}"/>
              </a:ext>
            </a:extLst>
          </p:cNvPr>
          <p:cNvSpPr txBox="1"/>
          <p:nvPr/>
        </p:nvSpPr>
        <p:spPr>
          <a:xfrm>
            <a:off x="5147139" y="4092098"/>
            <a:ext cx="1171372" cy="738664"/>
          </a:xfrm>
          <a:prstGeom prst="rect">
            <a:avLst/>
          </a:prstGeom>
          <a:noFill/>
        </p:spPr>
        <p:txBody>
          <a:bodyPr wrap="square">
            <a:spAutoFit/>
          </a:bodyPr>
          <a:lstStyle/>
          <a:p>
            <a:pPr algn="ctr"/>
            <a:r>
              <a:rPr lang="en-GB" sz="1050" dirty="0">
                <a:latin typeface="Poppins" panose="00000500000000000000" pitchFamily="2" charset="0"/>
                <a:cs typeface="Poppins" panose="00000500000000000000" pitchFamily="2" charset="0"/>
              </a:rPr>
              <a:t>Missing out on social activities with friends</a:t>
            </a:r>
          </a:p>
        </p:txBody>
      </p:sp>
      <p:sp>
        <p:nvSpPr>
          <p:cNvPr id="35" name="TextBox 34">
            <a:extLst>
              <a:ext uri="{FF2B5EF4-FFF2-40B4-BE49-F238E27FC236}">
                <a16:creationId xmlns:a16="http://schemas.microsoft.com/office/drawing/2014/main" id="{3C02D47E-6B18-BFD4-7E84-0AAE8EF9D361}"/>
              </a:ext>
            </a:extLst>
          </p:cNvPr>
          <p:cNvSpPr txBox="1"/>
          <p:nvPr/>
        </p:nvSpPr>
        <p:spPr>
          <a:xfrm>
            <a:off x="7505397" y="4057252"/>
            <a:ext cx="1171372" cy="738664"/>
          </a:xfrm>
          <a:prstGeom prst="rect">
            <a:avLst/>
          </a:prstGeom>
          <a:noFill/>
        </p:spPr>
        <p:txBody>
          <a:bodyPr wrap="square">
            <a:spAutoFit/>
          </a:bodyPr>
          <a:lstStyle/>
          <a:p>
            <a:pPr algn="ctr"/>
            <a:r>
              <a:rPr lang="en-GB" sz="1050" dirty="0">
                <a:latin typeface="Poppins" panose="00000500000000000000" pitchFamily="2" charset="0"/>
                <a:cs typeface="Poppins" panose="00000500000000000000" pitchFamily="2" charset="0"/>
              </a:rPr>
              <a:t>Being unable to afford hygiene products</a:t>
            </a:r>
          </a:p>
        </p:txBody>
      </p:sp>
      <p:sp>
        <p:nvSpPr>
          <p:cNvPr id="36" name="TextBox 35">
            <a:extLst>
              <a:ext uri="{FF2B5EF4-FFF2-40B4-BE49-F238E27FC236}">
                <a16:creationId xmlns:a16="http://schemas.microsoft.com/office/drawing/2014/main" id="{5ADF4926-8E4F-E8E5-9D84-7B25B6287D5A}"/>
              </a:ext>
            </a:extLst>
          </p:cNvPr>
          <p:cNvSpPr txBox="1"/>
          <p:nvPr/>
        </p:nvSpPr>
        <p:spPr>
          <a:xfrm>
            <a:off x="767419" y="3302795"/>
            <a:ext cx="624580" cy="276999"/>
          </a:xfrm>
          <a:prstGeom prst="rect">
            <a:avLst/>
          </a:prstGeom>
          <a:noFill/>
        </p:spPr>
        <p:txBody>
          <a:bodyPr wrap="square" rtlCol="0">
            <a:spAutoFit/>
          </a:bodyPr>
          <a:lstStyle/>
          <a:p>
            <a:pPr algn="ctr"/>
            <a:r>
              <a:rPr lang="en-GB" sz="1200" b="1" dirty="0">
                <a:solidFill>
                  <a:srgbClr val="004F6B"/>
                </a:solidFill>
                <a:latin typeface="Poppins" panose="00000500000000000000" pitchFamily="2" charset="0"/>
                <a:cs typeface="Poppins" panose="00000500000000000000" pitchFamily="2" charset="0"/>
              </a:rPr>
              <a:t>13%</a:t>
            </a:r>
          </a:p>
        </p:txBody>
      </p:sp>
      <p:sp>
        <p:nvSpPr>
          <p:cNvPr id="37" name="TextBox 36">
            <a:extLst>
              <a:ext uri="{FF2B5EF4-FFF2-40B4-BE49-F238E27FC236}">
                <a16:creationId xmlns:a16="http://schemas.microsoft.com/office/drawing/2014/main" id="{C70EFECD-859E-F82F-3A56-2DF0AE77DBF4}"/>
              </a:ext>
            </a:extLst>
          </p:cNvPr>
          <p:cNvSpPr txBox="1"/>
          <p:nvPr/>
        </p:nvSpPr>
        <p:spPr>
          <a:xfrm>
            <a:off x="1934434" y="3288043"/>
            <a:ext cx="624580" cy="276999"/>
          </a:xfrm>
          <a:prstGeom prst="rect">
            <a:avLst/>
          </a:prstGeom>
          <a:noFill/>
        </p:spPr>
        <p:txBody>
          <a:bodyPr wrap="square" rtlCol="0">
            <a:spAutoFit/>
          </a:bodyPr>
          <a:lstStyle/>
          <a:p>
            <a:pPr algn="ctr"/>
            <a:r>
              <a:rPr lang="en-GB" sz="1200" b="1" dirty="0">
                <a:solidFill>
                  <a:srgbClr val="004F6B"/>
                </a:solidFill>
                <a:latin typeface="Poppins" panose="00000500000000000000" pitchFamily="2" charset="0"/>
                <a:cs typeface="Poppins" panose="00000500000000000000" pitchFamily="2" charset="0"/>
              </a:rPr>
              <a:t>13%</a:t>
            </a:r>
          </a:p>
        </p:txBody>
      </p:sp>
      <p:sp>
        <p:nvSpPr>
          <p:cNvPr id="38" name="TextBox 37">
            <a:extLst>
              <a:ext uri="{FF2B5EF4-FFF2-40B4-BE49-F238E27FC236}">
                <a16:creationId xmlns:a16="http://schemas.microsoft.com/office/drawing/2014/main" id="{E839C55F-BB1B-DCC0-F1F4-70A2AF1B773E}"/>
              </a:ext>
            </a:extLst>
          </p:cNvPr>
          <p:cNvSpPr txBox="1"/>
          <p:nvPr/>
        </p:nvSpPr>
        <p:spPr>
          <a:xfrm>
            <a:off x="3098000" y="3130289"/>
            <a:ext cx="624580" cy="276999"/>
          </a:xfrm>
          <a:prstGeom prst="rect">
            <a:avLst/>
          </a:prstGeom>
          <a:noFill/>
        </p:spPr>
        <p:txBody>
          <a:bodyPr wrap="square" rtlCol="0">
            <a:spAutoFit/>
          </a:bodyPr>
          <a:lstStyle/>
          <a:p>
            <a:pPr algn="ctr"/>
            <a:r>
              <a:rPr lang="en-GB" sz="1200" b="1" dirty="0">
                <a:solidFill>
                  <a:srgbClr val="004F6B"/>
                </a:solidFill>
                <a:latin typeface="Poppins" panose="00000500000000000000" pitchFamily="2" charset="0"/>
                <a:cs typeface="Poppins" panose="00000500000000000000" pitchFamily="2" charset="0"/>
              </a:rPr>
              <a:t>17%</a:t>
            </a:r>
          </a:p>
        </p:txBody>
      </p:sp>
      <p:sp>
        <p:nvSpPr>
          <p:cNvPr id="39" name="TextBox 38">
            <a:extLst>
              <a:ext uri="{FF2B5EF4-FFF2-40B4-BE49-F238E27FC236}">
                <a16:creationId xmlns:a16="http://schemas.microsoft.com/office/drawing/2014/main" id="{DF292A8F-7B54-B351-C695-79AFE40B95B9}"/>
              </a:ext>
            </a:extLst>
          </p:cNvPr>
          <p:cNvSpPr txBox="1"/>
          <p:nvPr/>
        </p:nvSpPr>
        <p:spPr>
          <a:xfrm>
            <a:off x="4250179" y="3122393"/>
            <a:ext cx="624580" cy="276999"/>
          </a:xfrm>
          <a:prstGeom prst="rect">
            <a:avLst/>
          </a:prstGeom>
          <a:noFill/>
        </p:spPr>
        <p:txBody>
          <a:bodyPr wrap="square" rtlCol="0">
            <a:spAutoFit/>
          </a:bodyPr>
          <a:lstStyle/>
          <a:p>
            <a:pPr algn="ctr"/>
            <a:r>
              <a:rPr lang="en-GB" sz="1200" b="1" dirty="0">
                <a:solidFill>
                  <a:srgbClr val="004F6B"/>
                </a:solidFill>
                <a:latin typeface="Poppins" panose="00000500000000000000" pitchFamily="2" charset="0"/>
                <a:cs typeface="Poppins" panose="00000500000000000000" pitchFamily="2" charset="0"/>
              </a:rPr>
              <a:t>17%</a:t>
            </a:r>
          </a:p>
        </p:txBody>
      </p:sp>
      <p:sp>
        <p:nvSpPr>
          <p:cNvPr id="40" name="TextBox 39">
            <a:extLst>
              <a:ext uri="{FF2B5EF4-FFF2-40B4-BE49-F238E27FC236}">
                <a16:creationId xmlns:a16="http://schemas.microsoft.com/office/drawing/2014/main" id="{8D87BFC1-8604-5A5A-315E-D79D0C6DD22F}"/>
              </a:ext>
            </a:extLst>
          </p:cNvPr>
          <p:cNvSpPr txBox="1"/>
          <p:nvPr/>
        </p:nvSpPr>
        <p:spPr>
          <a:xfrm>
            <a:off x="5424660" y="2757671"/>
            <a:ext cx="624580" cy="276999"/>
          </a:xfrm>
          <a:prstGeom prst="rect">
            <a:avLst/>
          </a:prstGeom>
          <a:noFill/>
        </p:spPr>
        <p:txBody>
          <a:bodyPr wrap="square" rtlCol="0">
            <a:spAutoFit/>
          </a:bodyPr>
          <a:lstStyle/>
          <a:p>
            <a:pPr algn="ctr"/>
            <a:r>
              <a:rPr lang="en-GB" sz="1200" b="1" dirty="0">
                <a:solidFill>
                  <a:srgbClr val="004F6B"/>
                </a:solidFill>
                <a:latin typeface="Poppins" panose="00000500000000000000" pitchFamily="2" charset="0"/>
                <a:cs typeface="Poppins" panose="00000500000000000000" pitchFamily="2" charset="0"/>
              </a:rPr>
              <a:t>26%</a:t>
            </a:r>
          </a:p>
        </p:txBody>
      </p:sp>
      <p:sp>
        <p:nvSpPr>
          <p:cNvPr id="41" name="TextBox 40">
            <a:extLst>
              <a:ext uri="{FF2B5EF4-FFF2-40B4-BE49-F238E27FC236}">
                <a16:creationId xmlns:a16="http://schemas.microsoft.com/office/drawing/2014/main" id="{88DB044C-2873-2578-018F-A419A9417C1F}"/>
              </a:ext>
            </a:extLst>
          </p:cNvPr>
          <p:cNvSpPr txBox="1"/>
          <p:nvPr/>
        </p:nvSpPr>
        <p:spPr>
          <a:xfrm>
            <a:off x="6607421" y="2827675"/>
            <a:ext cx="624580" cy="276999"/>
          </a:xfrm>
          <a:prstGeom prst="rect">
            <a:avLst/>
          </a:prstGeom>
          <a:noFill/>
        </p:spPr>
        <p:txBody>
          <a:bodyPr wrap="square" rtlCol="0">
            <a:spAutoFit/>
          </a:bodyPr>
          <a:lstStyle/>
          <a:p>
            <a:pPr algn="ctr"/>
            <a:r>
              <a:rPr lang="en-GB" sz="1200" b="1" dirty="0">
                <a:solidFill>
                  <a:srgbClr val="004F6B"/>
                </a:solidFill>
                <a:latin typeface="Poppins" panose="00000500000000000000" pitchFamily="2" charset="0"/>
                <a:cs typeface="Poppins" panose="00000500000000000000" pitchFamily="2" charset="0"/>
              </a:rPr>
              <a:t>25%</a:t>
            </a:r>
          </a:p>
        </p:txBody>
      </p:sp>
      <p:sp>
        <p:nvSpPr>
          <p:cNvPr id="42" name="TextBox 41">
            <a:extLst>
              <a:ext uri="{FF2B5EF4-FFF2-40B4-BE49-F238E27FC236}">
                <a16:creationId xmlns:a16="http://schemas.microsoft.com/office/drawing/2014/main" id="{FB9E96A5-6EBD-50D9-BC96-2347EAB57B49}"/>
              </a:ext>
            </a:extLst>
          </p:cNvPr>
          <p:cNvSpPr txBox="1"/>
          <p:nvPr/>
        </p:nvSpPr>
        <p:spPr>
          <a:xfrm>
            <a:off x="7769108" y="3319612"/>
            <a:ext cx="624580" cy="276999"/>
          </a:xfrm>
          <a:prstGeom prst="rect">
            <a:avLst/>
          </a:prstGeom>
          <a:noFill/>
        </p:spPr>
        <p:txBody>
          <a:bodyPr wrap="square" rtlCol="0">
            <a:spAutoFit/>
          </a:bodyPr>
          <a:lstStyle/>
          <a:p>
            <a:pPr algn="ctr"/>
            <a:r>
              <a:rPr lang="en-GB" sz="1200" b="1" dirty="0">
                <a:solidFill>
                  <a:srgbClr val="004F6B"/>
                </a:solidFill>
                <a:latin typeface="Poppins" panose="00000500000000000000" pitchFamily="2" charset="0"/>
                <a:cs typeface="Poppins" panose="00000500000000000000" pitchFamily="2" charset="0"/>
              </a:rPr>
              <a:t>12%</a:t>
            </a:r>
          </a:p>
        </p:txBody>
      </p:sp>
    </p:spTree>
    <p:extLst>
      <p:ext uri="{BB962C8B-B14F-4D97-AF65-F5344CB8AC3E}">
        <p14:creationId xmlns:p14="http://schemas.microsoft.com/office/powerpoint/2010/main" val="407134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69">
            <a:extLst>
              <a:ext uri="{FF2B5EF4-FFF2-40B4-BE49-F238E27FC236}">
                <a16:creationId xmlns:a16="http://schemas.microsoft.com/office/drawing/2014/main" id="{3DB0998E-CF5C-66F7-9B9B-280889FACDBA}"/>
              </a:ext>
            </a:extLst>
          </p:cNvPr>
          <p:cNvSpPr txBox="1"/>
          <p:nvPr/>
        </p:nvSpPr>
        <p:spPr>
          <a:xfrm>
            <a:off x="5029198" y="375140"/>
            <a:ext cx="3529610" cy="4384958"/>
          </a:xfrm>
          <a:custGeom>
            <a:avLst/>
            <a:gdLst>
              <a:gd name="connsiteX0" fmla="*/ 0 w 3529610"/>
              <a:gd name="connsiteY0" fmla="*/ 0 h 4384958"/>
              <a:gd name="connsiteX1" fmla="*/ 552972 w 3529610"/>
              <a:gd name="connsiteY1" fmla="*/ 0 h 4384958"/>
              <a:gd name="connsiteX2" fmla="*/ 1035352 w 3529610"/>
              <a:gd name="connsiteY2" fmla="*/ 0 h 4384958"/>
              <a:gd name="connsiteX3" fmla="*/ 1694213 w 3529610"/>
              <a:gd name="connsiteY3" fmla="*/ 0 h 4384958"/>
              <a:gd name="connsiteX4" fmla="*/ 2247185 w 3529610"/>
              <a:gd name="connsiteY4" fmla="*/ 0 h 4384958"/>
              <a:gd name="connsiteX5" fmla="*/ 2800157 w 3529610"/>
              <a:gd name="connsiteY5" fmla="*/ 0 h 4384958"/>
              <a:gd name="connsiteX6" fmla="*/ 3529610 w 3529610"/>
              <a:gd name="connsiteY6" fmla="*/ 0 h 4384958"/>
              <a:gd name="connsiteX7" fmla="*/ 3529610 w 3529610"/>
              <a:gd name="connsiteY7" fmla="*/ 538723 h 4384958"/>
              <a:gd name="connsiteX8" fmla="*/ 3529610 w 3529610"/>
              <a:gd name="connsiteY8" fmla="*/ 1165146 h 4384958"/>
              <a:gd name="connsiteX9" fmla="*/ 3529610 w 3529610"/>
              <a:gd name="connsiteY9" fmla="*/ 1703869 h 4384958"/>
              <a:gd name="connsiteX10" fmla="*/ 3529610 w 3529610"/>
              <a:gd name="connsiteY10" fmla="*/ 2242593 h 4384958"/>
              <a:gd name="connsiteX11" fmla="*/ 3529610 w 3529610"/>
              <a:gd name="connsiteY11" fmla="*/ 2869015 h 4384958"/>
              <a:gd name="connsiteX12" fmla="*/ 3529610 w 3529610"/>
              <a:gd name="connsiteY12" fmla="*/ 3539288 h 4384958"/>
              <a:gd name="connsiteX13" fmla="*/ 3529610 w 3529610"/>
              <a:gd name="connsiteY13" fmla="*/ 4384958 h 4384958"/>
              <a:gd name="connsiteX14" fmla="*/ 2941342 w 3529610"/>
              <a:gd name="connsiteY14" fmla="*/ 4384958 h 4384958"/>
              <a:gd name="connsiteX15" fmla="*/ 2423666 w 3529610"/>
              <a:gd name="connsiteY15" fmla="*/ 4384958 h 4384958"/>
              <a:gd name="connsiteX16" fmla="*/ 1835397 w 3529610"/>
              <a:gd name="connsiteY16" fmla="*/ 4384958 h 4384958"/>
              <a:gd name="connsiteX17" fmla="*/ 1176537 w 3529610"/>
              <a:gd name="connsiteY17" fmla="*/ 4384958 h 4384958"/>
              <a:gd name="connsiteX18" fmla="*/ 588268 w 3529610"/>
              <a:gd name="connsiteY18" fmla="*/ 4384958 h 4384958"/>
              <a:gd name="connsiteX19" fmla="*/ 0 w 3529610"/>
              <a:gd name="connsiteY19" fmla="*/ 4384958 h 4384958"/>
              <a:gd name="connsiteX20" fmla="*/ 0 w 3529610"/>
              <a:gd name="connsiteY20" fmla="*/ 3846235 h 4384958"/>
              <a:gd name="connsiteX21" fmla="*/ 0 w 3529610"/>
              <a:gd name="connsiteY21" fmla="*/ 3263662 h 4384958"/>
              <a:gd name="connsiteX22" fmla="*/ 0 w 3529610"/>
              <a:gd name="connsiteY22" fmla="*/ 2549540 h 4384958"/>
              <a:gd name="connsiteX23" fmla="*/ 0 w 3529610"/>
              <a:gd name="connsiteY23" fmla="*/ 1923117 h 4384958"/>
              <a:gd name="connsiteX24" fmla="*/ 0 w 3529610"/>
              <a:gd name="connsiteY24" fmla="*/ 1340544 h 4384958"/>
              <a:gd name="connsiteX25" fmla="*/ 0 w 3529610"/>
              <a:gd name="connsiteY25" fmla="*/ 845670 h 4384958"/>
              <a:gd name="connsiteX26" fmla="*/ 0 w 3529610"/>
              <a:gd name="connsiteY26" fmla="*/ 0 h 438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29610" h="4384958" extrusionOk="0">
                <a:moveTo>
                  <a:pt x="0" y="0"/>
                </a:moveTo>
                <a:cubicBezTo>
                  <a:pt x="180995" y="-26778"/>
                  <a:pt x="340185" y="-27503"/>
                  <a:pt x="552972" y="0"/>
                </a:cubicBezTo>
                <a:cubicBezTo>
                  <a:pt x="765759" y="27503"/>
                  <a:pt x="851335" y="-9142"/>
                  <a:pt x="1035352" y="0"/>
                </a:cubicBezTo>
                <a:cubicBezTo>
                  <a:pt x="1219369" y="9142"/>
                  <a:pt x="1406563" y="14403"/>
                  <a:pt x="1694213" y="0"/>
                </a:cubicBezTo>
                <a:cubicBezTo>
                  <a:pt x="1981863" y="-14403"/>
                  <a:pt x="2019140" y="-10195"/>
                  <a:pt x="2247185" y="0"/>
                </a:cubicBezTo>
                <a:cubicBezTo>
                  <a:pt x="2475230" y="10195"/>
                  <a:pt x="2666345" y="15737"/>
                  <a:pt x="2800157" y="0"/>
                </a:cubicBezTo>
                <a:cubicBezTo>
                  <a:pt x="2933969" y="-15737"/>
                  <a:pt x="3221511" y="4993"/>
                  <a:pt x="3529610" y="0"/>
                </a:cubicBezTo>
                <a:cubicBezTo>
                  <a:pt x="3534103" y="161295"/>
                  <a:pt x="3510425" y="363300"/>
                  <a:pt x="3529610" y="538723"/>
                </a:cubicBezTo>
                <a:cubicBezTo>
                  <a:pt x="3548795" y="714146"/>
                  <a:pt x="3503686" y="855472"/>
                  <a:pt x="3529610" y="1165146"/>
                </a:cubicBezTo>
                <a:cubicBezTo>
                  <a:pt x="3555534" y="1474820"/>
                  <a:pt x="3512493" y="1544000"/>
                  <a:pt x="3529610" y="1703869"/>
                </a:cubicBezTo>
                <a:cubicBezTo>
                  <a:pt x="3546727" y="1863738"/>
                  <a:pt x="3555413" y="2069991"/>
                  <a:pt x="3529610" y="2242593"/>
                </a:cubicBezTo>
                <a:cubicBezTo>
                  <a:pt x="3503807" y="2415195"/>
                  <a:pt x="3557032" y="2565652"/>
                  <a:pt x="3529610" y="2869015"/>
                </a:cubicBezTo>
                <a:cubicBezTo>
                  <a:pt x="3502188" y="3172378"/>
                  <a:pt x="3551830" y="3394021"/>
                  <a:pt x="3529610" y="3539288"/>
                </a:cubicBezTo>
                <a:cubicBezTo>
                  <a:pt x="3507390" y="3684555"/>
                  <a:pt x="3543140" y="4148343"/>
                  <a:pt x="3529610" y="4384958"/>
                </a:cubicBezTo>
                <a:cubicBezTo>
                  <a:pt x="3391778" y="4362546"/>
                  <a:pt x="3211184" y="4368364"/>
                  <a:pt x="2941342" y="4384958"/>
                </a:cubicBezTo>
                <a:cubicBezTo>
                  <a:pt x="2671500" y="4401552"/>
                  <a:pt x="2574358" y="4388446"/>
                  <a:pt x="2423666" y="4384958"/>
                </a:cubicBezTo>
                <a:cubicBezTo>
                  <a:pt x="2272974" y="4381470"/>
                  <a:pt x="2009700" y="4406271"/>
                  <a:pt x="1835397" y="4384958"/>
                </a:cubicBezTo>
                <a:cubicBezTo>
                  <a:pt x="1661094" y="4363645"/>
                  <a:pt x="1391309" y="4370181"/>
                  <a:pt x="1176537" y="4384958"/>
                </a:cubicBezTo>
                <a:cubicBezTo>
                  <a:pt x="961765" y="4399735"/>
                  <a:pt x="881689" y="4408412"/>
                  <a:pt x="588268" y="4384958"/>
                </a:cubicBezTo>
                <a:cubicBezTo>
                  <a:pt x="294847" y="4361504"/>
                  <a:pt x="213024" y="4411017"/>
                  <a:pt x="0" y="4384958"/>
                </a:cubicBezTo>
                <a:cubicBezTo>
                  <a:pt x="-21653" y="4118565"/>
                  <a:pt x="20964" y="4058627"/>
                  <a:pt x="0" y="3846235"/>
                </a:cubicBezTo>
                <a:cubicBezTo>
                  <a:pt x="-20964" y="3633843"/>
                  <a:pt x="15479" y="3520866"/>
                  <a:pt x="0" y="3263662"/>
                </a:cubicBezTo>
                <a:cubicBezTo>
                  <a:pt x="-15479" y="3006458"/>
                  <a:pt x="13522" y="2800534"/>
                  <a:pt x="0" y="2549540"/>
                </a:cubicBezTo>
                <a:cubicBezTo>
                  <a:pt x="-13522" y="2298546"/>
                  <a:pt x="-13480" y="2217501"/>
                  <a:pt x="0" y="1923117"/>
                </a:cubicBezTo>
                <a:cubicBezTo>
                  <a:pt x="13480" y="1628733"/>
                  <a:pt x="21108" y="1485284"/>
                  <a:pt x="0" y="1340544"/>
                </a:cubicBezTo>
                <a:cubicBezTo>
                  <a:pt x="-21108" y="1195804"/>
                  <a:pt x="-4837" y="1002335"/>
                  <a:pt x="0" y="845670"/>
                </a:cubicBezTo>
                <a:cubicBezTo>
                  <a:pt x="4837" y="689005"/>
                  <a:pt x="-31929" y="191144"/>
                  <a:pt x="0" y="0"/>
                </a:cubicBezTo>
                <a:close/>
              </a:path>
            </a:pathLst>
          </a:custGeom>
          <a:noFill/>
          <a:ln w="28575" cmpd="sng">
            <a:solidFill>
              <a:srgbClr val="004F6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none" rtlCol="0" anchor="ctr" anchorCtr="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n-GB" sz="1100" dirty="0">
              <a:solidFill>
                <a:schemeClr val="dk1"/>
              </a:solidFill>
              <a:effectLst/>
              <a:latin typeface="+mn-lt"/>
              <a:ea typeface="+mn-ea"/>
              <a:cs typeface="+mn-cs"/>
            </a:endParaRPr>
          </a:p>
        </p:txBody>
      </p:sp>
      <p:sp>
        <p:nvSpPr>
          <p:cNvPr id="5" name="Google Shape;595;p17">
            <a:extLst>
              <a:ext uri="{FF2B5EF4-FFF2-40B4-BE49-F238E27FC236}">
                <a16:creationId xmlns:a16="http://schemas.microsoft.com/office/drawing/2014/main" id="{9F24FE96-EA0D-6A04-3396-723AB9E3DCCA}"/>
              </a:ext>
            </a:extLst>
          </p:cNvPr>
          <p:cNvSpPr txBox="1">
            <a:spLocks/>
          </p:cNvSpPr>
          <p:nvPr/>
        </p:nvSpPr>
        <p:spPr>
          <a:xfrm>
            <a:off x="358828" y="2572765"/>
            <a:ext cx="2908093" cy="219682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42900">
              <a:spcBef>
                <a:spcPts val="600"/>
              </a:spcBef>
              <a:spcAft>
                <a:spcPts val="600"/>
              </a:spcAft>
              <a:buClr>
                <a:srgbClr val="E73E97"/>
              </a:buClr>
              <a:buSzPts val="1800"/>
              <a:buFont typeface="Arial"/>
              <a:buChar char="▸"/>
            </a:pPr>
            <a:endParaRPr lang="en-GB" sz="1200" dirty="0">
              <a:solidFill>
                <a:schemeClr val="tx1">
                  <a:lumMod val="50000"/>
                </a:schemeClr>
              </a:solidFill>
              <a:latin typeface="Poppins" pitchFamily="2" charset="77"/>
              <a:cs typeface="Poppins" pitchFamily="2" charset="77"/>
            </a:endParaRPr>
          </a:p>
        </p:txBody>
      </p:sp>
      <p:sp>
        <p:nvSpPr>
          <p:cNvPr id="9" name="TextBox 8">
            <a:extLst>
              <a:ext uri="{FF2B5EF4-FFF2-40B4-BE49-F238E27FC236}">
                <a16:creationId xmlns:a16="http://schemas.microsoft.com/office/drawing/2014/main" id="{4EEC27FB-1C03-C196-42AC-48088027B48F}"/>
              </a:ext>
            </a:extLst>
          </p:cNvPr>
          <p:cNvSpPr txBox="1"/>
          <p:nvPr/>
        </p:nvSpPr>
        <p:spPr>
          <a:xfrm>
            <a:off x="393996" y="843009"/>
            <a:ext cx="4613679" cy="461665"/>
          </a:xfrm>
          <a:prstGeom prst="rect">
            <a:avLst/>
          </a:prstGeom>
          <a:noFill/>
        </p:spPr>
        <p:txBody>
          <a:bodyPr wrap="square" rtlCol="0">
            <a:spAutoFit/>
          </a:bodyPr>
          <a:lstStyle/>
          <a:p>
            <a:r>
              <a:rPr lang="en-GB" sz="1200" b="1" dirty="0">
                <a:solidFill>
                  <a:srgbClr val="004F6B"/>
                </a:solidFill>
                <a:latin typeface="Poppins" panose="00000500000000000000" pitchFamily="2" charset="0"/>
                <a:cs typeface="Poppins" panose="00000500000000000000" pitchFamily="2" charset="0"/>
              </a:rPr>
              <a:t>We asked students if they were concerned about their weight.</a:t>
            </a:r>
          </a:p>
        </p:txBody>
      </p:sp>
      <p:graphicFrame>
        <p:nvGraphicFramePr>
          <p:cNvPr id="15" name="Chart 14">
            <a:extLst>
              <a:ext uri="{FF2B5EF4-FFF2-40B4-BE49-F238E27FC236}">
                <a16:creationId xmlns:a16="http://schemas.microsoft.com/office/drawing/2014/main" id="{9D15AC4F-4325-FA16-9ECB-55137F0C5AB1}"/>
              </a:ext>
            </a:extLst>
          </p:cNvPr>
          <p:cNvGraphicFramePr/>
          <p:nvPr>
            <p:extLst>
              <p:ext uri="{D42A27DB-BD31-4B8C-83A1-F6EECF244321}">
                <p14:modId xmlns:p14="http://schemas.microsoft.com/office/powerpoint/2010/main" val="1178052931"/>
              </p:ext>
            </p:extLst>
          </p:nvPr>
        </p:nvGraphicFramePr>
        <p:xfrm>
          <a:off x="-465457" y="2811457"/>
          <a:ext cx="8089575" cy="162726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410F8C4-3E56-6375-7E22-779E451B20D4}"/>
              </a:ext>
            </a:extLst>
          </p:cNvPr>
          <p:cNvSpPr txBox="1"/>
          <p:nvPr/>
        </p:nvSpPr>
        <p:spPr>
          <a:xfrm>
            <a:off x="358828" y="1414016"/>
            <a:ext cx="4357551" cy="1569660"/>
          </a:xfrm>
          <a:prstGeom prst="rect">
            <a:avLst/>
          </a:prstGeom>
          <a:noFill/>
        </p:spPr>
        <p:txBody>
          <a:bodyPr wrap="square" rtlCol="0">
            <a:spAutoFit/>
          </a:bodyPr>
          <a:lstStyle/>
          <a:p>
            <a:pPr marL="171450" indent="-171450">
              <a:buFont typeface="Arial" panose="020B0604020202020204" pitchFamily="34" charset="0"/>
              <a:buChar char="•"/>
            </a:pPr>
            <a:r>
              <a:rPr lang="en-GB" sz="1200" b="1" dirty="0">
                <a:solidFill>
                  <a:srgbClr val="E73E97"/>
                </a:solidFill>
                <a:latin typeface="Poppins" panose="00000500000000000000" pitchFamily="2" charset="0"/>
                <a:cs typeface="Poppins" panose="00000500000000000000" pitchFamily="2" charset="0"/>
              </a:rPr>
              <a:t>11,831</a:t>
            </a:r>
            <a:r>
              <a:rPr lang="en-GB" sz="1200" dirty="0">
                <a:latin typeface="Poppins" panose="00000500000000000000" pitchFamily="2" charset="0"/>
                <a:cs typeface="Poppins" panose="00000500000000000000" pitchFamily="2" charset="0"/>
              </a:rPr>
              <a:t> responded to the question. </a:t>
            </a:r>
            <a:endParaRPr lang="en-GB" sz="1200" b="1" dirty="0">
              <a:solidFill>
                <a:srgbClr val="E73E97"/>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200" b="1" dirty="0">
              <a:solidFill>
                <a:srgbClr val="E73E97"/>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200" b="1" dirty="0">
                <a:solidFill>
                  <a:srgbClr val="E73E97"/>
                </a:solidFill>
                <a:latin typeface="Poppins" panose="00000500000000000000" pitchFamily="2" charset="0"/>
                <a:cs typeface="Poppins" panose="00000500000000000000" pitchFamily="2" charset="0"/>
              </a:rPr>
              <a:t>21% (2,455) </a:t>
            </a:r>
            <a:r>
              <a:rPr lang="en-GB" sz="1200" dirty="0">
                <a:latin typeface="Poppins" panose="00000500000000000000" pitchFamily="2" charset="0"/>
                <a:cs typeface="Poppins" panose="00000500000000000000" pitchFamily="2" charset="0"/>
              </a:rPr>
              <a:t>were concerned about being overweight, and </a:t>
            </a:r>
            <a:r>
              <a:rPr lang="en-GB" sz="1200" b="1" dirty="0">
                <a:solidFill>
                  <a:srgbClr val="E73E97"/>
                </a:solidFill>
                <a:latin typeface="Poppins" panose="00000500000000000000" pitchFamily="2" charset="0"/>
                <a:cs typeface="Poppins" panose="00000500000000000000" pitchFamily="2" charset="0"/>
              </a:rPr>
              <a:t>8% (951) </a:t>
            </a:r>
            <a:r>
              <a:rPr lang="en-GB" sz="1200" dirty="0">
                <a:latin typeface="Poppins" panose="00000500000000000000" pitchFamily="2" charset="0"/>
                <a:cs typeface="Poppins" panose="00000500000000000000" pitchFamily="2" charset="0"/>
              </a:rPr>
              <a:t>were concerned about being underweight. </a:t>
            </a:r>
            <a:r>
              <a:rPr lang="en-GB" sz="1200" b="1" dirty="0">
                <a:solidFill>
                  <a:srgbClr val="E73E97"/>
                </a:solidFill>
                <a:latin typeface="Poppins" panose="00000500000000000000" pitchFamily="2" charset="0"/>
                <a:cs typeface="Poppins" panose="00000500000000000000" pitchFamily="2" charset="0"/>
              </a:rPr>
              <a:t>Nearly half (46%/ 5,388) </a:t>
            </a:r>
            <a:r>
              <a:rPr lang="en-GB" sz="1200" dirty="0">
                <a:latin typeface="Poppins" panose="00000500000000000000" pitchFamily="2" charset="0"/>
                <a:cs typeface="Poppins" panose="00000500000000000000" pitchFamily="2" charset="0"/>
              </a:rPr>
              <a:t>of students had no concerns about their weight. </a:t>
            </a:r>
          </a:p>
          <a:p>
            <a:pPr marL="171450" indent="-171450">
              <a:buFont typeface="Arial" panose="020B0604020202020204" pitchFamily="34" charset="0"/>
              <a:buChar char="•"/>
            </a:pPr>
            <a:endParaRPr lang="en-GB" sz="1200" b="1" dirty="0">
              <a:solidFill>
                <a:srgbClr val="E73E97"/>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200" b="1" dirty="0">
                <a:solidFill>
                  <a:srgbClr val="E73E97"/>
                </a:solidFill>
                <a:latin typeface="Poppins" panose="00000500000000000000" pitchFamily="2" charset="0"/>
                <a:cs typeface="Poppins" panose="00000500000000000000" pitchFamily="2" charset="0"/>
              </a:rPr>
              <a:t>A quarter (26%/ 3,037) </a:t>
            </a:r>
            <a:r>
              <a:rPr lang="en-GB" sz="1200" dirty="0">
                <a:latin typeface="Poppins" panose="00000500000000000000" pitchFamily="2" charset="0"/>
                <a:cs typeface="Poppins" panose="00000500000000000000" pitchFamily="2" charset="0"/>
              </a:rPr>
              <a:t>preferred not to say. </a:t>
            </a:r>
          </a:p>
        </p:txBody>
      </p:sp>
      <p:sp>
        <p:nvSpPr>
          <p:cNvPr id="6" name="Title 1">
            <a:extLst>
              <a:ext uri="{FF2B5EF4-FFF2-40B4-BE49-F238E27FC236}">
                <a16:creationId xmlns:a16="http://schemas.microsoft.com/office/drawing/2014/main" id="{FFF318DF-EF55-FF80-2EDA-13E364C557B0}"/>
              </a:ext>
            </a:extLst>
          </p:cNvPr>
          <p:cNvSpPr txBox="1">
            <a:spLocks/>
          </p:cNvSpPr>
          <p:nvPr/>
        </p:nvSpPr>
        <p:spPr>
          <a:xfrm>
            <a:off x="392471" y="232664"/>
            <a:ext cx="7459939" cy="735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rgbClr val="004F6B"/>
                </a:solidFill>
                <a:latin typeface="Poppins Black" pitchFamily="2" charset="77"/>
                <a:cs typeface="Poppins Black" pitchFamily="2" charset="77"/>
              </a:rPr>
              <a:t>Healthy lifestyle</a:t>
            </a:r>
            <a:endParaRPr lang="en-GB" sz="3600" b="1" dirty="0">
              <a:solidFill>
                <a:srgbClr val="004F6B"/>
              </a:solidFill>
              <a:latin typeface="Poppins Black" pitchFamily="2" charset="77"/>
              <a:cs typeface="Poppins Black" pitchFamily="2" charset="77"/>
            </a:endParaRPr>
          </a:p>
        </p:txBody>
      </p:sp>
      <p:sp>
        <p:nvSpPr>
          <p:cNvPr id="21" name="TextBox 20">
            <a:extLst>
              <a:ext uri="{FF2B5EF4-FFF2-40B4-BE49-F238E27FC236}">
                <a16:creationId xmlns:a16="http://schemas.microsoft.com/office/drawing/2014/main" id="{A9FBE29C-3CE7-DF96-A4DA-897EA8A31186}"/>
              </a:ext>
            </a:extLst>
          </p:cNvPr>
          <p:cNvSpPr txBox="1"/>
          <p:nvPr/>
        </p:nvSpPr>
        <p:spPr>
          <a:xfrm>
            <a:off x="5212960" y="4025830"/>
            <a:ext cx="3156632" cy="523220"/>
          </a:xfrm>
          <a:prstGeom prst="rect">
            <a:avLst/>
          </a:prstGeom>
          <a:noFill/>
        </p:spPr>
        <p:txBody>
          <a:bodyPr wrap="square" rtlCol="0">
            <a:spAutoFit/>
          </a:bodyPr>
          <a:lstStyle/>
          <a:p>
            <a:pPr algn="ctr"/>
            <a:r>
              <a:rPr lang="en-GB" b="1" dirty="0">
                <a:solidFill>
                  <a:srgbClr val="E73E97"/>
                </a:solidFill>
                <a:latin typeface="Poppins" panose="00000500000000000000" pitchFamily="2" charset="0"/>
                <a:cs typeface="Poppins" panose="00000500000000000000" pitchFamily="2" charset="0"/>
              </a:rPr>
              <a:t>Nearly a quarter </a:t>
            </a:r>
            <a:r>
              <a:rPr lang="en-GB" dirty="0">
                <a:solidFill>
                  <a:srgbClr val="004F6B"/>
                </a:solidFill>
                <a:latin typeface="Poppins" panose="00000500000000000000" pitchFamily="2" charset="0"/>
                <a:cs typeface="Poppins" panose="00000500000000000000" pitchFamily="2" charset="0"/>
              </a:rPr>
              <a:t>were worried about being </a:t>
            </a:r>
            <a:r>
              <a:rPr lang="en-GB" b="1" dirty="0">
                <a:solidFill>
                  <a:srgbClr val="E73E97"/>
                </a:solidFill>
                <a:latin typeface="Poppins" panose="00000500000000000000" pitchFamily="2" charset="0"/>
                <a:cs typeface="Poppins" panose="00000500000000000000" pitchFamily="2" charset="0"/>
              </a:rPr>
              <a:t>overweight</a:t>
            </a:r>
            <a:r>
              <a:rPr lang="en-GB" b="1" dirty="0">
                <a:solidFill>
                  <a:srgbClr val="004F6B"/>
                </a:solidFill>
                <a:latin typeface="Poppins" panose="00000500000000000000" pitchFamily="2" charset="0"/>
                <a:cs typeface="Poppins" panose="00000500000000000000" pitchFamily="2" charset="0"/>
              </a:rPr>
              <a:t>.</a:t>
            </a:r>
          </a:p>
        </p:txBody>
      </p:sp>
      <p:sp>
        <p:nvSpPr>
          <p:cNvPr id="25" name="TextBox 24">
            <a:extLst>
              <a:ext uri="{FF2B5EF4-FFF2-40B4-BE49-F238E27FC236}">
                <a16:creationId xmlns:a16="http://schemas.microsoft.com/office/drawing/2014/main" id="{17B3CBE6-2F84-548C-5157-38C47D04434A}"/>
              </a:ext>
            </a:extLst>
          </p:cNvPr>
          <p:cNvSpPr txBox="1"/>
          <p:nvPr/>
        </p:nvSpPr>
        <p:spPr>
          <a:xfrm>
            <a:off x="5528415" y="558705"/>
            <a:ext cx="2565725" cy="584775"/>
          </a:xfrm>
          <a:prstGeom prst="rect">
            <a:avLst/>
          </a:prstGeom>
          <a:noFill/>
        </p:spPr>
        <p:txBody>
          <a:bodyPr wrap="square" rtlCol="0">
            <a:spAutoFit/>
          </a:bodyPr>
          <a:lstStyle/>
          <a:p>
            <a:pPr algn="ctr"/>
            <a:r>
              <a:rPr lang="en-GB" sz="1600" b="1" dirty="0">
                <a:solidFill>
                  <a:srgbClr val="E73E97"/>
                </a:solidFill>
                <a:latin typeface="Poppins" panose="00000500000000000000" pitchFamily="2" charset="0"/>
                <a:cs typeface="Poppins" panose="00000500000000000000" pitchFamily="2" charset="0"/>
              </a:rPr>
              <a:t>Are you concerned about being…?</a:t>
            </a:r>
            <a:endParaRPr lang="en-GB" sz="1600" b="1" dirty="0">
              <a:solidFill>
                <a:srgbClr val="004F6B"/>
              </a:solidFill>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F96B990B-FAC3-8385-F269-D78FE6458224}"/>
              </a:ext>
            </a:extLst>
          </p:cNvPr>
          <p:cNvSpPr txBox="1"/>
          <p:nvPr/>
        </p:nvSpPr>
        <p:spPr>
          <a:xfrm>
            <a:off x="710694" y="4213753"/>
            <a:ext cx="3155098" cy="276999"/>
          </a:xfrm>
          <a:prstGeom prst="rect">
            <a:avLst/>
          </a:prstGeom>
          <a:noFill/>
        </p:spPr>
        <p:txBody>
          <a:bodyPr wrap="square">
            <a:spAutoFit/>
          </a:bodyPr>
          <a:lstStyle/>
          <a:p>
            <a:r>
              <a:rPr lang="en-GB" sz="1200" dirty="0">
                <a:latin typeface="Poppins" panose="00000500000000000000" pitchFamily="2" charset="0"/>
                <a:cs typeface="Poppins" panose="00000500000000000000" pitchFamily="2" charset="0"/>
              </a:rPr>
              <a:t>Not concerned</a:t>
            </a:r>
            <a:endParaRPr lang="en-GB" sz="1200" b="1" dirty="0">
              <a:solidFill>
                <a:srgbClr val="00B38C"/>
              </a:solidFill>
              <a:latin typeface="Poppins" panose="00000500000000000000" pitchFamily="2" charset="0"/>
              <a:cs typeface="Poppins" panose="00000500000000000000" pitchFamily="2" charset="0"/>
            </a:endParaRPr>
          </a:p>
        </p:txBody>
      </p:sp>
      <p:sp>
        <p:nvSpPr>
          <p:cNvPr id="30" name="Oval 29">
            <a:extLst>
              <a:ext uri="{FF2B5EF4-FFF2-40B4-BE49-F238E27FC236}">
                <a16:creationId xmlns:a16="http://schemas.microsoft.com/office/drawing/2014/main" id="{927C645E-FC0A-112B-205A-EEF47B03970F}"/>
              </a:ext>
            </a:extLst>
          </p:cNvPr>
          <p:cNvSpPr/>
          <p:nvPr/>
        </p:nvSpPr>
        <p:spPr>
          <a:xfrm>
            <a:off x="478202" y="4236405"/>
            <a:ext cx="213979" cy="213979"/>
          </a:xfrm>
          <a:prstGeom prst="ellipse">
            <a:avLst/>
          </a:prstGeom>
          <a:solidFill>
            <a:srgbClr val="E73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FF5699B-E063-1FAD-5761-35DBA5F09E89}"/>
              </a:ext>
            </a:extLst>
          </p:cNvPr>
          <p:cNvSpPr txBox="1"/>
          <p:nvPr/>
        </p:nvSpPr>
        <p:spPr>
          <a:xfrm>
            <a:off x="710694" y="4523467"/>
            <a:ext cx="3155098" cy="276999"/>
          </a:xfrm>
          <a:prstGeom prst="rect">
            <a:avLst/>
          </a:prstGeom>
          <a:noFill/>
        </p:spPr>
        <p:txBody>
          <a:bodyPr wrap="square">
            <a:spAutoFit/>
          </a:bodyPr>
          <a:lstStyle/>
          <a:p>
            <a:r>
              <a:rPr lang="en-GB" sz="1200" dirty="0">
                <a:latin typeface="Poppins" panose="00000500000000000000" pitchFamily="2" charset="0"/>
                <a:cs typeface="Poppins" panose="00000500000000000000" pitchFamily="2" charset="0"/>
              </a:rPr>
              <a:t>Concerned overweight</a:t>
            </a:r>
            <a:endParaRPr lang="en-GB" sz="1200" b="1" dirty="0">
              <a:solidFill>
                <a:srgbClr val="00B38C"/>
              </a:solidFill>
              <a:latin typeface="Poppins" panose="00000500000000000000" pitchFamily="2" charset="0"/>
              <a:cs typeface="Poppins" panose="00000500000000000000" pitchFamily="2" charset="0"/>
            </a:endParaRPr>
          </a:p>
        </p:txBody>
      </p:sp>
      <p:sp>
        <p:nvSpPr>
          <p:cNvPr id="32" name="Oval 31">
            <a:extLst>
              <a:ext uri="{FF2B5EF4-FFF2-40B4-BE49-F238E27FC236}">
                <a16:creationId xmlns:a16="http://schemas.microsoft.com/office/drawing/2014/main" id="{EE623BD1-9D77-0DEC-4505-B11301639D3D}"/>
              </a:ext>
            </a:extLst>
          </p:cNvPr>
          <p:cNvSpPr/>
          <p:nvPr/>
        </p:nvSpPr>
        <p:spPr>
          <a:xfrm>
            <a:off x="478202" y="4546119"/>
            <a:ext cx="213979" cy="213979"/>
          </a:xfrm>
          <a:prstGeom prst="ellipse">
            <a:avLst/>
          </a:prstGeom>
          <a:solidFill>
            <a:srgbClr val="00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17605AC-6568-930A-3036-ADCF40C1E44B}"/>
              </a:ext>
            </a:extLst>
          </p:cNvPr>
          <p:cNvSpPr txBox="1"/>
          <p:nvPr/>
        </p:nvSpPr>
        <p:spPr>
          <a:xfrm>
            <a:off x="2307863" y="4227849"/>
            <a:ext cx="3155098" cy="276999"/>
          </a:xfrm>
          <a:prstGeom prst="rect">
            <a:avLst/>
          </a:prstGeom>
          <a:noFill/>
        </p:spPr>
        <p:txBody>
          <a:bodyPr wrap="square">
            <a:spAutoFit/>
          </a:bodyPr>
          <a:lstStyle/>
          <a:p>
            <a:r>
              <a:rPr lang="en-GB" sz="1200" dirty="0">
                <a:latin typeface="Poppins" panose="00000500000000000000" pitchFamily="2" charset="0"/>
                <a:cs typeface="Poppins" panose="00000500000000000000" pitchFamily="2" charset="0"/>
              </a:rPr>
              <a:t>Concerned underweight</a:t>
            </a:r>
            <a:endParaRPr lang="en-GB" sz="1200" b="1" dirty="0">
              <a:solidFill>
                <a:srgbClr val="00B38C"/>
              </a:solidFill>
              <a:latin typeface="Poppins" panose="00000500000000000000" pitchFamily="2" charset="0"/>
              <a:cs typeface="Poppins" panose="00000500000000000000" pitchFamily="2" charset="0"/>
            </a:endParaRPr>
          </a:p>
        </p:txBody>
      </p:sp>
      <p:sp>
        <p:nvSpPr>
          <p:cNvPr id="34" name="Oval 33">
            <a:extLst>
              <a:ext uri="{FF2B5EF4-FFF2-40B4-BE49-F238E27FC236}">
                <a16:creationId xmlns:a16="http://schemas.microsoft.com/office/drawing/2014/main" id="{167782D0-A7C6-2652-0AFE-8230FA810333}"/>
              </a:ext>
            </a:extLst>
          </p:cNvPr>
          <p:cNvSpPr/>
          <p:nvPr/>
        </p:nvSpPr>
        <p:spPr>
          <a:xfrm>
            <a:off x="2075371" y="4250501"/>
            <a:ext cx="213979" cy="213979"/>
          </a:xfrm>
          <a:prstGeom prst="ellipse">
            <a:avLst/>
          </a:prstGeom>
          <a:solidFill>
            <a:srgbClr val="00B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C7BCC72-FA8F-2F97-8F6A-CC273BCB3169}"/>
              </a:ext>
            </a:extLst>
          </p:cNvPr>
          <p:cNvSpPr txBox="1"/>
          <p:nvPr/>
        </p:nvSpPr>
        <p:spPr>
          <a:xfrm>
            <a:off x="2912050" y="4529075"/>
            <a:ext cx="3155098" cy="276999"/>
          </a:xfrm>
          <a:prstGeom prst="rect">
            <a:avLst/>
          </a:prstGeom>
          <a:noFill/>
        </p:spPr>
        <p:txBody>
          <a:bodyPr wrap="square">
            <a:spAutoFit/>
          </a:bodyPr>
          <a:lstStyle/>
          <a:p>
            <a:r>
              <a:rPr lang="en-GB" sz="1200" dirty="0">
                <a:latin typeface="Poppins" panose="00000500000000000000" pitchFamily="2" charset="0"/>
                <a:cs typeface="Poppins" panose="00000500000000000000" pitchFamily="2" charset="0"/>
              </a:rPr>
              <a:t>Prefer not to say</a:t>
            </a:r>
            <a:endParaRPr lang="en-GB" sz="1200" b="1" dirty="0">
              <a:solidFill>
                <a:srgbClr val="00B38C"/>
              </a:solidFill>
              <a:latin typeface="Poppins" panose="00000500000000000000" pitchFamily="2" charset="0"/>
              <a:cs typeface="Poppins" panose="00000500000000000000" pitchFamily="2" charset="0"/>
            </a:endParaRPr>
          </a:p>
        </p:txBody>
      </p:sp>
      <p:sp>
        <p:nvSpPr>
          <p:cNvPr id="36" name="Oval 35">
            <a:extLst>
              <a:ext uri="{FF2B5EF4-FFF2-40B4-BE49-F238E27FC236}">
                <a16:creationId xmlns:a16="http://schemas.microsoft.com/office/drawing/2014/main" id="{EA47C8BD-0158-7B54-F5C9-D0B3F5F1718B}"/>
              </a:ext>
            </a:extLst>
          </p:cNvPr>
          <p:cNvSpPr/>
          <p:nvPr/>
        </p:nvSpPr>
        <p:spPr>
          <a:xfrm>
            <a:off x="2679558" y="4551727"/>
            <a:ext cx="213979" cy="213979"/>
          </a:xfrm>
          <a:prstGeom prst="ellipse">
            <a:avLst/>
          </a:prstGeom>
          <a:solidFill>
            <a:srgbClr val="EFA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DBC4BC5-6091-D459-E076-1D1A95F33DBB}"/>
              </a:ext>
            </a:extLst>
          </p:cNvPr>
          <p:cNvSpPr txBox="1"/>
          <p:nvPr/>
        </p:nvSpPr>
        <p:spPr>
          <a:xfrm>
            <a:off x="416417" y="3097620"/>
            <a:ext cx="624580" cy="276999"/>
          </a:xfrm>
          <a:prstGeom prst="rect">
            <a:avLst/>
          </a:prstGeom>
          <a:noFill/>
        </p:spPr>
        <p:txBody>
          <a:bodyPr wrap="square" rtlCol="0">
            <a:spAutoFit/>
          </a:bodyPr>
          <a:lstStyle/>
          <a:p>
            <a:pPr algn="ctr"/>
            <a:r>
              <a:rPr lang="en-GB" sz="1200" b="1" dirty="0">
                <a:solidFill>
                  <a:srgbClr val="004F6B"/>
                </a:solidFill>
                <a:latin typeface="Poppins" panose="00000500000000000000" pitchFamily="2" charset="0"/>
                <a:cs typeface="Poppins" panose="00000500000000000000" pitchFamily="2" charset="0"/>
              </a:rPr>
              <a:t>46%</a:t>
            </a:r>
          </a:p>
        </p:txBody>
      </p:sp>
      <p:sp>
        <p:nvSpPr>
          <p:cNvPr id="38" name="TextBox 37">
            <a:extLst>
              <a:ext uri="{FF2B5EF4-FFF2-40B4-BE49-F238E27FC236}">
                <a16:creationId xmlns:a16="http://schemas.microsoft.com/office/drawing/2014/main" id="{F67FFCD9-01F4-8213-1D48-E144FBAC48D4}"/>
              </a:ext>
            </a:extLst>
          </p:cNvPr>
          <p:cNvSpPr txBox="1"/>
          <p:nvPr/>
        </p:nvSpPr>
        <p:spPr>
          <a:xfrm>
            <a:off x="1574726" y="3481245"/>
            <a:ext cx="624580" cy="276999"/>
          </a:xfrm>
          <a:prstGeom prst="rect">
            <a:avLst/>
          </a:prstGeom>
          <a:noFill/>
        </p:spPr>
        <p:txBody>
          <a:bodyPr wrap="square" rtlCol="0">
            <a:spAutoFit/>
          </a:bodyPr>
          <a:lstStyle/>
          <a:p>
            <a:pPr algn="ctr"/>
            <a:r>
              <a:rPr lang="en-GB" sz="1200" b="1" dirty="0">
                <a:solidFill>
                  <a:srgbClr val="004F6B"/>
                </a:solidFill>
                <a:latin typeface="Poppins" panose="00000500000000000000" pitchFamily="2" charset="0"/>
                <a:cs typeface="Poppins" panose="00000500000000000000" pitchFamily="2" charset="0"/>
              </a:rPr>
              <a:t>21%</a:t>
            </a:r>
          </a:p>
        </p:txBody>
      </p:sp>
      <p:sp>
        <p:nvSpPr>
          <p:cNvPr id="39" name="TextBox 38">
            <a:extLst>
              <a:ext uri="{FF2B5EF4-FFF2-40B4-BE49-F238E27FC236}">
                <a16:creationId xmlns:a16="http://schemas.microsoft.com/office/drawing/2014/main" id="{BBC1DC3B-6BD6-CC45-3AE1-E3D03D6B5070}"/>
              </a:ext>
            </a:extLst>
          </p:cNvPr>
          <p:cNvSpPr txBox="1"/>
          <p:nvPr/>
        </p:nvSpPr>
        <p:spPr>
          <a:xfrm>
            <a:off x="2679494" y="3718809"/>
            <a:ext cx="624580" cy="276999"/>
          </a:xfrm>
          <a:prstGeom prst="rect">
            <a:avLst/>
          </a:prstGeom>
          <a:noFill/>
        </p:spPr>
        <p:txBody>
          <a:bodyPr wrap="square" rtlCol="0">
            <a:spAutoFit/>
          </a:bodyPr>
          <a:lstStyle/>
          <a:p>
            <a:pPr algn="ctr"/>
            <a:r>
              <a:rPr lang="en-GB" sz="1200" b="1" dirty="0">
                <a:solidFill>
                  <a:srgbClr val="004F6B"/>
                </a:solidFill>
                <a:latin typeface="Poppins" panose="00000500000000000000" pitchFamily="2" charset="0"/>
                <a:cs typeface="Poppins" panose="00000500000000000000" pitchFamily="2" charset="0"/>
              </a:rPr>
              <a:t>8%</a:t>
            </a:r>
          </a:p>
        </p:txBody>
      </p:sp>
      <p:sp>
        <p:nvSpPr>
          <p:cNvPr id="40" name="TextBox 39">
            <a:extLst>
              <a:ext uri="{FF2B5EF4-FFF2-40B4-BE49-F238E27FC236}">
                <a16:creationId xmlns:a16="http://schemas.microsoft.com/office/drawing/2014/main" id="{331AEEDA-02D0-C43C-FDCC-FE675C9EDA4B}"/>
              </a:ext>
            </a:extLst>
          </p:cNvPr>
          <p:cNvSpPr txBox="1"/>
          <p:nvPr/>
        </p:nvSpPr>
        <p:spPr>
          <a:xfrm>
            <a:off x="3840589" y="3425880"/>
            <a:ext cx="624580" cy="276999"/>
          </a:xfrm>
          <a:prstGeom prst="rect">
            <a:avLst/>
          </a:prstGeom>
          <a:noFill/>
        </p:spPr>
        <p:txBody>
          <a:bodyPr wrap="square" rtlCol="0">
            <a:spAutoFit/>
          </a:bodyPr>
          <a:lstStyle/>
          <a:p>
            <a:pPr algn="ctr"/>
            <a:r>
              <a:rPr lang="en-GB" sz="1200" b="1" dirty="0">
                <a:solidFill>
                  <a:srgbClr val="004F6B"/>
                </a:solidFill>
                <a:latin typeface="Poppins" panose="00000500000000000000" pitchFamily="2" charset="0"/>
                <a:cs typeface="Poppins" panose="00000500000000000000" pitchFamily="2" charset="0"/>
              </a:rPr>
              <a:t>26%</a:t>
            </a:r>
          </a:p>
        </p:txBody>
      </p:sp>
      <p:pic>
        <p:nvPicPr>
          <p:cNvPr id="41" name="Picture 40">
            <a:extLst>
              <a:ext uri="{FF2B5EF4-FFF2-40B4-BE49-F238E27FC236}">
                <a16:creationId xmlns:a16="http://schemas.microsoft.com/office/drawing/2014/main" id="{D25DBB63-6C8B-723C-CB03-038C3F8EB4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3761" y="1271129"/>
            <a:ext cx="2422761" cy="2592979"/>
          </a:xfrm>
          <a:prstGeom prst="rect">
            <a:avLst/>
          </a:prstGeom>
        </p:spPr>
      </p:pic>
    </p:spTree>
    <p:extLst>
      <p:ext uri="{BB962C8B-B14F-4D97-AF65-F5344CB8AC3E}">
        <p14:creationId xmlns:p14="http://schemas.microsoft.com/office/powerpoint/2010/main" val="305723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F19077F-EF00-EB34-B8DF-C16E791BE292}"/>
              </a:ext>
            </a:extLst>
          </p:cNvPr>
          <p:cNvGraphicFramePr>
            <a:graphicFrameLocks/>
          </p:cNvGraphicFramePr>
          <p:nvPr/>
        </p:nvGraphicFramePr>
        <p:xfrm>
          <a:off x="3880658" y="844081"/>
          <a:ext cx="6303264" cy="204543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901FDD7F-41C7-81C7-BD92-12314A5B0387}"/>
              </a:ext>
            </a:extLst>
          </p:cNvPr>
          <p:cNvSpPr>
            <a:spLocks noGrp="1"/>
          </p:cNvSpPr>
          <p:nvPr>
            <p:ph type="body" idx="1"/>
          </p:nvPr>
        </p:nvSpPr>
        <p:spPr>
          <a:xfrm>
            <a:off x="2251710" y="232435"/>
            <a:ext cx="6507399" cy="1924910"/>
          </a:xfrm>
        </p:spPr>
        <p:txBody>
          <a:bodyPr/>
          <a:lstStyle/>
          <a:p>
            <a:pPr marL="114300" indent="0">
              <a:buNone/>
            </a:pPr>
            <a:r>
              <a:rPr lang="en-GB" sz="1400" b="1" dirty="0">
                <a:solidFill>
                  <a:srgbClr val="004F6B"/>
                </a:solidFill>
                <a:latin typeface="Poppins" panose="00000500000000000000" pitchFamily="2" charset="0"/>
                <a:cs typeface="Poppins" panose="00000500000000000000" pitchFamily="2" charset="0"/>
              </a:rPr>
              <a:t>In the UK, it is illegal to sell vapes to people under the age of 18. However, data shows that the proportion of children experimenting with vaping is growing by 50% each year (Ash, 2023). </a:t>
            </a:r>
          </a:p>
        </p:txBody>
      </p:sp>
      <p:sp>
        <p:nvSpPr>
          <p:cNvPr id="5" name="TextBox 4">
            <a:extLst>
              <a:ext uri="{FF2B5EF4-FFF2-40B4-BE49-F238E27FC236}">
                <a16:creationId xmlns:a16="http://schemas.microsoft.com/office/drawing/2014/main" id="{758AE94D-F339-70FB-0C5C-0189B4C5CE39}"/>
              </a:ext>
            </a:extLst>
          </p:cNvPr>
          <p:cNvSpPr txBox="1"/>
          <p:nvPr/>
        </p:nvSpPr>
        <p:spPr>
          <a:xfrm>
            <a:off x="392469" y="1153640"/>
            <a:ext cx="2810077" cy="1569660"/>
          </a:xfrm>
          <a:prstGeom prst="rect">
            <a:avLst/>
          </a:prstGeom>
          <a:noFill/>
        </p:spPr>
        <p:txBody>
          <a:bodyPr wrap="square" rtlCol="0">
            <a:spAutoFit/>
          </a:bodyPr>
          <a:lstStyle/>
          <a:p>
            <a:r>
              <a:rPr lang="en-GB" sz="1200" dirty="0">
                <a:latin typeface="Poppins" panose="00000500000000000000" pitchFamily="2" charset="0"/>
                <a:cs typeface="Poppins" panose="00000500000000000000" pitchFamily="2" charset="0"/>
              </a:rPr>
              <a:t>We asked students whether they currently vaped or smoked. </a:t>
            </a:r>
            <a:r>
              <a:rPr lang="en-GB" sz="1200" b="1" dirty="0">
                <a:solidFill>
                  <a:srgbClr val="E73E97"/>
                </a:solidFill>
                <a:latin typeface="Poppins" panose="00000500000000000000" pitchFamily="2" charset="0"/>
                <a:cs typeface="Poppins" panose="00000500000000000000" pitchFamily="2" charset="0"/>
              </a:rPr>
              <a:t>11,758</a:t>
            </a:r>
            <a:r>
              <a:rPr lang="en-GB" sz="1200" b="1" dirty="0">
                <a:latin typeface="Poppins" panose="00000500000000000000" pitchFamily="2" charset="0"/>
                <a:cs typeface="Poppins" panose="00000500000000000000" pitchFamily="2" charset="0"/>
              </a:rPr>
              <a:t> </a:t>
            </a:r>
            <a:r>
              <a:rPr lang="en-GB" sz="1200" dirty="0">
                <a:solidFill>
                  <a:srgbClr val="000000"/>
                </a:solidFill>
                <a:latin typeface="Poppins" panose="00000500000000000000" pitchFamily="2" charset="0"/>
                <a:cs typeface="Poppins" panose="00000500000000000000" pitchFamily="2" charset="0"/>
              </a:rPr>
              <a:t>answered</a:t>
            </a:r>
            <a:r>
              <a:rPr lang="en-GB" sz="1200" dirty="0">
                <a:latin typeface="Poppins" panose="00000500000000000000" pitchFamily="2" charset="0"/>
                <a:cs typeface="Poppins" panose="00000500000000000000" pitchFamily="2" charset="0"/>
              </a:rPr>
              <a:t> the question.</a:t>
            </a:r>
            <a:endParaRPr lang="en-GB" sz="1200" dirty="0">
              <a:solidFill>
                <a:srgbClr val="000000"/>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200" b="1"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200" b="1" dirty="0">
                <a:solidFill>
                  <a:srgbClr val="E73E97"/>
                </a:solidFill>
                <a:latin typeface="Poppins" panose="00000500000000000000" pitchFamily="2" charset="0"/>
                <a:cs typeface="Poppins" panose="00000500000000000000" pitchFamily="2" charset="0"/>
              </a:rPr>
              <a:t>88% (10,486) </a:t>
            </a:r>
            <a:r>
              <a:rPr lang="en-GB" sz="1200" dirty="0">
                <a:latin typeface="Poppins" panose="00000500000000000000" pitchFamily="2" charset="0"/>
                <a:cs typeface="Poppins" panose="00000500000000000000" pitchFamily="2" charset="0"/>
              </a:rPr>
              <a:t>do not vape, although some </a:t>
            </a:r>
            <a:r>
              <a:rPr lang="en-GB" sz="1200" b="1" dirty="0">
                <a:solidFill>
                  <a:srgbClr val="E73E97"/>
                </a:solidFill>
                <a:latin typeface="Poppins" panose="00000500000000000000" pitchFamily="2" charset="0"/>
                <a:cs typeface="Poppins" panose="00000500000000000000" pitchFamily="2" charset="0"/>
              </a:rPr>
              <a:t>(86) </a:t>
            </a:r>
            <a:r>
              <a:rPr lang="en-GB" sz="1200" dirty="0">
                <a:latin typeface="Poppins" panose="00000500000000000000" pitchFamily="2" charset="0"/>
                <a:cs typeface="Poppins" panose="00000500000000000000" pitchFamily="2" charset="0"/>
              </a:rPr>
              <a:t>did smoke. </a:t>
            </a:r>
          </a:p>
          <a:p>
            <a:pPr marL="171450" indent="-171450">
              <a:buFont typeface="Arial" panose="020B0604020202020204" pitchFamily="34" charset="0"/>
              <a:buChar char="•"/>
            </a:pPr>
            <a:endParaRPr lang="en-GB" sz="1200" b="1" dirty="0">
              <a:solidFill>
                <a:srgbClr val="E73E97"/>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200" b="1" dirty="0">
                <a:solidFill>
                  <a:srgbClr val="E73E97"/>
                </a:solidFill>
                <a:latin typeface="Poppins" panose="00000500000000000000" pitchFamily="2" charset="0"/>
                <a:cs typeface="Poppins" panose="00000500000000000000" pitchFamily="2" charset="0"/>
              </a:rPr>
              <a:t>12% (1,272) </a:t>
            </a:r>
            <a:r>
              <a:rPr lang="en-GB" sz="1200" dirty="0">
                <a:latin typeface="Poppins" panose="00000500000000000000" pitchFamily="2" charset="0"/>
                <a:cs typeface="Poppins" panose="00000500000000000000" pitchFamily="2" charset="0"/>
              </a:rPr>
              <a:t>had vaped.</a:t>
            </a:r>
          </a:p>
        </p:txBody>
      </p:sp>
      <p:sp>
        <p:nvSpPr>
          <p:cNvPr id="19" name="Title 1">
            <a:extLst>
              <a:ext uri="{FF2B5EF4-FFF2-40B4-BE49-F238E27FC236}">
                <a16:creationId xmlns:a16="http://schemas.microsoft.com/office/drawing/2014/main" id="{C1DDF96F-5D92-372B-A6CF-FA365E730C63}"/>
              </a:ext>
            </a:extLst>
          </p:cNvPr>
          <p:cNvSpPr txBox="1">
            <a:spLocks/>
          </p:cNvSpPr>
          <p:nvPr/>
        </p:nvSpPr>
        <p:spPr>
          <a:xfrm>
            <a:off x="392471" y="232664"/>
            <a:ext cx="7459939" cy="735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rgbClr val="004F6B"/>
                </a:solidFill>
                <a:latin typeface="Poppins Black" pitchFamily="2" charset="77"/>
                <a:cs typeface="Poppins Black" pitchFamily="2" charset="77"/>
              </a:rPr>
              <a:t>Vaping</a:t>
            </a:r>
            <a:endParaRPr lang="en-GB" sz="3600" b="1" dirty="0">
              <a:solidFill>
                <a:srgbClr val="004F6B"/>
              </a:solidFill>
              <a:latin typeface="Poppins Black" pitchFamily="2" charset="77"/>
              <a:cs typeface="Poppins Black" pitchFamily="2" charset="77"/>
            </a:endParaRPr>
          </a:p>
        </p:txBody>
      </p:sp>
      <p:sp>
        <p:nvSpPr>
          <p:cNvPr id="20" name="TextBox 19">
            <a:extLst>
              <a:ext uri="{FF2B5EF4-FFF2-40B4-BE49-F238E27FC236}">
                <a16:creationId xmlns:a16="http://schemas.microsoft.com/office/drawing/2014/main" id="{C6B8FBDD-CB54-1FAC-8A71-B9D12D272F2C}"/>
              </a:ext>
            </a:extLst>
          </p:cNvPr>
          <p:cNvSpPr txBox="1"/>
          <p:nvPr/>
        </p:nvSpPr>
        <p:spPr>
          <a:xfrm>
            <a:off x="3996002" y="1634467"/>
            <a:ext cx="2432962" cy="646331"/>
          </a:xfrm>
          <a:prstGeom prst="rect">
            <a:avLst/>
          </a:prstGeom>
          <a:noFill/>
        </p:spPr>
        <p:txBody>
          <a:bodyPr wrap="square">
            <a:spAutoFit/>
          </a:bodyPr>
          <a:lstStyle/>
          <a:p>
            <a:r>
              <a:rPr lang="en-GB" sz="1200" b="1" dirty="0">
                <a:solidFill>
                  <a:srgbClr val="E73E97"/>
                </a:solidFill>
                <a:latin typeface="Poppins" panose="00000500000000000000" pitchFamily="2" charset="0"/>
                <a:cs typeface="Poppins" panose="00000500000000000000" pitchFamily="2" charset="0"/>
              </a:rPr>
              <a:t>Does not </a:t>
            </a:r>
          </a:p>
          <a:p>
            <a:r>
              <a:rPr lang="en-GB" sz="1200" dirty="0">
                <a:latin typeface="Poppins" panose="00000500000000000000" pitchFamily="2" charset="0"/>
                <a:cs typeface="Poppins" panose="00000500000000000000" pitchFamily="2" charset="0"/>
              </a:rPr>
              <a:t>vape or </a:t>
            </a:r>
          </a:p>
          <a:p>
            <a:r>
              <a:rPr lang="en-GB" sz="1200" dirty="0">
                <a:latin typeface="Poppins" panose="00000500000000000000" pitchFamily="2" charset="0"/>
                <a:cs typeface="Poppins" panose="00000500000000000000" pitchFamily="2" charset="0"/>
              </a:rPr>
              <a:t>smoke</a:t>
            </a:r>
          </a:p>
        </p:txBody>
      </p:sp>
      <p:sp>
        <p:nvSpPr>
          <p:cNvPr id="21" name="Oval 20">
            <a:extLst>
              <a:ext uri="{FF2B5EF4-FFF2-40B4-BE49-F238E27FC236}">
                <a16:creationId xmlns:a16="http://schemas.microsoft.com/office/drawing/2014/main" id="{F205A184-0F5E-F649-0F4D-0D9B5D0CA224}"/>
              </a:ext>
            </a:extLst>
          </p:cNvPr>
          <p:cNvSpPr/>
          <p:nvPr/>
        </p:nvSpPr>
        <p:spPr>
          <a:xfrm>
            <a:off x="3773670" y="1663689"/>
            <a:ext cx="213979" cy="213979"/>
          </a:xfrm>
          <a:prstGeom prst="ellipse">
            <a:avLst/>
          </a:prstGeom>
          <a:solidFill>
            <a:srgbClr val="E73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817C27-4879-A727-A001-530023872EDF}"/>
              </a:ext>
            </a:extLst>
          </p:cNvPr>
          <p:cNvSpPr txBox="1"/>
          <p:nvPr/>
        </p:nvSpPr>
        <p:spPr>
          <a:xfrm>
            <a:off x="3996001" y="1176227"/>
            <a:ext cx="1904642" cy="461665"/>
          </a:xfrm>
          <a:prstGeom prst="rect">
            <a:avLst/>
          </a:prstGeom>
          <a:noFill/>
        </p:spPr>
        <p:txBody>
          <a:bodyPr wrap="square">
            <a:spAutoFit/>
          </a:bodyPr>
          <a:lstStyle/>
          <a:p>
            <a:r>
              <a:rPr lang="en-GB" sz="1200" b="1" dirty="0">
                <a:solidFill>
                  <a:srgbClr val="004F6B"/>
                </a:solidFill>
                <a:latin typeface="Poppins" panose="00000500000000000000" pitchFamily="2" charset="0"/>
                <a:cs typeface="Poppins" panose="00000500000000000000" pitchFamily="2" charset="0"/>
              </a:rPr>
              <a:t>Does </a:t>
            </a:r>
            <a:r>
              <a:rPr lang="en-GB" sz="1200" dirty="0">
                <a:latin typeface="Poppins" panose="00000500000000000000" pitchFamily="2" charset="0"/>
                <a:cs typeface="Poppins" panose="00000500000000000000" pitchFamily="2" charset="0"/>
              </a:rPr>
              <a:t>vape </a:t>
            </a:r>
          </a:p>
          <a:p>
            <a:r>
              <a:rPr lang="en-GB" sz="1200" dirty="0">
                <a:latin typeface="Poppins" panose="00000500000000000000" pitchFamily="2" charset="0"/>
                <a:cs typeface="Poppins" panose="00000500000000000000" pitchFamily="2" charset="0"/>
              </a:rPr>
              <a:t>or smoke</a:t>
            </a:r>
          </a:p>
        </p:txBody>
      </p:sp>
      <p:sp>
        <p:nvSpPr>
          <p:cNvPr id="23" name="Oval 22">
            <a:extLst>
              <a:ext uri="{FF2B5EF4-FFF2-40B4-BE49-F238E27FC236}">
                <a16:creationId xmlns:a16="http://schemas.microsoft.com/office/drawing/2014/main" id="{FE398746-47CC-BA15-C23F-8496A28797FA}"/>
              </a:ext>
            </a:extLst>
          </p:cNvPr>
          <p:cNvSpPr/>
          <p:nvPr/>
        </p:nvSpPr>
        <p:spPr>
          <a:xfrm>
            <a:off x="3773670" y="1198879"/>
            <a:ext cx="213979" cy="213979"/>
          </a:xfrm>
          <a:prstGeom prst="ellipse">
            <a:avLst/>
          </a:prstGeom>
          <a:solidFill>
            <a:srgbClr val="004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7491E46-FF0E-0C0D-879E-065DD175CF6E}"/>
              </a:ext>
            </a:extLst>
          </p:cNvPr>
          <p:cNvSpPr txBox="1"/>
          <p:nvPr/>
        </p:nvSpPr>
        <p:spPr>
          <a:xfrm>
            <a:off x="3996001" y="2898317"/>
            <a:ext cx="2229762" cy="276999"/>
          </a:xfrm>
          <a:prstGeom prst="rect">
            <a:avLst/>
          </a:prstGeom>
          <a:noFill/>
        </p:spPr>
        <p:txBody>
          <a:bodyPr wrap="square">
            <a:spAutoFit/>
          </a:bodyPr>
          <a:lstStyle/>
          <a:p>
            <a:r>
              <a:rPr lang="en-GB" sz="1200" dirty="0">
                <a:latin typeface="Poppins" panose="00000500000000000000" pitchFamily="2" charset="0"/>
                <a:cs typeface="Poppins" panose="00000500000000000000" pitchFamily="2" charset="0"/>
              </a:rPr>
              <a:t>Vapes and used to smoke</a:t>
            </a:r>
          </a:p>
        </p:txBody>
      </p:sp>
      <p:sp>
        <p:nvSpPr>
          <p:cNvPr id="25" name="Oval 24">
            <a:extLst>
              <a:ext uri="{FF2B5EF4-FFF2-40B4-BE49-F238E27FC236}">
                <a16:creationId xmlns:a16="http://schemas.microsoft.com/office/drawing/2014/main" id="{6D12CA28-D12C-4108-901A-EC65526DFB4A}"/>
              </a:ext>
            </a:extLst>
          </p:cNvPr>
          <p:cNvSpPr/>
          <p:nvPr/>
        </p:nvSpPr>
        <p:spPr>
          <a:xfrm>
            <a:off x="3773669" y="2931129"/>
            <a:ext cx="213979" cy="213979"/>
          </a:xfrm>
          <a:prstGeom prst="ellipse">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F7FBCE-CCCA-61B1-60C8-1636301B7D37}"/>
              </a:ext>
            </a:extLst>
          </p:cNvPr>
          <p:cNvSpPr txBox="1"/>
          <p:nvPr/>
        </p:nvSpPr>
        <p:spPr>
          <a:xfrm>
            <a:off x="6339620" y="2904785"/>
            <a:ext cx="3154322" cy="276999"/>
          </a:xfrm>
          <a:prstGeom prst="rect">
            <a:avLst/>
          </a:prstGeom>
          <a:noFill/>
        </p:spPr>
        <p:txBody>
          <a:bodyPr wrap="square">
            <a:spAutoFit/>
          </a:bodyPr>
          <a:lstStyle/>
          <a:p>
            <a:r>
              <a:rPr lang="en-GB" sz="1200" dirty="0">
                <a:latin typeface="Poppins" panose="00000500000000000000" pitchFamily="2" charset="0"/>
                <a:cs typeface="Poppins" panose="00000500000000000000" pitchFamily="2" charset="0"/>
              </a:rPr>
              <a:t>Vapes, but has never smoked</a:t>
            </a:r>
          </a:p>
        </p:txBody>
      </p:sp>
      <p:sp>
        <p:nvSpPr>
          <p:cNvPr id="27" name="Oval 26">
            <a:extLst>
              <a:ext uri="{FF2B5EF4-FFF2-40B4-BE49-F238E27FC236}">
                <a16:creationId xmlns:a16="http://schemas.microsoft.com/office/drawing/2014/main" id="{8A3D85C4-86C3-47D9-57C0-7D1457405AB8}"/>
              </a:ext>
            </a:extLst>
          </p:cNvPr>
          <p:cNvSpPr/>
          <p:nvPr/>
        </p:nvSpPr>
        <p:spPr>
          <a:xfrm>
            <a:off x="6118021" y="2928903"/>
            <a:ext cx="213979" cy="213979"/>
          </a:xfrm>
          <a:prstGeom prst="ellipse">
            <a:avLst/>
          </a:prstGeom>
          <a:solidFill>
            <a:srgbClr val="00B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08F9774-C49D-1565-8117-D110E3DD2A58}"/>
              </a:ext>
            </a:extLst>
          </p:cNvPr>
          <p:cNvSpPr txBox="1"/>
          <p:nvPr/>
        </p:nvSpPr>
        <p:spPr>
          <a:xfrm>
            <a:off x="3987648" y="2613426"/>
            <a:ext cx="2369563" cy="276999"/>
          </a:xfrm>
          <a:prstGeom prst="rect">
            <a:avLst/>
          </a:prstGeom>
          <a:noFill/>
        </p:spPr>
        <p:txBody>
          <a:bodyPr wrap="square">
            <a:spAutoFit/>
          </a:bodyPr>
          <a:lstStyle/>
          <a:p>
            <a:r>
              <a:rPr lang="en-GB" sz="1200" dirty="0">
                <a:latin typeface="Poppins" panose="00000500000000000000" pitchFamily="2" charset="0"/>
                <a:cs typeface="Poppins" panose="00000500000000000000" pitchFamily="2" charset="0"/>
              </a:rPr>
              <a:t>Vapes and smokes</a:t>
            </a:r>
          </a:p>
        </p:txBody>
      </p:sp>
      <p:sp>
        <p:nvSpPr>
          <p:cNvPr id="29" name="Oval 28">
            <a:extLst>
              <a:ext uri="{FF2B5EF4-FFF2-40B4-BE49-F238E27FC236}">
                <a16:creationId xmlns:a16="http://schemas.microsoft.com/office/drawing/2014/main" id="{2355DE64-C679-5E36-0293-977B9F8FAE3B}"/>
              </a:ext>
            </a:extLst>
          </p:cNvPr>
          <p:cNvSpPr/>
          <p:nvPr/>
        </p:nvSpPr>
        <p:spPr>
          <a:xfrm>
            <a:off x="3774743" y="2636811"/>
            <a:ext cx="213979" cy="213979"/>
          </a:xfrm>
          <a:prstGeom prst="ellipse">
            <a:avLst/>
          </a:prstGeom>
          <a:solidFill>
            <a:srgbClr val="EFA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CA8C7DF9-7540-B776-87F9-6B75DB632EAA}"/>
              </a:ext>
            </a:extLst>
          </p:cNvPr>
          <p:cNvCxnSpPr>
            <a:cxnSpLocks/>
          </p:cNvCxnSpPr>
          <p:nvPr/>
        </p:nvCxnSpPr>
        <p:spPr>
          <a:xfrm>
            <a:off x="3391108" y="1206320"/>
            <a:ext cx="0" cy="3646096"/>
          </a:xfrm>
          <a:prstGeom prst="line">
            <a:avLst/>
          </a:prstGeom>
          <a:ln w="22225">
            <a:solidFill>
              <a:srgbClr val="004F6B"/>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FA660D6-187E-3A53-A3AF-74FC9B88F3A1}"/>
              </a:ext>
            </a:extLst>
          </p:cNvPr>
          <p:cNvSpPr txBox="1"/>
          <p:nvPr/>
        </p:nvSpPr>
        <p:spPr>
          <a:xfrm>
            <a:off x="422490" y="2791880"/>
            <a:ext cx="2780056" cy="1354217"/>
          </a:xfrm>
          <a:prstGeom prst="rect">
            <a:avLst/>
          </a:prstGeom>
          <a:noFill/>
        </p:spPr>
        <p:txBody>
          <a:bodyPr wrap="square">
            <a:spAutoFit/>
          </a:bodyPr>
          <a:lstStyle/>
          <a:p>
            <a:pPr marL="457200" indent="-342900">
              <a:spcAft>
                <a:spcPts val="600"/>
              </a:spcAft>
              <a:buClr>
                <a:srgbClr val="E73E97"/>
              </a:buClr>
              <a:buSzPts val="1800"/>
              <a:buFont typeface="Arial"/>
              <a:buChar char="▸"/>
            </a:pPr>
            <a:r>
              <a:rPr lang="en-GB" sz="1200" b="1" dirty="0">
                <a:solidFill>
                  <a:srgbClr val="E73E97"/>
                </a:solidFill>
                <a:latin typeface="Poppins" panose="00000500000000000000" pitchFamily="2" charset="0"/>
                <a:cs typeface="Poppins" panose="00000500000000000000" pitchFamily="2" charset="0"/>
              </a:rPr>
              <a:t>5% (531) </a:t>
            </a:r>
            <a:r>
              <a:rPr lang="en-GB" sz="1200" dirty="0">
                <a:latin typeface="Poppins" panose="00000500000000000000" pitchFamily="2" charset="0"/>
                <a:cs typeface="Poppins" panose="00000500000000000000" pitchFamily="2" charset="0"/>
              </a:rPr>
              <a:t>vaped but never smoked. </a:t>
            </a:r>
          </a:p>
          <a:p>
            <a:pPr marL="457200" indent="-342900">
              <a:spcAft>
                <a:spcPts val="600"/>
              </a:spcAft>
              <a:buClr>
                <a:srgbClr val="E73E97"/>
              </a:buClr>
              <a:buSzPts val="1800"/>
              <a:buFont typeface="Arial"/>
              <a:buChar char="▸"/>
            </a:pPr>
            <a:r>
              <a:rPr lang="en-GB" sz="1200" b="1" dirty="0">
                <a:solidFill>
                  <a:srgbClr val="E73E97"/>
                </a:solidFill>
                <a:latin typeface="Poppins" panose="00000500000000000000" pitchFamily="2" charset="0"/>
                <a:cs typeface="Poppins" panose="00000500000000000000" pitchFamily="2" charset="0"/>
              </a:rPr>
              <a:t>4% (469) </a:t>
            </a:r>
            <a:r>
              <a:rPr lang="en-GB" sz="1200" dirty="0">
                <a:latin typeface="Poppins" panose="00000500000000000000" pitchFamily="2" charset="0"/>
                <a:cs typeface="Poppins" panose="00000500000000000000" pitchFamily="2" charset="0"/>
              </a:rPr>
              <a:t>vaped and smoked.</a:t>
            </a:r>
          </a:p>
          <a:p>
            <a:pPr marL="457200" indent="-342900">
              <a:spcAft>
                <a:spcPts val="600"/>
              </a:spcAft>
              <a:buClr>
                <a:srgbClr val="E73E97"/>
              </a:buClr>
              <a:buSzPts val="1800"/>
              <a:buFont typeface="Arial"/>
              <a:buChar char="▸"/>
            </a:pPr>
            <a:r>
              <a:rPr lang="en-GB" sz="1200" b="1" dirty="0">
                <a:solidFill>
                  <a:srgbClr val="E73E97"/>
                </a:solidFill>
                <a:latin typeface="Poppins" panose="00000500000000000000" pitchFamily="2" charset="0"/>
                <a:cs typeface="Poppins" panose="00000500000000000000" pitchFamily="2" charset="0"/>
              </a:rPr>
              <a:t>2% (272) </a:t>
            </a:r>
            <a:r>
              <a:rPr lang="en-GB" sz="1200" dirty="0">
                <a:latin typeface="Poppins" panose="00000500000000000000" pitchFamily="2" charset="0"/>
                <a:cs typeface="Poppins" panose="00000500000000000000" pitchFamily="2" charset="0"/>
              </a:rPr>
              <a:t>vaped and used to smoke.</a:t>
            </a:r>
          </a:p>
        </p:txBody>
      </p:sp>
      <p:pic>
        <p:nvPicPr>
          <p:cNvPr id="38" name="Picture 37">
            <a:extLst>
              <a:ext uri="{FF2B5EF4-FFF2-40B4-BE49-F238E27FC236}">
                <a16:creationId xmlns:a16="http://schemas.microsoft.com/office/drawing/2014/main" id="{33A5255E-5D2B-96B1-70C3-F1FA516C5B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5316" y="3416299"/>
            <a:ext cx="4993789" cy="1261057"/>
          </a:xfrm>
          <a:prstGeom prst="rect">
            <a:avLst/>
          </a:prstGeom>
        </p:spPr>
      </p:pic>
      <p:sp>
        <p:nvSpPr>
          <p:cNvPr id="39" name="TextBox 38">
            <a:extLst>
              <a:ext uri="{FF2B5EF4-FFF2-40B4-BE49-F238E27FC236}">
                <a16:creationId xmlns:a16="http://schemas.microsoft.com/office/drawing/2014/main" id="{AB953784-BCAD-8617-D38C-ED1199D2EDBC}"/>
              </a:ext>
            </a:extLst>
          </p:cNvPr>
          <p:cNvSpPr txBox="1"/>
          <p:nvPr/>
        </p:nvSpPr>
        <p:spPr>
          <a:xfrm>
            <a:off x="5045826" y="3945246"/>
            <a:ext cx="3474720" cy="276999"/>
          </a:xfrm>
          <a:prstGeom prst="rect">
            <a:avLst/>
          </a:prstGeom>
          <a:noFill/>
        </p:spPr>
        <p:txBody>
          <a:bodyPr wrap="square">
            <a:spAutoFit/>
          </a:bodyPr>
          <a:lstStyle/>
          <a:p>
            <a:pPr algn="ctr"/>
            <a:r>
              <a:rPr lang="en-GB" sz="1200" b="1" dirty="0">
                <a:solidFill>
                  <a:schemeClr val="bg1"/>
                </a:solidFill>
                <a:latin typeface="Poppins" panose="00000500000000000000" pitchFamily="2" charset="0"/>
                <a:cs typeface="Poppins" panose="00000500000000000000" pitchFamily="2" charset="0"/>
              </a:rPr>
              <a:t>5% said they vape, but never smoked.</a:t>
            </a:r>
          </a:p>
        </p:txBody>
      </p:sp>
      <p:sp>
        <p:nvSpPr>
          <p:cNvPr id="40" name="Slide Number Placeholder 4">
            <a:extLst>
              <a:ext uri="{FF2B5EF4-FFF2-40B4-BE49-F238E27FC236}">
                <a16:creationId xmlns:a16="http://schemas.microsoft.com/office/drawing/2014/main" id="{D3C044E9-B920-A0A1-4D12-D041488269D2}"/>
              </a:ext>
            </a:extLst>
          </p:cNvPr>
          <p:cNvSpPr txBox="1">
            <a:spLocks/>
          </p:cNvSpPr>
          <p:nvPr/>
        </p:nvSpPr>
        <p:spPr>
          <a:xfrm>
            <a:off x="8146800" y="4677352"/>
            <a:ext cx="540000" cy="216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9pPr>
          </a:lstStyle>
          <a:p>
            <a:fld id="{9295DF58-4118-4551-8C61-1A7ED177FA2D}" type="slidenum">
              <a:rPr lang="en-GB" smtClean="0">
                <a:solidFill>
                  <a:srgbClr val="004F6B"/>
                </a:solidFill>
                <a:latin typeface="Century Gothic" panose="020B0502020202020204" pitchFamily="34" charset="0"/>
              </a:rPr>
              <a:pPr/>
              <a:t>4</a:t>
            </a:fld>
            <a:endParaRPr lang="en-GB" dirty="0">
              <a:solidFill>
                <a:srgbClr val="004F6B"/>
              </a:solidFill>
              <a:latin typeface="Century Gothic" panose="020B0502020202020204" pitchFamily="34" charset="0"/>
            </a:endParaRPr>
          </a:p>
        </p:txBody>
      </p:sp>
    </p:spTree>
    <p:extLst>
      <p:ext uri="{BB962C8B-B14F-4D97-AF65-F5344CB8AC3E}">
        <p14:creationId xmlns:p14="http://schemas.microsoft.com/office/powerpoint/2010/main" val="323350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9">
            <a:extLst>
              <a:ext uri="{FF2B5EF4-FFF2-40B4-BE49-F238E27FC236}">
                <a16:creationId xmlns:a16="http://schemas.microsoft.com/office/drawing/2014/main" id="{9BBE6CF9-D5CB-4C60-AA07-1CCF31DF80B1}"/>
              </a:ext>
            </a:extLst>
          </p:cNvPr>
          <p:cNvSpPr txBox="1"/>
          <p:nvPr/>
        </p:nvSpPr>
        <p:spPr>
          <a:xfrm>
            <a:off x="459581" y="2491740"/>
            <a:ext cx="4688420" cy="2323271"/>
          </a:xfrm>
          <a:custGeom>
            <a:avLst/>
            <a:gdLst>
              <a:gd name="connsiteX0" fmla="*/ 0 w 4688420"/>
              <a:gd name="connsiteY0" fmla="*/ 0 h 2323271"/>
              <a:gd name="connsiteX1" fmla="*/ 622890 w 4688420"/>
              <a:gd name="connsiteY1" fmla="*/ 0 h 2323271"/>
              <a:gd name="connsiteX2" fmla="*/ 1152012 w 4688420"/>
              <a:gd name="connsiteY2" fmla="*/ 0 h 2323271"/>
              <a:gd name="connsiteX3" fmla="*/ 1915554 w 4688420"/>
              <a:gd name="connsiteY3" fmla="*/ 0 h 2323271"/>
              <a:gd name="connsiteX4" fmla="*/ 2538445 w 4688420"/>
              <a:gd name="connsiteY4" fmla="*/ 0 h 2323271"/>
              <a:gd name="connsiteX5" fmla="*/ 3161335 w 4688420"/>
              <a:gd name="connsiteY5" fmla="*/ 0 h 2323271"/>
              <a:gd name="connsiteX6" fmla="*/ 3924877 w 4688420"/>
              <a:gd name="connsiteY6" fmla="*/ 0 h 2323271"/>
              <a:gd name="connsiteX7" fmla="*/ 4688420 w 4688420"/>
              <a:gd name="connsiteY7" fmla="*/ 0 h 2323271"/>
              <a:gd name="connsiteX8" fmla="*/ 4688420 w 4688420"/>
              <a:gd name="connsiteY8" fmla="*/ 627283 h 2323271"/>
              <a:gd name="connsiteX9" fmla="*/ 4688420 w 4688420"/>
              <a:gd name="connsiteY9" fmla="*/ 1161636 h 2323271"/>
              <a:gd name="connsiteX10" fmla="*/ 4688420 w 4688420"/>
              <a:gd name="connsiteY10" fmla="*/ 1695988 h 2323271"/>
              <a:gd name="connsiteX11" fmla="*/ 4688420 w 4688420"/>
              <a:gd name="connsiteY11" fmla="*/ 2323271 h 2323271"/>
              <a:gd name="connsiteX12" fmla="*/ 3971762 w 4688420"/>
              <a:gd name="connsiteY12" fmla="*/ 2323271 h 2323271"/>
              <a:gd name="connsiteX13" fmla="*/ 3208219 w 4688420"/>
              <a:gd name="connsiteY13" fmla="*/ 2323271 h 2323271"/>
              <a:gd name="connsiteX14" fmla="*/ 2444676 w 4688420"/>
              <a:gd name="connsiteY14" fmla="*/ 2323271 h 2323271"/>
              <a:gd name="connsiteX15" fmla="*/ 1868670 w 4688420"/>
              <a:gd name="connsiteY15" fmla="*/ 2323271 h 2323271"/>
              <a:gd name="connsiteX16" fmla="*/ 1198896 w 4688420"/>
              <a:gd name="connsiteY16" fmla="*/ 2323271 h 2323271"/>
              <a:gd name="connsiteX17" fmla="*/ 0 w 4688420"/>
              <a:gd name="connsiteY17" fmla="*/ 2323271 h 2323271"/>
              <a:gd name="connsiteX18" fmla="*/ 0 w 4688420"/>
              <a:gd name="connsiteY18" fmla="*/ 1742453 h 2323271"/>
              <a:gd name="connsiteX19" fmla="*/ 0 w 4688420"/>
              <a:gd name="connsiteY19" fmla="*/ 1208101 h 2323271"/>
              <a:gd name="connsiteX20" fmla="*/ 0 w 4688420"/>
              <a:gd name="connsiteY20" fmla="*/ 673749 h 2323271"/>
              <a:gd name="connsiteX21" fmla="*/ 0 w 4688420"/>
              <a:gd name="connsiteY21" fmla="*/ 0 h 232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88420" h="2323271" extrusionOk="0">
                <a:moveTo>
                  <a:pt x="0" y="0"/>
                </a:moveTo>
                <a:cubicBezTo>
                  <a:pt x="155587" y="-27396"/>
                  <a:pt x="380577" y="1117"/>
                  <a:pt x="622890" y="0"/>
                </a:cubicBezTo>
                <a:cubicBezTo>
                  <a:pt x="865203" y="-1117"/>
                  <a:pt x="966028" y="-5256"/>
                  <a:pt x="1152012" y="0"/>
                </a:cubicBezTo>
                <a:cubicBezTo>
                  <a:pt x="1337996" y="5256"/>
                  <a:pt x="1646208" y="-14551"/>
                  <a:pt x="1915554" y="0"/>
                </a:cubicBezTo>
                <a:cubicBezTo>
                  <a:pt x="2184900" y="14551"/>
                  <a:pt x="2387720" y="7232"/>
                  <a:pt x="2538445" y="0"/>
                </a:cubicBezTo>
                <a:cubicBezTo>
                  <a:pt x="2689170" y="-7232"/>
                  <a:pt x="2993790" y="-24235"/>
                  <a:pt x="3161335" y="0"/>
                </a:cubicBezTo>
                <a:cubicBezTo>
                  <a:pt x="3328880" y="24235"/>
                  <a:pt x="3726983" y="20632"/>
                  <a:pt x="3924877" y="0"/>
                </a:cubicBezTo>
                <a:cubicBezTo>
                  <a:pt x="4122771" y="-20632"/>
                  <a:pt x="4532735" y="37364"/>
                  <a:pt x="4688420" y="0"/>
                </a:cubicBezTo>
                <a:cubicBezTo>
                  <a:pt x="4702163" y="233186"/>
                  <a:pt x="4712147" y="434110"/>
                  <a:pt x="4688420" y="627283"/>
                </a:cubicBezTo>
                <a:cubicBezTo>
                  <a:pt x="4664693" y="820456"/>
                  <a:pt x="4696761" y="929037"/>
                  <a:pt x="4688420" y="1161636"/>
                </a:cubicBezTo>
                <a:cubicBezTo>
                  <a:pt x="4680079" y="1394235"/>
                  <a:pt x="4710223" y="1476901"/>
                  <a:pt x="4688420" y="1695988"/>
                </a:cubicBezTo>
                <a:cubicBezTo>
                  <a:pt x="4666617" y="1915075"/>
                  <a:pt x="4685750" y="2092376"/>
                  <a:pt x="4688420" y="2323271"/>
                </a:cubicBezTo>
                <a:cubicBezTo>
                  <a:pt x="4478418" y="2354989"/>
                  <a:pt x="4250123" y="2300439"/>
                  <a:pt x="3971762" y="2323271"/>
                </a:cubicBezTo>
                <a:cubicBezTo>
                  <a:pt x="3693401" y="2346103"/>
                  <a:pt x="3566261" y="2299249"/>
                  <a:pt x="3208219" y="2323271"/>
                </a:cubicBezTo>
                <a:cubicBezTo>
                  <a:pt x="2850177" y="2347293"/>
                  <a:pt x="2716929" y="2335527"/>
                  <a:pt x="2444676" y="2323271"/>
                </a:cubicBezTo>
                <a:cubicBezTo>
                  <a:pt x="2172423" y="2311015"/>
                  <a:pt x="2146748" y="2334265"/>
                  <a:pt x="1868670" y="2323271"/>
                </a:cubicBezTo>
                <a:cubicBezTo>
                  <a:pt x="1590592" y="2312277"/>
                  <a:pt x="1339965" y="2305676"/>
                  <a:pt x="1198896" y="2323271"/>
                </a:cubicBezTo>
                <a:cubicBezTo>
                  <a:pt x="1057827" y="2340866"/>
                  <a:pt x="391393" y="2359385"/>
                  <a:pt x="0" y="2323271"/>
                </a:cubicBezTo>
                <a:cubicBezTo>
                  <a:pt x="-18984" y="2143487"/>
                  <a:pt x="11955" y="1884600"/>
                  <a:pt x="0" y="1742453"/>
                </a:cubicBezTo>
                <a:cubicBezTo>
                  <a:pt x="-11955" y="1600306"/>
                  <a:pt x="2179" y="1335861"/>
                  <a:pt x="0" y="1208101"/>
                </a:cubicBezTo>
                <a:cubicBezTo>
                  <a:pt x="-2179" y="1080341"/>
                  <a:pt x="19012" y="801675"/>
                  <a:pt x="0" y="673749"/>
                </a:cubicBezTo>
                <a:cubicBezTo>
                  <a:pt x="-19012" y="545823"/>
                  <a:pt x="2534" y="239662"/>
                  <a:pt x="0" y="0"/>
                </a:cubicBezTo>
                <a:close/>
              </a:path>
            </a:pathLst>
          </a:custGeom>
          <a:noFill/>
          <a:ln w="28575" cmpd="sng">
            <a:solidFill>
              <a:srgbClr val="004F6B"/>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dk1"/>
          </a:fontRef>
        </p:style>
        <p:txBody>
          <a:bodyPr wrap="none" rtlCol="0" anchor="ctr" anchorCtr="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endParaRPr lang="en-GB" sz="1100" dirty="0">
              <a:solidFill>
                <a:schemeClr val="dk1"/>
              </a:solidFill>
              <a:effectLst/>
              <a:latin typeface="+mn-lt"/>
              <a:ea typeface="+mn-ea"/>
              <a:cs typeface="+mn-cs"/>
            </a:endParaRPr>
          </a:p>
        </p:txBody>
      </p:sp>
      <p:sp>
        <p:nvSpPr>
          <p:cNvPr id="4" name="TextBox 3">
            <a:extLst>
              <a:ext uri="{FF2B5EF4-FFF2-40B4-BE49-F238E27FC236}">
                <a16:creationId xmlns:a16="http://schemas.microsoft.com/office/drawing/2014/main" id="{7B648B94-1D10-7E15-BD19-9DC41ED31908}"/>
              </a:ext>
            </a:extLst>
          </p:cNvPr>
          <p:cNvSpPr txBox="1"/>
          <p:nvPr/>
        </p:nvSpPr>
        <p:spPr>
          <a:xfrm>
            <a:off x="392471" y="726276"/>
            <a:ext cx="8508998" cy="1877437"/>
          </a:xfrm>
          <a:prstGeom prst="rect">
            <a:avLst/>
          </a:prstGeom>
          <a:noFill/>
        </p:spPr>
        <p:txBody>
          <a:bodyPr wrap="square" rtlCol="0">
            <a:spAutoFit/>
          </a:bodyPr>
          <a:lstStyle/>
          <a:p>
            <a:r>
              <a:rPr lang="en-GB" b="1" dirty="0">
                <a:solidFill>
                  <a:srgbClr val="004F6B"/>
                </a:solidFill>
                <a:latin typeface="Poppins" pitchFamily="2" charset="77"/>
                <a:cs typeface="Poppins" pitchFamily="2" charset="77"/>
              </a:rPr>
              <a:t>Increased awareness regarding sexual health is important within the context of rising national rates of sexually transmitted infections (STIs). </a:t>
            </a:r>
            <a:r>
              <a:rPr lang="en-GB" b="1" i="0" u="none" strike="noStrike" dirty="0">
                <a:solidFill>
                  <a:srgbClr val="004F6B"/>
                </a:solidFill>
                <a:effectLst/>
                <a:latin typeface="Poppins" pitchFamily="2" charset="77"/>
                <a:cs typeface="Poppins" pitchFamily="2" charset="77"/>
              </a:rPr>
              <a:t>Compared to 2021, the number of new </a:t>
            </a:r>
            <a:r>
              <a:rPr lang="en-GB" b="1" dirty="0">
                <a:solidFill>
                  <a:srgbClr val="004F6B"/>
                </a:solidFill>
                <a:latin typeface="Poppins" pitchFamily="2" charset="77"/>
                <a:cs typeface="Poppins" pitchFamily="2" charset="77"/>
              </a:rPr>
              <a:t>STI </a:t>
            </a:r>
            <a:r>
              <a:rPr lang="en-GB" b="1" i="0" u="none" strike="noStrike" dirty="0">
                <a:solidFill>
                  <a:srgbClr val="004F6B"/>
                </a:solidFill>
                <a:effectLst/>
                <a:latin typeface="Poppins" pitchFamily="2" charset="77"/>
                <a:cs typeface="Poppins" pitchFamily="2" charset="77"/>
              </a:rPr>
              <a:t>diagnoses in 2022 among young people (15 to 24) increased by 26.5% (129,938 to 164,337), largely due to a near doubling of cases of gonorrhoea over the same period.</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We asked students </a:t>
            </a:r>
            <a:r>
              <a:rPr lang="en-GB" sz="1200" i="1" dirty="0">
                <a:latin typeface="Poppins" panose="00000500000000000000" pitchFamily="2" charset="0"/>
                <a:cs typeface="Poppins" panose="00000500000000000000" pitchFamily="2" charset="0"/>
              </a:rPr>
              <a:t>in Year 9 and above </a:t>
            </a:r>
            <a:r>
              <a:rPr lang="en-GB" sz="1200" dirty="0">
                <a:latin typeface="Poppins" panose="00000500000000000000" pitchFamily="2" charset="0"/>
                <a:cs typeface="Poppins" panose="00000500000000000000" pitchFamily="2" charset="0"/>
              </a:rPr>
              <a:t>about their awareness of </a:t>
            </a:r>
            <a:r>
              <a:rPr lang="en-GB" sz="1200" dirty="0">
                <a:solidFill>
                  <a:srgbClr val="E73E97"/>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iCaSH</a:t>
            </a:r>
            <a:r>
              <a:rPr lang="en-GB" sz="1200" dirty="0">
                <a:latin typeface="Poppins" panose="00000500000000000000" pitchFamily="2" charset="0"/>
                <a:cs typeface="Poppins" panose="00000500000000000000" pitchFamily="2" charset="0"/>
              </a:rPr>
              <a:t>. It is a free local service that provides sexual and reproductive health services, including contraception, STI testing and treatment. </a:t>
            </a:r>
            <a:r>
              <a:rPr lang="en-GB" sz="1200" b="1" dirty="0">
                <a:solidFill>
                  <a:srgbClr val="E73E97"/>
                </a:solidFill>
                <a:latin typeface="Poppins" panose="00000500000000000000" pitchFamily="2" charset="0"/>
                <a:cs typeface="Poppins" panose="00000500000000000000" pitchFamily="2" charset="0"/>
              </a:rPr>
              <a:t>7,264</a:t>
            </a:r>
            <a:r>
              <a:rPr lang="en-GB" sz="1200" dirty="0">
                <a:latin typeface="Poppins" panose="00000500000000000000" pitchFamily="2" charset="0"/>
                <a:cs typeface="Poppins" panose="00000500000000000000" pitchFamily="2" charset="0"/>
              </a:rPr>
              <a:t> students answered this question. </a:t>
            </a:r>
          </a:p>
          <a:p>
            <a:endParaRPr lang="en-GB" sz="1200" dirty="0">
              <a:latin typeface="Poppins" panose="00000500000000000000" pitchFamily="2" charset="0"/>
              <a:cs typeface="Poppins" panose="00000500000000000000" pitchFamily="2" charset="0"/>
            </a:endParaRPr>
          </a:p>
        </p:txBody>
      </p:sp>
      <p:graphicFrame>
        <p:nvGraphicFramePr>
          <p:cNvPr id="5" name="Chart 4">
            <a:extLst>
              <a:ext uri="{FF2B5EF4-FFF2-40B4-BE49-F238E27FC236}">
                <a16:creationId xmlns:a16="http://schemas.microsoft.com/office/drawing/2014/main" id="{4968AB68-1584-2144-2AC2-C04DEF6F667F}"/>
              </a:ext>
            </a:extLst>
          </p:cNvPr>
          <p:cNvGraphicFramePr>
            <a:graphicFrameLocks/>
          </p:cNvGraphicFramePr>
          <p:nvPr/>
        </p:nvGraphicFramePr>
        <p:xfrm>
          <a:off x="1383031" y="2801141"/>
          <a:ext cx="4404706" cy="128049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52537967-0364-BEED-3D7D-B93037782B50}"/>
              </a:ext>
            </a:extLst>
          </p:cNvPr>
          <p:cNvSpPr txBox="1"/>
          <p:nvPr/>
        </p:nvSpPr>
        <p:spPr>
          <a:xfrm>
            <a:off x="5288541" y="2232153"/>
            <a:ext cx="3680037" cy="2677656"/>
          </a:xfrm>
          <a:prstGeom prst="rect">
            <a:avLst/>
          </a:prstGeom>
          <a:noFill/>
        </p:spPr>
        <p:txBody>
          <a:bodyPr wrap="square" rtlCol="0">
            <a:spAutoFit/>
          </a:bodyPr>
          <a:lstStyle/>
          <a:p>
            <a:pPr marL="285750" indent="-2857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200" dirty="0">
                <a:latin typeface="Poppins" panose="00000500000000000000" pitchFamily="2" charset="0"/>
                <a:cs typeface="Poppins" panose="00000500000000000000" pitchFamily="2" charset="0"/>
              </a:rPr>
              <a:t>Female students were slightly more likely to be aware of iCaSH than male students. </a:t>
            </a:r>
            <a:r>
              <a:rPr lang="en-GB" sz="1200" b="1" dirty="0">
                <a:solidFill>
                  <a:srgbClr val="E73E97"/>
                </a:solidFill>
                <a:latin typeface="Poppins" panose="00000500000000000000" pitchFamily="2" charset="0"/>
                <a:cs typeface="Poppins" panose="00000500000000000000" pitchFamily="2" charset="0"/>
              </a:rPr>
              <a:t>(20% vs. 15%)</a:t>
            </a:r>
            <a:r>
              <a:rPr lang="en-GB" sz="1200" dirty="0">
                <a:solidFill>
                  <a:srgbClr val="004F6B"/>
                </a:solidFill>
                <a:latin typeface="Poppins" panose="00000500000000000000" pitchFamily="2" charset="0"/>
                <a:cs typeface="Poppins" panose="00000500000000000000" pitchFamily="2" charset="0"/>
              </a:rPr>
              <a:t>. </a:t>
            </a:r>
          </a:p>
          <a:p>
            <a:endParaRPr lang="en-GB" sz="1200" b="1" dirty="0">
              <a:solidFill>
                <a:srgbClr val="E73E97"/>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200" dirty="0">
                <a:latin typeface="Poppins" panose="00000500000000000000" pitchFamily="2" charset="0"/>
                <a:cs typeface="Poppins" panose="00000500000000000000" pitchFamily="2" charset="0"/>
              </a:rPr>
              <a:t>Awareness of iCaSH increased with year group. In total, </a:t>
            </a:r>
            <a:r>
              <a:rPr lang="en-GB" sz="1200" b="1" dirty="0">
                <a:solidFill>
                  <a:srgbClr val="E73E97"/>
                </a:solidFill>
                <a:latin typeface="Poppins" panose="00000500000000000000" pitchFamily="2" charset="0"/>
                <a:cs typeface="Poppins" panose="00000500000000000000" pitchFamily="2" charset="0"/>
              </a:rPr>
              <a:t>11%</a:t>
            </a:r>
            <a:r>
              <a:rPr lang="en-GB" sz="1200" dirty="0">
                <a:latin typeface="Poppins" panose="00000500000000000000" pitchFamily="2" charset="0"/>
                <a:cs typeface="Poppins" panose="00000500000000000000" pitchFamily="2" charset="0"/>
              </a:rPr>
              <a:t> of Year 9s were aware, compared to </a:t>
            </a:r>
            <a:r>
              <a:rPr lang="en-GB" sz="1200" b="1" dirty="0">
                <a:solidFill>
                  <a:srgbClr val="E73E97"/>
                </a:solidFill>
                <a:latin typeface="Poppins" panose="00000500000000000000" pitchFamily="2" charset="0"/>
                <a:cs typeface="Poppins" panose="00000500000000000000" pitchFamily="2" charset="0"/>
              </a:rPr>
              <a:t>25% </a:t>
            </a:r>
            <a:r>
              <a:rPr lang="en-GB" sz="1200" dirty="0">
                <a:latin typeface="Poppins" panose="00000500000000000000" pitchFamily="2" charset="0"/>
                <a:cs typeface="Poppins" panose="00000500000000000000" pitchFamily="2" charset="0"/>
              </a:rPr>
              <a:t>of Year 13s. </a:t>
            </a:r>
          </a:p>
          <a:p>
            <a:pPr marL="285750" indent="-2857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200" dirty="0">
                <a:latin typeface="Poppins" panose="00000500000000000000" pitchFamily="2" charset="0"/>
                <a:cs typeface="Poppins" panose="00000500000000000000" pitchFamily="2" charset="0"/>
              </a:rPr>
              <a:t>Students with additional support needs were slightly more likely to be aware of iCaSH than students with no additional support needs </a:t>
            </a:r>
            <a:r>
              <a:rPr lang="en-GB" sz="1200" b="1" dirty="0">
                <a:solidFill>
                  <a:srgbClr val="E73E97"/>
                </a:solidFill>
                <a:latin typeface="Poppins" panose="00000500000000000000" pitchFamily="2" charset="0"/>
                <a:cs typeface="Poppins" panose="00000500000000000000" pitchFamily="2" charset="0"/>
              </a:rPr>
              <a:t>(18% vs. 17%). </a:t>
            </a:r>
          </a:p>
          <a:p>
            <a:endParaRPr lang="en-GB" sz="1200" dirty="0">
              <a:latin typeface="Poppins" panose="00000500000000000000" pitchFamily="2" charset="0"/>
              <a:cs typeface="Poppins" panose="00000500000000000000" pitchFamily="2" charset="0"/>
            </a:endParaRPr>
          </a:p>
        </p:txBody>
      </p:sp>
      <p:sp>
        <p:nvSpPr>
          <p:cNvPr id="7" name="Title 1">
            <a:extLst>
              <a:ext uri="{FF2B5EF4-FFF2-40B4-BE49-F238E27FC236}">
                <a16:creationId xmlns:a16="http://schemas.microsoft.com/office/drawing/2014/main" id="{5D30A332-387D-E2B4-4590-D885F996772B}"/>
              </a:ext>
            </a:extLst>
          </p:cNvPr>
          <p:cNvSpPr txBox="1">
            <a:spLocks/>
          </p:cNvSpPr>
          <p:nvPr/>
        </p:nvSpPr>
        <p:spPr>
          <a:xfrm>
            <a:off x="392471" y="232664"/>
            <a:ext cx="7459939" cy="735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rgbClr val="004F6B"/>
                </a:solidFill>
                <a:latin typeface="Poppins Black" pitchFamily="2" charset="77"/>
                <a:cs typeface="Poppins Black" pitchFamily="2" charset="77"/>
              </a:rPr>
              <a:t>Sexual health</a:t>
            </a:r>
            <a:endParaRPr lang="en-GB" sz="3600" b="1" dirty="0">
              <a:solidFill>
                <a:srgbClr val="004F6B"/>
              </a:solidFill>
              <a:latin typeface="Poppins Black" pitchFamily="2" charset="77"/>
              <a:cs typeface="Poppins Black" pitchFamily="2" charset="77"/>
            </a:endParaRPr>
          </a:p>
        </p:txBody>
      </p:sp>
      <p:sp>
        <p:nvSpPr>
          <p:cNvPr id="9" name="TextBox 8">
            <a:extLst>
              <a:ext uri="{FF2B5EF4-FFF2-40B4-BE49-F238E27FC236}">
                <a16:creationId xmlns:a16="http://schemas.microsoft.com/office/drawing/2014/main" id="{814CEF56-1E76-5D03-F4EE-7F3915EB53EF}"/>
              </a:ext>
            </a:extLst>
          </p:cNvPr>
          <p:cNvSpPr txBox="1"/>
          <p:nvPr/>
        </p:nvSpPr>
        <p:spPr>
          <a:xfrm>
            <a:off x="3515589" y="2665718"/>
            <a:ext cx="2229762" cy="276999"/>
          </a:xfrm>
          <a:prstGeom prst="rect">
            <a:avLst/>
          </a:prstGeom>
          <a:noFill/>
        </p:spPr>
        <p:txBody>
          <a:bodyPr wrap="square">
            <a:spAutoFit/>
          </a:bodyPr>
          <a:lstStyle/>
          <a:p>
            <a:r>
              <a:rPr lang="en-GB" sz="1200" dirty="0">
                <a:latin typeface="Poppins" panose="00000500000000000000" pitchFamily="2" charset="0"/>
                <a:cs typeface="Poppins" panose="00000500000000000000" pitchFamily="2" charset="0"/>
              </a:rPr>
              <a:t>Not aware</a:t>
            </a:r>
          </a:p>
        </p:txBody>
      </p:sp>
      <p:sp>
        <p:nvSpPr>
          <p:cNvPr id="10" name="Oval 9">
            <a:extLst>
              <a:ext uri="{FF2B5EF4-FFF2-40B4-BE49-F238E27FC236}">
                <a16:creationId xmlns:a16="http://schemas.microsoft.com/office/drawing/2014/main" id="{810940AF-FC01-8329-D3E6-C94E17F0A0CD}"/>
              </a:ext>
            </a:extLst>
          </p:cNvPr>
          <p:cNvSpPr/>
          <p:nvPr/>
        </p:nvSpPr>
        <p:spPr>
          <a:xfrm>
            <a:off x="3293257" y="2687908"/>
            <a:ext cx="213979" cy="213979"/>
          </a:xfrm>
          <a:prstGeom prst="ellipse">
            <a:avLst/>
          </a:prstGeom>
          <a:solidFill>
            <a:srgbClr val="E73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C19E56-E2A4-9932-28CA-F4DBF918493E}"/>
              </a:ext>
            </a:extLst>
          </p:cNvPr>
          <p:cNvSpPr txBox="1"/>
          <p:nvPr/>
        </p:nvSpPr>
        <p:spPr>
          <a:xfrm>
            <a:off x="3515589" y="2986969"/>
            <a:ext cx="2229762" cy="276999"/>
          </a:xfrm>
          <a:prstGeom prst="rect">
            <a:avLst/>
          </a:prstGeom>
          <a:noFill/>
        </p:spPr>
        <p:txBody>
          <a:bodyPr wrap="square">
            <a:spAutoFit/>
          </a:bodyPr>
          <a:lstStyle/>
          <a:p>
            <a:r>
              <a:rPr lang="en-GB" sz="1200" dirty="0">
                <a:latin typeface="Poppins" panose="00000500000000000000" pitchFamily="2" charset="0"/>
                <a:cs typeface="Poppins" panose="00000500000000000000" pitchFamily="2" charset="0"/>
              </a:rPr>
              <a:t>Prefer not to say</a:t>
            </a:r>
          </a:p>
        </p:txBody>
      </p:sp>
      <p:sp>
        <p:nvSpPr>
          <p:cNvPr id="13" name="Oval 12">
            <a:extLst>
              <a:ext uri="{FF2B5EF4-FFF2-40B4-BE49-F238E27FC236}">
                <a16:creationId xmlns:a16="http://schemas.microsoft.com/office/drawing/2014/main" id="{76C29B32-9C73-CE4B-86DC-A020A6704EA1}"/>
              </a:ext>
            </a:extLst>
          </p:cNvPr>
          <p:cNvSpPr/>
          <p:nvPr/>
        </p:nvSpPr>
        <p:spPr>
          <a:xfrm>
            <a:off x="3293257" y="3009159"/>
            <a:ext cx="213979" cy="213979"/>
          </a:xfrm>
          <a:prstGeom prst="ellipse">
            <a:avLst/>
          </a:prstGeom>
          <a:solidFill>
            <a:srgbClr val="EFA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E3EEA47-8962-29E4-9287-D28283BABE93}"/>
              </a:ext>
            </a:extLst>
          </p:cNvPr>
          <p:cNvSpPr txBox="1"/>
          <p:nvPr/>
        </p:nvSpPr>
        <p:spPr>
          <a:xfrm>
            <a:off x="2605493" y="2665718"/>
            <a:ext cx="687764" cy="276999"/>
          </a:xfrm>
          <a:prstGeom prst="rect">
            <a:avLst/>
          </a:prstGeom>
          <a:noFill/>
        </p:spPr>
        <p:txBody>
          <a:bodyPr wrap="square">
            <a:spAutoFit/>
          </a:bodyPr>
          <a:lstStyle/>
          <a:p>
            <a:r>
              <a:rPr lang="en-GB" sz="1200" dirty="0">
                <a:latin typeface="Poppins" panose="00000500000000000000" pitchFamily="2" charset="0"/>
                <a:cs typeface="Poppins" panose="00000500000000000000" pitchFamily="2" charset="0"/>
              </a:rPr>
              <a:t>Aware</a:t>
            </a:r>
          </a:p>
        </p:txBody>
      </p:sp>
      <p:sp>
        <p:nvSpPr>
          <p:cNvPr id="17" name="Oval 16">
            <a:extLst>
              <a:ext uri="{FF2B5EF4-FFF2-40B4-BE49-F238E27FC236}">
                <a16:creationId xmlns:a16="http://schemas.microsoft.com/office/drawing/2014/main" id="{8420637E-EC19-C2C8-0C9B-3F5AB54E4C5D}"/>
              </a:ext>
            </a:extLst>
          </p:cNvPr>
          <p:cNvSpPr/>
          <p:nvPr/>
        </p:nvSpPr>
        <p:spPr>
          <a:xfrm>
            <a:off x="2383161" y="2687908"/>
            <a:ext cx="213979" cy="213979"/>
          </a:xfrm>
          <a:prstGeom prst="ellipse">
            <a:avLst/>
          </a:prstGeom>
          <a:solidFill>
            <a:srgbClr val="00B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60FC58A-4EA8-BA49-1DC8-E9F8D37DA2CA}"/>
              </a:ext>
            </a:extLst>
          </p:cNvPr>
          <p:cNvSpPr txBox="1"/>
          <p:nvPr/>
        </p:nvSpPr>
        <p:spPr>
          <a:xfrm>
            <a:off x="533351" y="4011908"/>
            <a:ext cx="4477850" cy="646331"/>
          </a:xfrm>
          <a:prstGeom prst="rect">
            <a:avLst/>
          </a:prstGeom>
          <a:noFill/>
        </p:spPr>
        <p:txBody>
          <a:bodyPr wrap="square" rtlCol="0">
            <a:spAutoFit/>
          </a:bodyPr>
          <a:lstStyle/>
          <a:p>
            <a:r>
              <a:rPr lang="en-GB" sz="1200" b="1" dirty="0">
                <a:solidFill>
                  <a:srgbClr val="E73E97"/>
                </a:solidFill>
                <a:latin typeface="Poppins" panose="00000500000000000000" pitchFamily="2" charset="0"/>
                <a:cs typeface="Poppins" panose="00000500000000000000" pitchFamily="2" charset="0"/>
              </a:rPr>
              <a:t>Just 1 in 6 (17%) </a:t>
            </a:r>
            <a:r>
              <a:rPr lang="en-GB" sz="1200" b="1" dirty="0">
                <a:solidFill>
                  <a:srgbClr val="004F6B"/>
                </a:solidFill>
                <a:latin typeface="Poppins" panose="00000500000000000000" pitchFamily="2" charset="0"/>
                <a:cs typeface="Poppins" panose="00000500000000000000" pitchFamily="2" charset="0"/>
              </a:rPr>
              <a:t>students in year 9 and above were aware of </a:t>
            </a:r>
            <a:r>
              <a:rPr lang="en-GB" sz="1200" b="1" dirty="0">
                <a:solidFill>
                  <a:srgbClr val="E73E97"/>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iCaSH</a:t>
            </a:r>
            <a:r>
              <a:rPr lang="en-GB" sz="1200" b="1" dirty="0">
                <a:solidFill>
                  <a:srgbClr val="004F6B"/>
                </a:solidFill>
                <a:latin typeface="Poppins" panose="00000500000000000000" pitchFamily="2" charset="0"/>
                <a:cs typeface="Poppins" panose="00000500000000000000" pitchFamily="2" charset="0"/>
              </a:rPr>
              <a:t> services and support, though awareness increased with year groupings.</a:t>
            </a:r>
          </a:p>
        </p:txBody>
      </p:sp>
      <p:sp>
        <p:nvSpPr>
          <p:cNvPr id="20" name="TextBox 19">
            <a:extLst>
              <a:ext uri="{FF2B5EF4-FFF2-40B4-BE49-F238E27FC236}">
                <a16:creationId xmlns:a16="http://schemas.microsoft.com/office/drawing/2014/main" id="{BD4DB7DE-2DCA-C3C7-ECA9-1C4DD4C8DADE}"/>
              </a:ext>
            </a:extLst>
          </p:cNvPr>
          <p:cNvSpPr txBox="1"/>
          <p:nvPr/>
        </p:nvSpPr>
        <p:spPr>
          <a:xfrm>
            <a:off x="2446389" y="3352103"/>
            <a:ext cx="624580" cy="338554"/>
          </a:xfrm>
          <a:prstGeom prst="rect">
            <a:avLst/>
          </a:prstGeom>
          <a:noFill/>
        </p:spPr>
        <p:txBody>
          <a:bodyPr wrap="square" rtlCol="0">
            <a:spAutoFit/>
          </a:bodyPr>
          <a:lstStyle/>
          <a:p>
            <a:pPr algn="ctr"/>
            <a:r>
              <a:rPr lang="en-GB" sz="1600" b="1" dirty="0">
                <a:solidFill>
                  <a:schemeClr val="bg1"/>
                </a:solidFill>
                <a:latin typeface="Poppins" panose="00000500000000000000" pitchFamily="2" charset="0"/>
                <a:cs typeface="Poppins" panose="00000500000000000000" pitchFamily="2" charset="0"/>
              </a:rPr>
              <a:t>78%</a:t>
            </a:r>
          </a:p>
        </p:txBody>
      </p:sp>
      <p:sp>
        <p:nvSpPr>
          <p:cNvPr id="21" name="TextBox 20">
            <a:extLst>
              <a:ext uri="{FF2B5EF4-FFF2-40B4-BE49-F238E27FC236}">
                <a16:creationId xmlns:a16="http://schemas.microsoft.com/office/drawing/2014/main" id="{F32DF281-DBA4-EE1A-F205-4B1C84C3D7F9}"/>
              </a:ext>
            </a:extLst>
          </p:cNvPr>
          <p:cNvSpPr txBox="1"/>
          <p:nvPr/>
        </p:nvSpPr>
        <p:spPr>
          <a:xfrm>
            <a:off x="3348309" y="3412361"/>
            <a:ext cx="624580" cy="276999"/>
          </a:xfrm>
          <a:prstGeom prst="rect">
            <a:avLst/>
          </a:prstGeom>
          <a:noFill/>
        </p:spPr>
        <p:txBody>
          <a:bodyPr wrap="square" rtlCol="0">
            <a:spAutoFit/>
          </a:bodyPr>
          <a:lstStyle/>
          <a:p>
            <a:pPr algn="ctr"/>
            <a:r>
              <a:rPr lang="en-GB" sz="1200" b="1" dirty="0">
                <a:solidFill>
                  <a:srgbClr val="00B38C"/>
                </a:solidFill>
                <a:latin typeface="Poppins" panose="00000500000000000000" pitchFamily="2" charset="0"/>
                <a:cs typeface="Poppins" panose="00000500000000000000" pitchFamily="2" charset="0"/>
              </a:rPr>
              <a:t>17%</a:t>
            </a:r>
          </a:p>
        </p:txBody>
      </p:sp>
      <p:sp>
        <p:nvSpPr>
          <p:cNvPr id="22" name="TextBox 21">
            <a:extLst>
              <a:ext uri="{FF2B5EF4-FFF2-40B4-BE49-F238E27FC236}">
                <a16:creationId xmlns:a16="http://schemas.microsoft.com/office/drawing/2014/main" id="{F5628616-6872-7D36-0F1B-9257A6C5DE5F}"/>
              </a:ext>
            </a:extLst>
          </p:cNvPr>
          <p:cNvSpPr txBox="1"/>
          <p:nvPr/>
        </p:nvSpPr>
        <p:spPr>
          <a:xfrm>
            <a:off x="4259710" y="3564548"/>
            <a:ext cx="624580" cy="276999"/>
          </a:xfrm>
          <a:prstGeom prst="rect">
            <a:avLst/>
          </a:prstGeom>
          <a:noFill/>
        </p:spPr>
        <p:txBody>
          <a:bodyPr wrap="square" rtlCol="0">
            <a:spAutoFit/>
          </a:bodyPr>
          <a:lstStyle/>
          <a:p>
            <a:pPr algn="ctr"/>
            <a:r>
              <a:rPr lang="en-GB" sz="1200" b="1" dirty="0">
                <a:solidFill>
                  <a:srgbClr val="EFA053"/>
                </a:solidFill>
                <a:latin typeface="Poppins" panose="00000500000000000000" pitchFamily="2" charset="0"/>
                <a:cs typeface="Poppins" panose="00000500000000000000" pitchFamily="2" charset="0"/>
              </a:rPr>
              <a:t>4%</a:t>
            </a:r>
          </a:p>
        </p:txBody>
      </p:sp>
      <p:pic>
        <p:nvPicPr>
          <p:cNvPr id="23" name="Picture 22">
            <a:extLst>
              <a:ext uri="{FF2B5EF4-FFF2-40B4-BE49-F238E27FC236}">
                <a16:creationId xmlns:a16="http://schemas.microsoft.com/office/drawing/2014/main" id="{9ABEA1BC-A1A5-6609-DCF8-AA2203E5C8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762" y="2728376"/>
            <a:ext cx="1557523" cy="1138190"/>
          </a:xfrm>
          <a:prstGeom prst="rect">
            <a:avLst/>
          </a:prstGeom>
        </p:spPr>
      </p:pic>
      <p:sp>
        <p:nvSpPr>
          <p:cNvPr id="24" name="Slide Number Placeholder 4">
            <a:extLst>
              <a:ext uri="{FF2B5EF4-FFF2-40B4-BE49-F238E27FC236}">
                <a16:creationId xmlns:a16="http://schemas.microsoft.com/office/drawing/2014/main" id="{3C898955-C8D3-C618-B0E2-97226F66DF59}"/>
              </a:ext>
            </a:extLst>
          </p:cNvPr>
          <p:cNvSpPr txBox="1">
            <a:spLocks/>
          </p:cNvSpPr>
          <p:nvPr/>
        </p:nvSpPr>
        <p:spPr>
          <a:xfrm>
            <a:off x="8146800" y="4677352"/>
            <a:ext cx="540000" cy="216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9pPr>
          </a:lstStyle>
          <a:p>
            <a:fld id="{9295DF58-4118-4551-8C61-1A7ED177FA2D}" type="slidenum">
              <a:rPr lang="en-GB" smtClean="0">
                <a:solidFill>
                  <a:srgbClr val="004F6B"/>
                </a:solidFill>
                <a:latin typeface="Century Gothic" panose="020B0502020202020204" pitchFamily="34" charset="0"/>
              </a:rPr>
              <a:pPr/>
              <a:t>5</a:t>
            </a:fld>
            <a:endParaRPr lang="en-GB" dirty="0">
              <a:solidFill>
                <a:srgbClr val="004F6B"/>
              </a:solidFill>
              <a:latin typeface="Century Gothic" panose="020B0502020202020204" pitchFamily="34" charset="0"/>
            </a:endParaRPr>
          </a:p>
        </p:txBody>
      </p:sp>
    </p:spTree>
    <p:extLst>
      <p:ext uri="{BB962C8B-B14F-4D97-AF65-F5344CB8AC3E}">
        <p14:creationId xmlns:p14="http://schemas.microsoft.com/office/powerpoint/2010/main" val="179407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EB64F2D-9B5D-0ACF-C690-B5A23A073903}"/>
              </a:ext>
            </a:extLst>
          </p:cNvPr>
          <p:cNvSpPr>
            <a:spLocks noGrp="1"/>
          </p:cNvSpPr>
          <p:nvPr>
            <p:ph type="body" idx="1"/>
          </p:nvPr>
        </p:nvSpPr>
        <p:spPr>
          <a:xfrm>
            <a:off x="354369" y="689886"/>
            <a:ext cx="5168901" cy="728481"/>
          </a:xfrm>
        </p:spPr>
        <p:txBody>
          <a:bodyPr/>
          <a:lstStyle/>
          <a:p>
            <a:pPr marL="114300" indent="0">
              <a:buNone/>
            </a:pPr>
            <a:r>
              <a:rPr lang="en-GB" sz="1200" b="1" dirty="0">
                <a:solidFill>
                  <a:srgbClr val="004F6B"/>
                </a:solidFill>
                <a:latin typeface="Poppins" panose="00000500000000000000" pitchFamily="2" charset="0"/>
                <a:cs typeface="Poppins" panose="00000500000000000000" pitchFamily="2" charset="0"/>
              </a:rPr>
              <a:t>In 2021, Ofsted reported that the frequency of harmful sexual behaviours at school or college means  many young people considered them ‘normal’. </a:t>
            </a:r>
          </a:p>
          <a:p>
            <a:pPr marL="114300" indent="0">
              <a:buNone/>
            </a:pPr>
            <a:endParaRPr lang="en-GB" sz="1200" b="1" dirty="0">
              <a:solidFill>
                <a:srgbClr val="004F6B"/>
              </a:solidFill>
              <a:latin typeface="Poppins" panose="00000500000000000000" pitchFamily="2" charset="0"/>
              <a:cs typeface="Poppins" panose="00000500000000000000" pitchFamily="2" charset="0"/>
            </a:endParaRPr>
          </a:p>
          <a:p>
            <a:pPr marL="114300" indent="0">
              <a:buNone/>
            </a:pPr>
            <a:endParaRPr lang="en-GB" sz="1200" b="1" dirty="0">
              <a:solidFill>
                <a:srgbClr val="004F6B"/>
              </a:solidFill>
              <a:latin typeface="Poppins" panose="00000500000000000000" pitchFamily="2" charset="0"/>
              <a:cs typeface="Poppins" panose="00000500000000000000" pitchFamily="2" charset="0"/>
            </a:endParaRPr>
          </a:p>
        </p:txBody>
      </p:sp>
      <p:graphicFrame>
        <p:nvGraphicFramePr>
          <p:cNvPr id="3" name="Table 2">
            <a:extLst>
              <a:ext uri="{FF2B5EF4-FFF2-40B4-BE49-F238E27FC236}">
                <a16:creationId xmlns:a16="http://schemas.microsoft.com/office/drawing/2014/main" id="{047F016B-F292-EC20-991D-CAD30981B9F5}"/>
              </a:ext>
            </a:extLst>
          </p:cNvPr>
          <p:cNvGraphicFramePr>
            <a:graphicFrameLocks noGrp="1"/>
          </p:cNvGraphicFramePr>
          <p:nvPr>
            <p:extLst>
              <p:ext uri="{D42A27DB-BD31-4B8C-83A1-F6EECF244321}">
                <p14:modId xmlns:p14="http://schemas.microsoft.com/office/powerpoint/2010/main" val="713647235"/>
              </p:ext>
            </p:extLst>
          </p:nvPr>
        </p:nvGraphicFramePr>
        <p:xfrm>
          <a:off x="5663381" y="523406"/>
          <a:ext cx="2972620" cy="4088040"/>
        </p:xfrm>
        <a:graphic>
          <a:graphicData uri="http://schemas.openxmlformats.org/drawingml/2006/table">
            <a:tbl>
              <a:tblPr/>
              <a:tblGrid>
                <a:gridCol w="1932038">
                  <a:extLst>
                    <a:ext uri="{9D8B030D-6E8A-4147-A177-3AD203B41FA5}">
                      <a16:colId xmlns:a16="http://schemas.microsoft.com/office/drawing/2014/main" val="3875135332"/>
                    </a:ext>
                  </a:extLst>
                </a:gridCol>
                <a:gridCol w="480106">
                  <a:extLst>
                    <a:ext uri="{9D8B030D-6E8A-4147-A177-3AD203B41FA5}">
                      <a16:colId xmlns:a16="http://schemas.microsoft.com/office/drawing/2014/main" val="2460636162"/>
                    </a:ext>
                  </a:extLst>
                </a:gridCol>
                <a:gridCol w="560476">
                  <a:extLst>
                    <a:ext uri="{9D8B030D-6E8A-4147-A177-3AD203B41FA5}">
                      <a16:colId xmlns:a16="http://schemas.microsoft.com/office/drawing/2014/main" val="1017530541"/>
                    </a:ext>
                  </a:extLst>
                </a:gridCol>
              </a:tblGrid>
              <a:tr h="407238">
                <a:tc>
                  <a:txBody>
                    <a:bodyPr/>
                    <a:lstStyle/>
                    <a:p>
                      <a:pPr algn="ctr" fontAlgn="b"/>
                      <a:r>
                        <a:rPr lang="en-GB" sz="1200" b="1" i="0" u="none" strike="noStrike" dirty="0">
                          <a:solidFill>
                            <a:schemeClr val="bg1"/>
                          </a:solidFill>
                          <a:effectLst/>
                          <a:latin typeface="Poppins" panose="00000500000000000000" pitchFamily="2" charset="0"/>
                          <a:cs typeface="Poppins" panose="00000500000000000000" pitchFamily="2" charset="0"/>
                        </a:rPr>
                        <a:t>Statements</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9B"/>
                    </a:solidFill>
                  </a:tcPr>
                </a:tc>
                <a:tc>
                  <a:txBody>
                    <a:bodyPr/>
                    <a:lstStyle/>
                    <a:p>
                      <a:pPr algn="ctr" fontAlgn="b"/>
                      <a:r>
                        <a:rPr lang="en-GB" sz="1200" b="1" i="0" u="none" strike="noStrike" dirty="0">
                          <a:solidFill>
                            <a:schemeClr val="bg1"/>
                          </a:solidFill>
                          <a:effectLst/>
                          <a:latin typeface="Poppins" panose="00000500000000000000" pitchFamily="2" charset="0"/>
                          <a:cs typeface="Poppins" panose="00000500000000000000" pitchFamily="2" charset="0"/>
                        </a:rPr>
                        <a:t>%</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9B"/>
                    </a:solidFill>
                  </a:tcPr>
                </a:tc>
                <a:tc>
                  <a:txBody>
                    <a:bodyPr/>
                    <a:lstStyle/>
                    <a:p>
                      <a:pPr algn="ctr" fontAlgn="b"/>
                      <a:r>
                        <a:rPr lang="en-GB" sz="1200" b="1" i="0" u="none" strike="noStrike" dirty="0">
                          <a:solidFill>
                            <a:schemeClr val="bg1"/>
                          </a:solidFill>
                          <a:effectLst/>
                          <a:latin typeface="Poppins" panose="00000500000000000000" pitchFamily="2" charset="0"/>
                          <a:cs typeface="Poppins" panose="00000500000000000000" pitchFamily="2" charset="0"/>
                        </a:rPr>
                        <a:t>Count</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9B"/>
                    </a:solidFill>
                  </a:tcPr>
                </a:tc>
                <a:extLst>
                  <a:ext uri="{0D108BD9-81ED-4DB2-BD59-A6C34878D82A}">
                    <a16:rowId xmlns:a16="http://schemas.microsoft.com/office/drawing/2014/main" val="1733885659"/>
                  </a:ext>
                </a:extLst>
              </a:tr>
              <a:tr h="324724">
                <a:tc>
                  <a:txBody>
                    <a:bodyPr/>
                    <a:lstStyle/>
                    <a:p>
                      <a:pPr lvl="0" algn="l" fontAlgn="ctr"/>
                      <a:r>
                        <a:rPr lang="en-GB" sz="1100" b="0" i="0" u="none" strike="noStrike" dirty="0">
                          <a:solidFill>
                            <a:srgbClr val="000000"/>
                          </a:solidFill>
                          <a:effectLst/>
                          <a:latin typeface="Poppins" panose="00000500000000000000" pitchFamily="2" charset="0"/>
                          <a:cs typeface="Poppins" panose="00000500000000000000" pitchFamily="2" charset="0"/>
                        </a:rPr>
                        <a:t> Making sexual jokes</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59%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4,305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6508564"/>
                  </a:ext>
                </a:extLst>
              </a:tr>
              <a:tr h="566577">
                <a:tc>
                  <a:txBody>
                    <a:bodyPr/>
                    <a:lstStyle/>
                    <a:p>
                      <a:pPr algn="l" fontAlgn="ctr"/>
                      <a:r>
                        <a:rPr lang="en-GB" sz="1100" b="0" i="0" u="none" strike="noStrike" dirty="0">
                          <a:solidFill>
                            <a:srgbClr val="000000"/>
                          </a:solidFill>
                          <a:effectLst/>
                          <a:latin typeface="Poppins" panose="00000500000000000000" pitchFamily="2" charset="0"/>
                          <a:cs typeface="Poppins" panose="00000500000000000000" pitchFamily="2" charset="0"/>
                        </a:rPr>
                        <a:t> Using homophobic </a:t>
                      </a:r>
                    </a:p>
                    <a:p>
                      <a:pPr algn="l" fontAlgn="ctr"/>
                      <a:r>
                        <a:rPr lang="en-GB" sz="1100" b="0" i="0" u="none" strike="noStrike" dirty="0">
                          <a:solidFill>
                            <a:srgbClr val="000000"/>
                          </a:solidFill>
                          <a:effectLst/>
                          <a:latin typeface="Poppins" panose="00000500000000000000" pitchFamily="2" charset="0"/>
                          <a:cs typeface="Poppins" panose="00000500000000000000" pitchFamily="2" charset="0"/>
                        </a:rPr>
                        <a:t> language or transphobic </a:t>
                      </a:r>
                    </a:p>
                    <a:p>
                      <a:pPr algn="l" fontAlgn="ctr"/>
                      <a:r>
                        <a:rPr lang="en-GB" sz="1100" b="0" i="0" u="none" strike="noStrike" dirty="0">
                          <a:solidFill>
                            <a:srgbClr val="000000"/>
                          </a:solidFill>
                          <a:effectLst/>
                          <a:latin typeface="Poppins" panose="00000500000000000000" pitchFamily="2" charset="0"/>
                          <a:cs typeface="Poppins" panose="00000500000000000000" pitchFamily="2" charset="0"/>
                        </a:rPr>
                        <a:t> language</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53%</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3,896</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037258"/>
                  </a:ext>
                </a:extLst>
              </a:tr>
              <a:tr h="548290">
                <a:tc>
                  <a:txBody>
                    <a:bodyPr/>
                    <a:lstStyle/>
                    <a:p>
                      <a:pPr algn="l" fontAlgn="ctr"/>
                      <a:r>
                        <a:rPr lang="en-US" sz="1100" b="0" i="0" u="none" strike="noStrike" dirty="0">
                          <a:solidFill>
                            <a:srgbClr val="000000"/>
                          </a:solidFill>
                          <a:effectLst/>
                          <a:latin typeface="Poppins" panose="00000500000000000000" pitchFamily="2" charset="0"/>
                          <a:cs typeface="Poppins" panose="00000500000000000000" pitchFamily="2" charset="0"/>
                        </a:rPr>
                        <a:t> Sending unwanted </a:t>
                      </a:r>
                    </a:p>
                    <a:p>
                      <a:pPr algn="l" fontAlgn="ctr"/>
                      <a:r>
                        <a:rPr lang="en-US" sz="1100" b="0" i="0" u="none" strike="noStrike" dirty="0">
                          <a:solidFill>
                            <a:srgbClr val="000000"/>
                          </a:solidFill>
                          <a:effectLst/>
                          <a:latin typeface="Poppins" panose="00000500000000000000" pitchFamily="2" charset="0"/>
                          <a:cs typeface="Poppins" panose="00000500000000000000" pitchFamily="2" charset="0"/>
                        </a:rPr>
                        <a:t> messages of a sexual </a:t>
                      </a:r>
                    </a:p>
                    <a:p>
                      <a:pPr algn="l" fontAlgn="ctr"/>
                      <a:r>
                        <a:rPr lang="en-US" sz="1100" b="0" i="0" u="none" strike="noStrike" dirty="0">
                          <a:solidFill>
                            <a:srgbClr val="000000"/>
                          </a:solidFill>
                          <a:effectLst/>
                          <a:latin typeface="Poppins" panose="00000500000000000000" pitchFamily="2" charset="0"/>
                          <a:cs typeface="Poppins" panose="00000500000000000000" pitchFamily="2" charset="0"/>
                        </a:rPr>
                        <a:t> nature</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29%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2,115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718825"/>
                  </a:ext>
                </a:extLst>
              </a:tr>
              <a:tr h="566578">
                <a:tc>
                  <a:txBody>
                    <a:bodyPr/>
                    <a:lstStyle/>
                    <a:p>
                      <a:pPr algn="l" fontAlgn="ctr"/>
                      <a:r>
                        <a:rPr lang="en-US" sz="1100" b="0" i="0" u="none" strike="noStrike" dirty="0">
                          <a:solidFill>
                            <a:srgbClr val="000000"/>
                          </a:solidFill>
                          <a:effectLst/>
                          <a:latin typeface="Poppins" panose="00000500000000000000" pitchFamily="2" charset="0"/>
                          <a:cs typeface="Poppins" panose="00000500000000000000" pitchFamily="2" charset="0"/>
                        </a:rPr>
                        <a:t> Sharing images or videos </a:t>
                      </a:r>
                    </a:p>
                    <a:p>
                      <a:pPr algn="l" fontAlgn="ctr"/>
                      <a:r>
                        <a:rPr lang="en-US" sz="1100" b="0" i="0" u="none" strike="noStrike" dirty="0">
                          <a:solidFill>
                            <a:srgbClr val="000000"/>
                          </a:solidFill>
                          <a:effectLst/>
                          <a:latin typeface="Poppins" panose="00000500000000000000" pitchFamily="2" charset="0"/>
                          <a:cs typeface="Poppins" panose="00000500000000000000" pitchFamily="2" charset="0"/>
                        </a:rPr>
                        <a:t> of other students of a </a:t>
                      </a:r>
                    </a:p>
                    <a:p>
                      <a:pPr algn="l" fontAlgn="ctr"/>
                      <a:r>
                        <a:rPr lang="en-US" sz="1100" b="0" i="0" u="none" strike="noStrike" dirty="0">
                          <a:solidFill>
                            <a:srgbClr val="000000"/>
                          </a:solidFill>
                          <a:effectLst/>
                          <a:latin typeface="Poppins" panose="00000500000000000000" pitchFamily="2" charset="0"/>
                          <a:cs typeface="Poppins" panose="00000500000000000000" pitchFamily="2" charset="0"/>
                        </a:rPr>
                        <a:t> sexual nature</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29%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2,132</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0009561"/>
                  </a:ext>
                </a:extLst>
              </a:tr>
              <a:tr h="548290">
                <a:tc>
                  <a:txBody>
                    <a:bodyPr/>
                    <a:lstStyle/>
                    <a:p>
                      <a:pPr algn="l" fontAlgn="ctr"/>
                      <a:r>
                        <a:rPr lang="en-US" sz="1100" b="0" i="0" u="none" strike="noStrike" dirty="0">
                          <a:solidFill>
                            <a:srgbClr val="000000"/>
                          </a:solidFill>
                          <a:effectLst/>
                          <a:latin typeface="Poppins" panose="00000500000000000000" pitchFamily="2" charset="0"/>
                          <a:cs typeface="Poppins" panose="00000500000000000000" pitchFamily="2" charset="0"/>
                        </a:rPr>
                        <a:t> Making sexual comments </a:t>
                      </a:r>
                    </a:p>
                    <a:p>
                      <a:pPr algn="l" fontAlgn="ctr"/>
                      <a:r>
                        <a:rPr lang="en-US" sz="1100" b="0" i="0" u="none" strike="noStrike" dirty="0">
                          <a:solidFill>
                            <a:srgbClr val="000000"/>
                          </a:solidFill>
                          <a:effectLst/>
                          <a:latin typeface="Poppins" panose="00000500000000000000" pitchFamily="2" charset="0"/>
                          <a:cs typeface="Poppins" panose="00000500000000000000" pitchFamily="2" charset="0"/>
                        </a:rPr>
                        <a:t> about other students’ </a:t>
                      </a:r>
                    </a:p>
                    <a:p>
                      <a:pPr algn="l" fontAlgn="ctr"/>
                      <a:r>
                        <a:rPr lang="en-US" sz="1100" b="0" i="0" u="none" strike="noStrike" dirty="0">
                          <a:solidFill>
                            <a:srgbClr val="000000"/>
                          </a:solidFill>
                          <a:effectLst/>
                          <a:latin typeface="Poppins" panose="00000500000000000000" pitchFamily="2" charset="0"/>
                          <a:cs typeface="Poppins" panose="00000500000000000000" pitchFamily="2" charset="0"/>
                        </a:rPr>
                        <a:t> appearances </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38%</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2,775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410610"/>
                  </a:ext>
                </a:extLst>
              </a:tr>
              <a:tr h="347405">
                <a:tc>
                  <a:txBody>
                    <a:bodyPr/>
                    <a:lstStyle/>
                    <a:p>
                      <a:pPr algn="l" fontAlgn="ctr"/>
                      <a:r>
                        <a:rPr lang="en-GB" sz="1100" b="0" i="0" u="none" strike="noStrike" dirty="0">
                          <a:solidFill>
                            <a:srgbClr val="000000"/>
                          </a:solidFill>
                          <a:effectLst/>
                          <a:latin typeface="Poppins" panose="00000500000000000000" pitchFamily="2" charset="0"/>
                          <a:cs typeface="Poppins" panose="00000500000000000000" pitchFamily="2" charset="0"/>
                        </a:rPr>
                        <a:t> Making sexual threats</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21%</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1,509</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0561886"/>
                  </a:ext>
                </a:extLst>
              </a:tr>
              <a:tr h="418583">
                <a:tc>
                  <a:txBody>
                    <a:bodyPr/>
                    <a:lstStyle/>
                    <a:p>
                      <a:pPr algn="l" fontAlgn="ctr"/>
                      <a:r>
                        <a:rPr lang="en-GB" sz="1100" b="0" i="0" u="none" strike="noStrike" dirty="0">
                          <a:solidFill>
                            <a:srgbClr val="000000"/>
                          </a:solidFill>
                          <a:effectLst/>
                          <a:latin typeface="Poppins" panose="00000500000000000000" pitchFamily="2" charset="0"/>
                          <a:cs typeface="Poppins" panose="00000500000000000000" pitchFamily="2" charset="0"/>
                        </a:rPr>
                        <a:t> Other unwanted sexual </a:t>
                      </a:r>
                    </a:p>
                    <a:p>
                      <a:pPr algn="l" fontAlgn="ctr"/>
                      <a:r>
                        <a:rPr lang="en-GB" sz="1100" b="0" i="0" u="none" strike="noStrike" dirty="0">
                          <a:solidFill>
                            <a:srgbClr val="000000"/>
                          </a:solidFill>
                          <a:effectLst/>
                          <a:latin typeface="Poppins" panose="00000500000000000000" pitchFamily="2" charset="0"/>
                          <a:cs typeface="Poppins" panose="00000500000000000000" pitchFamily="2" charset="0"/>
                        </a:rPr>
                        <a:t> behaviour</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24%</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1,768</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2499713"/>
                  </a:ext>
                </a:extLst>
              </a:tr>
              <a:tr h="360355">
                <a:tc>
                  <a:txBody>
                    <a:bodyPr/>
                    <a:lstStyle/>
                    <a:p>
                      <a:pPr algn="l" fontAlgn="ctr"/>
                      <a:r>
                        <a:rPr lang="en-GB" sz="1100" b="0" i="0" u="none" strike="noStrike" dirty="0">
                          <a:solidFill>
                            <a:srgbClr val="000000"/>
                          </a:solidFill>
                          <a:effectLst/>
                          <a:latin typeface="Poppins" panose="00000500000000000000" pitchFamily="2" charset="0"/>
                          <a:cs typeface="Poppins" panose="00000500000000000000" pitchFamily="2" charset="0"/>
                        </a:rPr>
                        <a:t> None of the above</a:t>
                      </a:r>
                    </a:p>
                  </a:txBody>
                  <a:tcPr marL="3974" marR="3974" marT="39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35%</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cs typeface="Poppins" panose="00000500000000000000" pitchFamily="2" charset="0"/>
                        </a:rPr>
                        <a:t>2,532</a:t>
                      </a:r>
                    </a:p>
                  </a:txBody>
                  <a:tcPr marL="3974" marR="3974" marT="397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3000821"/>
                  </a:ext>
                </a:extLst>
              </a:tr>
            </a:tbl>
          </a:graphicData>
        </a:graphic>
      </p:graphicFrame>
      <p:sp>
        <p:nvSpPr>
          <p:cNvPr id="7" name="TextBox 6">
            <a:extLst>
              <a:ext uri="{FF2B5EF4-FFF2-40B4-BE49-F238E27FC236}">
                <a16:creationId xmlns:a16="http://schemas.microsoft.com/office/drawing/2014/main" id="{AD1F4C8A-EA19-1BF1-2341-94C85B5FA36B}"/>
              </a:ext>
            </a:extLst>
          </p:cNvPr>
          <p:cNvSpPr txBox="1"/>
          <p:nvPr/>
        </p:nvSpPr>
        <p:spPr>
          <a:xfrm>
            <a:off x="1551008" y="2195287"/>
            <a:ext cx="184731" cy="307777"/>
          </a:xfrm>
          <a:prstGeom prst="rect">
            <a:avLst/>
          </a:prstGeom>
          <a:noFill/>
        </p:spPr>
        <p:txBody>
          <a:bodyPr wrap="none" rtlCol="0">
            <a:spAutoFit/>
          </a:bodyPr>
          <a:lstStyle/>
          <a:p>
            <a:endParaRPr lang="en-GB" dirty="0"/>
          </a:p>
        </p:txBody>
      </p:sp>
      <p:sp>
        <p:nvSpPr>
          <p:cNvPr id="8" name="TextBox 7">
            <a:extLst>
              <a:ext uri="{FF2B5EF4-FFF2-40B4-BE49-F238E27FC236}">
                <a16:creationId xmlns:a16="http://schemas.microsoft.com/office/drawing/2014/main" id="{76153101-36A4-82E4-8ED7-6E1987413FD4}"/>
              </a:ext>
            </a:extLst>
          </p:cNvPr>
          <p:cNvSpPr txBox="1"/>
          <p:nvPr/>
        </p:nvSpPr>
        <p:spPr>
          <a:xfrm>
            <a:off x="354369" y="1396130"/>
            <a:ext cx="5168901" cy="3785652"/>
          </a:xfrm>
          <a:prstGeom prst="rect">
            <a:avLst/>
          </a:prstGeom>
          <a:noFill/>
        </p:spPr>
        <p:txBody>
          <a:bodyPr wrap="square" rtlCol="0">
            <a:spAutoFit/>
          </a:bodyPr>
          <a:lstStyle/>
          <a:p>
            <a:pPr marL="285750" indent="-285750">
              <a:buFont typeface="Arial" panose="020B0604020202020204" pitchFamily="34" charset="0"/>
              <a:buChar char="•"/>
            </a:pPr>
            <a:r>
              <a:rPr lang="en-GB" sz="1200" b="1" dirty="0">
                <a:solidFill>
                  <a:srgbClr val="E73E97"/>
                </a:solidFill>
                <a:latin typeface="Poppins" panose="00000500000000000000" pitchFamily="2" charset="0"/>
                <a:cs typeface="Poppins" panose="00000500000000000000" pitchFamily="2" charset="0"/>
              </a:rPr>
              <a:t>8,446</a:t>
            </a:r>
            <a:r>
              <a:rPr lang="en-GB" sz="1200" dirty="0">
                <a:latin typeface="Poppins" panose="00000500000000000000" pitchFamily="2" charset="0"/>
                <a:cs typeface="Poppins" panose="00000500000000000000" pitchFamily="2" charset="0"/>
              </a:rPr>
              <a:t> students (year 9 or above) were asked these questions. </a:t>
            </a:r>
          </a:p>
          <a:p>
            <a:pPr marL="285750" indent="-2857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200" b="1" dirty="0">
                <a:solidFill>
                  <a:srgbClr val="E73E97"/>
                </a:solidFill>
                <a:latin typeface="Poppins" panose="00000500000000000000" pitchFamily="2" charset="0"/>
                <a:cs typeface="Poppins" panose="00000500000000000000" pitchFamily="2" charset="0"/>
              </a:rPr>
              <a:t>4,807</a:t>
            </a:r>
            <a:r>
              <a:rPr lang="en-GB" sz="1200" dirty="0">
                <a:latin typeface="Poppins" panose="00000500000000000000" pitchFamily="2" charset="0"/>
                <a:cs typeface="Poppins" panose="00000500000000000000" pitchFamily="2" charset="0"/>
              </a:rPr>
              <a:t> had heard or seen at least one form of sexual harassment at their school or college. </a:t>
            </a:r>
          </a:p>
          <a:p>
            <a:pPr marL="285750" indent="-2857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200" dirty="0">
                <a:latin typeface="Poppins" panose="00000500000000000000" pitchFamily="2" charset="0"/>
                <a:cs typeface="Poppins" panose="00000500000000000000" pitchFamily="2" charset="0"/>
              </a:rPr>
              <a:t>Over half had witnessed sexual jokes </a:t>
            </a:r>
            <a:r>
              <a:rPr lang="en-GB" sz="1200" b="1" dirty="0">
                <a:solidFill>
                  <a:srgbClr val="E73E97"/>
                </a:solidFill>
                <a:latin typeface="Poppins" panose="00000500000000000000" pitchFamily="2" charset="0"/>
                <a:cs typeface="Poppins" panose="00000500000000000000" pitchFamily="2" charset="0"/>
              </a:rPr>
              <a:t>(59%) </a:t>
            </a:r>
            <a:r>
              <a:rPr lang="en-GB" sz="1200" dirty="0">
                <a:latin typeface="Poppins" panose="00000500000000000000" pitchFamily="2" charset="0"/>
                <a:cs typeface="Poppins" panose="00000500000000000000" pitchFamily="2" charset="0"/>
              </a:rPr>
              <a:t>and use of homophobic or transphobic language </a:t>
            </a:r>
            <a:r>
              <a:rPr lang="en-GB" sz="1200" b="1" dirty="0">
                <a:solidFill>
                  <a:srgbClr val="E73E97"/>
                </a:solidFill>
                <a:latin typeface="Poppins" panose="00000500000000000000" pitchFamily="2" charset="0"/>
                <a:cs typeface="Poppins" panose="00000500000000000000" pitchFamily="2" charset="0"/>
              </a:rPr>
              <a:t>(53%) </a:t>
            </a:r>
            <a:r>
              <a:rPr lang="en-GB" sz="1200" dirty="0">
                <a:latin typeface="Poppins" panose="00000500000000000000" pitchFamily="2" charset="0"/>
                <a:cs typeface="Poppins" panose="00000500000000000000" pitchFamily="2" charset="0"/>
              </a:rPr>
              <a:t>in their school or college. </a:t>
            </a:r>
          </a:p>
          <a:p>
            <a:pPr marL="285750" indent="-2857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We then asked young people whether they felt confident to report sexual harassment at their school or college. </a:t>
            </a:r>
          </a:p>
          <a:p>
            <a:endParaRPr lang="en-GB" sz="12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200" dirty="0">
                <a:latin typeface="Poppins" panose="00000500000000000000" pitchFamily="2" charset="0"/>
                <a:cs typeface="Poppins" panose="00000500000000000000" pitchFamily="2" charset="0"/>
              </a:rPr>
              <a:t>The largest proportion of student said they did not know if they would feel confident to report sexual harassment </a:t>
            </a:r>
            <a:r>
              <a:rPr lang="en-GB" sz="1200" b="1" dirty="0">
                <a:solidFill>
                  <a:srgbClr val="E73E97"/>
                </a:solidFill>
                <a:latin typeface="Poppins" panose="00000500000000000000" pitchFamily="2" charset="0"/>
                <a:cs typeface="Poppins" panose="00000500000000000000" pitchFamily="2" charset="0"/>
              </a:rPr>
              <a:t>(42%). </a:t>
            </a:r>
          </a:p>
          <a:p>
            <a:pPr marL="171450" indent="-1714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200" dirty="0">
                <a:latin typeface="Poppins" panose="00000500000000000000" pitchFamily="2" charset="0"/>
                <a:cs typeface="Poppins" panose="00000500000000000000" pitchFamily="2" charset="0"/>
              </a:rPr>
              <a:t>Whilst </a:t>
            </a:r>
            <a:r>
              <a:rPr lang="en-GB" sz="1200" b="1" dirty="0">
                <a:solidFill>
                  <a:srgbClr val="E73E97"/>
                </a:solidFill>
                <a:latin typeface="Poppins" panose="00000500000000000000" pitchFamily="2" charset="0"/>
                <a:cs typeface="Poppins" panose="00000500000000000000" pitchFamily="2" charset="0"/>
              </a:rPr>
              <a:t>36% </a:t>
            </a:r>
            <a:r>
              <a:rPr lang="en-GB" sz="1200" dirty="0">
                <a:latin typeface="Poppins" panose="00000500000000000000" pitchFamily="2" charset="0"/>
                <a:cs typeface="Poppins" panose="00000500000000000000" pitchFamily="2" charset="0"/>
              </a:rPr>
              <a:t>of students said they would feel confident and </a:t>
            </a:r>
            <a:r>
              <a:rPr lang="en-GB" sz="1200" b="1" dirty="0">
                <a:solidFill>
                  <a:srgbClr val="E73E97"/>
                </a:solidFill>
                <a:latin typeface="Poppins" panose="00000500000000000000" pitchFamily="2" charset="0"/>
                <a:cs typeface="Poppins" panose="00000500000000000000" pitchFamily="2" charset="0"/>
              </a:rPr>
              <a:t>22% </a:t>
            </a:r>
            <a:r>
              <a:rPr lang="en-GB" sz="1200" dirty="0">
                <a:latin typeface="Poppins" panose="00000500000000000000" pitchFamily="2" charset="0"/>
                <a:cs typeface="Poppins" panose="00000500000000000000" pitchFamily="2" charset="0"/>
              </a:rPr>
              <a:t>said they would not feel confident to report sexual harassment at their school or college. </a:t>
            </a:r>
          </a:p>
          <a:p>
            <a:pPr marL="285750" indent="-2857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p:txBody>
      </p:sp>
      <p:sp>
        <p:nvSpPr>
          <p:cNvPr id="9" name="Title 1">
            <a:extLst>
              <a:ext uri="{FF2B5EF4-FFF2-40B4-BE49-F238E27FC236}">
                <a16:creationId xmlns:a16="http://schemas.microsoft.com/office/drawing/2014/main" id="{545CF3FD-E1A8-4F2D-7BDF-788E95E2A6AA}"/>
              </a:ext>
            </a:extLst>
          </p:cNvPr>
          <p:cNvSpPr txBox="1">
            <a:spLocks/>
          </p:cNvSpPr>
          <p:nvPr/>
        </p:nvSpPr>
        <p:spPr>
          <a:xfrm>
            <a:off x="392471" y="232664"/>
            <a:ext cx="7459939" cy="735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rgbClr val="004F6B"/>
                </a:solidFill>
                <a:latin typeface="Poppins Black" pitchFamily="2" charset="77"/>
                <a:cs typeface="Poppins Black" pitchFamily="2" charset="77"/>
              </a:rPr>
              <a:t>Sexual harassment</a:t>
            </a:r>
            <a:endParaRPr lang="en-GB" sz="3600" b="1" dirty="0">
              <a:solidFill>
                <a:srgbClr val="004F6B"/>
              </a:solidFill>
              <a:latin typeface="Poppins Black" pitchFamily="2" charset="77"/>
              <a:cs typeface="Poppins Black" pitchFamily="2" charset="77"/>
            </a:endParaRPr>
          </a:p>
        </p:txBody>
      </p:sp>
      <p:sp>
        <p:nvSpPr>
          <p:cNvPr id="10" name="Slide Number Placeholder 4">
            <a:extLst>
              <a:ext uri="{FF2B5EF4-FFF2-40B4-BE49-F238E27FC236}">
                <a16:creationId xmlns:a16="http://schemas.microsoft.com/office/drawing/2014/main" id="{06A88B92-8A9D-B53E-3246-01122BFACA40}"/>
              </a:ext>
            </a:extLst>
          </p:cNvPr>
          <p:cNvSpPr txBox="1">
            <a:spLocks/>
          </p:cNvSpPr>
          <p:nvPr/>
        </p:nvSpPr>
        <p:spPr>
          <a:xfrm>
            <a:off x="8146800" y="4677352"/>
            <a:ext cx="540000" cy="216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9pPr>
          </a:lstStyle>
          <a:p>
            <a:fld id="{9295DF58-4118-4551-8C61-1A7ED177FA2D}" type="slidenum">
              <a:rPr lang="en-GB" smtClean="0">
                <a:solidFill>
                  <a:srgbClr val="004F6B"/>
                </a:solidFill>
                <a:latin typeface="Century Gothic" panose="020B0502020202020204" pitchFamily="34" charset="0"/>
              </a:rPr>
              <a:pPr/>
              <a:t>6</a:t>
            </a:fld>
            <a:endParaRPr lang="en-GB" dirty="0">
              <a:solidFill>
                <a:srgbClr val="004F6B"/>
              </a:solidFill>
              <a:latin typeface="Century Gothic" panose="020B0502020202020204" pitchFamily="34" charset="0"/>
            </a:endParaRPr>
          </a:p>
        </p:txBody>
      </p:sp>
    </p:spTree>
    <p:extLst>
      <p:ext uri="{BB962C8B-B14F-4D97-AF65-F5344CB8AC3E}">
        <p14:creationId xmlns:p14="http://schemas.microsoft.com/office/powerpoint/2010/main" val="74613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72BCC-2253-8B92-25B0-D7A05BC9E3C6}"/>
            </a:ext>
          </a:extLst>
        </p:cNvPr>
        <p:cNvGrpSpPr/>
        <p:nvPr/>
      </p:nvGrpSpPr>
      <p:grpSpPr>
        <a:xfrm>
          <a:off x="0" y="0"/>
          <a:ext cx="0" cy="0"/>
          <a:chOff x="0" y="0"/>
          <a:chExt cx="0" cy="0"/>
        </a:xfrm>
      </p:grpSpPr>
      <p:pic>
        <p:nvPicPr>
          <p:cNvPr id="3" name="Picture 2" descr="A child looking at a cell phone&#10;&#10;Description automatically generated">
            <a:extLst>
              <a:ext uri="{FF2B5EF4-FFF2-40B4-BE49-F238E27FC236}">
                <a16:creationId xmlns:a16="http://schemas.microsoft.com/office/drawing/2014/main" id="{1E07AC21-E0BB-5AE4-65A7-C375506E242A}"/>
              </a:ext>
            </a:extLst>
          </p:cNvPr>
          <p:cNvPicPr>
            <a:picLocks noChangeAspect="1"/>
          </p:cNvPicPr>
          <p:nvPr/>
        </p:nvPicPr>
        <p:blipFill rotWithShape="1">
          <a:blip r:embed="rId3" cstate="screen">
            <a:graysc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8016" t="222" r="-4494" b="-222"/>
          <a:stretch/>
        </p:blipFill>
        <p:spPr>
          <a:xfrm>
            <a:off x="0" y="-8550"/>
            <a:ext cx="7592991" cy="5152050"/>
          </a:xfrm>
          <a:prstGeom prst="rect">
            <a:avLst/>
          </a:prstGeom>
        </p:spPr>
      </p:pic>
      <p:sp>
        <p:nvSpPr>
          <p:cNvPr id="7" name="TextBox 6">
            <a:extLst>
              <a:ext uri="{FF2B5EF4-FFF2-40B4-BE49-F238E27FC236}">
                <a16:creationId xmlns:a16="http://schemas.microsoft.com/office/drawing/2014/main" id="{C084ED4C-0021-ABB3-E11E-748746D22F76}"/>
              </a:ext>
            </a:extLst>
          </p:cNvPr>
          <p:cNvSpPr txBox="1"/>
          <p:nvPr/>
        </p:nvSpPr>
        <p:spPr>
          <a:xfrm>
            <a:off x="1551008" y="2195287"/>
            <a:ext cx="184731" cy="307777"/>
          </a:xfrm>
          <a:prstGeom prst="rect">
            <a:avLst/>
          </a:prstGeom>
          <a:noFill/>
        </p:spPr>
        <p:txBody>
          <a:bodyPr wrap="none" rtlCol="0">
            <a:spAutoFit/>
          </a:bodyPr>
          <a:lstStyle/>
          <a:p>
            <a:endParaRPr lang="en-GB" dirty="0"/>
          </a:p>
        </p:txBody>
      </p:sp>
      <p:sp>
        <p:nvSpPr>
          <p:cNvPr id="8" name="TextBox 7">
            <a:extLst>
              <a:ext uri="{FF2B5EF4-FFF2-40B4-BE49-F238E27FC236}">
                <a16:creationId xmlns:a16="http://schemas.microsoft.com/office/drawing/2014/main" id="{D551FE41-121A-0B76-E28F-D23D2A0AC1E9}"/>
              </a:ext>
            </a:extLst>
          </p:cNvPr>
          <p:cNvSpPr txBox="1"/>
          <p:nvPr/>
        </p:nvSpPr>
        <p:spPr>
          <a:xfrm>
            <a:off x="4214091" y="1057462"/>
            <a:ext cx="4385899" cy="2800767"/>
          </a:xfrm>
          <a:prstGeom prst="rect">
            <a:avLst/>
          </a:prstGeom>
          <a:noFill/>
        </p:spPr>
        <p:txBody>
          <a:bodyPr wrap="square" rtlCol="0">
            <a:spAutoFit/>
          </a:bodyPr>
          <a:lstStyle/>
          <a:p>
            <a:pPr marL="342900" indent="-342900">
              <a:buFont typeface="+mj-lt"/>
              <a:buAutoNum type="arabicPeriod"/>
            </a:pPr>
            <a:r>
              <a:rPr lang="en-GB" sz="1600" dirty="0">
                <a:latin typeface="Poppins" panose="00000500000000000000" pitchFamily="2" charset="0"/>
                <a:cs typeface="Poppins" panose="00000500000000000000" pitchFamily="2" charset="0"/>
              </a:rPr>
              <a:t>We have just released dedicated repots on ethnicity and sexual harassment. </a:t>
            </a:r>
          </a:p>
          <a:p>
            <a:pPr marL="342900" indent="-342900">
              <a:buFont typeface="+mj-lt"/>
              <a:buAutoNum type="arabicPeriod"/>
            </a:pPr>
            <a:endParaRPr lang="en-GB" sz="1600" dirty="0">
              <a:latin typeface="Poppins" panose="00000500000000000000" pitchFamily="2" charset="0"/>
              <a:cs typeface="Poppins" panose="00000500000000000000" pitchFamily="2" charset="0"/>
            </a:endParaRPr>
          </a:p>
          <a:p>
            <a:pPr marL="342900" indent="-342900">
              <a:buFont typeface="+mj-lt"/>
              <a:buAutoNum type="arabicPeriod"/>
            </a:pPr>
            <a:endParaRPr lang="en-GB" sz="1600" dirty="0">
              <a:latin typeface="Poppins" panose="00000500000000000000" pitchFamily="2" charset="0"/>
              <a:cs typeface="Poppins" panose="00000500000000000000" pitchFamily="2" charset="0"/>
            </a:endParaRPr>
          </a:p>
          <a:p>
            <a:pPr marL="342900" indent="-342900">
              <a:buFont typeface="+mj-lt"/>
              <a:buAutoNum type="arabicPeriod"/>
            </a:pPr>
            <a:r>
              <a:rPr lang="en-GB" sz="1600" dirty="0">
                <a:latin typeface="Poppins" panose="00000500000000000000" pitchFamily="2" charset="0"/>
                <a:cs typeface="Poppins" panose="00000500000000000000" pitchFamily="2" charset="0"/>
              </a:rPr>
              <a:t>The MHoF 8 survey is now live!</a:t>
            </a:r>
          </a:p>
          <a:p>
            <a:pPr marL="342900" indent="-342900">
              <a:buFont typeface="+mj-lt"/>
              <a:buAutoNum type="arabicPeriod"/>
            </a:pPr>
            <a:endParaRPr lang="en-GB" sz="1600" dirty="0">
              <a:latin typeface="Poppins" panose="00000500000000000000" pitchFamily="2" charset="0"/>
              <a:cs typeface="Poppins" panose="00000500000000000000" pitchFamily="2" charset="0"/>
            </a:endParaRPr>
          </a:p>
          <a:p>
            <a:pPr marL="342900" indent="-342900">
              <a:buFont typeface="+mj-lt"/>
              <a:buAutoNum type="arabicPeriod"/>
            </a:pPr>
            <a:endParaRPr lang="en-GB" sz="1600" dirty="0">
              <a:latin typeface="Poppins" panose="00000500000000000000" pitchFamily="2" charset="0"/>
              <a:cs typeface="Poppins" panose="00000500000000000000" pitchFamily="2" charset="0"/>
            </a:endParaRPr>
          </a:p>
          <a:p>
            <a:pPr marL="342900" indent="-342900">
              <a:buFont typeface="+mj-lt"/>
              <a:buAutoNum type="arabicPeriod"/>
            </a:pPr>
            <a:r>
              <a:rPr lang="en-GB" sz="1600" dirty="0">
                <a:latin typeface="Poppins" panose="00000500000000000000" pitchFamily="2" charset="0"/>
                <a:cs typeface="Poppins" panose="00000500000000000000" pitchFamily="2" charset="0"/>
              </a:rPr>
              <a:t>Capturing the impact. </a:t>
            </a:r>
          </a:p>
          <a:p>
            <a:pPr marL="457200" indent="-457200">
              <a:buAutoNum type="arabicPeriod"/>
            </a:pPr>
            <a:endParaRPr lang="en-GB" sz="1600" dirty="0">
              <a:latin typeface="Poppins" panose="00000500000000000000" pitchFamily="2" charset="0"/>
              <a:cs typeface="Poppins" panose="00000500000000000000" pitchFamily="2" charset="0"/>
            </a:endParaRPr>
          </a:p>
          <a:p>
            <a:pPr marL="457200" indent="-457200">
              <a:buAutoNum type="arabicPeriod"/>
            </a:pPr>
            <a:endParaRPr lang="en-GB" sz="1600" dirty="0">
              <a:latin typeface="Poppins" panose="00000500000000000000" pitchFamily="2" charset="0"/>
              <a:cs typeface="Poppins" panose="00000500000000000000" pitchFamily="2" charset="0"/>
            </a:endParaRPr>
          </a:p>
        </p:txBody>
      </p:sp>
      <p:sp>
        <p:nvSpPr>
          <p:cNvPr id="9" name="Title 1">
            <a:extLst>
              <a:ext uri="{FF2B5EF4-FFF2-40B4-BE49-F238E27FC236}">
                <a16:creationId xmlns:a16="http://schemas.microsoft.com/office/drawing/2014/main" id="{9606E38F-B8E2-3017-486E-1C75A0AD2247}"/>
              </a:ext>
            </a:extLst>
          </p:cNvPr>
          <p:cNvSpPr txBox="1">
            <a:spLocks/>
          </p:cNvSpPr>
          <p:nvPr/>
        </p:nvSpPr>
        <p:spPr>
          <a:xfrm>
            <a:off x="3863021" y="198260"/>
            <a:ext cx="7459939" cy="735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rgbClr val="004F6B"/>
                </a:solidFill>
                <a:latin typeface="Poppins Black" pitchFamily="2" charset="77"/>
                <a:cs typeface="Poppins Black" pitchFamily="2" charset="77"/>
              </a:rPr>
              <a:t>Next steps</a:t>
            </a:r>
            <a:endParaRPr lang="en-GB" sz="3600" b="1" dirty="0">
              <a:solidFill>
                <a:srgbClr val="004F6B"/>
              </a:solidFill>
              <a:latin typeface="Poppins Black" pitchFamily="2" charset="77"/>
              <a:cs typeface="Poppins Black" pitchFamily="2" charset="77"/>
            </a:endParaRPr>
          </a:p>
        </p:txBody>
      </p:sp>
      <p:sp>
        <p:nvSpPr>
          <p:cNvPr id="10" name="Slide Number Placeholder 4">
            <a:extLst>
              <a:ext uri="{FF2B5EF4-FFF2-40B4-BE49-F238E27FC236}">
                <a16:creationId xmlns:a16="http://schemas.microsoft.com/office/drawing/2014/main" id="{AB533B54-505E-1CA6-FD57-02B337C6834C}"/>
              </a:ext>
            </a:extLst>
          </p:cNvPr>
          <p:cNvSpPr txBox="1">
            <a:spLocks/>
          </p:cNvSpPr>
          <p:nvPr/>
        </p:nvSpPr>
        <p:spPr>
          <a:xfrm>
            <a:off x="8146800" y="4677352"/>
            <a:ext cx="540000" cy="216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9pPr>
          </a:lstStyle>
          <a:p>
            <a:fld id="{9295DF58-4118-4551-8C61-1A7ED177FA2D}" type="slidenum">
              <a:rPr lang="en-GB" smtClean="0">
                <a:solidFill>
                  <a:srgbClr val="004F6B"/>
                </a:solidFill>
                <a:latin typeface="Century Gothic" panose="020B0502020202020204" pitchFamily="34" charset="0"/>
              </a:rPr>
              <a:pPr/>
              <a:t>7</a:t>
            </a:fld>
            <a:endParaRPr lang="en-GB" dirty="0">
              <a:solidFill>
                <a:srgbClr val="004F6B"/>
              </a:solidFill>
              <a:latin typeface="Century Gothic" panose="020B0502020202020204" pitchFamily="34" charset="0"/>
            </a:endParaRPr>
          </a:p>
        </p:txBody>
      </p:sp>
    </p:spTree>
    <p:extLst>
      <p:ext uri="{BB962C8B-B14F-4D97-AF65-F5344CB8AC3E}">
        <p14:creationId xmlns:p14="http://schemas.microsoft.com/office/powerpoint/2010/main" val="115491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1EB183-10D6-3F5F-447C-642B6B9B5269}"/>
              </a:ext>
            </a:extLst>
          </p:cNvPr>
          <p:cNvSpPr txBox="1"/>
          <p:nvPr/>
        </p:nvSpPr>
        <p:spPr>
          <a:xfrm>
            <a:off x="1078624" y="1499401"/>
            <a:ext cx="6986752" cy="3170099"/>
          </a:xfrm>
          <a:prstGeom prst="rect">
            <a:avLst/>
          </a:prstGeom>
          <a:noFill/>
        </p:spPr>
        <p:txBody>
          <a:bodyPr wrap="square">
            <a:spAutoFit/>
          </a:bodyPr>
          <a:lstStyle/>
          <a:p>
            <a:pPr algn="ctr"/>
            <a:r>
              <a:rPr lang="en-GB" sz="1200" dirty="0">
                <a:effectLst/>
                <a:latin typeface="Poppins" pitchFamily="2" charset="77"/>
                <a:cs typeface="Poppins" pitchFamily="2" charset="77"/>
              </a:rPr>
              <a:t>This report has been produced to support the ongoing development and implementation of children and young people’s mental health and emotional wellbeing support in Suffolk. It will be publicly available on the Healthwatch Suffolk website. It will also be made available to Healthwatch England, and bodies responsible for the commissioning, scrutiny or delivery of local health and care services. </a:t>
            </a:r>
          </a:p>
          <a:p>
            <a:pPr algn="ctr"/>
            <a:endParaRPr lang="en-GB" sz="1200" dirty="0">
              <a:effectLst/>
              <a:latin typeface="Poppins" pitchFamily="2" charset="77"/>
              <a:cs typeface="Poppins" pitchFamily="2" charset="77"/>
            </a:endParaRPr>
          </a:p>
          <a:p>
            <a:pPr algn="ctr"/>
            <a:r>
              <a:rPr lang="en-GB" sz="1200" dirty="0">
                <a:effectLst/>
                <a:latin typeface="Poppins" pitchFamily="2" charset="77"/>
                <a:cs typeface="Poppins" pitchFamily="2" charset="77"/>
              </a:rPr>
              <a:t>We confirm that we are using the Healthwatch Trademark (which covers the logo and Healthwatch brand) when undertaking work on our statutory activities as covered by the licence agreement.</a:t>
            </a:r>
          </a:p>
          <a:p>
            <a:pPr algn="ctr"/>
            <a:r>
              <a:rPr lang="en-GB" sz="1400" dirty="0">
                <a:effectLst/>
                <a:latin typeface="Poppins" pitchFamily="2" charset="77"/>
                <a:cs typeface="Poppins" pitchFamily="2" charset="77"/>
              </a:rPr>
              <a:t> </a:t>
            </a:r>
            <a:endParaRPr lang="en-GB" dirty="0">
              <a:effectLst/>
              <a:latin typeface="Poppins" pitchFamily="2" charset="77"/>
              <a:cs typeface="Poppins" pitchFamily="2" charset="77"/>
            </a:endParaRPr>
          </a:p>
          <a:p>
            <a:pPr algn="ctr"/>
            <a:r>
              <a:rPr lang="en-GB" sz="1600" b="1" dirty="0">
                <a:effectLst/>
                <a:latin typeface="Poppins" pitchFamily="2" charset="77"/>
                <a:cs typeface="Poppins" pitchFamily="2" charset="77"/>
              </a:rPr>
              <a:t>If you require this report in an alternative format, please contact us on </a:t>
            </a:r>
            <a:r>
              <a:rPr lang="en-GB" sz="1600" b="1" dirty="0">
                <a:solidFill>
                  <a:srgbClr val="E53D96"/>
                </a:solidFill>
                <a:effectLst/>
                <a:latin typeface="Poppins" pitchFamily="2" charset="77"/>
                <a:cs typeface="Poppins" pitchFamily="2" charset="77"/>
              </a:rPr>
              <a:t>0800 448 8234 </a:t>
            </a:r>
            <a:r>
              <a:rPr lang="en-GB" sz="1600" b="1" dirty="0">
                <a:effectLst/>
                <a:latin typeface="Poppins" pitchFamily="2" charset="77"/>
                <a:cs typeface="Poppins" pitchFamily="2" charset="77"/>
              </a:rPr>
              <a:t>or by email to </a:t>
            </a:r>
            <a:r>
              <a:rPr lang="en-GB" sz="1600" b="1" dirty="0">
                <a:solidFill>
                  <a:srgbClr val="E53D96"/>
                </a:solidFill>
                <a:effectLst/>
                <a:latin typeface="Poppins" pitchFamily="2" charset="77"/>
                <a:cs typeface="Poppins" pitchFamily="2" charset="77"/>
              </a:rPr>
              <a:t>info@healthwatchsuffolk.co.uk</a:t>
            </a:r>
            <a:r>
              <a:rPr lang="en-GB" sz="1600" b="1" dirty="0">
                <a:effectLst/>
                <a:latin typeface="Poppins" pitchFamily="2" charset="77"/>
                <a:cs typeface="Poppins" pitchFamily="2" charset="77"/>
              </a:rPr>
              <a:t>.</a:t>
            </a:r>
          </a:p>
          <a:p>
            <a:pPr algn="ctr"/>
            <a:r>
              <a:rPr lang="en-GB" sz="1800" b="1" dirty="0">
                <a:effectLst/>
                <a:latin typeface="Poppins" pitchFamily="2" charset="77"/>
                <a:cs typeface="Poppins" pitchFamily="2" charset="77"/>
              </a:rPr>
              <a:t> </a:t>
            </a:r>
            <a:endParaRPr lang="en-GB" dirty="0">
              <a:effectLst/>
              <a:latin typeface="Poppins" pitchFamily="2" charset="77"/>
              <a:cs typeface="Poppins" pitchFamily="2" charset="77"/>
            </a:endParaRPr>
          </a:p>
          <a:p>
            <a:pPr algn="ctr"/>
            <a:r>
              <a:rPr lang="en-GB" sz="1200" dirty="0">
                <a:effectLst/>
                <a:latin typeface="Poppins" pitchFamily="2" charset="77"/>
                <a:cs typeface="Poppins" pitchFamily="2" charset="77"/>
              </a:rPr>
              <a:t>© Copyright Healthwatch Suffolk 2023 </a:t>
            </a:r>
          </a:p>
        </p:txBody>
      </p:sp>
      <p:pic>
        <p:nvPicPr>
          <p:cNvPr id="7" name="Picture 6">
            <a:extLst>
              <a:ext uri="{FF2B5EF4-FFF2-40B4-BE49-F238E27FC236}">
                <a16:creationId xmlns:a16="http://schemas.microsoft.com/office/drawing/2014/main" id="{39A411E1-9233-3DC5-44D5-2F6DB38A111A}"/>
              </a:ext>
            </a:extLst>
          </p:cNvPr>
          <p:cNvPicPr>
            <a:picLocks noChangeAspect="1"/>
          </p:cNvPicPr>
          <p:nvPr/>
        </p:nvPicPr>
        <p:blipFill>
          <a:blip r:embed="rId2"/>
          <a:stretch>
            <a:fillRect/>
          </a:stretch>
        </p:blipFill>
        <p:spPr>
          <a:xfrm>
            <a:off x="3191970" y="650753"/>
            <a:ext cx="2760060" cy="600635"/>
          </a:xfrm>
          <a:prstGeom prst="rect">
            <a:avLst/>
          </a:prstGeom>
        </p:spPr>
      </p:pic>
    </p:spTree>
    <p:extLst>
      <p:ext uri="{BB962C8B-B14F-4D97-AF65-F5344CB8AC3E}">
        <p14:creationId xmlns:p14="http://schemas.microsoft.com/office/powerpoint/2010/main" val="2965137423"/>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65258CA481EC4B92272A649A2FC35C" ma:contentTypeVersion="6" ma:contentTypeDescription="Create a new document." ma:contentTypeScope="" ma:versionID="79dfba2478cebb5670ca3099afca5337">
  <xsd:schema xmlns:xsd="http://www.w3.org/2001/XMLSchema" xmlns:xs="http://www.w3.org/2001/XMLSchema" xmlns:p="http://schemas.microsoft.com/office/2006/metadata/properties" xmlns:ns2="48cdf0fe-96a2-4573-8ef4-b60a5160688c" xmlns:ns3="3c7cf379-7e05-4c90-a9eb-d63ca94f8f72" targetNamespace="http://schemas.microsoft.com/office/2006/metadata/properties" ma:root="true" ma:fieldsID="2c4ccf44f30032c65f4d96163f812bc1" ns2:_="" ns3:_="">
    <xsd:import namespace="48cdf0fe-96a2-4573-8ef4-b60a5160688c"/>
    <xsd:import namespace="3c7cf379-7e05-4c90-a9eb-d63ca94f8f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cdf0fe-96a2-4573-8ef4-b60a516068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cf379-7e05-4c90-a9eb-d63ca94f8f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B78D33-F8F8-442A-9628-61918712465E}">
  <ds:schemaRefs>
    <ds:schemaRef ds:uri="http://schemas.microsoft.com/office/2006/metadata/properties"/>
    <ds:schemaRef ds:uri="http://schemas.microsoft.com/office/2006/documentManagement/types"/>
    <ds:schemaRef ds:uri="48cdf0fe-96a2-4573-8ef4-b60a5160688c"/>
    <ds:schemaRef ds:uri="http://purl.org/dc/dcmitype/"/>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3c7cf379-7e05-4c90-a9eb-d63ca94f8f72"/>
  </ds:schemaRefs>
</ds:datastoreItem>
</file>

<file path=customXml/itemProps2.xml><?xml version="1.0" encoding="utf-8"?>
<ds:datastoreItem xmlns:ds="http://schemas.openxmlformats.org/officeDocument/2006/customXml" ds:itemID="{80D1CBDF-6849-4E53-8554-35BE5446BE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cdf0fe-96a2-4573-8ef4-b60a5160688c"/>
    <ds:schemaRef ds:uri="3c7cf379-7e05-4c90-a9eb-d63ca94f8f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DDD5E4-D8E4-41CE-AA53-06A64E1F89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111951</TotalTime>
  <Words>1102</Words>
  <Application>Microsoft Office PowerPoint</Application>
  <PresentationFormat>On-screen Show (16:9)</PresentationFormat>
  <Paragraphs>147</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Barlow Light</vt:lpstr>
      <vt:lpstr>Poppins Black</vt:lpstr>
      <vt:lpstr>Raleway Thin</vt:lpstr>
      <vt:lpstr>Arial</vt:lpstr>
      <vt:lpstr>Century Gothic</vt:lpstr>
      <vt:lpstr>Poppins Medium</vt:lpstr>
      <vt:lpstr>Poppins</vt:lpstr>
      <vt:lpstr>Gaoler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Luke Luke</dc:creator>
  <cp:lastModifiedBy>Fran Russo</cp:lastModifiedBy>
  <cp:revision>16</cp:revision>
  <dcterms:modified xsi:type="dcterms:W3CDTF">2024-05-15T10:16:57Z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0x0101000F65258CA481EC4B92272A649A2FC35C</vt:lpwstr>
  </property>
  <property fmtid="{D5CDD505-2E9C-101B-9397-08002B2CF9AE}" pid="3" name="MediaServiceImageTags">
    <vt:lpwstr/>
  </property>
</Properties>
</file>