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4"/>
  </p:sldMasterIdLst>
  <p:notesMasterIdLst>
    <p:notesMasterId r:id="rId12"/>
  </p:notesMasterIdLst>
  <p:sldIdLst>
    <p:sldId id="297" r:id="rId5"/>
    <p:sldId id="257" r:id="rId6"/>
    <p:sldId id="2145707304" r:id="rId7"/>
    <p:sldId id="2145707154" r:id="rId8"/>
    <p:sldId id="2145707353" r:id="rId9"/>
    <p:sldId id="2145707286" r:id="rId10"/>
    <p:sldId id="2145707299" r:id="rId11"/>
  </p:sldIdLst>
  <p:sldSz cx="9144000" cy="5143500" type="screen16x9"/>
  <p:notesSz cx="6858000" cy="9144000"/>
  <p:embeddedFontLst>
    <p:embeddedFont>
      <p:font typeface="Barlow Light" panose="00000400000000000000" pitchFamily="2" charset="0"/>
      <p:regular r:id="rId13"/>
      <p:bold r:id="rId14"/>
      <p:italic r:id="rId15"/>
      <p:boldItalic r:id="rId16"/>
    </p:embeddedFont>
    <p:embeddedFont>
      <p:font typeface="Century Gothic" panose="020B0502020202020204" pitchFamily="34" charset="0"/>
      <p:regular r:id="rId17"/>
      <p:bold r:id="rId18"/>
      <p:italic r:id="rId19"/>
      <p:boldItalic r:id="rId20"/>
    </p:embeddedFont>
    <p:embeddedFont>
      <p:font typeface="Poppins" panose="00000500000000000000" pitchFamily="2" charset="0"/>
      <p:regular r:id="rId21"/>
      <p:bold r:id="rId22"/>
      <p:italic r:id="rId23"/>
      <p:boldItalic r:id="rId24"/>
    </p:embeddedFont>
    <p:embeddedFont>
      <p:font typeface="Poppins Black" panose="00000A00000000000000" pitchFamily="2" charset="0"/>
      <p:bold r:id="rId25"/>
      <p:italic r:id="rId26"/>
      <p:boldItalic r:id="rId27"/>
    </p:embeddedFont>
    <p:embeddedFont>
      <p:font typeface="Poppins Medium" panose="00000600000000000000" pitchFamily="2" charset="0"/>
      <p:regular r:id="rId28"/>
      <p:italic r:id="rId29"/>
    </p:embeddedFont>
    <p:embeddedFont>
      <p:font typeface="Raleway Thin" pitchFamily="2" charset="0"/>
      <p:regular r:id="rId30"/>
      <p:italic r:id="rId31"/>
    </p:embeddedFont>
    <p:embeddedFont>
      <p:font typeface="Segoe UI Black" panose="020B0A02040204020203" pitchFamily="34" charset="0"/>
      <p:bold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513811-0BE0-0A82-CD75-27B088F92F32}" name="Michael Ogden" initials="MO" userId="S::michael.ogden@healthwatchsuffolk.co.uk::a216fa1e-c1cd-4659-887d-b1958cc8b179" providerId="AD"/>
  <p188:author id="{2777C895-41CA-ECBA-4EE8-CC2F2E68CA2D}" name="Lisa Harwood" initials="LH" userId="S::lisa.harwood@healthwatchsuffolk.co.uk::5bec15e9-6af7-427c-84cd-beb8a131ccc9" providerId="AD"/>
  <p188:author id="{5CF052C5-223E-4E41-7AF7-C50C32C7A704}" name="Luke Bacon" initials="LB" userId="S::luke.bacon@healthwatchsuffolk.co.uk::3a878de3-f3cf-4da1-9efe-b6b166a7c2d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F6B"/>
    <a:srgbClr val="000000"/>
    <a:srgbClr val="E73E97"/>
    <a:srgbClr val="00B38C"/>
    <a:srgbClr val="00A19B"/>
    <a:srgbClr val="EFA053"/>
    <a:srgbClr val="84BD00"/>
    <a:srgbClr val="5C6670"/>
    <a:srgbClr val="7FCBEB"/>
    <a:srgbClr val="F9B9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226FEE-A5D7-4E2F-AD9D-32398B58EC22}" v="83" dt="2024-05-02T11:50:26.362"/>
  </p1510:revLst>
</p1510:revInfo>
</file>

<file path=ppt/tableStyles.xml><?xml version="1.0" encoding="utf-8"?>
<a:tblStyleLst xmlns:a="http://schemas.openxmlformats.org/drawingml/2006/main" def="{11E2214B-EEA6-4F0E-851E-DA328E0D34B4}">
  <a:tblStyle styleId="{11E2214B-EEA6-4F0E-851E-DA328E0D34B4}"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9E44D3EF-30E0-43DB-A017-93B0B98886E5}"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819" autoAdjust="0"/>
    <p:restoredTop sz="91565" autoAdjust="0"/>
  </p:normalViewPr>
  <p:slideViewPr>
    <p:cSldViewPr snapToGrid="0">
      <p:cViewPr varScale="1">
        <p:scale>
          <a:sx n="97" d="100"/>
          <a:sy n="97" d="100"/>
        </p:scale>
        <p:origin x="584" y="48"/>
      </p:cViewPr>
      <p:guideLst/>
    </p:cSldViewPr>
  </p:slideViewPr>
  <p:notesTextViewPr>
    <p:cViewPr>
      <p:scale>
        <a:sx n="70" d="100"/>
        <a:sy n="70" d="100"/>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microsoft.com/office/2018/10/relationships/authors" Target="authors.xml"/><Relationship Id="rId21" Type="http://schemas.openxmlformats.org/officeDocument/2006/relationships/font" Target="fonts/font9.fntdata"/><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3" Type="http://schemas.openxmlformats.org/officeDocument/2006/relationships/font" Target="fonts/font21.fntdata"/><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2.fntdata"/><Relationship Id="rId32" Type="http://schemas.openxmlformats.org/officeDocument/2006/relationships/font" Target="fonts/font20.fntdata"/><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tx>
            <c:strRef>
              <c:f>'[Master Dashboard Complete.xlsx]SWEMWBS'!$AP$12</c:f>
              <c:strCache>
                <c:ptCount val="1"/>
                <c:pt idx="0">
                  <c:v>Average Score</c:v>
                </c:pt>
              </c:strCache>
            </c:strRef>
          </c:tx>
          <c:spPr>
            <a:ln w="25400" cap="rnd">
              <a:solidFill>
                <a:srgbClr val="00A19B"/>
              </a:solidFill>
              <a:round/>
            </a:ln>
            <a:effectLst/>
          </c:spPr>
          <c:marker>
            <c:symbol val="circle"/>
            <c:size val="5"/>
            <c:spPr>
              <a:solidFill>
                <a:srgbClr val="004F6B"/>
              </a:solidFill>
              <a:ln w="9525">
                <a:solidFill>
                  <a:srgbClr val="00A19B"/>
                </a:solidFill>
              </a:ln>
              <a:effectLst/>
            </c:spPr>
          </c:marker>
          <c:dLbls>
            <c:spPr>
              <a:noFill/>
              <a:ln>
                <a:noFill/>
              </a:ln>
              <a:effectLst/>
            </c:spPr>
            <c:txPr>
              <a:bodyPr rot="0" spcFirstLastPara="1" vertOverflow="ellipsis" vert="horz" wrap="square" anchor="ctr" anchorCtr="1"/>
              <a:lstStyle/>
              <a:p>
                <a:pPr>
                  <a:defRPr sz="1400" b="1" i="0" u="none" strike="noStrike" kern="1200" baseline="0">
                    <a:solidFill>
                      <a:srgbClr val="004F6B"/>
                    </a:solidFill>
                    <a:latin typeface="Poppins" panose="00000500000000000000" pitchFamily="2" charset="0"/>
                    <a:ea typeface="+mn-ea"/>
                    <a:cs typeface="Poppins" panose="00000500000000000000" pitchFamily="2"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'[Master Dashboard Complete.xlsx]SWEMWBS'!$AO$13:$AO$18</c:f>
              <c:numCache>
                <c:formatCode>General</c:formatCode>
                <c:ptCount val="6"/>
                <c:pt idx="0">
                  <c:v>2017</c:v>
                </c:pt>
                <c:pt idx="1">
                  <c:v>2018</c:v>
                </c:pt>
                <c:pt idx="2">
                  <c:v>2019</c:v>
                </c:pt>
                <c:pt idx="3">
                  <c:v>2021</c:v>
                </c:pt>
                <c:pt idx="4">
                  <c:v>2022</c:v>
                </c:pt>
                <c:pt idx="5">
                  <c:v>2023</c:v>
                </c:pt>
              </c:numCache>
            </c:numRef>
          </c:xVal>
          <c:yVal>
            <c:numRef>
              <c:f>'[Master Dashboard Complete.xlsx]SWEMWBS'!$AP$13:$AP$18</c:f>
              <c:numCache>
                <c:formatCode>General</c:formatCode>
                <c:ptCount val="6"/>
                <c:pt idx="0">
                  <c:v>22.6</c:v>
                </c:pt>
                <c:pt idx="1">
                  <c:v>21</c:v>
                </c:pt>
                <c:pt idx="2">
                  <c:v>20.7</c:v>
                </c:pt>
                <c:pt idx="3">
                  <c:v>19.899999999999999</c:v>
                </c:pt>
                <c:pt idx="4">
                  <c:v>19.899999999999999</c:v>
                </c:pt>
                <c:pt idx="5">
                  <c:v>20.3</c:v>
                </c:pt>
              </c:numCache>
            </c:numRef>
          </c:yVal>
          <c:smooth val="1"/>
          <c:extLst>
            <c:ext xmlns:c16="http://schemas.microsoft.com/office/drawing/2014/chart" uri="{C3380CC4-5D6E-409C-BE32-E72D297353CC}">
              <c16:uniqueId val="{00000000-52F5-4DC1-BACF-36A50E20DB3A}"/>
            </c:ext>
          </c:extLst>
        </c:ser>
        <c:dLbls>
          <c:dLblPos val="t"/>
          <c:showLegendKey val="0"/>
          <c:showVal val="1"/>
          <c:showCatName val="0"/>
          <c:showSerName val="0"/>
          <c:showPercent val="0"/>
          <c:showBubbleSize val="0"/>
        </c:dLbls>
        <c:axId val="1985716224"/>
        <c:axId val="1254428048"/>
      </c:scatterChart>
      <c:valAx>
        <c:axId val="1985716224"/>
        <c:scaling>
          <c:orientation val="minMax"/>
          <c:min val="2017"/>
        </c:scaling>
        <c:delete val="0"/>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400" b="1" i="0" u="none" strike="noStrike" kern="1200" baseline="0">
                <a:solidFill>
                  <a:srgbClr val="004F6B"/>
                </a:solidFill>
                <a:latin typeface="Poppins" panose="00000500000000000000" pitchFamily="2" charset="0"/>
                <a:ea typeface="+mn-ea"/>
                <a:cs typeface="Poppins" panose="00000500000000000000" pitchFamily="2" charset="0"/>
              </a:defRPr>
            </a:pPr>
            <a:endParaRPr lang="en-US"/>
          </a:p>
        </c:txPr>
        <c:crossAx val="1254428048"/>
        <c:crosses val="autoZero"/>
        <c:crossBetween val="midCat"/>
      </c:valAx>
      <c:valAx>
        <c:axId val="1254428048"/>
        <c:scaling>
          <c:orientation val="minMax"/>
          <c:max val="25"/>
          <c:min val="15"/>
        </c:scaling>
        <c:delete val="1"/>
        <c:axPos val="l"/>
        <c:numFmt formatCode="General" sourceLinked="1"/>
        <c:majorTickMark val="out"/>
        <c:minorTickMark val="none"/>
        <c:tickLblPos val="nextTo"/>
        <c:crossAx val="1985716224"/>
        <c:crosses val="autoZero"/>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solidFill>
            <a:srgbClr val="000000"/>
          </a:solidFill>
          <a:latin typeface="Poppins" panose="00000500000000000000" pitchFamily="2" charset="0"/>
          <a:cs typeface="Poppins" panose="00000500000000000000" pitchFamily="2"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67858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2624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6689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97932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2" name="Google Shape;59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4726330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US" dirty="0"/>
          </a:p>
        </p:txBody>
      </p:sp>
    </p:spTree>
    <p:extLst>
      <p:ext uri="{BB962C8B-B14F-4D97-AF65-F5344CB8AC3E}">
        <p14:creationId xmlns:p14="http://schemas.microsoft.com/office/powerpoint/2010/main" val="30584925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39700" indent="0">
              <a:buNone/>
            </a:pPr>
            <a:endParaRPr lang="en-GB" dirty="0"/>
          </a:p>
        </p:txBody>
      </p:sp>
    </p:spTree>
    <p:extLst>
      <p:ext uri="{BB962C8B-B14F-4D97-AF65-F5344CB8AC3E}">
        <p14:creationId xmlns:p14="http://schemas.microsoft.com/office/powerpoint/2010/main" val="34471998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5" name="Google Shape;55;p10"/>
          <p:cNvSpPr txBox="1">
            <a:spLocks noGrp="1"/>
          </p:cNvSpPr>
          <p:nvPr>
            <p:ph type="sldNum" idx="12"/>
          </p:nvPr>
        </p:nvSpPr>
        <p:spPr>
          <a:xfrm>
            <a:off x="8649025" y="4636750"/>
            <a:ext cx="456900" cy="468600"/>
          </a:xfrm>
          <a:prstGeom prst="rect">
            <a:avLst/>
          </a:prstGeom>
        </p:spPr>
        <p:txBody>
          <a:bodyPr spcFirstLastPara="1" wrap="square" lIns="0" tIns="0" rIns="0" bIns="0" anchor="b"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1 column" type="tx">
  <p:cSld name="Title + 1 column">
    <p:spTree>
      <p:nvGrpSpPr>
        <p:cNvPr id="1" name="Shape 22"/>
        <p:cNvGrpSpPr/>
        <p:nvPr/>
      </p:nvGrpSpPr>
      <p:grpSpPr>
        <a:xfrm>
          <a:off x="0" y="0"/>
          <a:ext cx="0" cy="0"/>
          <a:chOff x="0" y="0"/>
          <a:chExt cx="0" cy="0"/>
        </a:xfrm>
      </p:grpSpPr>
      <p:sp>
        <p:nvSpPr>
          <p:cNvPr id="25" name="Google Shape;25;p5"/>
          <p:cNvSpPr txBox="1">
            <a:spLocks noGrp="1"/>
          </p:cNvSpPr>
          <p:nvPr>
            <p:ph type="title"/>
          </p:nvPr>
        </p:nvSpPr>
        <p:spPr>
          <a:xfrm>
            <a:off x="457200" y="605600"/>
            <a:ext cx="5640900" cy="1082700"/>
          </a:xfrm>
          <a:prstGeom prst="rect">
            <a:avLst/>
          </a:prstGeom>
        </p:spPr>
        <p:txBody>
          <a:bodyPr spcFirstLastPara="1" wrap="square" lIns="0" tIns="0" rIns="0" bIns="0" anchor="t" anchorCtr="0">
            <a:noAutofit/>
          </a:bodyPr>
          <a:lstStyle>
            <a:lvl1pPr lvl="0">
              <a:spcBef>
                <a:spcPts val="0"/>
              </a:spcBef>
              <a:spcAft>
                <a:spcPts val="0"/>
              </a:spcAft>
              <a:buSzPts val="48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26" name="Google Shape;26;p5"/>
          <p:cNvSpPr txBox="1">
            <a:spLocks noGrp="1"/>
          </p:cNvSpPr>
          <p:nvPr>
            <p:ph type="body" idx="1"/>
          </p:nvPr>
        </p:nvSpPr>
        <p:spPr>
          <a:xfrm>
            <a:off x="457200" y="1995750"/>
            <a:ext cx="5640900" cy="2640900"/>
          </a:xfrm>
          <a:prstGeom prst="rect">
            <a:avLst/>
          </a:prstGeom>
        </p:spPr>
        <p:txBody>
          <a:bodyPr spcFirstLastPara="1" wrap="square" lIns="0" tIns="0" rIns="0" bIns="0" anchor="t" anchorCtr="0">
            <a:noAutofit/>
          </a:bodyPr>
          <a:lstStyle>
            <a:lvl1pPr marL="457200" lvl="0" indent="-342900">
              <a:spcBef>
                <a:spcPts val="600"/>
              </a:spcBef>
              <a:spcAft>
                <a:spcPts val="0"/>
              </a:spcAft>
              <a:buSzPts val="1800"/>
              <a:buChar char="▸"/>
              <a:defRPr/>
            </a:lvl1pPr>
            <a:lvl2pPr marL="914400" lvl="1" indent="-342900">
              <a:spcBef>
                <a:spcPts val="600"/>
              </a:spcBef>
              <a:spcAft>
                <a:spcPts val="0"/>
              </a:spcAft>
              <a:buSzPts val="1800"/>
              <a:buChar char="▹"/>
              <a:defRPr/>
            </a:lvl2pPr>
            <a:lvl3pPr marL="1371600" lvl="2" indent="-342900">
              <a:spcBef>
                <a:spcPts val="600"/>
              </a:spcBef>
              <a:spcAft>
                <a:spcPts val="0"/>
              </a:spcAft>
              <a:buSzPts val="1800"/>
              <a:buChar char="▹"/>
              <a:defRPr/>
            </a:lvl3pPr>
            <a:lvl4pPr marL="1828800" lvl="3" indent="-355600">
              <a:spcBef>
                <a:spcPts val="600"/>
              </a:spcBef>
              <a:spcAft>
                <a:spcPts val="0"/>
              </a:spcAft>
              <a:buSzPts val="2000"/>
              <a:buChar char="▹"/>
              <a:defRPr/>
            </a:lvl4pPr>
            <a:lvl5pPr marL="2286000" lvl="4" indent="-355600">
              <a:spcBef>
                <a:spcPts val="600"/>
              </a:spcBef>
              <a:spcAft>
                <a:spcPts val="0"/>
              </a:spcAft>
              <a:buSzPts val="2000"/>
              <a:buChar char="▹"/>
              <a:defRPr/>
            </a:lvl5pPr>
            <a:lvl6pPr marL="2743200" lvl="5" indent="-355600">
              <a:spcBef>
                <a:spcPts val="600"/>
              </a:spcBef>
              <a:spcAft>
                <a:spcPts val="0"/>
              </a:spcAft>
              <a:buSzPts val="2000"/>
              <a:buChar char="▹"/>
              <a:defRPr/>
            </a:lvl6pPr>
            <a:lvl7pPr marL="3200400" lvl="6" indent="-355600">
              <a:spcBef>
                <a:spcPts val="600"/>
              </a:spcBef>
              <a:spcAft>
                <a:spcPts val="0"/>
              </a:spcAft>
              <a:buSzPts val="2000"/>
              <a:buChar char="▹"/>
              <a:defRPr/>
            </a:lvl7pPr>
            <a:lvl8pPr marL="3657600" lvl="7" indent="-355600">
              <a:spcBef>
                <a:spcPts val="600"/>
              </a:spcBef>
              <a:spcAft>
                <a:spcPts val="0"/>
              </a:spcAft>
              <a:buSzPts val="2000"/>
              <a:buChar char="▹"/>
              <a:defRPr/>
            </a:lvl8pPr>
            <a:lvl9pPr marL="4114800" lvl="8" indent="-355600">
              <a:spcBef>
                <a:spcPts val="600"/>
              </a:spcBef>
              <a:spcAft>
                <a:spcPts val="0"/>
              </a:spcAft>
              <a:buSzPts val="2000"/>
              <a:buChar char="▹"/>
              <a:defRPr/>
            </a:lvl9pPr>
          </a:lstStyle>
          <a:p>
            <a:endParaRPr/>
          </a:p>
        </p:txBody>
      </p:sp>
    </p:spTree>
    <p:extLst>
      <p:ext uri="{BB962C8B-B14F-4D97-AF65-F5344CB8AC3E}">
        <p14:creationId xmlns:p14="http://schemas.microsoft.com/office/powerpoint/2010/main" val="832896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F900E-3955-0CF9-4237-00BF086BC064}"/>
              </a:ext>
            </a:extLst>
          </p:cNvPr>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9D1F8530-4FBB-1FDA-4C34-53482FE61709}"/>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C9C7A21-BB12-1C40-0CD7-1599102EA8CE}"/>
              </a:ext>
            </a:extLst>
          </p:cNvPr>
          <p:cNvSpPr>
            <a:spLocks noGrp="1"/>
          </p:cNvSpPr>
          <p:nvPr>
            <p:ph type="dt" sz="half" idx="10"/>
          </p:nvPr>
        </p:nvSpPr>
        <p:spPr/>
        <p:txBody>
          <a:bodyPr/>
          <a:lstStyle/>
          <a:p>
            <a:fld id="{D14A1C95-45C1-47F3-A2B8-A86A7442A089}" type="datetimeFigureOut">
              <a:rPr lang="en-GB" smtClean="0"/>
              <a:t>15/05/2024</a:t>
            </a:fld>
            <a:endParaRPr lang="en-GB"/>
          </a:p>
        </p:txBody>
      </p:sp>
      <p:sp>
        <p:nvSpPr>
          <p:cNvPr id="5" name="Footer Placeholder 4">
            <a:extLst>
              <a:ext uri="{FF2B5EF4-FFF2-40B4-BE49-F238E27FC236}">
                <a16:creationId xmlns:a16="http://schemas.microsoft.com/office/drawing/2014/main" id="{381AA75B-8FE1-8AD4-7B04-814254EF005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E3877C-F18F-1665-6184-DC4A18EA04D6}"/>
              </a:ext>
            </a:extLst>
          </p:cNvPr>
          <p:cNvSpPr>
            <a:spLocks noGrp="1"/>
          </p:cNvSpPr>
          <p:nvPr>
            <p:ph type="sldNum" sz="quarter" idx="12"/>
          </p:nvPr>
        </p:nvSpPr>
        <p:spPr/>
        <p:txBody>
          <a:bodyPr/>
          <a:lstStyle/>
          <a:p>
            <a:fld id="{F52611DB-4D71-457E-8291-9B88D8C26C46}" type="slidenum">
              <a:rPr lang="en-GB" smtClean="0"/>
              <a:t>‹#›</a:t>
            </a:fld>
            <a:endParaRPr lang="en-GB"/>
          </a:p>
        </p:txBody>
      </p:sp>
    </p:spTree>
    <p:extLst>
      <p:ext uri="{BB962C8B-B14F-4D97-AF65-F5344CB8AC3E}">
        <p14:creationId xmlns:p14="http://schemas.microsoft.com/office/powerpoint/2010/main" val="187587578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dpi="0" rotWithShape="1">
          <a:blip r:embed="rId5" cstate="screen">
            <a:alphaModFix amt="15000"/>
            <a:lum/>
            <a:extLst>
              <a:ext uri="{28A0092B-C50C-407E-A947-70E740481C1C}">
                <a14:useLocalDpi xmlns:a14="http://schemas.microsoft.com/office/drawing/2010/main"/>
              </a:ext>
            </a:extLst>
          </a:blip>
          <a:srcRect/>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605600"/>
            <a:ext cx="5640900" cy="1082700"/>
          </a:xfrm>
          <a:prstGeom prst="rect">
            <a:avLst/>
          </a:prstGeom>
          <a:noFill/>
          <a:ln>
            <a:noFill/>
          </a:ln>
        </p:spPr>
        <p:txBody>
          <a:bodyPr spcFirstLastPara="1" wrap="square" lIns="0" tIns="0" rIns="0" bIns="0" anchor="t" anchorCtr="0">
            <a:noAutofit/>
          </a:bodyPr>
          <a:lstStyle>
            <a:lvl1pPr lvl="0">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1pPr>
            <a:lvl2pPr lvl="1">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2pPr>
            <a:lvl3pPr lvl="2">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3pPr>
            <a:lvl4pPr lvl="3">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4pPr>
            <a:lvl5pPr lvl="4">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5pPr>
            <a:lvl6pPr lvl="5">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6pPr>
            <a:lvl7pPr lvl="6">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7pPr>
            <a:lvl8pPr lvl="7">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8pPr>
            <a:lvl9pPr lvl="8">
              <a:lnSpc>
                <a:spcPct val="80000"/>
              </a:lnSpc>
              <a:spcBef>
                <a:spcPts val="0"/>
              </a:spcBef>
              <a:spcAft>
                <a:spcPts val="0"/>
              </a:spcAft>
              <a:buClr>
                <a:schemeClr val="accent2"/>
              </a:buClr>
              <a:buSzPts val="4800"/>
              <a:buFont typeface="Raleway Thin"/>
              <a:buNone/>
              <a:defRPr sz="4800">
                <a:solidFill>
                  <a:schemeClr val="accent2"/>
                </a:solidFill>
                <a:latin typeface="Raleway Thin"/>
                <a:ea typeface="Raleway Thin"/>
                <a:cs typeface="Raleway Thin"/>
                <a:sym typeface="Raleway Thin"/>
              </a:defRPr>
            </a:lvl9pPr>
          </a:lstStyle>
          <a:p>
            <a:endParaRPr/>
          </a:p>
        </p:txBody>
      </p:sp>
      <p:sp>
        <p:nvSpPr>
          <p:cNvPr id="7" name="Google Shape;7;p1"/>
          <p:cNvSpPr txBox="1">
            <a:spLocks noGrp="1"/>
          </p:cNvSpPr>
          <p:nvPr>
            <p:ph type="body" idx="1"/>
          </p:nvPr>
        </p:nvSpPr>
        <p:spPr>
          <a:xfrm>
            <a:off x="457200" y="1995750"/>
            <a:ext cx="5640900" cy="2679000"/>
          </a:xfrm>
          <a:prstGeom prst="rect">
            <a:avLst/>
          </a:prstGeom>
          <a:noFill/>
          <a:ln>
            <a:noFill/>
          </a:ln>
        </p:spPr>
        <p:txBody>
          <a:bodyPr spcFirstLastPara="1" wrap="square" lIns="0" tIns="0" rIns="0" bIns="0" anchor="t" anchorCtr="0">
            <a:noAutofit/>
          </a:bodyPr>
          <a:lstStyle>
            <a:lvl1pPr marL="457200" lvl="0"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1pPr>
            <a:lvl2pPr marL="914400" lvl="1"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2pPr>
            <a:lvl3pPr marL="1371600" lvl="2" indent="-342900">
              <a:lnSpc>
                <a:spcPct val="110000"/>
              </a:lnSpc>
              <a:spcBef>
                <a:spcPts val="600"/>
              </a:spcBef>
              <a:spcAft>
                <a:spcPts val="0"/>
              </a:spcAft>
              <a:buClr>
                <a:schemeClr val="accent1"/>
              </a:buClr>
              <a:buSzPts val="1800"/>
              <a:buFont typeface="Barlow Light"/>
              <a:buChar char="▹"/>
              <a:defRPr sz="2000">
                <a:solidFill>
                  <a:schemeClr val="dk1"/>
                </a:solidFill>
                <a:latin typeface="Barlow Light"/>
                <a:ea typeface="Barlow Light"/>
                <a:cs typeface="Barlow Light"/>
                <a:sym typeface="Barlow Light"/>
              </a:defRPr>
            </a:lvl3pPr>
            <a:lvl4pPr marL="1828800" lvl="3"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4pPr>
            <a:lvl5pPr marL="2286000" lvl="4"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5pPr>
            <a:lvl6pPr marL="2743200" lvl="5"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6pPr>
            <a:lvl7pPr marL="3200400" lvl="6"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7pPr>
            <a:lvl8pPr marL="3657600" lvl="7"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8pPr>
            <a:lvl9pPr marL="4114800" lvl="8" indent="-355600">
              <a:lnSpc>
                <a:spcPct val="110000"/>
              </a:lnSpc>
              <a:spcBef>
                <a:spcPts val="600"/>
              </a:spcBef>
              <a:spcAft>
                <a:spcPts val="0"/>
              </a:spcAft>
              <a:buClr>
                <a:schemeClr val="dk1"/>
              </a:buClr>
              <a:buSzPts val="2000"/>
              <a:buFont typeface="Barlow Light"/>
              <a:buChar char="▹"/>
              <a:defRPr sz="2000">
                <a:solidFill>
                  <a:schemeClr val="dk1"/>
                </a:solidFill>
                <a:latin typeface="Barlow Light"/>
                <a:ea typeface="Barlow Light"/>
                <a:cs typeface="Barlow Light"/>
                <a:sym typeface="Barlow Light"/>
              </a:defRPr>
            </a:lvl9pPr>
          </a:lstStyle>
          <a:p>
            <a:endParaRPr/>
          </a:p>
        </p:txBody>
      </p:sp>
      <p:sp>
        <p:nvSpPr>
          <p:cNvPr id="8" name="Google Shape;8;p1"/>
          <p:cNvSpPr txBox="1">
            <a:spLocks noGrp="1"/>
          </p:cNvSpPr>
          <p:nvPr>
            <p:ph type="sldNum" idx="12"/>
          </p:nvPr>
        </p:nvSpPr>
        <p:spPr>
          <a:xfrm>
            <a:off x="8649025" y="4636750"/>
            <a:ext cx="456900" cy="468600"/>
          </a:xfrm>
          <a:prstGeom prst="rect">
            <a:avLst/>
          </a:prstGeom>
          <a:noFill/>
          <a:ln>
            <a:noFill/>
          </a:ln>
        </p:spPr>
        <p:txBody>
          <a:bodyPr spcFirstLastPara="1" wrap="square" lIns="0" tIns="0" rIns="0" bIns="0" anchor="b" anchorCtr="0">
            <a:noAutofit/>
          </a:bodyPr>
          <a:lstStyle>
            <a:lvl1pPr lvl="0" algn="r">
              <a:buNone/>
              <a:defRPr sz="1200">
                <a:solidFill>
                  <a:schemeClr val="lt1"/>
                </a:solidFill>
                <a:latin typeface="Barlow Light"/>
                <a:ea typeface="Barlow Light"/>
                <a:cs typeface="Barlow Light"/>
                <a:sym typeface="Barlow Light"/>
              </a:defRPr>
            </a:lvl1pPr>
            <a:lvl2pPr lvl="1" algn="r">
              <a:buNone/>
              <a:defRPr sz="1200">
                <a:solidFill>
                  <a:schemeClr val="lt1"/>
                </a:solidFill>
                <a:latin typeface="Barlow Light"/>
                <a:ea typeface="Barlow Light"/>
                <a:cs typeface="Barlow Light"/>
                <a:sym typeface="Barlow Light"/>
              </a:defRPr>
            </a:lvl2pPr>
            <a:lvl3pPr lvl="2" algn="r">
              <a:buNone/>
              <a:defRPr sz="1200">
                <a:solidFill>
                  <a:schemeClr val="lt1"/>
                </a:solidFill>
                <a:latin typeface="Barlow Light"/>
                <a:ea typeface="Barlow Light"/>
                <a:cs typeface="Barlow Light"/>
                <a:sym typeface="Barlow Light"/>
              </a:defRPr>
            </a:lvl3pPr>
            <a:lvl4pPr lvl="3" algn="r">
              <a:buNone/>
              <a:defRPr sz="1200">
                <a:solidFill>
                  <a:schemeClr val="lt1"/>
                </a:solidFill>
                <a:latin typeface="Barlow Light"/>
                <a:ea typeface="Barlow Light"/>
                <a:cs typeface="Barlow Light"/>
                <a:sym typeface="Barlow Light"/>
              </a:defRPr>
            </a:lvl4pPr>
            <a:lvl5pPr lvl="4" algn="r">
              <a:buNone/>
              <a:defRPr sz="1200">
                <a:solidFill>
                  <a:schemeClr val="lt1"/>
                </a:solidFill>
                <a:latin typeface="Barlow Light"/>
                <a:ea typeface="Barlow Light"/>
                <a:cs typeface="Barlow Light"/>
                <a:sym typeface="Barlow Light"/>
              </a:defRPr>
            </a:lvl5pPr>
            <a:lvl6pPr lvl="5" algn="r">
              <a:buNone/>
              <a:defRPr sz="1200">
                <a:solidFill>
                  <a:schemeClr val="lt1"/>
                </a:solidFill>
                <a:latin typeface="Barlow Light"/>
                <a:ea typeface="Barlow Light"/>
                <a:cs typeface="Barlow Light"/>
                <a:sym typeface="Barlow Light"/>
              </a:defRPr>
            </a:lvl6pPr>
            <a:lvl7pPr lvl="6" algn="r">
              <a:buNone/>
              <a:defRPr sz="1200">
                <a:solidFill>
                  <a:schemeClr val="lt1"/>
                </a:solidFill>
                <a:latin typeface="Barlow Light"/>
                <a:ea typeface="Barlow Light"/>
                <a:cs typeface="Barlow Light"/>
                <a:sym typeface="Barlow Light"/>
              </a:defRPr>
            </a:lvl7pPr>
            <a:lvl8pPr lvl="7" algn="r">
              <a:buNone/>
              <a:defRPr sz="1200">
                <a:solidFill>
                  <a:schemeClr val="lt1"/>
                </a:solidFill>
                <a:latin typeface="Barlow Light"/>
                <a:ea typeface="Barlow Light"/>
                <a:cs typeface="Barlow Light"/>
                <a:sym typeface="Barlow Light"/>
              </a:defRPr>
            </a:lvl8pPr>
            <a:lvl9pPr lvl="8" algn="r">
              <a:buNone/>
              <a:defRPr sz="1200">
                <a:solidFill>
                  <a:schemeClr val="lt1"/>
                </a:solidFill>
                <a:latin typeface="Barlow Light"/>
                <a:ea typeface="Barlow Light"/>
                <a:cs typeface="Barlow Light"/>
                <a:sym typeface="Barlow Ligh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9" r:id="rId2"/>
    <p:sldLayoutId id="2147483660" r:id="rId3"/>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microsoft.com/office/2007/relationships/hdphoto" Target="../media/hdphoto1.wdp"/><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4.png"/><Relationship Id="rId3" Type="http://schemas.openxmlformats.org/officeDocument/2006/relationships/image" Target="../media/image5.png"/><Relationship Id="rId7" Type="http://schemas.openxmlformats.org/officeDocument/2006/relationships/image" Target="../media/image9.png"/><Relationship Id="rId12" Type="http://schemas.microsoft.com/office/2007/relationships/hdphoto" Target="../media/hdphoto2.wdp"/><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jpeg"/><Relationship Id="rId9"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pic>
        <p:nvPicPr>
          <p:cNvPr id="11" name="Picture 10" descr="A green surface with small specks&#10;&#10;Description automatically generated">
            <a:extLst>
              <a:ext uri="{FF2B5EF4-FFF2-40B4-BE49-F238E27FC236}">
                <a16:creationId xmlns:a16="http://schemas.microsoft.com/office/drawing/2014/main" id="{195145E2-8690-1825-575A-0C3F242A4E0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6786" y="0"/>
            <a:ext cx="7947212" cy="5143499"/>
          </a:xfrm>
          <a:prstGeom prst="rect">
            <a:avLst/>
          </a:prstGeom>
        </p:spPr>
      </p:pic>
      <p:sp>
        <p:nvSpPr>
          <p:cNvPr id="8" name="TextBox 7">
            <a:extLst>
              <a:ext uri="{FF2B5EF4-FFF2-40B4-BE49-F238E27FC236}">
                <a16:creationId xmlns:a16="http://schemas.microsoft.com/office/drawing/2014/main" id="{86FB0E86-AABE-85ED-0E24-20089C1893AE}"/>
              </a:ext>
            </a:extLst>
          </p:cNvPr>
          <p:cNvSpPr txBox="1"/>
          <p:nvPr/>
        </p:nvSpPr>
        <p:spPr>
          <a:xfrm>
            <a:off x="981634" y="2082172"/>
            <a:ext cx="8162365" cy="1938992"/>
          </a:xfrm>
          <a:prstGeom prst="rect">
            <a:avLst/>
          </a:prstGeom>
          <a:noFill/>
        </p:spPr>
        <p:txBody>
          <a:bodyPr wrap="square" rtlCol="0">
            <a:spAutoFit/>
          </a:bodyPr>
          <a:lstStyle/>
          <a:p>
            <a:r>
              <a:rPr lang="en-US" sz="6000" b="1" dirty="0">
                <a:solidFill>
                  <a:schemeClr val="bg1"/>
                </a:solidFill>
                <a:latin typeface="Poppins" pitchFamily="2" charset="77"/>
                <a:cs typeface="Poppins" pitchFamily="2" charset="77"/>
              </a:rPr>
              <a:t>My Health, Our Future (Phase 7)</a:t>
            </a:r>
          </a:p>
        </p:txBody>
      </p:sp>
      <p:pic>
        <p:nvPicPr>
          <p:cNvPr id="21" name="Picture 20" descr="A close-up of a person's face&#10;&#10;Description automatically generated">
            <a:extLst>
              <a:ext uri="{FF2B5EF4-FFF2-40B4-BE49-F238E27FC236}">
                <a16:creationId xmlns:a16="http://schemas.microsoft.com/office/drawing/2014/main" id="{0FFDABEC-A369-B1E4-9ACB-8BCCFD07EC99}"/>
              </a:ext>
            </a:extLst>
          </p:cNvPr>
          <p:cNvPicPr>
            <a:picLocks noChangeAspect="1"/>
          </p:cNvPicPr>
          <p:nvPr/>
        </p:nvPicPr>
        <p:blipFill>
          <a:blip r:embed="rId4" cstate="screen">
            <a:alphaModFix/>
            <a:grayscl/>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a:ext>
            </a:extLst>
          </a:blip>
          <a:stretch>
            <a:fillRect/>
          </a:stretch>
        </p:blipFill>
        <p:spPr>
          <a:xfrm>
            <a:off x="-475593" y="0"/>
            <a:ext cx="9404439" cy="5289997"/>
          </a:xfrm>
          <a:prstGeom prst="rect">
            <a:avLst/>
          </a:prstGeom>
        </p:spPr>
      </p:pic>
      <p:sp>
        <p:nvSpPr>
          <p:cNvPr id="4" name="TextBox 3">
            <a:extLst>
              <a:ext uri="{FF2B5EF4-FFF2-40B4-BE49-F238E27FC236}">
                <a16:creationId xmlns:a16="http://schemas.microsoft.com/office/drawing/2014/main" id="{C31E1C41-FE2A-86ED-AD5E-3253B8237DB5}"/>
              </a:ext>
            </a:extLst>
          </p:cNvPr>
          <p:cNvSpPr txBox="1"/>
          <p:nvPr/>
        </p:nvSpPr>
        <p:spPr>
          <a:xfrm>
            <a:off x="981634" y="2082172"/>
            <a:ext cx="7947212" cy="1938992"/>
          </a:xfrm>
          <a:prstGeom prst="rect">
            <a:avLst/>
          </a:prstGeom>
          <a:noFill/>
        </p:spPr>
        <p:txBody>
          <a:bodyPr wrap="square" rtlCol="0">
            <a:spAutoFit/>
          </a:bodyPr>
          <a:lstStyle/>
          <a:p>
            <a:r>
              <a:rPr lang="en-US" sz="6000" b="1" dirty="0">
                <a:ln w="41275">
                  <a:gradFill flip="none" rotWithShape="1">
                    <a:gsLst>
                      <a:gs pos="50000">
                        <a:schemeClr val="bg1"/>
                      </a:gs>
                      <a:gs pos="0">
                        <a:srgbClr val="004F6B"/>
                      </a:gs>
                    </a:gsLst>
                    <a:lin ang="0" scaled="1"/>
                    <a:tileRect/>
                  </a:gradFill>
                </a:ln>
                <a:noFill/>
                <a:latin typeface="Poppins" pitchFamily="2" charset="77"/>
                <a:cs typeface="Poppins" pitchFamily="2" charset="77"/>
              </a:rPr>
              <a:t>My Health, Our Future (Phase 7)</a:t>
            </a:r>
          </a:p>
        </p:txBody>
      </p:sp>
      <p:sp>
        <p:nvSpPr>
          <p:cNvPr id="9" name="Google Shape;595;p17">
            <a:extLst>
              <a:ext uri="{FF2B5EF4-FFF2-40B4-BE49-F238E27FC236}">
                <a16:creationId xmlns:a16="http://schemas.microsoft.com/office/drawing/2014/main" id="{9FB3C374-5847-3A99-0C93-065F42830464}"/>
              </a:ext>
            </a:extLst>
          </p:cNvPr>
          <p:cNvSpPr txBox="1">
            <a:spLocks/>
          </p:cNvSpPr>
          <p:nvPr/>
        </p:nvSpPr>
        <p:spPr>
          <a:xfrm>
            <a:off x="3564835" y="4009356"/>
            <a:ext cx="5202545" cy="145096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ts val="600"/>
              </a:spcBef>
              <a:spcAft>
                <a:spcPts val="600"/>
              </a:spcAft>
              <a:buClr>
                <a:srgbClr val="E73E97"/>
              </a:buClr>
              <a:buSzPts val="1800"/>
            </a:pPr>
            <a:r>
              <a:rPr lang="en-GB" sz="2000" dirty="0">
                <a:solidFill>
                  <a:schemeClr val="bg1"/>
                </a:solidFill>
                <a:latin typeface="Poppins Medium" pitchFamily="2" charset="77"/>
                <a:cs typeface="Poppins Medium" pitchFamily="2" charset="77"/>
              </a:rPr>
              <a:t>Children and young people’s wellbeing in Suffolk (2022/23)</a:t>
            </a:r>
            <a:br>
              <a:rPr lang="en-GB" sz="4000" dirty="0">
                <a:solidFill>
                  <a:schemeClr val="bg1"/>
                </a:solidFill>
                <a:latin typeface="Poppins Medium" pitchFamily="2" charset="77"/>
                <a:cs typeface="Poppins Medium" pitchFamily="2" charset="77"/>
              </a:rPr>
            </a:br>
            <a:endParaRPr lang="en-GB" sz="2000" dirty="0">
              <a:solidFill>
                <a:schemeClr val="bg1"/>
              </a:solidFill>
              <a:effectLst/>
              <a:latin typeface="Poppins Medium" pitchFamily="2" charset="77"/>
              <a:cs typeface="Poppins Medium" pitchFamily="2" charset="77"/>
            </a:endParaRPr>
          </a:p>
        </p:txBody>
      </p:sp>
      <p:pic>
        <p:nvPicPr>
          <p:cNvPr id="15" name="Picture 14">
            <a:extLst>
              <a:ext uri="{FF2B5EF4-FFF2-40B4-BE49-F238E27FC236}">
                <a16:creationId xmlns:a16="http://schemas.microsoft.com/office/drawing/2014/main" id="{33D36913-EEA5-EE4A-C0EB-339210955556}"/>
              </a:ext>
            </a:extLst>
          </p:cNvPr>
          <p:cNvPicPr>
            <a:picLocks noChangeAspect="1"/>
          </p:cNvPicPr>
          <p:nvPr/>
        </p:nvPicPr>
        <p:blipFill>
          <a:blip r:embed="rId6"/>
          <a:stretch>
            <a:fillRect/>
          </a:stretch>
        </p:blipFill>
        <p:spPr>
          <a:xfrm>
            <a:off x="6010656" y="520529"/>
            <a:ext cx="2444242" cy="531908"/>
          </a:xfrm>
          <a:prstGeom prst="rect">
            <a:avLst/>
          </a:prstGeom>
        </p:spPr>
      </p:pic>
      <p:sp>
        <p:nvSpPr>
          <p:cNvPr id="19" name="Google Shape;595;p17">
            <a:extLst>
              <a:ext uri="{FF2B5EF4-FFF2-40B4-BE49-F238E27FC236}">
                <a16:creationId xmlns:a16="http://schemas.microsoft.com/office/drawing/2014/main" id="{7D6690F0-9A3A-7456-D7EA-FE982841FED0}"/>
              </a:ext>
            </a:extLst>
          </p:cNvPr>
          <p:cNvSpPr txBox="1">
            <a:spLocks/>
          </p:cNvSpPr>
          <p:nvPr/>
        </p:nvSpPr>
        <p:spPr>
          <a:xfrm>
            <a:off x="2600719" y="441107"/>
            <a:ext cx="4440817" cy="1450968"/>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ts val="600"/>
              </a:spcBef>
              <a:spcAft>
                <a:spcPts val="600"/>
              </a:spcAft>
              <a:buClr>
                <a:srgbClr val="E73E97"/>
              </a:buClr>
              <a:buSzPts val="1800"/>
            </a:pPr>
            <a:r>
              <a:rPr lang="en-GB" dirty="0">
                <a:solidFill>
                  <a:schemeClr val="bg1"/>
                </a:solidFill>
                <a:latin typeface="Poppins" pitchFamily="2" charset="77"/>
                <a:cs typeface="Poppins" pitchFamily="2" charset="77"/>
              </a:rPr>
              <a:t>Published December 2023</a:t>
            </a:r>
            <a:endParaRPr lang="en-GB" dirty="0">
              <a:solidFill>
                <a:schemeClr val="bg1"/>
              </a:solidFill>
              <a:effectLst/>
              <a:latin typeface="Poppins" pitchFamily="2" charset="77"/>
              <a:cs typeface="Poppins" pitchFamily="2" charset="77"/>
            </a:endParaRPr>
          </a:p>
        </p:txBody>
      </p:sp>
    </p:spTree>
    <p:extLst>
      <p:ext uri="{BB962C8B-B14F-4D97-AF65-F5344CB8AC3E}">
        <p14:creationId xmlns:p14="http://schemas.microsoft.com/office/powerpoint/2010/main" val="489174354"/>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C5154F-7E50-4065-99F0-AF216BD9A432}"/>
              </a:ext>
            </a:extLst>
          </p:cNvPr>
          <p:cNvSpPr>
            <a:spLocks noGrp="1"/>
          </p:cNvSpPr>
          <p:nvPr>
            <p:ph type="ctrTitle"/>
          </p:nvPr>
        </p:nvSpPr>
        <p:spPr>
          <a:xfrm>
            <a:off x="0" y="411480"/>
            <a:ext cx="4389120" cy="685800"/>
          </a:xfrm>
        </p:spPr>
        <p:txBody>
          <a:bodyPr>
            <a:normAutofit/>
          </a:bodyPr>
          <a:lstStyle/>
          <a:p>
            <a:r>
              <a:rPr lang="en-GB" dirty="0">
                <a:solidFill>
                  <a:srgbClr val="004F6B"/>
                </a:solidFill>
                <a:latin typeface="Segoe UI Black" panose="020B0A02040204020203" pitchFamily="34" charset="0"/>
                <a:ea typeface="Segoe UI Black" panose="020B0A02040204020203" pitchFamily="34" charset="0"/>
                <a:cs typeface="ADLaM Display" panose="02010000000000000000" pitchFamily="2" charset="0"/>
              </a:rPr>
              <a:t>Introduction</a:t>
            </a:r>
          </a:p>
        </p:txBody>
      </p:sp>
      <p:sp>
        <p:nvSpPr>
          <p:cNvPr id="5" name="TextBox 4">
            <a:extLst>
              <a:ext uri="{FF2B5EF4-FFF2-40B4-BE49-F238E27FC236}">
                <a16:creationId xmlns:a16="http://schemas.microsoft.com/office/drawing/2014/main" id="{69A399AF-68A7-0848-EC09-2829C82F0D3C}"/>
              </a:ext>
            </a:extLst>
          </p:cNvPr>
          <p:cNvSpPr txBox="1"/>
          <p:nvPr/>
        </p:nvSpPr>
        <p:spPr>
          <a:xfrm>
            <a:off x="328612" y="1097280"/>
            <a:ext cx="8434388" cy="2331407"/>
          </a:xfrm>
          <a:prstGeom prst="rect">
            <a:avLst/>
          </a:prstGeom>
          <a:noFill/>
        </p:spPr>
        <p:txBody>
          <a:bodyPr wrap="square">
            <a:spAutoFit/>
          </a:bodyPr>
          <a:lstStyle/>
          <a:p>
            <a:pPr algn="l"/>
            <a:r>
              <a:rPr lang="en-GB" sz="1350" b="1" dirty="0">
                <a:latin typeface="Poppins" panose="00000500000000000000" pitchFamily="2" charset="0"/>
                <a:cs typeface="Poppins" panose="00000500000000000000" pitchFamily="2" charset="0"/>
              </a:rPr>
              <a:t>My Health, Our Future (MHoF) is a unique research programme exploring the physical and mental wellbeing of children and young people in Suffolk. </a:t>
            </a:r>
          </a:p>
          <a:p>
            <a:pPr algn="l"/>
            <a:endParaRPr lang="en-GB" sz="1350" dirty="0">
              <a:latin typeface="Poppins" panose="00000500000000000000" pitchFamily="2" charset="0"/>
              <a:cs typeface="Poppins" panose="00000500000000000000" pitchFamily="2" charset="0"/>
            </a:endParaRPr>
          </a:p>
          <a:p>
            <a:pPr algn="l"/>
            <a:r>
              <a:rPr lang="en-GB" sz="1350" dirty="0">
                <a:latin typeface="Poppins" panose="00000500000000000000" pitchFamily="2" charset="0"/>
                <a:cs typeface="Poppins" panose="00000500000000000000" pitchFamily="2" charset="0"/>
              </a:rPr>
              <a:t>Since 2017, over 50,000 survey responses have been collected through the MHoF surveys that address crucial topics relating to bullying, self-harm, body image, social media, anxiety, and other pertinent areas of interest. Due to the strong links between mental health and physical health, we have also extended the focus of this year’s survey to include questions about physical health. </a:t>
            </a:r>
          </a:p>
          <a:p>
            <a:pPr algn="l"/>
            <a:endParaRPr lang="en-GB" sz="1050" dirty="0">
              <a:latin typeface="Poppins" panose="00000500000000000000" pitchFamily="2" charset="0"/>
              <a:cs typeface="Poppins" panose="00000500000000000000" pitchFamily="2" charset="0"/>
            </a:endParaRPr>
          </a:p>
          <a:p>
            <a:pPr algn="l"/>
            <a:r>
              <a:rPr lang="en-GB" sz="1350" dirty="0">
                <a:latin typeface="Poppins" panose="00000500000000000000" pitchFamily="2" charset="0"/>
                <a:cs typeface="Poppins" panose="00000500000000000000" pitchFamily="2" charset="0"/>
              </a:rPr>
              <a:t>This presentation will showcase a few key findings from MHoF 7 which will officially be published in December 2023 alongside responses from the co-production for MHoF 8. </a:t>
            </a:r>
          </a:p>
        </p:txBody>
      </p:sp>
      <p:grpSp>
        <p:nvGrpSpPr>
          <p:cNvPr id="6" name="Group 5">
            <a:extLst>
              <a:ext uri="{FF2B5EF4-FFF2-40B4-BE49-F238E27FC236}">
                <a16:creationId xmlns:a16="http://schemas.microsoft.com/office/drawing/2014/main" id="{43CD59E4-5FF0-FED3-14C1-3157809F57C7}"/>
              </a:ext>
            </a:extLst>
          </p:cNvPr>
          <p:cNvGrpSpPr/>
          <p:nvPr/>
        </p:nvGrpSpPr>
        <p:grpSpPr>
          <a:xfrm>
            <a:off x="328612" y="3687067"/>
            <a:ext cx="8339138" cy="1095223"/>
            <a:chOff x="-2" y="1239360"/>
            <a:chExt cx="10376666" cy="1460297"/>
          </a:xfrm>
        </p:grpSpPr>
        <p:pic>
          <p:nvPicPr>
            <p:cNvPr id="7" name="Picture 2">
              <a:extLst>
                <a:ext uri="{FF2B5EF4-FFF2-40B4-BE49-F238E27FC236}">
                  <a16:creationId xmlns:a16="http://schemas.microsoft.com/office/drawing/2014/main" id="{B2BFA166-E730-AA52-BB94-2C959031C81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4">
              <a:extLst>
                <a:ext uri="{FF2B5EF4-FFF2-40B4-BE49-F238E27FC236}">
                  <a16:creationId xmlns:a16="http://schemas.microsoft.com/office/drawing/2014/main" id="{7B9D6AE0-65E2-B2DE-9F1C-8E7C772C324E}"/>
                </a:ext>
              </a:extLst>
            </p:cNvPr>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313998"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a:extLst>
                <a:ext uri="{FF2B5EF4-FFF2-40B4-BE49-F238E27FC236}">
                  <a16:creationId xmlns:a16="http://schemas.microsoft.com/office/drawing/2014/main" id="{144D99CD-18B8-0AF0-0DE7-CF04625B9579}"/>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2627998"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8">
              <a:extLst>
                <a:ext uri="{FF2B5EF4-FFF2-40B4-BE49-F238E27FC236}">
                  <a16:creationId xmlns:a16="http://schemas.microsoft.com/office/drawing/2014/main" id="{6C5BB8A7-40AB-A592-EBDB-67A998732BF8}"/>
                </a:ext>
              </a:extLst>
            </p:cNvPr>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941998"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1" name="Picture 10">
              <a:extLst>
                <a:ext uri="{FF2B5EF4-FFF2-40B4-BE49-F238E27FC236}">
                  <a16:creationId xmlns:a16="http://schemas.microsoft.com/office/drawing/2014/main" id="{91B79C22-F4EF-E1FB-7B51-7CDD1715785A}"/>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5255998"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2" name="Picture 12">
              <a:extLst>
                <a:ext uri="{FF2B5EF4-FFF2-40B4-BE49-F238E27FC236}">
                  <a16:creationId xmlns:a16="http://schemas.microsoft.com/office/drawing/2014/main" id="{C4018DDA-15B5-B2F5-3330-55FD172C16D2}"/>
                </a:ext>
              </a:extLst>
            </p:cNvPr>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6569998" y="124223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3" name="Picture 14">
              <a:extLst>
                <a:ext uri="{FF2B5EF4-FFF2-40B4-BE49-F238E27FC236}">
                  <a16:creationId xmlns:a16="http://schemas.microsoft.com/office/drawing/2014/main" id="{F28E8322-73E4-7B21-0A57-3E427C904E9C}"/>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a:off x="7884000" y="1239360"/>
              <a:ext cx="1260000" cy="126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14" name="Straight Arrow Connector 13">
              <a:extLst>
                <a:ext uri="{FF2B5EF4-FFF2-40B4-BE49-F238E27FC236}">
                  <a16:creationId xmlns:a16="http://schemas.microsoft.com/office/drawing/2014/main" id="{25E8DEAF-A593-C641-87A0-F77A10A998D0}"/>
                </a:ext>
              </a:extLst>
            </p:cNvPr>
            <p:cNvCxnSpPr>
              <a:cxnSpLocks/>
            </p:cNvCxnSpPr>
            <p:nvPr/>
          </p:nvCxnSpPr>
          <p:spPr>
            <a:xfrm>
              <a:off x="104503" y="2699657"/>
              <a:ext cx="10272161" cy="0"/>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A4A7F17-FD41-F91D-1A9D-562F0115A081}"/>
              </a:ext>
            </a:extLst>
          </p:cNvPr>
          <p:cNvGrpSpPr/>
          <p:nvPr/>
        </p:nvGrpSpPr>
        <p:grpSpPr>
          <a:xfrm>
            <a:off x="7727183" y="3665071"/>
            <a:ext cx="1936539" cy="945000"/>
            <a:chOff x="5493433" y="2868648"/>
            <a:chExt cx="2582052" cy="1260000"/>
          </a:xfrm>
        </p:grpSpPr>
        <p:grpSp>
          <p:nvGrpSpPr>
            <p:cNvPr id="4" name="Group 3">
              <a:extLst>
                <a:ext uri="{FF2B5EF4-FFF2-40B4-BE49-F238E27FC236}">
                  <a16:creationId xmlns:a16="http://schemas.microsoft.com/office/drawing/2014/main" id="{4533FB75-FD4C-D73A-539A-5126BA245DFC}"/>
                </a:ext>
              </a:extLst>
            </p:cNvPr>
            <p:cNvGrpSpPr/>
            <p:nvPr/>
          </p:nvGrpSpPr>
          <p:grpSpPr>
            <a:xfrm>
              <a:off x="5493433" y="2868648"/>
              <a:ext cx="2582052" cy="1260000"/>
              <a:chOff x="4663196" y="4010622"/>
              <a:chExt cx="5034910" cy="2832137"/>
            </a:xfrm>
            <a:effectLst>
              <a:reflection blurRad="6350" stA="52000" endA="300" endPos="35000" dir="5400000" sy="-100000" algn="bl" rotWithShape="0"/>
            </a:effectLst>
          </p:grpSpPr>
          <p:pic>
            <p:nvPicPr>
              <p:cNvPr id="19" name="Picture 18" descr="A green surface with small specks&#10;&#10;Description automatically generated">
                <a:extLst>
                  <a:ext uri="{FF2B5EF4-FFF2-40B4-BE49-F238E27FC236}">
                    <a16:creationId xmlns:a16="http://schemas.microsoft.com/office/drawing/2014/main" id="{C60A2B09-D5A7-BCF0-C20D-05687E3AD5D4}"/>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5564592" y="4010622"/>
                <a:ext cx="1763226" cy="2832137"/>
              </a:xfrm>
              <a:prstGeom prst="roundRect">
                <a:avLst/>
              </a:prstGeom>
            </p:spPr>
          </p:pic>
          <p:pic>
            <p:nvPicPr>
              <p:cNvPr id="20" name="Picture 19" descr="A close-up of a person's face&#10;&#10;Description automatically generated">
                <a:extLst>
                  <a:ext uri="{FF2B5EF4-FFF2-40B4-BE49-F238E27FC236}">
                    <a16:creationId xmlns:a16="http://schemas.microsoft.com/office/drawing/2014/main" id="{DE6B3B7F-156F-76A8-F179-904EA4BB2DD9}"/>
                  </a:ext>
                </a:extLst>
              </p:cNvPr>
              <p:cNvPicPr>
                <a:picLocks noChangeAspect="1"/>
              </p:cNvPicPr>
              <p:nvPr/>
            </p:nvPicPr>
            <p:blipFill>
              <a:blip r:embed="rId11" cstate="screen">
                <a:alphaModFix/>
                <a:grayscl/>
                <a:extLst>
                  <a:ext uri="{BEBA8EAE-BF5A-486C-A8C5-ECC9F3942E4B}">
                    <a14:imgProps xmlns:a14="http://schemas.microsoft.com/office/drawing/2010/main">
                      <a14:imgLayer r:embed="rId12">
                        <a14:imgEffect>
                          <a14:saturation sat="0"/>
                        </a14:imgEffect>
                      </a14:imgLayer>
                    </a14:imgProps>
                  </a:ext>
                  <a:ext uri="{28A0092B-C50C-407E-A947-70E740481C1C}">
                    <a14:useLocalDpi xmlns:a14="http://schemas.microsoft.com/office/drawing/2010/main"/>
                  </a:ext>
                </a:extLst>
              </a:blip>
              <a:stretch>
                <a:fillRect/>
              </a:stretch>
            </p:blipFill>
            <p:spPr>
              <a:xfrm>
                <a:off x="4663196" y="4010622"/>
                <a:ext cx="5034910" cy="2832137"/>
              </a:xfrm>
              <a:prstGeom prst="roundRect">
                <a:avLst/>
              </a:prstGeom>
            </p:spPr>
          </p:pic>
        </p:grpSp>
        <p:pic>
          <p:nvPicPr>
            <p:cNvPr id="18" name="Picture 2">
              <a:extLst>
                <a:ext uri="{FF2B5EF4-FFF2-40B4-BE49-F238E27FC236}">
                  <a16:creationId xmlns:a16="http://schemas.microsoft.com/office/drawing/2014/main" id="{63E18B30-4E77-AAE5-AA79-186B44E890C8}"/>
                </a:ext>
              </a:extLst>
            </p:cNvPr>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5493434" y="3115486"/>
              <a:ext cx="1366498" cy="842523"/>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968002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2C6B71-F5A1-02AB-8958-8CFE8CBE0E31}"/>
              </a:ext>
            </a:extLst>
          </p:cNvPr>
          <p:cNvSpPr txBox="1"/>
          <p:nvPr/>
        </p:nvSpPr>
        <p:spPr>
          <a:xfrm>
            <a:off x="512559" y="999575"/>
            <a:ext cx="4573791" cy="3631763"/>
          </a:xfrm>
          <a:prstGeom prst="rect">
            <a:avLst/>
          </a:prstGeom>
          <a:noFill/>
        </p:spPr>
        <p:txBody>
          <a:bodyPr wrap="square" rtlCol="0">
            <a:spAutoFit/>
          </a:bodyPr>
          <a:lstStyle/>
          <a:p>
            <a:pPr marL="214313" indent="-214313">
              <a:buFont typeface="Arial" panose="020B0604020202020204" pitchFamily="34" charset="0"/>
              <a:buChar char="•"/>
            </a:pPr>
            <a:r>
              <a:rPr lang="en-GB" sz="1100" dirty="0">
                <a:latin typeface="Poppins" panose="00000500000000000000" pitchFamily="2" charset="0"/>
                <a:cs typeface="Poppins" panose="00000500000000000000" pitchFamily="2" charset="0"/>
              </a:rPr>
              <a:t>Each participating school or college receives a free bespoke report on their students’ needs. We offer to meet with schools to assist in interpreting these results. </a:t>
            </a:r>
          </a:p>
          <a:p>
            <a:pPr marL="214313" indent="-214313">
              <a:buFont typeface="Arial" panose="020B0604020202020204" pitchFamily="34" charset="0"/>
              <a:buChar char="•"/>
            </a:pPr>
            <a:endParaRPr lang="en-GB" sz="1100" dirty="0">
              <a:latin typeface="Poppins" panose="00000500000000000000" pitchFamily="2" charset="0"/>
              <a:cs typeface="Poppins" panose="00000500000000000000" pitchFamily="2" charset="0"/>
            </a:endParaRPr>
          </a:p>
          <a:p>
            <a:pPr marL="214313" indent="-214313">
              <a:buFont typeface="Arial" panose="020B0604020202020204" pitchFamily="34" charset="0"/>
              <a:buChar char="•"/>
            </a:pPr>
            <a:r>
              <a:rPr lang="en-GB" sz="1100" dirty="0">
                <a:latin typeface="Poppins" panose="00000500000000000000" pitchFamily="2" charset="0"/>
                <a:cs typeface="Poppins" panose="00000500000000000000" pitchFamily="2" charset="0"/>
              </a:rPr>
              <a:t>The creation of individual school reports has been instrumental in the programme's success, enhancing both school engagement and survey impact. </a:t>
            </a:r>
          </a:p>
          <a:p>
            <a:pPr marL="214313" indent="-214313">
              <a:buFont typeface="Arial" panose="020B0604020202020204" pitchFamily="34" charset="0"/>
              <a:buChar char="•"/>
            </a:pPr>
            <a:endParaRPr lang="en-GB" sz="1100" dirty="0">
              <a:latin typeface="Poppins" panose="00000500000000000000" pitchFamily="2" charset="0"/>
              <a:cs typeface="Poppins" panose="00000500000000000000" pitchFamily="2" charset="0"/>
            </a:endParaRPr>
          </a:p>
          <a:p>
            <a:pPr marL="214313" indent="-214313">
              <a:buFont typeface="Arial" panose="020B0604020202020204" pitchFamily="34" charset="0"/>
              <a:buChar char="•"/>
            </a:pPr>
            <a:r>
              <a:rPr lang="en-GB" sz="1100" dirty="0">
                <a:latin typeface="Poppins" panose="00000500000000000000" pitchFamily="2" charset="0"/>
                <a:cs typeface="Poppins" panose="00000500000000000000" pitchFamily="2" charset="0"/>
              </a:rPr>
              <a:t>These reports summarise the data to ensure anonymity of students while aiding schools to identify key years, issues, or demographic groups for targeted focus. </a:t>
            </a:r>
          </a:p>
          <a:p>
            <a:endParaRPr lang="en-GB" sz="1100" dirty="0">
              <a:latin typeface="Poppins" panose="00000500000000000000" pitchFamily="2" charset="0"/>
              <a:cs typeface="Poppins" panose="00000500000000000000" pitchFamily="2" charset="0"/>
            </a:endParaRPr>
          </a:p>
          <a:p>
            <a:pPr marL="214313" indent="-214313">
              <a:buFont typeface="Arial" panose="020B0604020202020204" pitchFamily="34" charset="0"/>
              <a:buChar char="•"/>
            </a:pPr>
            <a:r>
              <a:rPr lang="en-US" sz="1100" dirty="0">
                <a:latin typeface="Poppins" panose="00000500000000000000" pitchFamily="2" charset="0"/>
                <a:ea typeface="Aptos" panose="020B0004020202020204" pitchFamily="34" charset="0"/>
                <a:cs typeface="Poppins" panose="00000500000000000000" pitchFamily="2" charset="0"/>
              </a:rPr>
              <a:t>This year we are refining how we deliver information to school by offering more concise summaries and providing practical tips on addressing specific challenges. </a:t>
            </a:r>
          </a:p>
          <a:p>
            <a:pPr marL="214313" indent="-214313">
              <a:buFont typeface="Arial" panose="020B0604020202020204" pitchFamily="34" charset="0"/>
              <a:buChar char="•"/>
            </a:pPr>
            <a:endParaRPr lang="en-US" sz="1100" dirty="0">
              <a:latin typeface="Poppins" panose="00000500000000000000" pitchFamily="2" charset="0"/>
              <a:ea typeface="Aptos" panose="020B0004020202020204" pitchFamily="34" charset="0"/>
              <a:cs typeface="Poppins" panose="00000500000000000000" pitchFamily="2" charset="0"/>
            </a:endParaRPr>
          </a:p>
          <a:p>
            <a:pPr marL="214313" indent="-214313">
              <a:buFont typeface="Arial" panose="020B0604020202020204" pitchFamily="34" charset="0"/>
              <a:buChar char="•"/>
            </a:pPr>
            <a:r>
              <a:rPr lang="en-US" sz="1100" dirty="0">
                <a:latin typeface="Poppins" panose="00000500000000000000" pitchFamily="2" charset="0"/>
                <a:ea typeface="Aptos" panose="020B0004020202020204" pitchFamily="34" charset="0"/>
                <a:cs typeface="Poppins" panose="00000500000000000000" pitchFamily="2" charset="0"/>
              </a:rPr>
              <a:t>These tips will be informed by what schools have previously done in response to their results, as well as information and support from professionals in the relevant fields. </a:t>
            </a:r>
          </a:p>
          <a:p>
            <a:pPr marL="214313" indent="-214313">
              <a:buFont typeface="Arial" panose="020B0604020202020204" pitchFamily="34" charset="0"/>
              <a:buChar char="•"/>
            </a:pPr>
            <a:endParaRPr lang="en-US" sz="1050" dirty="0">
              <a:latin typeface="Poppins" panose="00000500000000000000" pitchFamily="2" charset="0"/>
              <a:ea typeface="Aptos" panose="020B0004020202020204" pitchFamily="34" charset="0"/>
              <a:cs typeface="Poppins" panose="00000500000000000000" pitchFamily="2" charset="0"/>
            </a:endParaRPr>
          </a:p>
          <a:p>
            <a:endParaRPr lang="en-US" sz="1050" dirty="0">
              <a:latin typeface="Poppins" panose="00000500000000000000" pitchFamily="2" charset="0"/>
              <a:ea typeface="Aptos" panose="020B0004020202020204" pitchFamily="34" charset="0"/>
              <a:cs typeface="Poppins" panose="00000500000000000000" pitchFamily="2" charset="0"/>
            </a:endParaRPr>
          </a:p>
        </p:txBody>
      </p:sp>
      <p:sp>
        <p:nvSpPr>
          <p:cNvPr id="3" name="TextBox 2">
            <a:extLst>
              <a:ext uri="{FF2B5EF4-FFF2-40B4-BE49-F238E27FC236}">
                <a16:creationId xmlns:a16="http://schemas.microsoft.com/office/drawing/2014/main" id="{D7727C44-CCD9-173D-34FF-EAC3C06FAC55}"/>
              </a:ext>
            </a:extLst>
          </p:cNvPr>
          <p:cNvSpPr txBox="1"/>
          <p:nvPr/>
        </p:nvSpPr>
        <p:spPr>
          <a:xfrm>
            <a:off x="512560" y="388531"/>
            <a:ext cx="6862100" cy="584775"/>
          </a:xfrm>
          <a:prstGeom prst="rect">
            <a:avLst/>
          </a:prstGeom>
          <a:noFill/>
        </p:spPr>
        <p:txBody>
          <a:bodyPr wrap="square" rtlCol="0">
            <a:spAutoFit/>
          </a:bodyPr>
          <a:lstStyle/>
          <a:p>
            <a:r>
              <a:rPr lang="en-GB" sz="3200" dirty="0">
                <a:solidFill>
                  <a:srgbClr val="004F6B"/>
                </a:solidFill>
                <a:latin typeface="Poppins Black" panose="00000A00000000000000" pitchFamily="2" charset="0"/>
                <a:cs typeface="Poppins Black" panose="00000A00000000000000" pitchFamily="2" charset="0"/>
              </a:rPr>
              <a:t>School Reports</a:t>
            </a:r>
          </a:p>
        </p:txBody>
      </p:sp>
      <p:pic>
        <p:nvPicPr>
          <p:cNvPr id="5" name="Picture 4">
            <a:extLst>
              <a:ext uri="{FF2B5EF4-FFF2-40B4-BE49-F238E27FC236}">
                <a16:creationId xmlns:a16="http://schemas.microsoft.com/office/drawing/2014/main" id="{D92B4593-5EAE-62F1-737C-D6DBB54EC86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54366" y="527540"/>
            <a:ext cx="2828328" cy="3954470"/>
          </a:xfrm>
          <a:prstGeom prst="rect">
            <a:avLst/>
          </a:prstGeom>
          <a:ln>
            <a:solidFill>
              <a:schemeClr val="tx1"/>
            </a:solidFill>
          </a:ln>
        </p:spPr>
      </p:pic>
    </p:spTree>
    <p:extLst>
      <p:ext uri="{BB962C8B-B14F-4D97-AF65-F5344CB8AC3E}">
        <p14:creationId xmlns:p14="http://schemas.microsoft.com/office/powerpoint/2010/main" val="2577569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0A1D10B-80A5-C945-9BCE-CA9067E22A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Google Shape;595;p17">
            <a:extLst>
              <a:ext uri="{FF2B5EF4-FFF2-40B4-BE49-F238E27FC236}">
                <a16:creationId xmlns:a16="http://schemas.microsoft.com/office/drawing/2014/main" id="{DF693194-0DAD-0849-85CC-9A74D88CA0DB}"/>
              </a:ext>
            </a:extLst>
          </p:cNvPr>
          <p:cNvSpPr txBox="1">
            <a:spLocks/>
          </p:cNvSpPr>
          <p:nvPr/>
        </p:nvSpPr>
        <p:spPr>
          <a:xfrm>
            <a:off x="403983" y="957013"/>
            <a:ext cx="4593020" cy="3868080"/>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285750" indent="-171450">
              <a:spcBef>
                <a:spcPts val="600"/>
              </a:spcBef>
              <a:spcAft>
                <a:spcPts val="1200"/>
              </a:spcAft>
              <a:buSzPts val="1800"/>
              <a:buFont typeface="Arial" panose="020B0604020202020204" pitchFamily="34" charset="0"/>
              <a:buChar char="•"/>
            </a:pPr>
            <a:r>
              <a:rPr lang="en-GB" sz="1200" b="1" dirty="0">
                <a:solidFill>
                  <a:srgbClr val="E73E97"/>
                </a:solidFill>
                <a:latin typeface="Poppins" pitchFamily="2" charset="77"/>
                <a:ea typeface="Arial" panose="020B0604020202020204" pitchFamily="34" charset="0"/>
                <a:cs typeface="Poppins" pitchFamily="2" charset="77"/>
              </a:rPr>
              <a:t>13,084</a:t>
            </a:r>
            <a:r>
              <a:rPr lang="en-GB" sz="1200" b="1" dirty="0">
                <a:effectLst/>
                <a:latin typeface="Poppins" pitchFamily="2" charset="77"/>
                <a:ea typeface="Arial" panose="020B0604020202020204" pitchFamily="34" charset="0"/>
                <a:cs typeface="Poppins" pitchFamily="2" charset="77"/>
              </a:rPr>
              <a:t> </a:t>
            </a:r>
            <a:r>
              <a:rPr lang="en-GB" sz="1200" dirty="0">
                <a:effectLst/>
                <a:latin typeface="Poppins" pitchFamily="2" charset="77"/>
                <a:ea typeface="Arial" panose="020B0604020202020204" pitchFamily="34" charset="0"/>
                <a:cs typeface="Poppins" pitchFamily="2" charset="77"/>
              </a:rPr>
              <a:t>responses were recorded. </a:t>
            </a:r>
          </a:p>
          <a:p>
            <a:pPr marL="285750" indent="-171450">
              <a:spcBef>
                <a:spcPts val="600"/>
              </a:spcBef>
              <a:spcAft>
                <a:spcPts val="1200"/>
              </a:spcAft>
              <a:buSzPts val="1800"/>
              <a:buFont typeface="Arial" panose="020B0604020202020204" pitchFamily="34" charset="0"/>
              <a:buChar char="•"/>
            </a:pPr>
            <a:r>
              <a:rPr lang="en-GB" sz="1200" dirty="0">
                <a:latin typeface="Poppins" pitchFamily="2" charset="77"/>
                <a:ea typeface="Arial" panose="020B0604020202020204" pitchFamily="34" charset="0"/>
                <a:cs typeface="Poppins" pitchFamily="2" charset="77"/>
              </a:rPr>
              <a:t>The majority were from students in </a:t>
            </a:r>
            <a:r>
              <a:rPr lang="en-US" sz="1200" b="1" dirty="0">
                <a:solidFill>
                  <a:srgbClr val="E73E97"/>
                </a:solidFill>
                <a:latin typeface="Poppins" pitchFamily="2" charset="77"/>
                <a:ea typeface="Arial" panose="020B0604020202020204" pitchFamily="34" charset="0"/>
                <a:cs typeface="Poppins" pitchFamily="2" charset="77"/>
              </a:rPr>
              <a:t>Years 7, 8 </a:t>
            </a:r>
            <a:r>
              <a:rPr lang="en-US" sz="1200" dirty="0">
                <a:latin typeface="Poppins" pitchFamily="2" charset="77"/>
                <a:ea typeface="Arial" panose="020B0604020202020204" pitchFamily="34" charset="0"/>
                <a:cs typeface="Poppins" pitchFamily="2" charset="77"/>
              </a:rPr>
              <a:t>and</a:t>
            </a:r>
            <a:r>
              <a:rPr lang="en-US" sz="1200" b="1" dirty="0">
                <a:solidFill>
                  <a:srgbClr val="E73E97"/>
                </a:solidFill>
                <a:latin typeface="Poppins" pitchFamily="2" charset="77"/>
                <a:ea typeface="Arial" panose="020B0604020202020204" pitchFamily="34" charset="0"/>
                <a:cs typeface="Poppins" pitchFamily="2" charset="77"/>
              </a:rPr>
              <a:t> 9</a:t>
            </a:r>
            <a:r>
              <a:rPr lang="en-US" sz="1200" dirty="0">
                <a:latin typeface="Poppins" pitchFamily="2" charset="77"/>
                <a:ea typeface="Arial" panose="020B0604020202020204" pitchFamily="34" charset="0"/>
                <a:cs typeface="Poppins" pitchFamily="2" charset="77"/>
              </a:rPr>
              <a:t>. </a:t>
            </a:r>
            <a:r>
              <a:rPr lang="en-GB" sz="1200" dirty="0">
                <a:effectLst/>
                <a:latin typeface="Poppins" pitchFamily="2" charset="77"/>
                <a:ea typeface="Arial" panose="020B0604020202020204" pitchFamily="34" charset="0"/>
                <a:cs typeface="Poppins" pitchFamily="2" charset="77"/>
              </a:rPr>
              <a:t>There were also a small number of responses </a:t>
            </a:r>
            <a:r>
              <a:rPr lang="en-GB" sz="1200" dirty="0">
                <a:latin typeface="Poppins" pitchFamily="2" charset="77"/>
                <a:ea typeface="Arial" panose="020B0604020202020204" pitchFamily="34" charset="0"/>
                <a:cs typeface="Poppins" pitchFamily="2" charset="77"/>
              </a:rPr>
              <a:t>from university students and young people not in mainstream education.</a:t>
            </a:r>
          </a:p>
          <a:p>
            <a:pPr marL="285750" indent="-171450">
              <a:spcBef>
                <a:spcPts val="600"/>
              </a:spcBef>
              <a:spcAft>
                <a:spcPts val="1200"/>
              </a:spcAft>
              <a:buSzPts val="1800"/>
              <a:buFont typeface="Arial" panose="020B0604020202020204" pitchFamily="34" charset="0"/>
              <a:buChar char="•"/>
            </a:pPr>
            <a:r>
              <a:rPr lang="en-GB" sz="1200" b="1" dirty="0">
                <a:solidFill>
                  <a:srgbClr val="E73E97"/>
                </a:solidFill>
                <a:latin typeface="Poppins" pitchFamily="2" charset="77"/>
                <a:ea typeface="Arial" panose="020B0604020202020204" pitchFamily="34" charset="0"/>
                <a:cs typeface="Poppins" pitchFamily="2" charset="77"/>
              </a:rPr>
              <a:t>73%</a:t>
            </a:r>
            <a:r>
              <a:rPr lang="en-GB" sz="1200" b="1" dirty="0">
                <a:solidFill>
                  <a:srgbClr val="E73E97"/>
                </a:solidFill>
                <a:effectLst/>
                <a:latin typeface="Poppins" pitchFamily="2" charset="77"/>
                <a:ea typeface="Arial" panose="020B0604020202020204" pitchFamily="34" charset="0"/>
                <a:cs typeface="Poppins" pitchFamily="2" charset="77"/>
              </a:rPr>
              <a:t> (</a:t>
            </a:r>
            <a:r>
              <a:rPr lang="en-GB" sz="1200" b="1" dirty="0">
                <a:solidFill>
                  <a:srgbClr val="E73E97"/>
                </a:solidFill>
                <a:latin typeface="Poppins" pitchFamily="2" charset="77"/>
                <a:ea typeface="Arial" panose="020B0604020202020204" pitchFamily="34" charset="0"/>
                <a:cs typeface="Poppins" pitchFamily="2" charset="77"/>
              </a:rPr>
              <a:t>9,606</a:t>
            </a:r>
            <a:r>
              <a:rPr lang="en-GB" sz="1200" b="1" dirty="0">
                <a:solidFill>
                  <a:srgbClr val="E73E97"/>
                </a:solidFill>
                <a:effectLst/>
                <a:latin typeface="Poppins" pitchFamily="2" charset="77"/>
                <a:ea typeface="Arial" panose="020B0604020202020204" pitchFamily="34" charset="0"/>
                <a:cs typeface="Poppins" pitchFamily="2" charset="77"/>
              </a:rPr>
              <a:t>) </a:t>
            </a:r>
            <a:r>
              <a:rPr lang="en-GB" sz="1200" dirty="0">
                <a:effectLst/>
                <a:latin typeface="Poppins" pitchFamily="2" charset="77"/>
                <a:ea typeface="Arial" panose="020B0604020202020204" pitchFamily="34" charset="0"/>
                <a:cs typeface="Poppins" pitchFamily="2" charset="77"/>
              </a:rPr>
              <a:t>of responses were from ‘White – English </a:t>
            </a:r>
            <a:r>
              <a:rPr lang="en-GB" sz="1200" dirty="0">
                <a:latin typeface="Poppins" pitchFamily="2" charset="77"/>
                <a:ea typeface="Arial" panose="020B0604020202020204" pitchFamily="34" charset="0"/>
                <a:cs typeface="Poppins" pitchFamily="2" charset="77"/>
              </a:rPr>
              <a:t>/ Welsh / Scottish / Northern Irish / British’ young people. This was followed by ‘White – Any other background’ </a:t>
            </a:r>
            <a:r>
              <a:rPr lang="en-GB" sz="1200" b="1" dirty="0">
                <a:solidFill>
                  <a:srgbClr val="E73E97"/>
                </a:solidFill>
                <a:latin typeface="Poppins" pitchFamily="2" charset="77"/>
                <a:ea typeface="Arial" panose="020B0604020202020204" pitchFamily="34" charset="0"/>
                <a:cs typeface="Poppins" pitchFamily="2" charset="77"/>
              </a:rPr>
              <a:t>(5%/ 598)</a:t>
            </a:r>
            <a:r>
              <a:rPr lang="en-GB" sz="1200" dirty="0">
                <a:latin typeface="Poppins" pitchFamily="2" charset="77"/>
                <a:ea typeface="Arial" panose="020B0604020202020204" pitchFamily="34" charset="0"/>
                <a:cs typeface="Poppins" pitchFamily="2" charset="77"/>
              </a:rPr>
              <a:t> and ‘Polish’ </a:t>
            </a:r>
            <a:r>
              <a:rPr lang="en-GB" sz="1200" b="1" dirty="0">
                <a:solidFill>
                  <a:srgbClr val="E73E97"/>
                </a:solidFill>
                <a:latin typeface="Poppins" pitchFamily="2" charset="77"/>
                <a:ea typeface="Arial" panose="020B0604020202020204" pitchFamily="34" charset="0"/>
                <a:cs typeface="Poppins" pitchFamily="2" charset="77"/>
              </a:rPr>
              <a:t>(3%/ 331) </a:t>
            </a:r>
            <a:r>
              <a:rPr lang="en-GB" sz="1200" dirty="0">
                <a:latin typeface="Poppins" pitchFamily="2" charset="77"/>
                <a:ea typeface="Arial" panose="020B0604020202020204" pitchFamily="34" charset="0"/>
                <a:cs typeface="Poppins" pitchFamily="2" charset="77"/>
              </a:rPr>
              <a:t>young people.</a:t>
            </a:r>
          </a:p>
          <a:p>
            <a:pPr marL="285750" indent="-171450">
              <a:spcBef>
                <a:spcPts val="600"/>
              </a:spcBef>
              <a:spcAft>
                <a:spcPts val="1200"/>
              </a:spcAft>
              <a:buSzPts val="1800"/>
              <a:buFont typeface="Arial" panose="020B0604020202020204" pitchFamily="34" charset="0"/>
              <a:buChar char="•"/>
            </a:pPr>
            <a:r>
              <a:rPr lang="en-GB" sz="1200" b="1" dirty="0">
                <a:solidFill>
                  <a:srgbClr val="E73E97"/>
                </a:solidFill>
                <a:latin typeface="Poppins" pitchFamily="2" charset="77"/>
                <a:ea typeface="Arial" panose="020B0604020202020204" pitchFamily="34" charset="0"/>
                <a:cs typeface="Poppins" pitchFamily="2" charset="77"/>
              </a:rPr>
              <a:t>31%</a:t>
            </a:r>
            <a:r>
              <a:rPr lang="en-GB" sz="1200" b="1" dirty="0">
                <a:solidFill>
                  <a:srgbClr val="E73E97"/>
                </a:solidFill>
                <a:effectLst/>
                <a:latin typeface="Poppins" pitchFamily="2" charset="77"/>
                <a:ea typeface="Arial" panose="020B0604020202020204" pitchFamily="34" charset="0"/>
                <a:cs typeface="Poppins" pitchFamily="2" charset="77"/>
              </a:rPr>
              <a:t> (</a:t>
            </a:r>
            <a:r>
              <a:rPr lang="en-GB" sz="1200" b="1" dirty="0">
                <a:solidFill>
                  <a:srgbClr val="E73E97"/>
                </a:solidFill>
                <a:latin typeface="Poppins" pitchFamily="2" charset="77"/>
                <a:ea typeface="Arial" panose="020B0604020202020204" pitchFamily="34" charset="0"/>
                <a:cs typeface="Poppins" pitchFamily="2" charset="77"/>
              </a:rPr>
              <a:t>4,048</a:t>
            </a:r>
            <a:r>
              <a:rPr lang="en-GB" sz="1200" b="1" dirty="0">
                <a:solidFill>
                  <a:srgbClr val="E73E97"/>
                </a:solidFill>
                <a:effectLst/>
                <a:latin typeface="Poppins" pitchFamily="2" charset="77"/>
                <a:ea typeface="Arial" panose="020B0604020202020204" pitchFamily="34" charset="0"/>
                <a:cs typeface="Poppins" pitchFamily="2" charset="77"/>
              </a:rPr>
              <a:t>) </a:t>
            </a:r>
            <a:r>
              <a:rPr lang="en-GB" sz="1200" dirty="0">
                <a:effectLst/>
                <a:latin typeface="Poppins" pitchFamily="2" charset="77"/>
                <a:ea typeface="Arial" panose="020B0604020202020204" pitchFamily="34" charset="0"/>
                <a:cs typeface="Poppins" pitchFamily="2" charset="77"/>
              </a:rPr>
              <a:t>identified with one or more ‘additional support needs’ in the survey, such as receiving free school meals </a:t>
            </a:r>
            <a:r>
              <a:rPr lang="en-GB" sz="1200" b="1" dirty="0">
                <a:solidFill>
                  <a:srgbClr val="E73E97"/>
                </a:solidFill>
                <a:effectLst/>
                <a:latin typeface="Poppins" pitchFamily="2" charset="77"/>
                <a:ea typeface="Arial" panose="020B0604020202020204" pitchFamily="34" charset="0"/>
                <a:cs typeface="Poppins" pitchFamily="2" charset="77"/>
              </a:rPr>
              <a:t>(12%/1,364)</a:t>
            </a:r>
            <a:r>
              <a:rPr lang="en-GB" sz="1200" dirty="0">
                <a:effectLst/>
                <a:latin typeface="Poppins" pitchFamily="2" charset="77"/>
                <a:ea typeface="Arial" panose="020B0604020202020204" pitchFamily="34" charset="0"/>
                <a:cs typeface="Poppins" pitchFamily="2" charset="77"/>
              </a:rPr>
              <a:t>.</a:t>
            </a:r>
          </a:p>
          <a:p>
            <a:pPr marL="285750" indent="-171450">
              <a:spcBef>
                <a:spcPts val="600"/>
              </a:spcBef>
              <a:spcAft>
                <a:spcPts val="1200"/>
              </a:spcAft>
              <a:buSzPts val="1800"/>
              <a:buFont typeface="Arial" panose="020B0604020202020204" pitchFamily="34" charset="0"/>
              <a:buChar char="•"/>
            </a:pPr>
            <a:r>
              <a:rPr lang="en-GB" sz="1200" b="1" dirty="0">
                <a:solidFill>
                  <a:srgbClr val="E73E97"/>
                </a:solidFill>
                <a:latin typeface="Poppins" panose="00000500000000000000" pitchFamily="2" charset="0"/>
                <a:cs typeface="Poppins" panose="00000500000000000000" pitchFamily="2" charset="0"/>
              </a:rPr>
              <a:t>13% (1,763)</a:t>
            </a:r>
            <a:r>
              <a:rPr lang="en-GB" sz="1200" b="1" dirty="0">
                <a:solidFill>
                  <a:srgbClr val="004F6B"/>
                </a:solidFill>
                <a:latin typeface="Poppins" panose="00000500000000000000" pitchFamily="2" charset="0"/>
                <a:cs typeface="Poppins" panose="00000500000000000000" pitchFamily="2" charset="0"/>
              </a:rPr>
              <a:t> </a:t>
            </a:r>
            <a:r>
              <a:rPr lang="en-GB" sz="1200" dirty="0">
                <a:latin typeface="Poppins" pitchFamily="2" charset="77"/>
                <a:cs typeface="Poppins" pitchFamily="2" charset="77"/>
              </a:rPr>
              <a:t>of responses were from students who identified as LGBT*Q+. </a:t>
            </a:r>
          </a:p>
          <a:p>
            <a:pPr marL="285750" indent="-171450">
              <a:spcBef>
                <a:spcPts val="600"/>
              </a:spcBef>
              <a:spcAft>
                <a:spcPts val="1200"/>
              </a:spcAft>
              <a:buSzPts val="1800"/>
              <a:buFont typeface="Arial" panose="020B0604020202020204" pitchFamily="34" charset="0"/>
              <a:buChar char="•"/>
            </a:pPr>
            <a:endParaRPr lang="en-GB" sz="1200" dirty="0">
              <a:effectLst/>
              <a:latin typeface="Poppins" pitchFamily="2" charset="77"/>
              <a:ea typeface="Arial" panose="020B0604020202020204" pitchFamily="34" charset="0"/>
              <a:cs typeface="Poppins" pitchFamily="2" charset="77"/>
            </a:endParaRPr>
          </a:p>
          <a:p>
            <a:pPr marL="285750" indent="-171450">
              <a:spcBef>
                <a:spcPts val="600"/>
              </a:spcBef>
              <a:spcAft>
                <a:spcPts val="1200"/>
              </a:spcAft>
              <a:buSzPts val="1800"/>
              <a:buFont typeface="Arial" panose="020B0604020202020204" pitchFamily="34" charset="0"/>
              <a:buChar char="•"/>
            </a:pPr>
            <a:endParaRPr lang="en-GB" sz="1200" dirty="0">
              <a:latin typeface="Poppins" pitchFamily="2" charset="77"/>
              <a:ea typeface="Arial" panose="020B0604020202020204" pitchFamily="34" charset="0"/>
              <a:cs typeface="Poppins" pitchFamily="2" charset="77"/>
            </a:endParaRPr>
          </a:p>
        </p:txBody>
      </p:sp>
      <p:sp>
        <p:nvSpPr>
          <p:cNvPr id="4" name="Title 1">
            <a:extLst>
              <a:ext uri="{FF2B5EF4-FFF2-40B4-BE49-F238E27FC236}">
                <a16:creationId xmlns:a16="http://schemas.microsoft.com/office/drawing/2014/main" id="{D7A97858-4B38-9949-8DC6-01B59B12BCDB}"/>
              </a:ext>
            </a:extLst>
          </p:cNvPr>
          <p:cNvSpPr txBox="1">
            <a:spLocks/>
          </p:cNvSpPr>
          <p:nvPr/>
        </p:nvSpPr>
        <p:spPr>
          <a:xfrm>
            <a:off x="403983" y="258052"/>
            <a:ext cx="6075194"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Demographic summary </a:t>
            </a:r>
          </a:p>
        </p:txBody>
      </p:sp>
      <p:sp>
        <p:nvSpPr>
          <p:cNvPr id="6" name="Slide Number Placeholder 4">
            <a:extLst>
              <a:ext uri="{FF2B5EF4-FFF2-40B4-BE49-F238E27FC236}">
                <a16:creationId xmlns:a16="http://schemas.microsoft.com/office/drawing/2014/main" id="{3E82EBC6-6800-F34F-32F6-F5A1FD59CA5E}"/>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4</a:t>
            </a:fld>
            <a:endParaRPr lang="en-GB" dirty="0">
              <a:solidFill>
                <a:srgbClr val="004F6B"/>
              </a:solidFill>
              <a:latin typeface="Century Gothic" panose="020B0502020202020204" pitchFamily="34" charset="0"/>
            </a:endParaRPr>
          </a:p>
        </p:txBody>
      </p:sp>
      <p:pic>
        <p:nvPicPr>
          <p:cNvPr id="8" name="Picture 7">
            <a:extLst>
              <a:ext uri="{FF2B5EF4-FFF2-40B4-BE49-F238E27FC236}">
                <a16:creationId xmlns:a16="http://schemas.microsoft.com/office/drawing/2014/main" id="{5C41B06F-B5BB-E19C-DEA9-04863867DD8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050553" y="1191861"/>
            <a:ext cx="4055372" cy="2679659"/>
          </a:xfrm>
          <a:prstGeom prst="rect">
            <a:avLst/>
          </a:prstGeom>
        </p:spPr>
      </p:pic>
    </p:spTree>
    <p:extLst>
      <p:ext uri="{BB962C8B-B14F-4D97-AF65-F5344CB8AC3E}">
        <p14:creationId xmlns:p14="http://schemas.microsoft.com/office/powerpoint/2010/main" val="1833833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2" name="Title 1">
            <a:extLst>
              <a:ext uri="{FF2B5EF4-FFF2-40B4-BE49-F238E27FC236}">
                <a16:creationId xmlns:a16="http://schemas.microsoft.com/office/drawing/2014/main" id="{E53CFD98-0E4C-07A7-0115-FCD1DF23EC0A}"/>
              </a:ext>
            </a:extLst>
          </p:cNvPr>
          <p:cNvSpPr txBox="1">
            <a:spLocks/>
          </p:cNvSpPr>
          <p:nvPr/>
        </p:nvSpPr>
        <p:spPr>
          <a:xfrm>
            <a:off x="392471" y="174049"/>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Wellbeing</a:t>
            </a:r>
            <a:r>
              <a:rPr lang="en-GB" sz="3600" b="1" dirty="0">
                <a:solidFill>
                  <a:srgbClr val="004F6B"/>
                </a:solidFill>
                <a:latin typeface="Poppins Black" pitchFamily="2" charset="77"/>
                <a:cs typeface="Poppins Black" pitchFamily="2" charset="77"/>
              </a:rPr>
              <a:t> </a:t>
            </a:r>
            <a:r>
              <a:rPr lang="en-GB" sz="2400" b="1" dirty="0">
                <a:solidFill>
                  <a:srgbClr val="004F6B"/>
                </a:solidFill>
                <a:latin typeface="Poppins Black" pitchFamily="2" charset="77"/>
                <a:cs typeface="Poppins Black" pitchFamily="2" charset="77"/>
              </a:rPr>
              <a:t>(SWEMWBS data)</a:t>
            </a:r>
            <a:endParaRPr lang="en-GB" sz="3600" b="1" dirty="0">
              <a:solidFill>
                <a:srgbClr val="004F6B"/>
              </a:solidFill>
              <a:latin typeface="Poppins Black" pitchFamily="2" charset="77"/>
              <a:cs typeface="Poppins Black" pitchFamily="2" charset="77"/>
            </a:endParaRPr>
          </a:p>
        </p:txBody>
      </p:sp>
      <p:sp>
        <p:nvSpPr>
          <p:cNvPr id="42" name="TextBox 41">
            <a:extLst>
              <a:ext uri="{FF2B5EF4-FFF2-40B4-BE49-F238E27FC236}">
                <a16:creationId xmlns:a16="http://schemas.microsoft.com/office/drawing/2014/main" id="{FBB746A3-6328-E96A-CBC2-ECCB8F152F4F}"/>
              </a:ext>
            </a:extLst>
          </p:cNvPr>
          <p:cNvSpPr txBox="1"/>
          <p:nvPr/>
        </p:nvSpPr>
        <p:spPr>
          <a:xfrm>
            <a:off x="391300" y="3892233"/>
            <a:ext cx="8425836" cy="1292662"/>
          </a:xfrm>
          <a:prstGeom prst="rect">
            <a:avLst/>
          </a:prstGeom>
          <a:noFill/>
        </p:spPr>
        <p:txBody>
          <a:bodyPr wrap="square">
            <a:spAutoFit/>
          </a:bodyPr>
          <a:lstStyle/>
          <a:p>
            <a:r>
              <a:rPr lang="en-GB" b="1" dirty="0">
                <a:latin typeface="Poppins" pitchFamily="2" charset="77"/>
                <a:cs typeface="Poppins" pitchFamily="2" charset="77"/>
              </a:rPr>
              <a:t>National SWEMWBS data</a:t>
            </a:r>
            <a:endParaRPr lang="en-GB" dirty="0">
              <a:latin typeface="Poppins" pitchFamily="2" charset="77"/>
              <a:cs typeface="Poppins" pitchFamily="2" charset="77"/>
            </a:endParaRPr>
          </a:p>
          <a:p>
            <a:r>
              <a:rPr lang="en-GB" dirty="0">
                <a:latin typeface="Poppins" pitchFamily="2" charset="77"/>
                <a:cs typeface="Poppins" pitchFamily="2" charset="77"/>
              </a:rPr>
              <a:t>NHS research in 2020 reported the average SWEMWBS score for young people in England (aged 11 to 16) as </a:t>
            </a:r>
            <a:r>
              <a:rPr lang="en-GB" b="1" dirty="0">
                <a:solidFill>
                  <a:srgbClr val="004F6B"/>
                </a:solidFill>
                <a:latin typeface="Poppins" pitchFamily="2" charset="77"/>
                <a:cs typeface="Poppins" pitchFamily="2" charset="77"/>
              </a:rPr>
              <a:t>24.6</a:t>
            </a:r>
            <a:r>
              <a:rPr lang="en-GB" b="1" dirty="0">
                <a:latin typeface="Poppins" pitchFamily="2" charset="77"/>
                <a:cs typeface="Poppins" pitchFamily="2" charset="77"/>
              </a:rPr>
              <a:t>.</a:t>
            </a:r>
            <a:endParaRPr lang="en-GB" sz="1200" b="1" dirty="0">
              <a:latin typeface="Poppins" pitchFamily="2" charset="77"/>
              <a:cs typeface="Poppins" pitchFamily="2" charset="77"/>
            </a:endParaRPr>
          </a:p>
          <a:p>
            <a:endParaRPr lang="en-GB" sz="1200" b="1" dirty="0">
              <a:latin typeface="Poppins" pitchFamily="2" charset="77"/>
              <a:cs typeface="Poppins" pitchFamily="2" charset="77"/>
            </a:endParaRPr>
          </a:p>
          <a:p>
            <a:r>
              <a:rPr lang="en-GB" sz="800" dirty="0">
                <a:latin typeface="Poppins" pitchFamily="2" charset="77"/>
                <a:cs typeface="Poppins" pitchFamily="2" charset="77"/>
              </a:rPr>
              <a:t>S</a:t>
            </a:r>
            <a:r>
              <a:rPr lang="en-GB" sz="800" b="0" i="0" u="none" strike="noStrike" dirty="0">
                <a:effectLst/>
                <a:latin typeface="Poppins" pitchFamily="2" charset="77"/>
                <a:cs typeface="Poppins" pitchFamily="2" charset="77"/>
              </a:rPr>
              <a:t>WEMWBS was developed by the Universities of Warwick, Edinburgh and Leeds in conjunction with NHS Health Scotland (©University of Warwick, 2006, all rights reserved). </a:t>
            </a:r>
          </a:p>
          <a:p>
            <a:r>
              <a:rPr lang="en-GB" sz="800" b="1" dirty="0">
                <a:latin typeface="Poppins" pitchFamily="2" charset="77"/>
                <a:cs typeface="Poppins" pitchFamily="2" charset="77"/>
              </a:rPr>
              <a:t> </a:t>
            </a:r>
          </a:p>
        </p:txBody>
      </p:sp>
      <p:sp>
        <p:nvSpPr>
          <p:cNvPr id="4" name="TextBox 3">
            <a:extLst>
              <a:ext uri="{FF2B5EF4-FFF2-40B4-BE49-F238E27FC236}">
                <a16:creationId xmlns:a16="http://schemas.microsoft.com/office/drawing/2014/main" id="{627669F5-4BB1-99B9-C0E8-90E2B87300B1}"/>
              </a:ext>
            </a:extLst>
          </p:cNvPr>
          <p:cNvSpPr txBox="1"/>
          <p:nvPr/>
        </p:nvSpPr>
        <p:spPr>
          <a:xfrm>
            <a:off x="392471" y="821711"/>
            <a:ext cx="8658764" cy="1169551"/>
          </a:xfrm>
          <a:prstGeom prst="rect">
            <a:avLst/>
          </a:prstGeom>
          <a:noFill/>
        </p:spPr>
        <p:txBody>
          <a:bodyPr wrap="square" rtlCol="0">
            <a:spAutoFit/>
          </a:bodyPr>
          <a:lstStyle/>
          <a:p>
            <a:r>
              <a:rPr lang="en-GB" dirty="0">
                <a:latin typeface="Poppins" panose="00000500000000000000" pitchFamily="2" charset="0"/>
                <a:cs typeface="Poppins" panose="00000500000000000000" pitchFamily="2" charset="0"/>
              </a:rPr>
              <a:t>The chart below shows how the average wellbeing score of young people in Suffolk has changed over time. Scores range between 7 and 35. </a:t>
            </a:r>
          </a:p>
          <a:p>
            <a:endParaRPr lang="en-GB" sz="1400" b="1" dirty="0">
              <a:solidFill>
                <a:srgbClr val="E73E97"/>
              </a:solidFill>
              <a:latin typeface="Poppins" panose="00000500000000000000" pitchFamily="2" charset="0"/>
              <a:cs typeface="Poppins" panose="00000500000000000000" pitchFamily="2" charset="0"/>
            </a:endParaRPr>
          </a:p>
          <a:p>
            <a:r>
              <a:rPr lang="en-GB" sz="1400" b="1" dirty="0">
                <a:solidFill>
                  <a:srgbClr val="E73E97"/>
                </a:solidFill>
                <a:latin typeface="Poppins" pitchFamily="2" charset="77"/>
                <a:cs typeface="Poppins" pitchFamily="2" charset="77"/>
              </a:rPr>
              <a:t>12,959</a:t>
            </a:r>
            <a:r>
              <a:rPr lang="en-GB" sz="1400" b="1" dirty="0">
                <a:latin typeface="Poppins" pitchFamily="2" charset="77"/>
                <a:cs typeface="Poppins" pitchFamily="2" charset="77"/>
              </a:rPr>
              <a:t> </a:t>
            </a:r>
            <a:r>
              <a:rPr lang="en-GB" sz="1400" dirty="0">
                <a:latin typeface="Poppins" pitchFamily="2" charset="77"/>
                <a:cs typeface="Poppins" pitchFamily="2" charset="77"/>
              </a:rPr>
              <a:t>students responded to the SWEMWBS questions. </a:t>
            </a:r>
          </a:p>
          <a:p>
            <a:endParaRPr lang="en-GB" b="1" dirty="0">
              <a:solidFill>
                <a:srgbClr val="004F6B"/>
              </a:solidFill>
              <a:latin typeface="Poppins" panose="00000500000000000000" pitchFamily="2" charset="0"/>
              <a:cs typeface="Poppins" panose="00000500000000000000" pitchFamily="2" charset="0"/>
            </a:endParaRPr>
          </a:p>
        </p:txBody>
      </p:sp>
      <p:graphicFrame>
        <p:nvGraphicFramePr>
          <p:cNvPr id="6" name="Chart 5">
            <a:extLst>
              <a:ext uri="{FF2B5EF4-FFF2-40B4-BE49-F238E27FC236}">
                <a16:creationId xmlns:a16="http://schemas.microsoft.com/office/drawing/2014/main" id="{19082597-5C56-F305-2645-A38959C55971}"/>
              </a:ext>
            </a:extLst>
          </p:cNvPr>
          <p:cNvGraphicFramePr>
            <a:graphicFrameLocks/>
          </p:cNvGraphicFramePr>
          <p:nvPr>
            <p:extLst>
              <p:ext uri="{D42A27DB-BD31-4B8C-83A1-F6EECF244321}">
                <p14:modId xmlns:p14="http://schemas.microsoft.com/office/powerpoint/2010/main" val="1514214053"/>
              </p:ext>
            </p:extLst>
          </p:nvPr>
        </p:nvGraphicFramePr>
        <p:xfrm>
          <a:off x="326863" y="1906167"/>
          <a:ext cx="8490273" cy="18087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617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Google Shape;595;p17">
            <a:extLst>
              <a:ext uri="{FF2B5EF4-FFF2-40B4-BE49-F238E27FC236}">
                <a16:creationId xmlns:a16="http://schemas.microsoft.com/office/drawing/2014/main" id="{1A36CAED-6D34-5505-220A-5C40A284BB5B}"/>
              </a:ext>
            </a:extLst>
          </p:cNvPr>
          <p:cNvSpPr txBox="1">
            <a:spLocks/>
          </p:cNvSpPr>
          <p:nvPr/>
        </p:nvSpPr>
        <p:spPr>
          <a:xfrm>
            <a:off x="392472" y="740001"/>
            <a:ext cx="8169778" cy="852699"/>
          </a:xfrm>
          <a:prstGeom prst="rect">
            <a:avLst/>
          </a:prstGeom>
        </p:spPr>
        <p:txBody>
          <a:bodyPr spcFirstLastPara="1" wrap="square" lIns="0" tIns="0" rIns="0" bIns="0"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4300">
              <a:spcBef>
                <a:spcPts val="600"/>
              </a:spcBef>
              <a:spcAft>
                <a:spcPts val="600"/>
              </a:spcAft>
              <a:buClr>
                <a:srgbClr val="E73E97"/>
              </a:buClr>
              <a:buSzPts val="1800"/>
            </a:pPr>
            <a:r>
              <a:rPr lang="en-GB" sz="1200" b="1" dirty="0">
                <a:solidFill>
                  <a:srgbClr val="004F6B"/>
                </a:solidFill>
                <a:latin typeface="Poppins" pitchFamily="2" charset="77"/>
                <a:cs typeface="Poppins" pitchFamily="2" charset="77"/>
              </a:rPr>
              <a:t>The graphic below shows the average GCI score for each aspect of life, and the percentage of students scoring below the midpoint on the 0-10 scale.  </a:t>
            </a:r>
            <a:r>
              <a:rPr lang="en-GB" sz="1200" b="1" dirty="0">
                <a:solidFill>
                  <a:srgbClr val="E73E97"/>
                </a:solidFill>
                <a:latin typeface="Poppins" pitchFamily="2" charset="77"/>
                <a:cs typeface="Poppins" pitchFamily="2" charset="77"/>
              </a:rPr>
              <a:t>Higher percentages of scores below the midpoint</a:t>
            </a:r>
            <a:r>
              <a:rPr lang="en-GB" sz="1200" b="1" dirty="0">
                <a:solidFill>
                  <a:srgbClr val="004F6B"/>
                </a:solidFill>
                <a:latin typeface="Poppins" pitchFamily="2" charset="77"/>
                <a:cs typeface="Poppins" pitchFamily="2" charset="77"/>
              </a:rPr>
              <a:t>, and </a:t>
            </a:r>
            <a:r>
              <a:rPr lang="en-GB" sz="1200" b="1" dirty="0">
                <a:solidFill>
                  <a:srgbClr val="00B38C"/>
                </a:solidFill>
                <a:latin typeface="Poppins" pitchFamily="2" charset="77"/>
                <a:cs typeface="Poppins" pitchFamily="2" charset="77"/>
              </a:rPr>
              <a:t>lower average scores overall </a:t>
            </a:r>
            <a:r>
              <a:rPr lang="en-GB" sz="1200" b="1" dirty="0">
                <a:solidFill>
                  <a:srgbClr val="004F6B"/>
                </a:solidFill>
                <a:latin typeface="Poppins" pitchFamily="2" charset="77"/>
                <a:cs typeface="Poppins" pitchFamily="2" charset="77"/>
              </a:rPr>
              <a:t>indicate higher levels of unhappiness.</a:t>
            </a:r>
          </a:p>
        </p:txBody>
      </p:sp>
      <p:sp>
        <p:nvSpPr>
          <p:cNvPr id="29" name="Title 1">
            <a:extLst>
              <a:ext uri="{FF2B5EF4-FFF2-40B4-BE49-F238E27FC236}">
                <a16:creationId xmlns:a16="http://schemas.microsoft.com/office/drawing/2014/main" id="{3EC227BA-CEDA-EB89-74B9-5FA95D906A1E}"/>
              </a:ext>
            </a:extLst>
          </p:cNvPr>
          <p:cNvSpPr txBox="1">
            <a:spLocks/>
          </p:cNvSpPr>
          <p:nvPr/>
        </p:nvSpPr>
        <p:spPr>
          <a:xfrm>
            <a:off x="392472" y="273656"/>
            <a:ext cx="6033144" cy="427743"/>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Happiness</a:t>
            </a:r>
          </a:p>
        </p:txBody>
      </p:sp>
      <p:sp>
        <p:nvSpPr>
          <p:cNvPr id="38" name="TextBox 37">
            <a:extLst>
              <a:ext uri="{FF2B5EF4-FFF2-40B4-BE49-F238E27FC236}">
                <a16:creationId xmlns:a16="http://schemas.microsoft.com/office/drawing/2014/main" id="{5BEE583C-AC22-C560-6F52-3676EA4740DD}"/>
              </a:ext>
            </a:extLst>
          </p:cNvPr>
          <p:cNvSpPr txBox="1"/>
          <p:nvPr/>
        </p:nvSpPr>
        <p:spPr>
          <a:xfrm>
            <a:off x="289803" y="4665855"/>
            <a:ext cx="5016842" cy="246221"/>
          </a:xfrm>
          <a:prstGeom prst="rect">
            <a:avLst/>
          </a:prstGeom>
          <a:noFill/>
        </p:spPr>
        <p:txBody>
          <a:bodyPr wrap="square">
            <a:spAutoFit/>
          </a:bodyPr>
          <a:lstStyle/>
          <a:p>
            <a:pPr marL="114300">
              <a:spcBef>
                <a:spcPts val="600"/>
              </a:spcBef>
              <a:spcAft>
                <a:spcPts val="600"/>
              </a:spcAft>
              <a:buClr>
                <a:srgbClr val="E73E97"/>
              </a:buClr>
              <a:buSzPts val="1800"/>
            </a:pPr>
            <a:r>
              <a:rPr lang="en-GB" sz="1000" b="1" dirty="0">
                <a:solidFill>
                  <a:srgbClr val="E73E97"/>
                </a:solidFill>
                <a:latin typeface="Poppins" pitchFamily="2" charset="77"/>
                <a:cs typeface="Poppins" pitchFamily="2" charset="77"/>
              </a:rPr>
              <a:t>13,084</a:t>
            </a:r>
            <a:r>
              <a:rPr lang="en-GB" sz="1000" b="1" dirty="0">
                <a:solidFill>
                  <a:srgbClr val="004F6B"/>
                </a:solidFill>
                <a:latin typeface="Poppins" pitchFamily="2" charset="77"/>
                <a:cs typeface="Poppins" pitchFamily="2" charset="77"/>
              </a:rPr>
              <a:t> </a:t>
            </a:r>
            <a:r>
              <a:rPr lang="en-GB" sz="1000" dirty="0">
                <a:solidFill>
                  <a:srgbClr val="004F6B"/>
                </a:solidFill>
                <a:latin typeface="Poppins" pitchFamily="2" charset="77"/>
                <a:cs typeface="Poppins" pitchFamily="2" charset="77"/>
              </a:rPr>
              <a:t>students responded to these questions.</a:t>
            </a:r>
          </a:p>
        </p:txBody>
      </p:sp>
      <p:sp>
        <p:nvSpPr>
          <p:cNvPr id="41" name="Slide Number Placeholder 4">
            <a:extLst>
              <a:ext uri="{FF2B5EF4-FFF2-40B4-BE49-F238E27FC236}">
                <a16:creationId xmlns:a16="http://schemas.microsoft.com/office/drawing/2014/main" id="{57E5876A-4D2C-0122-4E44-23CC0FE1A432}"/>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6</a:t>
            </a:fld>
            <a:endParaRPr lang="en-GB" dirty="0">
              <a:solidFill>
                <a:srgbClr val="004F6B"/>
              </a:solidFill>
              <a:latin typeface="Century Gothic" panose="020B0502020202020204" pitchFamily="34" charset="0"/>
            </a:endParaRPr>
          </a:p>
        </p:txBody>
      </p:sp>
      <p:pic>
        <p:nvPicPr>
          <p:cNvPr id="3" name="Picture 2" descr="A screenshot of a graph&#10;&#10;Description automatically generated">
            <a:extLst>
              <a:ext uri="{FF2B5EF4-FFF2-40B4-BE49-F238E27FC236}">
                <a16:creationId xmlns:a16="http://schemas.microsoft.com/office/drawing/2014/main" id="{3D34AEA4-752B-2162-FCB3-DCC9EB5F8555}"/>
              </a:ext>
            </a:extLst>
          </p:cNvPr>
          <p:cNvPicPr>
            <a:picLocks noChangeAspect="1"/>
          </p:cNvPicPr>
          <p:nvPr/>
        </p:nvPicPr>
        <p:blipFill>
          <a:blip r:embed="rId3"/>
          <a:stretch>
            <a:fillRect/>
          </a:stretch>
        </p:blipFill>
        <p:spPr>
          <a:xfrm>
            <a:off x="466613" y="1496961"/>
            <a:ext cx="8246361" cy="3156537"/>
          </a:xfrm>
          <a:prstGeom prst="rect">
            <a:avLst/>
          </a:prstGeom>
        </p:spPr>
      </p:pic>
    </p:spTree>
    <p:extLst>
      <p:ext uri="{BB962C8B-B14F-4D97-AF65-F5344CB8AC3E}">
        <p14:creationId xmlns:p14="http://schemas.microsoft.com/office/powerpoint/2010/main" val="25660465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13ABA4E-BF2B-5AF7-0B13-96DC427B2292}"/>
              </a:ext>
            </a:extLst>
          </p:cNvPr>
          <p:cNvSpPr txBox="1"/>
          <p:nvPr/>
        </p:nvSpPr>
        <p:spPr>
          <a:xfrm>
            <a:off x="392471" y="830249"/>
            <a:ext cx="3796071" cy="3847207"/>
          </a:xfrm>
          <a:prstGeom prst="rect">
            <a:avLst/>
          </a:prstGeom>
          <a:noFill/>
        </p:spPr>
        <p:txBody>
          <a:bodyPr wrap="square" rtlCol="0">
            <a:spAutoFit/>
          </a:bodyPr>
          <a:lstStyle/>
          <a:p>
            <a:r>
              <a:rPr lang="en-GB" b="1" dirty="0">
                <a:solidFill>
                  <a:srgbClr val="004F6B"/>
                </a:solidFill>
                <a:latin typeface="Poppins" pitchFamily="2" charset="77"/>
                <a:cs typeface="Poppins" pitchFamily="2" charset="77"/>
              </a:rPr>
              <a:t>We asked: ‘Would you find any of these helpful in your school or college?’</a:t>
            </a:r>
          </a:p>
          <a:p>
            <a:endParaRPr lang="en-GB" sz="1200" b="1" dirty="0">
              <a:solidFill>
                <a:srgbClr val="E73E97"/>
              </a:solidFill>
              <a:latin typeface="Poppins" panose="00000500000000000000" pitchFamily="2" charset="0"/>
              <a:cs typeface="Poppins" panose="00000500000000000000" pitchFamily="2" charset="0"/>
            </a:endParaRPr>
          </a:p>
          <a:p>
            <a:r>
              <a:rPr lang="en-GB" sz="1200" dirty="0">
                <a:latin typeface="Poppins" panose="00000500000000000000" pitchFamily="2" charset="0"/>
                <a:cs typeface="Poppins" panose="00000500000000000000" pitchFamily="2" charset="0"/>
              </a:rPr>
              <a:t>The response choices were taken from students’ answers to the MHoF (phase six) survey regarding what could be improved in 2022. </a:t>
            </a:r>
            <a:r>
              <a:rPr lang="en-GB" sz="1200" b="1" dirty="0">
                <a:solidFill>
                  <a:srgbClr val="E73E97"/>
                </a:solidFill>
                <a:latin typeface="Poppins" panose="00000500000000000000" pitchFamily="2" charset="0"/>
                <a:cs typeface="Poppins" panose="00000500000000000000" pitchFamily="2" charset="0"/>
              </a:rPr>
              <a:t>12,137</a:t>
            </a:r>
            <a:r>
              <a:rPr lang="en-GB" sz="1200" dirty="0">
                <a:latin typeface="Poppins" panose="00000500000000000000" pitchFamily="2" charset="0"/>
                <a:cs typeface="Poppins" panose="00000500000000000000" pitchFamily="2" charset="0"/>
              </a:rPr>
              <a:t> students responded to the question. </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The most favoured response choices were an increase in after school/college activities like sports, dance, arts, and music </a:t>
            </a:r>
            <a:r>
              <a:rPr lang="en-GB" sz="1200" b="1" dirty="0">
                <a:solidFill>
                  <a:srgbClr val="E73E97"/>
                </a:solidFill>
                <a:latin typeface="Poppins" panose="00000500000000000000" pitchFamily="2" charset="0"/>
                <a:cs typeface="Poppins" panose="00000500000000000000" pitchFamily="2" charset="0"/>
              </a:rPr>
              <a:t>(45%)</a:t>
            </a:r>
            <a:r>
              <a:rPr lang="en-GB" sz="1200" dirty="0">
                <a:latin typeface="Poppins" panose="00000500000000000000" pitchFamily="2" charset="0"/>
                <a:cs typeface="Poppins" panose="00000500000000000000" pitchFamily="2" charset="0"/>
              </a:rPr>
              <a:t>, and greater awareness of mental health among staff or students </a:t>
            </a:r>
            <a:r>
              <a:rPr lang="en-GB" sz="1200" b="1" dirty="0">
                <a:solidFill>
                  <a:srgbClr val="E73E97"/>
                </a:solidFill>
                <a:latin typeface="Poppins" panose="00000500000000000000" pitchFamily="2" charset="0"/>
                <a:cs typeface="Poppins" panose="00000500000000000000" pitchFamily="2" charset="0"/>
              </a:rPr>
              <a:t>(44%)</a:t>
            </a:r>
            <a:r>
              <a:rPr lang="en-GB" sz="1200" dirty="0">
                <a:latin typeface="Poppins" panose="00000500000000000000" pitchFamily="2" charset="0"/>
                <a:cs typeface="Poppins" panose="00000500000000000000" pitchFamily="2" charset="0"/>
              </a:rPr>
              <a:t>.</a:t>
            </a:r>
          </a:p>
          <a:p>
            <a:pPr marL="171450" indent="-171450">
              <a:buFont typeface="Arial" panose="020B0604020202020204" pitchFamily="34" charset="0"/>
              <a:buChar char="•"/>
            </a:pPr>
            <a:endParaRPr lang="en-GB" sz="1200" dirty="0">
              <a:latin typeface="Poppins" panose="00000500000000000000" pitchFamily="2" charset="0"/>
              <a:cs typeface="Poppins" panose="00000500000000000000" pitchFamily="2" charset="0"/>
            </a:endParaRPr>
          </a:p>
          <a:p>
            <a:pPr marL="171450" indent="-171450">
              <a:buFont typeface="Arial" panose="020B0604020202020204" pitchFamily="34" charset="0"/>
              <a:buChar char="•"/>
            </a:pPr>
            <a:r>
              <a:rPr lang="en-GB" sz="1200" dirty="0">
                <a:latin typeface="Poppins" panose="00000500000000000000" pitchFamily="2" charset="0"/>
                <a:cs typeface="Poppins" panose="00000500000000000000" pitchFamily="2" charset="0"/>
              </a:rPr>
              <a:t>Other popular choices included inviting speakers into school/college with expertise in mental health </a:t>
            </a:r>
            <a:r>
              <a:rPr lang="en-GB" sz="1200" b="1" dirty="0">
                <a:solidFill>
                  <a:srgbClr val="E73E97"/>
                </a:solidFill>
                <a:latin typeface="Poppins" panose="00000500000000000000" pitchFamily="2" charset="0"/>
                <a:cs typeface="Poppins" panose="00000500000000000000" pitchFamily="2" charset="0"/>
              </a:rPr>
              <a:t>(26%) </a:t>
            </a:r>
            <a:r>
              <a:rPr lang="en-GB" sz="1200" dirty="0">
                <a:latin typeface="Poppins" panose="00000500000000000000" pitchFamily="2" charset="0"/>
                <a:cs typeface="Poppins" panose="00000500000000000000" pitchFamily="2" charset="0"/>
              </a:rPr>
              <a:t>and breakfast clubs providing nutritious foods</a:t>
            </a:r>
            <a:r>
              <a:rPr lang="en-GB" sz="1200" b="1" dirty="0">
                <a:solidFill>
                  <a:srgbClr val="E73E97"/>
                </a:solidFill>
                <a:latin typeface="Poppins" panose="00000500000000000000" pitchFamily="2" charset="0"/>
                <a:cs typeface="Poppins" panose="00000500000000000000" pitchFamily="2" charset="0"/>
              </a:rPr>
              <a:t> (25%)</a:t>
            </a:r>
            <a:r>
              <a:rPr lang="en-GB" sz="1200" dirty="0">
                <a:latin typeface="Poppins" panose="00000500000000000000" pitchFamily="2" charset="0"/>
                <a:cs typeface="Poppins" panose="00000500000000000000" pitchFamily="2" charset="0"/>
              </a:rPr>
              <a:t>.</a:t>
            </a:r>
          </a:p>
          <a:p>
            <a:endParaRPr lang="en-GB" sz="1200" dirty="0">
              <a:latin typeface="Poppins" panose="00000500000000000000" pitchFamily="2" charset="0"/>
              <a:cs typeface="Poppins" panose="00000500000000000000" pitchFamily="2" charset="0"/>
            </a:endParaRPr>
          </a:p>
        </p:txBody>
      </p:sp>
      <p:graphicFrame>
        <p:nvGraphicFramePr>
          <p:cNvPr id="2" name="Table 1">
            <a:extLst>
              <a:ext uri="{FF2B5EF4-FFF2-40B4-BE49-F238E27FC236}">
                <a16:creationId xmlns:a16="http://schemas.microsoft.com/office/drawing/2014/main" id="{EAECBF86-0F0B-50B0-CFE0-7DA532F12471}"/>
              </a:ext>
            </a:extLst>
          </p:cNvPr>
          <p:cNvGraphicFramePr>
            <a:graphicFrameLocks noGrp="1"/>
          </p:cNvGraphicFramePr>
          <p:nvPr/>
        </p:nvGraphicFramePr>
        <p:xfrm>
          <a:off x="4355690" y="342935"/>
          <a:ext cx="4307677" cy="4193168"/>
        </p:xfrm>
        <a:graphic>
          <a:graphicData uri="http://schemas.openxmlformats.org/drawingml/2006/table">
            <a:tbl>
              <a:tblPr/>
              <a:tblGrid>
                <a:gridCol w="2723536">
                  <a:extLst>
                    <a:ext uri="{9D8B030D-6E8A-4147-A177-3AD203B41FA5}">
                      <a16:colId xmlns:a16="http://schemas.microsoft.com/office/drawing/2014/main" val="3742893811"/>
                    </a:ext>
                  </a:extLst>
                </a:gridCol>
                <a:gridCol w="541887">
                  <a:extLst>
                    <a:ext uri="{9D8B030D-6E8A-4147-A177-3AD203B41FA5}">
                      <a16:colId xmlns:a16="http://schemas.microsoft.com/office/drawing/2014/main" val="3612155112"/>
                    </a:ext>
                  </a:extLst>
                </a:gridCol>
                <a:gridCol w="1042254">
                  <a:extLst>
                    <a:ext uri="{9D8B030D-6E8A-4147-A177-3AD203B41FA5}">
                      <a16:colId xmlns:a16="http://schemas.microsoft.com/office/drawing/2014/main" val="64660820"/>
                    </a:ext>
                  </a:extLst>
                </a:gridCol>
              </a:tblGrid>
              <a:tr h="392666">
                <a:tc>
                  <a:txBody>
                    <a:bodyPr/>
                    <a:lstStyle/>
                    <a:p>
                      <a:pPr marL="0" marR="0" lvl="0" indent="0" algn="l" defTabSz="914400" rtl="0" eaLnBrk="1" fontAlgn="b" latinLnBrk="0" hangingPunct="1">
                        <a:lnSpc>
                          <a:spcPct val="100000"/>
                        </a:lnSpc>
                        <a:spcBef>
                          <a:spcPts val="0"/>
                        </a:spcBef>
                        <a:spcAft>
                          <a:spcPts val="0"/>
                        </a:spcAft>
                        <a:buClr>
                          <a:srgbClr val="000000"/>
                        </a:buClr>
                        <a:buSzTx/>
                        <a:buFont typeface="Arial"/>
                        <a:buNone/>
                        <a:tabLst/>
                        <a:defRPr/>
                      </a:pPr>
                      <a:r>
                        <a:rPr lang="en-GB" sz="1400" b="1" i="0" u="none" strike="noStrike" dirty="0">
                          <a:solidFill>
                            <a:schemeClr val="bg1"/>
                          </a:solidFill>
                          <a:effectLst/>
                          <a:latin typeface="Poppins" panose="00000500000000000000" pitchFamily="2" charset="0"/>
                        </a:rPr>
                        <a:t>   </a:t>
                      </a:r>
                      <a:r>
                        <a:rPr lang="en-GB" sz="1400" b="1" dirty="0">
                          <a:solidFill>
                            <a:schemeClr val="bg1"/>
                          </a:solidFill>
                          <a:latin typeface="Poppins" panose="00000500000000000000" pitchFamily="2" charset="0"/>
                          <a:cs typeface="Poppins" panose="00000500000000000000" pitchFamily="2" charset="0"/>
                        </a:rPr>
                        <a:t>What would be helpful?</a:t>
                      </a:r>
                    </a:p>
                  </a:txBody>
                  <a:tcPr marL="2848" marR="2848" marT="2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tc>
                  <a:txBody>
                    <a:bodyPr/>
                    <a:lstStyle/>
                    <a:p>
                      <a:pPr algn="ctr" fontAlgn="b"/>
                      <a:r>
                        <a:rPr lang="en-GB" sz="1400" b="1" i="0" u="none" strike="noStrike" dirty="0">
                          <a:solidFill>
                            <a:schemeClr val="bg1"/>
                          </a:solidFill>
                          <a:effectLst/>
                          <a:latin typeface="Poppins" panose="00000500000000000000" pitchFamily="2" charset="0"/>
                        </a:rPr>
                        <a:t>%</a:t>
                      </a:r>
                    </a:p>
                  </a:txBody>
                  <a:tcPr marL="2848" marR="2848" marT="2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tc>
                  <a:txBody>
                    <a:bodyPr/>
                    <a:lstStyle/>
                    <a:p>
                      <a:pPr algn="ctr" fontAlgn="b"/>
                      <a:r>
                        <a:rPr lang="en-GB" sz="1400" b="1" i="0" u="none" strike="noStrike" dirty="0">
                          <a:solidFill>
                            <a:schemeClr val="bg1"/>
                          </a:solidFill>
                          <a:effectLst/>
                          <a:latin typeface="Poppins" panose="00000500000000000000" pitchFamily="2" charset="0"/>
                        </a:rPr>
                        <a:t>Count</a:t>
                      </a:r>
                    </a:p>
                  </a:txBody>
                  <a:tcPr marL="2848" marR="2848" marT="2848"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A19B"/>
                    </a:solidFill>
                  </a:tcPr>
                </a:tc>
                <a:extLst>
                  <a:ext uri="{0D108BD9-81ED-4DB2-BD59-A6C34878D82A}">
                    <a16:rowId xmlns:a16="http://schemas.microsoft.com/office/drawing/2014/main" val="3908181331"/>
                  </a:ext>
                </a:extLst>
              </a:tr>
              <a:tr h="419472">
                <a:tc>
                  <a:txBody>
                    <a:bodyPr/>
                    <a:lstStyle/>
                    <a:p>
                      <a:r>
                        <a:rPr lang="en-GB" sz="1100" b="0" dirty="0">
                          <a:solidFill>
                            <a:srgbClr val="000000"/>
                          </a:solidFill>
                          <a:latin typeface="Poppins" panose="00000500000000000000" pitchFamily="2" charset="0"/>
                          <a:cs typeface="Poppins" panose="00000500000000000000" pitchFamily="2" charset="0"/>
                        </a:rPr>
                        <a:t>Access to counsellors/ someone to talk to.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rPr>
                        <a:t>34%</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D88D"/>
                    </a:solidFill>
                  </a:tcPr>
                </a:tc>
                <a:tc>
                  <a:txBody>
                    <a:bodyPr/>
                    <a:lstStyle/>
                    <a:p>
                      <a:pPr algn="ctr" fontAlgn="b"/>
                      <a:r>
                        <a:rPr lang="en-GB" sz="1100" b="0" i="0" u="none" strike="noStrike" dirty="0">
                          <a:solidFill>
                            <a:srgbClr val="000000"/>
                          </a:solidFill>
                          <a:effectLst/>
                          <a:latin typeface="Poppins" panose="00000500000000000000" pitchFamily="2" charset="0"/>
                        </a:rPr>
                        <a:t>4,155</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211843996"/>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Guest speakers with knowledge about mental health.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26%</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3EC9A"/>
                    </a:solidFill>
                  </a:tcPr>
                </a:tc>
                <a:tc>
                  <a:txBody>
                    <a:bodyPr/>
                    <a:lstStyle/>
                    <a:p>
                      <a:pPr algn="ctr" fontAlgn="b"/>
                      <a:r>
                        <a:rPr lang="en-GB" sz="1100" b="0" i="0" u="none" strike="noStrike" dirty="0">
                          <a:solidFill>
                            <a:srgbClr val="000000"/>
                          </a:solidFill>
                          <a:effectLst/>
                          <a:latin typeface="Poppins" panose="00000500000000000000" pitchFamily="2" charset="0"/>
                        </a:rPr>
                        <a:t>3,161</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553997881"/>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More awareness of mental health among staff and students.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44%</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9C07D"/>
                    </a:solidFill>
                  </a:tcPr>
                </a:tc>
                <a:tc>
                  <a:txBody>
                    <a:bodyPr/>
                    <a:lstStyle/>
                    <a:p>
                      <a:pPr algn="ctr" fontAlgn="b"/>
                      <a:r>
                        <a:rPr lang="en-GB" sz="1100" b="0" i="0" u="none" strike="noStrike" dirty="0">
                          <a:solidFill>
                            <a:srgbClr val="000000"/>
                          </a:solidFill>
                          <a:effectLst/>
                          <a:latin typeface="Poppins" panose="00000500000000000000" pitchFamily="2" charset="0"/>
                        </a:rPr>
                        <a:t>5,312</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88140416"/>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More information about support options and where to access them.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38%</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AD087"/>
                    </a:solidFill>
                  </a:tcPr>
                </a:tc>
                <a:tc>
                  <a:txBody>
                    <a:bodyPr/>
                    <a:lstStyle/>
                    <a:p>
                      <a:pPr algn="ctr" fontAlgn="b"/>
                      <a:r>
                        <a:rPr lang="en-GB" sz="1100" b="0" i="0" u="none" strike="noStrike" dirty="0">
                          <a:solidFill>
                            <a:srgbClr val="000000"/>
                          </a:solidFill>
                          <a:effectLst/>
                          <a:latin typeface="Poppins" panose="00000500000000000000" pitchFamily="2" charset="0"/>
                        </a:rPr>
                        <a:t>4,543</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71482856"/>
                  </a:ext>
                </a:extLst>
              </a:tr>
              <a:tr h="4244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1100" b="0" dirty="0">
                          <a:solidFill>
                            <a:srgbClr val="000000"/>
                          </a:solidFill>
                          <a:latin typeface="Poppins" panose="00000500000000000000" pitchFamily="2" charset="0"/>
                          <a:cs typeface="Poppins" panose="00000500000000000000" pitchFamily="2" charset="0"/>
                        </a:rPr>
                        <a:t>More frequent access to lessons on mental health.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31%</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ADF91"/>
                    </a:solidFill>
                  </a:tcPr>
                </a:tc>
                <a:tc>
                  <a:txBody>
                    <a:bodyPr/>
                    <a:lstStyle/>
                    <a:p>
                      <a:pPr algn="ctr" fontAlgn="b"/>
                      <a:r>
                        <a:rPr lang="en-GB" sz="1100" b="0" i="0" u="none" strike="noStrike" dirty="0">
                          <a:solidFill>
                            <a:srgbClr val="000000"/>
                          </a:solidFill>
                          <a:effectLst/>
                          <a:latin typeface="Poppins" panose="00000500000000000000" pitchFamily="2" charset="0"/>
                        </a:rPr>
                        <a:t>3,797</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40794077"/>
                  </a:ext>
                </a:extLst>
              </a:tr>
              <a:tr h="386742">
                <a:tc>
                  <a:txBody>
                    <a:bodyPr/>
                    <a:lstStyle/>
                    <a:p>
                      <a:r>
                        <a:rPr lang="en-GB" sz="1100" b="0" dirty="0">
                          <a:solidFill>
                            <a:srgbClr val="000000"/>
                          </a:solidFill>
                          <a:latin typeface="Poppins" panose="00000500000000000000" pitchFamily="2" charset="0"/>
                          <a:cs typeface="Poppins" panose="00000500000000000000" pitchFamily="2" charset="0"/>
                        </a:rPr>
                        <a:t>More time to discuss mental health.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34%</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3D78C"/>
                    </a:solidFill>
                  </a:tcPr>
                </a:tc>
                <a:tc>
                  <a:txBody>
                    <a:bodyPr/>
                    <a:lstStyle/>
                    <a:p>
                      <a:pPr algn="ctr" fontAlgn="b"/>
                      <a:r>
                        <a:rPr lang="en-GB" sz="1100" b="0" i="0" u="none" strike="noStrike" dirty="0">
                          <a:solidFill>
                            <a:srgbClr val="000000"/>
                          </a:solidFill>
                          <a:effectLst/>
                          <a:latin typeface="Poppins" panose="00000500000000000000" pitchFamily="2" charset="0"/>
                        </a:rPr>
                        <a:t>4,143</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782282"/>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An after school or breakfast club that provides healthy food.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a:solidFill>
                            <a:srgbClr val="000000"/>
                          </a:solidFill>
                          <a:effectLst/>
                          <a:latin typeface="Poppins" panose="00000500000000000000" pitchFamily="2" charset="0"/>
                        </a:rPr>
                        <a:t>25%</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EF9C"/>
                    </a:solidFill>
                  </a:tcPr>
                </a:tc>
                <a:tc>
                  <a:txBody>
                    <a:bodyPr/>
                    <a:lstStyle/>
                    <a:p>
                      <a:pPr algn="ctr" fontAlgn="b"/>
                      <a:r>
                        <a:rPr lang="en-GB" sz="1100" b="0" i="0" u="none" strike="noStrike" dirty="0">
                          <a:solidFill>
                            <a:srgbClr val="000000"/>
                          </a:solidFill>
                          <a:effectLst/>
                          <a:latin typeface="Poppins" panose="00000500000000000000" pitchFamily="2" charset="0"/>
                        </a:rPr>
                        <a:t>2,954</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1595929"/>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School lunches to offer healthier food options.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rPr>
                        <a:t>34%</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9D98E"/>
                    </a:solidFill>
                  </a:tcPr>
                </a:tc>
                <a:tc>
                  <a:txBody>
                    <a:bodyPr/>
                    <a:lstStyle/>
                    <a:p>
                      <a:pPr algn="ctr" fontAlgn="b"/>
                      <a:r>
                        <a:rPr lang="en-GB" sz="1100" b="0" i="0" u="none" strike="noStrike" dirty="0">
                          <a:solidFill>
                            <a:srgbClr val="000000"/>
                          </a:solidFill>
                          <a:effectLst/>
                          <a:latin typeface="Poppins" panose="00000500000000000000" pitchFamily="2" charset="0"/>
                        </a:rPr>
                        <a:t>4,053</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43500673"/>
                  </a:ext>
                </a:extLst>
              </a:tr>
              <a:tr h="424456">
                <a:tc>
                  <a:txBody>
                    <a:bodyPr/>
                    <a:lstStyle/>
                    <a:p>
                      <a:r>
                        <a:rPr lang="en-GB" sz="1100" b="0" dirty="0">
                          <a:solidFill>
                            <a:srgbClr val="000000"/>
                          </a:solidFill>
                          <a:latin typeface="Poppins" panose="00000500000000000000" pitchFamily="2" charset="0"/>
                          <a:cs typeface="Poppins" panose="00000500000000000000" pitchFamily="2" charset="0"/>
                        </a:rPr>
                        <a:t>More after school activities (sports, music, art, dance).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100" b="0" i="0" u="none" strike="noStrike" dirty="0">
                          <a:solidFill>
                            <a:srgbClr val="000000"/>
                          </a:solidFill>
                          <a:effectLst/>
                          <a:latin typeface="Poppins" panose="00000500000000000000" pitchFamily="2" charset="0"/>
                        </a:rPr>
                        <a:t>45%</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3BE7B"/>
                    </a:solidFill>
                  </a:tcPr>
                </a:tc>
                <a:tc>
                  <a:txBody>
                    <a:bodyPr/>
                    <a:lstStyle/>
                    <a:p>
                      <a:pPr algn="ctr" fontAlgn="b"/>
                      <a:r>
                        <a:rPr lang="en-GB" sz="1100" b="0" i="0" u="none" strike="noStrike" dirty="0">
                          <a:solidFill>
                            <a:srgbClr val="000000"/>
                          </a:solidFill>
                          <a:effectLst/>
                          <a:latin typeface="Poppins" panose="00000500000000000000" pitchFamily="2" charset="0"/>
                        </a:rPr>
                        <a:t>5,371</a:t>
                      </a:r>
                    </a:p>
                  </a:txBody>
                  <a:tcPr marL="2848" marR="2848" marT="2848"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50547985"/>
                  </a:ext>
                </a:extLst>
              </a:tr>
            </a:tbl>
          </a:graphicData>
        </a:graphic>
      </p:graphicFrame>
      <p:sp>
        <p:nvSpPr>
          <p:cNvPr id="3" name="Title 1">
            <a:extLst>
              <a:ext uri="{FF2B5EF4-FFF2-40B4-BE49-F238E27FC236}">
                <a16:creationId xmlns:a16="http://schemas.microsoft.com/office/drawing/2014/main" id="{DFA5FB8C-3F32-50E3-DD4F-0D6267430305}"/>
              </a:ext>
            </a:extLst>
          </p:cNvPr>
          <p:cNvSpPr txBox="1">
            <a:spLocks/>
          </p:cNvSpPr>
          <p:nvPr/>
        </p:nvSpPr>
        <p:spPr>
          <a:xfrm>
            <a:off x="392471" y="232664"/>
            <a:ext cx="7459939" cy="73552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3200" b="1" dirty="0">
                <a:solidFill>
                  <a:srgbClr val="004F6B"/>
                </a:solidFill>
                <a:latin typeface="Poppins Black" pitchFamily="2" charset="77"/>
                <a:cs typeface="Poppins Black" pitchFamily="2" charset="77"/>
              </a:rPr>
              <a:t>What can help?</a:t>
            </a:r>
            <a:endParaRPr lang="en-GB" sz="3600" b="1" dirty="0">
              <a:solidFill>
                <a:srgbClr val="004F6B"/>
              </a:solidFill>
              <a:latin typeface="Poppins Black" pitchFamily="2" charset="77"/>
              <a:cs typeface="Poppins Black" pitchFamily="2" charset="77"/>
            </a:endParaRPr>
          </a:p>
        </p:txBody>
      </p:sp>
      <p:sp>
        <p:nvSpPr>
          <p:cNvPr id="5" name="Slide Number Placeholder 4">
            <a:extLst>
              <a:ext uri="{FF2B5EF4-FFF2-40B4-BE49-F238E27FC236}">
                <a16:creationId xmlns:a16="http://schemas.microsoft.com/office/drawing/2014/main" id="{6D8F4D6E-719C-84F9-7157-E0F41F99B616}"/>
              </a:ext>
            </a:extLst>
          </p:cNvPr>
          <p:cNvSpPr txBox="1">
            <a:spLocks/>
          </p:cNvSpPr>
          <p:nvPr/>
        </p:nvSpPr>
        <p:spPr>
          <a:xfrm>
            <a:off x="8146800" y="4677352"/>
            <a:ext cx="540000" cy="216000"/>
          </a:xfrm>
          <a:prstGeom prst="rect">
            <a:avLst/>
          </a:prstGeom>
          <a:noFill/>
          <a:ln>
            <a:noFill/>
          </a:ln>
        </p:spPr>
        <p:txBody>
          <a:bodyPr spcFirstLastPara="1" wrap="square" lIns="0" tIns="0" rIns="0" bIns="0" anchor="b"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1pPr>
            <a:lvl2pPr marR="0" lvl="1"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2pPr>
            <a:lvl3pPr marR="0" lvl="2"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3pPr>
            <a:lvl4pPr marR="0" lvl="3"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4pPr>
            <a:lvl5pPr marR="0" lvl="4"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5pPr>
            <a:lvl6pPr marR="0" lvl="5"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6pPr>
            <a:lvl7pPr marR="0" lvl="6"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7pPr>
            <a:lvl8pPr marR="0" lvl="7"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8pPr>
            <a:lvl9pPr marR="0" lvl="8" algn="r" rtl="0">
              <a:lnSpc>
                <a:spcPct val="100000"/>
              </a:lnSpc>
              <a:spcBef>
                <a:spcPts val="0"/>
              </a:spcBef>
              <a:spcAft>
                <a:spcPts val="0"/>
              </a:spcAft>
              <a:buClr>
                <a:srgbClr val="000000"/>
              </a:buClr>
              <a:buFont typeface="Arial"/>
              <a:buNone/>
              <a:defRPr sz="1200" b="0" i="0" u="none" strike="noStrike" cap="none">
                <a:solidFill>
                  <a:schemeClr val="lt1"/>
                </a:solidFill>
                <a:latin typeface="Barlow Light"/>
                <a:ea typeface="Barlow Light"/>
                <a:cs typeface="Barlow Light"/>
                <a:sym typeface="Barlow Light"/>
              </a:defRPr>
            </a:lvl9pPr>
          </a:lstStyle>
          <a:p>
            <a:fld id="{9295DF58-4118-4551-8C61-1A7ED177FA2D}" type="slidenum">
              <a:rPr lang="en-GB" smtClean="0">
                <a:solidFill>
                  <a:srgbClr val="004F6B"/>
                </a:solidFill>
                <a:latin typeface="Century Gothic" panose="020B0502020202020204" pitchFamily="34" charset="0"/>
              </a:rPr>
              <a:pPr/>
              <a:t>7</a:t>
            </a:fld>
            <a:endParaRPr lang="en-GB" dirty="0">
              <a:solidFill>
                <a:srgbClr val="004F6B"/>
              </a:solidFill>
              <a:latin typeface="Century Gothic" panose="020B0502020202020204" pitchFamily="34" charset="0"/>
            </a:endParaRPr>
          </a:p>
        </p:txBody>
      </p:sp>
    </p:spTree>
    <p:extLst>
      <p:ext uri="{BB962C8B-B14F-4D97-AF65-F5344CB8AC3E}">
        <p14:creationId xmlns:p14="http://schemas.microsoft.com/office/powerpoint/2010/main" val="1576456323"/>
      </p:ext>
    </p:extLst>
  </p:cSld>
  <p:clrMapOvr>
    <a:masterClrMapping/>
  </p:clrMapOvr>
</p:sld>
</file>

<file path=ppt/theme/theme1.xml><?xml version="1.0" encoding="utf-8"?>
<a:theme xmlns:a="http://schemas.openxmlformats.org/drawingml/2006/main" name="Gaoler template">
  <a:themeElements>
    <a:clrScheme name="Custom 347">
      <a:dk1>
        <a:srgbClr val="3A3F50"/>
      </a:dk1>
      <a:lt1>
        <a:srgbClr val="FFFFFF"/>
      </a:lt1>
      <a:dk2>
        <a:srgbClr val="757B89"/>
      </a:dk2>
      <a:lt2>
        <a:srgbClr val="E9EAF2"/>
      </a:lt2>
      <a:accent1>
        <a:srgbClr val="00B5DD"/>
      </a:accent1>
      <a:accent2>
        <a:srgbClr val="007BB9"/>
      </a:accent2>
      <a:accent3>
        <a:srgbClr val="8C50FF"/>
      </a:accent3>
      <a:accent4>
        <a:srgbClr val="FF4D4D"/>
      </a:accent4>
      <a:accent5>
        <a:srgbClr val="F9CB07"/>
      </a:accent5>
      <a:accent6>
        <a:srgbClr val="A6CE28"/>
      </a:accent6>
      <a:hlink>
        <a:srgbClr val="007BB9"/>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65258CA481EC4B92272A649A2FC35C" ma:contentTypeVersion="6" ma:contentTypeDescription="Create a new document." ma:contentTypeScope="" ma:versionID="79dfba2478cebb5670ca3099afca5337">
  <xsd:schema xmlns:xsd="http://www.w3.org/2001/XMLSchema" xmlns:xs="http://www.w3.org/2001/XMLSchema" xmlns:p="http://schemas.microsoft.com/office/2006/metadata/properties" xmlns:ns2="48cdf0fe-96a2-4573-8ef4-b60a5160688c" xmlns:ns3="3c7cf379-7e05-4c90-a9eb-d63ca94f8f72" targetNamespace="http://schemas.microsoft.com/office/2006/metadata/properties" ma:root="true" ma:fieldsID="2c4ccf44f30032c65f4d96163f812bc1" ns2:_="" ns3:_="">
    <xsd:import namespace="48cdf0fe-96a2-4573-8ef4-b60a5160688c"/>
    <xsd:import namespace="3c7cf379-7e05-4c90-a9eb-d63ca94f8f7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cdf0fe-96a2-4573-8ef4-b60a5160688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c7cf379-7e05-4c90-a9eb-d63ca94f8f72"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0D1CBDF-6849-4E53-8554-35BE5446BE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cdf0fe-96a2-4573-8ef4-b60a5160688c"/>
    <ds:schemaRef ds:uri="3c7cf379-7e05-4c90-a9eb-d63ca94f8f7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DDD5E4-D8E4-41CE-AA53-06A64E1F89C6}">
  <ds:schemaRefs>
    <ds:schemaRef ds:uri="http://schemas.microsoft.com/sharepoint/v3/contenttype/forms"/>
  </ds:schemaRefs>
</ds:datastoreItem>
</file>

<file path=customXml/itemProps3.xml><?xml version="1.0" encoding="utf-8"?>
<ds:datastoreItem xmlns:ds="http://schemas.openxmlformats.org/officeDocument/2006/customXml" ds:itemID="{E2B78D33-F8F8-442A-9628-61918712465E}">
  <ds:schemaRefs>
    <ds:schemaRef ds:uri="http://purl.org/dc/terms/"/>
    <ds:schemaRef ds:uri="http://schemas.microsoft.com/office/2006/documentManagement/types"/>
    <ds:schemaRef ds:uri="http://www.w3.org/XML/1998/namespace"/>
    <ds:schemaRef ds:uri="http://purl.org/dc/dcmitype/"/>
    <ds:schemaRef ds:uri="http://schemas.openxmlformats.org/package/2006/metadata/core-properties"/>
    <ds:schemaRef ds:uri="http://schemas.microsoft.com/office/2006/metadata/properties"/>
    <ds:schemaRef ds:uri="http://purl.org/dc/elements/1.1/"/>
    <ds:schemaRef ds:uri="3c7cf379-7e05-4c90-a9eb-d63ca94f8f72"/>
    <ds:schemaRef ds:uri="http://schemas.microsoft.com/office/infopath/2007/PartnerControls"/>
    <ds:schemaRef ds:uri="48cdf0fe-96a2-4573-8ef4-b60a5160688c"/>
  </ds:schemaRefs>
</ds:datastoreItem>
</file>

<file path=docProps/app.xml><?xml version="1.0" encoding="utf-8"?>
<Properties xmlns="http://schemas.openxmlformats.org/officeDocument/2006/extended-properties" xmlns:vt="http://schemas.openxmlformats.org/officeDocument/2006/docPropsVTypes">
  <TotalTime>111951</TotalTime>
  <Words>825</Words>
  <Application>Microsoft Office PowerPoint</Application>
  <PresentationFormat>On-screen Show (16:9)</PresentationFormat>
  <Paragraphs>80</Paragraphs>
  <Slides>7</Slides>
  <Notes>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7</vt:i4>
      </vt:variant>
    </vt:vector>
  </HeadingPairs>
  <TitlesOfParts>
    <vt:vector size="16" baseType="lpstr">
      <vt:lpstr>Poppins Medium</vt:lpstr>
      <vt:lpstr>Raleway Thin</vt:lpstr>
      <vt:lpstr>Barlow Light</vt:lpstr>
      <vt:lpstr>Segoe UI Black</vt:lpstr>
      <vt:lpstr>Century Gothic</vt:lpstr>
      <vt:lpstr>Arial</vt:lpstr>
      <vt:lpstr>Poppins Black</vt:lpstr>
      <vt:lpstr>Poppins</vt:lpstr>
      <vt:lpstr>Gaoler template</vt:lpstr>
      <vt:lpstr>PowerPoint Presentation</vt:lpstr>
      <vt:lpstr>Introduction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Luke Luke</dc:creator>
  <cp:lastModifiedBy>Fran Russo</cp:lastModifiedBy>
  <cp:revision>16</cp:revision>
  <dcterms:modified xsi:type="dcterms:W3CDTF">2024-05-15T10:16:30Z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0x0101000F65258CA481EC4B92272A649A2FC35C</vt:lpwstr>
  </property>
  <property fmtid="{D5CDD505-2E9C-101B-9397-08002B2CF9AE}" pid="3" name="MediaServiceImageTags">
    <vt:lpwstr/>
  </property>
</Properties>
</file>