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8" r:id="rId5"/>
    <p:sldId id="259" r:id="rId6"/>
    <p:sldId id="260" r:id="rId7"/>
    <p:sldId id="263" r:id="rId8"/>
    <p:sldId id="275" r:id="rId9"/>
    <p:sldId id="268" r:id="rId10"/>
    <p:sldId id="274" r:id="rId11"/>
    <p:sldId id="265" r:id="rId12"/>
    <p:sldId id="273" r:id="rId13"/>
    <p:sldId id="276" r:id="rId14"/>
    <p:sldId id="280" r:id="rId15"/>
    <p:sldId id="279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80" autoAdjust="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E2C1D-8A2B-4BD4-81C3-A122E4381C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83E0C0-3561-4871-AF81-63F16E5B1511}">
      <dgm:prSet/>
      <dgm:spPr/>
      <dgm:t>
        <a:bodyPr/>
        <a:lstStyle/>
        <a:p>
          <a:r>
            <a:rPr lang="en-GB" dirty="0"/>
            <a:t>PATH/Mini-PATH and MAP</a:t>
          </a:r>
          <a:endParaRPr lang="en-US" dirty="0"/>
        </a:p>
      </dgm:t>
    </dgm:pt>
    <dgm:pt modelId="{B11725A5-FA30-40E8-97FC-D2D36ED18D00}" type="parTrans" cxnId="{97F17044-3517-42DC-ACCC-B44504243E70}">
      <dgm:prSet/>
      <dgm:spPr/>
      <dgm:t>
        <a:bodyPr/>
        <a:lstStyle/>
        <a:p>
          <a:endParaRPr lang="en-US"/>
        </a:p>
      </dgm:t>
    </dgm:pt>
    <dgm:pt modelId="{27454EA7-1CC0-49D9-85B0-F351703F1BD6}" type="sibTrans" cxnId="{97F17044-3517-42DC-ACCC-B44504243E70}">
      <dgm:prSet/>
      <dgm:spPr/>
      <dgm:t>
        <a:bodyPr/>
        <a:lstStyle/>
        <a:p>
          <a:endParaRPr lang="en-US"/>
        </a:p>
      </dgm:t>
    </dgm:pt>
    <dgm:pt modelId="{5B1583F5-1C55-4087-BF70-08CA99540C5C}">
      <dgm:prSet/>
      <dgm:spPr/>
      <dgm:t>
        <a:bodyPr/>
        <a:lstStyle/>
        <a:p>
          <a:r>
            <a:rPr lang="en-GB"/>
            <a:t>Team Pupil</a:t>
          </a:r>
          <a:endParaRPr lang="en-US"/>
        </a:p>
      </dgm:t>
    </dgm:pt>
    <dgm:pt modelId="{741F4300-8B0A-4437-A7CF-73876D6C9FCC}" type="parTrans" cxnId="{867B6666-842A-42ED-92FC-8C1B4B9D28DA}">
      <dgm:prSet/>
      <dgm:spPr/>
      <dgm:t>
        <a:bodyPr/>
        <a:lstStyle/>
        <a:p>
          <a:endParaRPr lang="en-US"/>
        </a:p>
      </dgm:t>
    </dgm:pt>
    <dgm:pt modelId="{5C99BECF-CADE-4691-B08B-095275C0CF6A}" type="sibTrans" cxnId="{867B6666-842A-42ED-92FC-8C1B4B9D28DA}">
      <dgm:prSet/>
      <dgm:spPr/>
      <dgm:t>
        <a:bodyPr/>
        <a:lstStyle/>
        <a:p>
          <a:endParaRPr lang="en-US"/>
        </a:p>
      </dgm:t>
    </dgm:pt>
    <dgm:pt modelId="{F6769A59-D9C1-4BCF-9B86-2DF6EC7DABF1}">
      <dgm:prSet/>
      <dgm:spPr/>
      <dgm:t>
        <a:bodyPr/>
        <a:lstStyle/>
        <a:p>
          <a:r>
            <a:rPr lang="en-GB"/>
            <a:t>Sensory Profile</a:t>
          </a:r>
          <a:endParaRPr lang="en-US"/>
        </a:p>
      </dgm:t>
    </dgm:pt>
    <dgm:pt modelId="{2F7E5A99-A8D1-452E-A4D1-F87E5561E518}" type="parTrans" cxnId="{61F4EC83-5AAA-4525-8D11-68B616F4F5F5}">
      <dgm:prSet/>
      <dgm:spPr/>
      <dgm:t>
        <a:bodyPr/>
        <a:lstStyle/>
        <a:p>
          <a:endParaRPr lang="en-US"/>
        </a:p>
      </dgm:t>
    </dgm:pt>
    <dgm:pt modelId="{2CE7BD04-4EEE-4B60-9069-2AF730513BFC}" type="sibTrans" cxnId="{61F4EC83-5AAA-4525-8D11-68B616F4F5F5}">
      <dgm:prSet/>
      <dgm:spPr/>
      <dgm:t>
        <a:bodyPr/>
        <a:lstStyle/>
        <a:p>
          <a:endParaRPr lang="en-US"/>
        </a:p>
      </dgm:t>
    </dgm:pt>
    <dgm:pt modelId="{0367711E-7955-4243-9682-A98F3550A445}">
      <dgm:prSet/>
      <dgm:spPr/>
      <dgm:t>
        <a:bodyPr/>
        <a:lstStyle/>
        <a:p>
          <a:r>
            <a:rPr lang="en-GB"/>
            <a:t>One Page Profiles</a:t>
          </a:r>
          <a:endParaRPr lang="en-US"/>
        </a:p>
      </dgm:t>
    </dgm:pt>
    <dgm:pt modelId="{288E177F-B28D-4C42-A71A-A5AFC4013198}" type="parTrans" cxnId="{17D8F557-AB29-4151-BD0A-5523365BA3B5}">
      <dgm:prSet/>
      <dgm:spPr/>
      <dgm:t>
        <a:bodyPr/>
        <a:lstStyle/>
        <a:p>
          <a:endParaRPr lang="en-US"/>
        </a:p>
      </dgm:t>
    </dgm:pt>
    <dgm:pt modelId="{00D411D2-7138-4EF0-98CD-7A46CF83BC87}" type="sibTrans" cxnId="{17D8F557-AB29-4151-BD0A-5523365BA3B5}">
      <dgm:prSet/>
      <dgm:spPr/>
      <dgm:t>
        <a:bodyPr/>
        <a:lstStyle/>
        <a:p>
          <a:endParaRPr lang="en-US"/>
        </a:p>
      </dgm:t>
    </dgm:pt>
    <dgm:pt modelId="{5E3B91AA-AC75-4BA9-8275-744493BBC307}">
      <dgm:prSet/>
      <dgm:spPr/>
      <dgm:t>
        <a:bodyPr/>
        <a:lstStyle/>
        <a:p>
          <a:r>
            <a:rPr lang="en-GB"/>
            <a:t>Emotional Literacy </a:t>
          </a:r>
          <a:endParaRPr lang="en-US"/>
        </a:p>
      </dgm:t>
    </dgm:pt>
    <dgm:pt modelId="{04CCF31D-D5CC-4259-BE78-927352CD0CCF}" type="parTrans" cxnId="{02707D1C-5C0E-4090-AECF-F22BCCA997B7}">
      <dgm:prSet/>
      <dgm:spPr/>
      <dgm:t>
        <a:bodyPr/>
        <a:lstStyle/>
        <a:p>
          <a:endParaRPr lang="en-US"/>
        </a:p>
      </dgm:t>
    </dgm:pt>
    <dgm:pt modelId="{491A6474-1291-423D-9757-36DE95C1E137}" type="sibTrans" cxnId="{02707D1C-5C0E-4090-AECF-F22BCCA997B7}">
      <dgm:prSet/>
      <dgm:spPr/>
      <dgm:t>
        <a:bodyPr/>
        <a:lstStyle/>
        <a:p>
          <a:endParaRPr lang="en-US"/>
        </a:p>
      </dgm:t>
    </dgm:pt>
    <dgm:pt modelId="{BA4CADCB-01E0-4265-8FC0-A58C30060672}">
      <dgm:prSet/>
      <dgm:spPr/>
      <dgm:t>
        <a:bodyPr/>
        <a:lstStyle/>
        <a:p>
          <a:r>
            <a:rPr lang="en-GB"/>
            <a:t>Emotional Based School Non-Attendance</a:t>
          </a:r>
          <a:endParaRPr lang="en-US"/>
        </a:p>
      </dgm:t>
    </dgm:pt>
    <dgm:pt modelId="{AB1FA57F-7F85-4981-A492-3FD82BC795B9}" type="parTrans" cxnId="{8593A956-9B37-4C61-A728-C132C329F4E1}">
      <dgm:prSet/>
      <dgm:spPr/>
      <dgm:t>
        <a:bodyPr/>
        <a:lstStyle/>
        <a:p>
          <a:endParaRPr lang="en-US"/>
        </a:p>
      </dgm:t>
    </dgm:pt>
    <dgm:pt modelId="{A5AEB212-7C21-43DB-A027-B2A4C1FD52B8}" type="sibTrans" cxnId="{8593A956-9B37-4C61-A728-C132C329F4E1}">
      <dgm:prSet/>
      <dgm:spPr/>
      <dgm:t>
        <a:bodyPr/>
        <a:lstStyle/>
        <a:p>
          <a:endParaRPr lang="en-US"/>
        </a:p>
      </dgm:t>
    </dgm:pt>
    <dgm:pt modelId="{DA428E95-70C6-4D81-B516-7FBB0DBDBFAE}">
      <dgm:prSet/>
      <dgm:spPr/>
      <dgm:t>
        <a:bodyPr/>
        <a:lstStyle/>
        <a:p>
          <a:r>
            <a:rPr lang="en-GB"/>
            <a:t>Reintegration Support</a:t>
          </a:r>
          <a:endParaRPr lang="en-US"/>
        </a:p>
      </dgm:t>
    </dgm:pt>
    <dgm:pt modelId="{07203A56-7D53-404B-B688-8D3F428451B8}" type="parTrans" cxnId="{67A3010B-F0A9-4754-8238-0D9A46601C5D}">
      <dgm:prSet/>
      <dgm:spPr/>
      <dgm:t>
        <a:bodyPr/>
        <a:lstStyle/>
        <a:p>
          <a:endParaRPr lang="en-US"/>
        </a:p>
      </dgm:t>
    </dgm:pt>
    <dgm:pt modelId="{67E2DE7F-83A8-4267-BB7F-458250C3A72E}" type="sibTrans" cxnId="{67A3010B-F0A9-4754-8238-0D9A46601C5D}">
      <dgm:prSet/>
      <dgm:spPr/>
      <dgm:t>
        <a:bodyPr/>
        <a:lstStyle/>
        <a:p>
          <a:endParaRPr lang="en-US"/>
        </a:p>
      </dgm:t>
    </dgm:pt>
    <dgm:pt modelId="{FD271D92-8176-49AB-AF55-5B7F9957D6C9}">
      <dgm:prSet/>
      <dgm:spPr/>
      <dgm:t>
        <a:bodyPr/>
        <a:lstStyle/>
        <a:p>
          <a:r>
            <a:rPr lang="en-GB"/>
            <a:t>Transition Support</a:t>
          </a:r>
          <a:endParaRPr lang="en-US"/>
        </a:p>
      </dgm:t>
    </dgm:pt>
    <dgm:pt modelId="{E20DF8A2-ECFA-4599-8245-694E4BE991FF}" type="parTrans" cxnId="{5BDB5758-B88D-41E2-ACEC-A55868F9479E}">
      <dgm:prSet/>
      <dgm:spPr/>
      <dgm:t>
        <a:bodyPr/>
        <a:lstStyle/>
        <a:p>
          <a:endParaRPr lang="en-US"/>
        </a:p>
      </dgm:t>
    </dgm:pt>
    <dgm:pt modelId="{F5522417-E07B-42C2-87D6-51DEE5E5ECCC}" type="sibTrans" cxnId="{5BDB5758-B88D-41E2-ACEC-A55868F9479E}">
      <dgm:prSet/>
      <dgm:spPr/>
      <dgm:t>
        <a:bodyPr/>
        <a:lstStyle/>
        <a:p>
          <a:endParaRPr lang="en-US"/>
        </a:p>
      </dgm:t>
    </dgm:pt>
    <dgm:pt modelId="{9F43CB40-5CFB-4464-A104-33906C8E8322}">
      <dgm:prSet/>
      <dgm:spPr/>
      <dgm:t>
        <a:bodyPr/>
        <a:lstStyle/>
        <a:p>
          <a:r>
            <a:rPr lang="en-GB"/>
            <a:t>Staff Training </a:t>
          </a:r>
          <a:endParaRPr lang="en-US"/>
        </a:p>
      </dgm:t>
    </dgm:pt>
    <dgm:pt modelId="{33AA7A20-7FBB-40B1-B7DE-045B38F043C6}" type="parTrans" cxnId="{4A1A8787-942D-4303-AC13-737F35505183}">
      <dgm:prSet/>
      <dgm:spPr/>
      <dgm:t>
        <a:bodyPr/>
        <a:lstStyle/>
        <a:p>
          <a:endParaRPr lang="en-US"/>
        </a:p>
      </dgm:t>
    </dgm:pt>
    <dgm:pt modelId="{09562154-5867-438D-A0A0-E38D821D1FAB}" type="sibTrans" cxnId="{4A1A8787-942D-4303-AC13-737F35505183}">
      <dgm:prSet/>
      <dgm:spPr/>
      <dgm:t>
        <a:bodyPr/>
        <a:lstStyle/>
        <a:p>
          <a:endParaRPr lang="en-US"/>
        </a:p>
      </dgm:t>
    </dgm:pt>
    <dgm:pt modelId="{9FBD7A0C-502C-4DD9-AA39-4DBD473E4A48}" type="pres">
      <dgm:prSet presAssocID="{25EE2C1D-8A2B-4BD4-81C3-A122E4381C52}" presName="vert0" presStyleCnt="0">
        <dgm:presLayoutVars>
          <dgm:dir/>
          <dgm:animOne val="branch"/>
          <dgm:animLvl val="lvl"/>
        </dgm:presLayoutVars>
      </dgm:prSet>
      <dgm:spPr/>
    </dgm:pt>
    <dgm:pt modelId="{855B040A-B818-4E0D-94D0-5FFBEF72918E}" type="pres">
      <dgm:prSet presAssocID="{C483E0C0-3561-4871-AF81-63F16E5B1511}" presName="thickLine" presStyleLbl="alignNode1" presStyleIdx="0" presStyleCnt="9"/>
      <dgm:spPr/>
    </dgm:pt>
    <dgm:pt modelId="{4DA4ECD0-FB71-45B8-9094-06B4F6F98E6A}" type="pres">
      <dgm:prSet presAssocID="{C483E0C0-3561-4871-AF81-63F16E5B1511}" presName="horz1" presStyleCnt="0"/>
      <dgm:spPr/>
    </dgm:pt>
    <dgm:pt modelId="{07CE04F2-470B-4724-BA59-C6B4F6624A79}" type="pres">
      <dgm:prSet presAssocID="{C483E0C0-3561-4871-AF81-63F16E5B1511}" presName="tx1" presStyleLbl="revTx" presStyleIdx="0" presStyleCnt="9"/>
      <dgm:spPr/>
    </dgm:pt>
    <dgm:pt modelId="{2C787CB2-3190-473B-B1B6-F6C942B593F5}" type="pres">
      <dgm:prSet presAssocID="{C483E0C0-3561-4871-AF81-63F16E5B1511}" presName="vert1" presStyleCnt="0"/>
      <dgm:spPr/>
    </dgm:pt>
    <dgm:pt modelId="{2581019A-43D5-4E03-BFDC-3AB865B86B15}" type="pres">
      <dgm:prSet presAssocID="{5B1583F5-1C55-4087-BF70-08CA99540C5C}" presName="thickLine" presStyleLbl="alignNode1" presStyleIdx="1" presStyleCnt="9"/>
      <dgm:spPr/>
    </dgm:pt>
    <dgm:pt modelId="{3321E7AD-839F-4B4C-BCB3-96B2D6641F81}" type="pres">
      <dgm:prSet presAssocID="{5B1583F5-1C55-4087-BF70-08CA99540C5C}" presName="horz1" presStyleCnt="0"/>
      <dgm:spPr/>
    </dgm:pt>
    <dgm:pt modelId="{8BBD0BD7-4166-4B35-81D1-80B1066920E3}" type="pres">
      <dgm:prSet presAssocID="{5B1583F5-1C55-4087-BF70-08CA99540C5C}" presName="tx1" presStyleLbl="revTx" presStyleIdx="1" presStyleCnt="9"/>
      <dgm:spPr/>
    </dgm:pt>
    <dgm:pt modelId="{79E65BD6-A223-444A-8A05-F0E7FB79EFAE}" type="pres">
      <dgm:prSet presAssocID="{5B1583F5-1C55-4087-BF70-08CA99540C5C}" presName="vert1" presStyleCnt="0"/>
      <dgm:spPr/>
    </dgm:pt>
    <dgm:pt modelId="{0BCFF1C8-7A7B-4A05-B4B8-F2190688E3A8}" type="pres">
      <dgm:prSet presAssocID="{F6769A59-D9C1-4BCF-9B86-2DF6EC7DABF1}" presName="thickLine" presStyleLbl="alignNode1" presStyleIdx="2" presStyleCnt="9"/>
      <dgm:spPr/>
    </dgm:pt>
    <dgm:pt modelId="{BEDCC953-9B99-4306-A4F0-B0F787AD190B}" type="pres">
      <dgm:prSet presAssocID="{F6769A59-D9C1-4BCF-9B86-2DF6EC7DABF1}" presName="horz1" presStyleCnt="0"/>
      <dgm:spPr/>
    </dgm:pt>
    <dgm:pt modelId="{CEF5B4E1-92F5-44C0-BBBD-E7041F35867A}" type="pres">
      <dgm:prSet presAssocID="{F6769A59-D9C1-4BCF-9B86-2DF6EC7DABF1}" presName="tx1" presStyleLbl="revTx" presStyleIdx="2" presStyleCnt="9"/>
      <dgm:spPr/>
    </dgm:pt>
    <dgm:pt modelId="{6A951ED5-94CA-4C27-B0E9-9C3B9E68ECA6}" type="pres">
      <dgm:prSet presAssocID="{F6769A59-D9C1-4BCF-9B86-2DF6EC7DABF1}" presName="vert1" presStyleCnt="0"/>
      <dgm:spPr/>
    </dgm:pt>
    <dgm:pt modelId="{F3F94E3A-ACBB-4686-8E30-DF89322733B8}" type="pres">
      <dgm:prSet presAssocID="{0367711E-7955-4243-9682-A98F3550A445}" presName="thickLine" presStyleLbl="alignNode1" presStyleIdx="3" presStyleCnt="9"/>
      <dgm:spPr/>
    </dgm:pt>
    <dgm:pt modelId="{0D2A18C4-6537-4E9B-879F-9D6E62F6D207}" type="pres">
      <dgm:prSet presAssocID="{0367711E-7955-4243-9682-A98F3550A445}" presName="horz1" presStyleCnt="0"/>
      <dgm:spPr/>
    </dgm:pt>
    <dgm:pt modelId="{038FB720-10C1-4AF0-B4CD-0A066BB092EE}" type="pres">
      <dgm:prSet presAssocID="{0367711E-7955-4243-9682-A98F3550A445}" presName="tx1" presStyleLbl="revTx" presStyleIdx="3" presStyleCnt="9"/>
      <dgm:spPr/>
    </dgm:pt>
    <dgm:pt modelId="{352456F9-7BF0-4A12-97C0-368534630A2A}" type="pres">
      <dgm:prSet presAssocID="{0367711E-7955-4243-9682-A98F3550A445}" presName="vert1" presStyleCnt="0"/>
      <dgm:spPr/>
    </dgm:pt>
    <dgm:pt modelId="{05D005F9-C9DE-4FFB-B4AD-DC05CB3502C8}" type="pres">
      <dgm:prSet presAssocID="{5E3B91AA-AC75-4BA9-8275-744493BBC307}" presName="thickLine" presStyleLbl="alignNode1" presStyleIdx="4" presStyleCnt="9"/>
      <dgm:spPr/>
    </dgm:pt>
    <dgm:pt modelId="{74E02551-7173-453E-ABC9-BA64202CDA4B}" type="pres">
      <dgm:prSet presAssocID="{5E3B91AA-AC75-4BA9-8275-744493BBC307}" presName="horz1" presStyleCnt="0"/>
      <dgm:spPr/>
    </dgm:pt>
    <dgm:pt modelId="{BBF463CB-7577-4FDF-9E71-DCE30AAC8952}" type="pres">
      <dgm:prSet presAssocID="{5E3B91AA-AC75-4BA9-8275-744493BBC307}" presName="tx1" presStyleLbl="revTx" presStyleIdx="4" presStyleCnt="9"/>
      <dgm:spPr/>
    </dgm:pt>
    <dgm:pt modelId="{B93AD60F-203E-4717-9D77-FD64A15D123C}" type="pres">
      <dgm:prSet presAssocID="{5E3B91AA-AC75-4BA9-8275-744493BBC307}" presName="vert1" presStyleCnt="0"/>
      <dgm:spPr/>
    </dgm:pt>
    <dgm:pt modelId="{36B18E28-9019-44B5-8540-3984437116A1}" type="pres">
      <dgm:prSet presAssocID="{BA4CADCB-01E0-4265-8FC0-A58C30060672}" presName="thickLine" presStyleLbl="alignNode1" presStyleIdx="5" presStyleCnt="9"/>
      <dgm:spPr/>
    </dgm:pt>
    <dgm:pt modelId="{08C220F0-F89B-4429-898D-D6EA2661BA53}" type="pres">
      <dgm:prSet presAssocID="{BA4CADCB-01E0-4265-8FC0-A58C30060672}" presName="horz1" presStyleCnt="0"/>
      <dgm:spPr/>
    </dgm:pt>
    <dgm:pt modelId="{3E9620E1-81C3-4E3F-B8E2-9E988D226AEC}" type="pres">
      <dgm:prSet presAssocID="{BA4CADCB-01E0-4265-8FC0-A58C30060672}" presName="tx1" presStyleLbl="revTx" presStyleIdx="5" presStyleCnt="9"/>
      <dgm:spPr/>
    </dgm:pt>
    <dgm:pt modelId="{B7271500-D668-48F6-9704-3A2F1CD362EB}" type="pres">
      <dgm:prSet presAssocID="{BA4CADCB-01E0-4265-8FC0-A58C30060672}" presName="vert1" presStyleCnt="0"/>
      <dgm:spPr/>
    </dgm:pt>
    <dgm:pt modelId="{AE1E1AA7-2911-4143-AFFF-2F19AB4C9828}" type="pres">
      <dgm:prSet presAssocID="{DA428E95-70C6-4D81-B516-7FBB0DBDBFAE}" presName="thickLine" presStyleLbl="alignNode1" presStyleIdx="6" presStyleCnt="9"/>
      <dgm:spPr/>
    </dgm:pt>
    <dgm:pt modelId="{D7808983-466B-4750-9BD8-F03097827E00}" type="pres">
      <dgm:prSet presAssocID="{DA428E95-70C6-4D81-B516-7FBB0DBDBFAE}" presName="horz1" presStyleCnt="0"/>
      <dgm:spPr/>
    </dgm:pt>
    <dgm:pt modelId="{882C71C0-688C-42AD-A163-C1B473AA96CC}" type="pres">
      <dgm:prSet presAssocID="{DA428E95-70C6-4D81-B516-7FBB0DBDBFAE}" presName="tx1" presStyleLbl="revTx" presStyleIdx="6" presStyleCnt="9"/>
      <dgm:spPr/>
    </dgm:pt>
    <dgm:pt modelId="{7BFCC87D-C157-410A-9B88-1CDB93F71509}" type="pres">
      <dgm:prSet presAssocID="{DA428E95-70C6-4D81-B516-7FBB0DBDBFAE}" presName="vert1" presStyleCnt="0"/>
      <dgm:spPr/>
    </dgm:pt>
    <dgm:pt modelId="{FCD29743-1374-4EFE-ADB1-CC525CD9A415}" type="pres">
      <dgm:prSet presAssocID="{FD271D92-8176-49AB-AF55-5B7F9957D6C9}" presName="thickLine" presStyleLbl="alignNode1" presStyleIdx="7" presStyleCnt="9"/>
      <dgm:spPr/>
    </dgm:pt>
    <dgm:pt modelId="{6EEE3F64-1F48-4E72-9C5B-2874BBE301AE}" type="pres">
      <dgm:prSet presAssocID="{FD271D92-8176-49AB-AF55-5B7F9957D6C9}" presName="horz1" presStyleCnt="0"/>
      <dgm:spPr/>
    </dgm:pt>
    <dgm:pt modelId="{A83EB80C-0CAA-4655-8607-EB067B0C03AD}" type="pres">
      <dgm:prSet presAssocID="{FD271D92-8176-49AB-AF55-5B7F9957D6C9}" presName="tx1" presStyleLbl="revTx" presStyleIdx="7" presStyleCnt="9"/>
      <dgm:spPr/>
    </dgm:pt>
    <dgm:pt modelId="{B905419B-1451-49BE-942E-6406D63E4E19}" type="pres">
      <dgm:prSet presAssocID="{FD271D92-8176-49AB-AF55-5B7F9957D6C9}" presName="vert1" presStyleCnt="0"/>
      <dgm:spPr/>
    </dgm:pt>
    <dgm:pt modelId="{3897CE28-E836-4193-8DA6-B40616FA9881}" type="pres">
      <dgm:prSet presAssocID="{9F43CB40-5CFB-4464-A104-33906C8E8322}" presName="thickLine" presStyleLbl="alignNode1" presStyleIdx="8" presStyleCnt="9"/>
      <dgm:spPr/>
    </dgm:pt>
    <dgm:pt modelId="{1F376468-89E0-450B-AB33-AE529489DE3F}" type="pres">
      <dgm:prSet presAssocID="{9F43CB40-5CFB-4464-A104-33906C8E8322}" presName="horz1" presStyleCnt="0"/>
      <dgm:spPr/>
    </dgm:pt>
    <dgm:pt modelId="{8D818F8A-F9D3-4882-BBBB-2CC8DDF91849}" type="pres">
      <dgm:prSet presAssocID="{9F43CB40-5CFB-4464-A104-33906C8E8322}" presName="tx1" presStyleLbl="revTx" presStyleIdx="8" presStyleCnt="9"/>
      <dgm:spPr/>
    </dgm:pt>
    <dgm:pt modelId="{D63452FB-C27E-4F6A-A931-C649AA9C0670}" type="pres">
      <dgm:prSet presAssocID="{9F43CB40-5CFB-4464-A104-33906C8E8322}" presName="vert1" presStyleCnt="0"/>
      <dgm:spPr/>
    </dgm:pt>
  </dgm:ptLst>
  <dgm:cxnLst>
    <dgm:cxn modelId="{1FF7AF00-C330-4835-819A-88B4708DD1B9}" type="presOf" srcId="{BA4CADCB-01E0-4265-8FC0-A58C30060672}" destId="{3E9620E1-81C3-4E3F-B8E2-9E988D226AEC}" srcOrd="0" destOrd="0" presId="urn:microsoft.com/office/officeart/2008/layout/LinedList"/>
    <dgm:cxn modelId="{67A3010B-F0A9-4754-8238-0D9A46601C5D}" srcId="{25EE2C1D-8A2B-4BD4-81C3-A122E4381C52}" destId="{DA428E95-70C6-4D81-B516-7FBB0DBDBFAE}" srcOrd="6" destOrd="0" parTransId="{07203A56-7D53-404B-B688-8D3F428451B8}" sibTransId="{67E2DE7F-83A8-4267-BB7F-458250C3A72E}"/>
    <dgm:cxn modelId="{DE527D17-BAB1-403F-9A56-1A8E863CBD2C}" type="presOf" srcId="{5B1583F5-1C55-4087-BF70-08CA99540C5C}" destId="{8BBD0BD7-4166-4B35-81D1-80B1066920E3}" srcOrd="0" destOrd="0" presId="urn:microsoft.com/office/officeart/2008/layout/LinedList"/>
    <dgm:cxn modelId="{02707D1C-5C0E-4090-AECF-F22BCCA997B7}" srcId="{25EE2C1D-8A2B-4BD4-81C3-A122E4381C52}" destId="{5E3B91AA-AC75-4BA9-8275-744493BBC307}" srcOrd="4" destOrd="0" parTransId="{04CCF31D-D5CC-4259-BE78-927352CD0CCF}" sibTransId="{491A6474-1291-423D-9757-36DE95C1E137}"/>
    <dgm:cxn modelId="{97F17044-3517-42DC-ACCC-B44504243E70}" srcId="{25EE2C1D-8A2B-4BD4-81C3-A122E4381C52}" destId="{C483E0C0-3561-4871-AF81-63F16E5B1511}" srcOrd="0" destOrd="0" parTransId="{B11725A5-FA30-40E8-97FC-D2D36ED18D00}" sibTransId="{27454EA7-1CC0-49D9-85B0-F351703F1BD6}"/>
    <dgm:cxn modelId="{867B6666-842A-42ED-92FC-8C1B4B9D28DA}" srcId="{25EE2C1D-8A2B-4BD4-81C3-A122E4381C52}" destId="{5B1583F5-1C55-4087-BF70-08CA99540C5C}" srcOrd="1" destOrd="0" parTransId="{741F4300-8B0A-4437-A7CF-73876D6C9FCC}" sibTransId="{5C99BECF-CADE-4691-B08B-095275C0CF6A}"/>
    <dgm:cxn modelId="{F9FBEE4F-84F3-4214-804E-8C7E3C1717A9}" type="presOf" srcId="{DA428E95-70C6-4D81-B516-7FBB0DBDBFAE}" destId="{882C71C0-688C-42AD-A163-C1B473AA96CC}" srcOrd="0" destOrd="0" presId="urn:microsoft.com/office/officeart/2008/layout/LinedList"/>
    <dgm:cxn modelId="{8593A956-9B37-4C61-A728-C132C329F4E1}" srcId="{25EE2C1D-8A2B-4BD4-81C3-A122E4381C52}" destId="{BA4CADCB-01E0-4265-8FC0-A58C30060672}" srcOrd="5" destOrd="0" parTransId="{AB1FA57F-7F85-4981-A492-3FD82BC795B9}" sibTransId="{A5AEB212-7C21-43DB-A027-B2A4C1FD52B8}"/>
    <dgm:cxn modelId="{17D8F557-AB29-4151-BD0A-5523365BA3B5}" srcId="{25EE2C1D-8A2B-4BD4-81C3-A122E4381C52}" destId="{0367711E-7955-4243-9682-A98F3550A445}" srcOrd="3" destOrd="0" parTransId="{288E177F-B28D-4C42-A71A-A5AFC4013198}" sibTransId="{00D411D2-7138-4EF0-98CD-7A46CF83BC87}"/>
    <dgm:cxn modelId="{5BDB5758-B88D-41E2-ACEC-A55868F9479E}" srcId="{25EE2C1D-8A2B-4BD4-81C3-A122E4381C52}" destId="{FD271D92-8176-49AB-AF55-5B7F9957D6C9}" srcOrd="7" destOrd="0" parTransId="{E20DF8A2-ECFA-4599-8245-694E4BE991FF}" sibTransId="{F5522417-E07B-42C2-87D6-51DEE5E5ECCC}"/>
    <dgm:cxn modelId="{38852459-29E4-4C1C-9D00-103F9CB76DC7}" type="presOf" srcId="{5E3B91AA-AC75-4BA9-8275-744493BBC307}" destId="{BBF463CB-7577-4FDF-9E71-DCE30AAC8952}" srcOrd="0" destOrd="0" presId="urn:microsoft.com/office/officeart/2008/layout/LinedList"/>
    <dgm:cxn modelId="{C33F225A-4D5D-427E-99D7-5D1AA3BBBDD6}" type="presOf" srcId="{F6769A59-D9C1-4BCF-9B86-2DF6EC7DABF1}" destId="{CEF5B4E1-92F5-44C0-BBBD-E7041F35867A}" srcOrd="0" destOrd="0" presId="urn:microsoft.com/office/officeart/2008/layout/LinedList"/>
    <dgm:cxn modelId="{61F4EC83-5AAA-4525-8D11-68B616F4F5F5}" srcId="{25EE2C1D-8A2B-4BD4-81C3-A122E4381C52}" destId="{F6769A59-D9C1-4BCF-9B86-2DF6EC7DABF1}" srcOrd="2" destOrd="0" parTransId="{2F7E5A99-A8D1-452E-A4D1-F87E5561E518}" sibTransId="{2CE7BD04-4EEE-4B60-9069-2AF730513BFC}"/>
    <dgm:cxn modelId="{4A1A8787-942D-4303-AC13-737F35505183}" srcId="{25EE2C1D-8A2B-4BD4-81C3-A122E4381C52}" destId="{9F43CB40-5CFB-4464-A104-33906C8E8322}" srcOrd="8" destOrd="0" parTransId="{33AA7A20-7FBB-40B1-B7DE-045B38F043C6}" sibTransId="{09562154-5867-438D-A0A0-E38D821D1FAB}"/>
    <dgm:cxn modelId="{34FE77B1-A0A7-48A1-BCA8-3884F0624720}" type="presOf" srcId="{C483E0C0-3561-4871-AF81-63F16E5B1511}" destId="{07CE04F2-470B-4724-BA59-C6B4F6624A79}" srcOrd="0" destOrd="0" presId="urn:microsoft.com/office/officeart/2008/layout/LinedList"/>
    <dgm:cxn modelId="{58461AC6-28E2-41BD-ABAC-2D8F6BC98256}" type="presOf" srcId="{9F43CB40-5CFB-4464-A104-33906C8E8322}" destId="{8D818F8A-F9D3-4882-BBBB-2CC8DDF91849}" srcOrd="0" destOrd="0" presId="urn:microsoft.com/office/officeart/2008/layout/LinedList"/>
    <dgm:cxn modelId="{C36895C7-0EDE-491E-9580-DC68B5FE7F7E}" type="presOf" srcId="{FD271D92-8176-49AB-AF55-5B7F9957D6C9}" destId="{A83EB80C-0CAA-4655-8607-EB067B0C03AD}" srcOrd="0" destOrd="0" presId="urn:microsoft.com/office/officeart/2008/layout/LinedList"/>
    <dgm:cxn modelId="{237C71EC-A4F5-46A1-A88D-1F99DDE891CF}" type="presOf" srcId="{25EE2C1D-8A2B-4BD4-81C3-A122E4381C52}" destId="{9FBD7A0C-502C-4DD9-AA39-4DBD473E4A48}" srcOrd="0" destOrd="0" presId="urn:microsoft.com/office/officeart/2008/layout/LinedList"/>
    <dgm:cxn modelId="{019231FE-1E65-49BE-88D3-13CCE0BE334D}" type="presOf" srcId="{0367711E-7955-4243-9682-A98F3550A445}" destId="{038FB720-10C1-4AF0-B4CD-0A066BB092EE}" srcOrd="0" destOrd="0" presId="urn:microsoft.com/office/officeart/2008/layout/LinedList"/>
    <dgm:cxn modelId="{704D95E0-4923-4CD2-A85E-C0A3E90CF764}" type="presParOf" srcId="{9FBD7A0C-502C-4DD9-AA39-4DBD473E4A48}" destId="{855B040A-B818-4E0D-94D0-5FFBEF72918E}" srcOrd="0" destOrd="0" presId="urn:microsoft.com/office/officeart/2008/layout/LinedList"/>
    <dgm:cxn modelId="{38F146B7-5920-4AFD-925B-B77C4F719058}" type="presParOf" srcId="{9FBD7A0C-502C-4DD9-AA39-4DBD473E4A48}" destId="{4DA4ECD0-FB71-45B8-9094-06B4F6F98E6A}" srcOrd="1" destOrd="0" presId="urn:microsoft.com/office/officeart/2008/layout/LinedList"/>
    <dgm:cxn modelId="{A4332369-3A6B-41AA-93E7-8BD34382FA2B}" type="presParOf" srcId="{4DA4ECD0-FB71-45B8-9094-06B4F6F98E6A}" destId="{07CE04F2-470B-4724-BA59-C6B4F6624A79}" srcOrd="0" destOrd="0" presId="urn:microsoft.com/office/officeart/2008/layout/LinedList"/>
    <dgm:cxn modelId="{39B437CD-81C5-4B44-A427-548B40CA0671}" type="presParOf" srcId="{4DA4ECD0-FB71-45B8-9094-06B4F6F98E6A}" destId="{2C787CB2-3190-473B-B1B6-F6C942B593F5}" srcOrd="1" destOrd="0" presId="urn:microsoft.com/office/officeart/2008/layout/LinedList"/>
    <dgm:cxn modelId="{F8540223-8301-4D1E-9F7D-DDDB5AE46302}" type="presParOf" srcId="{9FBD7A0C-502C-4DD9-AA39-4DBD473E4A48}" destId="{2581019A-43D5-4E03-BFDC-3AB865B86B15}" srcOrd="2" destOrd="0" presId="urn:microsoft.com/office/officeart/2008/layout/LinedList"/>
    <dgm:cxn modelId="{6D15A48C-DE82-4CC0-A8E1-0924D373C017}" type="presParOf" srcId="{9FBD7A0C-502C-4DD9-AA39-4DBD473E4A48}" destId="{3321E7AD-839F-4B4C-BCB3-96B2D6641F81}" srcOrd="3" destOrd="0" presId="urn:microsoft.com/office/officeart/2008/layout/LinedList"/>
    <dgm:cxn modelId="{126C3FEB-8F3E-4CB1-A3B7-DBE2169CA05C}" type="presParOf" srcId="{3321E7AD-839F-4B4C-BCB3-96B2D6641F81}" destId="{8BBD0BD7-4166-4B35-81D1-80B1066920E3}" srcOrd="0" destOrd="0" presId="urn:microsoft.com/office/officeart/2008/layout/LinedList"/>
    <dgm:cxn modelId="{D022D2C0-29E1-48A0-9EF3-28D6BA229B1E}" type="presParOf" srcId="{3321E7AD-839F-4B4C-BCB3-96B2D6641F81}" destId="{79E65BD6-A223-444A-8A05-F0E7FB79EFAE}" srcOrd="1" destOrd="0" presId="urn:microsoft.com/office/officeart/2008/layout/LinedList"/>
    <dgm:cxn modelId="{1A6E8564-A78D-491C-B6DF-E8F34CDBBECB}" type="presParOf" srcId="{9FBD7A0C-502C-4DD9-AA39-4DBD473E4A48}" destId="{0BCFF1C8-7A7B-4A05-B4B8-F2190688E3A8}" srcOrd="4" destOrd="0" presId="urn:microsoft.com/office/officeart/2008/layout/LinedList"/>
    <dgm:cxn modelId="{B8223132-3029-4128-96C1-1B1A16CE88DF}" type="presParOf" srcId="{9FBD7A0C-502C-4DD9-AA39-4DBD473E4A48}" destId="{BEDCC953-9B99-4306-A4F0-B0F787AD190B}" srcOrd="5" destOrd="0" presId="urn:microsoft.com/office/officeart/2008/layout/LinedList"/>
    <dgm:cxn modelId="{5529477A-732B-4531-860B-9A10A2D15A1B}" type="presParOf" srcId="{BEDCC953-9B99-4306-A4F0-B0F787AD190B}" destId="{CEF5B4E1-92F5-44C0-BBBD-E7041F35867A}" srcOrd="0" destOrd="0" presId="urn:microsoft.com/office/officeart/2008/layout/LinedList"/>
    <dgm:cxn modelId="{FDFAF000-89DA-40B4-8708-365DA7835C52}" type="presParOf" srcId="{BEDCC953-9B99-4306-A4F0-B0F787AD190B}" destId="{6A951ED5-94CA-4C27-B0E9-9C3B9E68ECA6}" srcOrd="1" destOrd="0" presId="urn:microsoft.com/office/officeart/2008/layout/LinedList"/>
    <dgm:cxn modelId="{5FCEE048-623F-4E2B-8389-80A0A84E9003}" type="presParOf" srcId="{9FBD7A0C-502C-4DD9-AA39-4DBD473E4A48}" destId="{F3F94E3A-ACBB-4686-8E30-DF89322733B8}" srcOrd="6" destOrd="0" presId="urn:microsoft.com/office/officeart/2008/layout/LinedList"/>
    <dgm:cxn modelId="{D26991C4-6227-4105-9AD8-341ACA097B2A}" type="presParOf" srcId="{9FBD7A0C-502C-4DD9-AA39-4DBD473E4A48}" destId="{0D2A18C4-6537-4E9B-879F-9D6E62F6D207}" srcOrd="7" destOrd="0" presId="urn:microsoft.com/office/officeart/2008/layout/LinedList"/>
    <dgm:cxn modelId="{23441C97-13B2-4AFB-BAFC-F3F77C0F6D48}" type="presParOf" srcId="{0D2A18C4-6537-4E9B-879F-9D6E62F6D207}" destId="{038FB720-10C1-4AF0-B4CD-0A066BB092EE}" srcOrd="0" destOrd="0" presId="urn:microsoft.com/office/officeart/2008/layout/LinedList"/>
    <dgm:cxn modelId="{00CCED97-C81A-441A-866F-1653C464A36B}" type="presParOf" srcId="{0D2A18C4-6537-4E9B-879F-9D6E62F6D207}" destId="{352456F9-7BF0-4A12-97C0-368534630A2A}" srcOrd="1" destOrd="0" presId="urn:microsoft.com/office/officeart/2008/layout/LinedList"/>
    <dgm:cxn modelId="{EDB1B381-124B-4DE1-B048-9B93EF1481BF}" type="presParOf" srcId="{9FBD7A0C-502C-4DD9-AA39-4DBD473E4A48}" destId="{05D005F9-C9DE-4FFB-B4AD-DC05CB3502C8}" srcOrd="8" destOrd="0" presId="urn:microsoft.com/office/officeart/2008/layout/LinedList"/>
    <dgm:cxn modelId="{003319F1-DD79-4F14-A4EE-7C687CC8BA5A}" type="presParOf" srcId="{9FBD7A0C-502C-4DD9-AA39-4DBD473E4A48}" destId="{74E02551-7173-453E-ABC9-BA64202CDA4B}" srcOrd="9" destOrd="0" presId="urn:microsoft.com/office/officeart/2008/layout/LinedList"/>
    <dgm:cxn modelId="{2437BE23-86A4-4F8A-A313-42CFEAE866A1}" type="presParOf" srcId="{74E02551-7173-453E-ABC9-BA64202CDA4B}" destId="{BBF463CB-7577-4FDF-9E71-DCE30AAC8952}" srcOrd="0" destOrd="0" presId="urn:microsoft.com/office/officeart/2008/layout/LinedList"/>
    <dgm:cxn modelId="{62391254-779F-4017-A294-1C2EEDB79383}" type="presParOf" srcId="{74E02551-7173-453E-ABC9-BA64202CDA4B}" destId="{B93AD60F-203E-4717-9D77-FD64A15D123C}" srcOrd="1" destOrd="0" presId="urn:microsoft.com/office/officeart/2008/layout/LinedList"/>
    <dgm:cxn modelId="{5654F51B-3AEA-47AE-A5C0-8003AB729847}" type="presParOf" srcId="{9FBD7A0C-502C-4DD9-AA39-4DBD473E4A48}" destId="{36B18E28-9019-44B5-8540-3984437116A1}" srcOrd="10" destOrd="0" presId="urn:microsoft.com/office/officeart/2008/layout/LinedList"/>
    <dgm:cxn modelId="{E385836D-DAFA-4032-8003-BC89348863B2}" type="presParOf" srcId="{9FBD7A0C-502C-4DD9-AA39-4DBD473E4A48}" destId="{08C220F0-F89B-4429-898D-D6EA2661BA53}" srcOrd="11" destOrd="0" presId="urn:microsoft.com/office/officeart/2008/layout/LinedList"/>
    <dgm:cxn modelId="{F710511F-D4CF-4674-8B33-7A0455BDC213}" type="presParOf" srcId="{08C220F0-F89B-4429-898D-D6EA2661BA53}" destId="{3E9620E1-81C3-4E3F-B8E2-9E988D226AEC}" srcOrd="0" destOrd="0" presId="urn:microsoft.com/office/officeart/2008/layout/LinedList"/>
    <dgm:cxn modelId="{21E05DDA-350A-4E9E-BAA4-3104A413B9B7}" type="presParOf" srcId="{08C220F0-F89B-4429-898D-D6EA2661BA53}" destId="{B7271500-D668-48F6-9704-3A2F1CD362EB}" srcOrd="1" destOrd="0" presId="urn:microsoft.com/office/officeart/2008/layout/LinedList"/>
    <dgm:cxn modelId="{60A8753E-D9CF-41AD-B3CD-62B58D1F128F}" type="presParOf" srcId="{9FBD7A0C-502C-4DD9-AA39-4DBD473E4A48}" destId="{AE1E1AA7-2911-4143-AFFF-2F19AB4C9828}" srcOrd="12" destOrd="0" presId="urn:microsoft.com/office/officeart/2008/layout/LinedList"/>
    <dgm:cxn modelId="{E9EBDD16-3203-42E6-80F9-0EB7C419BB8A}" type="presParOf" srcId="{9FBD7A0C-502C-4DD9-AA39-4DBD473E4A48}" destId="{D7808983-466B-4750-9BD8-F03097827E00}" srcOrd="13" destOrd="0" presId="urn:microsoft.com/office/officeart/2008/layout/LinedList"/>
    <dgm:cxn modelId="{FC19AA16-0DF0-4240-81BF-7C5D5072D06D}" type="presParOf" srcId="{D7808983-466B-4750-9BD8-F03097827E00}" destId="{882C71C0-688C-42AD-A163-C1B473AA96CC}" srcOrd="0" destOrd="0" presId="urn:microsoft.com/office/officeart/2008/layout/LinedList"/>
    <dgm:cxn modelId="{6A550707-1B67-4BD2-BC30-8433E3EC80B1}" type="presParOf" srcId="{D7808983-466B-4750-9BD8-F03097827E00}" destId="{7BFCC87D-C157-410A-9B88-1CDB93F71509}" srcOrd="1" destOrd="0" presId="urn:microsoft.com/office/officeart/2008/layout/LinedList"/>
    <dgm:cxn modelId="{897059B1-5A21-4680-AEB4-CA521113DB2D}" type="presParOf" srcId="{9FBD7A0C-502C-4DD9-AA39-4DBD473E4A48}" destId="{FCD29743-1374-4EFE-ADB1-CC525CD9A415}" srcOrd="14" destOrd="0" presId="urn:microsoft.com/office/officeart/2008/layout/LinedList"/>
    <dgm:cxn modelId="{3BFF707A-A5B6-4E68-8820-391695A9D41C}" type="presParOf" srcId="{9FBD7A0C-502C-4DD9-AA39-4DBD473E4A48}" destId="{6EEE3F64-1F48-4E72-9C5B-2874BBE301AE}" srcOrd="15" destOrd="0" presId="urn:microsoft.com/office/officeart/2008/layout/LinedList"/>
    <dgm:cxn modelId="{C099CA04-F75A-4258-9815-003399C03F23}" type="presParOf" srcId="{6EEE3F64-1F48-4E72-9C5B-2874BBE301AE}" destId="{A83EB80C-0CAA-4655-8607-EB067B0C03AD}" srcOrd="0" destOrd="0" presId="urn:microsoft.com/office/officeart/2008/layout/LinedList"/>
    <dgm:cxn modelId="{755A9999-32C9-49BD-A1B3-9D50BD608DB7}" type="presParOf" srcId="{6EEE3F64-1F48-4E72-9C5B-2874BBE301AE}" destId="{B905419B-1451-49BE-942E-6406D63E4E19}" srcOrd="1" destOrd="0" presId="urn:microsoft.com/office/officeart/2008/layout/LinedList"/>
    <dgm:cxn modelId="{D3A7D54F-A057-4FD7-9193-7E2860849C17}" type="presParOf" srcId="{9FBD7A0C-502C-4DD9-AA39-4DBD473E4A48}" destId="{3897CE28-E836-4193-8DA6-B40616FA9881}" srcOrd="16" destOrd="0" presId="urn:microsoft.com/office/officeart/2008/layout/LinedList"/>
    <dgm:cxn modelId="{2C5EFD8C-7C79-4D9A-9A4C-89DBC67DAC60}" type="presParOf" srcId="{9FBD7A0C-502C-4DD9-AA39-4DBD473E4A48}" destId="{1F376468-89E0-450B-AB33-AE529489DE3F}" srcOrd="17" destOrd="0" presId="urn:microsoft.com/office/officeart/2008/layout/LinedList"/>
    <dgm:cxn modelId="{2922DE95-2B60-4A0C-A119-B43D4EBB2FDB}" type="presParOf" srcId="{1F376468-89E0-450B-AB33-AE529489DE3F}" destId="{8D818F8A-F9D3-4882-BBBB-2CC8DDF91849}" srcOrd="0" destOrd="0" presId="urn:microsoft.com/office/officeart/2008/layout/LinedList"/>
    <dgm:cxn modelId="{432E73E5-8D5D-4B08-A5FF-7F7BB1EDAB44}" type="presParOf" srcId="{1F376468-89E0-450B-AB33-AE529489DE3F}" destId="{D63452FB-C27E-4F6A-A931-C649AA9C06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B040A-B818-4E0D-94D0-5FFBEF72918E}">
      <dsp:nvSpPr>
        <dsp:cNvPr id="0" name=""/>
        <dsp:cNvSpPr/>
      </dsp:nvSpPr>
      <dsp:spPr>
        <a:xfrm>
          <a:off x="0" y="658"/>
          <a:ext cx="5135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E04F2-470B-4724-BA59-C6B4F6624A79}">
      <dsp:nvSpPr>
        <dsp:cNvPr id="0" name=""/>
        <dsp:cNvSpPr/>
      </dsp:nvSpPr>
      <dsp:spPr>
        <a:xfrm>
          <a:off x="0" y="658"/>
          <a:ext cx="5135592" cy="5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PATH/Mini-PATH and MAP</a:t>
          </a:r>
          <a:endParaRPr lang="en-US" sz="2100" kern="1200" dirty="0"/>
        </a:p>
      </dsp:txBody>
      <dsp:txXfrm>
        <a:off x="0" y="658"/>
        <a:ext cx="5135592" cy="598870"/>
      </dsp:txXfrm>
    </dsp:sp>
    <dsp:sp modelId="{2581019A-43D5-4E03-BFDC-3AB865B86B15}">
      <dsp:nvSpPr>
        <dsp:cNvPr id="0" name=""/>
        <dsp:cNvSpPr/>
      </dsp:nvSpPr>
      <dsp:spPr>
        <a:xfrm>
          <a:off x="0" y="599528"/>
          <a:ext cx="5135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D0BD7-4166-4B35-81D1-80B1066920E3}">
      <dsp:nvSpPr>
        <dsp:cNvPr id="0" name=""/>
        <dsp:cNvSpPr/>
      </dsp:nvSpPr>
      <dsp:spPr>
        <a:xfrm>
          <a:off x="0" y="599528"/>
          <a:ext cx="5135592" cy="5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Team Pupil</a:t>
          </a:r>
          <a:endParaRPr lang="en-US" sz="2100" kern="1200"/>
        </a:p>
      </dsp:txBody>
      <dsp:txXfrm>
        <a:off x="0" y="599528"/>
        <a:ext cx="5135592" cy="598870"/>
      </dsp:txXfrm>
    </dsp:sp>
    <dsp:sp modelId="{0BCFF1C8-7A7B-4A05-B4B8-F2190688E3A8}">
      <dsp:nvSpPr>
        <dsp:cNvPr id="0" name=""/>
        <dsp:cNvSpPr/>
      </dsp:nvSpPr>
      <dsp:spPr>
        <a:xfrm>
          <a:off x="0" y="1198398"/>
          <a:ext cx="5135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5B4E1-92F5-44C0-BBBD-E7041F35867A}">
      <dsp:nvSpPr>
        <dsp:cNvPr id="0" name=""/>
        <dsp:cNvSpPr/>
      </dsp:nvSpPr>
      <dsp:spPr>
        <a:xfrm>
          <a:off x="0" y="1198398"/>
          <a:ext cx="5135592" cy="5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Sensory Profile</a:t>
          </a:r>
          <a:endParaRPr lang="en-US" sz="2100" kern="1200"/>
        </a:p>
      </dsp:txBody>
      <dsp:txXfrm>
        <a:off x="0" y="1198398"/>
        <a:ext cx="5135592" cy="598870"/>
      </dsp:txXfrm>
    </dsp:sp>
    <dsp:sp modelId="{F3F94E3A-ACBB-4686-8E30-DF89322733B8}">
      <dsp:nvSpPr>
        <dsp:cNvPr id="0" name=""/>
        <dsp:cNvSpPr/>
      </dsp:nvSpPr>
      <dsp:spPr>
        <a:xfrm>
          <a:off x="0" y="1797269"/>
          <a:ext cx="5135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FB720-10C1-4AF0-B4CD-0A066BB092EE}">
      <dsp:nvSpPr>
        <dsp:cNvPr id="0" name=""/>
        <dsp:cNvSpPr/>
      </dsp:nvSpPr>
      <dsp:spPr>
        <a:xfrm>
          <a:off x="0" y="1797269"/>
          <a:ext cx="5135592" cy="5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One Page Profiles</a:t>
          </a:r>
          <a:endParaRPr lang="en-US" sz="2100" kern="1200"/>
        </a:p>
      </dsp:txBody>
      <dsp:txXfrm>
        <a:off x="0" y="1797269"/>
        <a:ext cx="5135592" cy="598870"/>
      </dsp:txXfrm>
    </dsp:sp>
    <dsp:sp modelId="{05D005F9-C9DE-4FFB-B4AD-DC05CB3502C8}">
      <dsp:nvSpPr>
        <dsp:cNvPr id="0" name=""/>
        <dsp:cNvSpPr/>
      </dsp:nvSpPr>
      <dsp:spPr>
        <a:xfrm>
          <a:off x="0" y="2396139"/>
          <a:ext cx="5135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63CB-7577-4FDF-9E71-DCE30AAC8952}">
      <dsp:nvSpPr>
        <dsp:cNvPr id="0" name=""/>
        <dsp:cNvSpPr/>
      </dsp:nvSpPr>
      <dsp:spPr>
        <a:xfrm>
          <a:off x="0" y="2396139"/>
          <a:ext cx="5135592" cy="5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Emotional Literacy </a:t>
          </a:r>
          <a:endParaRPr lang="en-US" sz="2100" kern="1200"/>
        </a:p>
      </dsp:txBody>
      <dsp:txXfrm>
        <a:off x="0" y="2396139"/>
        <a:ext cx="5135592" cy="598870"/>
      </dsp:txXfrm>
    </dsp:sp>
    <dsp:sp modelId="{36B18E28-9019-44B5-8540-3984437116A1}">
      <dsp:nvSpPr>
        <dsp:cNvPr id="0" name=""/>
        <dsp:cNvSpPr/>
      </dsp:nvSpPr>
      <dsp:spPr>
        <a:xfrm>
          <a:off x="0" y="2995010"/>
          <a:ext cx="5135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620E1-81C3-4E3F-B8E2-9E988D226AEC}">
      <dsp:nvSpPr>
        <dsp:cNvPr id="0" name=""/>
        <dsp:cNvSpPr/>
      </dsp:nvSpPr>
      <dsp:spPr>
        <a:xfrm>
          <a:off x="0" y="2995010"/>
          <a:ext cx="5135592" cy="5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Emotional Based School Non-Attendance</a:t>
          </a:r>
          <a:endParaRPr lang="en-US" sz="2100" kern="1200"/>
        </a:p>
      </dsp:txBody>
      <dsp:txXfrm>
        <a:off x="0" y="2995010"/>
        <a:ext cx="5135592" cy="598870"/>
      </dsp:txXfrm>
    </dsp:sp>
    <dsp:sp modelId="{AE1E1AA7-2911-4143-AFFF-2F19AB4C9828}">
      <dsp:nvSpPr>
        <dsp:cNvPr id="0" name=""/>
        <dsp:cNvSpPr/>
      </dsp:nvSpPr>
      <dsp:spPr>
        <a:xfrm>
          <a:off x="0" y="3593880"/>
          <a:ext cx="5135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C71C0-688C-42AD-A163-C1B473AA96CC}">
      <dsp:nvSpPr>
        <dsp:cNvPr id="0" name=""/>
        <dsp:cNvSpPr/>
      </dsp:nvSpPr>
      <dsp:spPr>
        <a:xfrm>
          <a:off x="0" y="3593880"/>
          <a:ext cx="5135592" cy="5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Reintegration Support</a:t>
          </a:r>
          <a:endParaRPr lang="en-US" sz="2100" kern="1200"/>
        </a:p>
      </dsp:txBody>
      <dsp:txXfrm>
        <a:off x="0" y="3593880"/>
        <a:ext cx="5135592" cy="598870"/>
      </dsp:txXfrm>
    </dsp:sp>
    <dsp:sp modelId="{FCD29743-1374-4EFE-ADB1-CC525CD9A415}">
      <dsp:nvSpPr>
        <dsp:cNvPr id="0" name=""/>
        <dsp:cNvSpPr/>
      </dsp:nvSpPr>
      <dsp:spPr>
        <a:xfrm>
          <a:off x="0" y="4192751"/>
          <a:ext cx="5135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EB80C-0CAA-4655-8607-EB067B0C03AD}">
      <dsp:nvSpPr>
        <dsp:cNvPr id="0" name=""/>
        <dsp:cNvSpPr/>
      </dsp:nvSpPr>
      <dsp:spPr>
        <a:xfrm>
          <a:off x="0" y="4192751"/>
          <a:ext cx="5135592" cy="5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Transition Support</a:t>
          </a:r>
          <a:endParaRPr lang="en-US" sz="2100" kern="1200"/>
        </a:p>
      </dsp:txBody>
      <dsp:txXfrm>
        <a:off x="0" y="4192751"/>
        <a:ext cx="5135592" cy="598870"/>
      </dsp:txXfrm>
    </dsp:sp>
    <dsp:sp modelId="{3897CE28-E836-4193-8DA6-B40616FA9881}">
      <dsp:nvSpPr>
        <dsp:cNvPr id="0" name=""/>
        <dsp:cNvSpPr/>
      </dsp:nvSpPr>
      <dsp:spPr>
        <a:xfrm>
          <a:off x="0" y="4791621"/>
          <a:ext cx="5135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18F8A-F9D3-4882-BBBB-2CC8DDF91849}">
      <dsp:nvSpPr>
        <dsp:cNvPr id="0" name=""/>
        <dsp:cNvSpPr/>
      </dsp:nvSpPr>
      <dsp:spPr>
        <a:xfrm>
          <a:off x="0" y="4791621"/>
          <a:ext cx="5135592" cy="5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Staff Training </a:t>
          </a:r>
          <a:endParaRPr lang="en-US" sz="2100" kern="1200"/>
        </a:p>
      </dsp:txBody>
      <dsp:txXfrm>
        <a:off x="0" y="4791621"/>
        <a:ext cx="5135592" cy="598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0E350-0D3A-4C22-97FD-BAAE3BD72C4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368B-586F-4B13-98E8-0520D27DC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0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Welcome – Promoting the Inclusion of Children and Young people</a:t>
            </a:r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C17B-EA90-4920-A749-4D282200A1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223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Calibri"/>
                <a:cs typeface="Calibri"/>
              </a:rPr>
              <a:t>ES: </a:t>
            </a:r>
            <a:r>
              <a:rPr lang="en-US" dirty="0">
                <a:ea typeface="Calibri"/>
                <a:cs typeface="Calibri"/>
              </a:rPr>
              <a:t>Link here takes to impact pages – </a:t>
            </a:r>
            <a:r>
              <a:rPr lang="en-US" u="sng" dirty="0">
                <a:ea typeface="Calibri"/>
                <a:cs typeface="Calibri"/>
              </a:rPr>
              <a:t>in process of updating webpages, so more will be added</a:t>
            </a:r>
          </a:p>
          <a:p>
            <a:endParaRPr lang="en-US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These are some examples of what pupils/others have shared and how this has facilitated change / furthered our understanding of the CYP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ptos" panose="020B0004020202020204" pitchFamily="34" charset="0"/>
                <a:ea typeface="Calibri"/>
                <a:cs typeface="Calibri"/>
              </a:rPr>
              <a:t>(Read a couple)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C17B-EA90-4920-A749-4D282200A13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885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20C17-723C-8FCF-8290-0FDD21D3B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12ECF2-937C-9472-1939-4E3B5E1F9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B82BD-4363-10D8-F45F-8CF3B6217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CYP feedback following Mini-PATH process – only a handful (read a couple)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ACC0B-A684-9FBE-A198-49717AAA2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C17B-EA90-4920-A749-4D282200A13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28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EB0B9-586E-7E57-CBA7-A62919EA2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269546-620A-C5A5-8F31-9F587FB2F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BA898-A6AB-2D16-6A6E-9C3DED793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Calibri"/>
                <a:cs typeface="Calibri"/>
              </a:rPr>
              <a:t>ES – (maybe link with presentation/ </a:t>
            </a:r>
            <a:r>
              <a:rPr lang="en-US" b="1">
                <a:ea typeface="Calibri"/>
                <a:cs typeface="Calibri"/>
              </a:rPr>
              <a:t>MH network day </a:t>
            </a:r>
            <a:r>
              <a:rPr lang="en-US" b="1" dirty="0">
                <a:ea typeface="Calibri"/>
                <a:cs typeface="Calibri"/>
              </a:rPr>
              <a:t>in </a:t>
            </a:r>
            <a:r>
              <a:rPr lang="en-US" b="1">
                <a:ea typeface="Calibri"/>
                <a:cs typeface="Calibri"/>
              </a:rPr>
              <a:t>some way, </a:t>
            </a:r>
            <a:r>
              <a:rPr lang="en-US" b="1" dirty="0">
                <a:ea typeface="Calibri"/>
                <a:cs typeface="Calibri"/>
              </a:rPr>
              <a:t>as no time to do pledges/take-aways) e.g., “</a:t>
            </a:r>
            <a:r>
              <a:rPr lang="en-US" b="0" dirty="0">
                <a:ea typeface="Calibri"/>
                <a:cs typeface="Calibri"/>
              </a:rPr>
              <a:t>what will it take for you to be </a:t>
            </a:r>
            <a:r>
              <a:rPr lang="en-US" b="0">
                <a:ea typeface="Calibri"/>
                <a:cs typeface="Calibri"/>
              </a:rPr>
              <a:t>able to apply </a:t>
            </a:r>
            <a:r>
              <a:rPr lang="en-US" b="0" dirty="0">
                <a:ea typeface="Calibri"/>
                <a:cs typeface="Calibri"/>
              </a:rPr>
              <a:t>something you’ve learnt from today, e.g., what do you need to start a OPP?”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9C54F-3BB1-BFDD-CF13-72A9C6BB7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C17B-EA90-4920-A749-4D282200A13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43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C17B-EA90-4920-A749-4D282200A13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3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ES:</a:t>
            </a:r>
            <a:r>
              <a:rPr lang="en-GB" dirty="0"/>
              <a:t> Model this (can be about colour as well as shape, etc.) Can be interpreted differently …</a:t>
            </a:r>
          </a:p>
          <a:p>
            <a:r>
              <a:rPr lang="en-GB" dirty="0"/>
              <a:t>Example of activity we can do with CYP (can be buttons/stones/shells/other items).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E368B-586F-4B13-98E8-0520D27DC4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2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We spend time with children and young people, getting to know them, building rapport through shared interests and meeting them where they are now.</a:t>
            </a:r>
          </a:p>
          <a:p>
            <a:endParaRPr lang="en-GB" sz="1200" dirty="0"/>
          </a:p>
          <a:p>
            <a:r>
              <a:rPr lang="en-GB" sz="1200" dirty="0"/>
              <a:t>This approach is considered using </a:t>
            </a:r>
            <a:r>
              <a:rPr lang="en-GB" sz="1200" u="none" dirty="0">
                <a:solidFill>
                  <a:srgbClr val="002060"/>
                </a:solidFill>
              </a:rPr>
              <a:t>The Keys to Inclusion;</a:t>
            </a:r>
            <a:r>
              <a:rPr lang="en-GB" dirty="0">
                <a:solidFill>
                  <a:srgbClr val="002060"/>
                </a:solidFill>
              </a:rPr>
              <a:t> </a:t>
            </a:r>
          </a:p>
          <a:p>
            <a:r>
              <a:rPr lang="en-GB" sz="1200" u="none" dirty="0">
                <a:solidFill>
                  <a:srgbClr val="002060"/>
                </a:solidFill>
              </a:rPr>
              <a:t>Welcome and Listening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u="none" dirty="0">
                <a:solidFill>
                  <a:srgbClr val="002060"/>
                </a:solidFill>
              </a:rPr>
              <a:t>The Long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u="none" dirty="0">
                <a:solidFill>
                  <a:srgbClr val="002060"/>
                </a:solidFill>
              </a:rPr>
              <a:t>Meeting </a:t>
            </a:r>
            <a:r>
              <a:rPr lang="en-GB" dirty="0">
                <a:solidFill>
                  <a:srgbClr val="002060"/>
                </a:solidFill>
              </a:rPr>
              <a:t>Emotional</a:t>
            </a:r>
            <a:r>
              <a:rPr lang="en-GB" sz="1200" u="none" dirty="0">
                <a:solidFill>
                  <a:srgbClr val="002060"/>
                </a:solidFill>
              </a:rPr>
              <a:t>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u="none" dirty="0">
                <a:solidFill>
                  <a:srgbClr val="002060"/>
                </a:solidFill>
              </a:rPr>
              <a:t>Teamwork, Relationships and collaborative problem solving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u="none" dirty="0">
                <a:solidFill>
                  <a:srgbClr val="002060"/>
                </a:solidFill>
              </a:rPr>
              <a:t>Endings</a:t>
            </a:r>
          </a:p>
          <a:p>
            <a:endParaRPr lang="en-GB" sz="1200" u="none" dirty="0">
              <a:solidFill>
                <a:srgbClr val="002060"/>
              </a:solidFill>
            </a:endParaRPr>
          </a:p>
          <a:p>
            <a:r>
              <a:rPr lang="en-GB" sz="1200" u="none" dirty="0">
                <a:solidFill>
                  <a:srgbClr val="002060"/>
                </a:solidFill>
              </a:rPr>
              <a:t>We offer our young people choice and control, listening whilst acknowledging and validating their feelings and emotions. We build a trusting </a:t>
            </a:r>
            <a:r>
              <a:rPr lang="en-GB" dirty="0">
                <a:solidFill>
                  <a:srgbClr val="002060"/>
                </a:solidFill>
              </a:rPr>
              <a:t>relationships</a:t>
            </a:r>
            <a:r>
              <a:rPr lang="en-GB" sz="1200" u="none" dirty="0">
                <a:solidFill>
                  <a:srgbClr val="002060"/>
                </a:solidFill>
              </a:rPr>
              <a:t> to help create a more positive plan for the future and we understand what is important to young people.</a:t>
            </a:r>
            <a:r>
              <a:rPr lang="en-GB" dirty="0">
                <a:solidFill>
                  <a:srgbClr val="002060"/>
                </a:solidFill>
              </a:rPr>
              <a:t> </a:t>
            </a:r>
            <a:endParaRPr lang="en-GB" sz="1200" u="none" dirty="0">
              <a:solidFill>
                <a:srgbClr val="002060"/>
              </a:solidFill>
            </a:endParaRPr>
          </a:p>
          <a:p>
            <a:endParaRPr lang="en-GB" sz="1200" u="none" dirty="0">
              <a:solidFill>
                <a:srgbClr val="002060"/>
              </a:solidFill>
            </a:endParaRPr>
          </a:p>
          <a:p>
            <a:r>
              <a:rPr lang="en-GB" sz="1200" u="none" dirty="0">
                <a:solidFill>
                  <a:srgbClr val="002060"/>
                </a:solidFill>
              </a:rPr>
              <a:t>We work with a range of young people and would </a:t>
            </a:r>
            <a:r>
              <a:rPr lang="en-GB" dirty="0">
                <a:solidFill>
                  <a:srgbClr val="002060"/>
                </a:solidFill>
              </a:rPr>
              <a:t>like </a:t>
            </a:r>
            <a:r>
              <a:rPr lang="en-GB" sz="1200" u="none" dirty="0">
                <a:solidFill>
                  <a:srgbClr val="002060"/>
                </a:solidFill>
              </a:rPr>
              <a:t>to share a quick overview of the types of interventions that we provide.</a:t>
            </a:r>
            <a:r>
              <a:rPr lang="en-GB" dirty="0">
                <a:solidFill>
                  <a:srgbClr val="002060"/>
                </a:solidFill>
              </a:rPr>
              <a:t> </a:t>
            </a:r>
            <a:endParaRPr lang="en-GB" sz="1200" u="none" dirty="0">
              <a:solidFill>
                <a:srgbClr val="002060"/>
              </a:solidFill>
            </a:endParaRPr>
          </a:p>
          <a:p>
            <a:endParaRPr lang="en-GB" sz="1200" u="non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E368B-586F-4B13-98E8-0520D27DC4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5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ES: </a:t>
            </a:r>
            <a:r>
              <a:rPr lang="en-GB" dirty="0"/>
              <a:t>List of the interventions that we offer. Here all morning – can answer Qs. </a:t>
            </a:r>
            <a:r>
              <a:rPr lang="en-GB" b="1" dirty="0"/>
              <a:t>Focus today on Person-centred approaches that support CYP to share their voice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C17B-EA90-4920-A749-4D282200A1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89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We begin by sending our OPP (could be video OPP) and opening letter – introduce ourselves. Meet them (CYP) where they are at, at their pace. Provide options to work in a way that feels comfortable for them…</a:t>
            </a:r>
          </a:p>
          <a:p>
            <a:r>
              <a:rPr lang="en-US" dirty="0">
                <a:ea typeface="Calibri"/>
                <a:cs typeface="Calibri"/>
              </a:rPr>
              <a:t>So - How do we gather CYP voice…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C17B-EA90-4920-A749-4D282200A13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4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/>
                <a:ea typeface="+mn-ea"/>
                <a:cs typeface="Calibri" panose="020F0502020204030204" pitchFamily="34" charset="0"/>
              </a:rPr>
              <a:t>ES: How can a One Page Profile help a CYP?</a:t>
            </a:r>
            <a:endParaRPr lang="en-GB" sz="1200" b="1" i="0" u="sng" strike="noStrike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ptos"/>
              </a:rPr>
              <a:t>Ensures their voice is heard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ptos"/>
              </a:rPr>
              <a:t>​.</a:t>
            </a:r>
            <a:endParaRPr lang="en-US" sz="105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ptos"/>
              </a:rPr>
              <a:t>Provides a clear detailed plan of how to support the young person.</a:t>
            </a:r>
            <a:endParaRPr lang="en-US" sz="105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ptos"/>
              </a:rPr>
              <a:t>An effective communication tool for young people to share what is important to, and for them.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ptos"/>
              </a:rPr>
              <a:t>​</a:t>
            </a:r>
            <a:endParaRPr lang="en-US" sz="105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ptos"/>
              </a:rPr>
              <a:t>The process of creating a One Page Profile with a young person helps the individual and their family feel listened to.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1200" b="0" i="0" u="none" strike="noStrike" dirty="0">
              <a:solidFill>
                <a:srgbClr val="000000"/>
              </a:solidFill>
              <a:effectLst/>
              <a:latin typeface="Aptos"/>
            </a:endParaRP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/>
              </a:rPr>
              <a:t>*So effective we’ve adapted our sensory profile reports to include a One Page plan , informed by the CYP where possible, that encompasses all the key strategies and needs of the CYP.</a:t>
            </a:r>
            <a:endParaRPr lang="en-US" sz="1050" b="1" i="0" dirty="0">
              <a:solidFill>
                <a:srgbClr val="000000"/>
              </a:solidFill>
              <a:effectLst/>
              <a:latin typeface="Aptos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C17B-EA90-4920-A749-4D282200A13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63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(allow 5 mins – so finishing with 15min left)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would you co-create a One Page Profile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CYP? [not </a:t>
            </a:r>
            <a:r>
              <a:rPr lang="en-GB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but </a:t>
            </a:r>
            <a:r>
              <a:rPr lang="en-GB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them]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have five minutes to discuss with the people around you or on your tables, how you would fill in a one-page profile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child and young person?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Think about the types of questions you could ask?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tasks/games could you play to get information from a young person who is more reluctant to tell you their hopes and dreams?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there something you already do that helps to gather information about a young person without sitting and asking the basic questions?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Maybe consider how you would do a OPP without doing a OPP ensuring that you’re still capturing the young persons voice?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could you share some of your ideas (5 mins)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Calibri"/>
                <a:cs typeface="Calibri"/>
              </a:rPr>
              <a:t>We’ve included our OSS link which talks you through the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C17B-EA90-4920-A749-4D282200A1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63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ES: </a:t>
            </a:r>
            <a:r>
              <a:rPr lang="en-GB" dirty="0"/>
              <a:t>Brief overview of PATH process – </a:t>
            </a:r>
            <a:r>
              <a:rPr lang="en-GB" b="1" u="sng" dirty="0"/>
              <a:t>focus on purpose (why a PATH)</a:t>
            </a:r>
          </a:p>
          <a:p>
            <a:r>
              <a:rPr lang="en-GB" b="0" u="none" dirty="0"/>
              <a:t>E.g. showcase support network, bringing together, valuing CYP views – they’re at the centre (when often their experience might be others making decisions for them or speaking for them, although with best intentions, can leave them feeling they lack autonomy/control, sense of helplessness, when we want them to instead have a sense of belonging, contribution and choice &amp; control).</a:t>
            </a:r>
          </a:p>
          <a:p>
            <a:endParaRPr lang="en-GB" b="0" u="none" dirty="0"/>
          </a:p>
          <a:p>
            <a:r>
              <a:rPr lang="en-GB" b="0" u="none" dirty="0"/>
              <a:t>Also great for transition/planning – informing what support may be required</a:t>
            </a:r>
          </a:p>
          <a:p>
            <a:r>
              <a:rPr lang="en-GB" b="0" u="none" dirty="0"/>
              <a:t>Coming up with manageable next steps</a:t>
            </a:r>
          </a:p>
          <a:p>
            <a:r>
              <a:rPr lang="en-GB" b="0" u="none" dirty="0"/>
              <a:t>And so on…</a:t>
            </a:r>
          </a:p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E368B-586F-4B13-98E8-0520D27DC4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2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0C17B-EA90-4920-A749-4D282200A13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83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0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6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1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8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8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2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8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2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3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5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36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ffolk.gov.uk/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ffolk.gov.uk/children-families-and-learning/pts/if/impac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hyperlink" Target="mailto:IF@suffolk.gov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-kCia52cxvQ&amp;list=PL5mWANqhaX7R0wRnXMWb9k2qZGBk3fK3Q&amp;index=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F4DA1-373A-C6C6-C4B8-A4B6BCBA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03" y="1526832"/>
            <a:ext cx="4693516" cy="4742835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</a:rPr>
              <a:t>Inclusion </a:t>
            </a:r>
            <a:b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</a:rPr>
              <a:t>Facilitation (IF)</a:t>
            </a:r>
            <a:b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b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GB" sz="3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320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www.Suffolk.gov.uk/if</a:t>
            </a:r>
            <a:b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Content Placeholder 6" descr="A white sign with blue text&#10;&#10;Description automatically generated">
            <a:extLst>
              <a:ext uri="{FF2B5EF4-FFF2-40B4-BE49-F238E27FC236}">
                <a16:creationId xmlns:a16="http://schemas.microsoft.com/office/drawing/2014/main" id="{DCDD6251-711B-A39E-EDF3-ADA71D88A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3" y="144671"/>
            <a:ext cx="1382160" cy="1382160"/>
          </a:xfrm>
        </p:spPr>
      </p:pic>
      <p:pic>
        <p:nvPicPr>
          <p:cNvPr id="11" name="Picture 10" descr="A group of people in a circle&#10;&#10;Description automatically generated">
            <a:extLst>
              <a:ext uri="{FF2B5EF4-FFF2-40B4-BE49-F238E27FC236}">
                <a16:creationId xmlns:a16="http://schemas.microsoft.com/office/drawing/2014/main" id="{976BA089-E712-E115-C370-AC62132D0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70" y="218835"/>
            <a:ext cx="1353989" cy="1270784"/>
          </a:xfrm>
          <a:prstGeom prst="rect">
            <a:avLst/>
          </a:prstGeom>
        </p:spPr>
      </p:pic>
      <p:pic>
        <p:nvPicPr>
          <p:cNvPr id="13" name="Picture 1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F273A27-D43F-5290-522D-FA67D7CB5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14" y="66417"/>
            <a:ext cx="1423082" cy="6017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1152EDA-21CF-C45D-124A-16CEDF70D7D2}"/>
              </a:ext>
            </a:extLst>
          </p:cNvPr>
          <p:cNvGrpSpPr/>
          <p:nvPr/>
        </p:nvGrpSpPr>
        <p:grpSpPr>
          <a:xfrm>
            <a:off x="4863975" y="588333"/>
            <a:ext cx="7377845" cy="5268223"/>
            <a:chOff x="4609752" y="52781"/>
            <a:chExt cx="7377845" cy="52682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246744-9C58-EA45-B1A9-1D17853EE347}"/>
                </a:ext>
              </a:extLst>
            </p:cNvPr>
            <p:cNvSpPr txBox="1"/>
            <p:nvPr/>
          </p:nvSpPr>
          <p:spPr>
            <a:xfrm>
              <a:off x="6770110" y="52781"/>
              <a:ext cx="38487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Imogen Howarth​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Deputy Principal Educational Psychologist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 and Senior IF Line Manager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20F234-A92B-E228-51D8-4B6A7D430019}"/>
                </a:ext>
              </a:extLst>
            </p:cNvPr>
            <p:cNvSpPr txBox="1"/>
            <p:nvPr/>
          </p:nvSpPr>
          <p:spPr>
            <a:xfrm>
              <a:off x="7340542" y="2502885"/>
              <a:ext cx="27887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Rebecca Griffiths 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Senior Educational Psychologist and IF Line Manager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C85571-A0E1-AEA5-45E4-9476E1383023}"/>
                </a:ext>
              </a:extLst>
            </p:cNvPr>
            <p:cNvSpPr txBox="1"/>
            <p:nvPr/>
          </p:nvSpPr>
          <p:spPr>
            <a:xfrm>
              <a:off x="4609752" y="1375200"/>
              <a:ext cx="22298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Maia Gooding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Experienced Senior IF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032090-6204-1212-4831-3AEC6AB278BA}"/>
                </a:ext>
              </a:extLst>
            </p:cNvPr>
            <p:cNvSpPr txBox="1"/>
            <p:nvPr/>
          </p:nvSpPr>
          <p:spPr>
            <a:xfrm>
              <a:off x="6724536" y="1343046"/>
              <a:ext cx="23493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Kelly Francis​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Experienced Senior IF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8B12B4-6AE2-10B1-BBF1-BA7B2BFA531D}"/>
                </a:ext>
              </a:extLst>
            </p:cNvPr>
            <p:cNvSpPr txBox="1"/>
            <p:nvPr/>
          </p:nvSpPr>
          <p:spPr>
            <a:xfrm>
              <a:off x="8989209" y="1377713"/>
              <a:ext cx="150099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Katie </a:t>
              </a:r>
              <a:r>
                <a:rPr lang="en-US" sz="1400" b="1" dirty="0">
                  <a:solidFill>
                    <a:srgbClr val="000000"/>
                  </a:solidFill>
                  <a:latin typeface="Aptos" panose="020B0004020202020204"/>
                </a:rPr>
                <a:t>Thornton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Senior IF</a:t>
              </a:r>
              <a:endParaRPr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FE762E-EF5F-6FB1-CD4B-74BD31036738}"/>
                </a:ext>
              </a:extLst>
            </p:cNvPr>
            <p:cNvSpPr txBox="1"/>
            <p:nvPr/>
          </p:nvSpPr>
          <p:spPr>
            <a:xfrm>
              <a:off x="10618872" y="1375200"/>
              <a:ext cx="136872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Lucy Wells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Senior IF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A4323B-98E6-FDE6-C6C0-AC4BD72DEEAB}"/>
                </a:ext>
              </a:extLst>
            </p:cNvPr>
            <p:cNvSpPr txBox="1"/>
            <p:nvPr/>
          </p:nvSpPr>
          <p:spPr>
            <a:xfrm>
              <a:off x="5277870" y="3605863"/>
              <a:ext cx="193806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Rebecca Sleightholme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Experienced IF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4A611C-88CD-A347-F958-4186372BFA82}"/>
                </a:ext>
              </a:extLst>
            </p:cNvPr>
            <p:cNvSpPr txBox="1"/>
            <p:nvPr/>
          </p:nvSpPr>
          <p:spPr>
            <a:xfrm>
              <a:off x="8074946" y="3682807"/>
              <a:ext cx="14095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Jodie Young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Experienced IF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41C4FD-34D9-9DA3-3D88-22CBCC728ED7}"/>
                </a:ext>
              </a:extLst>
            </p:cNvPr>
            <p:cNvSpPr txBox="1"/>
            <p:nvPr/>
          </p:nvSpPr>
          <p:spPr>
            <a:xfrm>
              <a:off x="10139869" y="3664796"/>
              <a:ext cx="14095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Emily Smith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Experienced IF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9C8BE9-F05C-0AD2-95F9-AB99CD2DB365}"/>
                </a:ext>
              </a:extLst>
            </p:cNvPr>
            <p:cNvSpPr txBox="1"/>
            <p:nvPr/>
          </p:nvSpPr>
          <p:spPr>
            <a:xfrm>
              <a:off x="5520906" y="4791373"/>
              <a:ext cx="126173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Imogen Bunn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IF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C63833-AA75-8942-B914-273D67897A97}"/>
                </a:ext>
              </a:extLst>
            </p:cNvPr>
            <p:cNvSpPr txBox="1"/>
            <p:nvPr/>
          </p:nvSpPr>
          <p:spPr>
            <a:xfrm>
              <a:off x="8095348" y="4797784"/>
              <a:ext cx="1368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Zoe Bennett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IF​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03EBE6-A6EC-83F7-4918-AE9C7BD6BB62}"/>
                </a:ext>
              </a:extLst>
            </p:cNvPr>
            <p:cNvSpPr txBox="1"/>
            <p:nvPr/>
          </p:nvSpPr>
          <p:spPr>
            <a:xfrm>
              <a:off x="10382251" y="4775813"/>
              <a:ext cx="11058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Liza Wright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/>
                  <a:ea typeface="+mn-ea"/>
                  <a:cs typeface="+mn-cs"/>
                </a:rPr>
                <a:t>IF</a:t>
              </a:r>
            </a:p>
          </p:txBody>
        </p:sp>
        <p:sp>
          <p:nvSpPr>
            <p:cNvPr id="33" name="Arrow: Bent-Up 32">
              <a:extLst>
                <a:ext uri="{FF2B5EF4-FFF2-40B4-BE49-F238E27FC236}">
                  <a16:creationId xmlns:a16="http://schemas.microsoft.com/office/drawing/2014/main" id="{9766135A-865F-75DC-E76D-1D45A282E4EF}"/>
                </a:ext>
              </a:extLst>
            </p:cNvPr>
            <p:cNvSpPr/>
            <p:nvPr/>
          </p:nvSpPr>
          <p:spPr>
            <a:xfrm rot="10800000">
              <a:off x="5812832" y="553715"/>
              <a:ext cx="1667526" cy="151246"/>
            </a:xfrm>
            <a:prstGeom prst="bentUpArrow">
              <a:avLst>
                <a:gd name="adj1" fmla="val 25000"/>
                <a:gd name="adj2" fmla="val 25000"/>
                <a:gd name="adj3" fmla="val 2735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34" name="Arrow: Bent-Up 33">
              <a:extLst>
                <a:ext uri="{FF2B5EF4-FFF2-40B4-BE49-F238E27FC236}">
                  <a16:creationId xmlns:a16="http://schemas.microsoft.com/office/drawing/2014/main" id="{AEFC3866-915B-211E-95AA-9B1B8A9F8994}"/>
                </a:ext>
              </a:extLst>
            </p:cNvPr>
            <p:cNvSpPr/>
            <p:nvPr/>
          </p:nvSpPr>
          <p:spPr>
            <a:xfrm rot="10800000" flipH="1">
              <a:off x="9950307" y="539640"/>
              <a:ext cx="1368725" cy="146704"/>
            </a:xfrm>
            <a:prstGeom prst="bentUpArrow">
              <a:avLst>
                <a:gd name="adj1" fmla="val 25000"/>
                <a:gd name="adj2" fmla="val 25000"/>
                <a:gd name="adj3" fmla="val 2735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35" name="Arrow: Bent-Up 34">
              <a:extLst>
                <a:ext uri="{FF2B5EF4-FFF2-40B4-BE49-F238E27FC236}">
                  <a16:creationId xmlns:a16="http://schemas.microsoft.com/office/drawing/2014/main" id="{6BB048A8-1EDF-DD54-EC05-739C7F9B7EC6}"/>
                </a:ext>
              </a:extLst>
            </p:cNvPr>
            <p:cNvSpPr/>
            <p:nvPr/>
          </p:nvSpPr>
          <p:spPr>
            <a:xfrm rot="10800000">
              <a:off x="6176511" y="2943572"/>
              <a:ext cx="1303845" cy="173792"/>
            </a:xfrm>
            <a:prstGeom prst="bentUpArrow">
              <a:avLst>
                <a:gd name="adj1" fmla="val 25000"/>
                <a:gd name="adj2" fmla="val 25000"/>
                <a:gd name="adj3" fmla="val 2735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  <p:sp>
          <p:nvSpPr>
            <p:cNvPr id="37" name="Arrow: Bent-Up 36">
              <a:extLst>
                <a:ext uri="{FF2B5EF4-FFF2-40B4-BE49-F238E27FC236}">
                  <a16:creationId xmlns:a16="http://schemas.microsoft.com/office/drawing/2014/main" id="{92A073A8-C785-6E20-84E8-8DF2B8533EFC}"/>
                </a:ext>
              </a:extLst>
            </p:cNvPr>
            <p:cNvSpPr/>
            <p:nvPr/>
          </p:nvSpPr>
          <p:spPr>
            <a:xfrm rot="10800000" flipH="1">
              <a:off x="9994306" y="2958683"/>
              <a:ext cx="1249131" cy="173791"/>
            </a:xfrm>
            <a:prstGeom prst="bentUpArrow">
              <a:avLst>
                <a:gd name="adj1" fmla="val 25000"/>
                <a:gd name="adj2" fmla="val 25000"/>
                <a:gd name="adj3" fmla="val 2735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37F0E65-2AB5-5C8E-445C-A0E4D87FB70D}"/>
              </a:ext>
            </a:extLst>
          </p:cNvPr>
          <p:cNvSpPr txBox="1"/>
          <p:nvPr/>
        </p:nvSpPr>
        <p:spPr>
          <a:xfrm>
            <a:off x="4958164" y="6290963"/>
            <a:ext cx="726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Promoting the Inclusion of Children and Young People</a:t>
            </a:r>
          </a:p>
        </p:txBody>
      </p:sp>
    </p:spTree>
    <p:extLst>
      <p:ext uri="{BB962C8B-B14F-4D97-AF65-F5344CB8AC3E}">
        <p14:creationId xmlns:p14="http://schemas.microsoft.com/office/powerpoint/2010/main" val="284962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5F335-9A04-B7D7-FCAC-C36B5F082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E345322-2AEC-8469-5A13-16AC01B75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5AE3A9-92B7-23A9-A764-933C16F08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85666-86A4-4AE2-FC7A-2CAEE5E7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75" y="326360"/>
            <a:ext cx="9543405" cy="11887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IMPACT: </a:t>
            </a:r>
            <a:r>
              <a:rPr lang="en-GB" dirty="0">
                <a:hlinkClick r:id="rId3"/>
              </a:rPr>
              <a:t>Some examples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EE5304-E80B-15D2-07CB-57A7C03A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4" name="Content Placeholder 6" descr="A white sign with blue text&#10;&#10;Description automatically generated">
            <a:extLst>
              <a:ext uri="{FF2B5EF4-FFF2-40B4-BE49-F238E27FC236}">
                <a16:creationId xmlns:a16="http://schemas.microsoft.com/office/drawing/2014/main" id="{F4EFC5AD-E001-4A87-36CB-ECD540AC5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586" y="140829"/>
            <a:ext cx="1164187" cy="1164187"/>
          </a:xfrm>
          <a:prstGeom prst="rect">
            <a:avLst/>
          </a:prstGeom>
        </p:spPr>
      </p:pic>
      <p:pic>
        <p:nvPicPr>
          <p:cNvPr id="5" name="Picture 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0DB3473C-3B31-8542-DEE7-4E1D8E4D4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955" y="165362"/>
            <a:ext cx="1177580" cy="1105215"/>
          </a:xfrm>
          <a:prstGeom prst="rect">
            <a:avLst/>
          </a:prstGeom>
        </p:spPr>
      </p:pic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4631789D-066A-BAED-CA1F-B6C997328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3" y="6222670"/>
            <a:ext cx="1361954" cy="57585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84B0E35-A468-75C2-3428-42734A731158}"/>
              </a:ext>
            </a:extLst>
          </p:cNvPr>
          <p:cNvSpPr/>
          <p:nvPr/>
        </p:nvSpPr>
        <p:spPr>
          <a:xfrm>
            <a:off x="516989" y="2421129"/>
            <a:ext cx="5833918" cy="3675654"/>
          </a:xfrm>
          <a:prstGeom prst="wedgeRoundRectCallout">
            <a:avLst>
              <a:gd name="adj1" fmla="val -3858"/>
              <a:gd name="adj2" fmla="val -678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ea typeface="Calibri Light"/>
              <a:cs typeface="Calibri Light"/>
            </a:endParaRPr>
          </a:p>
          <a:p>
            <a:endParaRPr lang="en-GB" dirty="0">
              <a:ea typeface="Calibri Light"/>
              <a:cs typeface="Calibri Light"/>
            </a:endParaRPr>
          </a:p>
          <a:p>
            <a:r>
              <a:rPr lang="en-GB" b="1" dirty="0">
                <a:ea typeface="Calibri Light"/>
                <a:cs typeface="Calibri Light"/>
              </a:rPr>
              <a:t>What have people said about </a:t>
            </a:r>
            <a:r>
              <a:rPr lang="en-GB" sz="2000" b="1" dirty="0">
                <a:ea typeface="Calibri Light"/>
                <a:cs typeface="Calibri Light"/>
              </a:rPr>
              <a:t>OPPs?</a:t>
            </a:r>
            <a:endParaRPr lang="en-GB" sz="2000" b="1" dirty="0"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Calibri Light"/>
                <a:cs typeface="Calibri Light"/>
              </a:rPr>
              <a:t>“That’s me!”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Calibri Light"/>
                <a:cs typeface="Calibri Light"/>
              </a:rPr>
              <a:t>“It has been so helpful; we don’t have to keep repeating ourselves.”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Calibri Light"/>
                <a:cs typeface="Calibri Light"/>
              </a:rPr>
              <a:t>“I liked seeing your pictures, it helped me to know what you were going to be like.”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u="none" strike="noStrike" dirty="0">
                <a:solidFill>
                  <a:srgbClr val="000000"/>
                </a:solidFill>
                <a:effectLst/>
                <a:latin typeface="+mj-lt"/>
              </a:rPr>
              <a:t>“Happy… as it gives a clear picture of his needs and strengths”.</a:t>
            </a:r>
            <a:endParaRPr lang="en-GB" dirty="0">
              <a:latin typeface="+mj-lt"/>
              <a:ea typeface="Calibri Light"/>
              <a:cs typeface="Calibri Light"/>
            </a:endParaRPr>
          </a:p>
          <a:p>
            <a:endParaRPr lang="en-GB" sz="1600" dirty="0">
              <a:latin typeface="+mj-lt"/>
              <a:ea typeface="Calibri Light"/>
              <a:cs typeface="Calibri Light"/>
            </a:endParaRPr>
          </a:p>
          <a:p>
            <a:endParaRPr lang="en-GB" dirty="0">
              <a:ea typeface="Calibri Light"/>
              <a:cs typeface="Calibri Ligh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A22489B-4F8A-1CDC-B86C-E851C1B4441B}"/>
              </a:ext>
            </a:extLst>
          </p:cNvPr>
          <p:cNvSpPr/>
          <p:nvPr/>
        </p:nvSpPr>
        <p:spPr>
          <a:xfrm>
            <a:off x="6509245" y="1470374"/>
            <a:ext cx="5165766" cy="5118264"/>
          </a:xfrm>
          <a:prstGeom prst="wedgeRoundRectCallout">
            <a:avLst>
              <a:gd name="adj1" fmla="val -44331"/>
              <a:gd name="adj2" fmla="val -658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ea typeface="Calibri Light"/>
              <a:cs typeface="Calibri Light"/>
            </a:endParaRPr>
          </a:p>
          <a:p>
            <a:endParaRPr lang="en-GB" dirty="0">
              <a:ea typeface="Calibri Light"/>
              <a:cs typeface="Calibri Light"/>
            </a:endParaRPr>
          </a:p>
          <a:p>
            <a:r>
              <a:rPr lang="en-GB" b="1" dirty="0">
                <a:ea typeface="Calibri Light"/>
                <a:cs typeface="Calibri Light"/>
              </a:rPr>
              <a:t>What did people say about </a:t>
            </a:r>
            <a:r>
              <a:rPr lang="en-GB" sz="2000" b="1" dirty="0">
                <a:ea typeface="Calibri Light"/>
                <a:cs typeface="Calibri Light"/>
              </a:rPr>
              <a:t>PATHs</a:t>
            </a:r>
            <a:r>
              <a:rPr lang="en-GB" b="1" dirty="0">
                <a:ea typeface="Calibri Light"/>
                <a:cs typeface="Calibri Light"/>
              </a:rPr>
              <a:t>?</a:t>
            </a:r>
            <a:endParaRPr lang="en-GB" b="1" dirty="0">
              <a:cs typeface="Calibri Light"/>
            </a:endParaRPr>
          </a:p>
          <a:p>
            <a:endParaRPr lang="en-GB" dirty="0"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 Light"/>
                <a:cs typeface="Calibri Light"/>
              </a:rPr>
              <a:t>“Such a positive experience”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 Light"/>
                <a:cs typeface="Calibri Light"/>
              </a:rPr>
              <a:t>“Makes it all seem more achievable with it all drawn out for everyone to see.”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 Light"/>
                <a:cs typeface="Calibri Light"/>
              </a:rPr>
              <a:t>“Brought us all together to see your vision”</a:t>
            </a:r>
          </a:p>
          <a:p>
            <a:endParaRPr lang="en-GB" dirty="0"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 Light"/>
                <a:cs typeface="Calibri Light"/>
              </a:rPr>
              <a:t>“A truly great experience for everyone”</a:t>
            </a:r>
          </a:p>
          <a:p>
            <a:endParaRPr lang="en-GB" dirty="0"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 Light"/>
                <a:cs typeface="Calibri Light"/>
              </a:rPr>
              <a:t>“Relieved that I have everything written down and a solid plan”</a:t>
            </a:r>
          </a:p>
          <a:p>
            <a:endParaRPr lang="en-GB" dirty="0"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 Light"/>
                <a:cs typeface="Calibri Light"/>
              </a:rPr>
              <a:t>“This has helped me so much”</a:t>
            </a:r>
          </a:p>
          <a:p>
            <a:endParaRPr lang="en-GB" dirty="0"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 Light"/>
                <a:cs typeface="Calibri Light"/>
              </a:rPr>
              <a:t>“I feel I’ve got control”</a:t>
            </a:r>
          </a:p>
          <a:p>
            <a:endParaRPr lang="en-GB" dirty="0">
              <a:ea typeface="Calibri Light"/>
              <a:cs typeface="Calibri Light"/>
            </a:endParaRPr>
          </a:p>
          <a:p>
            <a:endParaRPr lang="en-GB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158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6D764A-A4C5-442C-A3F8-74C1964C6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CC7657-000E-F457-CA5F-D1D09BD36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44A3DA-8222-B4C1-A10E-50B5D90D9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3448F1B-A808-F217-63D3-90958EFD1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1D30F-00E4-1D5F-50F3-BF6A07BC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7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CA8C7-0239-BF58-BCA1-4521ECA50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8A861-07D0-66A6-6B28-52CC7614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2ABFC1-9C88-C2CE-F25C-A5BFC2F4E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8CE11-7A8A-91F4-EA7A-72760F41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324" y="-41097"/>
            <a:ext cx="6133351" cy="118872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 Out Activity – 2 mins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CE708-0DA0-7948-8245-D880C1B87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4" name="Content Placeholder 6" descr="A white sign with blue text&#10;&#10;Description automatically generated">
            <a:extLst>
              <a:ext uri="{FF2B5EF4-FFF2-40B4-BE49-F238E27FC236}">
                <a16:creationId xmlns:a16="http://schemas.microsoft.com/office/drawing/2014/main" id="{89DA6492-D341-7E37-0727-0F3E88B1A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" y="39542"/>
            <a:ext cx="986828" cy="986828"/>
          </a:xfrm>
          <a:prstGeom prst="rect">
            <a:avLst/>
          </a:prstGeom>
        </p:spPr>
      </p:pic>
      <p:pic>
        <p:nvPicPr>
          <p:cNvPr id="5" name="Picture 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AAD13844-F5F0-DA08-09F5-20111669A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2" y="40136"/>
            <a:ext cx="986829" cy="92618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C54275D-0074-621A-BC6F-7E7EC27AA5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10" y="955435"/>
            <a:ext cx="8078580" cy="56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7AFFE40-5937-4422-2E9F-AB64ABD54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3" y="6222670"/>
            <a:ext cx="1361954" cy="5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2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C673F-CCA9-C500-5CAE-E74C61F3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63F935-77B3-77CE-852C-A9150292C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8ACCC8-6D8B-AAC4-C0AC-F4F16A7C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BC27A-B2C2-C7C5-46C6-FF508B6E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747" y="2371693"/>
            <a:ext cx="5735361" cy="4704253"/>
          </a:xfrm>
        </p:spPr>
        <p:txBody>
          <a:bodyPr>
            <a:normAutofit/>
          </a:bodyPr>
          <a:lstStyle/>
          <a:p>
            <a:pPr algn="ctr"/>
            <a:b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6" descr="A white sign with blue text&#10;&#10;Description automatically generated">
            <a:extLst>
              <a:ext uri="{FF2B5EF4-FFF2-40B4-BE49-F238E27FC236}">
                <a16:creationId xmlns:a16="http://schemas.microsoft.com/office/drawing/2014/main" id="{438BA944-F2D7-07E4-C3E8-CCD405A01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6" y="47958"/>
            <a:ext cx="1590922" cy="1590922"/>
          </a:xfrm>
          <a:prstGeom prst="rect">
            <a:avLst/>
          </a:prstGeom>
        </p:spPr>
      </p:pic>
      <p:pic>
        <p:nvPicPr>
          <p:cNvPr id="5" name="Picture 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040751D2-7C5A-1EAA-914B-DE00CF0EC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084" y="5892479"/>
            <a:ext cx="903604" cy="848075"/>
          </a:xfrm>
          <a:prstGeom prst="rect">
            <a:avLst/>
          </a:prstGeom>
        </p:spPr>
      </p:pic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8A5C31C-B112-4A02-C4F7-13E7BB318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358" y="6125187"/>
            <a:ext cx="1278972" cy="54077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B35E1B4-1F67-BC04-D05E-7970CBAB0C9D}"/>
              </a:ext>
            </a:extLst>
          </p:cNvPr>
          <p:cNvSpPr txBox="1">
            <a:spLocks/>
          </p:cNvSpPr>
          <p:nvPr/>
        </p:nvSpPr>
        <p:spPr>
          <a:xfrm>
            <a:off x="-87868" y="1862671"/>
            <a:ext cx="5346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Thank you </a:t>
            </a:r>
          </a:p>
          <a:p>
            <a:pPr algn="ctr"/>
            <a:r>
              <a:rPr lang="en-GB"/>
              <a:t>for listening!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E3C41C-72B7-9ABE-E1F0-2DA6C53D245D}"/>
              </a:ext>
            </a:extLst>
          </p:cNvPr>
          <p:cNvSpPr txBox="1"/>
          <p:nvPr/>
        </p:nvSpPr>
        <p:spPr>
          <a:xfrm>
            <a:off x="4855837" y="410692"/>
            <a:ext cx="4316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+mj-lt"/>
              </a:rPr>
              <a:t>For more information…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BAB11B-C427-56AD-E1D9-9C52EB1F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894">
            <a:off x="4887499" y="6103682"/>
            <a:ext cx="790181" cy="6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D8879F-AC68-647C-5D10-6389E9F78C12}"/>
              </a:ext>
            </a:extLst>
          </p:cNvPr>
          <p:cNvSpPr txBox="1"/>
          <p:nvPr/>
        </p:nvSpPr>
        <p:spPr>
          <a:xfrm>
            <a:off x="5687917" y="6112143"/>
            <a:ext cx="353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+mj-lt"/>
                <a:hlinkClick r:id="rId7"/>
              </a:rPr>
              <a:t>IF@suffolk.gov.uk</a:t>
            </a:r>
            <a:r>
              <a:rPr lang="en-GB" sz="3200">
                <a:latin typeface="+mj-lt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611BBE-7DF3-774B-D042-6B6C6F8415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1015" y="1431393"/>
            <a:ext cx="4316422" cy="43164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9F2561-0FC2-FF7C-5ECC-FEC77FA53C78}"/>
              </a:ext>
            </a:extLst>
          </p:cNvPr>
          <p:cNvSpPr txBox="1"/>
          <p:nvPr/>
        </p:nvSpPr>
        <p:spPr>
          <a:xfrm>
            <a:off x="10351219" y="1418372"/>
            <a:ext cx="1723612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Impact Pages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5476DC-23EB-7120-8E7C-70E566FE1746}"/>
              </a:ext>
            </a:extLst>
          </p:cNvPr>
          <p:cNvSpPr txBox="1"/>
          <p:nvPr/>
        </p:nvSpPr>
        <p:spPr>
          <a:xfrm>
            <a:off x="10147128" y="995467"/>
            <a:ext cx="1927066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Free Resources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2C4156-3BF7-994F-1C25-63110D385726}"/>
              </a:ext>
            </a:extLst>
          </p:cNvPr>
          <p:cNvSpPr txBox="1"/>
          <p:nvPr/>
        </p:nvSpPr>
        <p:spPr>
          <a:xfrm>
            <a:off x="9852084" y="572562"/>
            <a:ext cx="222211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About our Service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9EC0F-6525-7313-4316-4AE607763D9F}"/>
              </a:ext>
            </a:extLst>
          </p:cNvPr>
          <p:cNvSpPr txBox="1"/>
          <p:nvPr/>
        </p:nvSpPr>
        <p:spPr>
          <a:xfrm>
            <a:off x="9728985" y="149539"/>
            <a:ext cx="2345209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Our One Page Profiles</a:t>
            </a:r>
          </a:p>
        </p:txBody>
      </p:sp>
      <p:pic>
        <p:nvPicPr>
          <p:cNvPr id="7" name="Picture 6" descr="A drawing of a person with arms raised&#10;&#10;AI-generated content may be incorrect.">
            <a:extLst>
              <a:ext uri="{FF2B5EF4-FFF2-40B4-BE49-F238E27FC236}">
                <a16:creationId xmlns:a16="http://schemas.microsoft.com/office/drawing/2014/main" id="{41297F6D-26E7-065C-3A39-D8994FB9A1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12" y="3318708"/>
            <a:ext cx="2509018" cy="28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7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28564-CA4B-C4E5-8422-66EBF14A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42" y="63225"/>
            <a:ext cx="9916632" cy="11887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 in – 5 mins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45D4D79-ED6F-756C-A4F0-551F58A04939}"/>
              </a:ext>
            </a:extLst>
          </p:cNvPr>
          <p:cNvSpPr/>
          <p:nvPr/>
        </p:nvSpPr>
        <p:spPr>
          <a:xfrm rot="10800000">
            <a:off x="346069" y="1982508"/>
            <a:ext cx="2808516" cy="1437360"/>
          </a:xfrm>
          <a:prstGeom prst="wedgeEllipseCallout">
            <a:avLst>
              <a:gd name="adj1" fmla="val -103603"/>
              <a:gd name="adj2" fmla="val 27464"/>
            </a:avLst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4CF923E-7191-842D-29B0-4E02008275CC}"/>
              </a:ext>
            </a:extLst>
          </p:cNvPr>
          <p:cNvSpPr/>
          <p:nvPr/>
        </p:nvSpPr>
        <p:spPr>
          <a:xfrm>
            <a:off x="2205822" y="3066339"/>
            <a:ext cx="2893507" cy="1722078"/>
          </a:xfrm>
          <a:prstGeom prst="wedgeEllipseCallout">
            <a:avLst>
              <a:gd name="adj1" fmla="val 34476"/>
              <a:gd name="adj2" fmla="val -90075"/>
            </a:avLst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53409-5AF1-8E65-9E64-EC89F87DCCD1}"/>
              </a:ext>
            </a:extLst>
          </p:cNvPr>
          <p:cNvSpPr txBox="1"/>
          <p:nvPr/>
        </p:nvSpPr>
        <p:spPr>
          <a:xfrm>
            <a:off x="337928" y="2292149"/>
            <a:ext cx="280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1. Choose a Haribo that represents how you are feeling today.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B8182-8CDF-8C8C-ADE8-A4A205A5627B}"/>
              </a:ext>
            </a:extLst>
          </p:cNvPr>
          <p:cNvSpPr txBox="1"/>
          <p:nvPr/>
        </p:nvSpPr>
        <p:spPr>
          <a:xfrm>
            <a:off x="2273092" y="3438132"/>
            <a:ext cx="2758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2. If you feel comfortable, </a:t>
            </a:r>
          </a:p>
          <a:p>
            <a:pPr algn="ctr"/>
            <a:r>
              <a:rPr lang="en-GB" sz="1600" dirty="0"/>
              <a:t>share with the group around you </a:t>
            </a:r>
            <a:r>
              <a:rPr lang="en-GB" sz="1600" i="1" dirty="0"/>
              <a:t>why</a:t>
            </a:r>
            <a:r>
              <a:rPr lang="en-GB" sz="1600" dirty="0"/>
              <a:t> you chose</a:t>
            </a:r>
          </a:p>
          <a:p>
            <a:pPr algn="ctr"/>
            <a:r>
              <a:rPr lang="en-GB" sz="1600" dirty="0"/>
              <a:t>a particular Haribo.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D329FB-97C3-EBB3-CB28-A8CC8C77F9FB}"/>
              </a:ext>
            </a:extLst>
          </p:cNvPr>
          <p:cNvSpPr txBox="1"/>
          <p:nvPr/>
        </p:nvSpPr>
        <p:spPr>
          <a:xfrm>
            <a:off x="2250266" y="5106893"/>
            <a:ext cx="2646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3. We wonder if your choice will change throughout the day or in different situations?</a:t>
            </a:r>
          </a:p>
        </p:txBody>
      </p:sp>
      <p:pic>
        <p:nvPicPr>
          <p:cNvPr id="1030" name="Picture 6" descr="Haribo Starmix 140g | £1 Sweet Bags - One Pound Sweets">
            <a:extLst>
              <a:ext uri="{FF2B5EF4-FFF2-40B4-BE49-F238E27FC236}">
                <a16:creationId xmlns:a16="http://schemas.microsoft.com/office/drawing/2014/main" id="{1C2BD31F-36A6-CE57-0F26-486D9805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40" y="0"/>
            <a:ext cx="6858000" cy="68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drawing of a person with his hands behind his head&#10;&#10;AI-generated content may be incorrect.">
            <a:extLst>
              <a:ext uri="{FF2B5EF4-FFF2-40B4-BE49-F238E27FC236}">
                <a16:creationId xmlns:a16="http://schemas.microsoft.com/office/drawing/2014/main" id="{E2FBB084-5BBD-3048-CC20-35E314BEC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0" y="4934035"/>
            <a:ext cx="970081" cy="1860740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2B41972D-BDCC-3D59-2854-9E3DBCD970AB}"/>
              </a:ext>
            </a:extLst>
          </p:cNvPr>
          <p:cNvSpPr/>
          <p:nvPr/>
        </p:nvSpPr>
        <p:spPr>
          <a:xfrm>
            <a:off x="1849227" y="4875492"/>
            <a:ext cx="3448948" cy="1565621"/>
          </a:xfrm>
          <a:prstGeom prst="cloudCallout">
            <a:avLst>
              <a:gd name="adj1" fmla="val -73523"/>
              <a:gd name="adj2" fmla="val -28500"/>
            </a:avLst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1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EF96C-FB0C-6E6A-973D-47BBF80C0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31" y="1360398"/>
            <a:ext cx="8109192" cy="4996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6FB25-0D86-97B2-4ED3-5B9790BC3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190" y="80669"/>
            <a:ext cx="2174146" cy="1487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27FF3-B1C0-18AC-8430-BFF1509EB33F}"/>
              </a:ext>
            </a:extLst>
          </p:cNvPr>
          <p:cNvSpPr txBox="1"/>
          <p:nvPr/>
        </p:nvSpPr>
        <p:spPr>
          <a:xfrm>
            <a:off x="373727" y="501291"/>
            <a:ext cx="627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Inclusion Facilitator Role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BB87A-5E8D-6996-3E08-B89841A70E81}"/>
              </a:ext>
            </a:extLst>
          </p:cNvPr>
          <p:cNvSpPr txBox="1"/>
          <p:nvPr/>
        </p:nvSpPr>
        <p:spPr>
          <a:xfrm>
            <a:off x="373727" y="2200053"/>
            <a:ext cx="37250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spend time with children and young people, getting to know them, building rapport through shared interests and meeting them where they are now.</a:t>
            </a:r>
          </a:p>
          <a:p>
            <a:endParaRPr lang="en-GB" sz="1600" dirty="0"/>
          </a:p>
          <a:p>
            <a:r>
              <a:rPr lang="en-GB" sz="1600" dirty="0"/>
              <a:t>This approach is considered using </a:t>
            </a:r>
          </a:p>
          <a:p>
            <a:r>
              <a:rPr lang="en-GB" sz="1600" u="sng" dirty="0">
                <a:solidFill>
                  <a:srgbClr val="002060"/>
                </a:solidFill>
              </a:rPr>
              <a:t>The Keys to Inclusion;</a:t>
            </a:r>
            <a:endParaRPr lang="en-GB" sz="1600" dirty="0"/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Offering Choice and Control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Listening, acknowledging and validating their feelings and emotions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Building a trusting relationship to help plan for a positive future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Understanding what is important to the young person and what could help.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34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EA7508-324A-7D24-93B9-EEAF9D66A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E0D79-25D5-050C-AF76-EF1152232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B645B3-A2E3-D412-8037-E4B25075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4AC5D-3E4D-93BF-971B-58B8DE6E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6340" y="-144694"/>
            <a:ext cx="5735361" cy="4742835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Interventions</a:t>
            </a:r>
            <a:b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C89E30E-994C-DA91-0396-371E0B969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649603"/>
              </p:ext>
            </p:extLst>
          </p:nvPr>
        </p:nvGraphicFramePr>
        <p:xfrm>
          <a:off x="6096000" y="733425"/>
          <a:ext cx="5135592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6" descr="A white sign with blue text&#10;&#10;Description automatically generated">
            <a:extLst>
              <a:ext uri="{FF2B5EF4-FFF2-40B4-BE49-F238E27FC236}">
                <a16:creationId xmlns:a16="http://schemas.microsoft.com/office/drawing/2014/main" id="{FED8838B-5F51-0BC3-3201-DAB6F8172A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35" y="6134081"/>
            <a:ext cx="618745" cy="618745"/>
          </a:xfrm>
          <a:prstGeom prst="rect">
            <a:avLst/>
          </a:prstGeom>
        </p:spPr>
      </p:pic>
      <p:pic>
        <p:nvPicPr>
          <p:cNvPr id="5" name="Picture 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7830FB30-5800-50EB-C74A-5D75360ABF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1" y="6054523"/>
            <a:ext cx="744025" cy="698303"/>
          </a:xfrm>
          <a:prstGeom prst="rect">
            <a:avLst/>
          </a:prstGeom>
        </p:spPr>
      </p:pic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E147813E-0AC5-30E6-89B9-106C0CA92C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46" y="6281879"/>
            <a:ext cx="908383" cy="384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9EABAC-6EDA-5814-74AD-102078E101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969" y="2226725"/>
            <a:ext cx="4723889" cy="32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C673F-CCA9-C500-5CAE-E74C61F3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63F935-77B3-77CE-852C-A9150292C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8ACCC8-6D8B-AAC4-C0AC-F4F16A7C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BC27A-B2C2-C7C5-46C6-FF508B6E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2582" y="2525997"/>
            <a:ext cx="5735361" cy="470425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Pupil Voice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C89D-4AD7-7E73-201E-892CC4B60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210" y="497248"/>
            <a:ext cx="5676790" cy="2643692"/>
          </a:xfrm>
        </p:spPr>
        <p:txBody>
          <a:bodyPr anchor="ctr">
            <a:normAutofit/>
          </a:bodyPr>
          <a:lstStyle/>
          <a:p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As Inclusion Facilitators, we strive to begin all of our work with Children and Young People (CYP) with a 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</a:rPr>
              <a:t>warm welcome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. </a:t>
            </a:r>
          </a:p>
          <a:p>
            <a:r>
              <a:rPr lang="en-GB" sz="2000" dirty="0">
                <a:solidFill>
                  <a:srgbClr val="000000"/>
                </a:solidFill>
                <a:ea typeface="+mn-lt"/>
                <a:cs typeface="+mn-lt"/>
              </a:rPr>
              <a:t>We highly value taking the time in getting to know people and what is important to them to </a:t>
            </a:r>
            <a:r>
              <a:rPr lang="en-GB" sz="2000" b="1" dirty="0">
                <a:solidFill>
                  <a:srgbClr val="000000"/>
                </a:solidFill>
                <a:ea typeface="+mn-lt"/>
                <a:cs typeface="+mn-lt"/>
              </a:rPr>
              <a:t>build trusting relationships.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4" name="Content Placeholder 6" descr="A white sign with blue text&#10;&#10;Description automatically generated">
            <a:extLst>
              <a:ext uri="{FF2B5EF4-FFF2-40B4-BE49-F238E27FC236}">
                <a16:creationId xmlns:a16="http://schemas.microsoft.com/office/drawing/2014/main" id="{438BA944-F2D7-07E4-C3E8-CCD405A01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35" y="6134081"/>
            <a:ext cx="618745" cy="618745"/>
          </a:xfrm>
          <a:prstGeom prst="rect">
            <a:avLst/>
          </a:prstGeom>
        </p:spPr>
      </p:pic>
      <p:pic>
        <p:nvPicPr>
          <p:cNvPr id="5" name="Picture 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040751D2-7C5A-1EAA-914B-DE00CF0EC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1" y="6054523"/>
            <a:ext cx="744025" cy="698303"/>
          </a:xfrm>
          <a:prstGeom prst="rect">
            <a:avLst/>
          </a:prstGeom>
        </p:spPr>
      </p:pic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8A5C31C-B112-4A02-C4F7-13E7BB318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46" y="6281879"/>
            <a:ext cx="908383" cy="38408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B69A1FC-22A0-A988-50FC-1119312DA9D3}"/>
              </a:ext>
            </a:extLst>
          </p:cNvPr>
          <p:cNvSpPr/>
          <p:nvPr/>
        </p:nvSpPr>
        <p:spPr>
          <a:xfrm>
            <a:off x="246246" y="317878"/>
            <a:ext cx="5849754" cy="2525417"/>
          </a:xfrm>
          <a:prstGeom prst="wedgeRoundRectCallout">
            <a:avLst>
              <a:gd name="adj1" fmla="val 57252"/>
              <a:gd name="adj2" fmla="val -437"/>
              <a:gd name="adj3" fmla="val 16667"/>
            </a:avLst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We strive to encapsulate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Dimensions of Inclusion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across all the work that we do as Inclusion Facilitators.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Belonging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Contribution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Choice and Control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Being Someone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Sharing Ordinary Places</a:t>
            </a:r>
          </a:p>
        </p:txBody>
      </p:sp>
      <p:pic>
        <p:nvPicPr>
          <p:cNvPr id="11" name="Picture 10" descr="A group of people with their arms raised&#10;&#10;AI-generated content may be incorrect.">
            <a:extLst>
              <a:ext uri="{FF2B5EF4-FFF2-40B4-BE49-F238E27FC236}">
                <a16:creationId xmlns:a16="http://schemas.microsoft.com/office/drawing/2014/main" id="{FB7CA5FE-D652-3679-80CF-3FF3D89A2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0" y="4320417"/>
            <a:ext cx="3464339" cy="2643693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2436F73-56C0-7FCB-3223-90875A1E030B}"/>
              </a:ext>
            </a:extLst>
          </p:cNvPr>
          <p:cNvSpPr/>
          <p:nvPr/>
        </p:nvSpPr>
        <p:spPr>
          <a:xfrm>
            <a:off x="5796907" y="3286286"/>
            <a:ext cx="5849754" cy="2643691"/>
          </a:xfrm>
          <a:prstGeom prst="wedgeRoundRectCallout">
            <a:avLst>
              <a:gd name="adj1" fmla="val -73981"/>
              <a:gd name="adj2" fmla="val -300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ea typeface="Calibri Light"/>
              <a:cs typeface="Calibri Light"/>
            </a:endParaRPr>
          </a:p>
          <a:p>
            <a:endParaRPr lang="en-GB" b="1" dirty="0">
              <a:ea typeface="Calibri Light"/>
              <a:cs typeface="Calibri Light"/>
            </a:endParaRPr>
          </a:p>
          <a:p>
            <a:r>
              <a:rPr lang="en-GB" b="1" dirty="0">
                <a:ea typeface="Calibri Light"/>
                <a:cs typeface="Calibri Light"/>
              </a:rPr>
              <a:t>What do people say about it?</a:t>
            </a:r>
            <a:endParaRPr lang="en-GB" b="1" dirty="0">
              <a:cs typeface="Calibri Light"/>
            </a:endParaRPr>
          </a:p>
          <a:p>
            <a:endParaRPr lang="en-GB" dirty="0">
              <a:ea typeface="Calibri Light"/>
              <a:cs typeface="Calibri Light"/>
            </a:endParaRPr>
          </a:p>
          <a:p>
            <a:r>
              <a:rPr lang="en-GB" dirty="0">
                <a:ea typeface="Calibri Light"/>
                <a:cs typeface="Calibri Light"/>
              </a:rPr>
              <a:t>"It felt like you really got to know me"</a:t>
            </a:r>
          </a:p>
          <a:p>
            <a:endParaRPr lang="en-GB" dirty="0">
              <a:ea typeface="Calibri Light"/>
              <a:cs typeface="Calibri Light"/>
            </a:endParaRPr>
          </a:p>
          <a:p>
            <a:r>
              <a:rPr lang="en-GB" dirty="0">
                <a:ea typeface="Calibri Light"/>
                <a:cs typeface="Calibri Light"/>
              </a:rPr>
              <a:t>"You took time to listen"</a:t>
            </a:r>
          </a:p>
          <a:p>
            <a:endParaRPr lang="en-GB" dirty="0">
              <a:ea typeface="Calibri Light"/>
              <a:cs typeface="Calibri Light"/>
            </a:endParaRPr>
          </a:p>
          <a:p>
            <a:r>
              <a:rPr lang="en-GB" dirty="0">
                <a:ea typeface="Calibri Light"/>
                <a:cs typeface="Calibri Light"/>
              </a:rPr>
              <a:t>"Your visit made her feel really energised and you pitched it just right. A very positive first visit" </a:t>
            </a:r>
          </a:p>
          <a:p>
            <a:endParaRPr lang="en-GB" dirty="0">
              <a:ea typeface="Calibri Light"/>
              <a:cs typeface="Calibri Light"/>
            </a:endParaRPr>
          </a:p>
          <a:p>
            <a:endParaRPr lang="en-GB" dirty="0">
              <a:ea typeface="Calibri Light"/>
              <a:cs typeface="Calibri Light"/>
            </a:endParaRPr>
          </a:p>
          <a:p>
            <a:endParaRPr lang="en-GB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872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C673F-CCA9-C500-5CAE-E74C61F3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63F935-77B3-77CE-852C-A9150292C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8ACCC8-6D8B-AAC4-C0AC-F4F16A7C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4" name="Content Placeholder 6" descr="A white sign with blue text&#10;&#10;Description automatically generated">
            <a:extLst>
              <a:ext uri="{FF2B5EF4-FFF2-40B4-BE49-F238E27FC236}">
                <a16:creationId xmlns:a16="http://schemas.microsoft.com/office/drawing/2014/main" id="{438BA944-F2D7-07E4-C3E8-CCD405A01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35" y="6134081"/>
            <a:ext cx="618745" cy="618745"/>
          </a:xfrm>
          <a:prstGeom prst="rect">
            <a:avLst/>
          </a:prstGeom>
        </p:spPr>
      </p:pic>
      <p:pic>
        <p:nvPicPr>
          <p:cNvPr id="5" name="Picture 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040751D2-7C5A-1EAA-914B-DE00CF0EC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1" y="6054523"/>
            <a:ext cx="744025" cy="698303"/>
          </a:xfrm>
          <a:prstGeom prst="rect">
            <a:avLst/>
          </a:prstGeom>
        </p:spPr>
      </p:pic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8A5C31C-B112-4A02-C4F7-13E7BB318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46" y="6281879"/>
            <a:ext cx="908383" cy="384081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728860C-347F-2600-4C62-7D97E60E3989}"/>
              </a:ext>
            </a:extLst>
          </p:cNvPr>
          <p:cNvSpPr/>
          <p:nvPr/>
        </p:nvSpPr>
        <p:spPr>
          <a:xfrm>
            <a:off x="4252009" y="6054523"/>
            <a:ext cx="5221690" cy="679051"/>
          </a:xfrm>
          <a:prstGeom prst="wedgeRoundRectCallout">
            <a:avLst>
              <a:gd name="adj1" fmla="val -50267"/>
              <a:gd name="adj2" fmla="val -195880"/>
              <a:gd name="adj3" fmla="val 16667"/>
            </a:avLst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Calibri Light"/>
                <a:cs typeface="Calibri Light"/>
              </a:rPr>
              <a:t>“It’s so easy to access, having it on one page means we can put it all into place”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0557DC2-4B24-F360-7CC5-BE32978A86F9}"/>
              </a:ext>
            </a:extLst>
          </p:cNvPr>
          <p:cNvSpPr/>
          <p:nvPr/>
        </p:nvSpPr>
        <p:spPr>
          <a:xfrm>
            <a:off x="187653" y="117486"/>
            <a:ext cx="3382584" cy="560774"/>
          </a:xfrm>
          <a:prstGeom prst="wedgeRoundRectCallout">
            <a:avLst>
              <a:gd name="adj1" fmla="val 3521"/>
              <a:gd name="adj2" fmla="val 105964"/>
              <a:gd name="adj3" fmla="val 16667"/>
            </a:avLst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Calibri Light"/>
                <a:cs typeface="Calibri Light"/>
              </a:rPr>
              <a:t>“This captures exactly what staff need to know”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3DAC56-72CD-BC77-CC29-BA4D012AB111}"/>
              </a:ext>
            </a:extLst>
          </p:cNvPr>
          <p:cNvSpPr txBox="1"/>
          <p:nvPr/>
        </p:nvSpPr>
        <p:spPr>
          <a:xfrm>
            <a:off x="3386439" y="117487"/>
            <a:ext cx="4826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>
                <a:latin typeface="+mj-lt"/>
              </a:rPr>
              <a:t>One Page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0EE71-70D0-2FF4-DE91-15B6151F8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569" y="939515"/>
            <a:ext cx="4717254" cy="5056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812F025-F758-E800-8991-5687A92CE5E6}"/>
              </a:ext>
            </a:extLst>
          </p:cNvPr>
          <p:cNvSpPr/>
          <p:nvPr/>
        </p:nvSpPr>
        <p:spPr>
          <a:xfrm>
            <a:off x="4738371" y="2015187"/>
            <a:ext cx="1814021" cy="2621638"/>
          </a:xfrm>
          <a:prstGeom prst="wedgeRoundRectCallout">
            <a:avLst>
              <a:gd name="adj1" fmla="val 98892"/>
              <a:gd name="adj2" fmla="val 30590"/>
              <a:gd name="adj3" fmla="val 16667"/>
            </a:avLst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effectLst/>
                <a:ea typeface="Aptos" panose="020B0004020202020204" pitchFamily="34" charset="0"/>
              </a:rPr>
              <a:t>“For the record you are the ONLY person who has ever managed to complete a </a:t>
            </a:r>
            <a:r>
              <a:rPr lang="en-GB" sz="1600" dirty="0">
                <a:ea typeface="Aptos" panose="020B0004020202020204" pitchFamily="34" charset="0"/>
              </a:rPr>
              <a:t>O</a:t>
            </a:r>
            <a:r>
              <a:rPr lang="en-GB" sz="1600" dirty="0">
                <a:effectLst/>
                <a:ea typeface="Aptos" panose="020B0004020202020204" pitchFamily="34" charset="0"/>
              </a:rPr>
              <a:t>ne </a:t>
            </a:r>
            <a:r>
              <a:rPr lang="en-GB" sz="1600" dirty="0">
                <a:ea typeface="Aptos" panose="020B0004020202020204" pitchFamily="34" charset="0"/>
              </a:rPr>
              <a:t>P</a:t>
            </a:r>
            <a:r>
              <a:rPr lang="en-GB" sz="1600" dirty="0">
                <a:effectLst/>
                <a:ea typeface="Aptos" panose="020B0004020202020204" pitchFamily="34" charset="0"/>
              </a:rPr>
              <a:t>age </a:t>
            </a:r>
            <a:r>
              <a:rPr lang="en-GB" sz="1600" dirty="0">
                <a:ea typeface="Aptos" panose="020B0004020202020204" pitchFamily="34" charset="0"/>
              </a:rPr>
              <a:t>P</a:t>
            </a:r>
            <a:r>
              <a:rPr lang="en-GB" sz="1600" dirty="0">
                <a:effectLst/>
                <a:ea typeface="Aptos" panose="020B0004020202020204" pitchFamily="34" charset="0"/>
              </a:rPr>
              <a:t>rofile with him, which is nothing short of miraculous!”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DBFE1D6-C98F-EA85-6C56-1B1590B6CA5D}"/>
              </a:ext>
            </a:extLst>
          </p:cNvPr>
          <p:cNvSpPr/>
          <p:nvPr/>
        </p:nvSpPr>
        <p:spPr>
          <a:xfrm>
            <a:off x="9778951" y="153821"/>
            <a:ext cx="2110155" cy="619546"/>
          </a:xfrm>
          <a:prstGeom prst="wedgeRoundRectCallout">
            <a:avLst>
              <a:gd name="adj1" fmla="val -56898"/>
              <a:gd name="adj2" fmla="val 86536"/>
              <a:gd name="adj3" fmla="val 16667"/>
            </a:avLst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Calibri Light"/>
                <a:cs typeface="Calibri Light"/>
              </a:rPr>
              <a:t>“It means we are all on the ‘same page’…”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 Light"/>
              <a:cs typeface="Calibri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5FF25-5028-F50D-EA58-ED2B615CD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653" y="1004415"/>
            <a:ext cx="3985685" cy="5505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92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AE936D-450D-876C-94FB-C28F53DFB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85E584-0D33-8B4C-0C9B-7DD9BF6F1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5A599D-696A-B677-AE7E-E37916A99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8B456-8418-ECB0-DE1F-67506394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would you co-create a One Page Profile with a CYP?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5449A8-9402-C558-941A-C4FCD26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4" name="Content Placeholder 6" descr="A white sign with blue text&#10;&#10;Description automatically generated">
            <a:extLst>
              <a:ext uri="{FF2B5EF4-FFF2-40B4-BE49-F238E27FC236}">
                <a16:creationId xmlns:a16="http://schemas.microsoft.com/office/drawing/2014/main" id="{1CB7805D-04FC-B0F7-DDDC-50C3922C1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721" y="6065296"/>
            <a:ext cx="698303" cy="698303"/>
          </a:xfrm>
          <a:prstGeom prst="rect">
            <a:avLst/>
          </a:prstGeom>
        </p:spPr>
      </p:pic>
      <p:pic>
        <p:nvPicPr>
          <p:cNvPr id="5" name="Picture 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86C3A1F5-68C6-E57F-5906-46FFAA61C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422" y="6047856"/>
            <a:ext cx="744025" cy="698303"/>
          </a:xfrm>
          <a:prstGeom prst="rect">
            <a:avLst/>
          </a:prstGeom>
        </p:spPr>
      </p:pic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B0A5B7D-701A-96AF-F413-C66EF34D4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4" y="6286000"/>
            <a:ext cx="1088314" cy="460159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1A370246-8CC0-5556-F6EA-FAEB7B847DA1}"/>
              </a:ext>
            </a:extLst>
          </p:cNvPr>
          <p:cNvSpPr/>
          <p:nvPr/>
        </p:nvSpPr>
        <p:spPr>
          <a:xfrm>
            <a:off x="714894" y="2161309"/>
            <a:ext cx="3330633" cy="133557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Strengths and Interests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D5C2FE2B-7E62-1D1C-CE9D-972165933447}"/>
              </a:ext>
            </a:extLst>
          </p:cNvPr>
          <p:cNvSpPr/>
          <p:nvPr/>
        </p:nvSpPr>
        <p:spPr>
          <a:xfrm>
            <a:off x="2255323" y="4261658"/>
            <a:ext cx="3330633" cy="133557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Hopes and Dreams for the future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A1853B3-2339-3CFE-8557-796D97373449}"/>
              </a:ext>
            </a:extLst>
          </p:cNvPr>
          <p:cNvSpPr/>
          <p:nvPr/>
        </p:nvSpPr>
        <p:spPr>
          <a:xfrm>
            <a:off x="6827520" y="4261658"/>
            <a:ext cx="3330633" cy="133557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How best to support me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245C5CF2-2FE0-0F4B-E6D4-1B3D5D6BAA92}"/>
              </a:ext>
            </a:extLst>
          </p:cNvPr>
          <p:cNvSpPr/>
          <p:nvPr/>
        </p:nvSpPr>
        <p:spPr>
          <a:xfrm>
            <a:off x="8146475" y="2176699"/>
            <a:ext cx="3330633" cy="133557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What people like and admire about 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B812E4-2CD6-967B-193D-7EB8F421D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082" y="3041682"/>
            <a:ext cx="365817" cy="6887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A9DFF8-28D5-1D77-5CE6-6C69EBA06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848" y="5273829"/>
            <a:ext cx="365817" cy="6887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B84B43-4E8C-A972-A920-9B9896699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194" y="2117491"/>
            <a:ext cx="365817" cy="6887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17D010-65F4-27F0-75AF-3E1023273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8241" y="4585065"/>
            <a:ext cx="365817" cy="6887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F7938A-6A03-6685-46F9-08A2A1300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50" y="3982988"/>
            <a:ext cx="365817" cy="6887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CAA973-A9BB-1CC3-8C19-7F308EEC9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8680" y="1208994"/>
            <a:ext cx="365817" cy="6887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07126C-2D63-97FC-4B21-C6DB57B243D2}"/>
              </a:ext>
            </a:extLst>
          </p:cNvPr>
          <p:cNvSpPr txBox="1"/>
          <p:nvPr/>
        </p:nvSpPr>
        <p:spPr>
          <a:xfrm>
            <a:off x="3235351" y="6374017"/>
            <a:ext cx="609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hlinkClick r:id="rId7"/>
              </a:rPr>
              <a:t>Online Support Series: Creating a One Page Profile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9698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0E911-C327-09C9-22CC-BE422F319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63"/>
          <a:stretch/>
        </p:blipFill>
        <p:spPr>
          <a:xfrm>
            <a:off x="6859" y="0"/>
            <a:ext cx="11127411" cy="685799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069161-98C3-D4A8-B05C-FB9A3A5CF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843" y="53410"/>
            <a:ext cx="1756020" cy="1428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C3FAEF-CFC1-CB0A-B5B8-F37C98AF1739}"/>
              </a:ext>
            </a:extLst>
          </p:cNvPr>
          <p:cNvSpPr txBox="1"/>
          <p:nvPr/>
        </p:nvSpPr>
        <p:spPr>
          <a:xfrm>
            <a:off x="4023273" y="1147623"/>
            <a:ext cx="3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11931-5A2F-FE64-E4BB-CEB7AFE62318}"/>
              </a:ext>
            </a:extLst>
          </p:cNvPr>
          <p:cNvSpPr txBox="1"/>
          <p:nvPr/>
        </p:nvSpPr>
        <p:spPr>
          <a:xfrm>
            <a:off x="2427897" y="1624440"/>
            <a:ext cx="3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55762-4E74-B964-6CD4-872ACC1BC756}"/>
              </a:ext>
            </a:extLst>
          </p:cNvPr>
          <p:cNvSpPr txBox="1"/>
          <p:nvPr/>
        </p:nvSpPr>
        <p:spPr>
          <a:xfrm>
            <a:off x="383036" y="1925910"/>
            <a:ext cx="3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880AD7-E7B6-52F7-73E3-618C60CAA372}"/>
              </a:ext>
            </a:extLst>
          </p:cNvPr>
          <p:cNvSpPr txBox="1"/>
          <p:nvPr/>
        </p:nvSpPr>
        <p:spPr>
          <a:xfrm>
            <a:off x="890485" y="1925910"/>
            <a:ext cx="3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CAEF1C-7DD2-522F-D6D8-948ACC4A1038}"/>
              </a:ext>
            </a:extLst>
          </p:cNvPr>
          <p:cNvSpPr txBox="1"/>
          <p:nvPr/>
        </p:nvSpPr>
        <p:spPr>
          <a:xfrm>
            <a:off x="1344045" y="1925910"/>
            <a:ext cx="3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18DDD9-B824-83D3-6587-22FC30141D72}"/>
              </a:ext>
            </a:extLst>
          </p:cNvPr>
          <p:cNvSpPr txBox="1"/>
          <p:nvPr/>
        </p:nvSpPr>
        <p:spPr>
          <a:xfrm>
            <a:off x="1753283" y="1925910"/>
            <a:ext cx="3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25" name="Picture 24" descr="A cartoon character with arms and legs and legs and feet&#10;&#10;AI-generated content may be incorrect.">
            <a:extLst>
              <a:ext uri="{FF2B5EF4-FFF2-40B4-BE49-F238E27FC236}">
                <a16:creationId xmlns:a16="http://schemas.microsoft.com/office/drawing/2014/main" id="{C53CC8D2-2BA2-F8E2-EFEB-3E77985A7A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49" y="3581056"/>
            <a:ext cx="1755131" cy="9317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B27A581-2213-D3DD-0878-1D748B971BC8}"/>
              </a:ext>
            </a:extLst>
          </p:cNvPr>
          <p:cNvSpPr txBox="1"/>
          <p:nvPr/>
        </p:nvSpPr>
        <p:spPr>
          <a:xfrm>
            <a:off x="10386874" y="4529571"/>
            <a:ext cx="175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Building Blocks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987E2F-4D6F-7BB2-0CF4-8F81F5790714}"/>
              </a:ext>
            </a:extLst>
          </p:cNvPr>
          <p:cNvSpPr txBox="1"/>
          <p:nvPr/>
        </p:nvSpPr>
        <p:spPr>
          <a:xfrm>
            <a:off x="4023272" y="2894168"/>
            <a:ext cx="3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7E3F13-2112-ADAF-2C94-22CE09327A78}"/>
              </a:ext>
            </a:extLst>
          </p:cNvPr>
          <p:cNvSpPr txBox="1"/>
          <p:nvPr/>
        </p:nvSpPr>
        <p:spPr>
          <a:xfrm>
            <a:off x="2198650" y="2974085"/>
            <a:ext cx="3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pic>
        <p:nvPicPr>
          <p:cNvPr id="30" name="Picture 29" descr="A group of people with their arms raised&#10;&#10;AI-generated content may be incorrect.">
            <a:extLst>
              <a:ext uri="{FF2B5EF4-FFF2-40B4-BE49-F238E27FC236}">
                <a16:creationId xmlns:a16="http://schemas.microsoft.com/office/drawing/2014/main" id="{15E199C7-8B63-E331-46B2-F7286486E7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843" y="5157293"/>
            <a:ext cx="1917196" cy="146304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6646EB-077E-F8B7-01B6-1B6FBA117738}"/>
              </a:ext>
            </a:extLst>
          </p:cNvPr>
          <p:cNvSpPr txBox="1"/>
          <p:nvPr/>
        </p:nvSpPr>
        <p:spPr>
          <a:xfrm>
            <a:off x="10595301" y="6373539"/>
            <a:ext cx="1338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Reflections</a:t>
            </a:r>
          </a:p>
        </p:txBody>
      </p:sp>
    </p:spTree>
    <p:extLst>
      <p:ext uri="{BB962C8B-B14F-4D97-AF65-F5344CB8AC3E}">
        <p14:creationId xmlns:p14="http://schemas.microsoft.com/office/powerpoint/2010/main" val="43139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75104-686E-7317-9649-C55260576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433FA5-7664-9A29-364D-DEB3A2630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81D010-82B5-BACF-424A-237B76A4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2D2A3-D3DA-D8F6-B877-FC789C8A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Mini-PATH</a:t>
            </a:r>
          </a:p>
        </p:txBody>
      </p:sp>
      <p:pic>
        <p:nvPicPr>
          <p:cNvPr id="4" name="Content Placeholder 6" descr="A white sign with blue text&#10;&#10;Description automatically generated">
            <a:extLst>
              <a:ext uri="{FF2B5EF4-FFF2-40B4-BE49-F238E27FC236}">
                <a16:creationId xmlns:a16="http://schemas.microsoft.com/office/drawing/2014/main" id="{22CC29CA-A551-C7D7-D34E-9E88364E0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35" y="6134081"/>
            <a:ext cx="618745" cy="618745"/>
          </a:xfrm>
          <a:prstGeom prst="rect">
            <a:avLst/>
          </a:prstGeom>
        </p:spPr>
      </p:pic>
      <p:pic>
        <p:nvPicPr>
          <p:cNvPr id="5" name="Picture 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03734BA7-4176-4228-5B64-B27EF9E16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1" y="6054523"/>
            <a:ext cx="744025" cy="698303"/>
          </a:xfrm>
          <a:prstGeom prst="rect">
            <a:avLst/>
          </a:prstGeom>
        </p:spPr>
      </p:pic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AF3E3F7-EAC7-2A8E-CE0B-B2AB6C66D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46" y="6281879"/>
            <a:ext cx="908383" cy="384081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ACD9F22-A2F5-6CCE-E289-BF99F0467D6E}"/>
              </a:ext>
            </a:extLst>
          </p:cNvPr>
          <p:cNvSpPr/>
          <p:nvPr/>
        </p:nvSpPr>
        <p:spPr>
          <a:xfrm>
            <a:off x="7346000" y="1605579"/>
            <a:ext cx="4433641" cy="3501297"/>
          </a:xfrm>
          <a:prstGeom prst="wedgeRoundRectCallout">
            <a:avLst>
              <a:gd name="adj1" fmla="val 43594"/>
              <a:gd name="adj2" fmla="val 60982"/>
              <a:gd name="adj3" fmla="val 16667"/>
            </a:avLst>
          </a:prstGeom>
          <a:solidFill>
            <a:schemeClr val="accent4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E68D9C-9320-D122-793A-FE25FD91109D}"/>
              </a:ext>
            </a:extLst>
          </p:cNvPr>
          <p:cNvSpPr txBox="1"/>
          <p:nvPr/>
        </p:nvSpPr>
        <p:spPr>
          <a:xfrm>
            <a:off x="7492820" y="1810232"/>
            <a:ext cx="4296229" cy="308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Mini-PATH Foundation Training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training covers the importance of person-centred planning and provides you with the skills and confidence to facilitate Mini-PATH for children and young people with whom you work with. </a:t>
            </a:r>
            <a:endParaRPr kumimoji="0" lang="en-GB" sz="11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virtual training consists of </a:t>
            </a:r>
            <a:r>
              <a:rPr kumimoji="0" lang="en-GB" sz="1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sessions over four weeks.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training is offered </a:t>
            </a:r>
            <a:r>
              <a:rPr kumimoji="0" lang="en-GB" sz="1400" b="1" i="0" u="sng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TERMLY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*This training is best done in pairs*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AD89F7-D2D8-B58F-999F-DFB653759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564" y="156612"/>
            <a:ext cx="1632263" cy="1666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526148-52F1-FB5D-8E3E-FF4A78AAF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9157" y="3547592"/>
            <a:ext cx="1036410" cy="981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B248EF-63F2-B899-A8D2-B5304DBEDC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147" y="3912473"/>
            <a:ext cx="1014420" cy="414341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72B95C9-C7CF-311A-25B9-A3EAF6706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611034"/>
              </p:ext>
            </p:extLst>
          </p:nvPr>
        </p:nvGraphicFramePr>
        <p:xfrm>
          <a:off x="749906" y="1846472"/>
          <a:ext cx="6062810" cy="481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405">
                  <a:extLst>
                    <a:ext uri="{9D8B030D-6E8A-4147-A177-3AD203B41FA5}">
                      <a16:colId xmlns:a16="http://schemas.microsoft.com/office/drawing/2014/main" val="79598327"/>
                    </a:ext>
                  </a:extLst>
                </a:gridCol>
                <a:gridCol w="3031405">
                  <a:extLst>
                    <a:ext uri="{9D8B030D-6E8A-4147-A177-3AD203B41FA5}">
                      <a16:colId xmlns:a16="http://schemas.microsoft.com/office/drawing/2014/main" val="3716002802"/>
                    </a:ext>
                  </a:extLst>
                </a:gridCol>
              </a:tblGrid>
              <a:tr h="351610">
                <a:tc>
                  <a:txBody>
                    <a:bodyPr/>
                    <a:lstStyle/>
                    <a:p>
                      <a:pPr algn="ctr"/>
                      <a:r>
                        <a:rPr lang="en-GB" u="sng"/>
                        <a:t>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/>
                        <a:t>Mini-PATH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657616"/>
                  </a:ext>
                </a:extLst>
              </a:tr>
              <a:tr h="445372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 session with important people invited by the CYP, contributions are live in-session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Completed in one in-person session (approx. 2 hours)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Typically includes a process facilitator and graphic facilitator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Large, wall-sized graphic (to accommodate larger group of attendees)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1:1 between facilitator and CYP (possibly a ‘key’ adult in attendance, chosen by the CYP)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Views can be gathered from other important people using a form, before the Mini-PATH session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be broken down into multiple sessions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Facilitator takes on graphicing role as well (can include CYP in this too!)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Typically, smaller in scale (A2/3 paper) and can be delivered virtually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1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0138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304046-ffad-4f70-9f4b-bbc776f1b690" xsi:nil="true"/>
    <lcf76f155ced4ddcb4097134ff3c332f xmlns="ec6d8bcf-c4c4-4397-845d-c4e0656895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A4DE231AD78C45A882A723257A1EA4" ma:contentTypeVersion="17" ma:contentTypeDescription="Create a new document." ma:contentTypeScope="" ma:versionID="8ee376d54d4d3095ccd9760ae4e905ea">
  <xsd:schema xmlns:xsd="http://www.w3.org/2001/XMLSchema" xmlns:xs="http://www.w3.org/2001/XMLSchema" xmlns:p="http://schemas.microsoft.com/office/2006/metadata/properties" xmlns:ns2="ec6d8bcf-c4c4-4397-845d-c4e0656895f3" xmlns:ns3="04b578ef-c5b9-4eaf-a329-d5499e02d0bf" xmlns:ns4="75304046-ffad-4f70-9f4b-bbc776f1b690" targetNamespace="http://schemas.microsoft.com/office/2006/metadata/properties" ma:root="true" ma:fieldsID="d0075edfbc463a97f95bdb31e2fe5431" ns2:_="" ns3:_="" ns4:_="">
    <xsd:import namespace="ec6d8bcf-c4c4-4397-845d-c4e0656895f3"/>
    <xsd:import namespace="04b578ef-c5b9-4eaf-a329-d5499e02d0bf"/>
    <xsd:import namespace="75304046-ffad-4f70-9f4b-bbc776f1b6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d8bcf-c4c4-4397-845d-c4e065689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578ef-c5b9-4eaf-a329-d5499e02d0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04046-ffad-4f70-9f4b-bbc776f1b69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0e8030b-d500-497a-a933-47d16392f6b6}" ma:internalName="TaxCatchAll" ma:showField="CatchAllData" ma:web="04b578ef-c5b9-4eaf-a329-d5499e02d0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C761B5-7263-4A7E-972A-1F2EC67A4E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378F36-1C4B-493A-A003-42296E3786DC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ec6d8bcf-c4c4-4397-845d-c4e0656895f3"/>
    <ds:schemaRef ds:uri="http://schemas.microsoft.com/office/2006/documentManagement/types"/>
    <ds:schemaRef ds:uri="04b578ef-c5b9-4eaf-a329-d5499e02d0bf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5304046-ffad-4f70-9f4b-bbc776f1b690"/>
  </ds:schemaRefs>
</ds:datastoreItem>
</file>

<file path=customXml/itemProps3.xml><?xml version="1.0" encoding="utf-8"?>
<ds:datastoreItem xmlns:ds="http://schemas.openxmlformats.org/officeDocument/2006/customXml" ds:itemID="{94BEB904-5692-4FE3-96FC-0320BD633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6d8bcf-c4c4-4397-845d-c4e0656895f3"/>
    <ds:schemaRef ds:uri="04b578ef-c5b9-4eaf-a329-d5499e02d0bf"/>
    <ds:schemaRef ds:uri="75304046-ffad-4f70-9f4b-bbc776f1b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1661</Words>
  <Application>Microsoft Office PowerPoint</Application>
  <PresentationFormat>Widescreen</PresentationFormat>
  <Paragraphs>239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Wingdings</vt:lpstr>
      <vt:lpstr>1_office theme</vt:lpstr>
      <vt:lpstr>Inclusion  Facilitation (IF) Service  www.Suffolk.gov.uk/if </vt:lpstr>
      <vt:lpstr>Check in – 5 mins</vt:lpstr>
      <vt:lpstr>PowerPoint Presentation</vt:lpstr>
      <vt:lpstr>Interventions   </vt:lpstr>
      <vt:lpstr>Pupil Voice    </vt:lpstr>
      <vt:lpstr>PowerPoint Presentation</vt:lpstr>
      <vt:lpstr>How would you co-create a One Page Profile with a CYP?</vt:lpstr>
      <vt:lpstr>PowerPoint Presentation</vt:lpstr>
      <vt:lpstr>Mini-PATH</vt:lpstr>
      <vt:lpstr>IMPACT: Some examples</vt:lpstr>
      <vt:lpstr>PowerPoint Presentation</vt:lpstr>
      <vt:lpstr>Check Out Activity – 2 mins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Wells</dc:creator>
  <cp:lastModifiedBy>Fran Russo</cp:lastModifiedBy>
  <cp:revision>6</cp:revision>
  <dcterms:created xsi:type="dcterms:W3CDTF">2024-05-09T10:07:33Z</dcterms:created>
  <dcterms:modified xsi:type="dcterms:W3CDTF">2025-05-12T15:49:06Z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0x010100EBA4DE231AD78C45A882A723257A1EA4</vt:lpwstr>
  </property>
  <property fmtid="{D5CDD505-2E9C-101B-9397-08002B2CF9AE}" pid="3" name="MediaServiceImageTags">
    <vt:lpwstr/>
  </property>
</Properties>
</file>