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y Breton" userId="5b325f7f-baff-4407-b49c-d7cbfc652677" providerId="ADAL" clId="{CB08D0FF-80BF-4BD0-9D5C-C216D6887C74}"/>
    <pc:docChg chg="delSld">
      <pc:chgData name="Kay Breton" userId="5b325f7f-baff-4407-b49c-d7cbfc652677" providerId="ADAL" clId="{CB08D0FF-80BF-4BD0-9D5C-C216D6887C74}" dt="2024-11-13T11:10:06.636" v="5" actId="47"/>
      <pc:docMkLst>
        <pc:docMk/>
      </pc:docMkLst>
      <pc:sldChg chg="del">
        <pc:chgData name="Kay Breton" userId="5b325f7f-baff-4407-b49c-d7cbfc652677" providerId="ADAL" clId="{CB08D0FF-80BF-4BD0-9D5C-C216D6887C74}" dt="2024-11-13T11:09:57.570" v="0" actId="47"/>
        <pc:sldMkLst>
          <pc:docMk/>
          <pc:sldMk cId="2980037286" sldId="258"/>
        </pc:sldMkLst>
      </pc:sldChg>
      <pc:sldChg chg="del">
        <pc:chgData name="Kay Breton" userId="5b325f7f-baff-4407-b49c-d7cbfc652677" providerId="ADAL" clId="{CB08D0FF-80BF-4BD0-9D5C-C216D6887C74}" dt="2024-11-13T11:09:58.194" v="1" actId="47"/>
        <pc:sldMkLst>
          <pc:docMk/>
          <pc:sldMk cId="1047288131" sldId="259"/>
        </pc:sldMkLst>
      </pc:sldChg>
      <pc:sldChg chg="del">
        <pc:chgData name="Kay Breton" userId="5b325f7f-baff-4407-b49c-d7cbfc652677" providerId="ADAL" clId="{CB08D0FF-80BF-4BD0-9D5C-C216D6887C74}" dt="2024-11-13T11:09:58.806" v="2" actId="47"/>
        <pc:sldMkLst>
          <pc:docMk/>
          <pc:sldMk cId="1036273650" sldId="260"/>
        </pc:sldMkLst>
      </pc:sldChg>
      <pc:sldChg chg="del">
        <pc:chgData name="Kay Breton" userId="5b325f7f-baff-4407-b49c-d7cbfc652677" providerId="ADAL" clId="{CB08D0FF-80BF-4BD0-9D5C-C216D6887C74}" dt="2024-11-13T11:09:59.415" v="3" actId="47"/>
        <pc:sldMkLst>
          <pc:docMk/>
          <pc:sldMk cId="3253270140" sldId="261"/>
        </pc:sldMkLst>
      </pc:sldChg>
      <pc:sldChg chg="del">
        <pc:chgData name="Kay Breton" userId="5b325f7f-baff-4407-b49c-d7cbfc652677" providerId="ADAL" clId="{CB08D0FF-80BF-4BD0-9D5C-C216D6887C74}" dt="2024-11-13T11:10:05.177" v="4" actId="47"/>
        <pc:sldMkLst>
          <pc:docMk/>
          <pc:sldMk cId="3439645807" sldId="262"/>
        </pc:sldMkLst>
      </pc:sldChg>
      <pc:sldChg chg="del">
        <pc:chgData name="Kay Breton" userId="5b325f7f-baff-4407-b49c-d7cbfc652677" providerId="ADAL" clId="{CB08D0FF-80BF-4BD0-9D5C-C216D6887C74}" dt="2024-11-13T11:10:06.636" v="5" actId="47"/>
        <pc:sldMkLst>
          <pc:docMk/>
          <pc:sldMk cId="3573624378" sldId="26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A02CC-17C0-0845-E829-CA59504C94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A92E13F-AAED-2A4C-28D7-D9EDEEAB6A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8424291-DB4E-4A98-6FF9-6B21E8C36BA4}"/>
              </a:ext>
            </a:extLst>
          </p:cNvPr>
          <p:cNvSpPr>
            <a:spLocks noGrp="1"/>
          </p:cNvSpPr>
          <p:nvPr>
            <p:ph type="dt" sz="half" idx="10"/>
          </p:nvPr>
        </p:nvSpPr>
        <p:spPr/>
        <p:txBody>
          <a:bodyPr/>
          <a:lstStyle/>
          <a:p>
            <a:fld id="{C083B091-D0AD-456E-B4AC-26AB2BFF16B0}" type="datetimeFigureOut">
              <a:rPr lang="en-GB" smtClean="0"/>
              <a:t>13/11/2024</a:t>
            </a:fld>
            <a:endParaRPr lang="en-GB"/>
          </a:p>
        </p:txBody>
      </p:sp>
      <p:sp>
        <p:nvSpPr>
          <p:cNvPr id="5" name="Footer Placeholder 4">
            <a:extLst>
              <a:ext uri="{FF2B5EF4-FFF2-40B4-BE49-F238E27FC236}">
                <a16:creationId xmlns:a16="http://schemas.microsoft.com/office/drawing/2014/main" id="{1E8DE468-AB89-8B3A-1C24-3C73AADEA8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94FDE7-0E56-CEA0-40AB-A5145C916616}"/>
              </a:ext>
            </a:extLst>
          </p:cNvPr>
          <p:cNvSpPr>
            <a:spLocks noGrp="1"/>
          </p:cNvSpPr>
          <p:nvPr>
            <p:ph type="sldNum" sz="quarter" idx="12"/>
          </p:nvPr>
        </p:nvSpPr>
        <p:spPr/>
        <p:txBody>
          <a:bodyPr/>
          <a:lstStyle/>
          <a:p>
            <a:fld id="{FC36ACAE-3B48-42FC-B655-7F17B4D8989A}" type="slidenum">
              <a:rPr lang="en-GB" smtClean="0"/>
              <a:t>‹#›</a:t>
            </a:fld>
            <a:endParaRPr lang="en-GB"/>
          </a:p>
        </p:txBody>
      </p:sp>
    </p:spTree>
    <p:extLst>
      <p:ext uri="{BB962C8B-B14F-4D97-AF65-F5344CB8AC3E}">
        <p14:creationId xmlns:p14="http://schemas.microsoft.com/office/powerpoint/2010/main" val="890701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6DD53-7CE0-2030-854C-C51AC7DAB76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6FB97D6-3BB5-1463-397E-A1F041EE24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B9CEC5-2C0F-B3F3-60C2-077BBF4C438B}"/>
              </a:ext>
            </a:extLst>
          </p:cNvPr>
          <p:cNvSpPr>
            <a:spLocks noGrp="1"/>
          </p:cNvSpPr>
          <p:nvPr>
            <p:ph type="dt" sz="half" idx="10"/>
          </p:nvPr>
        </p:nvSpPr>
        <p:spPr/>
        <p:txBody>
          <a:bodyPr/>
          <a:lstStyle/>
          <a:p>
            <a:fld id="{C083B091-D0AD-456E-B4AC-26AB2BFF16B0}" type="datetimeFigureOut">
              <a:rPr lang="en-GB" smtClean="0"/>
              <a:t>13/11/2024</a:t>
            </a:fld>
            <a:endParaRPr lang="en-GB"/>
          </a:p>
        </p:txBody>
      </p:sp>
      <p:sp>
        <p:nvSpPr>
          <p:cNvPr id="5" name="Footer Placeholder 4">
            <a:extLst>
              <a:ext uri="{FF2B5EF4-FFF2-40B4-BE49-F238E27FC236}">
                <a16:creationId xmlns:a16="http://schemas.microsoft.com/office/drawing/2014/main" id="{5D22E669-461F-5A1C-1D0A-3C4F373FC6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8F9A800-8789-0790-9268-10F222396EFD}"/>
              </a:ext>
            </a:extLst>
          </p:cNvPr>
          <p:cNvSpPr>
            <a:spLocks noGrp="1"/>
          </p:cNvSpPr>
          <p:nvPr>
            <p:ph type="sldNum" sz="quarter" idx="12"/>
          </p:nvPr>
        </p:nvSpPr>
        <p:spPr/>
        <p:txBody>
          <a:bodyPr/>
          <a:lstStyle/>
          <a:p>
            <a:fld id="{FC36ACAE-3B48-42FC-B655-7F17B4D8989A}" type="slidenum">
              <a:rPr lang="en-GB" smtClean="0"/>
              <a:t>‹#›</a:t>
            </a:fld>
            <a:endParaRPr lang="en-GB"/>
          </a:p>
        </p:txBody>
      </p:sp>
    </p:spTree>
    <p:extLst>
      <p:ext uri="{BB962C8B-B14F-4D97-AF65-F5344CB8AC3E}">
        <p14:creationId xmlns:p14="http://schemas.microsoft.com/office/powerpoint/2010/main" val="4065559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2DBE61-E6A5-3C0D-C21D-DB54DCD050A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FE268D3-0951-2476-15C4-F9310C6C4A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CB948B-0DCA-4EFF-6BBB-DBA9270BAB16}"/>
              </a:ext>
            </a:extLst>
          </p:cNvPr>
          <p:cNvSpPr>
            <a:spLocks noGrp="1"/>
          </p:cNvSpPr>
          <p:nvPr>
            <p:ph type="dt" sz="half" idx="10"/>
          </p:nvPr>
        </p:nvSpPr>
        <p:spPr/>
        <p:txBody>
          <a:bodyPr/>
          <a:lstStyle/>
          <a:p>
            <a:fld id="{C083B091-D0AD-456E-B4AC-26AB2BFF16B0}" type="datetimeFigureOut">
              <a:rPr lang="en-GB" smtClean="0"/>
              <a:t>13/11/2024</a:t>
            </a:fld>
            <a:endParaRPr lang="en-GB"/>
          </a:p>
        </p:txBody>
      </p:sp>
      <p:sp>
        <p:nvSpPr>
          <p:cNvPr id="5" name="Footer Placeholder 4">
            <a:extLst>
              <a:ext uri="{FF2B5EF4-FFF2-40B4-BE49-F238E27FC236}">
                <a16:creationId xmlns:a16="http://schemas.microsoft.com/office/drawing/2014/main" id="{1B8AD461-786C-D520-BCF9-67ECC600F1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5D4821-42F8-2570-69AF-625512255EED}"/>
              </a:ext>
            </a:extLst>
          </p:cNvPr>
          <p:cNvSpPr>
            <a:spLocks noGrp="1"/>
          </p:cNvSpPr>
          <p:nvPr>
            <p:ph type="sldNum" sz="quarter" idx="12"/>
          </p:nvPr>
        </p:nvSpPr>
        <p:spPr/>
        <p:txBody>
          <a:bodyPr/>
          <a:lstStyle/>
          <a:p>
            <a:fld id="{FC36ACAE-3B48-42FC-B655-7F17B4D8989A}" type="slidenum">
              <a:rPr lang="en-GB" smtClean="0"/>
              <a:t>‹#›</a:t>
            </a:fld>
            <a:endParaRPr lang="en-GB"/>
          </a:p>
        </p:txBody>
      </p:sp>
    </p:spTree>
    <p:extLst>
      <p:ext uri="{BB962C8B-B14F-4D97-AF65-F5344CB8AC3E}">
        <p14:creationId xmlns:p14="http://schemas.microsoft.com/office/powerpoint/2010/main" val="130287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D3479-129F-E675-6080-14ED8B713FF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5B8FA57-E6CA-F9F3-A152-CE4E3732B9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5500DD-19AF-7C63-AD9F-A0FC0F044966}"/>
              </a:ext>
            </a:extLst>
          </p:cNvPr>
          <p:cNvSpPr>
            <a:spLocks noGrp="1"/>
          </p:cNvSpPr>
          <p:nvPr>
            <p:ph type="dt" sz="half" idx="10"/>
          </p:nvPr>
        </p:nvSpPr>
        <p:spPr/>
        <p:txBody>
          <a:bodyPr/>
          <a:lstStyle/>
          <a:p>
            <a:fld id="{C083B091-D0AD-456E-B4AC-26AB2BFF16B0}" type="datetimeFigureOut">
              <a:rPr lang="en-GB" smtClean="0"/>
              <a:t>13/11/2024</a:t>
            </a:fld>
            <a:endParaRPr lang="en-GB"/>
          </a:p>
        </p:txBody>
      </p:sp>
      <p:sp>
        <p:nvSpPr>
          <p:cNvPr id="5" name="Footer Placeholder 4">
            <a:extLst>
              <a:ext uri="{FF2B5EF4-FFF2-40B4-BE49-F238E27FC236}">
                <a16:creationId xmlns:a16="http://schemas.microsoft.com/office/drawing/2014/main" id="{4A983F4B-E497-CAF4-8838-67209653A5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53FBC1-9CAB-B5AB-44A3-FD72239CA3C9}"/>
              </a:ext>
            </a:extLst>
          </p:cNvPr>
          <p:cNvSpPr>
            <a:spLocks noGrp="1"/>
          </p:cNvSpPr>
          <p:nvPr>
            <p:ph type="sldNum" sz="quarter" idx="12"/>
          </p:nvPr>
        </p:nvSpPr>
        <p:spPr/>
        <p:txBody>
          <a:bodyPr/>
          <a:lstStyle/>
          <a:p>
            <a:fld id="{FC36ACAE-3B48-42FC-B655-7F17B4D8989A}" type="slidenum">
              <a:rPr lang="en-GB" smtClean="0"/>
              <a:t>‹#›</a:t>
            </a:fld>
            <a:endParaRPr lang="en-GB"/>
          </a:p>
        </p:txBody>
      </p:sp>
    </p:spTree>
    <p:extLst>
      <p:ext uri="{BB962C8B-B14F-4D97-AF65-F5344CB8AC3E}">
        <p14:creationId xmlns:p14="http://schemas.microsoft.com/office/powerpoint/2010/main" val="1806434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5BF8F-94E3-D9A8-CE21-013BFD6CA1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FD481F0-E2A9-D141-872B-4DF6DC00A2C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0E1A7C-721E-0AF1-33D3-5E6B094A018B}"/>
              </a:ext>
            </a:extLst>
          </p:cNvPr>
          <p:cNvSpPr>
            <a:spLocks noGrp="1"/>
          </p:cNvSpPr>
          <p:nvPr>
            <p:ph type="dt" sz="half" idx="10"/>
          </p:nvPr>
        </p:nvSpPr>
        <p:spPr/>
        <p:txBody>
          <a:bodyPr/>
          <a:lstStyle/>
          <a:p>
            <a:fld id="{C083B091-D0AD-456E-B4AC-26AB2BFF16B0}" type="datetimeFigureOut">
              <a:rPr lang="en-GB" smtClean="0"/>
              <a:t>13/11/2024</a:t>
            </a:fld>
            <a:endParaRPr lang="en-GB"/>
          </a:p>
        </p:txBody>
      </p:sp>
      <p:sp>
        <p:nvSpPr>
          <p:cNvPr id="5" name="Footer Placeholder 4">
            <a:extLst>
              <a:ext uri="{FF2B5EF4-FFF2-40B4-BE49-F238E27FC236}">
                <a16:creationId xmlns:a16="http://schemas.microsoft.com/office/drawing/2014/main" id="{7864985E-4C4E-0A72-87EF-0C429E1D15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9C306A-7981-72EA-6043-83F9EB50FD9D}"/>
              </a:ext>
            </a:extLst>
          </p:cNvPr>
          <p:cNvSpPr>
            <a:spLocks noGrp="1"/>
          </p:cNvSpPr>
          <p:nvPr>
            <p:ph type="sldNum" sz="quarter" idx="12"/>
          </p:nvPr>
        </p:nvSpPr>
        <p:spPr/>
        <p:txBody>
          <a:bodyPr/>
          <a:lstStyle/>
          <a:p>
            <a:fld id="{FC36ACAE-3B48-42FC-B655-7F17B4D8989A}" type="slidenum">
              <a:rPr lang="en-GB" smtClean="0"/>
              <a:t>‹#›</a:t>
            </a:fld>
            <a:endParaRPr lang="en-GB"/>
          </a:p>
        </p:txBody>
      </p:sp>
    </p:spTree>
    <p:extLst>
      <p:ext uri="{BB962C8B-B14F-4D97-AF65-F5344CB8AC3E}">
        <p14:creationId xmlns:p14="http://schemas.microsoft.com/office/powerpoint/2010/main" val="2588217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3B4F8-1B32-C6A2-3CDF-E8D1CC1667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868CAFF-312A-449C-17A0-AC17266139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5031A85-E5BF-BC8D-0D93-F206B7959A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3B1D487-9440-7F44-FF3B-0755D48265F5}"/>
              </a:ext>
            </a:extLst>
          </p:cNvPr>
          <p:cNvSpPr>
            <a:spLocks noGrp="1"/>
          </p:cNvSpPr>
          <p:nvPr>
            <p:ph type="dt" sz="half" idx="10"/>
          </p:nvPr>
        </p:nvSpPr>
        <p:spPr/>
        <p:txBody>
          <a:bodyPr/>
          <a:lstStyle/>
          <a:p>
            <a:fld id="{C083B091-D0AD-456E-B4AC-26AB2BFF16B0}" type="datetimeFigureOut">
              <a:rPr lang="en-GB" smtClean="0"/>
              <a:t>13/11/2024</a:t>
            </a:fld>
            <a:endParaRPr lang="en-GB"/>
          </a:p>
        </p:txBody>
      </p:sp>
      <p:sp>
        <p:nvSpPr>
          <p:cNvPr id="6" name="Footer Placeholder 5">
            <a:extLst>
              <a:ext uri="{FF2B5EF4-FFF2-40B4-BE49-F238E27FC236}">
                <a16:creationId xmlns:a16="http://schemas.microsoft.com/office/drawing/2014/main" id="{E5190387-CDB1-89D1-FD49-4895867068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88625E-F492-E8E4-6A2D-7D7FD4B6FA7F}"/>
              </a:ext>
            </a:extLst>
          </p:cNvPr>
          <p:cNvSpPr>
            <a:spLocks noGrp="1"/>
          </p:cNvSpPr>
          <p:nvPr>
            <p:ph type="sldNum" sz="quarter" idx="12"/>
          </p:nvPr>
        </p:nvSpPr>
        <p:spPr/>
        <p:txBody>
          <a:bodyPr/>
          <a:lstStyle/>
          <a:p>
            <a:fld id="{FC36ACAE-3B48-42FC-B655-7F17B4D8989A}" type="slidenum">
              <a:rPr lang="en-GB" smtClean="0"/>
              <a:t>‹#›</a:t>
            </a:fld>
            <a:endParaRPr lang="en-GB"/>
          </a:p>
        </p:txBody>
      </p:sp>
    </p:spTree>
    <p:extLst>
      <p:ext uri="{BB962C8B-B14F-4D97-AF65-F5344CB8AC3E}">
        <p14:creationId xmlns:p14="http://schemas.microsoft.com/office/powerpoint/2010/main" val="824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E88F1-7498-AD3B-35A1-0C428BAE00D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0082F97-10A3-0719-9FA9-1A218F0509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F38D79-4C20-C0A0-9928-A2D4676E88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7619EC5-13D5-1F71-C930-44D6FBE743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CB6D10-7EA6-F5F1-960D-4C9D0AF9C2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92CB202-1279-AA4E-74F2-0624ED97FF21}"/>
              </a:ext>
            </a:extLst>
          </p:cNvPr>
          <p:cNvSpPr>
            <a:spLocks noGrp="1"/>
          </p:cNvSpPr>
          <p:nvPr>
            <p:ph type="dt" sz="half" idx="10"/>
          </p:nvPr>
        </p:nvSpPr>
        <p:spPr/>
        <p:txBody>
          <a:bodyPr/>
          <a:lstStyle/>
          <a:p>
            <a:fld id="{C083B091-D0AD-456E-B4AC-26AB2BFF16B0}" type="datetimeFigureOut">
              <a:rPr lang="en-GB" smtClean="0"/>
              <a:t>13/11/2024</a:t>
            </a:fld>
            <a:endParaRPr lang="en-GB"/>
          </a:p>
        </p:txBody>
      </p:sp>
      <p:sp>
        <p:nvSpPr>
          <p:cNvPr id="8" name="Footer Placeholder 7">
            <a:extLst>
              <a:ext uri="{FF2B5EF4-FFF2-40B4-BE49-F238E27FC236}">
                <a16:creationId xmlns:a16="http://schemas.microsoft.com/office/drawing/2014/main" id="{6DD12EDF-0F30-DB3F-FBA4-1253BD1F5C5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231137A-C50C-7B01-9BD5-B4AED1B8CFF6}"/>
              </a:ext>
            </a:extLst>
          </p:cNvPr>
          <p:cNvSpPr>
            <a:spLocks noGrp="1"/>
          </p:cNvSpPr>
          <p:nvPr>
            <p:ph type="sldNum" sz="quarter" idx="12"/>
          </p:nvPr>
        </p:nvSpPr>
        <p:spPr/>
        <p:txBody>
          <a:bodyPr/>
          <a:lstStyle/>
          <a:p>
            <a:fld id="{FC36ACAE-3B48-42FC-B655-7F17B4D8989A}" type="slidenum">
              <a:rPr lang="en-GB" smtClean="0"/>
              <a:t>‹#›</a:t>
            </a:fld>
            <a:endParaRPr lang="en-GB"/>
          </a:p>
        </p:txBody>
      </p:sp>
    </p:spTree>
    <p:extLst>
      <p:ext uri="{BB962C8B-B14F-4D97-AF65-F5344CB8AC3E}">
        <p14:creationId xmlns:p14="http://schemas.microsoft.com/office/powerpoint/2010/main" val="2798411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965B3-EFEE-B25C-D60B-0A43FC9F616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D464CE2-64CD-B31A-0270-D8553A6137F2}"/>
              </a:ext>
            </a:extLst>
          </p:cNvPr>
          <p:cNvSpPr>
            <a:spLocks noGrp="1"/>
          </p:cNvSpPr>
          <p:nvPr>
            <p:ph type="dt" sz="half" idx="10"/>
          </p:nvPr>
        </p:nvSpPr>
        <p:spPr/>
        <p:txBody>
          <a:bodyPr/>
          <a:lstStyle/>
          <a:p>
            <a:fld id="{C083B091-D0AD-456E-B4AC-26AB2BFF16B0}" type="datetimeFigureOut">
              <a:rPr lang="en-GB" smtClean="0"/>
              <a:t>13/11/2024</a:t>
            </a:fld>
            <a:endParaRPr lang="en-GB"/>
          </a:p>
        </p:txBody>
      </p:sp>
      <p:sp>
        <p:nvSpPr>
          <p:cNvPr id="4" name="Footer Placeholder 3">
            <a:extLst>
              <a:ext uri="{FF2B5EF4-FFF2-40B4-BE49-F238E27FC236}">
                <a16:creationId xmlns:a16="http://schemas.microsoft.com/office/drawing/2014/main" id="{BA579649-A0A1-C73B-2DA4-4A82D581290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A8D7DCE-C060-BF74-3E3B-D40E4324D5DE}"/>
              </a:ext>
            </a:extLst>
          </p:cNvPr>
          <p:cNvSpPr>
            <a:spLocks noGrp="1"/>
          </p:cNvSpPr>
          <p:nvPr>
            <p:ph type="sldNum" sz="quarter" idx="12"/>
          </p:nvPr>
        </p:nvSpPr>
        <p:spPr/>
        <p:txBody>
          <a:bodyPr/>
          <a:lstStyle/>
          <a:p>
            <a:fld id="{FC36ACAE-3B48-42FC-B655-7F17B4D8989A}" type="slidenum">
              <a:rPr lang="en-GB" smtClean="0"/>
              <a:t>‹#›</a:t>
            </a:fld>
            <a:endParaRPr lang="en-GB"/>
          </a:p>
        </p:txBody>
      </p:sp>
    </p:spTree>
    <p:extLst>
      <p:ext uri="{BB962C8B-B14F-4D97-AF65-F5344CB8AC3E}">
        <p14:creationId xmlns:p14="http://schemas.microsoft.com/office/powerpoint/2010/main" val="1240554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E50402-F8DC-C63D-83F4-71BE1727E7CE}"/>
              </a:ext>
            </a:extLst>
          </p:cNvPr>
          <p:cNvSpPr>
            <a:spLocks noGrp="1"/>
          </p:cNvSpPr>
          <p:nvPr>
            <p:ph type="dt" sz="half" idx="10"/>
          </p:nvPr>
        </p:nvSpPr>
        <p:spPr/>
        <p:txBody>
          <a:bodyPr/>
          <a:lstStyle/>
          <a:p>
            <a:fld id="{C083B091-D0AD-456E-B4AC-26AB2BFF16B0}" type="datetimeFigureOut">
              <a:rPr lang="en-GB" smtClean="0"/>
              <a:t>13/11/2024</a:t>
            </a:fld>
            <a:endParaRPr lang="en-GB"/>
          </a:p>
        </p:txBody>
      </p:sp>
      <p:sp>
        <p:nvSpPr>
          <p:cNvPr id="3" name="Footer Placeholder 2">
            <a:extLst>
              <a:ext uri="{FF2B5EF4-FFF2-40B4-BE49-F238E27FC236}">
                <a16:creationId xmlns:a16="http://schemas.microsoft.com/office/drawing/2014/main" id="{A43EE2A3-4C55-8561-7304-5315161626C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D992715-BAD4-58F2-27A0-2D70CAF830DD}"/>
              </a:ext>
            </a:extLst>
          </p:cNvPr>
          <p:cNvSpPr>
            <a:spLocks noGrp="1"/>
          </p:cNvSpPr>
          <p:nvPr>
            <p:ph type="sldNum" sz="quarter" idx="12"/>
          </p:nvPr>
        </p:nvSpPr>
        <p:spPr/>
        <p:txBody>
          <a:bodyPr/>
          <a:lstStyle/>
          <a:p>
            <a:fld id="{FC36ACAE-3B48-42FC-B655-7F17B4D8989A}" type="slidenum">
              <a:rPr lang="en-GB" smtClean="0"/>
              <a:t>‹#›</a:t>
            </a:fld>
            <a:endParaRPr lang="en-GB"/>
          </a:p>
        </p:txBody>
      </p:sp>
    </p:spTree>
    <p:extLst>
      <p:ext uri="{BB962C8B-B14F-4D97-AF65-F5344CB8AC3E}">
        <p14:creationId xmlns:p14="http://schemas.microsoft.com/office/powerpoint/2010/main" val="3823822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F6835-6E67-2A07-DCEE-63998C20F8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A90AE43-638B-ED21-58F2-4EBD74409A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2A40D04-63FB-BE0C-3F40-6EC42716F1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5F7178-84DB-D5E1-5CE9-4E50A6C1EE5E}"/>
              </a:ext>
            </a:extLst>
          </p:cNvPr>
          <p:cNvSpPr>
            <a:spLocks noGrp="1"/>
          </p:cNvSpPr>
          <p:nvPr>
            <p:ph type="dt" sz="half" idx="10"/>
          </p:nvPr>
        </p:nvSpPr>
        <p:spPr/>
        <p:txBody>
          <a:bodyPr/>
          <a:lstStyle/>
          <a:p>
            <a:fld id="{C083B091-D0AD-456E-B4AC-26AB2BFF16B0}" type="datetimeFigureOut">
              <a:rPr lang="en-GB" smtClean="0"/>
              <a:t>13/11/2024</a:t>
            </a:fld>
            <a:endParaRPr lang="en-GB"/>
          </a:p>
        </p:txBody>
      </p:sp>
      <p:sp>
        <p:nvSpPr>
          <p:cNvPr id="6" name="Footer Placeholder 5">
            <a:extLst>
              <a:ext uri="{FF2B5EF4-FFF2-40B4-BE49-F238E27FC236}">
                <a16:creationId xmlns:a16="http://schemas.microsoft.com/office/drawing/2014/main" id="{46E486CA-9D8E-1EB0-A164-0A9B3D7ED1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BC250D-2215-7099-6A00-4D8605C2C944}"/>
              </a:ext>
            </a:extLst>
          </p:cNvPr>
          <p:cNvSpPr>
            <a:spLocks noGrp="1"/>
          </p:cNvSpPr>
          <p:nvPr>
            <p:ph type="sldNum" sz="quarter" idx="12"/>
          </p:nvPr>
        </p:nvSpPr>
        <p:spPr/>
        <p:txBody>
          <a:bodyPr/>
          <a:lstStyle/>
          <a:p>
            <a:fld id="{FC36ACAE-3B48-42FC-B655-7F17B4D8989A}" type="slidenum">
              <a:rPr lang="en-GB" smtClean="0"/>
              <a:t>‹#›</a:t>
            </a:fld>
            <a:endParaRPr lang="en-GB"/>
          </a:p>
        </p:txBody>
      </p:sp>
    </p:spTree>
    <p:extLst>
      <p:ext uri="{BB962C8B-B14F-4D97-AF65-F5344CB8AC3E}">
        <p14:creationId xmlns:p14="http://schemas.microsoft.com/office/powerpoint/2010/main" val="4092996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71997-45A2-55FC-DDA4-20A4218FE6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8D1EA7D-A7E7-57A3-053F-C06D7056B2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2A3D1ED-BA70-B4F8-5401-F795F375AA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2FB03E-924E-E9D3-6648-9F2127B6A04D}"/>
              </a:ext>
            </a:extLst>
          </p:cNvPr>
          <p:cNvSpPr>
            <a:spLocks noGrp="1"/>
          </p:cNvSpPr>
          <p:nvPr>
            <p:ph type="dt" sz="half" idx="10"/>
          </p:nvPr>
        </p:nvSpPr>
        <p:spPr/>
        <p:txBody>
          <a:bodyPr/>
          <a:lstStyle/>
          <a:p>
            <a:fld id="{C083B091-D0AD-456E-B4AC-26AB2BFF16B0}" type="datetimeFigureOut">
              <a:rPr lang="en-GB" smtClean="0"/>
              <a:t>13/11/2024</a:t>
            </a:fld>
            <a:endParaRPr lang="en-GB"/>
          </a:p>
        </p:txBody>
      </p:sp>
      <p:sp>
        <p:nvSpPr>
          <p:cNvPr id="6" name="Footer Placeholder 5">
            <a:extLst>
              <a:ext uri="{FF2B5EF4-FFF2-40B4-BE49-F238E27FC236}">
                <a16:creationId xmlns:a16="http://schemas.microsoft.com/office/drawing/2014/main" id="{8B86DFC4-CB38-8ED9-F5C6-5ACC46FFFE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A040B0-A2C1-F15F-1CBC-CBF4F8286F0D}"/>
              </a:ext>
            </a:extLst>
          </p:cNvPr>
          <p:cNvSpPr>
            <a:spLocks noGrp="1"/>
          </p:cNvSpPr>
          <p:nvPr>
            <p:ph type="sldNum" sz="quarter" idx="12"/>
          </p:nvPr>
        </p:nvSpPr>
        <p:spPr/>
        <p:txBody>
          <a:bodyPr/>
          <a:lstStyle/>
          <a:p>
            <a:fld id="{FC36ACAE-3B48-42FC-B655-7F17B4D8989A}" type="slidenum">
              <a:rPr lang="en-GB" smtClean="0"/>
              <a:t>‹#›</a:t>
            </a:fld>
            <a:endParaRPr lang="en-GB"/>
          </a:p>
        </p:txBody>
      </p:sp>
    </p:spTree>
    <p:extLst>
      <p:ext uri="{BB962C8B-B14F-4D97-AF65-F5344CB8AC3E}">
        <p14:creationId xmlns:p14="http://schemas.microsoft.com/office/powerpoint/2010/main" val="3243926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7DAF85-1EDF-8C1D-CF4E-E989AECE8E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936A522-8C88-B978-5704-F7F56D1D4D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610D0D-B4CE-EB73-FA88-8AFACD5829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083B091-D0AD-456E-B4AC-26AB2BFF16B0}" type="datetimeFigureOut">
              <a:rPr lang="en-GB" smtClean="0"/>
              <a:t>13/11/2024</a:t>
            </a:fld>
            <a:endParaRPr lang="en-GB"/>
          </a:p>
        </p:txBody>
      </p:sp>
      <p:sp>
        <p:nvSpPr>
          <p:cNvPr id="5" name="Footer Placeholder 4">
            <a:extLst>
              <a:ext uri="{FF2B5EF4-FFF2-40B4-BE49-F238E27FC236}">
                <a16:creationId xmlns:a16="http://schemas.microsoft.com/office/drawing/2014/main" id="{A3904F02-F57C-381D-17C5-19A5B4EB3A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A2EB2200-C75F-4EFE-A1E5-832262E2D4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C36ACAE-3B48-42FC-B655-7F17B4D8989A}" type="slidenum">
              <a:rPr lang="en-GB" smtClean="0"/>
              <a:t>‹#›</a:t>
            </a:fld>
            <a:endParaRPr lang="en-GB"/>
          </a:p>
        </p:txBody>
      </p:sp>
    </p:spTree>
    <p:extLst>
      <p:ext uri="{BB962C8B-B14F-4D97-AF65-F5344CB8AC3E}">
        <p14:creationId xmlns:p14="http://schemas.microsoft.com/office/powerpoint/2010/main" val="221222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annafreud.us13.list-manage.com/track/click?u=aa2c9f8b722440e7e05bedb82&amp;id=4aa398db3f&amp;e=cfe6b4a1fc" TargetMode="External"/><Relationship Id="rId3" Type="http://schemas.openxmlformats.org/officeDocument/2006/relationships/hyperlink" Target="https://www.kidsinspire.org.uk/" TargetMode="External"/><Relationship Id="rId7" Type="http://schemas.openxmlformats.org/officeDocument/2006/relationships/hyperlink" Target="https://annafreud.zoom.us/meeting/register/tJUqde6rpj4jHdb7zwYLCKBAibfvo_G882-Q?mc_cid=92b68333c4&amp;mc_eid=cfe6b4a1fc#/registration" TargetMode="External"/><Relationship Id="rId2" Type="http://schemas.openxmlformats.org/officeDocument/2006/relationships/hyperlink" Target="https://www.annafreud.org/training/conferences-and-events/uk-trauma-council-insight-series-complex-trauma-and-the-social-world/?cmid=eb9aa7ec-7a39-4033-9fc1-583d97ec92cc" TargetMode="External"/><Relationship Id="rId1" Type="http://schemas.openxmlformats.org/officeDocument/2006/relationships/slideLayout" Target="../slideLayouts/slideLayout7.xml"/><Relationship Id="rId6" Type="http://schemas.openxmlformats.org/officeDocument/2006/relationships/hyperlink" Target="https://content.thesendcast.com/c/8f1355951f05bf2ccc3470818ab9a39c_9948e8d75c5ff66d5a5b3a30b709ce74?sid=1c3c6792cd9e72af3cfee22628b291db_1236df865af4adb8186f37f5f717f171&amp;aid=hGsP" TargetMode="External"/><Relationship Id="rId5" Type="http://schemas.openxmlformats.org/officeDocument/2006/relationships/hyperlink" Target="https://content.thesendcast.com/c/afb9adc03c4dc52e5c984d674eb93bfe_16c664bc20fe5a11ed597b26983be16e?sid=1c3c6792cd9e72af3cfee22628b291db_1236df865af4adb8186f37f5f717f171&amp;aid=hGsP" TargetMode="External"/><Relationship Id="rId10" Type="http://schemas.openxmlformats.org/officeDocument/2006/relationships/hyperlink" Target="https://healthyschoolscp.org.uk/wp-content/uploads/2020/04/Mental-Health-guidance-online-version-Updated-July-2019.pdf" TargetMode="External"/><Relationship Id="rId4" Type="http://schemas.openxmlformats.org/officeDocument/2006/relationships/hyperlink" Target="mailto:communityengagement@kidsinspire.org.uk" TargetMode="External"/><Relationship Id="rId9" Type="http://schemas.openxmlformats.org/officeDocument/2006/relationships/hyperlink" Target="https://annafreud.us13.list-manage.com/track/click?u=aa2c9f8b722440e7e05bedb82&amp;id=f803c54d60&amp;e=cfe6b4a1f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C4610A-211B-FFDC-C5B1-41BD9F1327DE}"/>
              </a:ext>
            </a:extLst>
          </p:cNvPr>
          <p:cNvSpPr>
            <a:spLocks noGrp="1"/>
          </p:cNvSpPr>
          <p:nvPr>
            <p:ph type="ctrTitle"/>
          </p:nvPr>
        </p:nvSpPr>
        <p:spPr>
          <a:xfrm>
            <a:off x="686834" y="1153572"/>
            <a:ext cx="3200400" cy="4461163"/>
          </a:xfrm>
        </p:spPr>
        <p:txBody>
          <a:bodyPr vert="horz" lIns="91440" tIns="45720" rIns="91440" bIns="45720" rtlCol="0" anchor="ctr">
            <a:normAutofit/>
          </a:bodyPr>
          <a:lstStyle/>
          <a:p>
            <a:pPr algn="l"/>
            <a:r>
              <a:rPr lang="en-US" sz="4400" kern="1200">
                <a:solidFill>
                  <a:srgbClr val="FFFFFF"/>
                </a:solidFill>
                <a:latin typeface="+mj-lt"/>
                <a:ea typeface="+mj-ea"/>
                <a:cs typeface="+mj-cs"/>
              </a:rPr>
              <a:t>Mental Health Lead Network Meeting 12.11.24</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ubtitle 2">
            <a:extLst>
              <a:ext uri="{FF2B5EF4-FFF2-40B4-BE49-F238E27FC236}">
                <a16:creationId xmlns:a16="http://schemas.microsoft.com/office/drawing/2014/main" id="{5BB1942E-42C9-490E-FD59-ABEF6833D319}"/>
              </a:ext>
            </a:extLst>
          </p:cNvPr>
          <p:cNvSpPr>
            <a:spLocks noGrp="1"/>
          </p:cNvSpPr>
          <p:nvPr>
            <p:ph type="subTitle" idx="1"/>
          </p:nvPr>
        </p:nvSpPr>
        <p:spPr>
          <a:xfrm>
            <a:off x="4447308" y="591344"/>
            <a:ext cx="6906491" cy="5585619"/>
          </a:xfrm>
        </p:spPr>
        <p:txBody>
          <a:bodyPr vert="horz" lIns="91440" tIns="45720" rIns="91440" bIns="45720" rtlCol="0" anchor="ctr">
            <a:normAutofit/>
          </a:bodyPr>
          <a:lstStyle/>
          <a:p>
            <a:pPr indent="-228600" algn="l">
              <a:buFont typeface="Arial" panose="020B0604020202020204" pitchFamily="34" charset="0"/>
              <a:buChar char="•"/>
            </a:pPr>
            <a:endParaRPr lang="en-US" dirty="0"/>
          </a:p>
          <a:p>
            <a:pPr marL="457200" indent="-228600" algn="l">
              <a:buFont typeface="Arial" panose="020B0604020202020204" pitchFamily="34" charset="0"/>
              <a:buChar char="•"/>
            </a:pPr>
            <a:r>
              <a:rPr lang="en-US" dirty="0"/>
              <a:t>Welcome and notices</a:t>
            </a:r>
          </a:p>
          <a:p>
            <a:pPr marL="457200" indent="-228600" algn="l">
              <a:buFont typeface="Arial" panose="020B0604020202020204" pitchFamily="34" charset="0"/>
              <a:buChar char="•"/>
            </a:pPr>
            <a:r>
              <a:rPr lang="en-US" dirty="0"/>
              <a:t>Sarah Orves (lead on wellbeing across the Asset Education Trust) discussing the Trust’s wellbeing model</a:t>
            </a:r>
          </a:p>
          <a:p>
            <a:pPr marL="457200" indent="-228600" algn="l">
              <a:buFont typeface="Arial" panose="020B0604020202020204" pitchFamily="34" charset="0"/>
              <a:buChar char="•"/>
            </a:pPr>
            <a:r>
              <a:rPr lang="en-US" dirty="0"/>
              <a:t>Michelle Smith discussing </a:t>
            </a:r>
            <a:r>
              <a:rPr lang="en-US" dirty="0" err="1"/>
              <a:t>Kooth</a:t>
            </a:r>
            <a:r>
              <a:rPr lang="en-US" dirty="0"/>
              <a:t> as a service provider</a:t>
            </a:r>
          </a:p>
          <a:p>
            <a:pPr marL="457200" indent="-228600" algn="l">
              <a:buFont typeface="Arial" panose="020B0604020202020204" pitchFamily="34" charset="0"/>
              <a:buChar char="•"/>
            </a:pPr>
            <a:r>
              <a:rPr lang="en-US" dirty="0"/>
              <a:t>Reflections / Suggestions / Questions?</a:t>
            </a:r>
          </a:p>
          <a:p>
            <a:pPr marL="228600" algn="l"/>
            <a:r>
              <a:rPr lang="en-US" sz="1600" i="1" dirty="0"/>
              <a:t>(If anyone wants to be part of the steering group for the network please email:  Kay.Breton@suffolk.gov.uk)</a:t>
            </a:r>
          </a:p>
          <a:p>
            <a:pPr marL="457200" indent="-228600" algn="l">
              <a:buFont typeface="Arial" panose="020B0604020202020204" pitchFamily="34" charset="0"/>
              <a:buChar char="•"/>
            </a:pPr>
            <a:endParaRPr lang="en-US" dirty="0"/>
          </a:p>
        </p:txBody>
      </p:sp>
    </p:spTree>
    <p:extLst>
      <p:ext uri="{BB962C8B-B14F-4D97-AF65-F5344CB8AC3E}">
        <p14:creationId xmlns:p14="http://schemas.microsoft.com/office/powerpoint/2010/main" val="1397669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C5E7E5-A5AF-5B96-5CA3-75259284AD75}"/>
              </a:ext>
            </a:extLst>
          </p:cNvPr>
          <p:cNvSpPr txBox="1"/>
          <p:nvPr/>
        </p:nvSpPr>
        <p:spPr>
          <a:xfrm>
            <a:off x="274984" y="230563"/>
            <a:ext cx="5922270" cy="1815882"/>
          </a:xfrm>
          <a:prstGeom prst="rect">
            <a:avLst/>
          </a:prstGeom>
          <a:solidFill>
            <a:schemeClr val="accent6">
              <a:lumMod val="20000"/>
              <a:lumOff val="80000"/>
            </a:schemeClr>
          </a:solidFill>
        </p:spPr>
        <p:txBody>
          <a:bodyPr wrap="square" rtlCol="0">
            <a:spAutoFit/>
          </a:bodyPr>
          <a:lstStyle/>
          <a:p>
            <a:r>
              <a:rPr lang="en-GB" sz="1400" b="1" i="0" dirty="0">
                <a:effectLst/>
              </a:rPr>
              <a:t>Join a webinar on how early trauma affects children's relationships and mental health. Learn strategies for recovery from leading experts in the UK Trauma Council series.</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232D5A"/>
                </a:solidFill>
                <a:effectLst/>
              </a:rPr>
              <a:t>12th December 2024                      05:00 PM - 06:30 PM</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232D5A"/>
                </a:solidFill>
                <a:effectLst/>
              </a:rPr>
              <a:t>Online	Price	£30</a:t>
            </a:r>
            <a:endParaRPr kumimoji="0" lang="en-US" altLang="en-US" sz="1400" b="1" i="0" u="none" strike="noStrike" cap="none" normalizeH="0" baseline="0" dirty="0">
              <a:ln>
                <a:noFill/>
              </a:ln>
              <a:solidFill>
                <a:schemeClr val="tx1"/>
              </a:solidFill>
              <a:effectLst/>
            </a:endParaRPr>
          </a:p>
          <a:p>
            <a:pPr marL="457200" marR="0" lvl="1" indent="-457200" algn="l" defTabSz="914400" rtl="0" eaLnBrk="0" fontAlgn="base" latinLnBrk="0" hangingPunct="0">
              <a:lnSpc>
                <a:spcPct val="100000"/>
              </a:lnSpc>
              <a:spcBef>
                <a:spcPct val="0"/>
              </a:spcBef>
              <a:spcAft>
                <a:spcPct val="0"/>
              </a:spcAft>
              <a:buClrTx/>
              <a:buSzTx/>
              <a:buFontTx/>
              <a:buNone/>
              <a:tabLst/>
            </a:pPr>
            <a:r>
              <a:rPr lang="en-GB" sz="1400" b="1" dirty="0">
                <a:hlinkClick r:id="rId2"/>
              </a:rPr>
              <a:t>UK Trauma Council Insight Series - Complex Trauma And The Social World | Anna Freud</a:t>
            </a:r>
            <a:endParaRPr lang="en-GB" sz="1400" b="1" dirty="0"/>
          </a:p>
          <a:p>
            <a:endParaRPr lang="en-GB" sz="1400" b="1" dirty="0"/>
          </a:p>
        </p:txBody>
      </p:sp>
      <p:sp>
        <p:nvSpPr>
          <p:cNvPr id="3" name="Rectangle 1">
            <a:extLst>
              <a:ext uri="{FF2B5EF4-FFF2-40B4-BE49-F238E27FC236}">
                <a16:creationId xmlns:a16="http://schemas.microsoft.com/office/drawing/2014/main" id="{10C5E05A-134A-0335-ABD7-57810BC3C476}"/>
              </a:ext>
            </a:extLst>
          </p:cNvPr>
          <p:cNvSpPr>
            <a:spLocks noChangeArrowheads="1"/>
          </p:cNvSpPr>
          <p:nvPr/>
        </p:nvSpPr>
        <p:spPr bwMode="auto">
          <a:xfrm>
            <a:off x="0" y="-107722"/>
            <a:ext cx="65" cy="215444"/>
          </a:xfrm>
          <a:prstGeom prst="rect">
            <a:avLst/>
          </a:prstGeom>
          <a:solidFill>
            <a:srgbClr val="F8F8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chemeClr val="tx1"/>
              </a:solidFill>
              <a:effectLst/>
            </a:endParaRPr>
          </a:p>
        </p:txBody>
      </p:sp>
      <p:sp>
        <p:nvSpPr>
          <p:cNvPr id="5" name="Rectangle 3">
            <a:extLst>
              <a:ext uri="{FF2B5EF4-FFF2-40B4-BE49-F238E27FC236}">
                <a16:creationId xmlns:a16="http://schemas.microsoft.com/office/drawing/2014/main" id="{32C037C0-03FA-4D7E-C946-E00259107CD5}"/>
              </a:ext>
            </a:extLst>
          </p:cNvPr>
          <p:cNvSpPr>
            <a:spLocks noChangeArrowheads="1"/>
          </p:cNvSpPr>
          <p:nvPr/>
        </p:nvSpPr>
        <p:spPr bwMode="auto">
          <a:xfrm>
            <a:off x="0" y="-91847"/>
            <a:ext cx="65" cy="215444"/>
          </a:xfrm>
          <a:prstGeom prst="rect">
            <a:avLst/>
          </a:prstGeom>
          <a:solidFill>
            <a:srgbClr val="F8F8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chemeClr val="tx1"/>
              </a:solidFill>
              <a:effectLst/>
            </a:endParaRPr>
          </a:p>
        </p:txBody>
      </p:sp>
      <p:sp>
        <p:nvSpPr>
          <p:cNvPr id="6" name="TextBox 5">
            <a:extLst>
              <a:ext uri="{FF2B5EF4-FFF2-40B4-BE49-F238E27FC236}">
                <a16:creationId xmlns:a16="http://schemas.microsoft.com/office/drawing/2014/main" id="{9EAE2E11-4A23-AFB6-9E9C-49A2D61E871D}"/>
              </a:ext>
            </a:extLst>
          </p:cNvPr>
          <p:cNvSpPr txBox="1"/>
          <p:nvPr/>
        </p:nvSpPr>
        <p:spPr>
          <a:xfrm>
            <a:off x="274984" y="4978691"/>
            <a:ext cx="8825022" cy="1600438"/>
          </a:xfrm>
          <a:prstGeom prst="rect">
            <a:avLst/>
          </a:prstGeom>
          <a:solidFill>
            <a:schemeClr val="accent5">
              <a:lumMod val="20000"/>
              <a:lumOff val="80000"/>
            </a:schemeClr>
          </a:solidFill>
        </p:spPr>
        <p:txBody>
          <a:bodyPr wrap="square" rtlCol="0">
            <a:spAutoFit/>
          </a:bodyPr>
          <a:lstStyle/>
          <a:p>
            <a:r>
              <a:rPr lang="en-GB" sz="1400" dirty="0">
                <a:ea typeface="Aptos" panose="020B0004020202020204" pitchFamily="34" charset="0"/>
              </a:rPr>
              <a:t>A </a:t>
            </a:r>
            <a:r>
              <a:rPr lang="en-GB" sz="1400" dirty="0">
                <a:effectLst/>
                <a:ea typeface="Aptos" panose="020B0004020202020204" pitchFamily="34" charset="0"/>
              </a:rPr>
              <a:t>children’s mental health charity, offering FREE therapy to schools for children from low income families. They have been established in Essex for 17 years and in </a:t>
            </a:r>
            <a:r>
              <a:rPr lang="en-GB" sz="1400" dirty="0">
                <a:ea typeface="Aptos" panose="020B0004020202020204" pitchFamily="34" charset="0"/>
              </a:rPr>
              <a:t>M</a:t>
            </a:r>
            <a:r>
              <a:rPr lang="en-GB" sz="1400" dirty="0">
                <a:effectLst/>
                <a:ea typeface="Aptos" panose="020B0004020202020204" pitchFamily="34" charset="0"/>
              </a:rPr>
              <a:t>ay this year have now expanded their reach to Ipswich. </a:t>
            </a:r>
            <a:endParaRPr lang="en-GB" sz="1400" b="1" dirty="0">
              <a:hlinkClick r:id="rId3"/>
            </a:endParaRPr>
          </a:p>
          <a:p>
            <a:r>
              <a:rPr lang="en-GB" sz="1400" b="1" dirty="0">
                <a:hlinkClick r:id="rId3"/>
              </a:rPr>
              <a:t>A children's mental health charity offering trauma recovery services for the family</a:t>
            </a:r>
            <a:endParaRPr lang="en-GB" sz="1400" b="1" dirty="0">
              <a:effectLst/>
              <a:ea typeface="Aptos" panose="020B0004020202020204" pitchFamily="34" charset="0"/>
              <a:cs typeface="Aptos" panose="020B0004020202020204" pitchFamily="34" charset="0"/>
            </a:endParaRPr>
          </a:p>
          <a:p>
            <a:r>
              <a:rPr lang="en-GB" sz="1400" b="1" dirty="0">
                <a:ea typeface="Aptos" panose="020B0004020202020204" pitchFamily="34" charset="0"/>
                <a:cs typeface="Aptos" panose="020B0004020202020204" pitchFamily="34" charset="0"/>
              </a:rPr>
              <a:t>I</a:t>
            </a:r>
            <a:r>
              <a:rPr lang="en-GB" sz="1400" b="1" dirty="0">
                <a:effectLst/>
                <a:ea typeface="Aptos" panose="020B0004020202020204" pitchFamily="34" charset="0"/>
                <a:cs typeface="Aptos" panose="020B0004020202020204" pitchFamily="34" charset="0"/>
              </a:rPr>
              <a:t>f anyone wants to learn more specifically about the work this charity are doing in Ipswich to support CYP and their families, then to contact the Community Engagement Team at Kids Inspire  @ </a:t>
            </a:r>
            <a:r>
              <a:rPr lang="en-GB" sz="1400" b="1" u="sng" dirty="0">
                <a:solidFill>
                  <a:srgbClr val="467886"/>
                </a:solidFill>
                <a:effectLst/>
                <a:ea typeface="Aptos" panose="020B0004020202020204" pitchFamily="34" charset="0"/>
                <a:cs typeface="Aptos" panose="020B0004020202020204" pitchFamily="34" charset="0"/>
                <a:hlinkClick r:id="rId4"/>
              </a:rPr>
              <a:t>communityengagement@kidsinspire.org.uk</a:t>
            </a:r>
            <a:r>
              <a:rPr lang="en-GB" sz="1400" b="1" dirty="0">
                <a:effectLst/>
                <a:ea typeface="Aptos" panose="020B0004020202020204" pitchFamily="34" charset="0"/>
                <a:cs typeface="Aptos" panose="020B0004020202020204" pitchFamily="34" charset="0"/>
              </a:rPr>
              <a:t> </a:t>
            </a:r>
          </a:p>
          <a:p>
            <a:endParaRPr lang="en-GB" sz="1400" b="1" dirty="0"/>
          </a:p>
        </p:txBody>
      </p:sp>
      <p:sp>
        <p:nvSpPr>
          <p:cNvPr id="7" name="TextBox 6">
            <a:extLst>
              <a:ext uri="{FF2B5EF4-FFF2-40B4-BE49-F238E27FC236}">
                <a16:creationId xmlns:a16="http://schemas.microsoft.com/office/drawing/2014/main" id="{753A5744-E9E1-879B-6A30-816C78315942}"/>
              </a:ext>
            </a:extLst>
          </p:cNvPr>
          <p:cNvSpPr txBox="1"/>
          <p:nvPr/>
        </p:nvSpPr>
        <p:spPr>
          <a:xfrm>
            <a:off x="274984" y="2275587"/>
            <a:ext cx="5922270" cy="2554545"/>
          </a:xfrm>
          <a:prstGeom prst="rect">
            <a:avLst/>
          </a:prstGeom>
          <a:solidFill>
            <a:schemeClr val="tx2">
              <a:lumMod val="10000"/>
              <a:lumOff val="90000"/>
            </a:schemeClr>
          </a:solidFill>
        </p:spPr>
        <p:txBody>
          <a:bodyPr wrap="square" rtlCol="0">
            <a:spAutoFit/>
          </a:bodyPr>
          <a:lstStyle/>
          <a:p>
            <a:pPr>
              <a:spcBef>
                <a:spcPts val="750"/>
              </a:spcBef>
              <a:spcAft>
                <a:spcPts val="750"/>
              </a:spcAft>
            </a:pPr>
            <a:r>
              <a:rPr lang="en-GB" sz="1400" b="1" dirty="0">
                <a:solidFill>
                  <a:srgbClr val="000000"/>
                </a:solidFill>
                <a:effectLst/>
                <a:ea typeface="Times New Roman" panose="02020603050405020304" pitchFamily="18" charset="0"/>
                <a:cs typeface="Aptos" panose="020B0004020202020204" pitchFamily="34" charset="0"/>
              </a:rPr>
              <a:t>Angela Scott, Regional Lead for SEND, discusses ‘</a:t>
            </a:r>
            <a:r>
              <a:rPr lang="en-GB" sz="1400" b="1" u="sng" dirty="0">
                <a:solidFill>
                  <a:srgbClr val="0063A7"/>
                </a:solidFill>
                <a:effectLst/>
                <a:ea typeface="Times New Roman" panose="02020603050405020304" pitchFamily="18" charset="0"/>
                <a:cs typeface="Aptos" panose="020B0004020202020204" pitchFamily="34" charset="0"/>
                <a:hlinkClick r:id="rId5"/>
              </a:rPr>
              <a:t>Reflections on how to promote positive mental health for SENCOs</a:t>
            </a:r>
            <a:r>
              <a:rPr lang="en-GB" sz="1400" b="1" dirty="0">
                <a:solidFill>
                  <a:srgbClr val="000000"/>
                </a:solidFill>
                <a:effectLst/>
                <a:ea typeface="Times New Roman" panose="02020603050405020304" pitchFamily="18" charset="0"/>
                <a:cs typeface="Aptos" panose="020B0004020202020204" pitchFamily="34" charset="0"/>
              </a:rPr>
              <a:t>’. Risks and protective factors linked to the role of SENCO are addressed, including:</a:t>
            </a:r>
            <a:endParaRPr lang="en-GB" sz="1400" b="1" dirty="0">
              <a:effectLst/>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en-GB" sz="1400" b="1" dirty="0">
                <a:solidFill>
                  <a:srgbClr val="000000"/>
                </a:solidFill>
                <a:effectLst/>
                <a:ea typeface="Times New Roman" panose="02020603050405020304" pitchFamily="18" charset="0"/>
                <a:cs typeface="Aptos" panose="020B0004020202020204" pitchFamily="34" charset="0"/>
              </a:rPr>
              <a:t>Mental health risks and protective factors for SENCOs</a:t>
            </a:r>
            <a:endParaRPr lang="en-GB" sz="1400" b="1" dirty="0">
              <a:solidFill>
                <a:srgbClr val="000000"/>
              </a:solidFill>
              <a:effectLst/>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en-GB" sz="1400" b="1" dirty="0">
                <a:solidFill>
                  <a:srgbClr val="000000"/>
                </a:solidFill>
                <a:effectLst/>
                <a:ea typeface="Times New Roman" panose="02020603050405020304" pitchFamily="18" charset="0"/>
                <a:cs typeface="Aptos" panose="020B0004020202020204" pitchFamily="34" charset="0"/>
              </a:rPr>
              <a:t>Strategies for promoting positive mental health for SENCOs.</a:t>
            </a:r>
            <a:endParaRPr lang="en-GB" sz="1400" b="1" dirty="0">
              <a:solidFill>
                <a:srgbClr val="000000"/>
              </a:solidFill>
              <a:effectLst/>
              <a:ea typeface="Aptos" panose="020B0004020202020204" pitchFamily="34" charset="0"/>
              <a:cs typeface="Aptos" panose="020B0004020202020204" pitchFamily="34" charset="0"/>
            </a:endParaRPr>
          </a:p>
          <a:p>
            <a:pPr>
              <a:spcBef>
                <a:spcPts val="750"/>
              </a:spcBef>
              <a:spcAft>
                <a:spcPts val="750"/>
              </a:spcAft>
            </a:pPr>
            <a:r>
              <a:rPr lang="en-GB" sz="1400" b="1" dirty="0">
                <a:solidFill>
                  <a:srgbClr val="000000"/>
                </a:solidFill>
                <a:effectLst/>
                <a:ea typeface="Aptos" panose="020B0004020202020204" pitchFamily="34" charset="0"/>
                <a:cs typeface="Aptos" panose="020B0004020202020204" pitchFamily="34" charset="0"/>
              </a:rPr>
              <a:t>Listen in for a deeper understanding of mental health and to discover practical strategies that can empower SENCOs to fulfil their leadership roles in SEND while protecting their own mental wellbeing.</a:t>
            </a:r>
            <a:endParaRPr lang="en-GB" sz="1400" b="1" dirty="0">
              <a:effectLst/>
              <a:ea typeface="Aptos" panose="020B0004020202020204" pitchFamily="34" charset="0"/>
              <a:cs typeface="Aptos" panose="020B0004020202020204" pitchFamily="34" charset="0"/>
            </a:endParaRPr>
          </a:p>
          <a:p>
            <a:endParaRPr lang="en-GB" sz="1400" b="1" u="sng" dirty="0">
              <a:solidFill>
                <a:srgbClr val="0063A7"/>
              </a:solidFill>
              <a:effectLst/>
              <a:ea typeface="Aptos" panose="020B0004020202020204" pitchFamily="34" charset="0"/>
              <a:hlinkClick r:id="rId6"/>
            </a:endParaRPr>
          </a:p>
          <a:p>
            <a:r>
              <a:rPr lang="en-GB" sz="1400" b="1" u="sng" dirty="0">
                <a:solidFill>
                  <a:srgbClr val="0063A7"/>
                </a:solidFill>
                <a:effectLst/>
                <a:ea typeface="Aptos" panose="020B0004020202020204" pitchFamily="34" charset="0"/>
                <a:hlinkClick r:id="rId6"/>
              </a:rPr>
              <a:t>Listen now</a:t>
            </a:r>
            <a:endParaRPr lang="en-GB" sz="1400" b="1" dirty="0"/>
          </a:p>
        </p:txBody>
      </p:sp>
      <p:graphicFrame>
        <p:nvGraphicFramePr>
          <p:cNvPr id="9" name="Table 8">
            <a:extLst>
              <a:ext uri="{FF2B5EF4-FFF2-40B4-BE49-F238E27FC236}">
                <a16:creationId xmlns:a16="http://schemas.microsoft.com/office/drawing/2014/main" id="{E0630551-CC19-D758-1C67-D05FC8C7F0BE}"/>
              </a:ext>
            </a:extLst>
          </p:cNvPr>
          <p:cNvGraphicFramePr>
            <a:graphicFrameLocks noGrp="1"/>
          </p:cNvGraphicFramePr>
          <p:nvPr>
            <p:extLst>
              <p:ext uri="{D42A27DB-BD31-4B8C-83A1-F6EECF244321}">
                <p14:modId xmlns:p14="http://schemas.microsoft.com/office/powerpoint/2010/main" val="3665475963"/>
              </p:ext>
            </p:extLst>
          </p:nvPr>
        </p:nvGraphicFramePr>
        <p:xfrm>
          <a:off x="6352953" y="2264141"/>
          <a:ext cx="5564063" cy="2560320"/>
        </p:xfrm>
        <a:graphic>
          <a:graphicData uri="http://schemas.openxmlformats.org/drawingml/2006/table">
            <a:tbl>
              <a:tblPr firstRow="1" firstCol="1" bandRow="1">
                <a:tableStyleId>{5C22544A-7EE6-4342-B048-85BDC9FD1C3A}</a:tableStyleId>
              </a:tblPr>
              <a:tblGrid>
                <a:gridCol w="5564063">
                  <a:extLst>
                    <a:ext uri="{9D8B030D-6E8A-4147-A177-3AD203B41FA5}">
                      <a16:colId xmlns:a16="http://schemas.microsoft.com/office/drawing/2014/main" val="2017540028"/>
                    </a:ext>
                  </a:extLst>
                </a:gridCol>
              </a:tblGrid>
              <a:tr h="2455955">
                <a:tc>
                  <a:txBody>
                    <a:bodyPr/>
                    <a:lstStyle/>
                    <a:p>
                      <a:pPr algn="l">
                        <a:lnSpc>
                          <a:spcPct val="100000"/>
                        </a:lnSpc>
                      </a:pPr>
                      <a:r>
                        <a:rPr lang="en-GB" sz="1400" dirty="0">
                          <a:solidFill>
                            <a:schemeClr val="tx1"/>
                          </a:solidFill>
                          <a:effectLst/>
                        </a:rPr>
                        <a:t>Schools in Mind Early Support Service team is hosting a free webinar next week, Wednesday 13 November 15:30-16:30, to help you support students with low mood.</a:t>
                      </a:r>
                      <a:br>
                        <a:rPr lang="en-GB" sz="1400" dirty="0">
                          <a:solidFill>
                            <a:schemeClr val="tx1"/>
                          </a:solidFill>
                          <a:effectLst/>
                        </a:rPr>
                      </a:br>
                      <a:br>
                        <a:rPr lang="en-GB" sz="1400" dirty="0">
                          <a:solidFill>
                            <a:schemeClr val="tx1"/>
                          </a:solidFill>
                          <a:effectLst/>
                        </a:rPr>
                      </a:br>
                      <a:r>
                        <a:rPr lang="en-GB" sz="1400" dirty="0">
                          <a:solidFill>
                            <a:schemeClr val="tx1"/>
                          </a:solidFill>
                          <a:effectLst/>
                        </a:rPr>
                        <a:t>The session will help you:  </a:t>
                      </a:r>
                    </a:p>
                    <a:p>
                      <a:pPr marL="342900" lvl="0" indent="-342900" algn="l">
                        <a:lnSpc>
                          <a:spcPct val="100000"/>
                        </a:lnSpc>
                        <a:buSzPts val="1000"/>
                        <a:buFont typeface="Symbol" panose="05050102010706020507" pitchFamily="18" charset="2"/>
                        <a:buChar char=""/>
                        <a:tabLst>
                          <a:tab pos="457200" algn="l"/>
                        </a:tabLst>
                      </a:pPr>
                      <a:r>
                        <a:rPr lang="en-GB" sz="1400" dirty="0">
                          <a:solidFill>
                            <a:schemeClr val="tx1"/>
                          </a:solidFill>
                          <a:effectLst/>
                        </a:rPr>
                        <a:t>understand the causes and signs</a:t>
                      </a:r>
                    </a:p>
                    <a:p>
                      <a:pPr marL="342900" lvl="0" indent="-342900" algn="l">
                        <a:lnSpc>
                          <a:spcPct val="100000"/>
                        </a:lnSpc>
                        <a:buSzPts val="1000"/>
                        <a:buFont typeface="Symbol" panose="05050102010706020507" pitchFamily="18" charset="2"/>
                        <a:buChar char=""/>
                        <a:tabLst>
                          <a:tab pos="457200" algn="l"/>
                        </a:tabLst>
                      </a:pPr>
                      <a:r>
                        <a:rPr lang="en-GB" sz="1400" dirty="0">
                          <a:solidFill>
                            <a:schemeClr val="tx1"/>
                          </a:solidFill>
                          <a:effectLst/>
                        </a:rPr>
                        <a:t>understand the cycle</a:t>
                      </a:r>
                    </a:p>
                    <a:p>
                      <a:pPr marL="342900" lvl="0" indent="-342900" algn="l">
                        <a:lnSpc>
                          <a:spcPct val="100000"/>
                        </a:lnSpc>
                        <a:buSzPts val="1000"/>
                        <a:buFont typeface="Symbol" panose="05050102010706020507" pitchFamily="18" charset="2"/>
                        <a:buChar char=""/>
                        <a:tabLst>
                          <a:tab pos="457200" algn="l"/>
                        </a:tabLst>
                      </a:pPr>
                      <a:r>
                        <a:rPr lang="en-GB" sz="1400" dirty="0">
                          <a:solidFill>
                            <a:schemeClr val="tx1"/>
                          </a:solidFill>
                          <a:effectLst/>
                        </a:rPr>
                        <a:t>explore stepped strategies</a:t>
                      </a:r>
                    </a:p>
                    <a:p>
                      <a:pPr marL="342900" lvl="0" indent="-342900" algn="l">
                        <a:lnSpc>
                          <a:spcPct val="100000"/>
                        </a:lnSpc>
                        <a:buSzPts val="1000"/>
                        <a:buFont typeface="Symbol" panose="05050102010706020507" pitchFamily="18" charset="2"/>
                        <a:buChar char=""/>
                        <a:tabLst>
                          <a:tab pos="457200" algn="l"/>
                        </a:tabLst>
                      </a:pPr>
                      <a:r>
                        <a:rPr lang="en-GB" sz="1400" dirty="0">
                          <a:solidFill>
                            <a:schemeClr val="tx1"/>
                          </a:solidFill>
                          <a:effectLst/>
                        </a:rPr>
                        <a:t>understand when students need further support</a:t>
                      </a:r>
                    </a:p>
                    <a:p>
                      <a:pPr marL="342900" lvl="0" indent="-342900" algn="l">
                        <a:lnSpc>
                          <a:spcPct val="100000"/>
                        </a:lnSpc>
                        <a:buSzPts val="1000"/>
                        <a:buFont typeface="Symbol" panose="05050102010706020507" pitchFamily="18" charset="2"/>
                        <a:buChar char=""/>
                        <a:tabLst>
                          <a:tab pos="457200" algn="l"/>
                        </a:tabLst>
                      </a:pPr>
                      <a:r>
                        <a:rPr lang="en-GB" sz="1400" dirty="0">
                          <a:solidFill>
                            <a:schemeClr val="tx1"/>
                          </a:solidFill>
                          <a:effectLst/>
                        </a:rPr>
                        <a:t>access additional resources. </a:t>
                      </a:r>
                    </a:p>
                    <a:p>
                      <a:pPr marL="342900" lvl="0" indent="-342900" algn="l">
                        <a:lnSpc>
                          <a:spcPct val="100000"/>
                        </a:lnSpc>
                        <a:buSzPts val="1000"/>
                        <a:buFont typeface="Symbol" panose="05050102010706020507" pitchFamily="18" charset="2"/>
                        <a:buChar char=""/>
                        <a:tabLst>
                          <a:tab pos="457200" algn="l"/>
                        </a:tabLst>
                      </a:pPr>
                      <a:r>
                        <a:rPr lang="en-GB" sz="1400" dirty="0">
                          <a:hlinkClick r:id="rId7"/>
                        </a:rPr>
                        <a:t>Meeting Registration - Zoom</a:t>
                      </a:r>
                      <a:endParaRPr lang="en-GB" sz="1400" dirty="0">
                        <a:solidFill>
                          <a:schemeClr val="tx1"/>
                        </a:solidFill>
                        <a:effectLst/>
                      </a:endParaRPr>
                    </a:p>
                    <a:p>
                      <a:pPr>
                        <a:lnSpc>
                          <a:spcPct val="100000"/>
                        </a:lnSpc>
                      </a:pPr>
                      <a:r>
                        <a:rPr lang="en-GB" sz="1400" dirty="0">
                          <a:solidFill>
                            <a:schemeClr val="tx1"/>
                          </a:solidFill>
                          <a:effectLst/>
                        </a:rPr>
                        <a:t>  </a:t>
                      </a:r>
                      <a:endParaRPr lang="en-GB" sz="1400" dirty="0">
                        <a:solidFill>
                          <a:schemeClr val="tx1"/>
                        </a:solidFill>
                        <a:effectLst/>
                        <a:latin typeface="Times New Roman" panose="02020603050405020304" pitchFamily="18" charset="0"/>
                      </a:endParaRPr>
                    </a:p>
                  </a:txBody>
                  <a:tcPr marL="82888" marR="82888" marT="0" marB="0">
                    <a:solidFill>
                      <a:schemeClr val="accent2">
                        <a:lumMod val="20000"/>
                        <a:lumOff val="80000"/>
                      </a:schemeClr>
                    </a:solidFill>
                  </a:tcPr>
                </a:tc>
                <a:extLst>
                  <a:ext uri="{0D108BD9-81ED-4DB2-BD59-A6C34878D82A}">
                    <a16:rowId xmlns:a16="http://schemas.microsoft.com/office/drawing/2014/main" val="64725774"/>
                  </a:ext>
                </a:extLst>
              </a:tr>
            </a:tbl>
          </a:graphicData>
        </a:graphic>
      </p:graphicFrame>
      <p:graphicFrame>
        <p:nvGraphicFramePr>
          <p:cNvPr id="11" name="Table 10">
            <a:extLst>
              <a:ext uri="{FF2B5EF4-FFF2-40B4-BE49-F238E27FC236}">
                <a16:creationId xmlns:a16="http://schemas.microsoft.com/office/drawing/2014/main" id="{6246B95E-661C-B59F-3E09-F0811657A94F}"/>
              </a:ext>
            </a:extLst>
          </p:cNvPr>
          <p:cNvGraphicFramePr>
            <a:graphicFrameLocks noGrp="1"/>
          </p:cNvGraphicFramePr>
          <p:nvPr>
            <p:extLst>
              <p:ext uri="{D42A27DB-BD31-4B8C-83A1-F6EECF244321}">
                <p14:modId xmlns:p14="http://schemas.microsoft.com/office/powerpoint/2010/main" val="1130306458"/>
              </p:ext>
            </p:extLst>
          </p:nvPr>
        </p:nvGraphicFramePr>
        <p:xfrm>
          <a:off x="6352953" y="186429"/>
          <a:ext cx="5564063" cy="1938020"/>
        </p:xfrm>
        <a:graphic>
          <a:graphicData uri="http://schemas.openxmlformats.org/drawingml/2006/table">
            <a:tbl>
              <a:tblPr firstRow="1" firstCol="1" bandRow="1">
                <a:tableStyleId>{5C22544A-7EE6-4342-B048-85BDC9FD1C3A}</a:tableStyleId>
              </a:tblPr>
              <a:tblGrid>
                <a:gridCol w="5564063">
                  <a:extLst>
                    <a:ext uri="{9D8B030D-6E8A-4147-A177-3AD203B41FA5}">
                      <a16:colId xmlns:a16="http://schemas.microsoft.com/office/drawing/2014/main" val="533548058"/>
                    </a:ext>
                  </a:extLst>
                </a:gridCol>
              </a:tblGrid>
              <a:tr h="0">
                <a:tc>
                  <a:txBody>
                    <a:bodyPr/>
                    <a:lstStyle/>
                    <a:p>
                      <a:pPr algn="l">
                        <a:lnSpc>
                          <a:spcPct val="100000"/>
                        </a:lnSpc>
                      </a:pPr>
                      <a:r>
                        <a:rPr lang="en-GB" sz="1400" dirty="0">
                          <a:solidFill>
                            <a:schemeClr val="tx1"/>
                          </a:solidFill>
                          <a:effectLst/>
                        </a:rPr>
                        <a:t>Resources  from Anna Freud Organisation</a:t>
                      </a:r>
                    </a:p>
                    <a:p>
                      <a:pPr algn="l">
                        <a:lnSpc>
                          <a:spcPct val="100000"/>
                        </a:lnSpc>
                        <a:spcBef>
                          <a:spcPts val="750"/>
                        </a:spcBef>
                        <a:spcAft>
                          <a:spcPts val="750"/>
                        </a:spcAft>
                      </a:pPr>
                      <a:r>
                        <a:rPr lang="en-US" sz="1400" dirty="0">
                          <a:solidFill>
                            <a:schemeClr val="tx1"/>
                          </a:solidFill>
                          <a:effectLst/>
                        </a:rPr>
                        <a:t>It’s Anti-Bullying Week next week (11th-15th November). The theme ‘Choose Respect’ can empower you and your students to do something positive to counter the harm and hurt that bullying causes. Use our new toolkit with lesson plans, guidance, and activities to support your students. </a:t>
                      </a:r>
                      <a:r>
                        <a:rPr lang="en-US" sz="1400" u="sng" dirty="0">
                          <a:solidFill>
                            <a:schemeClr val="tx1"/>
                          </a:solidFill>
                          <a:effectLst/>
                          <a:hlinkClick r:id="rId8">
                            <a:extLst>
                              <a:ext uri="{A12FA001-AC4F-418D-AE19-62706E023703}">
                                <ahyp:hlinkClr xmlns:ahyp="http://schemas.microsoft.com/office/drawing/2018/hyperlinkcolor" val="tx"/>
                              </a:ext>
                            </a:extLst>
                          </a:hlinkClick>
                        </a:rPr>
                        <a:t>Download now</a:t>
                      </a:r>
                      <a:r>
                        <a:rPr lang="en-US" sz="1400" u="sng" dirty="0">
                          <a:solidFill>
                            <a:schemeClr val="tx1"/>
                          </a:solidFill>
                          <a:effectLst/>
                          <a:hlinkClick r:id="rId9">
                            <a:extLst>
                              <a:ext uri="{A12FA001-AC4F-418D-AE19-62706E023703}">
                                <ahyp:hlinkClr xmlns:ahyp="http://schemas.microsoft.com/office/drawing/2018/hyperlinkcolor" val="tx"/>
                              </a:ext>
                            </a:extLst>
                          </a:hlinkClick>
                        </a:rPr>
                        <a:t>.</a:t>
                      </a:r>
                      <a:endParaRPr lang="en-GB" sz="1400" dirty="0">
                        <a:solidFill>
                          <a:schemeClr val="tx1"/>
                        </a:solidFill>
                        <a:effectLst/>
                        <a:latin typeface="Aptos" panose="020B0004020202020204" pitchFamily="34" charset="0"/>
                        <a:ea typeface="Aptos" panose="020B0004020202020204" pitchFamily="34" charset="0"/>
                        <a:cs typeface="Aptos" panose="020B0004020202020204" pitchFamily="34" charset="0"/>
                      </a:endParaRPr>
                    </a:p>
                  </a:txBody>
                  <a:tcPr marL="171450" marR="171450" marT="171450" marB="171450">
                    <a:solidFill>
                      <a:schemeClr val="accent4">
                        <a:lumMod val="20000"/>
                        <a:lumOff val="80000"/>
                      </a:schemeClr>
                    </a:solidFill>
                  </a:tcPr>
                </a:tc>
                <a:extLst>
                  <a:ext uri="{0D108BD9-81ED-4DB2-BD59-A6C34878D82A}">
                    <a16:rowId xmlns:a16="http://schemas.microsoft.com/office/drawing/2014/main" val="53473200"/>
                  </a:ext>
                </a:extLst>
              </a:tr>
            </a:tbl>
          </a:graphicData>
        </a:graphic>
      </p:graphicFrame>
      <p:sp>
        <p:nvSpPr>
          <p:cNvPr id="12" name="TextBox 11">
            <a:extLst>
              <a:ext uri="{FF2B5EF4-FFF2-40B4-BE49-F238E27FC236}">
                <a16:creationId xmlns:a16="http://schemas.microsoft.com/office/drawing/2014/main" id="{B59BFBA5-4BDE-D809-0D32-24B7924423E3}"/>
              </a:ext>
            </a:extLst>
          </p:cNvPr>
          <p:cNvSpPr txBox="1"/>
          <p:nvPr/>
        </p:nvSpPr>
        <p:spPr>
          <a:xfrm>
            <a:off x="9282223" y="4964153"/>
            <a:ext cx="2634793" cy="1600438"/>
          </a:xfrm>
          <a:prstGeom prst="rect">
            <a:avLst/>
          </a:prstGeom>
          <a:solidFill>
            <a:schemeClr val="accent3">
              <a:lumMod val="20000"/>
              <a:lumOff val="80000"/>
            </a:schemeClr>
          </a:solidFill>
        </p:spPr>
        <p:txBody>
          <a:bodyPr wrap="square" rtlCol="0">
            <a:spAutoFit/>
          </a:bodyPr>
          <a:lstStyle/>
          <a:p>
            <a:r>
              <a:rPr lang="en-GB" sz="1400" b="1" dirty="0">
                <a:hlinkClick r:id="rId10"/>
              </a:rPr>
              <a:t>Mental-Health-guidance-online-version-Updated-July-2019.pdf</a:t>
            </a:r>
            <a:endParaRPr lang="en-GB" sz="1400" b="1" dirty="0"/>
          </a:p>
          <a:p>
            <a:endParaRPr lang="en-GB" sz="1400" b="1" dirty="0"/>
          </a:p>
          <a:p>
            <a:r>
              <a:rPr lang="en-GB" sz="1400" dirty="0"/>
              <a:t>Teacher guidance: teaching about mental health and emotional wellbeing</a:t>
            </a:r>
            <a:endParaRPr lang="en-GB" sz="1400" b="1" dirty="0"/>
          </a:p>
        </p:txBody>
      </p:sp>
    </p:spTree>
    <p:extLst>
      <p:ext uri="{BB962C8B-B14F-4D97-AF65-F5344CB8AC3E}">
        <p14:creationId xmlns:p14="http://schemas.microsoft.com/office/powerpoint/2010/main" val="3957924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137</TotalTime>
  <Words>440</Words>
  <Application>Microsoft Office PowerPoint</Application>
  <PresentationFormat>Widescreen</PresentationFormat>
  <Paragraphs>33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Aptos</vt:lpstr>
      <vt:lpstr>Aptos Display</vt:lpstr>
      <vt:lpstr>Arial</vt:lpstr>
      <vt:lpstr>Symbol</vt:lpstr>
      <vt:lpstr>Times New Roman</vt:lpstr>
      <vt:lpstr>Office Theme</vt:lpstr>
      <vt:lpstr>Mental Health Lead Network Meeting 12.11.24</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Kay Breton</dc:creator>
  <cp:lastModifiedBy>Kay Breton</cp:lastModifiedBy>
  <cp:revision>1</cp:revision>
  <dcterms:created xsi:type="dcterms:W3CDTF">2024-11-12T15:14:17Z</dcterms:created>
  <dcterms:modified xsi:type="dcterms:W3CDTF">2024-11-13T11:10:16Z</dcterms:modified>
</cp:coreProperties>
</file>