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1" r:id="rId2"/>
    <p:sldId id="685" r:id="rId3"/>
    <p:sldId id="680" r:id="rId4"/>
    <p:sldId id="682" r:id="rId5"/>
    <p:sldId id="435" r:id="rId6"/>
    <p:sldId id="281" r:id="rId7"/>
    <p:sldId id="686" r:id="rId8"/>
    <p:sldId id="687" r:id="rId9"/>
    <p:sldId id="688" r:id="rId10"/>
    <p:sldId id="683" r:id="rId11"/>
    <p:sldId id="26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61245" autoAdjust="0"/>
  </p:normalViewPr>
  <p:slideViewPr>
    <p:cSldViewPr>
      <p:cViewPr varScale="1">
        <p:scale>
          <a:sx n="41" d="100"/>
          <a:sy n="41" d="100"/>
        </p:scale>
        <p:origin x="194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cal_alistair.young\INetCache\Content.Outlook\2HS7SD36\Ryan%20referral%20reasons%20sta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Presenting</a:t>
            </a:r>
            <a:r>
              <a:rPr lang="en-GB" baseline="0"/>
              <a:t> issues from referral forms (April 2023 - April 2024)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Stats!$B$2</c:f>
              <c:strCache>
                <c:ptCount val="1"/>
                <c:pt idx="0">
                  <c:v>Primary 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Stats!$A$3:$A$19</c:f>
              <c:strCache>
                <c:ptCount val="17"/>
                <c:pt idx="0">
                  <c:v>Domestic violence</c:v>
                </c:pt>
                <c:pt idx="1">
                  <c:v>Anxiety/depression</c:v>
                </c:pt>
                <c:pt idx="2">
                  <c:v>Suicidal thoughts</c:v>
                </c:pt>
                <c:pt idx="3">
                  <c:v>Poor social skills</c:v>
                </c:pt>
                <c:pt idx="4">
                  <c:v>Family</c:v>
                </c:pt>
                <c:pt idx="5">
                  <c:v>Criticism/failure/rules</c:v>
                </c:pt>
                <c:pt idx="6">
                  <c:v>Self harm</c:v>
                </c:pt>
                <c:pt idx="7">
                  <c:v>Eating disorders</c:v>
                </c:pt>
                <c:pt idx="8">
                  <c:v>Bereavement</c:v>
                </c:pt>
                <c:pt idx="9">
                  <c:v>School/learning</c:v>
                </c:pt>
                <c:pt idx="10">
                  <c:v>Attachment</c:v>
                </c:pt>
                <c:pt idx="11">
                  <c:v>Medical issues</c:v>
                </c:pt>
                <c:pt idx="12">
                  <c:v>Harm to others</c:v>
                </c:pt>
                <c:pt idx="13">
                  <c:v>Abuse</c:v>
                </c:pt>
                <c:pt idx="14">
                  <c:v>Learning disability</c:v>
                </c:pt>
                <c:pt idx="15">
                  <c:v>Self esteem/confidence</c:v>
                </c:pt>
                <c:pt idx="16">
                  <c:v>Behaviour</c:v>
                </c:pt>
              </c:strCache>
            </c:strRef>
          </c:cat>
          <c:val>
            <c:numRef>
              <c:f>Stats!$B$3:$B$19</c:f>
              <c:numCache>
                <c:formatCode>0%</c:formatCode>
                <c:ptCount val="17"/>
                <c:pt idx="0">
                  <c:v>7.575757575757576E-2</c:v>
                </c:pt>
                <c:pt idx="1">
                  <c:v>0.48484848484848486</c:v>
                </c:pt>
                <c:pt idx="2">
                  <c:v>5.3030303030303032E-2</c:v>
                </c:pt>
                <c:pt idx="3">
                  <c:v>0.27272727272727271</c:v>
                </c:pt>
                <c:pt idx="4">
                  <c:v>0.43181818181818182</c:v>
                </c:pt>
                <c:pt idx="5">
                  <c:v>0.16666666666666666</c:v>
                </c:pt>
                <c:pt idx="6">
                  <c:v>8.3333333333333329E-2</c:v>
                </c:pt>
                <c:pt idx="7">
                  <c:v>3.0303030303030304E-2</c:v>
                </c:pt>
                <c:pt idx="8">
                  <c:v>0.11363636363636363</c:v>
                </c:pt>
                <c:pt idx="9">
                  <c:v>0.31060606060606061</c:v>
                </c:pt>
                <c:pt idx="10">
                  <c:v>0.12878787878787878</c:v>
                </c:pt>
                <c:pt idx="11">
                  <c:v>3.787878787878788E-2</c:v>
                </c:pt>
                <c:pt idx="12">
                  <c:v>7.575757575757576E-2</c:v>
                </c:pt>
                <c:pt idx="13">
                  <c:v>2.2727272727272728E-2</c:v>
                </c:pt>
                <c:pt idx="14">
                  <c:v>3.787878787878788E-2</c:v>
                </c:pt>
                <c:pt idx="15">
                  <c:v>0.5757575757575758</c:v>
                </c:pt>
                <c:pt idx="16">
                  <c:v>0.39393939393939392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3-4226-A626-2BFAC8AEDD16}"/>
            </c:ext>
          </c:extLst>
        </c:ser>
        <c:ser>
          <c:idx val="1"/>
          <c:order val="1"/>
          <c:tx>
            <c:strRef>
              <c:f>Stats!$C$2</c:f>
              <c:strCache>
                <c:ptCount val="1"/>
                <c:pt idx="0">
                  <c:v>Secondary/FE age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Stats!$A$3:$A$19</c:f>
              <c:strCache>
                <c:ptCount val="17"/>
                <c:pt idx="0">
                  <c:v>Domestic violence</c:v>
                </c:pt>
                <c:pt idx="1">
                  <c:v>Anxiety/depression</c:v>
                </c:pt>
                <c:pt idx="2">
                  <c:v>Suicidal thoughts</c:v>
                </c:pt>
                <c:pt idx="3">
                  <c:v>Poor social skills</c:v>
                </c:pt>
                <c:pt idx="4">
                  <c:v>Family</c:v>
                </c:pt>
                <c:pt idx="5">
                  <c:v>Criticism/failure/rules</c:v>
                </c:pt>
                <c:pt idx="6">
                  <c:v>Self harm</c:v>
                </c:pt>
                <c:pt idx="7">
                  <c:v>Eating disorders</c:v>
                </c:pt>
                <c:pt idx="8">
                  <c:v>Bereavement</c:v>
                </c:pt>
                <c:pt idx="9">
                  <c:v>School/learning</c:v>
                </c:pt>
                <c:pt idx="10">
                  <c:v>Attachment</c:v>
                </c:pt>
                <c:pt idx="11">
                  <c:v>Medical issues</c:v>
                </c:pt>
                <c:pt idx="12">
                  <c:v>Harm to others</c:v>
                </c:pt>
                <c:pt idx="13">
                  <c:v>Abuse</c:v>
                </c:pt>
                <c:pt idx="14">
                  <c:v>Learning disability</c:v>
                </c:pt>
                <c:pt idx="15">
                  <c:v>Self esteem/confidence</c:v>
                </c:pt>
                <c:pt idx="16">
                  <c:v>Behaviour</c:v>
                </c:pt>
              </c:strCache>
            </c:strRef>
          </c:cat>
          <c:val>
            <c:numRef>
              <c:f>Stats!$C$3:$C$19</c:f>
              <c:numCache>
                <c:formatCode>0%</c:formatCode>
                <c:ptCount val="17"/>
                <c:pt idx="0">
                  <c:v>9.6774193548387094E-2</c:v>
                </c:pt>
                <c:pt idx="1">
                  <c:v>0.6684587813620072</c:v>
                </c:pt>
                <c:pt idx="2">
                  <c:v>0.22759856630824374</c:v>
                </c:pt>
                <c:pt idx="3">
                  <c:v>0.2132616487455197</c:v>
                </c:pt>
                <c:pt idx="4">
                  <c:v>0.42831541218637992</c:v>
                </c:pt>
                <c:pt idx="5">
                  <c:v>0.14695340501792115</c:v>
                </c:pt>
                <c:pt idx="6">
                  <c:v>0.26702508960573479</c:v>
                </c:pt>
                <c:pt idx="7">
                  <c:v>7.1684587813620068E-2</c:v>
                </c:pt>
                <c:pt idx="8">
                  <c:v>0.11648745519713262</c:v>
                </c:pt>
                <c:pt idx="9">
                  <c:v>0.20967741935483872</c:v>
                </c:pt>
                <c:pt idx="10">
                  <c:v>9.6774193548387094E-2</c:v>
                </c:pt>
                <c:pt idx="11">
                  <c:v>8.0645161290322578E-2</c:v>
                </c:pt>
                <c:pt idx="12">
                  <c:v>4.8387096774193547E-2</c:v>
                </c:pt>
                <c:pt idx="13">
                  <c:v>0.10215053763440861</c:v>
                </c:pt>
                <c:pt idx="14">
                  <c:v>4.4802867383512544E-2</c:v>
                </c:pt>
                <c:pt idx="15">
                  <c:v>0.59318996415770608</c:v>
                </c:pt>
                <c:pt idx="16">
                  <c:v>0.1917562724014337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3-4226-A626-2BFAC8AEDD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1186752"/>
        <c:axId val="479563184"/>
      </c:barChart>
      <c:catAx>
        <c:axId val="75118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563184"/>
        <c:crosses val="autoZero"/>
        <c:auto val="1"/>
        <c:lblAlgn val="ctr"/>
        <c:lblOffset val="100"/>
        <c:noMultiLvlLbl val="0"/>
      </c:catAx>
      <c:valAx>
        <c:axId val="47956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118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6A08F-ABF4-4DAC-BBA3-8F685E927B3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B5008-6476-4FB6-A24E-C38FB5B31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96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B7764-9217-4528-80F0-8D86D8B22873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9838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C1FC1-2CA1-4B9A-9F2A-2A8D04B30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14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44750" y="500063"/>
            <a:ext cx="2232025" cy="1674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CB80B-34E7-443F-9EC3-2BB9BF10102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708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prstClr val="white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prstClr val="white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prstClr val="white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prstClr val="white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prstClr val="white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prstClr val="white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58E7F-9984-CC43-BD82-C6538DC9D40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b="0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58E7F-9984-CC43-BD82-C6538DC9D40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72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FC1FC1-2CA1-4B9A-9F2A-2A8D04B301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437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58E7F-9984-CC43-BD82-C6538DC9D4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58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58E7F-9984-CC43-BD82-C6538DC9D4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92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58E7F-9984-CC43-BD82-C6538DC9D4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09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58E7F-9984-CC43-BD82-C6538DC9D40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25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FC1FC1-2CA1-4B9A-9F2A-2A8D04B301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365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FC1FC1-2CA1-4B9A-9F2A-2A8D04B3013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987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FC1FC1-2CA1-4B9A-9F2A-2A8D04B3013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1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07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92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242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176" y="6327077"/>
            <a:ext cx="7851648" cy="2682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2515" y="450699"/>
            <a:ext cx="1926336" cy="560832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238" y="567463"/>
            <a:ext cx="5025482" cy="4430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baseline="0">
                <a:solidFill>
                  <a:srgbClr val="65C1BF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Click to contents title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646115" y="1145895"/>
            <a:ext cx="7851709" cy="0"/>
          </a:xfrm>
          <a:prstGeom prst="line">
            <a:avLst/>
          </a:prstGeom>
          <a:ln w="12700">
            <a:solidFill>
              <a:srgbClr val="414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622963" y="1892784"/>
            <a:ext cx="7965888" cy="35194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solidFill>
                  <a:srgbClr val="6C4797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contents copy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2896181" y="6350925"/>
            <a:ext cx="3781425" cy="1911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>
              <a:buNone/>
              <a:defRPr sz="85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>
              <a:buNone/>
              <a:defRPr sz="85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>
              <a:buNone/>
              <a:defRPr sz="85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>
              <a:buNone/>
              <a:defRPr sz="850" b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/>
              <a:t>Click to add document title</a:t>
            </a:r>
          </a:p>
        </p:txBody>
      </p:sp>
    </p:spTree>
    <p:extLst>
      <p:ext uri="{BB962C8B-B14F-4D97-AF65-F5344CB8AC3E}">
        <p14:creationId xmlns:p14="http://schemas.microsoft.com/office/powerpoint/2010/main" val="1637494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6824"/>
            <a:ext cx="9144000" cy="66513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3750"/>
            <a:ext cx="3808071" cy="2928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81383"/>
            <a:ext cx="9144000" cy="12766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1136" y="451452"/>
            <a:ext cx="3077878" cy="336074"/>
          </a:xfrm>
          <a:prstGeom prst="rect">
            <a:avLst/>
          </a:prstGeom>
        </p:spPr>
      </p:pic>
      <p:sp>
        <p:nvSpPr>
          <p:cNvPr id="7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53437" y="705310"/>
            <a:ext cx="2632075" cy="8357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en-US" dirty="0"/>
              <a:t>Click to add end message</a:t>
            </a:r>
          </a:p>
        </p:txBody>
      </p:sp>
    </p:spTree>
    <p:extLst>
      <p:ext uri="{BB962C8B-B14F-4D97-AF65-F5344CB8AC3E}">
        <p14:creationId xmlns:p14="http://schemas.microsoft.com/office/powerpoint/2010/main" val="372586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82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68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62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89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83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60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9BBCA-B654-4FAA-8630-895405A2CB01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8C40-D5AD-44EB-A799-1829FB898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85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yan.armes@ymcatrinity.org.u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mcatrinitygroup.org.uk/what-we-do/health-wellbeing/mental-health/training-courses-and-workshops/designated-senior-mental-health-lead-programm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 descr="title slide">
            <a:extLst>
              <a:ext uri="{FF2B5EF4-FFF2-40B4-BE49-F238E27FC236}">
                <a16:creationId xmlns:a16="http://schemas.microsoft.com/office/drawing/2014/main" id="{5BEBCFA2-87C8-8694-B161-DC8691969E18}"/>
              </a:ext>
            </a:extLst>
          </p:cNvPr>
          <p:cNvSpPr txBox="1"/>
          <p:nvPr/>
        </p:nvSpPr>
        <p:spPr>
          <a:xfrm>
            <a:off x="2242353" y="2106074"/>
            <a:ext cx="4717473" cy="1322926"/>
          </a:xfrm>
          <a:prstGeom prst="rect">
            <a:avLst/>
          </a:prstGeom>
          <a:solidFill>
            <a:schemeClr val="bg1"/>
          </a:solidFill>
        </p:spPr>
        <p:txBody>
          <a:bodyPr wrap="square" lIns="68580" tIns="34290" rIns="68580" bIns="3429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6C4797"/>
                </a:solidFill>
                <a:effectLst/>
                <a:uLnTx/>
                <a:uFillTx/>
                <a:latin typeface="Verdana" charset="0"/>
                <a:ea typeface="Verdana" charset="0"/>
              </a:rPr>
              <a:t>Mental Health Services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6C4797"/>
                </a:solidFill>
                <a:effectLst/>
                <a:uLnTx/>
                <a:uFillTx/>
                <a:latin typeface="Verdana" charset="0"/>
                <a:ea typeface="Verdana" charset="0"/>
              </a:rPr>
              <a:t>Network Meeting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400">
                <a:solidFill>
                  <a:srgbClr val="6C4797"/>
                </a:solidFill>
                <a:latin typeface="Verdana" charset="0"/>
                <a:ea typeface="Verdana" charset="0"/>
              </a:rPr>
              <a:t>31</a:t>
            </a:r>
            <a:r>
              <a:rPr lang="en-GB" sz="2400" baseline="30000">
                <a:solidFill>
                  <a:srgbClr val="6C4797"/>
                </a:solidFill>
                <a:latin typeface="Verdana" charset="0"/>
                <a:ea typeface="Verdana" charset="0"/>
              </a:rPr>
              <a:t>st</a:t>
            </a:r>
            <a:r>
              <a:rPr lang="en-GB" sz="2400">
                <a:solidFill>
                  <a:srgbClr val="6C4797"/>
                </a:solidFill>
                <a:latin typeface="Verdana" charset="0"/>
                <a:ea typeface="Verdana" charset="0"/>
              </a:rPr>
              <a:t> January 2024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6C4797"/>
              </a:solidFill>
              <a:effectLst/>
              <a:uLnTx/>
              <a:uFillTx/>
              <a:latin typeface="Verdana" charset="0"/>
              <a:ea typeface="Verdana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AD276F-FD4D-0553-AEEE-A3255601F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8145"/>
            <a:ext cx="9144000" cy="5089655"/>
          </a:xfrm>
          <a:prstGeom prst="rect">
            <a:avLst/>
          </a:prstGeom>
        </p:spPr>
      </p:pic>
      <p:sp>
        <p:nvSpPr>
          <p:cNvPr id="5" name="TextBox 4" descr="title slide">
            <a:extLst>
              <a:ext uri="{FF2B5EF4-FFF2-40B4-BE49-F238E27FC236}">
                <a16:creationId xmlns:a16="http://schemas.microsoft.com/office/drawing/2014/main" id="{6BAAA65F-3459-476E-AA00-3533D1EFD035}"/>
              </a:ext>
            </a:extLst>
          </p:cNvPr>
          <p:cNvSpPr txBox="1"/>
          <p:nvPr/>
        </p:nvSpPr>
        <p:spPr>
          <a:xfrm>
            <a:off x="2394753" y="2286678"/>
            <a:ext cx="4717473" cy="734047"/>
          </a:xfrm>
          <a:prstGeom prst="rect">
            <a:avLst/>
          </a:prstGeom>
          <a:noFill/>
        </p:spPr>
        <p:txBody>
          <a:bodyPr wrap="square" lIns="68580" tIns="34290" rIns="68580" bIns="34290" anchor="t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6C4797"/>
                </a:solidFill>
                <a:effectLst/>
                <a:uLnTx/>
                <a:uFillTx/>
                <a:latin typeface="Verdana"/>
                <a:ea typeface="Verdana"/>
              </a:rPr>
              <a:t>Mental Health Lead Network Event</a:t>
            </a:r>
            <a:endParaRPr lang="en-GB" sz="2400" b="1" i="0" u="none" strike="noStrike" kern="1200" cap="none" spc="0" normalizeH="0" baseline="0" noProof="0" dirty="0">
              <a:ln>
                <a:noFill/>
              </a:ln>
              <a:solidFill>
                <a:srgbClr val="6C4797"/>
              </a:solidFill>
              <a:effectLst/>
              <a:uLnTx/>
              <a:uFillTx/>
              <a:latin typeface="Verdana"/>
              <a:ea typeface="Verdan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270334-BB11-CDAF-C406-1ECF7C86E1F3}"/>
              </a:ext>
            </a:extLst>
          </p:cNvPr>
          <p:cNvSpPr txBox="1"/>
          <p:nvPr/>
        </p:nvSpPr>
        <p:spPr>
          <a:xfrm>
            <a:off x="2368425" y="6018404"/>
            <a:ext cx="45720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dirty="0">
                <a:solidFill>
                  <a:srgbClr val="6C4797"/>
                </a:solidFill>
                <a:latin typeface="Verdana" charset="0"/>
                <a:ea typeface="Verdana" charset="0"/>
              </a:rPr>
              <a:t>9</a:t>
            </a:r>
            <a:r>
              <a:rPr lang="en-GB" sz="1800" baseline="30000" dirty="0">
                <a:solidFill>
                  <a:srgbClr val="6C4797"/>
                </a:solidFill>
                <a:latin typeface="Verdana" charset="0"/>
                <a:ea typeface="Verdana" charset="0"/>
              </a:rPr>
              <a:t>th</a:t>
            </a:r>
            <a:r>
              <a:rPr lang="en-GB" sz="1800" dirty="0">
                <a:solidFill>
                  <a:srgbClr val="6C4797"/>
                </a:solidFill>
                <a:latin typeface="Verdana" charset="0"/>
                <a:ea typeface="Verdana" charset="0"/>
              </a:rPr>
              <a:t> May 2024, Ipswich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6C4797"/>
              </a:solidFill>
              <a:effectLst/>
              <a:uLnTx/>
              <a:uFillTx/>
              <a:latin typeface="Verdana" charset="0"/>
              <a:ea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7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88238" y="567463"/>
            <a:ext cx="6089368" cy="443055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Mental Health Services Stats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2963" y="1328645"/>
            <a:ext cx="7965888" cy="5213404"/>
          </a:xfrm>
        </p:spPr>
        <p:txBody>
          <a:bodyPr>
            <a:normAutofit/>
          </a:bodyPr>
          <a:lstStyle/>
          <a:p>
            <a:r>
              <a:rPr lang="en-GB" sz="1600" b="1" dirty="0">
                <a:solidFill>
                  <a:srgbClr val="7030A0"/>
                </a:solidFill>
              </a:rPr>
              <a:t>Clinical Interventions (since April 2015)</a:t>
            </a:r>
            <a:endParaRPr lang="en-GB" sz="1600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030A0"/>
                </a:solidFill>
              </a:rPr>
              <a:t>139 settings with 3896 young people supported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030A0"/>
                </a:solidFill>
              </a:rPr>
              <a:t>33129 hours of direct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030A0"/>
                </a:solidFill>
              </a:rPr>
              <a:t>76% of clients showed improvements in overall outcomes after short-term interventions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030A0"/>
                </a:solidFill>
              </a:rPr>
              <a:t>98% of schools rated the workers’ professionalism and knowledge as good or excellent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030A0"/>
                </a:solidFill>
              </a:rPr>
              <a:t>88% of supervisees improved their wellbeing after supervision</a:t>
            </a:r>
          </a:p>
          <a:p>
            <a:endParaRPr lang="en-GB" sz="1600" b="1" dirty="0">
              <a:solidFill>
                <a:srgbClr val="7030A0"/>
              </a:solidFill>
            </a:endParaRPr>
          </a:p>
          <a:p>
            <a:r>
              <a:rPr lang="en-GB" sz="1600" b="1" dirty="0">
                <a:solidFill>
                  <a:srgbClr val="7030A0"/>
                </a:solidFill>
              </a:rPr>
              <a:t>Training – Direct and Empowerment Programme (since Dec 2016)</a:t>
            </a:r>
            <a:endParaRPr lang="en-GB" sz="1600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030A0"/>
                </a:solidFill>
              </a:rPr>
              <a:t>10830 people attended 427 courses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030A0"/>
                </a:solidFill>
              </a:rPr>
              <a:t>98% thought the trainer was prepared/knowledgeable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030A0"/>
                </a:solidFill>
              </a:rPr>
              <a:t>92% enjoyed our training and 95% thought it was relevant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030A0"/>
                </a:solidFill>
              </a:rPr>
              <a:t>94% learned more and 92% increased their confidence as a result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7030A0"/>
                </a:solidFill>
              </a:rPr>
              <a:t>98% would recommend our training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706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07504" y="260648"/>
            <a:ext cx="3146445" cy="1656184"/>
          </a:xfrm>
        </p:spPr>
        <p:txBody>
          <a:bodyPr>
            <a:normAutofit fontScale="92500" lnSpcReduction="20000"/>
          </a:bodyPr>
          <a:lstStyle/>
          <a:p>
            <a:endParaRPr lang="en-US" sz="1400" dirty="0"/>
          </a:p>
          <a:p>
            <a:r>
              <a:rPr lang="en-US" sz="1400" dirty="0"/>
              <a:t>Ryan Armes</a:t>
            </a:r>
            <a:br>
              <a:rPr lang="en-US" sz="1400" dirty="0"/>
            </a:br>
            <a:r>
              <a:rPr lang="en-US" sz="1400" dirty="0"/>
              <a:t>Head of Health &amp; Wellbeing</a:t>
            </a:r>
          </a:p>
          <a:p>
            <a:r>
              <a:rPr lang="en-US" sz="1400" dirty="0"/>
              <a:t>07545 642792</a:t>
            </a:r>
          </a:p>
          <a:p>
            <a:r>
              <a:rPr lang="en-US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mentalhealthservices@ymcatrinity.org.uk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www.ymcatrinity.org.uk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0045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168F28-DF4D-E46A-2DDE-F0DB275ABA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835F3-55A5-51AC-E550-E1C7CF6A0B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  <p:pic>
        <p:nvPicPr>
          <p:cNvPr id="1026" name="Picture 2" descr="Kevin The Minion YouTube Minions Village People Y.M.C.A, PNG, 1024x768px,  Kevin The Minion, Cartoon, Despicable Me,">
            <a:extLst>
              <a:ext uri="{FF2B5EF4-FFF2-40B4-BE49-F238E27FC236}">
                <a16:creationId xmlns:a16="http://schemas.microsoft.com/office/drawing/2014/main" id="{42355336-321A-C509-F607-CEF739544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53316"/>
            <a:ext cx="6724949" cy="5037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673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22963" y="570482"/>
            <a:ext cx="6131128" cy="443055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Mental Health &amp; Wellbeing Services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2963" y="1185381"/>
            <a:ext cx="7965888" cy="4945255"/>
          </a:xfrm>
        </p:spPr>
        <p:txBody>
          <a:bodyPr/>
          <a:lstStyle/>
          <a:p>
            <a:pPr marL="273050" lvl="2">
              <a:lnSpc>
                <a:spcPct val="150000"/>
              </a:lnSpc>
              <a:spcBef>
                <a:spcPts val="0"/>
              </a:spcBef>
            </a:pPr>
            <a:r>
              <a:rPr lang="en-GB" sz="1600" dirty="0">
                <a:solidFill>
                  <a:srgbClr val="6C479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558800" lvl="2" indent="-2857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6C479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2143B4-0825-7E20-39F2-0359E89023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772" y="1340768"/>
            <a:ext cx="8676456" cy="377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22963" y="570482"/>
            <a:ext cx="6131128" cy="443055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Mental Health &amp; Wellbeing Services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2963" y="1185381"/>
            <a:ext cx="7965888" cy="4945255"/>
          </a:xfrm>
        </p:spPr>
        <p:txBody>
          <a:bodyPr/>
          <a:lstStyle/>
          <a:p>
            <a:pPr marL="273050" lvl="2">
              <a:lnSpc>
                <a:spcPct val="150000"/>
              </a:lnSpc>
              <a:spcBef>
                <a:spcPts val="0"/>
              </a:spcBef>
            </a:pPr>
            <a:r>
              <a:rPr lang="en-GB" sz="1600" dirty="0">
                <a:solidFill>
                  <a:srgbClr val="6C479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558800" lvl="2" indent="-2857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6C479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D31E3C-9FC2-6FCF-F6AE-ECDEF0C08B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800298"/>
            <a:ext cx="8496944" cy="325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0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Example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08772" y="1556792"/>
            <a:ext cx="7965888" cy="4444252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Schools - Mental Health Competency Framework; Senior Mental Health Lead training;  Keep Your Head website; therapy hubs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Fullscope – system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Workplace wellbeing – understanding needs;  small to medium VCFSE sector support; line manager focus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Co-production with young care leavers in supported housing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 and skills for prisoners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Rehab and targeted physical activity programmes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1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1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1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119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88238" y="621692"/>
            <a:ext cx="6089368" cy="443055"/>
          </a:xfrm>
        </p:spPr>
        <p:txBody>
          <a:bodyPr>
            <a:normAutofit fontScale="85000" lnSpcReduction="10000"/>
          </a:bodyPr>
          <a:lstStyle/>
          <a:p>
            <a:r>
              <a:rPr lang="en-GB" sz="2400" dirty="0"/>
              <a:t>Mental Health Competency Framework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608" y="1490383"/>
            <a:ext cx="8097587" cy="421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48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BD69D6-A7BA-D77B-1BA5-BB1DEDDF41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238" y="692696"/>
            <a:ext cx="5711954" cy="360040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Senior Mental Health Lead Training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D1230C-9E2B-8C2E-72B0-01F8FA5342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2963" y="1556792"/>
            <a:ext cx="7965888" cy="424847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Highest ranked provider in the east region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Beginners, Intermediate and Advanced Programmes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Online workshops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Self-assessment tools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Reflective Supervision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Forums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1to1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Click </a:t>
            </a:r>
            <a:r>
              <a:rPr lang="en-GB" dirty="0">
                <a:hlinkClick r:id="rId3"/>
              </a:rPr>
              <a:t>here</a:t>
            </a:r>
            <a:r>
              <a:rPr lang="en-GB" dirty="0"/>
              <a:t> to find out more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D138F-D44E-4CC3-C10F-82AB5F6621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hlinkClick r:id="rId3"/>
              </a:rPr>
              <a:t>Link to course page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63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3662A0-0563-8752-B044-3211F29179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Our work with Anxiety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D28FA-B7AA-1484-EF07-D780C0F856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GB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3916749-E691-C932-1F38-FF1E372D7F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611918"/>
              </p:ext>
            </p:extLst>
          </p:nvPr>
        </p:nvGraphicFramePr>
        <p:xfrm>
          <a:off x="329617" y="1920977"/>
          <a:ext cx="8484765" cy="3519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6576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3662A0-0563-8752-B044-3211F29179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Our work with Anxiety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2EA1A-A24D-3A2D-257A-331D5E24D9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2963" y="1484784"/>
            <a:ext cx="7965888" cy="4536504"/>
          </a:xfrm>
        </p:spPr>
        <p:txBody>
          <a:bodyPr>
            <a:normAutofit/>
          </a:bodyPr>
          <a:lstStyle/>
          <a:p>
            <a:r>
              <a:rPr lang="en-GB" dirty="0"/>
              <a:t>Specialist support: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Needs assessment and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1to1 or Group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Consistency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Staff consultation and supervision</a:t>
            </a:r>
          </a:p>
          <a:p>
            <a:endParaRPr lang="en-GB" dirty="0"/>
          </a:p>
          <a:p>
            <a:r>
              <a:rPr lang="en-GB" dirty="0"/>
              <a:t>Prevention: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Environment – understanding needs, policies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Education – staff training, PSHE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Empowerment – self-awareness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D28FA-B7AA-1484-EF07-D780C0F856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91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1796</TotalTime>
  <Words>335</Words>
  <Application>Microsoft Office PowerPoint</Application>
  <PresentationFormat>On-screen Show (4:3)</PresentationFormat>
  <Paragraphs>88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Armes</dc:creator>
  <cp:lastModifiedBy>Kay Breton</cp:lastModifiedBy>
  <cp:revision>92</cp:revision>
  <cp:lastPrinted>2019-10-16T08:12:26Z</cp:lastPrinted>
  <dcterms:created xsi:type="dcterms:W3CDTF">2019-03-14T10:41:14Z</dcterms:created>
  <dcterms:modified xsi:type="dcterms:W3CDTF">2024-05-10T10:10:39Z</dcterms:modified>
</cp:coreProperties>
</file>