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57" r:id="rId3"/>
    <p:sldId id="259" r:id="rId4"/>
    <p:sldId id="276" r:id="rId5"/>
    <p:sldId id="256" r:id="rId6"/>
    <p:sldId id="266" r:id="rId7"/>
    <p:sldId id="258" r:id="rId8"/>
    <p:sldId id="267" r:id="rId9"/>
    <p:sldId id="265" r:id="rId10"/>
    <p:sldId id="268" r:id="rId11"/>
    <p:sldId id="269" r:id="rId12"/>
    <p:sldId id="278" r:id="rId13"/>
    <p:sldId id="272" r:id="rId14"/>
    <p:sldId id="277"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62" d="100"/>
          <a:sy n="62" d="100"/>
        </p:scale>
        <p:origin x="7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81D6B-4815-4DCE-BA0F-A6F46302E7CD}" type="datetimeFigureOut">
              <a:rPr lang="en-GB" smtClean="0"/>
              <a:t>10/05/2024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8681B-19B0-4763-9E0D-E8424345E4CC}" type="slidenum">
              <a:rPr lang="en-GB" smtClean="0"/>
              <a:t>‹#›</a:t>
            </a:fld>
            <a:endParaRPr lang="en-GB"/>
          </a:p>
        </p:txBody>
      </p:sp>
    </p:spTree>
    <p:extLst>
      <p:ext uri="{BB962C8B-B14F-4D97-AF65-F5344CB8AC3E}">
        <p14:creationId xmlns:p14="http://schemas.microsoft.com/office/powerpoint/2010/main" val="328054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8681B-19B0-4763-9E0D-E8424345E4CC}" type="slidenum">
              <a:rPr lang="en-GB" smtClean="0"/>
              <a:t>6</a:t>
            </a:fld>
            <a:endParaRPr lang="en-GB"/>
          </a:p>
        </p:txBody>
      </p:sp>
    </p:spTree>
    <p:extLst>
      <p:ext uri="{BB962C8B-B14F-4D97-AF65-F5344CB8AC3E}">
        <p14:creationId xmlns:p14="http://schemas.microsoft.com/office/powerpoint/2010/main" val="142276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8681B-19B0-4763-9E0D-E8424345E4CC}" type="slidenum">
              <a:rPr lang="en-GB" smtClean="0"/>
              <a:t>15</a:t>
            </a:fld>
            <a:endParaRPr lang="en-GB"/>
          </a:p>
        </p:txBody>
      </p:sp>
    </p:spTree>
    <p:extLst>
      <p:ext uri="{BB962C8B-B14F-4D97-AF65-F5344CB8AC3E}">
        <p14:creationId xmlns:p14="http://schemas.microsoft.com/office/powerpoint/2010/main" val="152112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6604-9799-D531-AE43-DCF218438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7A2E99-7927-9F02-F25D-76246BC11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07BD53-F113-0AC1-FC6D-AE41014C2D78}"/>
              </a:ext>
            </a:extLst>
          </p:cNvPr>
          <p:cNvSpPr>
            <a:spLocks noGrp="1"/>
          </p:cNvSpPr>
          <p:nvPr>
            <p:ph type="dt" sz="half" idx="10"/>
          </p:nvPr>
        </p:nvSpPr>
        <p:spPr/>
        <p:txBody>
          <a:bodyPr/>
          <a:lstStyle/>
          <a:p>
            <a:fld id="{92737232-00D6-430B-8B60-AB454C60FA5B}" type="datetimeFigureOut">
              <a:rPr lang="en-GB" smtClean="0"/>
              <a:t>10/05/2024</a:t>
            </a:fld>
            <a:endParaRPr lang="en-GB"/>
          </a:p>
        </p:txBody>
      </p:sp>
      <p:sp>
        <p:nvSpPr>
          <p:cNvPr id="5" name="Footer Placeholder 4">
            <a:extLst>
              <a:ext uri="{FF2B5EF4-FFF2-40B4-BE49-F238E27FC236}">
                <a16:creationId xmlns:a16="http://schemas.microsoft.com/office/drawing/2014/main" id="{5B0D9B91-7B7A-6DB7-B335-413B0DDB21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36B1BC-60DA-D4CE-3BF7-DBE1C31082AB}"/>
              </a:ext>
            </a:extLst>
          </p:cNvPr>
          <p:cNvSpPr>
            <a:spLocks noGrp="1"/>
          </p:cNvSpPr>
          <p:nvPr>
            <p:ph type="sldNum" sz="quarter" idx="12"/>
          </p:nvPr>
        </p:nvSpPr>
        <p:spPr/>
        <p:txBody>
          <a:bodyPr/>
          <a:lstStyle/>
          <a:p>
            <a:fld id="{342759B0-BCE8-4F64-A4AE-D462E01D23AE}" type="slidenum">
              <a:rPr lang="en-GB" smtClean="0"/>
              <a:t>‹#›</a:t>
            </a:fld>
            <a:endParaRPr lang="en-GB"/>
          </a:p>
        </p:txBody>
      </p:sp>
    </p:spTree>
    <p:extLst>
      <p:ext uri="{BB962C8B-B14F-4D97-AF65-F5344CB8AC3E}">
        <p14:creationId xmlns:p14="http://schemas.microsoft.com/office/powerpoint/2010/main" val="426673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4D65-F01B-7374-DEEC-F3E477A6A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655621-1BC1-9FC8-2A4D-E7ED803019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D1900E-3493-3B4D-BF7B-8124225752E7}"/>
              </a:ext>
            </a:extLst>
          </p:cNvPr>
          <p:cNvSpPr>
            <a:spLocks noGrp="1"/>
          </p:cNvSpPr>
          <p:nvPr>
            <p:ph type="dt" sz="half" idx="10"/>
          </p:nvPr>
        </p:nvSpPr>
        <p:spPr/>
        <p:txBody>
          <a:bodyPr/>
          <a:lstStyle/>
          <a:p>
            <a:fld id="{92737232-00D6-430B-8B60-AB454C60FA5B}" type="datetimeFigureOut">
              <a:rPr lang="en-GB" smtClean="0"/>
              <a:t>10/05/2024</a:t>
            </a:fld>
            <a:endParaRPr lang="en-GB"/>
          </a:p>
        </p:txBody>
      </p:sp>
      <p:sp>
        <p:nvSpPr>
          <p:cNvPr id="5" name="Footer Placeholder 4">
            <a:extLst>
              <a:ext uri="{FF2B5EF4-FFF2-40B4-BE49-F238E27FC236}">
                <a16:creationId xmlns:a16="http://schemas.microsoft.com/office/drawing/2014/main" id="{68A6B902-666F-3453-9F5E-C9700C5C42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117F16-3142-C5FB-02D1-AB00B941702D}"/>
              </a:ext>
            </a:extLst>
          </p:cNvPr>
          <p:cNvSpPr>
            <a:spLocks noGrp="1"/>
          </p:cNvSpPr>
          <p:nvPr>
            <p:ph type="sldNum" sz="quarter" idx="12"/>
          </p:nvPr>
        </p:nvSpPr>
        <p:spPr/>
        <p:txBody>
          <a:bodyPr/>
          <a:lstStyle/>
          <a:p>
            <a:fld id="{342759B0-BCE8-4F64-A4AE-D462E01D23AE}" type="slidenum">
              <a:rPr lang="en-GB" smtClean="0"/>
              <a:t>‹#›</a:t>
            </a:fld>
            <a:endParaRPr lang="en-GB"/>
          </a:p>
        </p:txBody>
      </p:sp>
    </p:spTree>
    <p:extLst>
      <p:ext uri="{BB962C8B-B14F-4D97-AF65-F5344CB8AC3E}">
        <p14:creationId xmlns:p14="http://schemas.microsoft.com/office/powerpoint/2010/main" val="346712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F56F0D-17DC-0F3B-6C23-7C23B9C86E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5D1D58-7411-3483-A5BD-EB1A4A4B1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3C1154-59B5-3265-E8D9-9B516919B6D2}"/>
              </a:ext>
            </a:extLst>
          </p:cNvPr>
          <p:cNvSpPr>
            <a:spLocks noGrp="1"/>
          </p:cNvSpPr>
          <p:nvPr>
            <p:ph type="dt" sz="half" idx="10"/>
          </p:nvPr>
        </p:nvSpPr>
        <p:spPr/>
        <p:txBody>
          <a:bodyPr/>
          <a:lstStyle/>
          <a:p>
            <a:fld id="{92737232-00D6-430B-8B60-AB454C60FA5B}" type="datetimeFigureOut">
              <a:rPr lang="en-GB" smtClean="0"/>
              <a:t>10/05/2024</a:t>
            </a:fld>
            <a:endParaRPr lang="en-GB"/>
          </a:p>
        </p:txBody>
      </p:sp>
      <p:sp>
        <p:nvSpPr>
          <p:cNvPr id="5" name="Footer Placeholder 4">
            <a:extLst>
              <a:ext uri="{FF2B5EF4-FFF2-40B4-BE49-F238E27FC236}">
                <a16:creationId xmlns:a16="http://schemas.microsoft.com/office/drawing/2014/main" id="{79D6B12A-42AE-58C8-2E45-C8F542E88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61BE58-C5D9-1B76-6852-A24D55BECCCE}"/>
              </a:ext>
            </a:extLst>
          </p:cNvPr>
          <p:cNvSpPr>
            <a:spLocks noGrp="1"/>
          </p:cNvSpPr>
          <p:nvPr>
            <p:ph type="sldNum" sz="quarter" idx="12"/>
          </p:nvPr>
        </p:nvSpPr>
        <p:spPr/>
        <p:txBody>
          <a:bodyPr/>
          <a:lstStyle/>
          <a:p>
            <a:fld id="{342759B0-BCE8-4F64-A4AE-D462E01D23AE}" type="slidenum">
              <a:rPr lang="en-GB" smtClean="0"/>
              <a:t>‹#›</a:t>
            </a:fld>
            <a:endParaRPr lang="en-GB"/>
          </a:p>
        </p:txBody>
      </p:sp>
    </p:spTree>
    <p:extLst>
      <p:ext uri="{BB962C8B-B14F-4D97-AF65-F5344CB8AC3E}">
        <p14:creationId xmlns:p14="http://schemas.microsoft.com/office/powerpoint/2010/main" val="169535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3D14-FFEC-5A3F-E8A3-09E9CF128C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457850-A064-D23F-E076-93A09F35CE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D818A-5C6F-E8EA-272B-793BA15D04C3}"/>
              </a:ext>
            </a:extLst>
          </p:cNvPr>
          <p:cNvSpPr>
            <a:spLocks noGrp="1"/>
          </p:cNvSpPr>
          <p:nvPr>
            <p:ph type="dt" sz="half" idx="10"/>
          </p:nvPr>
        </p:nvSpPr>
        <p:spPr/>
        <p:txBody>
          <a:bodyPr/>
          <a:lstStyle/>
          <a:p>
            <a:fld id="{92737232-00D6-430B-8B60-AB454C60FA5B}" type="datetimeFigureOut">
              <a:rPr lang="en-GB" smtClean="0"/>
              <a:t>10/05/2024</a:t>
            </a:fld>
            <a:endParaRPr lang="en-GB"/>
          </a:p>
        </p:txBody>
      </p:sp>
      <p:sp>
        <p:nvSpPr>
          <p:cNvPr id="5" name="Footer Placeholder 4">
            <a:extLst>
              <a:ext uri="{FF2B5EF4-FFF2-40B4-BE49-F238E27FC236}">
                <a16:creationId xmlns:a16="http://schemas.microsoft.com/office/drawing/2014/main" id="{E7DCFAD3-7108-4AE4-C692-F07845B3D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BF974-99EC-908C-DF47-CDF0C332233E}"/>
              </a:ext>
            </a:extLst>
          </p:cNvPr>
          <p:cNvSpPr>
            <a:spLocks noGrp="1"/>
          </p:cNvSpPr>
          <p:nvPr>
            <p:ph type="sldNum" sz="quarter" idx="12"/>
          </p:nvPr>
        </p:nvSpPr>
        <p:spPr/>
        <p:txBody>
          <a:bodyPr/>
          <a:lstStyle/>
          <a:p>
            <a:fld id="{342759B0-BCE8-4F64-A4AE-D462E01D23AE}" type="slidenum">
              <a:rPr lang="en-GB" smtClean="0"/>
              <a:t>‹#›</a:t>
            </a:fld>
            <a:endParaRPr lang="en-GB"/>
          </a:p>
        </p:txBody>
      </p:sp>
    </p:spTree>
    <p:extLst>
      <p:ext uri="{BB962C8B-B14F-4D97-AF65-F5344CB8AC3E}">
        <p14:creationId xmlns:p14="http://schemas.microsoft.com/office/powerpoint/2010/main" val="111020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3BB3-DF1E-4A19-0EA5-0EA73F3197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0AA744-9C3B-192F-55B0-20D967C80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91B51C-1E7E-5205-6CD8-23B1FD96908A}"/>
              </a:ext>
            </a:extLst>
          </p:cNvPr>
          <p:cNvSpPr>
            <a:spLocks noGrp="1"/>
          </p:cNvSpPr>
          <p:nvPr>
            <p:ph type="dt" sz="half" idx="10"/>
          </p:nvPr>
        </p:nvSpPr>
        <p:spPr/>
        <p:txBody>
          <a:bodyPr/>
          <a:lstStyle/>
          <a:p>
            <a:fld id="{92737232-00D6-430B-8B60-AB454C60FA5B}" type="datetimeFigureOut">
              <a:rPr lang="en-GB" smtClean="0"/>
              <a:t>10/05/2024</a:t>
            </a:fld>
            <a:endParaRPr lang="en-GB"/>
          </a:p>
        </p:txBody>
      </p:sp>
      <p:sp>
        <p:nvSpPr>
          <p:cNvPr id="5" name="Footer Placeholder 4">
            <a:extLst>
              <a:ext uri="{FF2B5EF4-FFF2-40B4-BE49-F238E27FC236}">
                <a16:creationId xmlns:a16="http://schemas.microsoft.com/office/drawing/2014/main" id="{985DAE32-0A89-C954-070C-17564BD0C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49DE8F-4900-9E71-D129-DCBC1D0A56B7}"/>
              </a:ext>
            </a:extLst>
          </p:cNvPr>
          <p:cNvSpPr>
            <a:spLocks noGrp="1"/>
          </p:cNvSpPr>
          <p:nvPr>
            <p:ph type="sldNum" sz="quarter" idx="12"/>
          </p:nvPr>
        </p:nvSpPr>
        <p:spPr/>
        <p:txBody>
          <a:bodyPr/>
          <a:lstStyle/>
          <a:p>
            <a:fld id="{342759B0-BCE8-4F64-A4AE-D462E01D23AE}" type="slidenum">
              <a:rPr lang="en-GB" smtClean="0"/>
              <a:t>‹#›</a:t>
            </a:fld>
            <a:endParaRPr lang="en-GB"/>
          </a:p>
        </p:txBody>
      </p:sp>
    </p:spTree>
    <p:extLst>
      <p:ext uri="{BB962C8B-B14F-4D97-AF65-F5344CB8AC3E}">
        <p14:creationId xmlns:p14="http://schemas.microsoft.com/office/powerpoint/2010/main" val="217328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ACE9-C52A-E9D9-DCA3-A6A9C3D4CF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5396F6-B4DD-C7E6-65E9-87BD0C37E2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C7C770-7A8B-9CD2-27B3-BDB10A6F6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914783-C139-5620-38E4-16524E27AF47}"/>
              </a:ext>
            </a:extLst>
          </p:cNvPr>
          <p:cNvSpPr>
            <a:spLocks noGrp="1"/>
          </p:cNvSpPr>
          <p:nvPr>
            <p:ph type="dt" sz="half" idx="10"/>
          </p:nvPr>
        </p:nvSpPr>
        <p:spPr/>
        <p:txBody>
          <a:bodyPr/>
          <a:lstStyle/>
          <a:p>
            <a:fld id="{92737232-00D6-430B-8B60-AB454C60FA5B}" type="datetimeFigureOut">
              <a:rPr lang="en-GB" smtClean="0"/>
              <a:t>10/05/2024</a:t>
            </a:fld>
            <a:endParaRPr lang="en-GB"/>
          </a:p>
        </p:txBody>
      </p:sp>
      <p:sp>
        <p:nvSpPr>
          <p:cNvPr id="6" name="Footer Placeholder 5">
            <a:extLst>
              <a:ext uri="{FF2B5EF4-FFF2-40B4-BE49-F238E27FC236}">
                <a16:creationId xmlns:a16="http://schemas.microsoft.com/office/drawing/2014/main" id="{3C87DB70-5C44-DE4B-7FC9-397736B0CA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125315-2D3F-B2D0-F6C5-7723FD3CFB86}"/>
              </a:ext>
            </a:extLst>
          </p:cNvPr>
          <p:cNvSpPr>
            <a:spLocks noGrp="1"/>
          </p:cNvSpPr>
          <p:nvPr>
            <p:ph type="sldNum" sz="quarter" idx="12"/>
          </p:nvPr>
        </p:nvSpPr>
        <p:spPr/>
        <p:txBody>
          <a:bodyPr/>
          <a:lstStyle/>
          <a:p>
            <a:fld id="{342759B0-BCE8-4F64-A4AE-D462E01D23AE}" type="slidenum">
              <a:rPr lang="en-GB" smtClean="0"/>
              <a:t>‹#›</a:t>
            </a:fld>
            <a:endParaRPr lang="en-GB"/>
          </a:p>
        </p:txBody>
      </p:sp>
    </p:spTree>
    <p:extLst>
      <p:ext uri="{BB962C8B-B14F-4D97-AF65-F5344CB8AC3E}">
        <p14:creationId xmlns:p14="http://schemas.microsoft.com/office/powerpoint/2010/main" val="426645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C332-150D-1F63-8106-8D6F7DC834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1F8BF4-0782-541C-180A-1C3A9E80E3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742542-EAD2-B354-FC5A-A1931C94C5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CDE381-E80B-0094-E2B9-7BB8C3EBF2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6C19ED-F74C-864A-473D-0F7E71134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A528B2-6107-325F-DD4E-EBF5C134FC7E}"/>
              </a:ext>
            </a:extLst>
          </p:cNvPr>
          <p:cNvSpPr>
            <a:spLocks noGrp="1"/>
          </p:cNvSpPr>
          <p:nvPr>
            <p:ph type="dt" sz="half" idx="10"/>
          </p:nvPr>
        </p:nvSpPr>
        <p:spPr/>
        <p:txBody>
          <a:bodyPr/>
          <a:lstStyle/>
          <a:p>
            <a:fld id="{92737232-00D6-430B-8B60-AB454C60FA5B}" type="datetimeFigureOut">
              <a:rPr lang="en-GB" smtClean="0"/>
              <a:t>10/05/2024</a:t>
            </a:fld>
            <a:endParaRPr lang="en-GB"/>
          </a:p>
        </p:txBody>
      </p:sp>
      <p:sp>
        <p:nvSpPr>
          <p:cNvPr id="8" name="Footer Placeholder 7">
            <a:extLst>
              <a:ext uri="{FF2B5EF4-FFF2-40B4-BE49-F238E27FC236}">
                <a16:creationId xmlns:a16="http://schemas.microsoft.com/office/drawing/2014/main" id="{0ADBDED5-865B-FD8C-9C39-6E3AF4CDE3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1361A0-7617-5549-96B3-110942DAD6F5}"/>
              </a:ext>
            </a:extLst>
          </p:cNvPr>
          <p:cNvSpPr>
            <a:spLocks noGrp="1"/>
          </p:cNvSpPr>
          <p:nvPr>
            <p:ph type="sldNum" sz="quarter" idx="12"/>
          </p:nvPr>
        </p:nvSpPr>
        <p:spPr/>
        <p:txBody>
          <a:bodyPr/>
          <a:lstStyle/>
          <a:p>
            <a:fld id="{342759B0-BCE8-4F64-A4AE-D462E01D23AE}" type="slidenum">
              <a:rPr lang="en-GB" smtClean="0"/>
              <a:t>‹#›</a:t>
            </a:fld>
            <a:endParaRPr lang="en-GB"/>
          </a:p>
        </p:txBody>
      </p:sp>
    </p:spTree>
    <p:extLst>
      <p:ext uri="{BB962C8B-B14F-4D97-AF65-F5344CB8AC3E}">
        <p14:creationId xmlns:p14="http://schemas.microsoft.com/office/powerpoint/2010/main" val="196783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0585-2A6E-2E3B-37A1-E14ADC1B17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C7E7B9-2B48-2924-8E61-D28BB8AF11E1}"/>
              </a:ext>
            </a:extLst>
          </p:cNvPr>
          <p:cNvSpPr>
            <a:spLocks noGrp="1"/>
          </p:cNvSpPr>
          <p:nvPr>
            <p:ph type="dt" sz="half" idx="10"/>
          </p:nvPr>
        </p:nvSpPr>
        <p:spPr/>
        <p:txBody>
          <a:bodyPr/>
          <a:lstStyle/>
          <a:p>
            <a:fld id="{92737232-00D6-430B-8B60-AB454C60FA5B}" type="datetimeFigureOut">
              <a:rPr lang="en-GB" smtClean="0"/>
              <a:t>10/05/2024</a:t>
            </a:fld>
            <a:endParaRPr lang="en-GB"/>
          </a:p>
        </p:txBody>
      </p:sp>
      <p:sp>
        <p:nvSpPr>
          <p:cNvPr id="4" name="Footer Placeholder 3">
            <a:extLst>
              <a:ext uri="{FF2B5EF4-FFF2-40B4-BE49-F238E27FC236}">
                <a16:creationId xmlns:a16="http://schemas.microsoft.com/office/drawing/2014/main" id="{6B63504C-D11E-E547-8DCC-98D9DEDDEB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A5829F-A7E8-2E15-BD90-32B66D667075}"/>
              </a:ext>
            </a:extLst>
          </p:cNvPr>
          <p:cNvSpPr>
            <a:spLocks noGrp="1"/>
          </p:cNvSpPr>
          <p:nvPr>
            <p:ph type="sldNum" sz="quarter" idx="12"/>
          </p:nvPr>
        </p:nvSpPr>
        <p:spPr/>
        <p:txBody>
          <a:bodyPr/>
          <a:lstStyle/>
          <a:p>
            <a:fld id="{342759B0-BCE8-4F64-A4AE-D462E01D23AE}" type="slidenum">
              <a:rPr lang="en-GB" smtClean="0"/>
              <a:t>‹#›</a:t>
            </a:fld>
            <a:endParaRPr lang="en-GB"/>
          </a:p>
        </p:txBody>
      </p:sp>
    </p:spTree>
    <p:extLst>
      <p:ext uri="{BB962C8B-B14F-4D97-AF65-F5344CB8AC3E}">
        <p14:creationId xmlns:p14="http://schemas.microsoft.com/office/powerpoint/2010/main" val="270354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2D2AB-173A-C5F2-233A-BFA44C9C2AA4}"/>
              </a:ext>
            </a:extLst>
          </p:cNvPr>
          <p:cNvSpPr>
            <a:spLocks noGrp="1"/>
          </p:cNvSpPr>
          <p:nvPr>
            <p:ph type="dt" sz="half" idx="10"/>
          </p:nvPr>
        </p:nvSpPr>
        <p:spPr/>
        <p:txBody>
          <a:bodyPr/>
          <a:lstStyle/>
          <a:p>
            <a:fld id="{92737232-00D6-430B-8B60-AB454C60FA5B}" type="datetimeFigureOut">
              <a:rPr lang="en-GB" smtClean="0"/>
              <a:t>10/05/2024</a:t>
            </a:fld>
            <a:endParaRPr lang="en-GB"/>
          </a:p>
        </p:txBody>
      </p:sp>
      <p:sp>
        <p:nvSpPr>
          <p:cNvPr id="3" name="Footer Placeholder 2">
            <a:extLst>
              <a:ext uri="{FF2B5EF4-FFF2-40B4-BE49-F238E27FC236}">
                <a16:creationId xmlns:a16="http://schemas.microsoft.com/office/drawing/2014/main" id="{67C853F2-13E4-9069-70B7-26F57894D7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FA2607-E54E-DC30-F7B3-BD2D57C66B6A}"/>
              </a:ext>
            </a:extLst>
          </p:cNvPr>
          <p:cNvSpPr>
            <a:spLocks noGrp="1"/>
          </p:cNvSpPr>
          <p:nvPr>
            <p:ph type="sldNum" sz="quarter" idx="12"/>
          </p:nvPr>
        </p:nvSpPr>
        <p:spPr/>
        <p:txBody>
          <a:bodyPr/>
          <a:lstStyle/>
          <a:p>
            <a:fld id="{342759B0-BCE8-4F64-A4AE-D462E01D23AE}" type="slidenum">
              <a:rPr lang="en-GB" smtClean="0"/>
              <a:t>‹#›</a:t>
            </a:fld>
            <a:endParaRPr lang="en-GB"/>
          </a:p>
        </p:txBody>
      </p:sp>
    </p:spTree>
    <p:extLst>
      <p:ext uri="{BB962C8B-B14F-4D97-AF65-F5344CB8AC3E}">
        <p14:creationId xmlns:p14="http://schemas.microsoft.com/office/powerpoint/2010/main" val="368817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C872-2FD4-5D0F-11DA-B252A41808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6893F2-9CAD-C8C7-7009-0A16145F8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80FF8D-F960-13F4-1586-716BD1027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0D815-20C5-3395-D07D-857219566DEC}"/>
              </a:ext>
            </a:extLst>
          </p:cNvPr>
          <p:cNvSpPr>
            <a:spLocks noGrp="1"/>
          </p:cNvSpPr>
          <p:nvPr>
            <p:ph type="dt" sz="half" idx="10"/>
          </p:nvPr>
        </p:nvSpPr>
        <p:spPr/>
        <p:txBody>
          <a:bodyPr/>
          <a:lstStyle/>
          <a:p>
            <a:fld id="{92737232-00D6-430B-8B60-AB454C60FA5B}" type="datetimeFigureOut">
              <a:rPr lang="en-GB" smtClean="0"/>
              <a:t>10/05/2024</a:t>
            </a:fld>
            <a:endParaRPr lang="en-GB"/>
          </a:p>
        </p:txBody>
      </p:sp>
      <p:sp>
        <p:nvSpPr>
          <p:cNvPr id="6" name="Footer Placeholder 5">
            <a:extLst>
              <a:ext uri="{FF2B5EF4-FFF2-40B4-BE49-F238E27FC236}">
                <a16:creationId xmlns:a16="http://schemas.microsoft.com/office/drawing/2014/main" id="{33C19E13-3E40-8E98-1A2D-C6D3EA29C0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BEBA82-3BD9-01A6-7804-69E5B3BD1087}"/>
              </a:ext>
            </a:extLst>
          </p:cNvPr>
          <p:cNvSpPr>
            <a:spLocks noGrp="1"/>
          </p:cNvSpPr>
          <p:nvPr>
            <p:ph type="sldNum" sz="quarter" idx="12"/>
          </p:nvPr>
        </p:nvSpPr>
        <p:spPr/>
        <p:txBody>
          <a:bodyPr/>
          <a:lstStyle/>
          <a:p>
            <a:fld id="{342759B0-BCE8-4F64-A4AE-D462E01D23AE}" type="slidenum">
              <a:rPr lang="en-GB" smtClean="0"/>
              <a:t>‹#›</a:t>
            </a:fld>
            <a:endParaRPr lang="en-GB"/>
          </a:p>
        </p:txBody>
      </p:sp>
    </p:spTree>
    <p:extLst>
      <p:ext uri="{BB962C8B-B14F-4D97-AF65-F5344CB8AC3E}">
        <p14:creationId xmlns:p14="http://schemas.microsoft.com/office/powerpoint/2010/main" val="336271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D00C-7970-3C9F-EFCC-FDF2F83D4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784492-96C9-7255-EE13-D38D8B10B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0C7B64-BE3A-0956-022E-74A7435AF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79641B-6894-74BA-3494-A62A695F2BAD}"/>
              </a:ext>
            </a:extLst>
          </p:cNvPr>
          <p:cNvSpPr>
            <a:spLocks noGrp="1"/>
          </p:cNvSpPr>
          <p:nvPr>
            <p:ph type="dt" sz="half" idx="10"/>
          </p:nvPr>
        </p:nvSpPr>
        <p:spPr/>
        <p:txBody>
          <a:bodyPr/>
          <a:lstStyle/>
          <a:p>
            <a:fld id="{92737232-00D6-430B-8B60-AB454C60FA5B}" type="datetimeFigureOut">
              <a:rPr lang="en-GB" smtClean="0"/>
              <a:t>10/05/2024</a:t>
            </a:fld>
            <a:endParaRPr lang="en-GB"/>
          </a:p>
        </p:txBody>
      </p:sp>
      <p:sp>
        <p:nvSpPr>
          <p:cNvPr id="6" name="Footer Placeholder 5">
            <a:extLst>
              <a:ext uri="{FF2B5EF4-FFF2-40B4-BE49-F238E27FC236}">
                <a16:creationId xmlns:a16="http://schemas.microsoft.com/office/drawing/2014/main" id="{4BC3B3EC-8454-7B09-9029-DDD4E2B081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81D04-91EA-8D8C-CAF7-F74A58106EF2}"/>
              </a:ext>
            </a:extLst>
          </p:cNvPr>
          <p:cNvSpPr>
            <a:spLocks noGrp="1"/>
          </p:cNvSpPr>
          <p:nvPr>
            <p:ph type="sldNum" sz="quarter" idx="12"/>
          </p:nvPr>
        </p:nvSpPr>
        <p:spPr/>
        <p:txBody>
          <a:bodyPr/>
          <a:lstStyle/>
          <a:p>
            <a:fld id="{342759B0-BCE8-4F64-A4AE-D462E01D23AE}" type="slidenum">
              <a:rPr lang="en-GB" smtClean="0"/>
              <a:t>‹#›</a:t>
            </a:fld>
            <a:endParaRPr lang="en-GB"/>
          </a:p>
        </p:txBody>
      </p:sp>
    </p:spTree>
    <p:extLst>
      <p:ext uri="{BB962C8B-B14F-4D97-AF65-F5344CB8AC3E}">
        <p14:creationId xmlns:p14="http://schemas.microsoft.com/office/powerpoint/2010/main" val="148139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DE0927-5357-6A0F-6E40-066C1E4DA5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FA26AB-A7F8-8015-AD9E-3518A23A2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9570FF-3995-AED1-0EAD-76DF70A270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737232-00D6-430B-8B60-AB454C60FA5B}" type="datetimeFigureOut">
              <a:rPr lang="en-GB" smtClean="0"/>
              <a:t>10/05/2024</a:t>
            </a:fld>
            <a:endParaRPr lang="en-GB"/>
          </a:p>
        </p:txBody>
      </p:sp>
      <p:sp>
        <p:nvSpPr>
          <p:cNvPr id="5" name="Footer Placeholder 4">
            <a:extLst>
              <a:ext uri="{FF2B5EF4-FFF2-40B4-BE49-F238E27FC236}">
                <a16:creationId xmlns:a16="http://schemas.microsoft.com/office/drawing/2014/main" id="{EA0B54AF-B2D6-3D03-F280-531A6F408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BDF75CA-1FD3-A37D-7483-D2DE877616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2759B0-BCE8-4F64-A4AE-D462E01D23AE}" type="slidenum">
              <a:rPr lang="en-GB" smtClean="0"/>
              <a:t>‹#›</a:t>
            </a:fld>
            <a:endParaRPr lang="en-GB"/>
          </a:p>
        </p:txBody>
      </p:sp>
    </p:spTree>
    <p:extLst>
      <p:ext uri="{BB962C8B-B14F-4D97-AF65-F5344CB8AC3E}">
        <p14:creationId xmlns:p14="http://schemas.microsoft.com/office/powerpoint/2010/main" val="68160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bbcchildreninneed.co.uk/schools/secondary/childrens-mental-health-week/" TargetMode="External"/><Relationship Id="rId13" Type="http://schemas.openxmlformats.org/officeDocument/2006/relationships/hyperlink" Target="https://mentallyhealthyschools.org.uk/resources/?EducationPhase=Secondary" TargetMode="External"/><Relationship Id="rId3" Type="http://schemas.openxmlformats.org/officeDocument/2006/relationships/hyperlink" Target="https://www.youngminds.org.uk/professional/resources/" TargetMode="External"/><Relationship Id="rId7" Type="http://schemas.openxmlformats.org/officeDocument/2006/relationships/hyperlink" Target="https://www.bbcchildreninneed.co.uk/schools/secondary/come-as-yourself-day-resources/" TargetMode="External"/><Relationship Id="rId12" Type="http://schemas.openxmlformats.org/officeDocument/2006/relationships/hyperlink" Target="https://mentallyhealthyschools.org.uk/getting-started/secondary/" TargetMode="External"/><Relationship Id="rId17" Type="http://schemas.openxmlformats.org/officeDocument/2006/relationships/slide" Target="slide9.xml"/><Relationship Id="rId2" Type="http://schemas.openxmlformats.org/officeDocument/2006/relationships/hyperlink" Target="https://emotionallyhealthyschools.org/provide/" TargetMode="External"/><Relationship Id="rId16" Type="http://schemas.openxmlformats.org/officeDocument/2006/relationships/hyperlink" Target="https://www.annafreud.org/media/15030/my-self-care-plan-secondary.pdf" TargetMode="External"/><Relationship Id="rId1" Type="http://schemas.openxmlformats.org/officeDocument/2006/relationships/slideLayout" Target="../slideLayouts/slideLayout7.xml"/><Relationship Id="rId6" Type="http://schemas.openxmlformats.org/officeDocument/2006/relationships/hyperlink" Target="https://www.suffolkmind.org.uk/who-we-help/working-with-children/resources-for-school-staff/" TargetMode="External"/><Relationship Id="rId11" Type="http://schemas.openxmlformats.org/officeDocument/2006/relationships/hyperlink" Target="https://www.suffolk.gov.uk/children-families-and-learning/wellbeing-for-education-return/children-and-young-people" TargetMode="External"/><Relationship Id="rId5" Type="http://schemas.openxmlformats.org/officeDocument/2006/relationships/hyperlink" Target="https://www.therapistaid.com/" TargetMode="External"/><Relationship Id="rId15" Type="http://schemas.openxmlformats.org/officeDocument/2006/relationships/hyperlink" Target="https://www.annafreud.org/on-my-mind/" TargetMode="External"/><Relationship Id="rId10" Type="http://schemas.openxmlformats.org/officeDocument/2006/relationships/hyperlink" Target="https://www.suffolk.gov.uk/children-families-and-learning/pts/if/free-resources" TargetMode="External"/><Relationship Id="rId4" Type="http://schemas.openxmlformats.org/officeDocument/2006/relationships/hyperlink" Target="https://www.socialworkerstoolbox.com/" TargetMode="External"/><Relationship Id="rId9" Type="http://schemas.openxmlformats.org/officeDocument/2006/relationships/hyperlink" Target="https://www.bbc.co.uk/bitesize/articles/zwnw8hv" TargetMode="External"/><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hyperlink" Target="https://www.cntw.nhs.uk/resource-library/relaxation-techniques/" TargetMode="External"/><Relationship Id="rId3" Type="http://schemas.openxmlformats.org/officeDocument/2006/relationships/hyperlink" Target="https://www.nhs.uk/every-mind-matters/mental-wellbeing-tips/self-help-cbt-techniques/reframing-unhelpful-thoughts/" TargetMode="External"/><Relationship Id="rId7" Type="http://schemas.openxmlformats.org/officeDocument/2006/relationships/hyperlink" Target="https://anxiety.ecrm-registration.nhs.uk/" TargetMode="External"/><Relationship Id="rId2" Type="http://schemas.openxmlformats.org/officeDocument/2006/relationships/hyperlink" Target="https://www.nhs.uk/every-mind-matters/mental-wellbeing-tips/self-help-cbt-techniques/tackling-your-worries/#video" TargetMode="External"/><Relationship Id="rId1" Type="http://schemas.openxmlformats.org/officeDocument/2006/relationships/slideLayout" Target="../slideLayouts/slideLayout7.xml"/><Relationship Id="rId6" Type="http://schemas.openxmlformats.org/officeDocument/2006/relationships/hyperlink" Target="https://www.bbc.co.uk/programmes/articles/YfRzhXDKSZQxFVn30TlXBj/your-mental-health-toolkit" TargetMode="External"/><Relationship Id="rId5" Type="http://schemas.openxmlformats.org/officeDocument/2006/relationships/hyperlink" Target="https://www.clearfear.co.uk/" TargetMode="External"/><Relationship Id="rId4" Type="http://schemas.openxmlformats.org/officeDocument/2006/relationships/hyperlink" Target="https://www.nhs.uk/every-mind-matters/mental-wellbeing-tips/self-help-cbt-techniques/reframing-unhelpful-thoughts/#cycle" TargetMode="External"/><Relationship Id="rId9"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hyperlink" Target="https://www.childline.org.uk/get-support/message-boards/" TargetMode="External"/><Relationship Id="rId13" Type="http://schemas.openxmlformats.org/officeDocument/2006/relationships/hyperlink" Target="mailto:hello@teenagementalhealth.co.uk" TargetMode="External"/><Relationship Id="rId3" Type="http://schemas.openxmlformats.org/officeDocument/2006/relationships/hyperlink" Target="mailto:sarah@nopanic.org.uk" TargetMode="External"/><Relationship Id="rId7" Type="http://schemas.openxmlformats.org/officeDocument/2006/relationships/hyperlink" Target="https://www.childline.org.uk/get-support/contacting-childline/#BSL-counselling" TargetMode="External"/><Relationship Id="rId12" Type="http://schemas.openxmlformats.org/officeDocument/2006/relationships/hyperlink" Target="https://www.teenagementalhealth.co.uk/" TargetMode="External"/><Relationship Id="rId2" Type="http://schemas.openxmlformats.org/officeDocument/2006/relationships/hyperlink" Target="tel:0330%20606%201174%20(Youth%20helpline)" TargetMode="External"/><Relationship Id="rId16" Type="http://schemas.openxmlformats.org/officeDocument/2006/relationships/hyperlink" Target="https://4yp.org.uk/schools/" TargetMode="External"/><Relationship Id="rId1" Type="http://schemas.openxmlformats.org/officeDocument/2006/relationships/slideLayout" Target="../slideLayouts/slideLayout7.xml"/><Relationship Id="rId6" Type="http://schemas.openxmlformats.org/officeDocument/2006/relationships/hyperlink" Target="https://www.childline.org.uk/get-support/1-2-1-counsellor-chat/" TargetMode="External"/><Relationship Id="rId11" Type="http://schemas.openxmlformats.org/officeDocument/2006/relationships/hyperlink" Target="tel:0808%20808%204994" TargetMode="External"/><Relationship Id="rId5" Type="http://schemas.openxmlformats.org/officeDocument/2006/relationships/hyperlink" Target="https://www.childline.org.uk/registration/" TargetMode="External"/><Relationship Id="rId15" Type="http://schemas.openxmlformats.org/officeDocument/2006/relationships/hyperlink" Target="https://ymcatrinitygroup.org.uk/what-we-do/health-wellbeing/mental-health/mental-health-support-for-children-and-young-people/" TargetMode="External"/><Relationship Id="rId10" Type="http://schemas.openxmlformats.org/officeDocument/2006/relationships/hyperlink" Target="https://www.themix.org.uk/get-support/speak-to-our-team" TargetMode="External"/><Relationship Id="rId4" Type="http://schemas.openxmlformats.org/officeDocument/2006/relationships/hyperlink" Target="tel:0800%2011%2011" TargetMode="External"/><Relationship Id="rId9" Type="http://schemas.openxmlformats.org/officeDocument/2006/relationships/hyperlink" Target="https://www.themix.org.uk/get-support/speak-to-our-team/email-us" TargetMode="External"/><Relationship Id="rId14" Type="http://schemas.openxmlformats.org/officeDocument/2006/relationships/hyperlink" Target="https://www.kooth.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JCpZBIedrw" TargetMode="External"/><Relationship Id="rId2" Type="http://schemas.openxmlformats.org/officeDocument/2006/relationships/slide" Target="slide10.xml"/><Relationship Id="rId1" Type="http://schemas.openxmlformats.org/officeDocument/2006/relationships/slideLayout" Target="../slideLayouts/slideLayout7.xml"/><Relationship Id="rId5" Type="http://schemas.openxmlformats.org/officeDocument/2006/relationships/hyperlink" Target="https://www.youngminds.org.uk/young-person/my-feelings/panic-attacks/" TargetMode="External"/><Relationship Id="rId4" Type="http://schemas.openxmlformats.org/officeDocument/2006/relationships/hyperlink" Target="https://youtu.be/9YaS_4tXBN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uffolk.gov.uk/IF" TargetMode="External"/><Relationship Id="rId2" Type="http://schemas.openxmlformats.org/officeDocument/2006/relationships/slideLayout" Target="../slideLayouts/slideLayout7.xml"/><Relationship Id="rId1" Type="http://schemas.openxmlformats.org/officeDocument/2006/relationships/video" Target="https://www.youtube.com/embed/mV3CNVCBycI?feature=oembed"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suffolk.gov.uk/asset-library/ebsa-maintaining-connections.pdf" TargetMode="External"/><Relationship Id="rId3" Type="http://schemas.openxmlformats.org/officeDocument/2006/relationships/hyperlink" Target="https://www.frontiersin.org/articles/10.3389/fpubh.2021.585806/full" TargetMode="External"/><Relationship Id="rId7" Type="http://schemas.openxmlformats.org/officeDocument/2006/relationships/hyperlink" Target="https://www.suffolk.gov.uk/asset-library/promoting-feelings-of-safety-ebsa-support.pdf"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www.suffolk.gov.uk/asset-library/ebsa-self-regulation-for-cyp.pdf" TargetMode="External"/><Relationship Id="rId5" Type="http://schemas.openxmlformats.org/officeDocument/2006/relationships/hyperlink" Target="https://www.suffolk.gov.uk/asset-library/wellbeing-check.pdf" TargetMode="External"/><Relationship Id="rId4" Type="http://schemas.openxmlformats.org/officeDocument/2006/relationships/hyperlink" Target="https://www.suffolk.gov.uk/asset-library/new-education-setting-guidance-2023-part-11.pdf" TargetMode="External"/><Relationship Id="rId9" Type="http://schemas.openxmlformats.org/officeDocument/2006/relationships/hyperlink" Target="https://www.suffolk.gov.uk/asset-library/slides-about-anxiety-intervention-for-cyp.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uffolk.gov.uk/children-families-and-learning/wellbeing-in-education/suffolk-education-mental-health-lead-network"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suffolk.gov.uk/children-families-and-learning/wellbeing-in-education/children-and-young-people"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uffolk.gov.uk/children-families-and-learning/wellbeing-in-education/ebsa-emotionally-based-school-avoidanc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mentallyhealthyschools.org.uk/mental-health-needs/anxiety/#:~:text=You%20could%20use%20the%20Let%E2%80%99s%20talk%20about%20anxiety,or%20calendars%20to%20help%20pupils%20anticipate%20any%20changes." TargetMode="External"/><Relationship Id="rId3" Type="http://schemas.openxmlformats.org/officeDocument/2006/relationships/hyperlink" Target="https://www.mentalhealth.org.uk/sites/default/files/2023-02/MHF-wear-it-green-day-2023-anxiety-booklet.pdf" TargetMode="External"/><Relationship Id="rId7" Type="http://schemas.openxmlformats.org/officeDocument/2006/relationships/slide" Target="slide7.xml"/><Relationship Id="rId12" Type="http://schemas.openxmlformats.org/officeDocument/2006/relationships/hyperlink" Target="https://www.mentallyhealthyschools.org.uk/resources/mental-health-awareness-week-2023-toolkit-of-resourc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themix.org.uk/search/anxiety" TargetMode="External"/><Relationship Id="rId11" Type="http://schemas.openxmlformats.org/officeDocument/2006/relationships/hyperlink" Target="https://www.bbc.com/ownit/take-control/what-is-anxiety" TargetMode="External"/><Relationship Id="rId5" Type="http://schemas.openxmlformats.org/officeDocument/2006/relationships/hyperlink" Target="https://thesource.me.uk/your-mind/anxiety/" TargetMode="External"/><Relationship Id="rId10" Type="http://schemas.openxmlformats.org/officeDocument/2006/relationships/hyperlink" Target="https://www.bbc.co.uk/newsround/25036313" TargetMode="External"/><Relationship Id="rId4" Type="http://schemas.openxmlformats.org/officeDocument/2006/relationships/hyperlink" Target="https://www.youngminds.org.uk/young-person/mental-health-conditions/anxiety/" TargetMode="External"/><Relationship Id="rId9" Type="http://schemas.openxmlformats.org/officeDocument/2006/relationships/hyperlink" Target="https://www.bbc.co.uk/cbeebies/joinin/dualwa-anxiety-in-primary-schoo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suffolkmind.org.uk/emotional-needs-survey/" TargetMode="External"/><Relationship Id="rId3" Type="http://schemas.openxmlformats.org/officeDocument/2006/relationships/hyperlink" Target="https://www.corc.uk.net/outcome-experience-measures/" TargetMode="External"/><Relationship Id="rId7" Type="http://schemas.openxmlformats.org/officeDocument/2006/relationships/hyperlink" Target="https://www.suffolkmind.org.uk/who-we-help/working-with-children/resources-for-school-staff/emotional-needs-survey-lesson-resources/" TargetMode="External"/><Relationship Id="rId12" Type="http://schemas.openxmlformats.org/officeDocument/2006/relationships/slide" Target="slide7.xml"/><Relationship Id="rId2" Type="http://schemas.openxmlformats.org/officeDocument/2006/relationships/hyperlink" Target="https://www.corc.uk.net/media/1176/201609mental_health_toolkit_for_schools_and_colleges.pdf" TargetMode="External"/><Relationship Id="rId1" Type="http://schemas.openxmlformats.org/officeDocument/2006/relationships/slideLayout" Target="../slideLayouts/slideLayout7.xml"/><Relationship Id="rId6" Type="http://schemas.openxmlformats.org/officeDocument/2006/relationships/hyperlink" Target="https://emotionallyhealthyschools.org/assess/secondary/" TargetMode="External"/><Relationship Id="rId11" Type="http://schemas.openxmlformats.org/officeDocument/2006/relationships/image" Target="../media/image8.png"/><Relationship Id="rId5" Type="http://schemas.openxmlformats.org/officeDocument/2006/relationships/hyperlink" Target="https://educationendowmentfoundation.org.uk/spectrum-essential-skills-and-non-academic-outcomes/spectrum-database" TargetMode="External"/><Relationship Id="rId10" Type="http://schemas.openxmlformats.org/officeDocument/2006/relationships/hyperlink" Target="https://www.corc.uk.net/media/1517/blf17_20-second-school-measuresbl-17-03-17b.pdf" TargetMode="External"/><Relationship Id="rId4" Type="http://schemas.openxmlformats.org/officeDocument/2006/relationships/hyperlink" Target="https://mentallyhealthyschools.org.uk/resources/the-strengths-and-difficulties-questionnaire-sdq/" TargetMode="External"/><Relationship Id="rId9" Type="http://schemas.openxmlformats.org/officeDocument/2006/relationships/hyperlink" Target="https://www.annafreud.org/media/12710/measurement-tools-understanding-needs.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youtu.be/zhlO5ATM4Bg" TargetMode="External"/><Relationship Id="rId3" Type="http://schemas.openxmlformats.org/officeDocument/2006/relationships/slide" Target="slide11.xml"/><Relationship Id="rId7" Type="http://schemas.openxmlformats.org/officeDocument/2006/relationships/hyperlink" Target="https://www.worthit.org.uk/blog/teenager-anxiety-school?utm_campaign=Email&amp;utm_medium=broadcast&amp;utm_source=Email"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annafreud.org/schools-and-colleges/resources/classroom-wellbeing-toolkit/" TargetMode="External"/><Relationship Id="rId5" Type="http://schemas.openxmlformats.org/officeDocument/2006/relationships/hyperlink" Target="https://mentallyhealthyschools.org.uk/resources/anxiety-guidance-for-staff-in-further-education-colleges/?searchTerm=anxiety" TargetMode="External"/><Relationship Id="rId4" Type="http://schemas.openxmlformats.org/officeDocument/2006/relationships/hyperlink" Target="https://mentallyhealthyschools.org.uk/mental-health-needs/anxiety/what-schools-and-further-education-settings-can-do/" TargetMode="External"/><Relationship Id="rId9" Type="http://schemas.openxmlformats.org/officeDocument/2006/relationships/hyperlink" Target="https://www.annafreud.org/schools-and-colleges/expert-advice-and-guidance-videos-mental-health-in-schools-and-college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parentsandcarerstogether.co.uk/" TargetMode="External"/><Relationship Id="rId13" Type="http://schemas.openxmlformats.org/officeDocument/2006/relationships/slide" Target="slide13.xml"/><Relationship Id="rId3" Type="http://schemas.openxmlformats.org/officeDocument/2006/relationships/hyperlink" Target="https://www.suffolk.gov.uk/children-families-and-learning/pts/if/five-tips" TargetMode="External"/><Relationship Id="rId7" Type="http://schemas.openxmlformats.org/officeDocument/2006/relationships/hyperlink" Target="https://www.mindedforfamilies.org.uk/young-people" TargetMode="External"/><Relationship Id="rId12" Type="http://schemas.openxmlformats.org/officeDocument/2006/relationships/hyperlink" Target="https://www.youngminds.org.uk/parent/parents-a-z-mental-health-guide/school-anxiety-and-refusal/"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wellbeingnands.co.uk/suffolk/get-support/courses/" TargetMode="External"/><Relationship Id="rId11" Type="http://schemas.openxmlformats.org/officeDocument/2006/relationships/hyperlink" Target="https://www.youngminds.org.uk/parent/" TargetMode="External"/><Relationship Id="rId5" Type="http://schemas.openxmlformats.org/officeDocument/2006/relationships/hyperlink" Target="https://www.eventbrite.co.uk/o/psychology-in-schools-team-nsft-32627846273" TargetMode="External"/><Relationship Id="rId10" Type="http://schemas.openxmlformats.org/officeDocument/2006/relationships/hyperlink" Target="http://www.youngminds.org.uk/" TargetMode="External"/><Relationship Id="rId4" Type="http://schemas.openxmlformats.org/officeDocument/2006/relationships/hyperlink" Target="https://www.bbc.co.uk/bitesize/articles/z63htrd" TargetMode="External"/><Relationship Id="rId9" Type="http://schemas.openxmlformats.org/officeDocument/2006/relationships/hyperlink" Target="https://www.annafreud.org/parents-and-carers/" TargetMode="External"/><Relationship Id="rId14" Type="http://schemas.openxmlformats.org/officeDocument/2006/relationships/hyperlink" Target="https://www.nhsinform.scot/illnesses-and-conditions/mental-health/mental-health-self-help-guides/anxiety-self-help-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AA2B8-F429-0743-3AA0-51FBAC7FFC1D}"/>
              </a:ext>
            </a:extLst>
          </p:cNvPr>
          <p:cNvSpPr>
            <a:spLocks noGrp="1"/>
          </p:cNvSpPr>
          <p:nvPr>
            <p:ph type="title"/>
          </p:nvPr>
        </p:nvSpPr>
        <p:spPr>
          <a:xfrm>
            <a:off x="517889" y="4883544"/>
            <a:ext cx="3876086" cy="1556907"/>
          </a:xfrm>
        </p:spPr>
        <p:txBody>
          <a:bodyPr anchor="ctr">
            <a:normAutofit/>
          </a:bodyPr>
          <a:lstStyle/>
          <a:p>
            <a:pPr algn="ctr"/>
            <a:r>
              <a:rPr lang="en-GB" sz="3200" dirty="0"/>
              <a:t>Welcome!</a:t>
            </a:r>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ster with text and images&#10;&#10;Description automatically generated">
            <a:extLst>
              <a:ext uri="{FF2B5EF4-FFF2-40B4-BE49-F238E27FC236}">
                <a16:creationId xmlns:a16="http://schemas.microsoft.com/office/drawing/2014/main" id="{5474319F-2913-9E1D-4531-9755846E3C19}"/>
              </a:ext>
            </a:extLst>
          </p:cNvPr>
          <p:cNvPicPr>
            <a:picLocks noChangeAspect="1"/>
          </p:cNvPicPr>
          <p:nvPr/>
        </p:nvPicPr>
        <p:blipFill>
          <a:blip r:embed="rId2"/>
          <a:stretch>
            <a:fillRect/>
          </a:stretch>
        </p:blipFill>
        <p:spPr>
          <a:xfrm>
            <a:off x="1020859" y="364142"/>
            <a:ext cx="10246337" cy="3867993"/>
          </a:xfrm>
          <a:prstGeom prst="rect">
            <a:avLst/>
          </a:prstGeom>
        </p:spPr>
      </p:pic>
      <p:sp>
        <p:nvSpPr>
          <p:cNvPr id="16" name="Rectangle 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FB48C7-4E4A-6176-38C6-116A6335B6BD}"/>
              </a:ext>
            </a:extLst>
          </p:cNvPr>
          <p:cNvSpPr>
            <a:spLocks noGrp="1"/>
          </p:cNvSpPr>
          <p:nvPr>
            <p:ph idx="1"/>
          </p:nvPr>
        </p:nvSpPr>
        <p:spPr>
          <a:xfrm>
            <a:off x="5162719" y="4883544"/>
            <a:ext cx="6586915" cy="1556907"/>
          </a:xfrm>
        </p:spPr>
        <p:txBody>
          <a:bodyPr anchor="ctr">
            <a:normAutofit/>
          </a:bodyPr>
          <a:lstStyle/>
          <a:p>
            <a:pPr marL="0" indent="0">
              <a:buNone/>
            </a:pPr>
            <a:r>
              <a:rPr lang="en-GB" sz="1800" dirty="0"/>
              <a:t>Mental Health Lead Network Event</a:t>
            </a:r>
          </a:p>
          <a:p>
            <a:pPr marL="0" indent="0">
              <a:buNone/>
            </a:pPr>
            <a:r>
              <a:rPr lang="en-GB" sz="1800" dirty="0"/>
              <a:t>9</a:t>
            </a:r>
            <a:r>
              <a:rPr lang="en-GB" sz="1800" baseline="30000" dirty="0"/>
              <a:t>th</a:t>
            </a:r>
            <a:r>
              <a:rPr lang="en-GB" sz="1800" dirty="0"/>
              <a:t> May 2024</a:t>
            </a:r>
          </a:p>
        </p:txBody>
      </p:sp>
    </p:spTree>
    <p:extLst>
      <p:ext uri="{BB962C8B-B14F-4D97-AF65-F5344CB8AC3E}">
        <p14:creationId xmlns:p14="http://schemas.microsoft.com/office/powerpoint/2010/main" val="181164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F55F38-D900-476F-A7E2-38B73BBE9DAA}"/>
              </a:ext>
            </a:extLst>
          </p:cNvPr>
          <p:cNvSpPr/>
          <p:nvPr/>
        </p:nvSpPr>
        <p:spPr>
          <a:xfrm>
            <a:off x="5116131" y="154323"/>
            <a:ext cx="6873272" cy="1169551"/>
          </a:xfrm>
          <a:custGeom>
            <a:avLst/>
            <a:gdLst>
              <a:gd name="connsiteX0" fmla="*/ 0 w 6873272"/>
              <a:gd name="connsiteY0" fmla="*/ 0 h 1169551"/>
              <a:gd name="connsiteX1" fmla="*/ 756060 w 6873272"/>
              <a:gd name="connsiteY1" fmla="*/ 0 h 1169551"/>
              <a:gd name="connsiteX2" fmla="*/ 1237189 w 6873272"/>
              <a:gd name="connsiteY2" fmla="*/ 0 h 1169551"/>
              <a:gd name="connsiteX3" fmla="*/ 1718318 w 6873272"/>
              <a:gd name="connsiteY3" fmla="*/ 0 h 1169551"/>
              <a:gd name="connsiteX4" fmla="*/ 2543111 w 6873272"/>
              <a:gd name="connsiteY4" fmla="*/ 0 h 1169551"/>
              <a:gd name="connsiteX5" fmla="*/ 3299171 w 6873272"/>
              <a:gd name="connsiteY5" fmla="*/ 0 h 1169551"/>
              <a:gd name="connsiteX6" fmla="*/ 3986498 w 6873272"/>
              <a:gd name="connsiteY6" fmla="*/ 0 h 1169551"/>
              <a:gd name="connsiteX7" fmla="*/ 4811290 w 6873272"/>
              <a:gd name="connsiteY7" fmla="*/ 0 h 1169551"/>
              <a:gd name="connsiteX8" fmla="*/ 5429885 w 6873272"/>
              <a:gd name="connsiteY8" fmla="*/ 0 h 1169551"/>
              <a:gd name="connsiteX9" fmla="*/ 5979747 w 6873272"/>
              <a:gd name="connsiteY9" fmla="*/ 0 h 1169551"/>
              <a:gd name="connsiteX10" fmla="*/ 6873272 w 6873272"/>
              <a:gd name="connsiteY10" fmla="*/ 0 h 1169551"/>
              <a:gd name="connsiteX11" fmla="*/ 6873272 w 6873272"/>
              <a:gd name="connsiteY11" fmla="*/ 561384 h 1169551"/>
              <a:gd name="connsiteX12" fmla="*/ 6873272 w 6873272"/>
              <a:gd name="connsiteY12" fmla="*/ 1169551 h 1169551"/>
              <a:gd name="connsiteX13" fmla="*/ 6254678 w 6873272"/>
              <a:gd name="connsiteY13" fmla="*/ 1169551 h 1169551"/>
              <a:gd name="connsiteX14" fmla="*/ 5704816 w 6873272"/>
              <a:gd name="connsiteY14" fmla="*/ 1169551 h 1169551"/>
              <a:gd name="connsiteX15" fmla="*/ 4880023 w 6873272"/>
              <a:gd name="connsiteY15" fmla="*/ 1169551 h 1169551"/>
              <a:gd name="connsiteX16" fmla="*/ 4330161 w 6873272"/>
              <a:gd name="connsiteY16" fmla="*/ 1169551 h 1169551"/>
              <a:gd name="connsiteX17" fmla="*/ 3574101 w 6873272"/>
              <a:gd name="connsiteY17" fmla="*/ 1169551 h 1169551"/>
              <a:gd name="connsiteX18" fmla="*/ 2886774 w 6873272"/>
              <a:gd name="connsiteY18" fmla="*/ 1169551 h 1169551"/>
              <a:gd name="connsiteX19" fmla="*/ 2061982 w 6873272"/>
              <a:gd name="connsiteY19" fmla="*/ 1169551 h 1169551"/>
              <a:gd name="connsiteX20" fmla="*/ 1237189 w 6873272"/>
              <a:gd name="connsiteY20" fmla="*/ 1169551 h 1169551"/>
              <a:gd name="connsiteX21" fmla="*/ 0 w 6873272"/>
              <a:gd name="connsiteY21" fmla="*/ 1169551 h 1169551"/>
              <a:gd name="connsiteX22" fmla="*/ 0 w 6873272"/>
              <a:gd name="connsiteY22" fmla="*/ 608167 h 1169551"/>
              <a:gd name="connsiteX23" fmla="*/ 0 w 6873272"/>
              <a:gd name="connsiteY23"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73272" h="1169551" fill="none" extrusionOk="0">
                <a:moveTo>
                  <a:pt x="0" y="0"/>
                </a:moveTo>
                <a:cubicBezTo>
                  <a:pt x="159343" y="27380"/>
                  <a:pt x="558381" y="6751"/>
                  <a:pt x="756060" y="0"/>
                </a:cubicBezTo>
                <a:cubicBezTo>
                  <a:pt x="953739" y="-6751"/>
                  <a:pt x="1135926" y="-8054"/>
                  <a:pt x="1237189" y="0"/>
                </a:cubicBezTo>
                <a:cubicBezTo>
                  <a:pt x="1338452" y="8054"/>
                  <a:pt x="1576909" y="-23413"/>
                  <a:pt x="1718318" y="0"/>
                </a:cubicBezTo>
                <a:cubicBezTo>
                  <a:pt x="1859727" y="23413"/>
                  <a:pt x="2257729" y="-2200"/>
                  <a:pt x="2543111" y="0"/>
                </a:cubicBezTo>
                <a:cubicBezTo>
                  <a:pt x="2828493" y="2200"/>
                  <a:pt x="3048186" y="-7435"/>
                  <a:pt x="3299171" y="0"/>
                </a:cubicBezTo>
                <a:cubicBezTo>
                  <a:pt x="3550156" y="7435"/>
                  <a:pt x="3766595" y="32135"/>
                  <a:pt x="3986498" y="0"/>
                </a:cubicBezTo>
                <a:cubicBezTo>
                  <a:pt x="4206401" y="-32135"/>
                  <a:pt x="4595746" y="664"/>
                  <a:pt x="4811290" y="0"/>
                </a:cubicBezTo>
                <a:cubicBezTo>
                  <a:pt x="5026834" y="-664"/>
                  <a:pt x="5296275" y="4839"/>
                  <a:pt x="5429885" y="0"/>
                </a:cubicBezTo>
                <a:cubicBezTo>
                  <a:pt x="5563495" y="-4839"/>
                  <a:pt x="5814410" y="16327"/>
                  <a:pt x="5979747" y="0"/>
                </a:cubicBezTo>
                <a:cubicBezTo>
                  <a:pt x="6145084" y="-16327"/>
                  <a:pt x="6574399" y="16421"/>
                  <a:pt x="6873272" y="0"/>
                </a:cubicBezTo>
                <a:cubicBezTo>
                  <a:pt x="6897519" y="177051"/>
                  <a:pt x="6868721" y="429162"/>
                  <a:pt x="6873272" y="561384"/>
                </a:cubicBezTo>
                <a:cubicBezTo>
                  <a:pt x="6877823" y="693606"/>
                  <a:pt x="6892172" y="1019669"/>
                  <a:pt x="6873272" y="1169551"/>
                </a:cubicBezTo>
                <a:cubicBezTo>
                  <a:pt x="6585664" y="1165318"/>
                  <a:pt x="6536300" y="1179196"/>
                  <a:pt x="6254678" y="1169551"/>
                </a:cubicBezTo>
                <a:cubicBezTo>
                  <a:pt x="5973056" y="1159906"/>
                  <a:pt x="5892013" y="1151668"/>
                  <a:pt x="5704816" y="1169551"/>
                </a:cubicBezTo>
                <a:cubicBezTo>
                  <a:pt x="5517619" y="1187434"/>
                  <a:pt x="5145325" y="1159936"/>
                  <a:pt x="4880023" y="1169551"/>
                </a:cubicBezTo>
                <a:cubicBezTo>
                  <a:pt x="4614721" y="1179166"/>
                  <a:pt x="4492344" y="1148366"/>
                  <a:pt x="4330161" y="1169551"/>
                </a:cubicBezTo>
                <a:cubicBezTo>
                  <a:pt x="4167978" y="1190736"/>
                  <a:pt x="3880930" y="1176113"/>
                  <a:pt x="3574101" y="1169551"/>
                </a:cubicBezTo>
                <a:cubicBezTo>
                  <a:pt x="3267272" y="1162989"/>
                  <a:pt x="3035544" y="1168860"/>
                  <a:pt x="2886774" y="1169551"/>
                </a:cubicBezTo>
                <a:cubicBezTo>
                  <a:pt x="2738004" y="1170242"/>
                  <a:pt x="2403776" y="1144552"/>
                  <a:pt x="2061982" y="1169551"/>
                </a:cubicBezTo>
                <a:cubicBezTo>
                  <a:pt x="1720188" y="1194550"/>
                  <a:pt x="1532920" y="1144240"/>
                  <a:pt x="1237189" y="1169551"/>
                </a:cubicBezTo>
                <a:cubicBezTo>
                  <a:pt x="941458" y="1194862"/>
                  <a:pt x="319402" y="1180215"/>
                  <a:pt x="0" y="1169551"/>
                </a:cubicBezTo>
                <a:cubicBezTo>
                  <a:pt x="-23323" y="1008301"/>
                  <a:pt x="6416" y="782807"/>
                  <a:pt x="0" y="608167"/>
                </a:cubicBezTo>
                <a:cubicBezTo>
                  <a:pt x="-6416" y="433527"/>
                  <a:pt x="7693" y="233040"/>
                  <a:pt x="0" y="0"/>
                </a:cubicBezTo>
                <a:close/>
              </a:path>
              <a:path w="6873272" h="1169551" stroke="0" extrusionOk="0">
                <a:moveTo>
                  <a:pt x="0" y="0"/>
                </a:moveTo>
                <a:cubicBezTo>
                  <a:pt x="291805" y="-27000"/>
                  <a:pt x="352871" y="28308"/>
                  <a:pt x="618594" y="0"/>
                </a:cubicBezTo>
                <a:cubicBezTo>
                  <a:pt x="884317" y="-28308"/>
                  <a:pt x="1182356" y="-35043"/>
                  <a:pt x="1443387" y="0"/>
                </a:cubicBezTo>
                <a:cubicBezTo>
                  <a:pt x="1704418" y="35043"/>
                  <a:pt x="1767485" y="3328"/>
                  <a:pt x="2061982" y="0"/>
                </a:cubicBezTo>
                <a:cubicBezTo>
                  <a:pt x="2356480" y="-3328"/>
                  <a:pt x="2572478" y="-31513"/>
                  <a:pt x="2818042" y="0"/>
                </a:cubicBezTo>
                <a:cubicBezTo>
                  <a:pt x="3063606" y="31513"/>
                  <a:pt x="3261865" y="-21841"/>
                  <a:pt x="3436636" y="0"/>
                </a:cubicBezTo>
                <a:cubicBezTo>
                  <a:pt x="3611407" y="21841"/>
                  <a:pt x="3865597" y="-34932"/>
                  <a:pt x="4192696" y="0"/>
                </a:cubicBezTo>
                <a:cubicBezTo>
                  <a:pt x="4519795" y="34932"/>
                  <a:pt x="4557421" y="19228"/>
                  <a:pt x="4673825" y="0"/>
                </a:cubicBezTo>
                <a:cubicBezTo>
                  <a:pt x="4790229" y="-19228"/>
                  <a:pt x="5187989" y="5675"/>
                  <a:pt x="5498618" y="0"/>
                </a:cubicBezTo>
                <a:cubicBezTo>
                  <a:pt x="5809247" y="-5675"/>
                  <a:pt x="5842869" y="-9392"/>
                  <a:pt x="6117212" y="0"/>
                </a:cubicBezTo>
                <a:cubicBezTo>
                  <a:pt x="6391555" y="9392"/>
                  <a:pt x="6599220" y="-17502"/>
                  <a:pt x="6873272" y="0"/>
                </a:cubicBezTo>
                <a:cubicBezTo>
                  <a:pt x="6886741" y="196486"/>
                  <a:pt x="6861960" y="414916"/>
                  <a:pt x="6873272" y="584776"/>
                </a:cubicBezTo>
                <a:cubicBezTo>
                  <a:pt x="6884584" y="754636"/>
                  <a:pt x="6865178" y="1010805"/>
                  <a:pt x="6873272" y="1169551"/>
                </a:cubicBezTo>
                <a:cubicBezTo>
                  <a:pt x="6572294" y="1180863"/>
                  <a:pt x="6488808" y="1156039"/>
                  <a:pt x="6254678" y="1169551"/>
                </a:cubicBezTo>
                <a:cubicBezTo>
                  <a:pt x="6020548" y="1183063"/>
                  <a:pt x="5759860" y="1134350"/>
                  <a:pt x="5498618" y="1169551"/>
                </a:cubicBezTo>
                <a:cubicBezTo>
                  <a:pt x="5237376" y="1204752"/>
                  <a:pt x="5072572" y="1133609"/>
                  <a:pt x="4742558" y="1169551"/>
                </a:cubicBezTo>
                <a:cubicBezTo>
                  <a:pt x="4412544" y="1205493"/>
                  <a:pt x="4253894" y="1160104"/>
                  <a:pt x="4123963" y="1169551"/>
                </a:cubicBezTo>
                <a:cubicBezTo>
                  <a:pt x="3994032" y="1178998"/>
                  <a:pt x="3795769" y="1170745"/>
                  <a:pt x="3642834" y="1169551"/>
                </a:cubicBezTo>
                <a:cubicBezTo>
                  <a:pt x="3489899" y="1168357"/>
                  <a:pt x="3205107" y="1156407"/>
                  <a:pt x="2818042" y="1169551"/>
                </a:cubicBezTo>
                <a:cubicBezTo>
                  <a:pt x="2430977" y="1182695"/>
                  <a:pt x="2554613" y="1180518"/>
                  <a:pt x="2336912" y="1169551"/>
                </a:cubicBezTo>
                <a:cubicBezTo>
                  <a:pt x="2119211" y="1158585"/>
                  <a:pt x="1997751" y="1159703"/>
                  <a:pt x="1718318" y="1169551"/>
                </a:cubicBezTo>
                <a:cubicBezTo>
                  <a:pt x="1438885" y="1179399"/>
                  <a:pt x="1407035" y="1179197"/>
                  <a:pt x="1237189" y="1169551"/>
                </a:cubicBezTo>
                <a:cubicBezTo>
                  <a:pt x="1067343" y="1159905"/>
                  <a:pt x="352329" y="1201706"/>
                  <a:pt x="0" y="1169551"/>
                </a:cubicBezTo>
                <a:cubicBezTo>
                  <a:pt x="23559" y="924315"/>
                  <a:pt x="5244" y="716681"/>
                  <a:pt x="0" y="584776"/>
                </a:cubicBezTo>
                <a:cubicBezTo>
                  <a:pt x="-5244" y="452872"/>
                  <a:pt x="15295" y="244121"/>
                  <a:pt x="0" y="0"/>
                </a:cubicBezTo>
                <a:close/>
              </a:path>
            </a:pathLst>
          </a:custGeom>
          <a:ln w="28575">
            <a:solidFill>
              <a:srgbClr val="FFB7FA"/>
            </a:solidFill>
            <a:extLst>
              <a:ext uri="{C807C97D-BFC1-408E-A445-0C87EB9F89A2}">
                <ask:lineSketchStyleProps xmlns:ask="http://schemas.microsoft.com/office/drawing/2018/sketchyshapes" sd="1253586196">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2"/>
              </a:rPr>
              <a:t>Provide - Emotionally Healthy Schools</a:t>
            </a:r>
            <a:r>
              <a:rPr lang="en-GB" sz="1400" dirty="0">
                <a:latin typeface="Arial" panose="020B0604020202020204" pitchFamily="34" charset="0"/>
                <a:cs typeface="Arial" panose="020B0604020202020204" pitchFamily="34" charset="0"/>
              </a:rPr>
              <a:t>   a page of links to evidence-based quality interventions, both universal and targeted, matched to pupils’ specific needs on topics such as: exam stress support, relationships, sleep, bereavement, mindfulness.  There is an equally impressive range also accessible at </a:t>
            </a:r>
            <a:r>
              <a:rPr lang="en-GB" sz="1400" dirty="0">
                <a:latin typeface="Arial" panose="020B0604020202020204" pitchFamily="34" charset="0"/>
                <a:cs typeface="Arial" panose="020B0604020202020204" pitchFamily="34" charset="0"/>
                <a:hlinkClick r:id="rId3"/>
              </a:rPr>
              <a:t>Mental Health Resources For Children and Young People | </a:t>
            </a:r>
            <a:r>
              <a:rPr lang="en-GB" sz="1400" dirty="0" err="1">
                <a:latin typeface="Arial" panose="020B0604020202020204" pitchFamily="34" charset="0"/>
                <a:cs typeface="Arial" panose="020B0604020202020204" pitchFamily="34" charset="0"/>
                <a:hlinkClick r:id="rId3"/>
              </a:rPr>
              <a:t>YoungMinds</a:t>
            </a:r>
            <a:endParaRPr lang="en-GB" sz="1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0AD536B-087E-4419-AE1A-94EF8F91DCF1}"/>
              </a:ext>
            </a:extLst>
          </p:cNvPr>
          <p:cNvSpPr/>
          <p:nvPr/>
        </p:nvSpPr>
        <p:spPr>
          <a:xfrm>
            <a:off x="198724" y="154323"/>
            <a:ext cx="4734269" cy="1600438"/>
          </a:xfrm>
          <a:custGeom>
            <a:avLst/>
            <a:gdLst>
              <a:gd name="connsiteX0" fmla="*/ 0 w 4734269"/>
              <a:gd name="connsiteY0" fmla="*/ 0 h 1600438"/>
              <a:gd name="connsiteX1" fmla="*/ 534296 w 4734269"/>
              <a:gd name="connsiteY1" fmla="*/ 0 h 1600438"/>
              <a:gd name="connsiteX2" fmla="*/ 1305306 w 4734269"/>
              <a:gd name="connsiteY2" fmla="*/ 0 h 1600438"/>
              <a:gd name="connsiteX3" fmla="*/ 2076315 w 4734269"/>
              <a:gd name="connsiteY3" fmla="*/ 0 h 1600438"/>
              <a:gd name="connsiteX4" fmla="*/ 2610611 w 4734269"/>
              <a:gd name="connsiteY4" fmla="*/ 0 h 1600438"/>
              <a:gd name="connsiteX5" fmla="*/ 3381621 w 4734269"/>
              <a:gd name="connsiteY5" fmla="*/ 0 h 1600438"/>
              <a:gd name="connsiteX6" fmla="*/ 4010602 w 4734269"/>
              <a:gd name="connsiteY6" fmla="*/ 0 h 1600438"/>
              <a:gd name="connsiteX7" fmla="*/ 4734269 w 4734269"/>
              <a:gd name="connsiteY7" fmla="*/ 0 h 1600438"/>
              <a:gd name="connsiteX8" fmla="*/ 4734269 w 4734269"/>
              <a:gd name="connsiteY8" fmla="*/ 533479 h 1600438"/>
              <a:gd name="connsiteX9" fmla="*/ 4734269 w 4734269"/>
              <a:gd name="connsiteY9" fmla="*/ 1050954 h 1600438"/>
              <a:gd name="connsiteX10" fmla="*/ 4734269 w 4734269"/>
              <a:gd name="connsiteY10" fmla="*/ 1600438 h 1600438"/>
              <a:gd name="connsiteX11" fmla="*/ 3963259 w 4734269"/>
              <a:gd name="connsiteY11" fmla="*/ 1600438 h 1600438"/>
              <a:gd name="connsiteX12" fmla="*/ 3381621 w 4734269"/>
              <a:gd name="connsiteY12" fmla="*/ 1600438 h 1600438"/>
              <a:gd name="connsiteX13" fmla="*/ 2847325 w 4734269"/>
              <a:gd name="connsiteY13" fmla="*/ 1600438 h 1600438"/>
              <a:gd name="connsiteX14" fmla="*/ 2313029 w 4734269"/>
              <a:gd name="connsiteY14" fmla="*/ 1600438 h 1600438"/>
              <a:gd name="connsiteX15" fmla="*/ 1684047 w 4734269"/>
              <a:gd name="connsiteY15" fmla="*/ 1600438 h 1600438"/>
              <a:gd name="connsiteX16" fmla="*/ 1102408 w 4734269"/>
              <a:gd name="connsiteY16" fmla="*/ 1600438 h 1600438"/>
              <a:gd name="connsiteX17" fmla="*/ 0 w 4734269"/>
              <a:gd name="connsiteY17" fmla="*/ 1600438 h 1600438"/>
              <a:gd name="connsiteX18" fmla="*/ 0 w 4734269"/>
              <a:gd name="connsiteY18" fmla="*/ 1098967 h 1600438"/>
              <a:gd name="connsiteX19" fmla="*/ 0 w 4734269"/>
              <a:gd name="connsiteY19" fmla="*/ 581492 h 1600438"/>
              <a:gd name="connsiteX20" fmla="*/ 0 w 4734269"/>
              <a:gd name="connsiteY20" fmla="*/ 0 h 16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34269" h="1600438" fill="none" extrusionOk="0">
                <a:moveTo>
                  <a:pt x="0" y="0"/>
                </a:moveTo>
                <a:cubicBezTo>
                  <a:pt x="156810" y="985"/>
                  <a:pt x="290523" y="-24888"/>
                  <a:pt x="534296" y="0"/>
                </a:cubicBezTo>
                <a:cubicBezTo>
                  <a:pt x="778069" y="24888"/>
                  <a:pt x="994886" y="-10852"/>
                  <a:pt x="1305306" y="0"/>
                </a:cubicBezTo>
                <a:cubicBezTo>
                  <a:pt x="1615726" y="10852"/>
                  <a:pt x="1890003" y="-13325"/>
                  <a:pt x="2076315" y="0"/>
                </a:cubicBezTo>
                <a:cubicBezTo>
                  <a:pt x="2262627" y="13325"/>
                  <a:pt x="2475610" y="20562"/>
                  <a:pt x="2610611" y="0"/>
                </a:cubicBezTo>
                <a:cubicBezTo>
                  <a:pt x="2745612" y="-20562"/>
                  <a:pt x="3135019" y="-10808"/>
                  <a:pt x="3381621" y="0"/>
                </a:cubicBezTo>
                <a:cubicBezTo>
                  <a:pt x="3628223" y="10808"/>
                  <a:pt x="3812224" y="24214"/>
                  <a:pt x="4010602" y="0"/>
                </a:cubicBezTo>
                <a:cubicBezTo>
                  <a:pt x="4208980" y="-24214"/>
                  <a:pt x="4420855" y="24372"/>
                  <a:pt x="4734269" y="0"/>
                </a:cubicBezTo>
                <a:cubicBezTo>
                  <a:pt x="4757505" y="255181"/>
                  <a:pt x="4722899" y="378587"/>
                  <a:pt x="4734269" y="533479"/>
                </a:cubicBezTo>
                <a:cubicBezTo>
                  <a:pt x="4745639" y="688371"/>
                  <a:pt x="4712810" y="829593"/>
                  <a:pt x="4734269" y="1050954"/>
                </a:cubicBezTo>
                <a:cubicBezTo>
                  <a:pt x="4755728" y="1272316"/>
                  <a:pt x="4757434" y="1397672"/>
                  <a:pt x="4734269" y="1600438"/>
                </a:cubicBezTo>
                <a:cubicBezTo>
                  <a:pt x="4351505" y="1633049"/>
                  <a:pt x="4295259" y="1638370"/>
                  <a:pt x="3963259" y="1600438"/>
                </a:cubicBezTo>
                <a:cubicBezTo>
                  <a:pt x="3631259" y="1562507"/>
                  <a:pt x="3633094" y="1595402"/>
                  <a:pt x="3381621" y="1600438"/>
                </a:cubicBezTo>
                <a:cubicBezTo>
                  <a:pt x="3130148" y="1605474"/>
                  <a:pt x="2966621" y="1619491"/>
                  <a:pt x="2847325" y="1600438"/>
                </a:cubicBezTo>
                <a:cubicBezTo>
                  <a:pt x="2728029" y="1581385"/>
                  <a:pt x="2561971" y="1578256"/>
                  <a:pt x="2313029" y="1600438"/>
                </a:cubicBezTo>
                <a:cubicBezTo>
                  <a:pt x="2064087" y="1622620"/>
                  <a:pt x="1951438" y="1616311"/>
                  <a:pt x="1684047" y="1600438"/>
                </a:cubicBezTo>
                <a:cubicBezTo>
                  <a:pt x="1416656" y="1584565"/>
                  <a:pt x="1370160" y="1584563"/>
                  <a:pt x="1102408" y="1600438"/>
                </a:cubicBezTo>
                <a:cubicBezTo>
                  <a:pt x="834656" y="1616313"/>
                  <a:pt x="363780" y="1578344"/>
                  <a:pt x="0" y="1600438"/>
                </a:cubicBezTo>
                <a:cubicBezTo>
                  <a:pt x="-400" y="1398028"/>
                  <a:pt x="6450" y="1211064"/>
                  <a:pt x="0" y="1098967"/>
                </a:cubicBezTo>
                <a:cubicBezTo>
                  <a:pt x="-6450" y="986870"/>
                  <a:pt x="-11965" y="716408"/>
                  <a:pt x="0" y="581492"/>
                </a:cubicBezTo>
                <a:cubicBezTo>
                  <a:pt x="11965" y="446577"/>
                  <a:pt x="-8836" y="155163"/>
                  <a:pt x="0" y="0"/>
                </a:cubicBezTo>
                <a:close/>
              </a:path>
              <a:path w="4734269" h="1600438" stroke="0" extrusionOk="0">
                <a:moveTo>
                  <a:pt x="0" y="0"/>
                </a:moveTo>
                <a:cubicBezTo>
                  <a:pt x="311891" y="-27736"/>
                  <a:pt x="521764" y="18471"/>
                  <a:pt x="676324" y="0"/>
                </a:cubicBezTo>
                <a:cubicBezTo>
                  <a:pt x="830884" y="-18471"/>
                  <a:pt x="973042" y="14922"/>
                  <a:pt x="1210620" y="0"/>
                </a:cubicBezTo>
                <a:cubicBezTo>
                  <a:pt x="1448198" y="-14922"/>
                  <a:pt x="1710033" y="3216"/>
                  <a:pt x="1839602" y="0"/>
                </a:cubicBezTo>
                <a:cubicBezTo>
                  <a:pt x="1969171" y="-3216"/>
                  <a:pt x="2203293" y="-27438"/>
                  <a:pt x="2421240" y="0"/>
                </a:cubicBezTo>
                <a:cubicBezTo>
                  <a:pt x="2639187" y="27438"/>
                  <a:pt x="2748274" y="-23254"/>
                  <a:pt x="2955537" y="0"/>
                </a:cubicBezTo>
                <a:cubicBezTo>
                  <a:pt x="3162800" y="23254"/>
                  <a:pt x="3263365" y="-20393"/>
                  <a:pt x="3537175" y="0"/>
                </a:cubicBezTo>
                <a:cubicBezTo>
                  <a:pt x="3810985" y="20393"/>
                  <a:pt x="3957268" y="-12992"/>
                  <a:pt x="4118814" y="0"/>
                </a:cubicBezTo>
                <a:cubicBezTo>
                  <a:pt x="4280360" y="12992"/>
                  <a:pt x="4566895" y="-1750"/>
                  <a:pt x="4734269" y="0"/>
                </a:cubicBezTo>
                <a:cubicBezTo>
                  <a:pt x="4732515" y="142690"/>
                  <a:pt x="4733702" y="350791"/>
                  <a:pt x="4734269" y="549484"/>
                </a:cubicBezTo>
                <a:cubicBezTo>
                  <a:pt x="4734836" y="748177"/>
                  <a:pt x="4752862" y="975429"/>
                  <a:pt x="4734269" y="1114972"/>
                </a:cubicBezTo>
                <a:cubicBezTo>
                  <a:pt x="4715676" y="1254515"/>
                  <a:pt x="4715378" y="1467422"/>
                  <a:pt x="4734269" y="1600438"/>
                </a:cubicBezTo>
                <a:cubicBezTo>
                  <a:pt x="4579579" y="1570782"/>
                  <a:pt x="4206492" y="1605056"/>
                  <a:pt x="4057945" y="1600438"/>
                </a:cubicBezTo>
                <a:cubicBezTo>
                  <a:pt x="3909398" y="1595820"/>
                  <a:pt x="3665883" y="1580691"/>
                  <a:pt x="3428963" y="1600438"/>
                </a:cubicBezTo>
                <a:cubicBezTo>
                  <a:pt x="3192043" y="1620185"/>
                  <a:pt x="3061569" y="1616488"/>
                  <a:pt x="2799982" y="1600438"/>
                </a:cubicBezTo>
                <a:cubicBezTo>
                  <a:pt x="2538395" y="1584388"/>
                  <a:pt x="2373471" y="1604344"/>
                  <a:pt x="2218343" y="1600438"/>
                </a:cubicBezTo>
                <a:cubicBezTo>
                  <a:pt x="2063215" y="1596532"/>
                  <a:pt x="1880189" y="1622130"/>
                  <a:pt x="1589362" y="1600438"/>
                </a:cubicBezTo>
                <a:cubicBezTo>
                  <a:pt x="1298535" y="1578746"/>
                  <a:pt x="1079049" y="1625018"/>
                  <a:pt x="865695" y="1600438"/>
                </a:cubicBezTo>
                <a:cubicBezTo>
                  <a:pt x="652341" y="1575858"/>
                  <a:pt x="320866" y="1628730"/>
                  <a:pt x="0" y="1600438"/>
                </a:cubicBezTo>
                <a:cubicBezTo>
                  <a:pt x="-6183" y="1410785"/>
                  <a:pt x="11845" y="1216821"/>
                  <a:pt x="0" y="1082963"/>
                </a:cubicBezTo>
                <a:cubicBezTo>
                  <a:pt x="-11845" y="949105"/>
                  <a:pt x="-5565" y="706949"/>
                  <a:pt x="0" y="533479"/>
                </a:cubicBezTo>
                <a:cubicBezTo>
                  <a:pt x="5565" y="360009"/>
                  <a:pt x="-4320" y="199354"/>
                  <a:pt x="0" y="0"/>
                </a:cubicBezTo>
                <a:close/>
              </a:path>
            </a:pathLst>
          </a:custGeom>
          <a:ln w="28575">
            <a:solidFill>
              <a:srgbClr val="FFB7FA"/>
            </a:solidFill>
            <a:extLst>
              <a:ext uri="{C807C97D-BFC1-408E-A445-0C87EB9F89A2}">
                <ask:lineSketchStyleProps xmlns:ask="http://schemas.microsoft.com/office/drawing/2018/sketchyshapes" sd="2153750055">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4"/>
              </a:rPr>
              <a:t>Free social work resources &amp; tools for direct work with children and adults (socialworkerstoolbox.com)</a:t>
            </a:r>
            <a:r>
              <a:rPr lang="en-GB" sz="1400" dirty="0">
                <a:latin typeface="Arial" panose="020B0604020202020204" pitchFamily="34" charset="0"/>
                <a:cs typeface="Arial" panose="020B0604020202020204" pitchFamily="34" charset="0"/>
              </a:rPr>
              <a:t>  although designed for use by social workers, this site has a freely available wealth of information leaflets, activities and resources to use with children and families on topics such as:  anxiety, emotional well-being, coping skills, resilience, bereavement etc.</a:t>
            </a:r>
          </a:p>
        </p:txBody>
      </p:sp>
      <p:sp>
        <p:nvSpPr>
          <p:cNvPr id="5" name="Rectangle 4">
            <a:extLst>
              <a:ext uri="{FF2B5EF4-FFF2-40B4-BE49-F238E27FC236}">
                <a16:creationId xmlns:a16="http://schemas.microsoft.com/office/drawing/2014/main" id="{A7851C2E-7CE6-4614-8103-C24D562251C8}"/>
              </a:ext>
            </a:extLst>
          </p:cNvPr>
          <p:cNvSpPr/>
          <p:nvPr/>
        </p:nvSpPr>
        <p:spPr>
          <a:xfrm>
            <a:off x="169080" y="2058821"/>
            <a:ext cx="3899673" cy="1384995"/>
          </a:xfrm>
          <a:custGeom>
            <a:avLst/>
            <a:gdLst>
              <a:gd name="connsiteX0" fmla="*/ 0 w 3899673"/>
              <a:gd name="connsiteY0" fmla="*/ 0 h 1384995"/>
              <a:gd name="connsiteX1" fmla="*/ 649946 w 3899673"/>
              <a:gd name="connsiteY1" fmla="*/ 0 h 1384995"/>
              <a:gd name="connsiteX2" fmla="*/ 1338888 w 3899673"/>
              <a:gd name="connsiteY2" fmla="*/ 0 h 1384995"/>
              <a:gd name="connsiteX3" fmla="*/ 1871843 w 3899673"/>
              <a:gd name="connsiteY3" fmla="*/ 0 h 1384995"/>
              <a:gd name="connsiteX4" fmla="*/ 2443795 w 3899673"/>
              <a:gd name="connsiteY4" fmla="*/ 0 h 1384995"/>
              <a:gd name="connsiteX5" fmla="*/ 3171734 w 3899673"/>
              <a:gd name="connsiteY5" fmla="*/ 0 h 1384995"/>
              <a:gd name="connsiteX6" fmla="*/ 3899673 w 3899673"/>
              <a:gd name="connsiteY6" fmla="*/ 0 h 1384995"/>
              <a:gd name="connsiteX7" fmla="*/ 3899673 w 3899673"/>
              <a:gd name="connsiteY7" fmla="*/ 678648 h 1384995"/>
              <a:gd name="connsiteX8" fmla="*/ 3899673 w 3899673"/>
              <a:gd name="connsiteY8" fmla="*/ 1384995 h 1384995"/>
              <a:gd name="connsiteX9" fmla="*/ 3366718 w 3899673"/>
              <a:gd name="connsiteY9" fmla="*/ 1384995 h 1384995"/>
              <a:gd name="connsiteX10" fmla="*/ 2794766 w 3899673"/>
              <a:gd name="connsiteY10" fmla="*/ 1384995 h 1384995"/>
              <a:gd name="connsiteX11" fmla="*/ 2183817 w 3899673"/>
              <a:gd name="connsiteY11" fmla="*/ 1384995 h 1384995"/>
              <a:gd name="connsiteX12" fmla="*/ 1494875 w 3899673"/>
              <a:gd name="connsiteY12" fmla="*/ 1384995 h 1384995"/>
              <a:gd name="connsiteX13" fmla="*/ 766936 w 3899673"/>
              <a:gd name="connsiteY13" fmla="*/ 1384995 h 1384995"/>
              <a:gd name="connsiteX14" fmla="*/ 0 w 3899673"/>
              <a:gd name="connsiteY14" fmla="*/ 1384995 h 1384995"/>
              <a:gd name="connsiteX15" fmla="*/ 0 w 3899673"/>
              <a:gd name="connsiteY15" fmla="*/ 734047 h 1384995"/>
              <a:gd name="connsiteX16" fmla="*/ 0 w 3899673"/>
              <a:gd name="connsiteY16"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9673" h="1384995" fill="none" extrusionOk="0">
                <a:moveTo>
                  <a:pt x="0" y="0"/>
                </a:moveTo>
                <a:cubicBezTo>
                  <a:pt x="227978" y="1270"/>
                  <a:pt x="433036" y="-32072"/>
                  <a:pt x="649946" y="0"/>
                </a:cubicBezTo>
                <a:cubicBezTo>
                  <a:pt x="866856" y="32072"/>
                  <a:pt x="1095363" y="15964"/>
                  <a:pt x="1338888" y="0"/>
                </a:cubicBezTo>
                <a:cubicBezTo>
                  <a:pt x="1582413" y="-15964"/>
                  <a:pt x="1740172" y="-836"/>
                  <a:pt x="1871843" y="0"/>
                </a:cubicBezTo>
                <a:cubicBezTo>
                  <a:pt x="2003515" y="836"/>
                  <a:pt x="2286769" y="-10470"/>
                  <a:pt x="2443795" y="0"/>
                </a:cubicBezTo>
                <a:cubicBezTo>
                  <a:pt x="2600821" y="10470"/>
                  <a:pt x="2999613" y="2194"/>
                  <a:pt x="3171734" y="0"/>
                </a:cubicBezTo>
                <a:cubicBezTo>
                  <a:pt x="3343855" y="-2194"/>
                  <a:pt x="3746602" y="34448"/>
                  <a:pt x="3899673" y="0"/>
                </a:cubicBezTo>
                <a:cubicBezTo>
                  <a:pt x="3924346" y="191614"/>
                  <a:pt x="3868499" y="386682"/>
                  <a:pt x="3899673" y="678648"/>
                </a:cubicBezTo>
                <a:cubicBezTo>
                  <a:pt x="3930847" y="970614"/>
                  <a:pt x="3893236" y="1222080"/>
                  <a:pt x="3899673" y="1384995"/>
                </a:cubicBezTo>
                <a:cubicBezTo>
                  <a:pt x="3731338" y="1400015"/>
                  <a:pt x="3559290" y="1367639"/>
                  <a:pt x="3366718" y="1384995"/>
                </a:cubicBezTo>
                <a:cubicBezTo>
                  <a:pt x="3174146" y="1402351"/>
                  <a:pt x="2926981" y="1361986"/>
                  <a:pt x="2794766" y="1384995"/>
                </a:cubicBezTo>
                <a:cubicBezTo>
                  <a:pt x="2662551" y="1408004"/>
                  <a:pt x="2471827" y="1356738"/>
                  <a:pt x="2183817" y="1384995"/>
                </a:cubicBezTo>
                <a:cubicBezTo>
                  <a:pt x="1895807" y="1413252"/>
                  <a:pt x="1742077" y="1354844"/>
                  <a:pt x="1494875" y="1384995"/>
                </a:cubicBezTo>
                <a:cubicBezTo>
                  <a:pt x="1247673" y="1415146"/>
                  <a:pt x="1065029" y="1361659"/>
                  <a:pt x="766936" y="1384995"/>
                </a:cubicBezTo>
                <a:cubicBezTo>
                  <a:pt x="468843" y="1408331"/>
                  <a:pt x="231244" y="1361996"/>
                  <a:pt x="0" y="1384995"/>
                </a:cubicBezTo>
                <a:cubicBezTo>
                  <a:pt x="22784" y="1189149"/>
                  <a:pt x="-17475" y="926387"/>
                  <a:pt x="0" y="734047"/>
                </a:cubicBezTo>
                <a:cubicBezTo>
                  <a:pt x="17475" y="541707"/>
                  <a:pt x="-17293" y="238629"/>
                  <a:pt x="0" y="0"/>
                </a:cubicBezTo>
                <a:close/>
              </a:path>
              <a:path w="3899673" h="1384995" stroke="0" extrusionOk="0">
                <a:moveTo>
                  <a:pt x="0" y="0"/>
                </a:moveTo>
                <a:cubicBezTo>
                  <a:pt x="139451" y="-26873"/>
                  <a:pt x="384037" y="31366"/>
                  <a:pt x="649946" y="0"/>
                </a:cubicBezTo>
                <a:cubicBezTo>
                  <a:pt x="915855" y="-31366"/>
                  <a:pt x="990032" y="1252"/>
                  <a:pt x="1221898" y="0"/>
                </a:cubicBezTo>
                <a:cubicBezTo>
                  <a:pt x="1453764" y="-1252"/>
                  <a:pt x="1604464" y="-13294"/>
                  <a:pt x="1949837" y="0"/>
                </a:cubicBezTo>
                <a:cubicBezTo>
                  <a:pt x="2295210" y="13294"/>
                  <a:pt x="2299264" y="13268"/>
                  <a:pt x="2638779" y="0"/>
                </a:cubicBezTo>
                <a:cubicBezTo>
                  <a:pt x="2978294" y="-13268"/>
                  <a:pt x="3040799" y="10082"/>
                  <a:pt x="3327721" y="0"/>
                </a:cubicBezTo>
                <a:cubicBezTo>
                  <a:pt x="3614643" y="-10082"/>
                  <a:pt x="3663873" y="-19659"/>
                  <a:pt x="3899673" y="0"/>
                </a:cubicBezTo>
                <a:cubicBezTo>
                  <a:pt x="3916510" y="202490"/>
                  <a:pt x="3930660" y="550790"/>
                  <a:pt x="3899673" y="692498"/>
                </a:cubicBezTo>
                <a:cubicBezTo>
                  <a:pt x="3868686" y="834206"/>
                  <a:pt x="3926051" y="1056682"/>
                  <a:pt x="3899673" y="1384995"/>
                </a:cubicBezTo>
                <a:cubicBezTo>
                  <a:pt x="3652506" y="1369397"/>
                  <a:pt x="3548750" y="1409572"/>
                  <a:pt x="3327721" y="1384995"/>
                </a:cubicBezTo>
                <a:cubicBezTo>
                  <a:pt x="3106692" y="1360418"/>
                  <a:pt x="2820071" y="1399550"/>
                  <a:pt x="2638779" y="1384995"/>
                </a:cubicBezTo>
                <a:cubicBezTo>
                  <a:pt x="2457487" y="1370440"/>
                  <a:pt x="2281207" y="1384715"/>
                  <a:pt x="1949837" y="1384995"/>
                </a:cubicBezTo>
                <a:cubicBezTo>
                  <a:pt x="1618467" y="1385275"/>
                  <a:pt x="1403963" y="1363257"/>
                  <a:pt x="1260894" y="1384995"/>
                </a:cubicBezTo>
                <a:cubicBezTo>
                  <a:pt x="1117825" y="1406733"/>
                  <a:pt x="846844" y="1409626"/>
                  <a:pt x="649946" y="1384995"/>
                </a:cubicBezTo>
                <a:cubicBezTo>
                  <a:pt x="453048" y="1360364"/>
                  <a:pt x="249919" y="1396164"/>
                  <a:pt x="0" y="1384995"/>
                </a:cubicBezTo>
                <a:cubicBezTo>
                  <a:pt x="20509" y="1118374"/>
                  <a:pt x="-5923" y="970441"/>
                  <a:pt x="0" y="692498"/>
                </a:cubicBezTo>
                <a:cubicBezTo>
                  <a:pt x="5923" y="414555"/>
                  <a:pt x="-27315" y="302885"/>
                  <a:pt x="0" y="0"/>
                </a:cubicBezTo>
                <a:close/>
              </a:path>
            </a:pathLst>
          </a:custGeom>
          <a:ln w="28575">
            <a:solidFill>
              <a:srgbClr val="FFB7FA"/>
            </a:solidFill>
            <a:extLst>
              <a:ext uri="{C807C97D-BFC1-408E-A445-0C87EB9F89A2}">
                <ask:lineSketchStyleProps xmlns:ask="http://schemas.microsoft.com/office/drawing/2018/sketchyshapes" sd="3546305763">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5"/>
              </a:rPr>
              <a:t>Therapy worksheets, tools, and handouts | Therapist Aid</a:t>
            </a:r>
            <a:r>
              <a:rPr lang="en-GB" sz="1400" dirty="0">
                <a:latin typeface="Arial" panose="020B0604020202020204" pitchFamily="34" charset="0"/>
                <a:cs typeface="Arial" panose="020B0604020202020204" pitchFamily="34" charset="0"/>
              </a:rPr>
              <a:t> as with the ‘</a:t>
            </a:r>
            <a:r>
              <a:rPr lang="en-GB" sz="1400" dirty="0" err="1">
                <a:latin typeface="Arial" panose="020B0604020202020204" pitchFamily="34" charset="0"/>
                <a:cs typeface="Arial" panose="020B0604020202020204" pitchFamily="34" charset="0"/>
              </a:rPr>
              <a:t>socialworkertoolbox</a:t>
            </a:r>
            <a:r>
              <a:rPr lang="en-GB" sz="1400" dirty="0">
                <a:latin typeface="Arial" panose="020B0604020202020204" pitchFamily="34" charset="0"/>
                <a:cs typeface="Arial" panose="020B0604020202020204" pitchFamily="34" charset="0"/>
              </a:rPr>
              <a:t>’ above, this site has a very wide range of freely available resources, articles, videos, worksheets, interactives to use on a plethora of wellbeing related topics.</a:t>
            </a:r>
          </a:p>
        </p:txBody>
      </p:sp>
      <p:sp>
        <p:nvSpPr>
          <p:cNvPr id="7" name="Rectangle 6">
            <a:extLst>
              <a:ext uri="{FF2B5EF4-FFF2-40B4-BE49-F238E27FC236}">
                <a16:creationId xmlns:a16="http://schemas.microsoft.com/office/drawing/2014/main" id="{8C3243F3-F07F-4B15-96EA-4F9DA01E0905}"/>
              </a:ext>
            </a:extLst>
          </p:cNvPr>
          <p:cNvSpPr/>
          <p:nvPr/>
        </p:nvSpPr>
        <p:spPr>
          <a:xfrm>
            <a:off x="198724" y="3671031"/>
            <a:ext cx="3937368" cy="954107"/>
          </a:xfrm>
          <a:custGeom>
            <a:avLst/>
            <a:gdLst>
              <a:gd name="connsiteX0" fmla="*/ 0 w 3937368"/>
              <a:gd name="connsiteY0" fmla="*/ 0 h 954107"/>
              <a:gd name="connsiteX1" fmla="*/ 616854 w 3937368"/>
              <a:gd name="connsiteY1" fmla="*/ 0 h 954107"/>
              <a:gd name="connsiteX2" fmla="*/ 1312456 w 3937368"/>
              <a:gd name="connsiteY2" fmla="*/ 0 h 954107"/>
              <a:gd name="connsiteX3" fmla="*/ 1889937 w 3937368"/>
              <a:gd name="connsiteY3" fmla="*/ 0 h 954107"/>
              <a:gd name="connsiteX4" fmla="*/ 2467417 w 3937368"/>
              <a:gd name="connsiteY4" fmla="*/ 0 h 954107"/>
              <a:gd name="connsiteX5" fmla="*/ 3123645 w 3937368"/>
              <a:gd name="connsiteY5" fmla="*/ 0 h 954107"/>
              <a:gd name="connsiteX6" fmla="*/ 3937368 w 3937368"/>
              <a:gd name="connsiteY6" fmla="*/ 0 h 954107"/>
              <a:gd name="connsiteX7" fmla="*/ 3937368 w 3937368"/>
              <a:gd name="connsiteY7" fmla="*/ 457971 h 954107"/>
              <a:gd name="connsiteX8" fmla="*/ 3937368 w 3937368"/>
              <a:gd name="connsiteY8" fmla="*/ 954107 h 954107"/>
              <a:gd name="connsiteX9" fmla="*/ 3399261 w 3937368"/>
              <a:gd name="connsiteY9" fmla="*/ 954107 h 954107"/>
              <a:gd name="connsiteX10" fmla="*/ 2703659 w 3937368"/>
              <a:gd name="connsiteY10" fmla="*/ 954107 h 954107"/>
              <a:gd name="connsiteX11" fmla="*/ 2126179 w 3937368"/>
              <a:gd name="connsiteY11" fmla="*/ 954107 h 954107"/>
              <a:gd name="connsiteX12" fmla="*/ 1469951 w 3937368"/>
              <a:gd name="connsiteY12" fmla="*/ 954107 h 954107"/>
              <a:gd name="connsiteX13" fmla="*/ 774349 w 3937368"/>
              <a:gd name="connsiteY13" fmla="*/ 954107 h 954107"/>
              <a:gd name="connsiteX14" fmla="*/ 0 w 3937368"/>
              <a:gd name="connsiteY14" fmla="*/ 954107 h 954107"/>
              <a:gd name="connsiteX15" fmla="*/ 0 w 3937368"/>
              <a:gd name="connsiteY15" fmla="*/ 486595 h 954107"/>
              <a:gd name="connsiteX16" fmla="*/ 0 w 3937368"/>
              <a:gd name="connsiteY16"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368" h="954107" fill="none" extrusionOk="0">
                <a:moveTo>
                  <a:pt x="0" y="0"/>
                </a:moveTo>
                <a:cubicBezTo>
                  <a:pt x="179598" y="-22405"/>
                  <a:pt x="344301" y="14927"/>
                  <a:pt x="616854" y="0"/>
                </a:cubicBezTo>
                <a:cubicBezTo>
                  <a:pt x="889407" y="-14927"/>
                  <a:pt x="1028873" y="12022"/>
                  <a:pt x="1312456" y="0"/>
                </a:cubicBezTo>
                <a:cubicBezTo>
                  <a:pt x="1596039" y="-12022"/>
                  <a:pt x="1708102" y="-21605"/>
                  <a:pt x="1889937" y="0"/>
                </a:cubicBezTo>
                <a:cubicBezTo>
                  <a:pt x="2071772" y="21605"/>
                  <a:pt x="2346340" y="6399"/>
                  <a:pt x="2467417" y="0"/>
                </a:cubicBezTo>
                <a:cubicBezTo>
                  <a:pt x="2588494" y="-6399"/>
                  <a:pt x="2945923" y="24879"/>
                  <a:pt x="3123645" y="0"/>
                </a:cubicBezTo>
                <a:cubicBezTo>
                  <a:pt x="3301367" y="-24879"/>
                  <a:pt x="3641748" y="4278"/>
                  <a:pt x="3937368" y="0"/>
                </a:cubicBezTo>
                <a:cubicBezTo>
                  <a:pt x="3927001" y="133047"/>
                  <a:pt x="3923390" y="234111"/>
                  <a:pt x="3937368" y="457971"/>
                </a:cubicBezTo>
                <a:cubicBezTo>
                  <a:pt x="3951346" y="681831"/>
                  <a:pt x="3935860" y="840843"/>
                  <a:pt x="3937368" y="954107"/>
                </a:cubicBezTo>
                <a:cubicBezTo>
                  <a:pt x="3778918" y="951068"/>
                  <a:pt x="3582267" y="964436"/>
                  <a:pt x="3399261" y="954107"/>
                </a:cubicBezTo>
                <a:cubicBezTo>
                  <a:pt x="3216255" y="943778"/>
                  <a:pt x="2944859" y="938110"/>
                  <a:pt x="2703659" y="954107"/>
                </a:cubicBezTo>
                <a:cubicBezTo>
                  <a:pt x="2462459" y="970104"/>
                  <a:pt x="2322139" y="965185"/>
                  <a:pt x="2126179" y="954107"/>
                </a:cubicBezTo>
                <a:cubicBezTo>
                  <a:pt x="1930219" y="943029"/>
                  <a:pt x="1678004" y="982032"/>
                  <a:pt x="1469951" y="954107"/>
                </a:cubicBezTo>
                <a:cubicBezTo>
                  <a:pt x="1261898" y="926182"/>
                  <a:pt x="973132" y="981026"/>
                  <a:pt x="774349" y="954107"/>
                </a:cubicBezTo>
                <a:cubicBezTo>
                  <a:pt x="575566" y="927188"/>
                  <a:pt x="338411" y="978832"/>
                  <a:pt x="0" y="954107"/>
                </a:cubicBezTo>
                <a:cubicBezTo>
                  <a:pt x="-12893" y="767485"/>
                  <a:pt x="-17380" y="686021"/>
                  <a:pt x="0" y="486595"/>
                </a:cubicBezTo>
                <a:cubicBezTo>
                  <a:pt x="17380" y="287169"/>
                  <a:pt x="-19604" y="227844"/>
                  <a:pt x="0" y="0"/>
                </a:cubicBezTo>
                <a:close/>
              </a:path>
              <a:path w="3937368" h="954107" stroke="0" extrusionOk="0">
                <a:moveTo>
                  <a:pt x="0" y="0"/>
                </a:moveTo>
                <a:cubicBezTo>
                  <a:pt x="303605" y="-9691"/>
                  <a:pt x="399817" y="-24026"/>
                  <a:pt x="616854" y="0"/>
                </a:cubicBezTo>
                <a:cubicBezTo>
                  <a:pt x="833891" y="24026"/>
                  <a:pt x="926077" y="18022"/>
                  <a:pt x="1194335" y="0"/>
                </a:cubicBezTo>
                <a:cubicBezTo>
                  <a:pt x="1462593" y="-18022"/>
                  <a:pt x="1591294" y="-13025"/>
                  <a:pt x="1929310" y="0"/>
                </a:cubicBezTo>
                <a:cubicBezTo>
                  <a:pt x="2267327" y="13025"/>
                  <a:pt x="2408532" y="8169"/>
                  <a:pt x="2585538" y="0"/>
                </a:cubicBezTo>
                <a:cubicBezTo>
                  <a:pt x="2762544" y="-8169"/>
                  <a:pt x="2962401" y="-10280"/>
                  <a:pt x="3163019" y="0"/>
                </a:cubicBezTo>
                <a:cubicBezTo>
                  <a:pt x="3363637" y="10280"/>
                  <a:pt x="3555417" y="36478"/>
                  <a:pt x="3937368" y="0"/>
                </a:cubicBezTo>
                <a:cubicBezTo>
                  <a:pt x="3957366" y="168746"/>
                  <a:pt x="3916648" y="255776"/>
                  <a:pt x="3937368" y="448430"/>
                </a:cubicBezTo>
                <a:cubicBezTo>
                  <a:pt x="3958089" y="641084"/>
                  <a:pt x="3937694" y="724363"/>
                  <a:pt x="3937368" y="954107"/>
                </a:cubicBezTo>
                <a:cubicBezTo>
                  <a:pt x="3618395" y="978491"/>
                  <a:pt x="3537533" y="970114"/>
                  <a:pt x="3241766" y="954107"/>
                </a:cubicBezTo>
                <a:cubicBezTo>
                  <a:pt x="2945999" y="938100"/>
                  <a:pt x="2850936" y="951610"/>
                  <a:pt x="2664286" y="954107"/>
                </a:cubicBezTo>
                <a:cubicBezTo>
                  <a:pt x="2477636" y="956604"/>
                  <a:pt x="2252958" y="969522"/>
                  <a:pt x="2047431" y="954107"/>
                </a:cubicBezTo>
                <a:cubicBezTo>
                  <a:pt x="1841904" y="938692"/>
                  <a:pt x="1536880" y="938089"/>
                  <a:pt x="1391203" y="954107"/>
                </a:cubicBezTo>
                <a:cubicBezTo>
                  <a:pt x="1245526" y="970125"/>
                  <a:pt x="1098406" y="941528"/>
                  <a:pt x="813723" y="954107"/>
                </a:cubicBezTo>
                <a:cubicBezTo>
                  <a:pt x="529040" y="966686"/>
                  <a:pt x="214437" y="978780"/>
                  <a:pt x="0" y="954107"/>
                </a:cubicBezTo>
                <a:cubicBezTo>
                  <a:pt x="-23673" y="793282"/>
                  <a:pt x="-2820" y="613993"/>
                  <a:pt x="0" y="477054"/>
                </a:cubicBezTo>
                <a:cubicBezTo>
                  <a:pt x="2820" y="340115"/>
                  <a:pt x="22977" y="231514"/>
                  <a:pt x="0" y="0"/>
                </a:cubicBezTo>
                <a:close/>
              </a:path>
            </a:pathLst>
          </a:custGeom>
          <a:ln w="28575">
            <a:solidFill>
              <a:srgbClr val="FFB7FA"/>
            </a:solidFill>
            <a:extLst>
              <a:ext uri="{C807C97D-BFC1-408E-A445-0C87EB9F89A2}">
                <ask:lineSketchStyleProps xmlns:ask="http://schemas.microsoft.com/office/drawing/2018/sketchyshapes" sd="1873110792">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6"/>
              </a:rPr>
              <a:t>Resources for school staff - Suffolk Mind</a:t>
            </a: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There are a number of resources available to help you support the wellbeing of your students and that of your own</a:t>
            </a:r>
          </a:p>
        </p:txBody>
      </p:sp>
      <p:sp>
        <p:nvSpPr>
          <p:cNvPr id="8" name="Rectangle 7">
            <a:extLst>
              <a:ext uri="{FF2B5EF4-FFF2-40B4-BE49-F238E27FC236}">
                <a16:creationId xmlns:a16="http://schemas.microsoft.com/office/drawing/2014/main" id="{68470989-2BA7-4CCB-9DA1-DD6C1671A72D}"/>
              </a:ext>
            </a:extLst>
          </p:cNvPr>
          <p:cNvSpPr/>
          <p:nvPr/>
        </p:nvSpPr>
        <p:spPr>
          <a:xfrm>
            <a:off x="7660352" y="2678976"/>
            <a:ext cx="4329051" cy="2246769"/>
          </a:xfrm>
          <a:custGeom>
            <a:avLst/>
            <a:gdLst>
              <a:gd name="connsiteX0" fmla="*/ 0 w 4329051"/>
              <a:gd name="connsiteY0" fmla="*/ 0 h 2246769"/>
              <a:gd name="connsiteX1" fmla="*/ 488564 w 4329051"/>
              <a:gd name="connsiteY1" fmla="*/ 0 h 2246769"/>
              <a:gd name="connsiteX2" fmla="*/ 1150291 w 4329051"/>
              <a:gd name="connsiteY2" fmla="*/ 0 h 2246769"/>
              <a:gd name="connsiteX3" fmla="*/ 1682146 w 4329051"/>
              <a:gd name="connsiteY3" fmla="*/ 0 h 2246769"/>
              <a:gd name="connsiteX4" fmla="*/ 2170710 w 4329051"/>
              <a:gd name="connsiteY4" fmla="*/ 0 h 2246769"/>
              <a:gd name="connsiteX5" fmla="*/ 2789146 w 4329051"/>
              <a:gd name="connsiteY5" fmla="*/ 0 h 2246769"/>
              <a:gd name="connsiteX6" fmla="*/ 3450872 w 4329051"/>
              <a:gd name="connsiteY6" fmla="*/ 0 h 2246769"/>
              <a:gd name="connsiteX7" fmla="*/ 4329051 w 4329051"/>
              <a:gd name="connsiteY7" fmla="*/ 0 h 2246769"/>
              <a:gd name="connsiteX8" fmla="*/ 4329051 w 4329051"/>
              <a:gd name="connsiteY8" fmla="*/ 561692 h 2246769"/>
              <a:gd name="connsiteX9" fmla="*/ 4329051 w 4329051"/>
              <a:gd name="connsiteY9" fmla="*/ 1123385 h 2246769"/>
              <a:gd name="connsiteX10" fmla="*/ 4329051 w 4329051"/>
              <a:gd name="connsiteY10" fmla="*/ 1640141 h 2246769"/>
              <a:gd name="connsiteX11" fmla="*/ 4329051 w 4329051"/>
              <a:gd name="connsiteY11" fmla="*/ 2246769 h 2246769"/>
              <a:gd name="connsiteX12" fmla="*/ 3710615 w 4329051"/>
              <a:gd name="connsiteY12" fmla="*/ 2246769 h 2246769"/>
              <a:gd name="connsiteX13" fmla="*/ 3005598 w 4329051"/>
              <a:gd name="connsiteY13" fmla="*/ 2246769 h 2246769"/>
              <a:gd name="connsiteX14" fmla="*/ 2387162 w 4329051"/>
              <a:gd name="connsiteY14" fmla="*/ 2246769 h 2246769"/>
              <a:gd name="connsiteX15" fmla="*/ 1725436 w 4329051"/>
              <a:gd name="connsiteY15" fmla="*/ 2246769 h 2246769"/>
              <a:gd name="connsiteX16" fmla="*/ 1107000 w 4329051"/>
              <a:gd name="connsiteY16" fmla="*/ 2246769 h 2246769"/>
              <a:gd name="connsiteX17" fmla="*/ 575145 w 4329051"/>
              <a:gd name="connsiteY17" fmla="*/ 2246769 h 2246769"/>
              <a:gd name="connsiteX18" fmla="*/ 0 w 4329051"/>
              <a:gd name="connsiteY18" fmla="*/ 2246769 h 2246769"/>
              <a:gd name="connsiteX19" fmla="*/ 0 w 4329051"/>
              <a:gd name="connsiteY19" fmla="*/ 1730012 h 2246769"/>
              <a:gd name="connsiteX20" fmla="*/ 0 w 4329051"/>
              <a:gd name="connsiteY20" fmla="*/ 1168320 h 2246769"/>
              <a:gd name="connsiteX21" fmla="*/ 0 w 4329051"/>
              <a:gd name="connsiteY21" fmla="*/ 651563 h 2246769"/>
              <a:gd name="connsiteX22" fmla="*/ 0 w 4329051"/>
              <a:gd name="connsiteY22"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29051" h="2246769" fill="none" extrusionOk="0">
                <a:moveTo>
                  <a:pt x="0" y="0"/>
                </a:moveTo>
                <a:cubicBezTo>
                  <a:pt x="189685" y="23391"/>
                  <a:pt x="375536" y="-6934"/>
                  <a:pt x="488564" y="0"/>
                </a:cubicBezTo>
                <a:cubicBezTo>
                  <a:pt x="601592" y="6934"/>
                  <a:pt x="820344" y="-10402"/>
                  <a:pt x="1150291" y="0"/>
                </a:cubicBezTo>
                <a:cubicBezTo>
                  <a:pt x="1480238" y="10402"/>
                  <a:pt x="1499475" y="-14483"/>
                  <a:pt x="1682146" y="0"/>
                </a:cubicBezTo>
                <a:cubicBezTo>
                  <a:pt x="1864817" y="14483"/>
                  <a:pt x="1958299" y="13052"/>
                  <a:pt x="2170710" y="0"/>
                </a:cubicBezTo>
                <a:cubicBezTo>
                  <a:pt x="2383121" y="-13052"/>
                  <a:pt x="2619689" y="-13307"/>
                  <a:pt x="2789146" y="0"/>
                </a:cubicBezTo>
                <a:cubicBezTo>
                  <a:pt x="2958603" y="13307"/>
                  <a:pt x="3204331" y="-22187"/>
                  <a:pt x="3450872" y="0"/>
                </a:cubicBezTo>
                <a:cubicBezTo>
                  <a:pt x="3697413" y="22187"/>
                  <a:pt x="4115585" y="15966"/>
                  <a:pt x="4329051" y="0"/>
                </a:cubicBezTo>
                <a:cubicBezTo>
                  <a:pt x="4304184" y="112743"/>
                  <a:pt x="4353518" y="353192"/>
                  <a:pt x="4329051" y="561692"/>
                </a:cubicBezTo>
                <a:cubicBezTo>
                  <a:pt x="4304584" y="770192"/>
                  <a:pt x="4306067" y="941493"/>
                  <a:pt x="4329051" y="1123385"/>
                </a:cubicBezTo>
                <a:cubicBezTo>
                  <a:pt x="4352035" y="1305277"/>
                  <a:pt x="4339779" y="1509193"/>
                  <a:pt x="4329051" y="1640141"/>
                </a:cubicBezTo>
                <a:cubicBezTo>
                  <a:pt x="4318323" y="1771089"/>
                  <a:pt x="4348097" y="2055489"/>
                  <a:pt x="4329051" y="2246769"/>
                </a:cubicBezTo>
                <a:cubicBezTo>
                  <a:pt x="4193739" y="2227768"/>
                  <a:pt x="3943413" y="2233802"/>
                  <a:pt x="3710615" y="2246769"/>
                </a:cubicBezTo>
                <a:cubicBezTo>
                  <a:pt x="3477817" y="2259736"/>
                  <a:pt x="3176567" y="2223433"/>
                  <a:pt x="3005598" y="2246769"/>
                </a:cubicBezTo>
                <a:cubicBezTo>
                  <a:pt x="2834629" y="2270105"/>
                  <a:pt x="2543130" y="2240347"/>
                  <a:pt x="2387162" y="2246769"/>
                </a:cubicBezTo>
                <a:cubicBezTo>
                  <a:pt x="2231194" y="2253191"/>
                  <a:pt x="1956578" y="2262624"/>
                  <a:pt x="1725436" y="2246769"/>
                </a:cubicBezTo>
                <a:cubicBezTo>
                  <a:pt x="1494294" y="2230914"/>
                  <a:pt x="1358221" y="2235468"/>
                  <a:pt x="1107000" y="2246769"/>
                </a:cubicBezTo>
                <a:cubicBezTo>
                  <a:pt x="855779" y="2258070"/>
                  <a:pt x="826791" y="2265972"/>
                  <a:pt x="575145" y="2246769"/>
                </a:cubicBezTo>
                <a:cubicBezTo>
                  <a:pt x="323499" y="2227566"/>
                  <a:pt x="144932" y="2244611"/>
                  <a:pt x="0" y="2246769"/>
                </a:cubicBezTo>
                <a:cubicBezTo>
                  <a:pt x="21791" y="2018501"/>
                  <a:pt x="18455" y="1927261"/>
                  <a:pt x="0" y="1730012"/>
                </a:cubicBezTo>
                <a:cubicBezTo>
                  <a:pt x="-18455" y="1532763"/>
                  <a:pt x="7186" y="1324515"/>
                  <a:pt x="0" y="1168320"/>
                </a:cubicBezTo>
                <a:cubicBezTo>
                  <a:pt x="-7186" y="1012125"/>
                  <a:pt x="-16714" y="776167"/>
                  <a:pt x="0" y="651563"/>
                </a:cubicBezTo>
                <a:cubicBezTo>
                  <a:pt x="16714" y="526959"/>
                  <a:pt x="-3362" y="249083"/>
                  <a:pt x="0" y="0"/>
                </a:cubicBezTo>
                <a:close/>
              </a:path>
              <a:path w="4329051" h="2246769" stroke="0" extrusionOk="0">
                <a:moveTo>
                  <a:pt x="0" y="0"/>
                </a:moveTo>
                <a:cubicBezTo>
                  <a:pt x="340913" y="-34465"/>
                  <a:pt x="529278" y="-21246"/>
                  <a:pt x="705017" y="0"/>
                </a:cubicBezTo>
                <a:cubicBezTo>
                  <a:pt x="880756" y="21246"/>
                  <a:pt x="1194151" y="-7946"/>
                  <a:pt x="1366743" y="0"/>
                </a:cubicBezTo>
                <a:cubicBezTo>
                  <a:pt x="1539335" y="7946"/>
                  <a:pt x="1762282" y="-15934"/>
                  <a:pt x="1941889" y="0"/>
                </a:cubicBezTo>
                <a:cubicBezTo>
                  <a:pt x="2121496" y="15934"/>
                  <a:pt x="2373446" y="-32767"/>
                  <a:pt x="2646905" y="0"/>
                </a:cubicBezTo>
                <a:cubicBezTo>
                  <a:pt x="2920364" y="32767"/>
                  <a:pt x="3072110" y="1100"/>
                  <a:pt x="3351922" y="0"/>
                </a:cubicBezTo>
                <a:cubicBezTo>
                  <a:pt x="3631734" y="-1100"/>
                  <a:pt x="3985324" y="43582"/>
                  <a:pt x="4329051" y="0"/>
                </a:cubicBezTo>
                <a:cubicBezTo>
                  <a:pt x="4335767" y="190819"/>
                  <a:pt x="4340804" y="290914"/>
                  <a:pt x="4329051" y="516757"/>
                </a:cubicBezTo>
                <a:cubicBezTo>
                  <a:pt x="4317298" y="742600"/>
                  <a:pt x="4325405" y="816292"/>
                  <a:pt x="4329051" y="1078449"/>
                </a:cubicBezTo>
                <a:cubicBezTo>
                  <a:pt x="4332697" y="1340606"/>
                  <a:pt x="4321689" y="1424388"/>
                  <a:pt x="4329051" y="1685077"/>
                </a:cubicBezTo>
                <a:cubicBezTo>
                  <a:pt x="4336413" y="1945766"/>
                  <a:pt x="4309039" y="1985512"/>
                  <a:pt x="4329051" y="2246769"/>
                </a:cubicBezTo>
                <a:cubicBezTo>
                  <a:pt x="4058461" y="2249159"/>
                  <a:pt x="3912759" y="2243820"/>
                  <a:pt x="3667325" y="2246769"/>
                </a:cubicBezTo>
                <a:cubicBezTo>
                  <a:pt x="3421891" y="2249718"/>
                  <a:pt x="3135377" y="2233874"/>
                  <a:pt x="2962308" y="2246769"/>
                </a:cubicBezTo>
                <a:cubicBezTo>
                  <a:pt x="2789239" y="2259664"/>
                  <a:pt x="2607239" y="2229273"/>
                  <a:pt x="2473743" y="2246769"/>
                </a:cubicBezTo>
                <a:cubicBezTo>
                  <a:pt x="2340247" y="2264265"/>
                  <a:pt x="2114028" y="2264736"/>
                  <a:pt x="1985179" y="2246769"/>
                </a:cubicBezTo>
                <a:cubicBezTo>
                  <a:pt x="1856330" y="2228802"/>
                  <a:pt x="1458142" y="2257891"/>
                  <a:pt x="1323453" y="2246769"/>
                </a:cubicBezTo>
                <a:cubicBezTo>
                  <a:pt x="1188764" y="2235647"/>
                  <a:pt x="929905" y="2251746"/>
                  <a:pt x="791598" y="2246769"/>
                </a:cubicBezTo>
                <a:cubicBezTo>
                  <a:pt x="653291" y="2241792"/>
                  <a:pt x="210396" y="2269632"/>
                  <a:pt x="0" y="2246769"/>
                </a:cubicBezTo>
                <a:cubicBezTo>
                  <a:pt x="8574" y="1978360"/>
                  <a:pt x="7619" y="1847420"/>
                  <a:pt x="0" y="1685077"/>
                </a:cubicBezTo>
                <a:cubicBezTo>
                  <a:pt x="-7619" y="1522734"/>
                  <a:pt x="-2336" y="1319403"/>
                  <a:pt x="0" y="1100917"/>
                </a:cubicBezTo>
                <a:cubicBezTo>
                  <a:pt x="2336" y="882431"/>
                  <a:pt x="7285" y="808713"/>
                  <a:pt x="0" y="561692"/>
                </a:cubicBezTo>
                <a:cubicBezTo>
                  <a:pt x="-7285" y="314671"/>
                  <a:pt x="-18775" y="198251"/>
                  <a:pt x="0" y="0"/>
                </a:cubicBezTo>
                <a:close/>
              </a:path>
            </a:pathLst>
          </a:custGeom>
          <a:ln w="28575">
            <a:solidFill>
              <a:srgbClr val="FFB7FA"/>
            </a:solidFill>
            <a:extLst>
              <a:ext uri="{C807C97D-BFC1-408E-A445-0C87EB9F89A2}">
                <ask:lineSketchStyleProps xmlns:ask="http://schemas.microsoft.com/office/drawing/2018/sketchyshapes" sd="3517549859">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7"/>
              </a:rPr>
              <a:t>Inspiring Stories and Resources - BBC Children in Need</a:t>
            </a:r>
            <a:r>
              <a:rPr lang="en-GB" sz="1400" dirty="0">
                <a:latin typeface="Arial" panose="020B0604020202020204" pitchFamily="34" charset="0"/>
                <a:cs typeface="Arial" panose="020B0604020202020204" pitchFamily="34" charset="0"/>
              </a:rPr>
              <a:t> to find resources and stories to continue the conversation with your students about and managing their wellbeing. </a:t>
            </a:r>
            <a:r>
              <a:rPr lang="en-GB" sz="1400" dirty="0">
                <a:latin typeface="Arial" panose="020B0604020202020204" pitchFamily="34" charset="0"/>
                <a:cs typeface="Arial" panose="020B0604020202020204" pitchFamily="34" charset="0"/>
                <a:hlinkClick r:id="rId8"/>
              </a:rPr>
              <a:t>Mental health support and advice - BBC Children in Need</a:t>
            </a:r>
            <a:r>
              <a:rPr lang="en-GB" sz="1400" dirty="0">
                <a:latin typeface="Arial" panose="020B0604020202020204" pitchFamily="34" charset="0"/>
                <a:cs typeface="Arial" panose="020B0604020202020204" pitchFamily="34" charset="0"/>
              </a:rPr>
              <a:t> hosts some guidance, activities and resources mostly suitable for KS3.</a:t>
            </a:r>
          </a:p>
          <a:p>
            <a:r>
              <a:rPr lang="en-GB" sz="1400" dirty="0">
                <a:latin typeface="Arial" panose="020B0604020202020204" pitchFamily="34" charset="0"/>
                <a:cs typeface="Arial" panose="020B0604020202020204" pitchFamily="34" charset="0"/>
                <a:hlinkClick r:id="rId9"/>
              </a:rPr>
              <a:t>Mental health and wellbeing - BBC Bitesize</a:t>
            </a:r>
            <a:r>
              <a:rPr lang="en-GB" sz="1400" dirty="0">
                <a:latin typeface="Arial" panose="020B0604020202020204" pitchFamily="34" charset="0"/>
                <a:cs typeface="Arial" panose="020B0604020202020204" pitchFamily="34" charset="0"/>
              </a:rPr>
              <a:t> also hosts a range of clips, articles and tips on mental health topics.</a:t>
            </a:r>
          </a:p>
        </p:txBody>
      </p:sp>
      <p:sp>
        <p:nvSpPr>
          <p:cNvPr id="9" name="Rectangle 8">
            <a:extLst>
              <a:ext uri="{FF2B5EF4-FFF2-40B4-BE49-F238E27FC236}">
                <a16:creationId xmlns:a16="http://schemas.microsoft.com/office/drawing/2014/main" id="{09F4B12C-05BB-407B-8522-2CF258F86E76}"/>
              </a:ext>
            </a:extLst>
          </p:cNvPr>
          <p:cNvSpPr/>
          <p:nvPr/>
        </p:nvSpPr>
        <p:spPr>
          <a:xfrm>
            <a:off x="7104185" y="1524371"/>
            <a:ext cx="4885218" cy="954107"/>
          </a:xfrm>
          <a:custGeom>
            <a:avLst/>
            <a:gdLst>
              <a:gd name="connsiteX0" fmla="*/ 0 w 4885218"/>
              <a:gd name="connsiteY0" fmla="*/ 0 h 954107"/>
              <a:gd name="connsiteX1" fmla="*/ 551332 w 4885218"/>
              <a:gd name="connsiteY1" fmla="*/ 0 h 954107"/>
              <a:gd name="connsiteX2" fmla="*/ 1200368 w 4885218"/>
              <a:gd name="connsiteY2" fmla="*/ 0 h 954107"/>
              <a:gd name="connsiteX3" fmla="*/ 1947108 w 4885218"/>
              <a:gd name="connsiteY3" fmla="*/ 0 h 954107"/>
              <a:gd name="connsiteX4" fmla="*/ 2644997 w 4885218"/>
              <a:gd name="connsiteY4" fmla="*/ 0 h 954107"/>
              <a:gd name="connsiteX5" fmla="*/ 3342885 w 4885218"/>
              <a:gd name="connsiteY5" fmla="*/ 0 h 954107"/>
              <a:gd name="connsiteX6" fmla="*/ 3991921 w 4885218"/>
              <a:gd name="connsiteY6" fmla="*/ 0 h 954107"/>
              <a:gd name="connsiteX7" fmla="*/ 4885218 w 4885218"/>
              <a:gd name="connsiteY7" fmla="*/ 0 h 954107"/>
              <a:gd name="connsiteX8" fmla="*/ 4885218 w 4885218"/>
              <a:gd name="connsiteY8" fmla="*/ 457971 h 954107"/>
              <a:gd name="connsiteX9" fmla="*/ 4885218 w 4885218"/>
              <a:gd name="connsiteY9" fmla="*/ 954107 h 954107"/>
              <a:gd name="connsiteX10" fmla="*/ 4333886 w 4885218"/>
              <a:gd name="connsiteY10" fmla="*/ 954107 h 954107"/>
              <a:gd name="connsiteX11" fmla="*/ 3635998 w 4885218"/>
              <a:gd name="connsiteY11" fmla="*/ 954107 h 954107"/>
              <a:gd name="connsiteX12" fmla="*/ 2889258 w 4885218"/>
              <a:gd name="connsiteY12" fmla="*/ 954107 h 954107"/>
              <a:gd name="connsiteX13" fmla="*/ 2240221 w 4885218"/>
              <a:gd name="connsiteY13" fmla="*/ 954107 h 954107"/>
              <a:gd name="connsiteX14" fmla="*/ 1688890 w 4885218"/>
              <a:gd name="connsiteY14" fmla="*/ 954107 h 954107"/>
              <a:gd name="connsiteX15" fmla="*/ 893297 w 4885218"/>
              <a:gd name="connsiteY15" fmla="*/ 954107 h 954107"/>
              <a:gd name="connsiteX16" fmla="*/ 0 w 4885218"/>
              <a:gd name="connsiteY16" fmla="*/ 954107 h 954107"/>
              <a:gd name="connsiteX17" fmla="*/ 0 w 4885218"/>
              <a:gd name="connsiteY17" fmla="*/ 467512 h 954107"/>
              <a:gd name="connsiteX18" fmla="*/ 0 w 4885218"/>
              <a:gd name="connsiteY18"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5218" h="954107" fill="none" extrusionOk="0">
                <a:moveTo>
                  <a:pt x="0" y="0"/>
                </a:moveTo>
                <a:cubicBezTo>
                  <a:pt x="194098" y="-22566"/>
                  <a:pt x="386245" y="-21972"/>
                  <a:pt x="551332" y="0"/>
                </a:cubicBezTo>
                <a:cubicBezTo>
                  <a:pt x="716419" y="21972"/>
                  <a:pt x="1022374" y="17101"/>
                  <a:pt x="1200368" y="0"/>
                </a:cubicBezTo>
                <a:cubicBezTo>
                  <a:pt x="1378362" y="-17101"/>
                  <a:pt x="1698347" y="7399"/>
                  <a:pt x="1947108" y="0"/>
                </a:cubicBezTo>
                <a:cubicBezTo>
                  <a:pt x="2195869" y="-7399"/>
                  <a:pt x="2491929" y="-29837"/>
                  <a:pt x="2644997" y="0"/>
                </a:cubicBezTo>
                <a:cubicBezTo>
                  <a:pt x="2798065" y="29837"/>
                  <a:pt x="3077729" y="-2645"/>
                  <a:pt x="3342885" y="0"/>
                </a:cubicBezTo>
                <a:cubicBezTo>
                  <a:pt x="3608041" y="2645"/>
                  <a:pt x="3774542" y="30072"/>
                  <a:pt x="3991921" y="0"/>
                </a:cubicBezTo>
                <a:cubicBezTo>
                  <a:pt x="4209300" y="-30072"/>
                  <a:pt x="4468552" y="-1573"/>
                  <a:pt x="4885218" y="0"/>
                </a:cubicBezTo>
                <a:cubicBezTo>
                  <a:pt x="4878694" y="176577"/>
                  <a:pt x="4864167" y="327614"/>
                  <a:pt x="4885218" y="457971"/>
                </a:cubicBezTo>
                <a:cubicBezTo>
                  <a:pt x="4906269" y="588328"/>
                  <a:pt x="4868943" y="735787"/>
                  <a:pt x="4885218" y="954107"/>
                </a:cubicBezTo>
                <a:cubicBezTo>
                  <a:pt x="4754106" y="939828"/>
                  <a:pt x="4455142" y="927391"/>
                  <a:pt x="4333886" y="954107"/>
                </a:cubicBezTo>
                <a:cubicBezTo>
                  <a:pt x="4212630" y="980823"/>
                  <a:pt x="3883314" y="920763"/>
                  <a:pt x="3635998" y="954107"/>
                </a:cubicBezTo>
                <a:cubicBezTo>
                  <a:pt x="3388682" y="987451"/>
                  <a:pt x="3134215" y="942627"/>
                  <a:pt x="2889258" y="954107"/>
                </a:cubicBezTo>
                <a:cubicBezTo>
                  <a:pt x="2644301" y="965587"/>
                  <a:pt x="2419323" y="929047"/>
                  <a:pt x="2240221" y="954107"/>
                </a:cubicBezTo>
                <a:cubicBezTo>
                  <a:pt x="2061119" y="979167"/>
                  <a:pt x="1859499" y="951351"/>
                  <a:pt x="1688890" y="954107"/>
                </a:cubicBezTo>
                <a:cubicBezTo>
                  <a:pt x="1518281" y="956863"/>
                  <a:pt x="1133238" y="928285"/>
                  <a:pt x="893297" y="954107"/>
                </a:cubicBezTo>
                <a:cubicBezTo>
                  <a:pt x="653356" y="979929"/>
                  <a:pt x="241407" y="978105"/>
                  <a:pt x="0" y="954107"/>
                </a:cubicBezTo>
                <a:cubicBezTo>
                  <a:pt x="-22913" y="834120"/>
                  <a:pt x="22178" y="698231"/>
                  <a:pt x="0" y="467512"/>
                </a:cubicBezTo>
                <a:cubicBezTo>
                  <a:pt x="-22178" y="236794"/>
                  <a:pt x="16462" y="156948"/>
                  <a:pt x="0" y="0"/>
                </a:cubicBezTo>
                <a:close/>
              </a:path>
              <a:path w="4885218" h="954107" stroke="0" extrusionOk="0">
                <a:moveTo>
                  <a:pt x="0" y="0"/>
                </a:moveTo>
                <a:cubicBezTo>
                  <a:pt x="248803" y="31049"/>
                  <a:pt x="418742" y="-11296"/>
                  <a:pt x="795593" y="0"/>
                </a:cubicBezTo>
                <a:cubicBezTo>
                  <a:pt x="1172444" y="11296"/>
                  <a:pt x="1123951" y="19367"/>
                  <a:pt x="1444629" y="0"/>
                </a:cubicBezTo>
                <a:cubicBezTo>
                  <a:pt x="1765307" y="-19367"/>
                  <a:pt x="1825075" y="2265"/>
                  <a:pt x="1995960" y="0"/>
                </a:cubicBezTo>
                <a:cubicBezTo>
                  <a:pt x="2166845" y="-2265"/>
                  <a:pt x="2278027" y="3597"/>
                  <a:pt x="2547292" y="0"/>
                </a:cubicBezTo>
                <a:cubicBezTo>
                  <a:pt x="2816557" y="-3597"/>
                  <a:pt x="3057852" y="16976"/>
                  <a:pt x="3196328" y="0"/>
                </a:cubicBezTo>
                <a:cubicBezTo>
                  <a:pt x="3334804" y="-16976"/>
                  <a:pt x="3690508" y="-31979"/>
                  <a:pt x="3845364" y="0"/>
                </a:cubicBezTo>
                <a:cubicBezTo>
                  <a:pt x="4000220" y="31979"/>
                  <a:pt x="4571460" y="-50929"/>
                  <a:pt x="4885218" y="0"/>
                </a:cubicBezTo>
                <a:cubicBezTo>
                  <a:pt x="4894100" y="209123"/>
                  <a:pt x="4863757" y="361884"/>
                  <a:pt x="4885218" y="467512"/>
                </a:cubicBezTo>
                <a:cubicBezTo>
                  <a:pt x="4906679" y="573140"/>
                  <a:pt x="4870394" y="761517"/>
                  <a:pt x="4885218" y="954107"/>
                </a:cubicBezTo>
                <a:cubicBezTo>
                  <a:pt x="4721679" y="932123"/>
                  <a:pt x="4472884" y="981223"/>
                  <a:pt x="4333886" y="954107"/>
                </a:cubicBezTo>
                <a:cubicBezTo>
                  <a:pt x="4194888" y="926991"/>
                  <a:pt x="3968855" y="945678"/>
                  <a:pt x="3733702" y="954107"/>
                </a:cubicBezTo>
                <a:cubicBezTo>
                  <a:pt x="3498549" y="962536"/>
                  <a:pt x="3426305" y="975640"/>
                  <a:pt x="3182371" y="954107"/>
                </a:cubicBezTo>
                <a:cubicBezTo>
                  <a:pt x="2938437" y="932574"/>
                  <a:pt x="2673653" y="937243"/>
                  <a:pt x="2435630" y="954107"/>
                </a:cubicBezTo>
                <a:cubicBezTo>
                  <a:pt x="2197607" y="970971"/>
                  <a:pt x="1965156" y="978094"/>
                  <a:pt x="1835446" y="954107"/>
                </a:cubicBezTo>
                <a:cubicBezTo>
                  <a:pt x="1705736" y="930120"/>
                  <a:pt x="1428960" y="962524"/>
                  <a:pt x="1284114" y="954107"/>
                </a:cubicBezTo>
                <a:cubicBezTo>
                  <a:pt x="1139268" y="945690"/>
                  <a:pt x="511750" y="989126"/>
                  <a:pt x="0" y="954107"/>
                </a:cubicBezTo>
                <a:cubicBezTo>
                  <a:pt x="14297" y="840336"/>
                  <a:pt x="14358" y="666603"/>
                  <a:pt x="0" y="496136"/>
                </a:cubicBezTo>
                <a:cubicBezTo>
                  <a:pt x="-14358" y="325669"/>
                  <a:pt x="-3152" y="217826"/>
                  <a:pt x="0" y="0"/>
                </a:cubicBezTo>
                <a:close/>
              </a:path>
            </a:pathLst>
          </a:custGeom>
          <a:ln w="28575">
            <a:solidFill>
              <a:srgbClr val="FFB7FA"/>
            </a:solidFill>
            <a:extLst>
              <a:ext uri="{C807C97D-BFC1-408E-A445-0C87EB9F89A2}">
                <ask:lineSketchStyleProps xmlns:ask="http://schemas.microsoft.com/office/drawing/2018/sketchyshapes" sd="3886259754">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10"/>
              </a:rPr>
              <a:t>Inclusion Facilitators Free Resources - Suffolk County Council</a:t>
            </a:r>
            <a:r>
              <a:rPr lang="en-GB" sz="1400" dirty="0">
                <a:latin typeface="Arial" panose="020B0604020202020204" pitchFamily="34" charset="0"/>
                <a:cs typeface="Arial" panose="020B0604020202020204" pitchFamily="34" charset="0"/>
              </a:rPr>
              <a:t> and </a:t>
            </a:r>
            <a:r>
              <a:rPr lang="en-GB" sz="1400" dirty="0">
                <a:latin typeface="Arial" panose="020B0604020202020204" pitchFamily="34" charset="0"/>
                <a:cs typeface="Arial" panose="020B0604020202020204" pitchFamily="34" charset="0"/>
                <a:hlinkClick r:id="rId11"/>
              </a:rPr>
              <a:t>Children and young people's wellbeing - Suffolk County Council</a:t>
            </a:r>
            <a:r>
              <a:rPr lang="en-GB" sz="1400" dirty="0">
                <a:latin typeface="Arial" panose="020B0604020202020204" pitchFamily="34" charset="0"/>
                <a:cs typeface="Arial" panose="020B0604020202020204" pitchFamily="34" charset="0"/>
              </a:rPr>
              <a:t> are links to ideas, advice, resources and strategies on our webpages</a:t>
            </a:r>
          </a:p>
        </p:txBody>
      </p:sp>
      <p:sp>
        <p:nvSpPr>
          <p:cNvPr id="10" name="Rectangle 9">
            <a:extLst>
              <a:ext uri="{FF2B5EF4-FFF2-40B4-BE49-F238E27FC236}">
                <a16:creationId xmlns:a16="http://schemas.microsoft.com/office/drawing/2014/main" id="{32B59680-A5C1-498D-ADEB-1B395A3546EA}"/>
              </a:ext>
            </a:extLst>
          </p:cNvPr>
          <p:cNvSpPr/>
          <p:nvPr/>
        </p:nvSpPr>
        <p:spPr>
          <a:xfrm>
            <a:off x="198724" y="4886210"/>
            <a:ext cx="4917407" cy="1600438"/>
          </a:xfrm>
          <a:custGeom>
            <a:avLst/>
            <a:gdLst>
              <a:gd name="connsiteX0" fmla="*/ 0 w 4917407"/>
              <a:gd name="connsiteY0" fmla="*/ 0 h 1600438"/>
              <a:gd name="connsiteX1" fmla="*/ 565502 w 4917407"/>
              <a:gd name="connsiteY1" fmla="*/ 0 h 1600438"/>
              <a:gd name="connsiteX2" fmla="*/ 1131004 w 4917407"/>
              <a:gd name="connsiteY2" fmla="*/ 0 h 1600438"/>
              <a:gd name="connsiteX3" fmla="*/ 1696505 w 4917407"/>
              <a:gd name="connsiteY3" fmla="*/ 0 h 1600438"/>
              <a:gd name="connsiteX4" fmla="*/ 2262007 w 4917407"/>
              <a:gd name="connsiteY4" fmla="*/ 0 h 1600438"/>
              <a:gd name="connsiteX5" fmla="*/ 2925857 w 4917407"/>
              <a:gd name="connsiteY5" fmla="*/ 0 h 1600438"/>
              <a:gd name="connsiteX6" fmla="*/ 3638881 w 4917407"/>
              <a:gd name="connsiteY6" fmla="*/ 0 h 1600438"/>
              <a:gd name="connsiteX7" fmla="*/ 4155209 w 4917407"/>
              <a:gd name="connsiteY7" fmla="*/ 0 h 1600438"/>
              <a:gd name="connsiteX8" fmla="*/ 4917407 w 4917407"/>
              <a:gd name="connsiteY8" fmla="*/ 0 h 1600438"/>
              <a:gd name="connsiteX9" fmla="*/ 4917407 w 4917407"/>
              <a:gd name="connsiteY9" fmla="*/ 485466 h 1600438"/>
              <a:gd name="connsiteX10" fmla="*/ 4917407 w 4917407"/>
              <a:gd name="connsiteY10" fmla="*/ 1002941 h 1600438"/>
              <a:gd name="connsiteX11" fmla="*/ 4917407 w 4917407"/>
              <a:gd name="connsiteY11" fmla="*/ 1600438 h 1600438"/>
              <a:gd name="connsiteX12" fmla="*/ 4401079 w 4917407"/>
              <a:gd name="connsiteY12" fmla="*/ 1600438 h 1600438"/>
              <a:gd name="connsiteX13" fmla="*/ 3835577 w 4917407"/>
              <a:gd name="connsiteY13" fmla="*/ 1600438 h 1600438"/>
              <a:gd name="connsiteX14" fmla="*/ 3122553 w 4917407"/>
              <a:gd name="connsiteY14" fmla="*/ 1600438 h 1600438"/>
              <a:gd name="connsiteX15" fmla="*/ 2557052 w 4917407"/>
              <a:gd name="connsiteY15" fmla="*/ 1600438 h 1600438"/>
              <a:gd name="connsiteX16" fmla="*/ 1991550 w 4917407"/>
              <a:gd name="connsiteY16" fmla="*/ 1600438 h 1600438"/>
              <a:gd name="connsiteX17" fmla="*/ 1278526 w 4917407"/>
              <a:gd name="connsiteY17" fmla="*/ 1600438 h 1600438"/>
              <a:gd name="connsiteX18" fmla="*/ 663850 w 4917407"/>
              <a:gd name="connsiteY18" fmla="*/ 1600438 h 1600438"/>
              <a:gd name="connsiteX19" fmla="*/ 0 w 4917407"/>
              <a:gd name="connsiteY19" fmla="*/ 1600438 h 1600438"/>
              <a:gd name="connsiteX20" fmla="*/ 0 w 4917407"/>
              <a:gd name="connsiteY20" fmla="*/ 1050954 h 1600438"/>
              <a:gd name="connsiteX21" fmla="*/ 0 w 4917407"/>
              <a:gd name="connsiteY21" fmla="*/ 485466 h 1600438"/>
              <a:gd name="connsiteX22" fmla="*/ 0 w 4917407"/>
              <a:gd name="connsiteY22" fmla="*/ 0 h 16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7407" h="1600438" fill="none" extrusionOk="0">
                <a:moveTo>
                  <a:pt x="0" y="0"/>
                </a:moveTo>
                <a:cubicBezTo>
                  <a:pt x="211139" y="-763"/>
                  <a:pt x="390503" y="-14761"/>
                  <a:pt x="565502" y="0"/>
                </a:cubicBezTo>
                <a:cubicBezTo>
                  <a:pt x="740501" y="14761"/>
                  <a:pt x="977216" y="16856"/>
                  <a:pt x="1131004" y="0"/>
                </a:cubicBezTo>
                <a:cubicBezTo>
                  <a:pt x="1284792" y="-16856"/>
                  <a:pt x="1421111" y="1313"/>
                  <a:pt x="1696505" y="0"/>
                </a:cubicBezTo>
                <a:cubicBezTo>
                  <a:pt x="1971899" y="-1313"/>
                  <a:pt x="2074099" y="-25542"/>
                  <a:pt x="2262007" y="0"/>
                </a:cubicBezTo>
                <a:cubicBezTo>
                  <a:pt x="2449915" y="25542"/>
                  <a:pt x="2710970" y="-10931"/>
                  <a:pt x="2925857" y="0"/>
                </a:cubicBezTo>
                <a:cubicBezTo>
                  <a:pt x="3140744" y="10931"/>
                  <a:pt x="3282460" y="-29027"/>
                  <a:pt x="3638881" y="0"/>
                </a:cubicBezTo>
                <a:cubicBezTo>
                  <a:pt x="3995302" y="29027"/>
                  <a:pt x="3988450" y="25137"/>
                  <a:pt x="4155209" y="0"/>
                </a:cubicBezTo>
                <a:cubicBezTo>
                  <a:pt x="4321968" y="-25137"/>
                  <a:pt x="4583014" y="-3188"/>
                  <a:pt x="4917407" y="0"/>
                </a:cubicBezTo>
                <a:cubicBezTo>
                  <a:pt x="4902646" y="237280"/>
                  <a:pt x="4904896" y="355284"/>
                  <a:pt x="4917407" y="485466"/>
                </a:cubicBezTo>
                <a:cubicBezTo>
                  <a:pt x="4929918" y="615648"/>
                  <a:pt x="4895902" y="779440"/>
                  <a:pt x="4917407" y="1002941"/>
                </a:cubicBezTo>
                <a:cubicBezTo>
                  <a:pt x="4938912" y="1226442"/>
                  <a:pt x="4915703" y="1306164"/>
                  <a:pt x="4917407" y="1600438"/>
                </a:cubicBezTo>
                <a:cubicBezTo>
                  <a:pt x="4679905" y="1588141"/>
                  <a:pt x="4625121" y="1604480"/>
                  <a:pt x="4401079" y="1600438"/>
                </a:cubicBezTo>
                <a:cubicBezTo>
                  <a:pt x="4177037" y="1596396"/>
                  <a:pt x="3979968" y="1578523"/>
                  <a:pt x="3835577" y="1600438"/>
                </a:cubicBezTo>
                <a:cubicBezTo>
                  <a:pt x="3691186" y="1622353"/>
                  <a:pt x="3319373" y="1611535"/>
                  <a:pt x="3122553" y="1600438"/>
                </a:cubicBezTo>
                <a:cubicBezTo>
                  <a:pt x="2925733" y="1589341"/>
                  <a:pt x="2812450" y="1623692"/>
                  <a:pt x="2557052" y="1600438"/>
                </a:cubicBezTo>
                <a:cubicBezTo>
                  <a:pt x="2301654" y="1577184"/>
                  <a:pt x="2259128" y="1586468"/>
                  <a:pt x="1991550" y="1600438"/>
                </a:cubicBezTo>
                <a:cubicBezTo>
                  <a:pt x="1723972" y="1614408"/>
                  <a:pt x="1526807" y="1583431"/>
                  <a:pt x="1278526" y="1600438"/>
                </a:cubicBezTo>
                <a:cubicBezTo>
                  <a:pt x="1030245" y="1617445"/>
                  <a:pt x="926687" y="1617562"/>
                  <a:pt x="663850" y="1600438"/>
                </a:cubicBezTo>
                <a:cubicBezTo>
                  <a:pt x="401013" y="1583314"/>
                  <a:pt x="178630" y="1625738"/>
                  <a:pt x="0" y="1600438"/>
                </a:cubicBezTo>
                <a:cubicBezTo>
                  <a:pt x="-3469" y="1462477"/>
                  <a:pt x="19844" y="1318483"/>
                  <a:pt x="0" y="1050954"/>
                </a:cubicBezTo>
                <a:cubicBezTo>
                  <a:pt x="-19844" y="783425"/>
                  <a:pt x="15690" y="755546"/>
                  <a:pt x="0" y="485466"/>
                </a:cubicBezTo>
                <a:cubicBezTo>
                  <a:pt x="-15690" y="215386"/>
                  <a:pt x="23922" y="174407"/>
                  <a:pt x="0" y="0"/>
                </a:cubicBezTo>
                <a:close/>
              </a:path>
              <a:path w="4917407" h="1600438" stroke="0" extrusionOk="0">
                <a:moveTo>
                  <a:pt x="0" y="0"/>
                </a:moveTo>
                <a:cubicBezTo>
                  <a:pt x="282438" y="-12595"/>
                  <a:pt x="435569" y="-22181"/>
                  <a:pt x="614676" y="0"/>
                </a:cubicBezTo>
                <a:cubicBezTo>
                  <a:pt x="793783" y="22181"/>
                  <a:pt x="1095710" y="-25572"/>
                  <a:pt x="1278526" y="0"/>
                </a:cubicBezTo>
                <a:cubicBezTo>
                  <a:pt x="1461342" y="25572"/>
                  <a:pt x="1632708" y="-6166"/>
                  <a:pt x="1893202" y="0"/>
                </a:cubicBezTo>
                <a:cubicBezTo>
                  <a:pt x="2153696" y="6166"/>
                  <a:pt x="2185634" y="-1413"/>
                  <a:pt x="2409529" y="0"/>
                </a:cubicBezTo>
                <a:cubicBezTo>
                  <a:pt x="2633424" y="1413"/>
                  <a:pt x="2746185" y="-4510"/>
                  <a:pt x="3024205" y="0"/>
                </a:cubicBezTo>
                <a:cubicBezTo>
                  <a:pt x="3302225" y="4510"/>
                  <a:pt x="3410546" y="13162"/>
                  <a:pt x="3540533" y="0"/>
                </a:cubicBezTo>
                <a:cubicBezTo>
                  <a:pt x="3670520" y="-13162"/>
                  <a:pt x="3875760" y="-24081"/>
                  <a:pt x="4106035" y="0"/>
                </a:cubicBezTo>
                <a:cubicBezTo>
                  <a:pt x="4336310" y="24081"/>
                  <a:pt x="4641054" y="-29264"/>
                  <a:pt x="4917407" y="0"/>
                </a:cubicBezTo>
                <a:cubicBezTo>
                  <a:pt x="4928612" y="152036"/>
                  <a:pt x="4921554" y="376878"/>
                  <a:pt x="4917407" y="485466"/>
                </a:cubicBezTo>
                <a:cubicBezTo>
                  <a:pt x="4913260" y="594054"/>
                  <a:pt x="4899830" y="877655"/>
                  <a:pt x="4917407" y="1050954"/>
                </a:cubicBezTo>
                <a:cubicBezTo>
                  <a:pt x="4934984" y="1224253"/>
                  <a:pt x="4902185" y="1466596"/>
                  <a:pt x="4917407" y="1600438"/>
                </a:cubicBezTo>
                <a:cubicBezTo>
                  <a:pt x="4693955" y="1599825"/>
                  <a:pt x="4625044" y="1606538"/>
                  <a:pt x="4351905" y="1600438"/>
                </a:cubicBezTo>
                <a:cubicBezTo>
                  <a:pt x="4078766" y="1594338"/>
                  <a:pt x="4060990" y="1620304"/>
                  <a:pt x="3835577" y="1600438"/>
                </a:cubicBezTo>
                <a:cubicBezTo>
                  <a:pt x="3610164" y="1580572"/>
                  <a:pt x="3377269" y="1598557"/>
                  <a:pt x="3171728" y="1600438"/>
                </a:cubicBezTo>
                <a:cubicBezTo>
                  <a:pt x="2966187" y="1602319"/>
                  <a:pt x="2628250" y="1616164"/>
                  <a:pt x="2458704" y="1600438"/>
                </a:cubicBezTo>
                <a:cubicBezTo>
                  <a:pt x="2289158" y="1584712"/>
                  <a:pt x="2141459" y="1586110"/>
                  <a:pt x="1844028" y="1600438"/>
                </a:cubicBezTo>
                <a:cubicBezTo>
                  <a:pt x="1546597" y="1614766"/>
                  <a:pt x="1472339" y="1619204"/>
                  <a:pt x="1327700" y="1600438"/>
                </a:cubicBezTo>
                <a:cubicBezTo>
                  <a:pt x="1183061" y="1581672"/>
                  <a:pt x="965602" y="1591853"/>
                  <a:pt x="663850" y="1600438"/>
                </a:cubicBezTo>
                <a:cubicBezTo>
                  <a:pt x="362098" y="1609024"/>
                  <a:pt x="243313" y="1616033"/>
                  <a:pt x="0" y="1600438"/>
                </a:cubicBezTo>
                <a:cubicBezTo>
                  <a:pt x="13822" y="1452839"/>
                  <a:pt x="-16150" y="1240847"/>
                  <a:pt x="0" y="1114972"/>
                </a:cubicBezTo>
                <a:cubicBezTo>
                  <a:pt x="16150" y="989097"/>
                  <a:pt x="-4221" y="732062"/>
                  <a:pt x="0" y="581492"/>
                </a:cubicBezTo>
                <a:cubicBezTo>
                  <a:pt x="4221" y="430922"/>
                  <a:pt x="2317" y="197866"/>
                  <a:pt x="0" y="0"/>
                </a:cubicBezTo>
                <a:close/>
              </a:path>
            </a:pathLst>
          </a:custGeom>
          <a:ln w="28575">
            <a:solidFill>
              <a:srgbClr val="FFB7FA"/>
            </a:solidFill>
            <a:extLst>
              <a:ext uri="{C807C97D-BFC1-408E-A445-0C87EB9F89A2}">
                <ask:lineSketchStyleProps xmlns:ask="http://schemas.microsoft.com/office/drawing/2018/sketchyshapes" sd="2322844500">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12"/>
              </a:rPr>
              <a:t>Secondary : Mentally Healthy Schools</a:t>
            </a:r>
            <a:r>
              <a:rPr lang="en-GB" sz="1400" dirty="0">
                <a:latin typeface="Arial" panose="020B0604020202020204" pitchFamily="34" charset="0"/>
                <a:cs typeface="Arial" panose="020B0604020202020204" pitchFamily="34" charset="0"/>
              </a:rPr>
              <a:t> is a good ‘front door’ page from which you can follow a range of links to guide school practice around supporting pupil mental health.  </a:t>
            </a:r>
          </a:p>
          <a:p>
            <a:r>
              <a:rPr lang="en-GB" sz="1400" dirty="0">
                <a:latin typeface="Arial" panose="020B0604020202020204" pitchFamily="34" charset="0"/>
                <a:cs typeface="Arial" panose="020B0604020202020204" pitchFamily="34" charset="0"/>
              </a:rPr>
              <a:t>There is also a resource link here: </a:t>
            </a:r>
            <a:r>
              <a:rPr lang="en-GB" sz="1400" dirty="0">
                <a:latin typeface="Arial" panose="020B0604020202020204" pitchFamily="34" charset="0"/>
                <a:cs typeface="Arial" panose="020B0604020202020204" pitchFamily="34" charset="0"/>
                <a:hlinkClick r:id="rId13"/>
              </a:rPr>
              <a:t>Resource library : Mentally Healthy Schools</a:t>
            </a:r>
            <a:r>
              <a:rPr lang="en-GB" sz="1400" dirty="0">
                <a:latin typeface="Arial" panose="020B0604020202020204" pitchFamily="34" charset="0"/>
                <a:cs typeface="Arial" panose="020B0604020202020204" pitchFamily="34" charset="0"/>
              </a:rPr>
              <a:t> from which can be accessed pages of resources and guidance on over 40 mental health related topics.</a:t>
            </a:r>
          </a:p>
        </p:txBody>
      </p:sp>
      <p:pic>
        <p:nvPicPr>
          <p:cNvPr id="11" name="Picture 10">
            <a:extLst>
              <a:ext uri="{FF2B5EF4-FFF2-40B4-BE49-F238E27FC236}">
                <a16:creationId xmlns:a16="http://schemas.microsoft.com/office/drawing/2014/main" id="{2F23227A-CA59-4FD6-BC31-527DB0843726}"/>
              </a:ext>
            </a:extLst>
          </p:cNvPr>
          <p:cNvPicPr>
            <a:picLocks noChangeAspect="1"/>
          </p:cNvPicPr>
          <p:nvPr/>
        </p:nvPicPr>
        <p:blipFill>
          <a:blip r:embed="rId14"/>
          <a:stretch>
            <a:fillRect/>
          </a:stretch>
        </p:blipFill>
        <p:spPr>
          <a:xfrm>
            <a:off x="5116131" y="4263301"/>
            <a:ext cx="929514" cy="856999"/>
          </a:xfrm>
          <a:prstGeom prst="rect">
            <a:avLst/>
          </a:prstGeom>
        </p:spPr>
      </p:pic>
      <p:sp>
        <p:nvSpPr>
          <p:cNvPr id="2" name="Rectangle 1">
            <a:extLst>
              <a:ext uri="{FF2B5EF4-FFF2-40B4-BE49-F238E27FC236}">
                <a16:creationId xmlns:a16="http://schemas.microsoft.com/office/drawing/2014/main" id="{F500E2FD-753E-47B9-B4A0-6F8B8CF252E2}"/>
              </a:ext>
            </a:extLst>
          </p:cNvPr>
          <p:cNvSpPr/>
          <p:nvPr/>
        </p:nvSpPr>
        <p:spPr>
          <a:xfrm>
            <a:off x="5841589" y="5103239"/>
            <a:ext cx="6151687" cy="1600438"/>
          </a:xfrm>
          <a:custGeom>
            <a:avLst/>
            <a:gdLst>
              <a:gd name="connsiteX0" fmla="*/ 0 w 6151687"/>
              <a:gd name="connsiteY0" fmla="*/ 0 h 1600438"/>
              <a:gd name="connsiteX1" fmla="*/ 806555 w 6151687"/>
              <a:gd name="connsiteY1" fmla="*/ 0 h 1600438"/>
              <a:gd name="connsiteX2" fmla="*/ 1490075 w 6151687"/>
              <a:gd name="connsiteY2" fmla="*/ 0 h 1600438"/>
              <a:gd name="connsiteX3" fmla="*/ 2173596 w 6151687"/>
              <a:gd name="connsiteY3" fmla="*/ 0 h 1600438"/>
              <a:gd name="connsiteX4" fmla="*/ 2795600 w 6151687"/>
              <a:gd name="connsiteY4" fmla="*/ 0 h 1600438"/>
              <a:gd name="connsiteX5" fmla="*/ 3356087 w 6151687"/>
              <a:gd name="connsiteY5" fmla="*/ 0 h 1600438"/>
              <a:gd name="connsiteX6" fmla="*/ 3855057 w 6151687"/>
              <a:gd name="connsiteY6" fmla="*/ 0 h 1600438"/>
              <a:gd name="connsiteX7" fmla="*/ 4538578 w 6151687"/>
              <a:gd name="connsiteY7" fmla="*/ 0 h 1600438"/>
              <a:gd name="connsiteX8" fmla="*/ 5099065 w 6151687"/>
              <a:gd name="connsiteY8" fmla="*/ 0 h 1600438"/>
              <a:gd name="connsiteX9" fmla="*/ 6151687 w 6151687"/>
              <a:gd name="connsiteY9" fmla="*/ 0 h 1600438"/>
              <a:gd name="connsiteX10" fmla="*/ 6151687 w 6151687"/>
              <a:gd name="connsiteY10" fmla="*/ 501471 h 1600438"/>
              <a:gd name="connsiteX11" fmla="*/ 6151687 w 6151687"/>
              <a:gd name="connsiteY11" fmla="*/ 1018946 h 1600438"/>
              <a:gd name="connsiteX12" fmla="*/ 6151687 w 6151687"/>
              <a:gd name="connsiteY12" fmla="*/ 1600438 h 1600438"/>
              <a:gd name="connsiteX13" fmla="*/ 5652717 w 6151687"/>
              <a:gd name="connsiteY13" fmla="*/ 1600438 h 1600438"/>
              <a:gd name="connsiteX14" fmla="*/ 4907679 w 6151687"/>
              <a:gd name="connsiteY14" fmla="*/ 1600438 h 1600438"/>
              <a:gd name="connsiteX15" fmla="*/ 4101125 w 6151687"/>
              <a:gd name="connsiteY15" fmla="*/ 1600438 h 1600438"/>
              <a:gd name="connsiteX16" fmla="*/ 3479121 w 6151687"/>
              <a:gd name="connsiteY16" fmla="*/ 1600438 h 1600438"/>
              <a:gd name="connsiteX17" fmla="*/ 2857117 w 6151687"/>
              <a:gd name="connsiteY17" fmla="*/ 1600438 h 1600438"/>
              <a:gd name="connsiteX18" fmla="*/ 2173596 w 6151687"/>
              <a:gd name="connsiteY18" fmla="*/ 1600438 h 1600438"/>
              <a:gd name="connsiteX19" fmla="*/ 1428558 w 6151687"/>
              <a:gd name="connsiteY19" fmla="*/ 1600438 h 1600438"/>
              <a:gd name="connsiteX20" fmla="*/ 929588 w 6151687"/>
              <a:gd name="connsiteY20" fmla="*/ 1600438 h 1600438"/>
              <a:gd name="connsiteX21" fmla="*/ 0 w 6151687"/>
              <a:gd name="connsiteY21" fmla="*/ 1600438 h 1600438"/>
              <a:gd name="connsiteX22" fmla="*/ 0 w 6151687"/>
              <a:gd name="connsiteY22" fmla="*/ 1034950 h 1600438"/>
              <a:gd name="connsiteX23" fmla="*/ 0 w 6151687"/>
              <a:gd name="connsiteY23" fmla="*/ 469462 h 1600438"/>
              <a:gd name="connsiteX24" fmla="*/ 0 w 6151687"/>
              <a:gd name="connsiteY24" fmla="*/ 0 h 16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51687" h="1600438" fill="none" extrusionOk="0">
                <a:moveTo>
                  <a:pt x="0" y="0"/>
                </a:moveTo>
                <a:cubicBezTo>
                  <a:pt x="174434" y="-4729"/>
                  <a:pt x="620146" y="31902"/>
                  <a:pt x="806555" y="0"/>
                </a:cubicBezTo>
                <a:cubicBezTo>
                  <a:pt x="992964" y="-31902"/>
                  <a:pt x="1336129" y="7006"/>
                  <a:pt x="1490075" y="0"/>
                </a:cubicBezTo>
                <a:cubicBezTo>
                  <a:pt x="1644021" y="-7006"/>
                  <a:pt x="1864383" y="16201"/>
                  <a:pt x="2173596" y="0"/>
                </a:cubicBezTo>
                <a:cubicBezTo>
                  <a:pt x="2482809" y="-16201"/>
                  <a:pt x="2631255" y="25729"/>
                  <a:pt x="2795600" y="0"/>
                </a:cubicBezTo>
                <a:cubicBezTo>
                  <a:pt x="2959945" y="-25729"/>
                  <a:pt x="3213925" y="23080"/>
                  <a:pt x="3356087" y="0"/>
                </a:cubicBezTo>
                <a:cubicBezTo>
                  <a:pt x="3498249" y="-23080"/>
                  <a:pt x="3626864" y="-21519"/>
                  <a:pt x="3855057" y="0"/>
                </a:cubicBezTo>
                <a:cubicBezTo>
                  <a:pt x="4083250" y="21519"/>
                  <a:pt x="4245120" y="-13918"/>
                  <a:pt x="4538578" y="0"/>
                </a:cubicBezTo>
                <a:cubicBezTo>
                  <a:pt x="4832036" y="13918"/>
                  <a:pt x="4970321" y="-23311"/>
                  <a:pt x="5099065" y="0"/>
                </a:cubicBezTo>
                <a:cubicBezTo>
                  <a:pt x="5227809" y="23311"/>
                  <a:pt x="5756829" y="-19605"/>
                  <a:pt x="6151687" y="0"/>
                </a:cubicBezTo>
                <a:cubicBezTo>
                  <a:pt x="6151234" y="238581"/>
                  <a:pt x="6127798" y="276388"/>
                  <a:pt x="6151687" y="501471"/>
                </a:cubicBezTo>
                <a:cubicBezTo>
                  <a:pt x="6175576" y="726554"/>
                  <a:pt x="6166670" y="833400"/>
                  <a:pt x="6151687" y="1018946"/>
                </a:cubicBezTo>
                <a:cubicBezTo>
                  <a:pt x="6136704" y="1204492"/>
                  <a:pt x="6147025" y="1345685"/>
                  <a:pt x="6151687" y="1600438"/>
                </a:cubicBezTo>
                <a:cubicBezTo>
                  <a:pt x="6000671" y="1605934"/>
                  <a:pt x="5864289" y="1589340"/>
                  <a:pt x="5652717" y="1600438"/>
                </a:cubicBezTo>
                <a:cubicBezTo>
                  <a:pt x="5441145" y="1611537"/>
                  <a:pt x="5169593" y="1630902"/>
                  <a:pt x="4907679" y="1600438"/>
                </a:cubicBezTo>
                <a:cubicBezTo>
                  <a:pt x="4645765" y="1569974"/>
                  <a:pt x="4321573" y="1568667"/>
                  <a:pt x="4101125" y="1600438"/>
                </a:cubicBezTo>
                <a:cubicBezTo>
                  <a:pt x="3880677" y="1632209"/>
                  <a:pt x="3658835" y="1618300"/>
                  <a:pt x="3479121" y="1600438"/>
                </a:cubicBezTo>
                <a:cubicBezTo>
                  <a:pt x="3299407" y="1582576"/>
                  <a:pt x="3002197" y="1606771"/>
                  <a:pt x="2857117" y="1600438"/>
                </a:cubicBezTo>
                <a:cubicBezTo>
                  <a:pt x="2712037" y="1594105"/>
                  <a:pt x="2451950" y="1621039"/>
                  <a:pt x="2173596" y="1600438"/>
                </a:cubicBezTo>
                <a:cubicBezTo>
                  <a:pt x="1895242" y="1579837"/>
                  <a:pt x="1781390" y="1579703"/>
                  <a:pt x="1428558" y="1600438"/>
                </a:cubicBezTo>
                <a:cubicBezTo>
                  <a:pt x="1075726" y="1621173"/>
                  <a:pt x="1053087" y="1615464"/>
                  <a:pt x="929588" y="1600438"/>
                </a:cubicBezTo>
                <a:cubicBezTo>
                  <a:pt x="806089" y="1585413"/>
                  <a:pt x="250892" y="1568170"/>
                  <a:pt x="0" y="1600438"/>
                </a:cubicBezTo>
                <a:cubicBezTo>
                  <a:pt x="-3663" y="1354973"/>
                  <a:pt x="10503" y="1183507"/>
                  <a:pt x="0" y="1034950"/>
                </a:cubicBezTo>
                <a:cubicBezTo>
                  <a:pt x="-10503" y="886393"/>
                  <a:pt x="-2070" y="643188"/>
                  <a:pt x="0" y="469462"/>
                </a:cubicBezTo>
                <a:cubicBezTo>
                  <a:pt x="2070" y="295736"/>
                  <a:pt x="12195" y="177967"/>
                  <a:pt x="0" y="0"/>
                </a:cubicBezTo>
                <a:close/>
              </a:path>
              <a:path w="6151687" h="1600438" stroke="0" extrusionOk="0">
                <a:moveTo>
                  <a:pt x="0" y="0"/>
                </a:moveTo>
                <a:cubicBezTo>
                  <a:pt x="336175" y="24425"/>
                  <a:pt x="361397" y="9102"/>
                  <a:pt x="683521" y="0"/>
                </a:cubicBezTo>
                <a:cubicBezTo>
                  <a:pt x="1005645" y="-9102"/>
                  <a:pt x="1213726" y="-17996"/>
                  <a:pt x="1490075" y="0"/>
                </a:cubicBezTo>
                <a:cubicBezTo>
                  <a:pt x="1766424" y="17996"/>
                  <a:pt x="1819556" y="-3512"/>
                  <a:pt x="1989045" y="0"/>
                </a:cubicBezTo>
                <a:cubicBezTo>
                  <a:pt x="2158534" y="3512"/>
                  <a:pt x="2353923" y="-30389"/>
                  <a:pt x="2611049" y="0"/>
                </a:cubicBezTo>
                <a:cubicBezTo>
                  <a:pt x="2868175" y="30389"/>
                  <a:pt x="3059476" y="8608"/>
                  <a:pt x="3356087" y="0"/>
                </a:cubicBezTo>
                <a:cubicBezTo>
                  <a:pt x="3652698" y="-8608"/>
                  <a:pt x="3996318" y="8434"/>
                  <a:pt x="4162642" y="0"/>
                </a:cubicBezTo>
                <a:cubicBezTo>
                  <a:pt x="4328967" y="-8434"/>
                  <a:pt x="4675332" y="14309"/>
                  <a:pt x="4969196" y="0"/>
                </a:cubicBezTo>
                <a:cubicBezTo>
                  <a:pt x="5263060" y="-14309"/>
                  <a:pt x="5358198" y="-16310"/>
                  <a:pt x="5529683" y="0"/>
                </a:cubicBezTo>
                <a:cubicBezTo>
                  <a:pt x="5701168" y="16310"/>
                  <a:pt x="5860279" y="-28715"/>
                  <a:pt x="6151687" y="0"/>
                </a:cubicBezTo>
                <a:cubicBezTo>
                  <a:pt x="6140948" y="213700"/>
                  <a:pt x="6127874" y="362024"/>
                  <a:pt x="6151687" y="501471"/>
                </a:cubicBezTo>
                <a:cubicBezTo>
                  <a:pt x="6175500" y="640918"/>
                  <a:pt x="6175893" y="883224"/>
                  <a:pt x="6151687" y="1018946"/>
                </a:cubicBezTo>
                <a:cubicBezTo>
                  <a:pt x="6127481" y="1154669"/>
                  <a:pt x="6157352" y="1470356"/>
                  <a:pt x="6151687" y="1600438"/>
                </a:cubicBezTo>
                <a:cubicBezTo>
                  <a:pt x="5824099" y="1638320"/>
                  <a:pt x="5603007" y="1593507"/>
                  <a:pt x="5345132" y="1600438"/>
                </a:cubicBezTo>
                <a:cubicBezTo>
                  <a:pt x="5087257" y="1607369"/>
                  <a:pt x="4913709" y="1630324"/>
                  <a:pt x="4723129" y="1600438"/>
                </a:cubicBezTo>
                <a:cubicBezTo>
                  <a:pt x="4532549" y="1570552"/>
                  <a:pt x="4354349" y="1579483"/>
                  <a:pt x="4039608" y="1600438"/>
                </a:cubicBezTo>
                <a:cubicBezTo>
                  <a:pt x="3724867" y="1621393"/>
                  <a:pt x="3747125" y="1613142"/>
                  <a:pt x="3479121" y="1600438"/>
                </a:cubicBezTo>
                <a:cubicBezTo>
                  <a:pt x="3211117" y="1587734"/>
                  <a:pt x="2842405" y="1568462"/>
                  <a:pt x="2672566" y="1600438"/>
                </a:cubicBezTo>
                <a:cubicBezTo>
                  <a:pt x="2502728" y="1632414"/>
                  <a:pt x="2150960" y="1583323"/>
                  <a:pt x="1927529" y="1600438"/>
                </a:cubicBezTo>
                <a:cubicBezTo>
                  <a:pt x="1704098" y="1617553"/>
                  <a:pt x="1580891" y="1606217"/>
                  <a:pt x="1305525" y="1600438"/>
                </a:cubicBezTo>
                <a:cubicBezTo>
                  <a:pt x="1030159" y="1594659"/>
                  <a:pt x="987403" y="1597657"/>
                  <a:pt x="683521" y="1600438"/>
                </a:cubicBezTo>
                <a:cubicBezTo>
                  <a:pt x="379639" y="1603219"/>
                  <a:pt x="193140" y="1619431"/>
                  <a:pt x="0" y="1600438"/>
                </a:cubicBezTo>
                <a:cubicBezTo>
                  <a:pt x="8917" y="1460925"/>
                  <a:pt x="-8518" y="1299565"/>
                  <a:pt x="0" y="1114972"/>
                </a:cubicBezTo>
                <a:cubicBezTo>
                  <a:pt x="8518" y="930379"/>
                  <a:pt x="20458" y="788486"/>
                  <a:pt x="0" y="581492"/>
                </a:cubicBezTo>
                <a:cubicBezTo>
                  <a:pt x="-20458" y="374498"/>
                  <a:pt x="26383" y="260032"/>
                  <a:pt x="0" y="0"/>
                </a:cubicBezTo>
                <a:close/>
              </a:path>
            </a:pathLst>
          </a:custGeom>
          <a:ln w="28575">
            <a:solidFill>
              <a:srgbClr val="FFB7FA"/>
            </a:solidFill>
            <a:extLst>
              <a:ext uri="{C807C97D-BFC1-408E-A445-0C87EB9F89A2}">
                <ask:lineSketchStyleProps xmlns:ask="http://schemas.microsoft.com/office/drawing/2018/sketchyshapes" sd="481711788">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15"/>
              </a:rPr>
              <a:t>On My Mind | Resources for Young People | Anna Freud Centre</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‘aims to empower young people to make informed choices about their mental health and wellbeing’.  Content is largely written by ‘young people for young people’.  Includes links to information posters for school walls, and also resources such as:  </a:t>
            </a:r>
            <a:r>
              <a:rPr lang="en-GB" sz="1400" dirty="0">
                <a:latin typeface="Arial" panose="020B0604020202020204" pitchFamily="34" charset="0"/>
                <a:cs typeface="Arial" panose="020B0604020202020204" pitchFamily="34" charset="0"/>
                <a:hlinkClick r:id="rId16"/>
              </a:rPr>
              <a:t>https://www.annafreud.org/media/15030/my-self-care-plan-secondary.pdf</a:t>
            </a:r>
            <a:r>
              <a:rPr lang="en-GB" sz="1400" dirty="0">
                <a:latin typeface="Arial" panose="020B0604020202020204" pitchFamily="34" charset="0"/>
                <a:cs typeface="Arial" panose="020B0604020202020204" pitchFamily="34" charset="0"/>
              </a:rPr>
              <a:t>.  Also gives advice to young people if they’re worried about the mental health of someone else.</a:t>
            </a:r>
          </a:p>
        </p:txBody>
      </p:sp>
      <p:sp>
        <p:nvSpPr>
          <p:cNvPr id="12" name="TextBox 11">
            <a:hlinkClick r:id="rId17" action="ppaction://hlinksldjump"/>
            <a:extLst>
              <a:ext uri="{FF2B5EF4-FFF2-40B4-BE49-F238E27FC236}">
                <a16:creationId xmlns:a16="http://schemas.microsoft.com/office/drawing/2014/main" id="{C2F9F52D-400B-4BCE-8B8E-6B414AB6C4FD}"/>
              </a:ext>
            </a:extLst>
          </p:cNvPr>
          <p:cNvSpPr txBox="1"/>
          <p:nvPr/>
        </p:nvSpPr>
        <p:spPr>
          <a:xfrm>
            <a:off x="4369639" y="1825661"/>
            <a:ext cx="2686929" cy="2250519"/>
          </a:xfrm>
          <a:prstGeom prst="flowChartConnector">
            <a:avLst/>
          </a:prstGeom>
          <a:solidFill>
            <a:srgbClr val="FFE5FD"/>
          </a:solidFill>
          <a:ln>
            <a:solidFill>
              <a:srgbClr val="FFB7FA"/>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400" dirty="0">
                <a:solidFill>
                  <a:schemeClr val="tx1"/>
                </a:solidFill>
                <a:latin typeface="Arial" panose="020B0604020202020204" pitchFamily="34" charset="0"/>
                <a:cs typeface="Arial" panose="020B0604020202020204" pitchFamily="34" charset="0"/>
              </a:rPr>
              <a:t>I want some ideas for things I can do in individual or small group work with a pupil to help teach them about anxiety management</a:t>
            </a:r>
          </a:p>
        </p:txBody>
      </p:sp>
    </p:spTree>
    <p:extLst>
      <p:ext uri="{BB962C8B-B14F-4D97-AF65-F5344CB8AC3E}">
        <p14:creationId xmlns:p14="http://schemas.microsoft.com/office/powerpoint/2010/main" val="240216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387723-CFC1-4EDD-AEF9-2E02D1419F9F}"/>
              </a:ext>
            </a:extLst>
          </p:cNvPr>
          <p:cNvSpPr/>
          <p:nvPr/>
        </p:nvSpPr>
        <p:spPr>
          <a:xfrm>
            <a:off x="273269" y="283807"/>
            <a:ext cx="6096000" cy="1077218"/>
          </a:xfrm>
          <a:custGeom>
            <a:avLst/>
            <a:gdLst>
              <a:gd name="connsiteX0" fmla="*/ 0 w 6096000"/>
              <a:gd name="connsiteY0" fmla="*/ 0 h 1077218"/>
              <a:gd name="connsiteX1" fmla="*/ 677333 w 6096000"/>
              <a:gd name="connsiteY1" fmla="*/ 0 h 1077218"/>
              <a:gd name="connsiteX2" fmla="*/ 1232747 w 6096000"/>
              <a:gd name="connsiteY2" fmla="*/ 0 h 1077218"/>
              <a:gd name="connsiteX3" fmla="*/ 1788160 w 6096000"/>
              <a:gd name="connsiteY3" fmla="*/ 0 h 1077218"/>
              <a:gd name="connsiteX4" fmla="*/ 2465493 w 6096000"/>
              <a:gd name="connsiteY4" fmla="*/ 0 h 1077218"/>
              <a:gd name="connsiteX5" fmla="*/ 3203787 w 6096000"/>
              <a:gd name="connsiteY5" fmla="*/ 0 h 1077218"/>
              <a:gd name="connsiteX6" fmla="*/ 3820160 w 6096000"/>
              <a:gd name="connsiteY6" fmla="*/ 0 h 1077218"/>
              <a:gd name="connsiteX7" fmla="*/ 4619413 w 6096000"/>
              <a:gd name="connsiteY7" fmla="*/ 0 h 1077218"/>
              <a:gd name="connsiteX8" fmla="*/ 5418667 w 6096000"/>
              <a:gd name="connsiteY8" fmla="*/ 0 h 1077218"/>
              <a:gd name="connsiteX9" fmla="*/ 6096000 w 6096000"/>
              <a:gd name="connsiteY9" fmla="*/ 0 h 1077218"/>
              <a:gd name="connsiteX10" fmla="*/ 6096000 w 6096000"/>
              <a:gd name="connsiteY10" fmla="*/ 560153 h 1077218"/>
              <a:gd name="connsiteX11" fmla="*/ 6096000 w 6096000"/>
              <a:gd name="connsiteY11" fmla="*/ 1077218 h 1077218"/>
              <a:gd name="connsiteX12" fmla="*/ 5540587 w 6096000"/>
              <a:gd name="connsiteY12" fmla="*/ 1077218 h 1077218"/>
              <a:gd name="connsiteX13" fmla="*/ 4741333 w 6096000"/>
              <a:gd name="connsiteY13" fmla="*/ 1077218 h 1077218"/>
              <a:gd name="connsiteX14" fmla="*/ 4124960 w 6096000"/>
              <a:gd name="connsiteY14" fmla="*/ 1077218 h 1077218"/>
              <a:gd name="connsiteX15" fmla="*/ 3386667 w 6096000"/>
              <a:gd name="connsiteY15" fmla="*/ 1077218 h 1077218"/>
              <a:gd name="connsiteX16" fmla="*/ 2892213 w 6096000"/>
              <a:gd name="connsiteY16" fmla="*/ 1077218 h 1077218"/>
              <a:gd name="connsiteX17" fmla="*/ 2092960 w 6096000"/>
              <a:gd name="connsiteY17" fmla="*/ 1077218 h 1077218"/>
              <a:gd name="connsiteX18" fmla="*/ 1598507 w 6096000"/>
              <a:gd name="connsiteY18" fmla="*/ 1077218 h 1077218"/>
              <a:gd name="connsiteX19" fmla="*/ 1104053 w 6096000"/>
              <a:gd name="connsiteY19" fmla="*/ 1077218 h 1077218"/>
              <a:gd name="connsiteX20" fmla="*/ 0 w 6096000"/>
              <a:gd name="connsiteY20" fmla="*/ 1077218 h 1077218"/>
              <a:gd name="connsiteX21" fmla="*/ 0 w 6096000"/>
              <a:gd name="connsiteY21" fmla="*/ 570926 h 1077218"/>
              <a:gd name="connsiteX22" fmla="*/ 0 w 6096000"/>
              <a:gd name="connsiteY2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6000" h="1077218" extrusionOk="0">
                <a:moveTo>
                  <a:pt x="0" y="0"/>
                </a:moveTo>
                <a:cubicBezTo>
                  <a:pt x="309604" y="-25889"/>
                  <a:pt x="416041" y="-18454"/>
                  <a:pt x="677333" y="0"/>
                </a:cubicBezTo>
                <a:cubicBezTo>
                  <a:pt x="938625" y="18454"/>
                  <a:pt x="1100681" y="-18430"/>
                  <a:pt x="1232747" y="0"/>
                </a:cubicBezTo>
                <a:cubicBezTo>
                  <a:pt x="1364813" y="18430"/>
                  <a:pt x="1605013" y="3573"/>
                  <a:pt x="1788160" y="0"/>
                </a:cubicBezTo>
                <a:cubicBezTo>
                  <a:pt x="1971307" y="-3573"/>
                  <a:pt x="2181136" y="-1067"/>
                  <a:pt x="2465493" y="0"/>
                </a:cubicBezTo>
                <a:cubicBezTo>
                  <a:pt x="2749850" y="1067"/>
                  <a:pt x="2914426" y="-11397"/>
                  <a:pt x="3203787" y="0"/>
                </a:cubicBezTo>
                <a:cubicBezTo>
                  <a:pt x="3493148" y="11397"/>
                  <a:pt x="3526515" y="17944"/>
                  <a:pt x="3820160" y="0"/>
                </a:cubicBezTo>
                <a:cubicBezTo>
                  <a:pt x="4113805" y="-17944"/>
                  <a:pt x="4428902" y="30013"/>
                  <a:pt x="4619413" y="0"/>
                </a:cubicBezTo>
                <a:cubicBezTo>
                  <a:pt x="4809924" y="-30013"/>
                  <a:pt x="5117987" y="-14069"/>
                  <a:pt x="5418667" y="0"/>
                </a:cubicBezTo>
                <a:cubicBezTo>
                  <a:pt x="5719347" y="14069"/>
                  <a:pt x="5936956" y="-10509"/>
                  <a:pt x="6096000" y="0"/>
                </a:cubicBezTo>
                <a:cubicBezTo>
                  <a:pt x="6122040" y="147166"/>
                  <a:pt x="6072012" y="281371"/>
                  <a:pt x="6096000" y="560153"/>
                </a:cubicBezTo>
                <a:cubicBezTo>
                  <a:pt x="6119988" y="838935"/>
                  <a:pt x="6090121" y="971075"/>
                  <a:pt x="6096000" y="1077218"/>
                </a:cubicBezTo>
                <a:cubicBezTo>
                  <a:pt x="5861184" y="1096320"/>
                  <a:pt x="5805135" y="1067093"/>
                  <a:pt x="5540587" y="1077218"/>
                </a:cubicBezTo>
                <a:cubicBezTo>
                  <a:pt x="5276039" y="1087343"/>
                  <a:pt x="5092127" y="1058625"/>
                  <a:pt x="4741333" y="1077218"/>
                </a:cubicBezTo>
                <a:cubicBezTo>
                  <a:pt x="4390539" y="1095811"/>
                  <a:pt x="4301897" y="1097355"/>
                  <a:pt x="4124960" y="1077218"/>
                </a:cubicBezTo>
                <a:cubicBezTo>
                  <a:pt x="3948023" y="1057081"/>
                  <a:pt x="3705342" y="1049367"/>
                  <a:pt x="3386667" y="1077218"/>
                </a:cubicBezTo>
                <a:cubicBezTo>
                  <a:pt x="3067992" y="1105069"/>
                  <a:pt x="3061822" y="1057309"/>
                  <a:pt x="2892213" y="1077218"/>
                </a:cubicBezTo>
                <a:cubicBezTo>
                  <a:pt x="2722604" y="1097127"/>
                  <a:pt x="2389133" y="1116413"/>
                  <a:pt x="2092960" y="1077218"/>
                </a:cubicBezTo>
                <a:cubicBezTo>
                  <a:pt x="1796787" y="1038023"/>
                  <a:pt x="1827316" y="1064388"/>
                  <a:pt x="1598507" y="1077218"/>
                </a:cubicBezTo>
                <a:cubicBezTo>
                  <a:pt x="1369698" y="1090048"/>
                  <a:pt x="1287540" y="1083228"/>
                  <a:pt x="1104053" y="1077218"/>
                </a:cubicBezTo>
                <a:cubicBezTo>
                  <a:pt x="920566" y="1071208"/>
                  <a:pt x="298197" y="1027815"/>
                  <a:pt x="0" y="1077218"/>
                </a:cubicBezTo>
                <a:cubicBezTo>
                  <a:pt x="1806" y="917613"/>
                  <a:pt x="-17093" y="783148"/>
                  <a:pt x="0" y="570926"/>
                </a:cubicBezTo>
                <a:cubicBezTo>
                  <a:pt x="17093" y="358704"/>
                  <a:pt x="-16064" y="189532"/>
                  <a:pt x="0" y="0"/>
                </a:cubicBezTo>
                <a:close/>
              </a:path>
            </a:pathLst>
          </a:custGeom>
          <a:noFill/>
          <a:ln w="38100">
            <a:solidFill>
              <a:schemeClr val="accent5">
                <a:lumMod val="75000"/>
              </a:schemeClr>
            </a:solidFill>
            <a:extLst>
              <a:ext uri="{C807C97D-BFC1-408E-A445-0C87EB9F89A2}">
                <ask:lineSketchStyleProps xmlns:ask="http://schemas.microsoft.com/office/drawing/2018/sketchyshapes" sd="4043358328">
                  <a:prstGeom prst="rect">
                    <a:avLst/>
                  </a:prstGeom>
                  <ask:type>
                    <ask:lineSketchFreehand/>
                  </ask:type>
                </ask:lineSketchStyleProps>
              </a:ext>
            </a:extLst>
          </a:ln>
        </p:spPr>
        <p:txBody>
          <a:bodyPr>
            <a:spAutoFit/>
          </a:bodyPr>
          <a:lstStyle/>
          <a:p>
            <a:r>
              <a:rPr lang="en-GB" sz="1600" dirty="0">
                <a:latin typeface="Arial" panose="020B0604020202020204" pitchFamily="34" charset="0"/>
                <a:cs typeface="Arial" panose="020B0604020202020204" pitchFamily="34" charset="0"/>
                <a:hlinkClick r:id="rId2"/>
              </a:rPr>
              <a:t>https://www.nhs.uk/every-mind-matters/mental-wellbeing-tips/self-help-cbt-techniques/tackling-your-worries/#video</a:t>
            </a:r>
            <a:r>
              <a:rPr lang="en-GB" sz="1600" dirty="0">
                <a:latin typeface="Arial" panose="020B0604020202020204" pitchFamily="34" charset="0"/>
                <a:cs typeface="Arial" panose="020B0604020202020204" pitchFamily="34" charset="0"/>
              </a:rPr>
              <a:t> is a 2 to 3 minute animated clip using an adult female voice over explaining one or two strategies for managing and containing worries.</a:t>
            </a:r>
          </a:p>
        </p:txBody>
      </p:sp>
      <p:sp>
        <p:nvSpPr>
          <p:cNvPr id="3" name="Rectangle 2">
            <a:extLst>
              <a:ext uri="{FF2B5EF4-FFF2-40B4-BE49-F238E27FC236}">
                <a16:creationId xmlns:a16="http://schemas.microsoft.com/office/drawing/2014/main" id="{9F83FD3E-AAED-4BE4-BC32-19E6EF0A1DBA}"/>
              </a:ext>
            </a:extLst>
          </p:cNvPr>
          <p:cNvSpPr/>
          <p:nvPr/>
        </p:nvSpPr>
        <p:spPr>
          <a:xfrm>
            <a:off x="7968417" y="171482"/>
            <a:ext cx="3950314" cy="4278094"/>
          </a:xfrm>
          <a:custGeom>
            <a:avLst/>
            <a:gdLst>
              <a:gd name="connsiteX0" fmla="*/ 0 w 3950314"/>
              <a:gd name="connsiteY0" fmla="*/ 0 h 4278094"/>
              <a:gd name="connsiteX1" fmla="*/ 539876 w 3950314"/>
              <a:gd name="connsiteY1" fmla="*/ 0 h 4278094"/>
              <a:gd name="connsiteX2" fmla="*/ 1079752 w 3950314"/>
              <a:gd name="connsiteY2" fmla="*/ 0 h 4278094"/>
              <a:gd name="connsiteX3" fmla="*/ 1777641 w 3950314"/>
              <a:gd name="connsiteY3" fmla="*/ 0 h 4278094"/>
              <a:gd name="connsiteX4" fmla="*/ 2475530 w 3950314"/>
              <a:gd name="connsiteY4" fmla="*/ 0 h 4278094"/>
              <a:gd name="connsiteX5" fmla="*/ 3173419 w 3950314"/>
              <a:gd name="connsiteY5" fmla="*/ 0 h 4278094"/>
              <a:gd name="connsiteX6" fmla="*/ 3950314 w 3950314"/>
              <a:gd name="connsiteY6" fmla="*/ 0 h 4278094"/>
              <a:gd name="connsiteX7" fmla="*/ 3950314 w 3950314"/>
              <a:gd name="connsiteY7" fmla="*/ 696718 h 4278094"/>
              <a:gd name="connsiteX8" fmla="*/ 3950314 w 3950314"/>
              <a:gd name="connsiteY8" fmla="*/ 1179532 h 4278094"/>
              <a:gd name="connsiteX9" fmla="*/ 3950314 w 3950314"/>
              <a:gd name="connsiteY9" fmla="*/ 1790688 h 4278094"/>
              <a:gd name="connsiteX10" fmla="*/ 3950314 w 3950314"/>
              <a:gd name="connsiteY10" fmla="*/ 2487406 h 4278094"/>
              <a:gd name="connsiteX11" fmla="*/ 3950314 w 3950314"/>
              <a:gd name="connsiteY11" fmla="*/ 2970220 h 4278094"/>
              <a:gd name="connsiteX12" fmla="*/ 3950314 w 3950314"/>
              <a:gd name="connsiteY12" fmla="*/ 3666938 h 4278094"/>
              <a:gd name="connsiteX13" fmla="*/ 3950314 w 3950314"/>
              <a:gd name="connsiteY13" fmla="*/ 4278094 h 4278094"/>
              <a:gd name="connsiteX14" fmla="*/ 3410438 w 3950314"/>
              <a:gd name="connsiteY14" fmla="*/ 4278094 h 4278094"/>
              <a:gd name="connsiteX15" fmla="*/ 2791555 w 3950314"/>
              <a:gd name="connsiteY15" fmla="*/ 4278094 h 4278094"/>
              <a:gd name="connsiteX16" fmla="*/ 2172673 w 3950314"/>
              <a:gd name="connsiteY16" fmla="*/ 4278094 h 4278094"/>
              <a:gd name="connsiteX17" fmla="*/ 1593293 w 3950314"/>
              <a:gd name="connsiteY17" fmla="*/ 4278094 h 4278094"/>
              <a:gd name="connsiteX18" fmla="*/ 1013914 w 3950314"/>
              <a:gd name="connsiteY18" fmla="*/ 4278094 h 4278094"/>
              <a:gd name="connsiteX19" fmla="*/ 0 w 3950314"/>
              <a:gd name="connsiteY19" fmla="*/ 4278094 h 4278094"/>
              <a:gd name="connsiteX20" fmla="*/ 0 w 3950314"/>
              <a:gd name="connsiteY20" fmla="*/ 3581376 h 4278094"/>
              <a:gd name="connsiteX21" fmla="*/ 0 w 3950314"/>
              <a:gd name="connsiteY21" fmla="*/ 2927439 h 4278094"/>
              <a:gd name="connsiteX22" fmla="*/ 0 w 3950314"/>
              <a:gd name="connsiteY22" fmla="*/ 2273501 h 4278094"/>
              <a:gd name="connsiteX23" fmla="*/ 0 w 3950314"/>
              <a:gd name="connsiteY23" fmla="*/ 1790688 h 4278094"/>
              <a:gd name="connsiteX24" fmla="*/ 0 w 3950314"/>
              <a:gd name="connsiteY24" fmla="*/ 1222313 h 4278094"/>
              <a:gd name="connsiteX25" fmla="*/ 0 w 3950314"/>
              <a:gd name="connsiteY25" fmla="*/ 568375 h 4278094"/>
              <a:gd name="connsiteX26" fmla="*/ 0 w 3950314"/>
              <a:gd name="connsiteY26" fmla="*/ 0 h 427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0314" h="4278094" extrusionOk="0">
                <a:moveTo>
                  <a:pt x="0" y="0"/>
                </a:moveTo>
                <a:cubicBezTo>
                  <a:pt x="257543" y="9482"/>
                  <a:pt x="378193" y="-20539"/>
                  <a:pt x="539876" y="0"/>
                </a:cubicBezTo>
                <a:cubicBezTo>
                  <a:pt x="701559" y="20539"/>
                  <a:pt x="918820" y="-13828"/>
                  <a:pt x="1079752" y="0"/>
                </a:cubicBezTo>
                <a:cubicBezTo>
                  <a:pt x="1240684" y="13828"/>
                  <a:pt x="1609980" y="31345"/>
                  <a:pt x="1777641" y="0"/>
                </a:cubicBezTo>
                <a:cubicBezTo>
                  <a:pt x="1945302" y="-31345"/>
                  <a:pt x="2288816" y="-21746"/>
                  <a:pt x="2475530" y="0"/>
                </a:cubicBezTo>
                <a:cubicBezTo>
                  <a:pt x="2662244" y="21746"/>
                  <a:pt x="2952412" y="6075"/>
                  <a:pt x="3173419" y="0"/>
                </a:cubicBezTo>
                <a:cubicBezTo>
                  <a:pt x="3394426" y="-6075"/>
                  <a:pt x="3743257" y="-18827"/>
                  <a:pt x="3950314" y="0"/>
                </a:cubicBezTo>
                <a:cubicBezTo>
                  <a:pt x="3962684" y="210303"/>
                  <a:pt x="3931902" y="517821"/>
                  <a:pt x="3950314" y="696718"/>
                </a:cubicBezTo>
                <a:cubicBezTo>
                  <a:pt x="3968726" y="875615"/>
                  <a:pt x="3933690" y="1070023"/>
                  <a:pt x="3950314" y="1179532"/>
                </a:cubicBezTo>
                <a:cubicBezTo>
                  <a:pt x="3966938" y="1289041"/>
                  <a:pt x="3950489" y="1488912"/>
                  <a:pt x="3950314" y="1790688"/>
                </a:cubicBezTo>
                <a:cubicBezTo>
                  <a:pt x="3950139" y="2092464"/>
                  <a:pt x="3983085" y="2311880"/>
                  <a:pt x="3950314" y="2487406"/>
                </a:cubicBezTo>
                <a:cubicBezTo>
                  <a:pt x="3917543" y="2662932"/>
                  <a:pt x="3963453" y="2854871"/>
                  <a:pt x="3950314" y="2970220"/>
                </a:cubicBezTo>
                <a:cubicBezTo>
                  <a:pt x="3937175" y="3085569"/>
                  <a:pt x="3973436" y="3323208"/>
                  <a:pt x="3950314" y="3666938"/>
                </a:cubicBezTo>
                <a:cubicBezTo>
                  <a:pt x="3927192" y="4010668"/>
                  <a:pt x="3944407" y="4152826"/>
                  <a:pt x="3950314" y="4278094"/>
                </a:cubicBezTo>
                <a:cubicBezTo>
                  <a:pt x="3839784" y="4291314"/>
                  <a:pt x="3595590" y="4293940"/>
                  <a:pt x="3410438" y="4278094"/>
                </a:cubicBezTo>
                <a:cubicBezTo>
                  <a:pt x="3225286" y="4262248"/>
                  <a:pt x="2969602" y="4262809"/>
                  <a:pt x="2791555" y="4278094"/>
                </a:cubicBezTo>
                <a:cubicBezTo>
                  <a:pt x="2613508" y="4293379"/>
                  <a:pt x="2382679" y="4302042"/>
                  <a:pt x="2172673" y="4278094"/>
                </a:cubicBezTo>
                <a:cubicBezTo>
                  <a:pt x="1962667" y="4254146"/>
                  <a:pt x="1792748" y="4251018"/>
                  <a:pt x="1593293" y="4278094"/>
                </a:cubicBezTo>
                <a:cubicBezTo>
                  <a:pt x="1393838" y="4305170"/>
                  <a:pt x="1153534" y="4278225"/>
                  <a:pt x="1013914" y="4278094"/>
                </a:cubicBezTo>
                <a:cubicBezTo>
                  <a:pt x="874294" y="4277963"/>
                  <a:pt x="477190" y="4260929"/>
                  <a:pt x="0" y="4278094"/>
                </a:cubicBezTo>
                <a:cubicBezTo>
                  <a:pt x="-14127" y="4056978"/>
                  <a:pt x="8111" y="3854985"/>
                  <a:pt x="0" y="3581376"/>
                </a:cubicBezTo>
                <a:cubicBezTo>
                  <a:pt x="-8111" y="3307767"/>
                  <a:pt x="-3619" y="3205331"/>
                  <a:pt x="0" y="2927439"/>
                </a:cubicBezTo>
                <a:cubicBezTo>
                  <a:pt x="3619" y="2649547"/>
                  <a:pt x="1433" y="2507264"/>
                  <a:pt x="0" y="2273501"/>
                </a:cubicBezTo>
                <a:cubicBezTo>
                  <a:pt x="-1433" y="2039738"/>
                  <a:pt x="-22682" y="1986920"/>
                  <a:pt x="0" y="1790688"/>
                </a:cubicBezTo>
                <a:cubicBezTo>
                  <a:pt x="22682" y="1594456"/>
                  <a:pt x="-16927" y="1398360"/>
                  <a:pt x="0" y="1222313"/>
                </a:cubicBezTo>
                <a:cubicBezTo>
                  <a:pt x="16927" y="1046267"/>
                  <a:pt x="-2457" y="816194"/>
                  <a:pt x="0" y="568375"/>
                </a:cubicBezTo>
                <a:cubicBezTo>
                  <a:pt x="2457" y="320556"/>
                  <a:pt x="6713" y="208289"/>
                  <a:pt x="0" y="0"/>
                </a:cubicBezTo>
                <a:close/>
              </a:path>
            </a:pathLst>
          </a:custGeom>
          <a:noFill/>
          <a:ln w="38100">
            <a:solidFill>
              <a:schemeClr val="accent5">
                <a:lumMod val="75000"/>
              </a:schemeClr>
            </a:solidFill>
            <a:extLst>
              <a:ext uri="{C807C97D-BFC1-408E-A445-0C87EB9F89A2}">
                <ask:lineSketchStyleProps xmlns:ask="http://schemas.microsoft.com/office/drawing/2018/sketchyshapes" sd="2792152623">
                  <a:prstGeom prst="rect">
                    <a:avLst/>
                  </a:prstGeom>
                  <ask:type>
                    <ask:lineSketchFreehand/>
                  </ask:type>
                </ask:lineSketchStyleProps>
              </a:ext>
            </a:extLst>
          </a:ln>
        </p:spPr>
        <p:txBody>
          <a:bodyPr wrap="square">
            <a:spAutoFit/>
          </a:bodyPr>
          <a:lstStyle/>
          <a:p>
            <a:r>
              <a:rPr lang="en-GB" sz="1600" dirty="0">
                <a:latin typeface="Arial" panose="020B0604020202020204" pitchFamily="34" charset="0"/>
                <a:cs typeface="Arial" panose="020B0604020202020204" pitchFamily="34" charset="0"/>
                <a:hlinkClick r:id="rId3"/>
              </a:rPr>
              <a:t>https://www.nhs.uk/every-mind-matters/mental-wellbeing-tips/self-help-cbt-techniques/reframing-unhelpful-thoughts/</a:t>
            </a:r>
            <a:r>
              <a:rPr lang="en-GB" sz="1600" dirty="0">
                <a:latin typeface="Arial" panose="020B0604020202020204" pitchFamily="34" charset="0"/>
                <a:cs typeface="Arial" panose="020B0604020202020204" pitchFamily="34" charset="0"/>
              </a:rPr>
              <a:t> is a 1 to 2 minute animated clip explaining the concept of ‘unhelpful thoughts’ and some tips for reframing them, as one anxiety management strategy</a:t>
            </a:r>
          </a:p>
          <a:p>
            <a:r>
              <a:rPr lang="en-GB" sz="1600" dirty="0">
                <a:latin typeface="Arial" panose="020B0604020202020204" pitchFamily="34" charset="0"/>
                <a:cs typeface="Arial" panose="020B0604020202020204" pitchFamily="34" charset="0"/>
                <a:hlinkClick r:id="rId4"/>
              </a:rPr>
              <a:t>Reframing unhelpful thoughts - Self-help CBT techniques - Every Mind Matters - NHS (www.nhs.uk)</a:t>
            </a:r>
            <a:r>
              <a:rPr lang="en-GB" sz="1600" dirty="0">
                <a:latin typeface="Arial" panose="020B0604020202020204" pitchFamily="34" charset="0"/>
                <a:cs typeface="Arial" panose="020B0604020202020204" pitchFamily="34" charset="0"/>
              </a:rPr>
              <a:t> is the page of written guidance that accompanies the video including a link to a ‘Thought record’ exercise and proforma for capturing thoughts with a view to reframing (this reflects an approach similar to that used in Cognitive Behaviour Therapy)</a:t>
            </a:r>
          </a:p>
        </p:txBody>
      </p:sp>
      <p:sp>
        <p:nvSpPr>
          <p:cNvPr id="4" name="Rectangle 3">
            <a:extLst>
              <a:ext uri="{FF2B5EF4-FFF2-40B4-BE49-F238E27FC236}">
                <a16:creationId xmlns:a16="http://schemas.microsoft.com/office/drawing/2014/main" id="{B9CD42EE-FC28-408F-8573-054DB22F2A7C}"/>
              </a:ext>
            </a:extLst>
          </p:cNvPr>
          <p:cNvSpPr/>
          <p:nvPr/>
        </p:nvSpPr>
        <p:spPr>
          <a:xfrm>
            <a:off x="493987" y="1974163"/>
            <a:ext cx="4276133" cy="1815882"/>
          </a:xfrm>
          <a:custGeom>
            <a:avLst/>
            <a:gdLst>
              <a:gd name="connsiteX0" fmla="*/ 0 w 4276133"/>
              <a:gd name="connsiteY0" fmla="*/ 0 h 1815882"/>
              <a:gd name="connsiteX1" fmla="*/ 525353 w 4276133"/>
              <a:gd name="connsiteY1" fmla="*/ 0 h 1815882"/>
              <a:gd name="connsiteX2" fmla="*/ 1136230 w 4276133"/>
              <a:gd name="connsiteY2" fmla="*/ 0 h 1815882"/>
              <a:gd name="connsiteX3" fmla="*/ 1747106 w 4276133"/>
              <a:gd name="connsiteY3" fmla="*/ 0 h 1815882"/>
              <a:gd name="connsiteX4" fmla="*/ 2229698 w 4276133"/>
              <a:gd name="connsiteY4" fmla="*/ 0 h 1815882"/>
              <a:gd name="connsiteX5" fmla="*/ 2840574 w 4276133"/>
              <a:gd name="connsiteY5" fmla="*/ 0 h 1815882"/>
              <a:gd name="connsiteX6" fmla="*/ 3323166 w 4276133"/>
              <a:gd name="connsiteY6" fmla="*/ 0 h 1815882"/>
              <a:gd name="connsiteX7" fmla="*/ 4276133 w 4276133"/>
              <a:gd name="connsiteY7" fmla="*/ 0 h 1815882"/>
              <a:gd name="connsiteX8" fmla="*/ 4276133 w 4276133"/>
              <a:gd name="connsiteY8" fmla="*/ 568976 h 1815882"/>
              <a:gd name="connsiteX9" fmla="*/ 4276133 w 4276133"/>
              <a:gd name="connsiteY9" fmla="*/ 1156112 h 1815882"/>
              <a:gd name="connsiteX10" fmla="*/ 4276133 w 4276133"/>
              <a:gd name="connsiteY10" fmla="*/ 1815882 h 1815882"/>
              <a:gd name="connsiteX11" fmla="*/ 3793541 w 4276133"/>
              <a:gd name="connsiteY11" fmla="*/ 1815882 h 1815882"/>
              <a:gd name="connsiteX12" fmla="*/ 3182665 w 4276133"/>
              <a:gd name="connsiteY12" fmla="*/ 1815882 h 1815882"/>
              <a:gd name="connsiteX13" fmla="*/ 2486266 w 4276133"/>
              <a:gd name="connsiteY13" fmla="*/ 1815882 h 1815882"/>
              <a:gd name="connsiteX14" fmla="*/ 1789867 w 4276133"/>
              <a:gd name="connsiteY14" fmla="*/ 1815882 h 1815882"/>
              <a:gd name="connsiteX15" fmla="*/ 1221752 w 4276133"/>
              <a:gd name="connsiteY15" fmla="*/ 1815882 h 1815882"/>
              <a:gd name="connsiteX16" fmla="*/ 696399 w 4276133"/>
              <a:gd name="connsiteY16" fmla="*/ 1815882 h 1815882"/>
              <a:gd name="connsiteX17" fmla="*/ 0 w 4276133"/>
              <a:gd name="connsiteY17" fmla="*/ 1815882 h 1815882"/>
              <a:gd name="connsiteX18" fmla="*/ 0 w 4276133"/>
              <a:gd name="connsiteY18" fmla="*/ 1228747 h 1815882"/>
              <a:gd name="connsiteX19" fmla="*/ 0 w 4276133"/>
              <a:gd name="connsiteY19" fmla="*/ 623453 h 1815882"/>
              <a:gd name="connsiteX20" fmla="*/ 0 w 4276133"/>
              <a:gd name="connsiteY20"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76133" h="1815882" extrusionOk="0">
                <a:moveTo>
                  <a:pt x="0" y="0"/>
                </a:moveTo>
                <a:cubicBezTo>
                  <a:pt x="148388" y="-12923"/>
                  <a:pt x="414332" y="11118"/>
                  <a:pt x="525353" y="0"/>
                </a:cubicBezTo>
                <a:cubicBezTo>
                  <a:pt x="636374" y="-11118"/>
                  <a:pt x="859036" y="-17996"/>
                  <a:pt x="1136230" y="0"/>
                </a:cubicBezTo>
                <a:cubicBezTo>
                  <a:pt x="1413424" y="17996"/>
                  <a:pt x="1539410" y="23275"/>
                  <a:pt x="1747106" y="0"/>
                </a:cubicBezTo>
                <a:cubicBezTo>
                  <a:pt x="1954802" y="-23275"/>
                  <a:pt x="2037030" y="5023"/>
                  <a:pt x="2229698" y="0"/>
                </a:cubicBezTo>
                <a:cubicBezTo>
                  <a:pt x="2422366" y="-5023"/>
                  <a:pt x="2678381" y="-9973"/>
                  <a:pt x="2840574" y="0"/>
                </a:cubicBezTo>
                <a:cubicBezTo>
                  <a:pt x="3002767" y="9973"/>
                  <a:pt x="3170465" y="-5604"/>
                  <a:pt x="3323166" y="0"/>
                </a:cubicBezTo>
                <a:cubicBezTo>
                  <a:pt x="3475867" y="5604"/>
                  <a:pt x="3996071" y="-8480"/>
                  <a:pt x="4276133" y="0"/>
                </a:cubicBezTo>
                <a:cubicBezTo>
                  <a:pt x="4269718" y="209336"/>
                  <a:pt x="4298579" y="363896"/>
                  <a:pt x="4276133" y="568976"/>
                </a:cubicBezTo>
                <a:cubicBezTo>
                  <a:pt x="4253687" y="774056"/>
                  <a:pt x="4269671" y="894970"/>
                  <a:pt x="4276133" y="1156112"/>
                </a:cubicBezTo>
                <a:cubicBezTo>
                  <a:pt x="4282595" y="1417254"/>
                  <a:pt x="4282534" y="1645754"/>
                  <a:pt x="4276133" y="1815882"/>
                </a:cubicBezTo>
                <a:cubicBezTo>
                  <a:pt x="4069120" y="1810643"/>
                  <a:pt x="3893511" y="1828853"/>
                  <a:pt x="3793541" y="1815882"/>
                </a:cubicBezTo>
                <a:cubicBezTo>
                  <a:pt x="3693571" y="1802911"/>
                  <a:pt x="3366109" y="1810857"/>
                  <a:pt x="3182665" y="1815882"/>
                </a:cubicBezTo>
                <a:cubicBezTo>
                  <a:pt x="2999221" y="1820907"/>
                  <a:pt x="2818126" y="1802192"/>
                  <a:pt x="2486266" y="1815882"/>
                </a:cubicBezTo>
                <a:cubicBezTo>
                  <a:pt x="2154406" y="1829572"/>
                  <a:pt x="1976190" y="1804184"/>
                  <a:pt x="1789867" y="1815882"/>
                </a:cubicBezTo>
                <a:cubicBezTo>
                  <a:pt x="1603544" y="1827580"/>
                  <a:pt x="1419186" y="1800614"/>
                  <a:pt x="1221752" y="1815882"/>
                </a:cubicBezTo>
                <a:cubicBezTo>
                  <a:pt x="1024318" y="1831150"/>
                  <a:pt x="886889" y="1804077"/>
                  <a:pt x="696399" y="1815882"/>
                </a:cubicBezTo>
                <a:cubicBezTo>
                  <a:pt x="505909" y="1827687"/>
                  <a:pt x="336176" y="1843064"/>
                  <a:pt x="0" y="1815882"/>
                </a:cubicBezTo>
                <a:cubicBezTo>
                  <a:pt x="8756" y="1678309"/>
                  <a:pt x="13285" y="1373463"/>
                  <a:pt x="0" y="1228747"/>
                </a:cubicBezTo>
                <a:cubicBezTo>
                  <a:pt x="-13285" y="1084031"/>
                  <a:pt x="-16110" y="891394"/>
                  <a:pt x="0" y="623453"/>
                </a:cubicBezTo>
                <a:cubicBezTo>
                  <a:pt x="16110" y="355512"/>
                  <a:pt x="21278" y="163187"/>
                  <a:pt x="0" y="0"/>
                </a:cubicBezTo>
                <a:close/>
              </a:path>
            </a:pathLst>
          </a:custGeom>
          <a:noFill/>
          <a:ln w="38100">
            <a:solidFill>
              <a:schemeClr val="accent5">
                <a:lumMod val="75000"/>
              </a:schemeClr>
            </a:solidFill>
            <a:extLst>
              <a:ext uri="{C807C97D-BFC1-408E-A445-0C87EB9F89A2}">
                <ask:lineSketchStyleProps xmlns:ask="http://schemas.microsoft.com/office/drawing/2018/sketchyshapes" sd="2865944701">
                  <a:prstGeom prst="rect">
                    <a:avLst/>
                  </a:prstGeom>
                  <ask:type>
                    <ask:lineSketchFreehand/>
                  </ask:type>
                </ask:lineSketchStyleProps>
              </a:ext>
            </a:extLst>
          </a:ln>
        </p:spPr>
        <p:txBody>
          <a:bodyPr wrap="square">
            <a:spAutoFit/>
          </a:bodyPr>
          <a:lstStyle/>
          <a:p>
            <a:r>
              <a:rPr lang="en-GB" sz="1600" dirty="0">
                <a:latin typeface="Arial" panose="020B0604020202020204" pitchFamily="34" charset="0"/>
                <a:cs typeface="Arial" panose="020B0604020202020204" pitchFamily="34" charset="0"/>
              </a:rPr>
              <a:t>Clear Fear is an app to help young people manage the symptoms of anxiety, developed by a clinician in collaboration with young people. The Clear Fear app uses evidence based Cognitive Behavioural Therapy (CBT). It is FREE to download from the Apple Store and Google Play. </a:t>
            </a:r>
            <a:r>
              <a:rPr lang="en-GB" sz="1600" dirty="0">
                <a:latin typeface="Arial" panose="020B0604020202020204" pitchFamily="34" charset="0"/>
                <a:cs typeface="Arial" panose="020B0604020202020204" pitchFamily="34" charset="0"/>
                <a:hlinkClick r:id="rId5"/>
              </a:rPr>
              <a:t>Home - Clear Fear App</a:t>
            </a:r>
            <a:endParaRPr lang="en-GB" sz="1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26CAF0C-A061-4CC3-8C06-70D67865806B}"/>
              </a:ext>
            </a:extLst>
          </p:cNvPr>
          <p:cNvSpPr/>
          <p:nvPr/>
        </p:nvSpPr>
        <p:spPr>
          <a:xfrm>
            <a:off x="288509" y="4403183"/>
            <a:ext cx="5862367" cy="830997"/>
          </a:xfrm>
          <a:custGeom>
            <a:avLst/>
            <a:gdLst>
              <a:gd name="connsiteX0" fmla="*/ 0 w 5862367"/>
              <a:gd name="connsiteY0" fmla="*/ 0 h 830997"/>
              <a:gd name="connsiteX1" fmla="*/ 534127 w 5862367"/>
              <a:gd name="connsiteY1" fmla="*/ 0 h 830997"/>
              <a:gd name="connsiteX2" fmla="*/ 1302748 w 5862367"/>
              <a:gd name="connsiteY2" fmla="*/ 0 h 830997"/>
              <a:gd name="connsiteX3" fmla="*/ 1954122 w 5862367"/>
              <a:gd name="connsiteY3" fmla="*/ 0 h 830997"/>
              <a:gd name="connsiteX4" fmla="*/ 2546873 w 5862367"/>
              <a:gd name="connsiteY4" fmla="*/ 0 h 830997"/>
              <a:gd name="connsiteX5" fmla="*/ 3315494 w 5862367"/>
              <a:gd name="connsiteY5" fmla="*/ 0 h 830997"/>
              <a:gd name="connsiteX6" fmla="*/ 3849621 w 5862367"/>
              <a:gd name="connsiteY6" fmla="*/ 0 h 830997"/>
              <a:gd name="connsiteX7" fmla="*/ 4325124 w 5862367"/>
              <a:gd name="connsiteY7" fmla="*/ 0 h 830997"/>
              <a:gd name="connsiteX8" fmla="*/ 4800627 w 5862367"/>
              <a:gd name="connsiteY8" fmla="*/ 0 h 830997"/>
              <a:gd name="connsiteX9" fmla="*/ 5862367 w 5862367"/>
              <a:gd name="connsiteY9" fmla="*/ 0 h 830997"/>
              <a:gd name="connsiteX10" fmla="*/ 5862367 w 5862367"/>
              <a:gd name="connsiteY10" fmla="*/ 390569 h 830997"/>
              <a:gd name="connsiteX11" fmla="*/ 5862367 w 5862367"/>
              <a:gd name="connsiteY11" fmla="*/ 830997 h 830997"/>
              <a:gd name="connsiteX12" fmla="*/ 5386864 w 5862367"/>
              <a:gd name="connsiteY12" fmla="*/ 830997 h 830997"/>
              <a:gd name="connsiteX13" fmla="*/ 4794113 w 5862367"/>
              <a:gd name="connsiteY13" fmla="*/ 830997 h 830997"/>
              <a:gd name="connsiteX14" fmla="*/ 4025492 w 5862367"/>
              <a:gd name="connsiteY14" fmla="*/ 830997 h 830997"/>
              <a:gd name="connsiteX15" fmla="*/ 3256871 w 5862367"/>
              <a:gd name="connsiteY15" fmla="*/ 830997 h 830997"/>
              <a:gd name="connsiteX16" fmla="*/ 2664120 w 5862367"/>
              <a:gd name="connsiteY16" fmla="*/ 830997 h 830997"/>
              <a:gd name="connsiteX17" fmla="*/ 1895499 w 5862367"/>
              <a:gd name="connsiteY17" fmla="*/ 830997 h 830997"/>
              <a:gd name="connsiteX18" fmla="*/ 1244125 w 5862367"/>
              <a:gd name="connsiteY18" fmla="*/ 830997 h 830997"/>
              <a:gd name="connsiteX19" fmla="*/ 768621 w 5862367"/>
              <a:gd name="connsiteY19" fmla="*/ 830997 h 830997"/>
              <a:gd name="connsiteX20" fmla="*/ 0 w 5862367"/>
              <a:gd name="connsiteY20" fmla="*/ 830997 h 830997"/>
              <a:gd name="connsiteX21" fmla="*/ 0 w 5862367"/>
              <a:gd name="connsiteY21" fmla="*/ 398879 h 830997"/>
              <a:gd name="connsiteX22" fmla="*/ 0 w 5862367"/>
              <a:gd name="connsiteY22"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62367" h="830997" extrusionOk="0">
                <a:moveTo>
                  <a:pt x="0" y="0"/>
                </a:moveTo>
                <a:cubicBezTo>
                  <a:pt x="159458" y="12998"/>
                  <a:pt x="355743" y="-6973"/>
                  <a:pt x="534127" y="0"/>
                </a:cubicBezTo>
                <a:cubicBezTo>
                  <a:pt x="712511" y="6973"/>
                  <a:pt x="1021942" y="17494"/>
                  <a:pt x="1302748" y="0"/>
                </a:cubicBezTo>
                <a:cubicBezTo>
                  <a:pt x="1583554" y="-17494"/>
                  <a:pt x="1789747" y="-15454"/>
                  <a:pt x="1954122" y="0"/>
                </a:cubicBezTo>
                <a:cubicBezTo>
                  <a:pt x="2118497" y="15454"/>
                  <a:pt x="2282907" y="-3671"/>
                  <a:pt x="2546873" y="0"/>
                </a:cubicBezTo>
                <a:cubicBezTo>
                  <a:pt x="2810839" y="3671"/>
                  <a:pt x="2999419" y="-22235"/>
                  <a:pt x="3315494" y="0"/>
                </a:cubicBezTo>
                <a:cubicBezTo>
                  <a:pt x="3631569" y="22235"/>
                  <a:pt x="3667680" y="25296"/>
                  <a:pt x="3849621" y="0"/>
                </a:cubicBezTo>
                <a:cubicBezTo>
                  <a:pt x="4031562" y="-25296"/>
                  <a:pt x="4143994" y="-19119"/>
                  <a:pt x="4325124" y="0"/>
                </a:cubicBezTo>
                <a:cubicBezTo>
                  <a:pt x="4506254" y="19119"/>
                  <a:pt x="4668758" y="13853"/>
                  <a:pt x="4800627" y="0"/>
                </a:cubicBezTo>
                <a:cubicBezTo>
                  <a:pt x="4932496" y="-13853"/>
                  <a:pt x="5427200" y="-14965"/>
                  <a:pt x="5862367" y="0"/>
                </a:cubicBezTo>
                <a:cubicBezTo>
                  <a:pt x="5865962" y="85715"/>
                  <a:pt x="5854489" y="297594"/>
                  <a:pt x="5862367" y="390569"/>
                </a:cubicBezTo>
                <a:cubicBezTo>
                  <a:pt x="5870245" y="483544"/>
                  <a:pt x="5855668" y="742005"/>
                  <a:pt x="5862367" y="830997"/>
                </a:cubicBezTo>
                <a:cubicBezTo>
                  <a:pt x="5702560" y="814056"/>
                  <a:pt x="5485468" y="823302"/>
                  <a:pt x="5386864" y="830997"/>
                </a:cubicBezTo>
                <a:cubicBezTo>
                  <a:pt x="5288260" y="838692"/>
                  <a:pt x="5015621" y="836718"/>
                  <a:pt x="4794113" y="830997"/>
                </a:cubicBezTo>
                <a:cubicBezTo>
                  <a:pt x="4572605" y="825276"/>
                  <a:pt x="4377263" y="823968"/>
                  <a:pt x="4025492" y="830997"/>
                </a:cubicBezTo>
                <a:cubicBezTo>
                  <a:pt x="3673721" y="838026"/>
                  <a:pt x="3426190" y="841130"/>
                  <a:pt x="3256871" y="830997"/>
                </a:cubicBezTo>
                <a:cubicBezTo>
                  <a:pt x="3087552" y="820864"/>
                  <a:pt x="2794755" y="837067"/>
                  <a:pt x="2664120" y="830997"/>
                </a:cubicBezTo>
                <a:cubicBezTo>
                  <a:pt x="2533485" y="824927"/>
                  <a:pt x="2056734" y="841117"/>
                  <a:pt x="1895499" y="830997"/>
                </a:cubicBezTo>
                <a:cubicBezTo>
                  <a:pt x="1734264" y="820877"/>
                  <a:pt x="1417906" y="805891"/>
                  <a:pt x="1244125" y="830997"/>
                </a:cubicBezTo>
                <a:cubicBezTo>
                  <a:pt x="1070344" y="856103"/>
                  <a:pt x="998697" y="820086"/>
                  <a:pt x="768621" y="830997"/>
                </a:cubicBezTo>
                <a:cubicBezTo>
                  <a:pt x="538545" y="841908"/>
                  <a:pt x="348562" y="807804"/>
                  <a:pt x="0" y="830997"/>
                </a:cubicBezTo>
                <a:cubicBezTo>
                  <a:pt x="-10531" y="735219"/>
                  <a:pt x="11558" y="582466"/>
                  <a:pt x="0" y="398879"/>
                </a:cubicBezTo>
                <a:cubicBezTo>
                  <a:pt x="-11558" y="215292"/>
                  <a:pt x="8225" y="129895"/>
                  <a:pt x="0" y="0"/>
                </a:cubicBezTo>
                <a:close/>
              </a:path>
            </a:pathLst>
          </a:custGeom>
          <a:noFill/>
          <a:ln w="38100">
            <a:solidFill>
              <a:schemeClr val="accent5">
                <a:lumMod val="75000"/>
              </a:schemeClr>
            </a:solidFill>
            <a:extLst>
              <a:ext uri="{C807C97D-BFC1-408E-A445-0C87EB9F89A2}">
                <ask:lineSketchStyleProps xmlns:ask="http://schemas.microsoft.com/office/drawing/2018/sketchyshapes" sd="3268852892">
                  <a:prstGeom prst="rect">
                    <a:avLst/>
                  </a:prstGeom>
                  <ask:type>
                    <ask:lineSketchFreehand/>
                  </ask:type>
                </ask:lineSketchStyleProps>
              </a:ext>
            </a:extLst>
          </a:ln>
        </p:spPr>
        <p:txBody>
          <a:bodyPr wrap="square">
            <a:spAutoFit/>
          </a:bodyPr>
          <a:lstStyle/>
          <a:p>
            <a:r>
              <a:rPr lang="en-GB" sz="1600" dirty="0">
                <a:latin typeface="Arial" panose="020B0604020202020204" pitchFamily="34" charset="0"/>
                <a:cs typeface="Arial" panose="020B0604020202020204" pitchFamily="34" charset="0"/>
                <a:hlinkClick r:id="rId6"/>
              </a:rPr>
              <a:t>BBC - Headroom - Your Mental Health Toolkit</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Includes stories to inspire or motivate as well as links to some online meditations to try or calming music to listen to</a:t>
            </a:r>
          </a:p>
        </p:txBody>
      </p:sp>
      <p:sp>
        <p:nvSpPr>
          <p:cNvPr id="6" name="Rectangle 5">
            <a:extLst>
              <a:ext uri="{FF2B5EF4-FFF2-40B4-BE49-F238E27FC236}">
                <a16:creationId xmlns:a16="http://schemas.microsoft.com/office/drawing/2014/main" id="{E132FEDD-4476-4469-A21C-80B6C506F6A4}"/>
              </a:ext>
            </a:extLst>
          </p:cNvPr>
          <p:cNvSpPr/>
          <p:nvPr/>
        </p:nvSpPr>
        <p:spPr>
          <a:xfrm>
            <a:off x="6854321" y="5234180"/>
            <a:ext cx="4713890" cy="830997"/>
          </a:xfrm>
          <a:custGeom>
            <a:avLst/>
            <a:gdLst>
              <a:gd name="connsiteX0" fmla="*/ 0 w 4713890"/>
              <a:gd name="connsiteY0" fmla="*/ 0 h 830997"/>
              <a:gd name="connsiteX1" fmla="*/ 673413 w 4713890"/>
              <a:gd name="connsiteY1" fmla="*/ 0 h 830997"/>
              <a:gd name="connsiteX2" fmla="*/ 1299687 w 4713890"/>
              <a:gd name="connsiteY2" fmla="*/ 0 h 830997"/>
              <a:gd name="connsiteX3" fmla="*/ 1925961 w 4713890"/>
              <a:gd name="connsiteY3" fmla="*/ 0 h 830997"/>
              <a:gd name="connsiteX4" fmla="*/ 2552235 w 4713890"/>
              <a:gd name="connsiteY4" fmla="*/ 0 h 830997"/>
              <a:gd name="connsiteX5" fmla="*/ 3225648 w 4713890"/>
              <a:gd name="connsiteY5" fmla="*/ 0 h 830997"/>
              <a:gd name="connsiteX6" fmla="*/ 3851922 w 4713890"/>
              <a:gd name="connsiteY6" fmla="*/ 0 h 830997"/>
              <a:gd name="connsiteX7" fmla="*/ 4713890 w 4713890"/>
              <a:gd name="connsiteY7" fmla="*/ 0 h 830997"/>
              <a:gd name="connsiteX8" fmla="*/ 4713890 w 4713890"/>
              <a:gd name="connsiteY8" fmla="*/ 390569 h 830997"/>
              <a:gd name="connsiteX9" fmla="*/ 4713890 w 4713890"/>
              <a:gd name="connsiteY9" fmla="*/ 830997 h 830997"/>
              <a:gd name="connsiteX10" fmla="*/ 4087616 w 4713890"/>
              <a:gd name="connsiteY10" fmla="*/ 830997 h 830997"/>
              <a:gd name="connsiteX11" fmla="*/ 3414203 w 4713890"/>
              <a:gd name="connsiteY11" fmla="*/ 830997 h 830997"/>
              <a:gd name="connsiteX12" fmla="*/ 2835068 w 4713890"/>
              <a:gd name="connsiteY12" fmla="*/ 830997 h 830997"/>
              <a:gd name="connsiteX13" fmla="*/ 2208794 w 4713890"/>
              <a:gd name="connsiteY13" fmla="*/ 830997 h 830997"/>
              <a:gd name="connsiteX14" fmla="*/ 1582520 w 4713890"/>
              <a:gd name="connsiteY14" fmla="*/ 830997 h 830997"/>
              <a:gd name="connsiteX15" fmla="*/ 814830 w 4713890"/>
              <a:gd name="connsiteY15" fmla="*/ 830997 h 830997"/>
              <a:gd name="connsiteX16" fmla="*/ 0 w 4713890"/>
              <a:gd name="connsiteY16" fmla="*/ 830997 h 830997"/>
              <a:gd name="connsiteX17" fmla="*/ 0 w 4713890"/>
              <a:gd name="connsiteY17" fmla="*/ 432118 h 830997"/>
              <a:gd name="connsiteX18" fmla="*/ 0 w 4713890"/>
              <a:gd name="connsiteY1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3890" h="830997" extrusionOk="0">
                <a:moveTo>
                  <a:pt x="0" y="0"/>
                </a:moveTo>
                <a:cubicBezTo>
                  <a:pt x="149371" y="-32838"/>
                  <a:pt x="441626" y="31972"/>
                  <a:pt x="673413" y="0"/>
                </a:cubicBezTo>
                <a:cubicBezTo>
                  <a:pt x="905200" y="-31972"/>
                  <a:pt x="1086736" y="8910"/>
                  <a:pt x="1299687" y="0"/>
                </a:cubicBezTo>
                <a:cubicBezTo>
                  <a:pt x="1512638" y="-8910"/>
                  <a:pt x="1659943" y="27979"/>
                  <a:pt x="1925961" y="0"/>
                </a:cubicBezTo>
                <a:cubicBezTo>
                  <a:pt x="2191979" y="-27979"/>
                  <a:pt x="2258414" y="25754"/>
                  <a:pt x="2552235" y="0"/>
                </a:cubicBezTo>
                <a:cubicBezTo>
                  <a:pt x="2846056" y="-25754"/>
                  <a:pt x="2894514" y="28696"/>
                  <a:pt x="3225648" y="0"/>
                </a:cubicBezTo>
                <a:cubicBezTo>
                  <a:pt x="3556782" y="-28696"/>
                  <a:pt x="3552967" y="24542"/>
                  <a:pt x="3851922" y="0"/>
                </a:cubicBezTo>
                <a:cubicBezTo>
                  <a:pt x="4150877" y="-24542"/>
                  <a:pt x="4518954" y="-40498"/>
                  <a:pt x="4713890" y="0"/>
                </a:cubicBezTo>
                <a:cubicBezTo>
                  <a:pt x="4699031" y="175209"/>
                  <a:pt x="4706586" y="225099"/>
                  <a:pt x="4713890" y="390569"/>
                </a:cubicBezTo>
                <a:cubicBezTo>
                  <a:pt x="4721194" y="556039"/>
                  <a:pt x="4727628" y="710360"/>
                  <a:pt x="4713890" y="830997"/>
                </a:cubicBezTo>
                <a:cubicBezTo>
                  <a:pt x="4572709" y="837341"/>
                  <a:pt x="4304480" y="808367"/>
                  <a:pt x="4087616" y="830997"/>
                </a:cubicBezTo>
                <a:cubicBezTo>
                  <a:pt x="3870752" y="853627"/>
                  <a:pt x="3632132" y="814846"/>
                  <a:pt x="3414203" y="830997"/>
                </a:cubicBezTo>
                <a:cubicBezTo>
                  <a:pt x="3196274" y="847148"/>
                  <a:pt x="3066291" y="842851"/>
                  <a:pt x="2835068" y="830997"/>
                </a:cubicBezTo>
                <a:cubicBezTo>
                  <a:pt x="2603846" y="819143"/>
                  <a:pt x="2383410" y="850457"/>
                  <a:pt x="2208794" y="830997"/>
                </a:cubicBezTo>
                <a:cubicBezTo>
                  <a:pt x="2034178" y="811537"/>
                  <a:pt x="1823052" y="843350"/>
                  <a:pt x="1582520" y="830997"/>
                </a:cubicBezTo>
                <a:cubicBezTo>
                  <a:pt x="1341988" y="818644"/>
                  <a:pt x="1169372" y="813423"/>
                  <a:pt x="814830" y="830997"/>
                </a:cubicBezTo>
                <a:cubicBezTo>
                  <a:pt x="460288" y="848572"/>
                  <a:pt x="199631" y="852333"/>
                  <a:pt x="0" y="830997"/>
                </a:cubicBezTo>
                <a:cubicBezTo>
                  <a:pt x="-7838" y="693615"/>
                  <a:pt x="-14346" y="582330"/>
                  <a:pt x="0" y="432118"/>
                </a:cubicBezTo>
                <a:cubicBezTo>
                  <a:pt x="14346" y="281906"/>
                  <a:pt x="10820" y="163461"/>
                  <a:pt x="0" y="0"/>
                </a:cubicBezTo>
                <a:close/>
              </a:path>
            </a:pathLst>
          </a:custGeom>
          <a:noFill/>
          <a:ln w="38100">
            <a:solidFill>
              <a:schemeClr val="accent5">
                <a:lumMod val="75000"/>
              </a:schemeClr>
            </a:solidFill>
            <a:extLst>
              <a:ext uri="{C807C97D-BFC1-408E-A445-0C87EB9F89A2}">
                <ask:lineSketchStyleProps xmlns:ask="http://schemas.microsoft.com/office/drawing/2018/sketchyshapes" sd="1100111065">
                  <a:prstGeom prst="rect">
                    <a:avLst/>
                  </a:prstGeom>
                  <ask:type>
                    <ask:lineSketchFreehand/>
                  </ask:type>
                </ask:lineSketchStyleProps>
              </a:ext>
            </a:extLst>
          </a:ln>
        </p:spPr>
        <p:txBody>
          <a:bodyPr wrap="square">
            <a:spAutoFit/>
          </a:bodyPr>
          <a:lstStyle/>
          <a:p>
            <a:r>
              <a:rPr lang="en-GB" sz="1600" dirty="0">
                <a:latin typeface="Arial" panose="020B0604020202020204" pitchFamily="34" charset="0"/>
                <a:cs typeface="Arial" panose="020B0604020202020204" pitchFamily="34" charset="0"/>
                <a:hlinkClick r:id="rId7"/>
              </a:rPr>
              <a:t>https://anxiety.ecrm-registration.nhs.uk/</a:t>
            </a:r>
            <a:r>
              <a:rPr lang="en-GB" sz="1600" dirty="0">
                <a:latin typeface="Arial" panose="020B0604020202020204" pitchFamily="34" charset="0"/>
                <a:cs typeface="Arial" panose="020B0604020202020204" pitchFamily="34" charset="0"/>
              </a:rPr>
              <a:t> is a link for signing up to an email programme to get expert advice and tips to help deal with anxiety</a:t>
            </a:r>
          </a:p>
        </p:txBody>
      </p:sp>
      <p:sp>
        <p:nvSpPr>
          <p:cNvPr id="7" name="Rectangle 6">
            <a:extLst>
              <a:ext uri="{FF2B5EF4-FFF2-40B4-BE49-F238E27FC236}">
                <a16:creationId xmlns:a16="http://schemas.microsoft.com/office/drawing/2014/main" id="{1EBD7C18-97D4-4A5A-8310-B5D43C483251}"/>
              </a:ext>
            </a:extLst>
          </p:cNvPr>
          <p:cNvSpPr/>
          <p:nvPr/>
        </p:nvSpPr>
        <p:spPr>
          <a:xfrm>
            <a:off x="188136" y="5667482"/>
            <a:ext cx="6096000" cy="830997"/>
          </a:xfrm>
          <a:custGeom>
            <a:avLst/>
            <a:gdLst>
              <a:gd name="connsiteX0" fmla="*/ 0 w 6096000"/>
              <a:gd name="connsiteY0" fmla="*/ 0 h 830997"/>
              <a:gd name="connsiteX1" fmla="*/ 555413 w 6096000"/>
              <a:gd name="connsiteY1" fmla="*/ 0 h 830997"/>
              <a:gd name="connsiteX2" fmla="*/ 1232747 w 6096000"/>
              <a:gd name="connsiteY2" fmla="*/ 0 h 830997"/>
              <a:gd name="connsiteX3" fmla="*/ 1788160 w 6096000"/>
              <a:gd name="connsiteY3" fmla="*/ 0 h 830997"/>
              <a:gd name="connsiteX4" fmla="*/ 2282613 w 6096000"/>
              <a:gd name="connsiteY4" fmla="*/ 0 h 830997"/>
              <a:gd name="connsiteX5" fmla="*/ 2959947 w 6096000"/>
              <a:gd name="connsiteY5" fmla="*/ 0 h 830997"/>
              <a:gd name="connsiteX6" fmla="*/ 3576320 w 6096000"/>
              <a:gd name="connsiteY6" fmla="*/ 0 h 830997"/>
              <a:gd name="connsiteX7" fmla="*/ 4192693 w 6096000"/>
              <a:gd name="connsiteY7" fmla="*/ 0 h 830997"/>
              <a:gd name="connsiteX8" fmla="*/ 4748107 w 6096000"/>
              <a:gd name="connsiteY8" fmla="*/ 0 h 830997"/>
              <a:gd name="connsiteX9" fmla="*/ 5242560 w 6096000"/>
              <a:gd name="connsiteY9" fmla="*/ 0 h 830997"/>
              <a:gd name="connsiteX10" fmla="*/ 6096000 w 6096000"/>
              <a:gd name="connsiteY10" fmla="*/ 0 h 830997"/>
              <a:gd name="connsiteX11" fmla="*/ 6096000 w 6096000"/>
              <a:gd name="connsiteY11" fmla="*/ 390569 h 830997"/>
              <a:gd name="connsiteX12" fmla="*/ 6096000 w 6096000"/>
              <a:gd name="connsiteY12" fmla="*/ 830997 h 830997"/>
              <a:gd name="connsiteX13" fmla="*/ 5357707 w 6096000"/>
              <a:gd name="connsiteY13" fmla="*/ 830997 h 830997"/>
              <a:gd name="connsiteX14" fmla="*/ 4802293 w 6096000"/>
              <a:gd name="connsiteY14" fmla="*/ 830997 h 830997"/>
              <a:gd name="connsiteX15" fmla="*/ 4185920 w 6096000"/>
              <a:gd name="connsiteY15" fmla="*/ 830997 h 830997"/>
              <a:gd name="connsiteX16" fmla="*/ 3630507 w 6096000"/>
              <a:gd name="connsiteY16" fmla="*/ 830997 h 830997"/>
              <a:gd name="connsiteX17" fmla="*/ 3075093 w 6096000"/>
              <a:gd name="connsiteY17" fmla="*/ 830997 h 830997"/>
              <a:gd name="connsiteX18" fmla="*/ 2397760 w 6096000"/>
              <a:gd name="connsiteY18" fmla="*/ 830997 h 830997"/>
              <a:gd name="connsiteX19" fmla="*/ 1903307 w 6096000"/>
              <a:gd name="connsiteY19" fmla="*/ 830997 h 830997"/>
              <a:gd name="connsiteX20" fmla="*/ 1347893 w 6096000"/>
              <a:gd name="connsiteY20" fmla="*/ 830997 h 830997"/>
              <a:gd name="connsiteX21" fmla="*/ 0 w 6096000"/>
              <a:gd name="connsiteY21" fmla="*/ 830997 h 830997"/>
              <a:gd name="connsiteX22" fmla="*/ 0 w 6096000"/>
              <a:gd name="connsiteY22" fmla="*/ 423808 h 830997"/>
              <a:gd name="connsiteX23" fmla="*/ 0 w 6096000"/>
              <a:gd name="connsiteY23"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6000" h="830997" extrusionOk="0">
                <a:moveTo>
                  <a:pt x="0" y="0"/>
                </a:moveTo>
                <a:cubicBezTo>
                  <a:pt x="138934" y="5537"/>
                  <a:pt x="328394" y="-9570"/>
                  <a:pt x="555413" y="0"/>
                </a:cubicBezTo>
                <a:cubicBezTo>
                  <a:pt x="782432" y="9570"/>
                  <a:pt x="894499" y="24737"/>
                  <a:pt x="1232747" y="0"/>
                </a:cubicBezTo>
                <a:cubicBezTo>
                  <a:pt x="1570995" y="-24737"/>
                  <a:pt x="1600180" y="-9060"/>
                  <a:pt x="1788160" y="0"/>
                </a:cubicBezTo>
                <a:cubicBezTo>
                  <a:pt x="1976140" y="9060"/>
                  <a:pt x="2103604" y="1899"/>
                  <a:pt x="2282613" y="0"/>
                </a:cubicBezTo>
                <a:cubicBezTo>
                  <a:pt x="2461622" y="-1899"/>
                  <a:pt x="2675771" y="7691"/>
                  <a:pt x="2959947" y="0"/>
                </a:cubicBezTo>
                <a:cubicBezTo>
                  <a:pt x="3244123" y="-7691"/>
                  <a:pt x="3298600" y="6344"/>
                  <a:pt x="3576320" y="0"/>
                </a:cubicBezTo>
                <a:cubicBezTo>
                  <a:pt x="3854040" y="-6344"/>
                  <a:pt x="3946383" y="20687"/>
                  <a:pt x="4192693" y="0"/>
                </a:cubicBezTo>
                <a:cubicBezTo>
                  <a:pt x="4439003" y="-20687"/>
                  <a:pt x="4570058" y="-26163"/>
                  <a:pt x="4748107" y="0"/>
                </a:cubicBezTo>
                <a:cubicBezTo>
                  <a:pt x="4926156" y="26163"/>
                  <a:pt x="5042183" y="-6983"/>
                  <a:pt x="5242560" y="0"/>
                </a:cubicBezTo>
                <a:cubicBezTo>
                  <a:pt x="5442937" y="6983"/>
                  <a:pt x="5859749" y="-33231"/>
                  <a:pt x="6096000" y="0"/>
                </a:cubicBezTo>
                <a:cubicBezTo>
                  <a:pt x="6081650" y="87555"/>
                  <a:pt x="6083781" y="302511"/>
                  <a:pt x="6096000" y="390569"/>
                </a:cubicBezTo>
                <a:cubicBezTo>
                  <a:pt x="6108219" y="478627"/>
                  <a:pt x="6088647" y="626647"/>
                  <a:pt x="6096000" y="830997"/>
                </a:cubicBezTo>
                <a:cubicBezTo>
                  <a:pt x="5917186" y="803000"/>
                  <a:pt x="5555874" y="858123"/>
                  <a:pt x="5357707" y="830997"/>
                </a:cubicBezTo>
                <a:cubicBezTo>
                  <a:pt x="5159540" y="803871"/>
                  <a:pt x="5076754" y="823145"/>
                  <a:pt x="4802293" y="830997"/>
                </a:cubicBezTo>
                <a:cubicBezTo>
                  <a:pt x="4527832" y="838849"/>
                  <a:pt x="4334901" y="816606"/>
                  <a:pt x="4185920" y="830997"/>
                </a:cubicBezTo>
                <a:cubicBezTo>
                  <a:pt x="4036939" y="845388"/>
                  <a:pt x="3838842" y="849403"/>
                  <a:pt x="3630507" y="830997"/>
                </a:cubicBezTo>
                <a:cubicBezTo>
                  <a:pt x="3422172" y="812591"/>
                  <a:pt x="3325729" y="830986"/>
                  <a:pt x="3075093" y="830997"/>
                </a:cubicBezTo>
                <a:cubicBezTo>
                  <a:pt x="2824457" y="831008"/>
                  <a:pt x="2693495" y="854246"/>
                  <a:pt x="2397760" y="830997"/>
                </a:cubicBezTo>
                <a:cubicBezTo>
                  <a:pt x="2102025" y="807748"/>
                  <a:pt x="2047471" y="837501"/>
                  <a:pt x="1903307" y="830997"/>
                </a:cubicBezTo>
                <a:cubicBezTo>
                  <a:pt x="1759143" y="824493"/>
                  <a:pt x="1546843" y="856575"/>
                  <a:pt x="1347893" y="830997"/>
                </a:cubicBezTo>
                <a:cubicBezTo>
                  <a:pt x="1148943" y="805419"/>
                  <a:pt x="666537" y="784392"/>
                  <a:pt x="0" y="830997"/>
                </a:cubicBezTo>
                <a:cubicBezTo>
                  <a:pt x="-16620" y="743897"/>
                  <a:pt x="2840" y="557082"/>
                  <a:pt x="0" y="423808"/>
                </a:cubicBezTo>
                <a:cubicBezTo>
                  <a:pt x="-2840" y="290534"/>
                  <a:pt x="-19908" y="199264"/>
                  <a:pt x="0" y="0"/>
                </a:cubicBezTo>
                <a:close/>
              </a:path>
            </a:pathLst>
          </a:custGeom>
          <a:noFill/>
          <a:ln w="38100">
            <a:solidFill>
              <a:schemeClr val="accent5">
                <a:lumMod val="75000"/>
              </a:schemeClr>
            </a:solidFill>
            <a:extLst>
              <a:ext uri="{C807C97D-BFC1-408E-A445-0C87EB9F89A2}">
                <ask:lineSketchStyleProps xmlns:ask="http://schemas.microsoft.com/office/drawing/2018/sketchyshapes" sd="3061233831">
                  <a:prstGeom prst="rect">
                    <a:avLst/>
                  </a:prstGeom>
                  <ask:type>
                    <ask:lineSketchFreehand/>
                  </ask:type>
                </ask:lineSketchStyleProps>
              </a:ext>
            </a:extLst>
          </a:ln>
        </p:spPr>
        <p:txBody>
          <a:bodyPr>
            <a:spAutoFit/>
          </a:bodyPr>
          <a:lstStyle/>
          <a:p>
            <a:r>
              <a:rPr lang="en-GB" sz="1600" dirty="0">
                <a:latin typeface="Arial" panose="020B0604020202020204" pitchFamily="34" charset="0"/>
                <a:cs typeface="Arial" panose="020B0604020202020204" pitchFamily="34" charset="0"/>
                <a:hlinkClick r:id="rId8"/>
              </a:rPr>
              <a:t>Relaxation techniques - Cumbria, Northumberland, Tyne and Wear NHS Foundation Trust (cntw.nhs.uk)</a:t>
            </a:r>
            <a:r>
              <a:rPr lang="en-GB" sz="1600" dirty="0">
                <a:latin typeface="Arial" panose="020B0604020202020204" pitchFamily="34" charset="0"/>
                <a:cs typeface="Arial" panose="020B0604020202020204" pitchFamily="34" charset="0"/>
              </a:rPr>
              <a:t> a range of NHS endorsed visualisations to use or mediations to listen to</a:t>
            </a:r>
          </a:p>
        </p:txBody>
      </p:sp>
      <p:sp>
        <p:nvSpPr>
          <p:cNvPr id="8" name="TextBox 7">
            <a:hlinkClick r:id="rId9" action="ppaction://hlinksldjump"/>
            <a:extLst>
              <a:ext uri="{FF2B5EF4-FFF2-40B4-BE49-F238E27FC236}">
                <a16:creationId xmlns:a16="http://schemas.microsoft.com/office/drawing/2014/main" id="{611D63BD-B434-4476-9599-6197FD171458}"/>
              </a:ext>
            </a:extLst>
          </p:cNvPr>
          <p:cNvSpPr txBox="1"/>
          <p:nvPr/>
        </p:nvSpPr>
        <p:spPr>
          <a:xfrm>
            <a:off x="5025804" y="2333715"/>
            <a:ext cx="2686929" cy="1947565"/>
          </a:xfrm>
          <a:prstGeom prst="flowChartConnector">
            <a:avLst/>
          </a:prstGeom>
          <a:solidFill>
            <a:srgbClr val="D7FEFD"/>
          </a:solidFill>
          <a:ln w="28575">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400" dirty="0">
                <a:solidFill>
                  <a:schemeClr val="tx1"/>
                </a:solidFill>
                <a:latin typeface="Arial" panose="020B0604020202020204" pitchFamily="34" charset="0"/>
                <a:cs typeface="Arial" panose="020B0604020202020204" pitchFamily="34" charset="0"/>
              </a:rPr>
              <a:t>I want some breathing techniques and signposts to meditations I could use or teach others to use</a:t>
            </a:r>
          </a:p>
        </p:txBody>
      </p:sp>
    </p:spTree>
    <p:extLst>
      <p:ext uri="{BB962C8B-B14F-4D97-AF65-F5344CB8AC3E}">
        <p14:creationId xmlns:p14="http://schemas.microsoft.com/office/powerpoint/2010/main" val="203397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FCFB1C-D54F-498E-B089-B58F9A379E21}"/>
              </a:ext>
            </a:extLst>
          </p:cNvPr>
          <p:cNvSpPr/>
          <p:nvPr/>
        </p:nvSpPr>
        <p:spPr>
          <a:xfrm>
            <a:off x="123615" y="116035"/>
            <a:ext cx="6096000" cy="1815882"/>
          </a:xfrm>
          <a:custGeom>
            <a:avLst/>
            <a:gdLst>
              <a:gd name="connsiteX0" fmla="*/ 0 w 6096000"/>
              <a:gd name="connsiteY0" fmla="*/ 0 h 1815882"/>
              <a:gd name="connsiteX1" fmla="*/ 799253 w 6096000"/>
              <a:gd name="connsiteY1" fmla="*/ 0 h 1815882"/>
              <a:gd name="connsiteX2" fmla="*/ 1476587 w 6096000"/>
              <a:gd name="connsiteY2" fmla="*/ 0 h 1815882"/>
              <a:gd name="connsiteX3" fmla="*/ 2153920 w 6096000"/>
              <a:gd name="connsiteY3" fmla="*/ 0 h 1815882"/>
              <a:gd name="connsiteX4" fmla="*/ 2770293 w 6096000"/>
              <a:gd name="connsiteY4" fmla="*/ 0 h 1815882"/>
              <a:gd name="connsiteX5" fmla="*/ 3264747 w 6096000"/>
              <a:gd name="connsiteY5" fmla="*/ 0 h 1815882"/>
              <a:gd name="connsiteX6" fmla="*/ 4003040 w 6096000"/>
              <a:gd name="connsiteY6" fmla="*/ 0 h 1815882"/>
              <a:gd name="connsiteX7" fmla="*/ 4802293 w 6096000"/>
              <a:gd name="connsiteY7" fmla="*/ 0 h 1815882"/>
              <a:gd name="connsiteX8" fmla="*/ 5479627 w 6096000"/>
              <a:gd name="connsiteY8" fmla="*/ 0 h 1815882"/>
              <a:gd name="connsiteX9" fmla="*/ 6096000 w 6096000"/>
              <a:gd name="connsiteY9" fmla="*/ 0 h 1815882"/>
              <a:gd name="connsiteX10" fmla="*/ 6096000 w 6096000"/>
              <a:gd name="connsiteY10" fmla="*/ 568976 h 1815882"/>
              <a:gd name="connsiteX11" fmla="*/ 6096000 w 6096000"/>
              <a:gd name="connsiteY11" fmla="*/ 1119794 h 1815882"/>
              <a:gd name="connsiteX12" fmla="*/ 6096000 w 6096000"/>
              <a:gd name="connsiteY12" fmla="*/ 1815882 h 1815882"/>
              <a:gd name="connsiteX13" fmla="*/ 5601547 w 6096000"/>
              <a:gd name="connsiteY13" fmla="*/ 1815882 h 1815882"/>
              <a:gd name="connsiteX14" fmla="*/ 4863253 w 6096000"/>
              <a:gd name="connsiteY14" fmla="*/ 1815882 h 1815882"/>
              <a:gd name="connsiteX15" fmla="*/ 4185920 w 6096000"/>
              <a:gd name="connsiteY15" fmla="*/ 1815882 h 1815882"/>
              <a:gd name="connsiteX16" fmla="*/ 3386667 w 6096000"/>
              <a:gd name="connsiteY16" fmla="*/ 1815882 h 1815882"/>
              <a:gd name="connsiteX17" fmla="*/ 2648373 w 6096000"/>
              <a:gd name="connsiteY17" fmla="*/ 1815882 h 1815882"/>
              <a:gd name="connsiteX18" fmla="*/ 1910080 w 6096000"/>
              <a:gd name="connsiteY18" fmla="*/ 1815882 h 1815882"/>
              <a:gd name="connsiteX19" fmla="*/ 1110827 w 6096000"/>
              <a:gd name="connsiteY19" fmla="*/ 1815882 h 1815882"/>
              <a:gd name="connsiteX20" fmla="*/ 616373 w 6096000"/>
              <a:gd name="connsiteY20" fmla="*/ 1815882 h 1815882"/>
              <a:gd name="connsiteX21" fmla="*/ 0 w 6096000"/>
              <a:gd name="connsiteY21" fmla="*/ 1815882 h 1815882"/>
              <a:gd name="connsiteX22" fmla="*/ 0 w 6096000"/>
              <a:gd name="connsiteY22" fmla="*/ 1246906 h 1815882"/>
              <a:gd name="connsiteX23" fmla="*/ 0 w 6096000"/>
              <a:gd name="connsiteY23" fmla="*/ 641612 h 1815882"/>
              <a:gd name="connsiteX24" fmla="*/ 0 w 6096000"/>
              <a:gd name="connsiteY24"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96000" h="1815882" extrusionOk="0">
                <a:moveTo>
                  <a:pt x="0" y="0"/>
                </a:moveTo>
                <a:cubicBezTo>
                  <a:pt x="313789" y="32081"/>
                  <a:pt x="568436" y="-22019"/>
                  <a:pt x="799253" y="0"/>
                </a:cubicBezTo>
                <a:cubicBezTo>
                  <a:pt x="1030070" y="22019"/>
                  <a:pt x="1229522" y="-27412"/>
                  <a:pt x="1476587" y="0"/>
                </a:cubicBezTo>
                <a:cubicBezTo>
                  <a:pt x="1723652" y="27412"/>
                  <a:pt x="1831484" y="24271"/>
                  <a:pt x="2153920" y="0"/>
                </a:cubicBezTo>
                <a:cubicBezTo>
                  <a:pt x="2476356" y="-24271"/>
                  <a:pt x="2640370" y="30729"/>
                  <a:pt x="2770293" y="0"/>
                </a:cubicBezTo>
                <a:cubicBezTo>
                  <a:pt x="2900216" y="-30729"/>
                  <a:pt x="3146718" y="774"/>
                  <a:pt x="3264747" y="0"/>
                </a:cubicBezTo>
                <a:cubicBezTo>
                  <a:pt x="3382776" y="-774"/>
                  <a:pt x="3851237" y="-14851"/>
                  <a:pt x="4003040" y="0"/>
                </a:cubicBezTo>
                <a:cubicBezTo>
                  <a:pt x="4154843" y="14851"/>
                  <a:pt x="4612844" y="33975"/>
                  <a:pt x="4802293" y="0"/>
                </a:cubicBezTo>
                <a:cubicBezTo>
                  <a:pt x="4991742" y="-33975"/>
                  <a:pt x="5284028" y="17489"/>
                  <a:pt x="5479627" y="0"/>
                </a:cubicBezTo>
                <a:cubicBezTo>
                  <a:pt x="5675226" y="-17489"/>
                  <a:pt x="5958852" y="16259"/>
                  <a:pt x="6096000" y="0"/>
                </a:cubicBezTo>
                <a:cubicBezTo>
                  <a:pt x="6088697" y="117468"/>
                  <a:pt x="6118358" y="348635"/>
                  <a:pt x="6096000" y="568976"/>
                </a:cubicBezTo>
                <a:cubicBezTo>
                  <a:pt x="6073642" y="789317"/>
                  <a:pt x="6117480" y="899528"/>
                  <a:pt x="6096000" y="1119794"/>
                </a:cubicBezTo>
                <a:cubicBezTo>
                  <a:pt x="6074520" y="1340060"/>
                  <a:pt x="6114258" y="1538414"/>
                  <a:pt x="6096000" y="1815882"/>
                </a:cubicBezTo>
                <a:cubicBezTo>
                  <a:pt x="5957564" y="1828957"/>
                  <a:pt x="5838633" y="1803000"/>
                  <a:pt x="5601547" y="1815882"/>
                </a:cubicBezTo>
                <a:cubicBezTo>
                  <a:pt x="5364461" y="1828764"/>
                  <a:pt x="5191316" y="1792578"/>
                  <a:pt x="4863253" y="1815882"/>
                </a:cubicBezTo>
                <a:cubicBezTo>
                  <a:pt x="4535190" y="1839186"/>
                  <a:pt x="4442954" y="1836516"/>
                  <a:pt x="4185920" y="1815882"/>
                </a:cubicBezTo>
                <a:cubicBezTo>
                  <a:pt x="3928886" y="1795248"/>
                  <a:pt x="3551880" y="1796150"/>
                  <a:pt x="3386667" y="1815882"/>
                </a:cubicBezTo>
                <a:cubicBezTo>
                  <a:pt x="3221454" y="1835614"/>
                  <a:pt x="2826480" y="1812070"/>
                  <a:pt x="2648373" y="1815882"/>
                </a:cubicBezTo>
                <a:cubicBezTo>
                  <a:pt x="2470266" y="1819694"/>
                  <a:pt x="2093355" y="1828493"/>
                  <a:pt x="1910080" y="1815882"/>
                </a:cubicBezTo>
                <a:cubicBezTo>
                  <a:pt x="1726805" y="1803271"/>
                  <a:pt x="1300555" y="1791293"/>
                  <a:pt x="1110827" y="1815882"/>
                </a:cubicBezTo>
                <a:cubicBezTo>
                  <a:pt x="921099" y="1840471"/>
                  <a:pt x="755208" y="1791767"/>
                  <a:pt x="616373" y="1815882"/>
                </a:cubicBezTo>
                <a:cubicBezTo>
                  <a:pt x="477538" y="1839997"/>
                  <a:pt x="252524" y="1820664"/>
                  <a:pt x="0" y="1815882"/>
                </a:cubicBezTo>
                <a:cubicBezTo>
                  <a:pt x="-17131" y="1631568"/>
                  <a:pt x="18183" y="1406588"/>
                  <a:pt x="0" y="1246906"/>
                </a:cubicBezTo>
                <a:cubicBezTo>
                  <a:pt x="-18183" y="1087224"/>
                  <a:pt x="12484" y="813220"/>
                  <a:pt x="0" y="641612"/>
                </a:cubicBezTo>
                <a:cubicBezTo>
                  <a:pt x="-12484" y="470004"/>
                  <a:pt x="-31300" y="238829"/>
                  <a:pt x="0" y="0"/>
                </a:cubicBezTo>
                <a:close/>
              </a:path>
            </a:pathLst>
          </a:custGeom>
          <a:noFill/>
          <a:ln w="38100">
            <a:solidFill>
              <a:srgbClr val="FFB7FA"/>
            </a:solidFill>
            <a:extLst>
              <a:ext uri="{C807C97D-BFC1-408E-A445-0C87EB9F89A2}">
                <ask:lineSketchStyleProps xmlns:ask="http://schemas.microsoft.com/office/drawing/2018/sketchyshapes" sd="2815287630">
                  <a:prstGeom prst="rect">
                    <a:avLst/>
                  </a:prstGeom>
                  <ask:type>
                    <ask:lineSketchFreehand/>
                  </ask:type>
                </ask:lineSketchStyleProps>
              </a:ext>
            </a:extLst>
          </a:ln>
        </p:spPr>
        <p:txBody>
          <a:bodyPr>
            <a:spAutoFit/>
          </a:bodyPr>
          <a:lstStyle/>
          <a:p>
            <a:r>
              <a:rPr lang="en-GB" sz="1400" b="1" dirty="0">
                <a:solidFill>
                  <a:srgbClr val="555454"/>
                </a:solidFill>
                <a:latin typeface="Arial" panose="020B0604020202020204" pitchFamily="34" charset="0"/>
                <a:cs typeface="Arial" panose="020B0604020202020204" pitchFamily="34" charset="0"/>
              </a:rPr>
              <a:t>No Panic</a:t>
            </a:r>
          </a:p>
          <a:p>
            <a:r>
              <a:rPr lang="en-GB" sz="1400" dirty="0">
                <a:solidFill>
                  <a:srgbClr val="555454"/>
                </a:solidFill>
                <a:latin typeface="Arial" panose="020B0604020202020204" pitchFamily="34" charset="0"/>
                <a:cs typeface="Arial" panose="020B0604020202020204" pitchFamily="34" charset="0"/>
              </a:rPr>
              <a:t>Supports people struggling with panic attacks, phobias, obsessive compulsive disorder (OCD) and other anxiety-related issues - and provides support and information for their carers.</a:t>
            </a:r>
          </a:p>
          <a:p>
            <a:r>
              <a:rPr lang="en-GB" sz="1400" dirty="0">
                <a:solidFill>
                  <a:srgbClr val="555454"/>
                </a:solidFill>
                <a:latin typeface="Arial" panose="020B0604020202020204" pitchFamily="34" charset="0"/>
                <a:cs typeface="Arial" panose="020B0604020202020204" pitchFamily="34" charset="0"/>
              </a:rPr>
              <a:t>They offer a specialist youth helpline for people aged 13-20. The opening hours are 3pm - 6pm, Monday - Friday; 6pm - 8pm, Thursdays and Saturdays. </a:t>
            </a:r>
            <a:r>
              <a:rPr lang="en-GB" sz="1400" dirty="0">
                <a:latin typeface="Arial" panose="020B0604020202020204" pitchFamily="34" charset="0"/>
                <a:cs typeface="Arial" panose="020B0604020202020204" pitchFamily="34" charset="0"/>
                <a:hlinkClick r:id="rId2"/>
              </a:rPr>
              <a:t>0330 606 1174 (Youth helpline)</a:t>
            </a:r>
            <a:endParaRPr lang="en-GB" sz="1400" dirty="0">
              <a:latin typeface="Arial" panose="020B0604020202020204" pitchFamily="34" charset="0"/>
              <a:cs typeface="Arial" panose="020B0604020202020204" pitchFamily="34" charset="0"/>
            </a:endParaRPr>
          </a:p>
          <a:p>
            <a:r>
              <a:rPr lang="en-GB" sz="1400" dirty="0">
                <a:solidFill>
                  <a:srgbClr val="555454"/>
                </a:solidFill>
                <a:latin typeface="Arial" panose="020B0604020202020204" pitchFamily="34" charset="0"/>
                <a:cs typeface="Arial" panose="020B0604020202020204" pitchFamily="34" charset="0"/>
                <a:hlinkClick r:id="rId3"/>
              </a:rPr>
              <a:t>sarah@nopanic.org.uk</a:t>
            </a:r>
            <a:r>
              <a:rPr lang="en-GB" sz="1400" dirty="0">
                <a:solidFill>
                  <a:srgbClr val="555454"/>
                </a:solidFill>
                <a:latin typeface="Arial" panose="020B0604020202020204" pitchFamily="34" charset="0"/>
                <a:cs typeface="Arial" panose="020B0604020202020204" pitchFamily="34" charset="0"/>
              </a:rPr>
              <a:t> is the email contact.</a:t>
            </a:r>
            <a:endParaRPr lang="en-GB" sz="1400" b="0" i="0" dirty="0">
              <a:solidFill>
                <a:srgbClr val="555454"/>
              </a:solidFill>
              <a:effectLst/>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E1228DCF-B4E0-4177-9732-0DCA49CBBC37}"/>
              </a:ext>
            </a:extLst>
          </p:cNvPr>
          <p:cNvSpPr>
            <a:spLocks noChangeArrowheads="1"/>
          </p:cNvSpPr>
          <p:nvPr/>
        </p:nvSpPr>
        <p:spPr bwMode="auto">
          <a:xfrm>
            <a:off x="123615" y="4853020"/>
            <a:ext cx="6507480" cy="1938992"/>
          </a:xfrm>
          <a:custGeom>
            <a:avLst/>
            <a:gdLst>
              <a:gd name="connsiteX0" fmla="*/ 0 w 6507480"/>
              <a:gd name="connsiteY0" fmla="*/ 0 h 1938992"/>
              <a:gd name="connsiteX1" fmla="*/ 650748 w 6507480"/>
              <a:gd name="connsiteY1" fmla="*/ 0 h 1938992"/>
              <a:gd name="connsiteX2" fmla="*/ 1171346 w 6507480"/>
              <a:gd name="connsiteY2" fmla="*/ 0 h 1938992"/>
              <a:gd name="connsiteX3" fmla="*/ 1691945 w 6507480"/>
              <a:gd name="connsiteY3" fmla="*/ 0 h 1938992"/>
              <a:gd name="connsiteX4" fmla="*/ 2212543 w 6507480"/>
              <a:gd name="connsiteY4" fmla="*/ 0 h 1938992"/>
              <a:gd name="connsiteX5" fmla="*/ 2798216 w 6507480"/>
              <a:gd name="connsiteY5" fmla="*/ 0 h 1938992"/>
              <a:gd name="connsiteX6" fmla="*/ 3579114 w 6507480"/>
              <a:gd name="connsiteY6" fmla="*/ 0 h 1938992"/>
              <a:gd name="connsiteX7" fmla="*/ 4034638 w 6507480"/>
              <a:gd name="connsiteY7" fmla="*/ 0 h 1938992"/>
              <a:gd name="connsiteX8" fmla="*/ 4620311 w 6507480"/>
              <a:gd name="connsiteY8" fmla="*/ 0 h 1938992"/>
              <a:gd name="connsiteX9" fmla="*/ 5271059 w 6507480"/>
              <a:gd name="connsiteY9" fmla="*/ 0 h 1938992"/>
              <a:gd name="connsiteX10" fmla="*/ 5791657 w 6507480"/>
              <a:gd name="connsiteY10" fmla="*/ 0 h 1938992"/>
              <a:gd name="connsiteX11" fmla="*/ 6507480 w 6507480"/>
              <a:gd name="connsiteY11" fmla="*/ 0 h 1938992"/>
              <a:gd name="connsiteX12" fmla="*/ 6507480 w 6507480"/>
              <a:gd name="connsiteY12" fmla="*/ 646331 h 1938992"/>
              <a:gd name="connsiteX13" fmla="*/ 6507480 w 6507480"/>
              <a:gd name="connsiteY13" fmla="*/ 1253881 h 1938992"/>
              <a:gd name="connsiteX14" fmla="*/ 6507480 w 6507480"/>
              <a:gd name="connsiteY14" fmla="*/ 1938992 h 1938992"/>
              <a:gd name="connsiteX15" fmla="*/ 5986882 w 6507480"/>
              <a:gd name="connsiteY15" fmla="*/ 1938992 h 1938992"/>
              <a:gd name="connsiteX16" fmla="*/ 5336134 w 6507480"/>
              <a:gd name="connsiteY16" fmla="*/ 1938992 h 1938992"/>
              <a:gd name="connsiteX17" fmla="*/ 4815535 w 6507480"/>
              <a:gd name="connsiteY17" fmla="*/ 1938992 h 1938992"/>
              <a:gd name="connsiteX18" fmla="*/ 4360012 w 6507480"/>
              <a:gd name="connsiteY18" fmla="*/ 1938992 h 1938992"/>
              <a:gd name="connsiteX19" fmla="*/ 3904488 w 6507480"/>
              <a:gd name="connsiteY19" fmla="*/ 1938992 h 1938992"/>
              <a:gd name="connsiteX20" fmla="*/ 3383890 w 6507480"/>
              <a:gd name="connsiteY20" fmla="*/ 1938992 h 1938992"/>
              <a:gd name="connsiteX21" fmla="*/ 2863291 w 6507480"/>
              <a:gd name="connsiteY21" fmla="*/ 1938992 h 1938992"/>
              <a:gd name="connsiteX22" fmla="*/ 2082394 w 6507480"/>
              <a:gd name="connsiteY22" fmla="*/ 1938992 h 1938992"/>
              <a:gd name="connsiteX23" fmla="*/ 1496720 w 6507480"/>
              <a:gd name="connsiteY23" fmla="*/ 1938992 h 1938992"/>
              <a:gd name="connsiteX24" fmla="*/ 911047 w 6507480"/>
              <a:gd name="connsiteY24" fmla="*/ 1938992 h 1938992"/>
              <a:gd name="connsiteX25" fmla="*/ 0 w 6507480"/>
              <a:gd name="connsiteY25" fmla="*/ 1938992 h 1938992"/>
              <a:gd name="connsiteX26" fmla="*/ 0 w 6507480"/>
              <a:gd name="connsiteY26" fmla="*/ 1253881 h 1938992"/>
              <a:gd name="connsiteX27" fmla="*/ 0 w 6507480"/>
              <a:gd name="connsiteY27" fmla="*/ 665721 h 1938992"/>
              <a:gd name="connsiteX28" fmla="*/ 0 w 650748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07480" h="1938992" extrusionOk="0">
                <a:moveTo>
                  <a:pt x="0" y="0"/>
                </a:moveTo>
                <a:cubicBezTo>
                  <a:pt x="262951" y="17476"/>
                  <a:pt x="347566" y="-29587"/>
                  <a:pt x="650748" y="0"/>
                </a:cubicBezTo>
                <a:cubicBezTo>
                  <a:pt x="953930" y="29587"/>
                  <a:pt x="1025845" y="-22964"/>
                  <a:pt x="1171346" y="0"/>
                </a:cubicBezTo>
                <a:cubicBezTo>
                  <a:pt x="1316847" y="22964"/>
                  <a:pt x="1569542" y="15473"/>
                  <a:pt x="1691945" y="0"/>
                </a:cubicBezTo>
                <a:cubicBezTo>
                  <a:pt x="1814348" y="-15473"/>
                  <a:pt x="2087277" y="3534"/>
                  <a:pt x="2212543" y="0"/>
                </a:cubicBezTo>
                <a:cubicBezTo>
                  <a:pt x="2337809" y="-3534"/>
                  <a:pt x="2618692" y="696"/>
                  <a:pt x="2798216" y="0"/>
                </a:cubicBezTo>
                <a:cubicBezTo>
                  <a:pt x="2977740" y="-696"/>
                  <a:pt x="3363209" y="8961"/>
                  <a:pt x="3579114" y="0"/>
                </a:cubicBezTo>
                <a:cubicBezTo>
                  <a:pt x="3795019" y="-8961"/>
                  <a:pt x="3910659" y="-1510"/>
                  <a:pt x="4034638" y="0"/>
                </a:cubicBezTo>
                <a:cubicBezTo>
                  <a:pt x="4158617" y="1510"/>
                  <a:pt x="4350933" y="22535"/>
                  <a:pt x="4620311" y="0"/>
                </a:cubicBezTo>
                <a:cubicBezTo>
                  <a:pt x="4889689" y="-22535"/>
                  <a:pt x="5108924" y="-991"/>
                  <a:pt x="5271059" y="0"/>
                </a:cubicBezTo>
                <a:cubicBezTo>
                  <a:pt x="5433194" y="991"/>
                  <a:pt x="5573520" y="4250"/>
                  <a:pt x="5791657" y="0"/>
                </a:cubicBezTo>
                <a:cubicBezTo>
                  <a:pt x="6009794" y="-4250"/>
                  <a:pt x="6211944" y="-7956"/>
                  <a:pt x="6507480" y="0"/>
                </a:cubicBezTo>
                <a:cubicBezTo>
                  <a:pt x="6527047" y="239356"/>
                  <a:pt x="6489498" y="374502"/>
                  <a:pt x="6507480" y="646331"/>
                </a:cubicBezTo>
                <a:cubicBezTo>
                  <a:pt x="6525462" y="918160"/>
                  <a:pt x="6536331" y="1108132"/>
                  <a:pt x="6507480" y="1253881"/>
                </a:cubicBezTo>
                <a:cubicBezTo>
                  <a:pt x="6478630" y="1399630"/>
                  <a:pt x="6531346" y="1691220"/>
                  <a:pt x="6507480" y="1938992"/>
                </a:cubicBezTo>
                <a:cubicBezTo>
                  <a:pt x="6347281" y="1933348"/>
                  <a:pt x="6221346" y="1948390"/>
                  <a:pt x="5986882" y="1938992"/>
                </a:cubicBezTo>
                <a:cubicBezTo>
                  <a:pt x="5752418" y="1929594"/>
                  <a:pt x="5537595" y="1921245"/>
                  <a:pt x="5336134" y="1938992"/>
                </a:cubicBezTo>
                <a:cubicBezTo>
                  <a:pt x="5134673" y="1956739"/>
                  <a:pt x="5074908" y="1939168"/>
                  <a:pt x="4815535" y="1938992"/>
                </a:cubicBezTo>
                <a:cubicBezTo>
                  <a:pt x="4556162" y="1938816"/>
                  <a:pt x="4580721" y="1933633"/>
                  <a:pt x="4360012" y="1938992"/>
                </a:cubicBezTo>
                <a:cubicBezTo>
                  <a:pt x="4139303" y="1944351"/>
                  <a:pt x="4090259" y="1922581"/>
                  <a:pt x="3904488" y="1938992"/>
                </a:cubicBezTo>
                <a:cubicBezTo>
                  <a:pt x="3718717" y="1955403"/>
                  <a:pt x="3613782" y="1922974"/>
                  <a:pt x="3383890" y="1938992"/>
                </a:cubicBezTo>
                <a:cubicBezTo>
                  <a:pt x="3153998" y="1955010"/>
                  <a:pt x="2981902" y="1923138"/>
                  <a:pt x="2863291" y="1938992"/>
                </a:cubicBezTo>
                <a:cubicBezTo>
                  <a:pt x="2744680" y="1954846"/>
                  <a:pt x="2420003" y="1937919"/>
                  <a:pt x="2082394" y="1938992"/>
                </a:cubicBezTo>
                <a:cubicBezTo>
                  <a:pt x="1744785" y="1940065"/>
                  <a:pt x="1646148" y="1936151"/>
                  <a:pt x="1496720" y="1938992"/>
                </a:cubicBezTo>
                <a:cubicBezTo>
                  <a:pt x="1347292" y="1941833"/>
                  <a:pt x="1158904" y="1912078"/>
                  <a:pt x="911047" y="1938992"/>
                </a:cubicBezTo>
                <a:cubicBezTo>
                  <a:pt x="663190" y="1965906"/>
                  <a:pt x="313674" y="1910840"/>
                  <a:pt x="0" y="1938992"/>
                </a:cubicBezTo>
                <a:cubicBezTo>
                  <a:pt x="-10020" y="1671679"/>
                  <a:pt x="-964" y="1495742"/>
                  <a:pt x="0" y="1253881"/>
                </a:cubicBezTo>
                <a:cubicBezTo>
                  <a:pt x="964" y="1012020"/>
                  <a:pt x="26614" y="818431"/>
                  <a:pt x="0" y="665721"/>
                </a:cubicBezTo>
                <a:cubicBezTo>
                  <a:pt x="-26614" y="513011"/>
                  <a:pt x="13893" y="173108"/>
                  <a:pt x="0" y="0"/>
                </a:cubicBezTo>
                <a:close/>
              </a:path>
            </a:pathLst>
          </a:custGeom>
          <a:noFill/>
          <a:ln w="38100">
            <a:solidFill>
              <a:srgbClr val="FFB7FA"/>
            </a:solidFill>
            <a:miter lim="800000"/>
            <a:headEnd/>
            <a:tailEnd/>
            <a:extLst>
              <a:ext uri="{C807C97D-BFC1-408E-A445-0C87EB9F89A2}">
                <ask:lineSketchStyleProps xmlns:ask="http://schemas.microsoft.com/office/drawing/2018/sketchyshapes" sd="3168209278">
                  <a:prstGeom prst="rect">
                    <a:avLst/>
                  </a:prstGeom>
                  <ask:type>
                    <ask:lineSketchFreehand/>
                  </ask:type>
                </ask:lineSketchStyleProps>
              </a:ext>
            </a:extLst>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400" b="1" i="0" u="none" strike="noStrike" cap="none" normalizeH="0" baseline="0" dirty="0">
                <a:ln>
                  <a:noFill/>
                </a:ln>
                <a:solidFill>
                  <a:srgbClr val="555454"/>
                </a:solidFill>
                <a:effectLst/>
                <a:cs typeface="Arial" panose="020B0604020202020204" pitchFamily="34" charset="0"/>
              </a:rPr>
              <a:t>Childline  </a:t>
            </a:r>
            <a:r>
              <a:rPr lang="en-US" altLang="en-US" sz="1400" u="sng" dirty="0">
                <a:solidFill>
                  <a:srgbClr val="555454"/>
                </a:solidFill>
                <a:cs typeface="Arial" panose="020B0604020202020204" pitchFamily="34" charset="0"/>
                <a:hlinkClick r:id="rId4"/>
              </a:rPr>
              <a:t>0800 11 11</a:t>
            </a:r>
            <a:endParaRPr lang="en-US" altLang="en-US" sz="14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55454"/>
                </a:solidFill>
                <a:effectLst/>
                <a:cs typeface="Arial" panose="020B0604020202020204" pitchFamily="34" charset="0"/>
              </a:rPr>
              <a:t>If you’re under 19 you can confidentially call, chat online or email about any problem big or small.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rgbClr val="555454"/>
                </a:solidFill>
                <a:effectLst/>
                <a:cs typeface="Arial" panose="020B0604020202020204" pitchFamily="34" charset="0"/>
                <a:hlinkClick r:id="rId5"/>
              </a:rPr>
              <a:t>Sign up</a:t>
            </a:r>
            <a:r>
              <a:rPr kumimoji="0" lang="en-US" altLang="en-US" sz="1400" b="0" i="0" u="none" strike="noStrike" cap="none" normalizeH="0" baseline="0" dirty="0">
                <a:ln>
                  <a:noFill/>
                </a:ln>
                <a:solidFill>
                  <a:srgbClr val="555454"/>
                </a:solidFill>
                <a:effectLst/>
                <a:cs typeface="Arial" panose="020B0604020202020204" pitchFamily="34" charset="0"/>
              </a:rPr>
              <a:t> for a free Childline locker (real name or email address not needed) to use their </a:t>
            </a:r>
            <a:r>
              <a:rPr kumimoji="0" lang="en-US" altLang="en-US" sz="1400" b="0" i="0" u="sng" strike="noStrike" cap="none" normalizeH="0" baseline="0" dirty="0">
                <a:ln>
                  <a:noFill/>
                </a:ln>
                <a:solidFill>
                  <a:srgbClr val="555454"/>
                </a:solidFill>
                <a:effectLst/>
                <a:cs typeface="Arial" panose="020B0604020202020204" pitchFamily="34" charset="0"/>
                <a:hlinkClick r:id="rId6"/>
              </a:rPr>
              <a:t>free 1-2-1 counsellor chat</a:t>
            </a:r>
            <a:r>
              <a:rPr kumimoji="0" lang="en-US" altLang="en-US" sz="1400" b="0" i="0" u="none" strike="noStrike" cap="none" normalizeH="0" baseline="0" dirty="0">
                <a:ln>
                  <a:noFill/>
                </a:ln>
                <a:solidFill>
                  <a:srgbClr val="555454"/>
                </a:solidFill>
                <a:effectLst/>
                <a:cs typeface="Arial" panose="020B0604020202020204" pitchFamily="34" charset="0"/>
              </a:rPr>
              <a:t> and email support service.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rgbClr val="555454"/>
                </a:solidFill>
                <a:effectLst/>
                <a:cs typeface="Arial" panose="020B0604020202020204" pitchFamily="34" charset="0"/>
                <a:hlinkClick r:id="rId7"/>
              </a:rPr>
              <a:t>Can provide a BSL interpreter</a:t>
            </a:r>
            <a:r>
              <a:rPr kumimoji="0" lang="en-US" altLang="en-US" sz="1400" b="0" i="0" u="none" strike="noStrike" cap="none" normalizeH="0" baseline="0" dirty="0">
                <a:ln>
                  <a:noFill/>
                </a:ln>
                <a:solidFill>
                  <a:srgbClr val="555454"/>
                </a:solidFill>
                <a:effectLst/>
                <a:cs typeface="Arial" panose="020B0604020202020204" pitchFamily="34" charset="0"/>
              </a:rPr>
              <a:t> if you are deaf or hearing-impaired.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55454"/>
                </a:solidFill>
                <a:effectLst/>
                <a:cs typeface="Arial" panose="020B0604020202020204" pitchFamily="34" charset="0"/>
              </a:rPr>
              <a:t>Hosts </a:t>
            </a:r>
            <a:r>
              <a:rPr kumimoji="0" lang="en-US" altLang="en-US" sz="1400" b="0" i="0" u="sng" strike="noStrike" cap="none" normalizeH="0" baseline="0" dirty="0">
                <a:ln>
                  <a:noFill/>
                </a:ln>
                <a:solidFill>
                  <a:srgbClr val="555454"/>
                </a:solidFill>
                <a:effectLst/>
                <a:cs typeface="Arial" panose="020B0604020202020204" pitchFamily="34" charset="0"/>
                <a:hlinkClick r:id="rId8"/>
              </a:rPr>
              <a:t>online message boards</a:t>
            </a:r>
            <a:r>
              <a:rPr kumimoji="0" lang="en-US" altLang="en-US" sz="1400" b="0" i="0" u="none" strike="noStrike" cap="none" normalizeH="0" baseline="0" dirty="0">
                <a:ln>
                  <a:noFill/>
                </a:ln>
                <a:solidFill>
                  <a:srgbClr val="555454"/>
                </a:solidFill>
                <a:effectLst/>
                <a:cs typeface="Arial" panose="020B0604020202020204" pitchFamily="34" charset="0"/>
              </a:rPr>
              <a:t> where you can share your experiences, have fun and get support from other young people in similar situations.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55454"/>
                </a:solidFill>
                <a:effectLst/>
                <a:cs typeface="Arial" panose="020B0604020202020204" pitchFamily="34" charset="0"/>
              </a:rPr>
              <a:t>Opening times:  24/7</a:t>
            </a:r>
          </a:p>
        </p:txBody>
      </p:sp>
      <p:sp>
        <p:nvSpPr>
          <p:cNvPr id="4" name="Rectangle 2">
            <a:extLst>
              <a:ext uri="{FF2B5EF4-FFF2-40B4-BE49-F238E27FC236}">
                <a16:creationId xmlns:a16="http://schemas.microsoft.com/office/drawing/2014/main" id="{C1EE32E9-380C-451D-A784-1DDF1917B92E}"/>
              </a:ext>
            </a:extLst>
          </p:cNvPr>
          <p:cNvSpPr>
            <a:spLocks noChangeArrowheads="1"/>
          </p:cNvSpPr>
          <p:nvPr/>
        </p:nvSpPr>
        <p:spPr bwMode="auto">
          <a:xfrm>
            <a:off x="6411075" y="229308"/>
            <a:ext cx="5657310" cy="1508105"/>
          </a:xfrm>
          <a:custGeom>
            <a:avLst/>
            <a:gdLst>
              <a:gd name="connsiteX0" fmla="*/ 0 w 5657310"/>
              <a:gd name="connsiteY0" fmla="*/ 0 h 1508105"/>
              <a:gd name="connsiteX1" fmla="*/ 458871 w 5657310"/>
              <a:gd name="connsiteY1" fmla="*/ 0 h 1508105"/>
              <a:gd name="connsiteX2" fmla="*/ 1087461 w 5657310"/>
              <a:gd name="connsiteY2" fmla="*/ 0 h 1508105"/>
              <a:gd name="connsiteX3" fmla="*/ 1546331 w 5657310"/>
              <a:gd name="connsiteY3" fmla="*/ 0 h 1508105"/>
              <a:gd name="connsiteX4" fmla="*/ 2174921 w 5657310"/>
              <a:gd name="connsiteY4" fmla="*/ 0 h 1508105"/>
              <a:gd name="connsiteX5" fmla="*/ 2916658 w 5657310"/>
              <a:gd name="connsiteY5" fmla="*/ 0 h 1508105"/>
              <a:gd name="connsiteX6" fmla="*/ 3375528 w 5657310"/>
              <a:gd name="connsiteY6" fmla="*/ 0 h 1508105"/>
              <a:gd name="connsiteX7" fmla="*/ 3834399 w 5657310"/>
              <a:gd name="connsiteY7" fmla="*/ 0 h 1508105"/>
              <a:gd name="connsiteX8" fmla="*/ 4576135 w 5657310"/>
              <a:gd name="connsiteY8" fmla="*/ 0 h 1508105"/>
              <a:gd name="connsiteX9" fmla="*/ 5657310 w 5657310"/>
              <a:gd name="connsiteY9" fmla="*/ 0 h 1508105"/>
              <a:gd name="connsiteX10" fmla="*/ 5657310 w 5657310"/>
              <a:gd name="connsiteY10" fmla="*/ 472540 h 1508105"/>
              <a:gd name="connsiteX11" fmla="*/ 5657310 w 5657310"/>
              <a:gd name="connsiteY11" fmla="*/ 1005403 h 1508105"/>
              <a:gd name="connsiteX12" fmla="*/ 5657310 w 5657310"/>
              <a:gd name="connsiteY12" fmla="*/ 1508105 h 1508105"/>
              <a:gd name="connsiteX13" fmla="*/ 5198439 w 5657310"/>
              <a:gd name="connsiteY13" fmla="*/ 1508105 h 1508105"/>
              <a:gd name="connsiteX14" fmla="*/ 4456703 w 5657310"/>
              <a:gd name="connsiteY14" fmla="*/ 1508105 h 1508105"/>
              <a:gd name="connsiteX15" fmla="*/ 3997832 w 5657310"/>
              <a:gd name="connsiteY15" fmla="*/ 1508105 h 1508105"/>
              <a:gd name="connsiteX16" fmla="*/ 3425816 w 5657310"/>
              <a:gd name="connsiteY16" fmla="*/ 1508105 h 1508105"/>
              <a:gd name="connsiteX17" fmla="*/ 2910372 w 5657310"/>
              <a:gd name="connsiteY17" fmla="*/ 1508105 h 1508105"/>
              <a:gd name="connsiteX18" fmla="*/ 2338355 w 5657310"/>
              <a:gd name="connsiteY18" fmla="*/ 1508105 h 1508105"/>
              <a:gd name="connsiteX19" fmla="*/ 1879484 w 5657310"/>
              <a:gd name="connsiteY19" fmla="*/ 1508105 h 1508105"/>
              <a:gd name="connsiteX20" fmla="*/ 1250894 w 5657310"/>
              <a:gd name="connsiteY20" fmla="*/ 1508105 h 1508105"/>
              <a:gd name="connsiteX21" fmla="*/ 678877 w 5657310"/>
              <a:gd name="connsiteY21" fmla="*/ 1508105 h 1508105"/>
              <a:gd name="connsiteX22" fmla="*/ 0 w 5657310"/>
              <a:gd name="connsiteY22" fmla="*/ 1508105 h 1508105"/>
              <a:gd name="connsiteX23" fmla="*/ 0 w 5657310"/>
              <a:gd name="connsiteY23" fmla="*/ 1035565 h 1508105"/>
              <a:gd name="connsiteX24" fmla="*/ 0 w 5657310"/>
              <a:gd name="connsiteY24" fmla="*/ 563026 h 1508105"/>
              <a:gd name="connsiteX25" fmla="*/ 0 w 5657310"/>
              <a:gd name="connsiteY25" fmla="*/ 0 h 15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57310" h="1508105" extrusionOk="0">
                <a:moveTo>
                  <a:pt x="0" y="0"/>
                </a:moveTo>
                <a:cubicBezTo>
                  <a:pt x="100588" y="20259"/>
                  <a:pt x="345532" y="-6404"/>
                  <a:pt x="458871" y="0"/>
                </a:cubicBezTo>
                <a:cubicBezTo>
                  <a:pt x="572210" y="6404"/>
                  <a:pt x="957091" y="8574"/>
                  <a:pt x="1087461" y="0"/>
                </a:cubicBezTo>
                <a:cubicBezTo>
                  <a:pt x="1217831" y="-8574"/>
                  <a:pt x="1346805" y="-7033"/>
                  <a:pt x="1546331" y="0"/>
                </a:cubicBezTo>
                <a:cubicBezTo>
                  <a:pt x="1745857" y="7033"/>
                  <a:pt x="1901331" y="13966"/>
                  <a:pt x="2174921" y="0"/>
                </a:cubicBezTo>
                <a:cubicBezTo>
                  <a:pt x="2448511" y="-13966"/>
                  <a:pt x="2560693" y="32753"/>
                  <a:pt x="2916658" y="0"/>
                </a:cubicBezTo>
                <a:cubicBezTo>
                  <a:pt x="3272623" y="-32753"/>
                  <a:pt x="3279902" y="-8285"/>
                  <a:pt x="3375528" y="0"/>
                </a:cubicBezTo>
                <a:cubicBezTo>
                  <a:pt x="3471154" y="8285"/>
                  <a:pt x="3697248" y="6091"/>
                  <a:pt x="3834399" y="0"/>
                </a:cubicBezTo>
                <a:cubicBezTo>
                  <a:pt x="3971550" y="-6091"/>
                  <a:pt x="4236258" y="21936"/>
                  <a:pt x="4576135" y="0"/>
                </a:cubicBezTo>
                <a:cubicBezTo>
                  <a:pt x="4916012" y="-21936"/>
                  <a:pt x="5121926" y="27075"/>
                  <a:pt x="5657310" y="0"/>
                </a:cubicBezTo>
                <a:cubicBezTo>
                  <a:pt x="5665665" y="152398"/>
                  <a:pt x="5646855" y="328947"/>
                  <a:pt x="5657310" y="472540"/>
                </a:cubicBezTo>
                <a:cubicBezTo>
                  <a:pt x="5667765" y="616133"/>
                  <a:pt x="5658770" y="858138"/>
                  <a:pt x="5657310" y="1005403"/>
                </a:cubicBezTo>
                <a:cubicBezTo>
                  <a:pt x="5655850" y="1152668"/>
                  <a:pt x="5659269" y="1391477"/>
                  <a:pt x="5657310" y="1508105"/>
                </a:cubicBezTo>
                <a:cubicBezTo>
                  <a:pt x="5473737" y="1530996"/>
                  <a:pt x="5360882" y="1509578"/>
                  <a:pt x="5198439" y="1508105"/>
                </a:cubicBezTo>
                <a:cubicBezTo>
                  <a:pt x="5035996" y="1506632"/>
                  <a:pt x="4670852" y="1542529"/>
                  <a:pt x="4456703" y="1508105"/>
                </a:cubicBezTo>
                <a:cubicBezTo>
                  <a:pt x="4242554" y="1473681"/>
                  <a:pt x="4176459" y="1492580"/>
                  <a:pt x="3997832" y="1508105"/>
                </a:cubicBezTo>
                <a:cubicBezTo>
                  <a:pt x="3819205" y="1523630"/>
                  <a:pt x="3703571" y="1515365"/>
                  <a:pt x="3425816" y="1508105"/>
                </a:cubicBezTo>
                <a:cubicBezTo>
                  <a:pt x="3148061" y="1500845"/>
                  <a:pt x="3028572" y="1518238"/>
                  <a:pt x="2910372" y="1508105"/>
                </a:cubicBezTo>
                <a:cubicBezTo>
                  <a:pt x="2792172" y="1497972"/>
                  <a:pt x="2536755" y="1494825"/>
                  <a:pt x="2338355" y="1508105"/>
                </a:cubicBezTo>
                <a:cubicBezTo>
                  <a:pt x="2139955" y="1521385"/>
                  <a:pt x="2100019" y="1504401"/>
                  <a:pt x="1879484" y="1508105"/>
                </a:cubicBezTo>
                <a:cubicBezTo>
                  <a:pt x="1658949" y="1511809"/>
                  <a:pt x="1458995" y="1504332"/>
                  <a:pt x="1250894" y="1508105"/>
                </a:cubicBezTo>
                <a:cubicBezTo>
                  <a:pt x="1042793" y="1511879"/>
                  <a:pt x="822789" y="1488725"/>
                  <a:pt x="678877" y="1508105"/>
                </a:cubicBezTo>
                <a:cubicBezTo>
                  <a:pt x="534965" y="1527485"/>
                  <a:pt x="309366" y="1495894"/>
                  <a:pt x="0" y="1508105"/>
                </a:cubicBezTo>
                <a:cubicBezTo>
                  <a:pt x="-23072" y="1326888"/>
                  <a:pt x="5523" y="1228823"/>
                  <a:pt x="0" y="1035565"/>
                </a:cubicBezTo>
                <a:cubicBezTo>
                  <a:pt x="-5523" y="842307"/>
                  <a:pt x="17708" y="719019"/>
                  <a:pt x="0" y="563026"/>
                </a:cubicBezTo>
                <a:cubicBezTo>
                  <a:pt x="-17708" y="407033"/>
                  <a:pt x="-27042" y="135591"/>
                  <a:pt x="0" y="0"/>
                </a:cubicBezTo>
                <a:close/>
              </a:path>
            </a:pathLst>
          </a:custGeom>
          <a:noFill/>
          <a:ln w="38100">
            <a:solidFill>
              <a:srgbClr val="FFB7FA"/>
            </a:solidFill>
            <a:miter lim="800000"/>
            <a:headEnd/>
            <a:tailEnd/>
            <a:extLst>
              <a:ext uri="{C807C97D-BFC1-408E-A445-0C87EB9F89A2}">
                <ask:lineSketchStyleProps xmlns:ask="http://schemas.microsoft.com/office/drawing/2018/sketchyshapes" sd="1710060551">
                  <a:prstGeom prst="rect">
                    <a:avLst/>
                  </a:prstGeom>
                  <ask:type>
                    <ask:lineSketchFreehand/>
                  </ask:type>
                </ask:lineSketchStyleProps>
              </a:ext>
            </a:extLst>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cs typeface="Arial" panose="020B0604020202020204" pitchFamily="34" charset="0"/>
              </a:rPr>
              <a:t>The Mix</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cs typeface="Arial" panose="020B0604020202020204" pitchFamily="34" charset="0"/>
              </a:rPr>
              <a:t>Offers online information as well as helpline support to under-25s about anything that’s troubling them.</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cs typeface="Arial" panose="020B0604020202020204" pitchFamily="34" charset="0"/>
              </a:rPr>
              <a:t>Email support is available via their </a:t>
            </a:r>
            <a:r>
              <a:rPr kumimoji="0" lang="en-US" altLang="en-US" sz="1400" b="0" i="0" u="sng" strike="noStrike" cap="none" normalizeH="0" baseline="0" dirty="0">
                <a:ln>
                  <a:noFill/>
                </a:ln>
                <a:solidFill>
                  <a:schemeClr val="tx1"/>
                </a:solidFill>
                <a:effectLst/>
                <a:cs typeface="Arial" panose="020B0604020202020204" pitchFamily="34" charset="0"/>
                <a:hlinkClick r:id="rId9"/>
              </a:rPr>
              <a:t>online contact form</a:t>
            </a:r>
            <a:r>
              <a:rPr kumimoji="0" lang="en-US" altLang="en-US" sz="1400" b="0" i="0" u="none" strike="noStrike" cap="none" normalizeH="0" baseline="0" dirty="0">
                <a:ln>
                  <a:noFill/>
                </a:ln>
                <a:solidFill>
                  <a:schemeClr val="tx1"/>
                </a:solidFill>
                <a:effectLst/>
                <a:cs typeface="Arial" panose="020B0604020202020204"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cs typeface="Arial" panose="020B0604020202020204" pitchFamily="34" charset="0"/>
              </a:rPr>
              <a:t>Free </a:t>
            </a:r>
            <a:r>
              <a:rPr kumimoji="0" lang="en-US" altLang="en-US" sz="1400" b="0" i="0" u="sng" strike="noStrike" cap="none" normalizeH="0" baseline="0" dirty="0">
                <a:ln>
                  <a:noFill/>
                </a:ln>
                <a:solidFill>
                  <a:schemeClr val="tx1"/>
                </a:solidFill>
                <a:effectLst/>
                <a:cs typeface="Arial" panose="020B0604020202020204" pitchFamily="34" charset="0"/>
                <a:hlinkClick r:id="rId10"/>
              </a:rPr>
              <a:t>1-2-1 webchat service</a:t>
            </a:r>
            <a:r>
              <a:rPr kumimoji="0" lang="en-US" altLang="en-US" sz="1400" b="0" i="0" u="none" strike="noStrike" cap="none" normalizeH="0" baseline="0" dirty="0">
                <a:ln>
                  <a:noFill/>
                </a:ln>
                <a:solidFill>
                  <a:schemeClr val="tx1"/>
                </a:solidFill>
                <a:effectLst/>
                <a:cs typeface="Arial" panose="020B0604020202020204" pitchFamily="34" charset="0"/>
              </a:rPr>
              <a:t> and telephone helpline available.</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cs typeface="Arial" panose="020B0604020202020204" pitchFamily="34" charset="0"/>
              </a:rPr>
              <a:t>Opening times: 4pm - 11pm, seven days a week</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chemeClr val="tx1"/>
                </a:solidFill>
                <a:effectLst/>
                <a:cs typeface="Arial" panose="020B0604020202020204" pitchFamily="34" charset="0"/>
                <a:hlinkClick r:id="rId11"/>
              </a:rPr>
              <a:t>0808 808 4994</a:t>
            </a:r>
            <a:endParaRPr kumimoji="0" lang="en-US" altLang="en-US" sz="1400" b="0" i="0" u="none" strike="noStrike" cap="none" normalizeH="0" baseline="0" dirty="0">
              <a:ln>
                <a:noFill/>
              </a:ln>
              <a:solidFill>
                <a:schemeClr val="tx1"/>
              </a:solidFill>
              <a:effectLst/>
              <a:cs typeface="Arial" panose="020B0604020202020204" pitchFamily="34" charset="0"/>
            </a:endParaRPr>
          </a:p>
        </p:txBody>
      </p:sp>
      <p:sp>
        <p:nvSpPr>
          <p:cNvPr id="6" name="TextBox 5">
            <a:extLst>
              <a:ext uri="{FF2B5EF4-FFF2-40B4-BE49-F238E27FC236}">
                <a16:creationId xmlns:a16="http://schemas.microsoft.com/office/drawing/2014/main" id="{E2F8ED0A-5549-484A-B19A-EDA19DABBB6D}"/>
              </a:ext>
            </a:extLst>
          </p:cNvPr>
          <p:cNvSpPr txBox="1"/>
          <p:nvPr/>
        </p:nvSpPr>
        <p:spPr>
          <a:xfrm>
            <a:off x="6762527" y="4084289"/>
            <a:ext cx="5336680" cy="2246769"/>
          </a:xfrm>
          <a:custGeom>
            <a:avLst/>
            <a:gdLst>
              <a:gd name="connsiteX0" fmla="*/ 0 w 5336680"/>
              <a:gd name="connsiteY0" fmla="*/ 0 h 2246769"/>
              <a:gd name="connsiteX1" fmla="*/ 560351 w 5336680"/>
              <a:gd name="connsiteY1" fmla="*/ 0 h 2246769"/>
              <a:gd name="connsiteX2" fmla="*/ 1067336 w 5336680"/>
              <a:gd name="connsiteY2" fmla="*/ 0 h 2246769"/>
              <a:gd name="connsiteX3" fmla="*/ 1841155 w 5336680"/>
              <a:gd name="connsiteY3" fmla="*/ 0 h 2246769"/>
              <a:gd name="connsiteX4" fmla="*/ 2561606 w 5336680"/>
              <a:gd name="connsiteY4" fmla="*/ 0 h 2246769"/>
              <a:gd name="connsiteX5" fmla="*/ 3175325 w 5336680"/>
              <a:gd name="connsiteY5" fmla="*/ 0 h 2246769"/>
              <a:gd name="connsiteX6" fmla="*/ 3949143 w 5336680"/>
              <a:gd name="connsiteY6" fmla="*/ 0 h 2246769"/>
              <a:gd name="connsiteX7" fmla="*/ 4509495 w 5336680"/>
              <a:gd name="connsiteY7" fmla="*/ 0 h 2246769"/>
              <a:gd name="connsiteX8" fmla="*/ 5336680 w 5336680"/>
              <a:gd name="connsiteY8" fmla="*/ 0 h 2246769"/>
              <a:gd name="connsiteX9" fmla="*/ 5336680 w 5336680"/>
              <a:gd name="connsiteY9" fmla="*/ 516757 h 2246769"/>
              <a:gd name="connsiteX10" fmla="*/ 5336680 w 5336680"/>
              <a:gd name="connsiteY10" fmla="*/ 1011046 h 2246769"/>
              <a:gd name="connsiteX11" fmla="*/ 5336680 w 5336680"/>
              <a:gd name="connsiteY11" fmla="*/ 1550271 h 2246769"/>
              <a:gd name="connsiteX12" fmla="*/ 5336680 w 5336680"/>
              <a:gd name="connsiteY12" fmla="*/ 2246769 h 2246769"/>
              <a:gd name="connsiteX13" fmla="*/ 4829695 w 5336680"/>
              <a:gd name="connsiteY13" fmla="*/ 2246769 h 2246769"/>
              <a:gd name="connsiteX14" fmla="*/ 4162610 w 5336680"/>
              <a:gd name="connsiteY14" fmla="*/ 2246769 h 2246769"/>
              <a:gd name="connsiteX15" fmla="*/ 3602259 w 5336680"/>
              <a:gd name="connsiteY15" fmla="*/ 2246769 h 2246769"/>
              <a:gd name="connsiteX16" fmla="*/ 2988541 w 5336680"/>
              <a:gd name="connsiteY16" fmla="*/ 2246769 h 2246769"/>
              <a:gd name="connsiteX17" fmla="*/ 2374823 w 5336680"/>
              <a:gd name="connsiteY17" fmla="*/ 2246769 h 2246769"/>
              <a:gd name="connsiteX18" fmla="*/ 1707738 w 5336680"/>
              <a:gd name="connsiteY18" fmla="*/ 2246769 h 2246769"/>
              <a:gd name="connsiteX19" fmla="*/ 987286 w 5336680"/>
              <a:gd name="connsiteY19" fmla="*/ 2246769 h 2246769"/>
              <a:gd name="connsiteX20" fmla="*/ 0 w 5336680"/>
              <a:gd name="connsiteY20" fmla="*/ 2246769 h 2246769"/>
              <a:gd name="connsiteX21" fmla="*/ 0 w 5336680"/>
              <a:gd name="connsiteY21" fmla="*/ 1685077 h 2246769"/>
              <a:gd name="connsiteX22" fmla="*/ 0 w 5336680"/>
              <a:gd name="connsiteY22" fmla="*/ 1145852 h 2246769"/>
              <a:gd name="connsiteX23" fmla="*/ 0 w 5336680"/>
              <a:gd name="connsiteY23" fmla="*/ 651563 h 2246769"/>
              <a:gd name="connsiteX24" fmla="*/ 0 w 5336680"/>
              <a:gd name="connsiteY24"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6680" h="2246769" extrusionOk="0">
                <a:moveTo>
                  <a:pt x="0" y="0"/>
                </a:moveTo>
                <a:cubicBezTo>
                  <a:pt x="147933" y="2827"/>
                  <a:pt x="445309" y="18059"/>
                  <a:pt x="560351" y="0"/>
                </a:cubicBezTo>
                <a:cubicBezTo>
                  <a:pt x="675393" y="-18059"/>
                  <a:pt x="909583" y="25219"/>
                  <a:pt x="1067336" y="0"/>
                </a:cubicBezTo>
                <a:cubicBezTo>
                  <a:pt x="1225090" y="-25219"/>
                  <a:pt x="1566920" y="-15817"/>
                  <a:pt x="1841155" y="0"/>
                </a:cubicBezTo>
                <a:cubicBezTo>
                  <a:pt x="2115390" y="15817"/>
                  <a:pt x="2258628" y="20017"/>
                  <a:pt x="2561606" y="0"/>
                </a:cubicBezTo>
                <a:cubicBezTo>
                  <a:pt x="2864584" y="-20017"/>
                  <a:pt x="2877087" y="28489"/>
                  <a:pt x="3175325" y="0"/>
                </a:cubicBezTo>
                <a:cubicBezTo>
                  <a:pt x="3473563" y="-28489"/>
                  <a:pt x="3721577" y="16830"/>
                  <a:pt x="3949143" y="0"/>
                </a:cubicBezTo>
                <a:cubicBezTo>
                  <a:pt x="4176709" y="-16830"/>
                  <a:pt x="4390738" y="-9890"/>
                  <a:pt x="4509495" y="0"/>
                </a:cubicBezTo>
                <a:cubicBezTo>
                  <a:pt x="4628252" y="9890"/>
                  <a:pt x="5119208" y="35820"/>
                  <a:pt x="5336680" y="0"/>
                </a:cubicBezTo>
                <a:cubicBezTo>
                  <a:pt x="5328497" y="184137"/>
                  <a:pt x="5351395" y="367410"/>
                  <a:pt x="5336680" y="516757"/>
                </a:cubicBezTo>
                <a:cubicBezTo>
                  <a:pt x="5321965" y="666104"/>
                  <a:pt x="5326352" y="780199"/>
                  <a:pt x="5336680" y="1011046"/>
                </a:cubicBezTo>
                <a:cubicBezTo>
                  <a:pt x="5347008" y="1241893"/>
                  <a:pt x="5318467" y="1430939"/>
                  <a:pt x="5336680" y="1550271"/>
                </a:cubicBezTo>
                <a:cubicBezTo>
                  <a:pt x="5354893" y="1669603"/>
                  <a:pt x="5354444" y="2039921"/>
                  <a:pt x="5336680" y="2246769"/>
                </a:cubicBezTo>
                <a:cubicBezTo>
                  <a:pt x="5088918" y="2235808"/>
                  <a:pt x="5006372" y="2223992"/>
                  <a:pt x="4829695" y="2246769"/>
                </a:cubicBezTo>
                <a:cubicBezTo>
                  <a:pt x="4653018" y="2269546"/>
                  <a:pt x="4478370" y="2215620"/>
                  <a:pt x="4162610" y="2246769"/>
                </a:cubicBezTo>
                <a:cubicBezTo>
                  <a:pt x="3846850" y="2277918"/>
                  <a:pt x="3787850" y="2256216"/>
                  <a:pt x="3602259" y="2246769"/>
                </a:cubicBezTo>
                <a:cubicBezTo>
                  <a:pt x="3416668" y="2237322"/>
                  <a:pt x="3207508" y="2233735"/>
                  <a:pt x="2988541" y="2246769"/>
                </a:cubicBezTo>
                <a:cubicBezTo>
                  <a:pt x="2769574" y="2259803"/>
                  <a:pt x="2581692" y="2253984"/>
                  <a:pt x="2374823" y="2246769"/>
                </a:cubicBezTo>
                <a:cubicBezTo>
                  <a:pt x="2167954" y="2239554"/>
                  <a:pt x="1937487" y="2238274"/>
                  <a:pt x="1707738" y="2246769"/>
                </a:cubicBezTo>
                <a:cubicBezTo>
                  <a:pt x="1477989" y="2255264"/>
                  <a:pt x="1331975" y="2281329"/>
                  <a:pt x="987286" y="2246769"/>
                </a:cubicBezTo>
                <a:cubicBezTo>
                  <a:pt x="642597" y="2212209"/>
                  <a:pt x="397887" y="2285301"/>
                  <a:pt x="0" y="2246769"/>
                </a:cubicBezTo>
                <a:cubicBezTo>
                  <a:pt x="-10349" y="2049978"/>
                  <a:pt x="-4419" y="1927577"/>
                  <a:pt x="0" y="1685077"/>
                </a:cubicBezTo>
                <a:cubicBezTo>
                  <a:pt x="4419" y="1442577"/>
                  <a:pt x="-24002" y="1377495"/>
                  <a:pt x="0" y="1145852"/>
                </a:cubicBezTo>
                <a:cubicBezTo>
                  <a:pt x="24002" y="914210"/>
                  <a:pt x="8217" y="843196"/>
                  <a:pt x="0" y="651563"/>
                </a:cubicBezTo>
                <a:cubicBezTo>
                  <a:pt x="-8217" y="459930"/>
                  <a:pt x="30476" y="285752"/>
                  <a:pt x="0" y="0"/>
                </a:cubicBezTo>
                <a:close/>
              </a:path>
            </a:pathLst>
          </a:custGeom>
          <a:noFill/>
          <a:ln w="38100">
            <a:solidFill>
              <a:srgbClr val="FFB7FA"/>
            </a:solidFill>
            <a:extLst>
              <a:ext uri="{C807C97D-BFC1-408E-A445-0C87EB9F89A2}">
                <ask:lineSketchStyleProps xmlns:ask="http://schemas.microsoft.com/office/drawing/2018/sketchyshapes" sd="1621459320">
                  <a:prstGeom prst="rect">
                    <a:avLst/>
                  </a:prstGeom>
                  <ask:type>
                    <ask:lineSketchFreehand/>
                  </ask:type>
                </ask:lineSketchStyleProps>
              </a:ext>
            </a:extLst>
          </a:ln>
        </p:spPr>
        <p:txBody>
          <a:bodyPr wrap="square" rtlCol="0">
            <a:spAutoFit/>
          </a:bodyPr>
          <a:lstStyle/>
          <a:p>
            <a:r>
              <a:rPr lang="en-GB" sz="1400" dirty="0">
                <a:latin typeface="Arial" panose="020B0604020202020204" pitchFamily="34" charset="0"/>
                <a:cs typeface="Arial" panose="020B0604020202020204" pitchFamily="34" charset="0"/>
                <a:hlinkClick r:id="rId12"/>
              </a:rPr>
              <a:t>https://www.teenagementalhealth.co.uk</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For Mental Health Support in Ipswich &amp; the surrounding areas </a:t>
            </a:r>
            <a:r>
              <a:rPr lang="en-GB" sz="1400" b="1" dirty="0">
                <a:latin typeface="Arial" panose="020B0604020202020204" pitchFamily="34" charset="0"/>
                <a:cs typeface="Arial" panose="020B0604020202020204" pitchFamily="34" charset="0"/>
              </a:rPr>
              <a:t>Teenage Mental Health offer help both to parents and children.</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“We can work with you and your child to ensure positive outcomes for all through specialist child therapy” (note however that beyond the first appointment, the service is not free.</a:t>
            </a:r>
          </a:p>
          <a:p>
            <a:r>
              <a:rPr lang="en-GB" sz="1400" dirty="0">
                <a:latin typeface="Arial" panose="020B0604020202020204" pitchFamily="34" charset="0"/>
                <a:cs typeface="Arial" panose="020B0604020202020204" pitchFamily="34" charset="0"/>
              </a:rPr>
              <a:t>Call: </a:t>
            </a:r>
            <a:r>
              <a:rPr lang="en-GB" sz="1400" b="1" dirty="0">
                <a:latin typeface="Arial" panose="020B0604020202020204" pitchFamily="34" charset="0"/>
                <a:cs typeface="Arial" panose="020B0604020202020204" pitchFamily="34" charset="0"/>
              </a:rPr>
              <a:t>01473 411324</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Email: </a:t>
            </a:r>
            <a:r>
              <a:rPr lang="en-GB" sz="1400" dirty="0">
                <a:latin typeface="Arial" panose="020B0604020202020204" pitchFamily="34" charset="0"/>
                <a:cs typeface="Arial" panose="020B0604020202020204" pitchFamily="34" charset="0"/>
                <a:hlinkClick r:id="rId13"/>
              </a:rPr>
              <a:t>reception@teenagementalhealth.co.uk</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Address: 31 Lower Brook Street, Ipswich IP4 1AQ</a:t>
            </a:r>
          </a:p>
        </p:txBody>
      </p:sp>
      <p:sp>
        <p:nvSpPr>
          <p:cNvPr id="7" name="Rectangle 6">
            <a:extLst>
              <a:ext uri="{FF2B5EF4-FFF2-40B4-BE49-F238E27FC236}">
                <a16:creationId xmlns:a16="http://schemas.microsoft.com/office/drawing/2014/main" id="{FCBF5B45-D667-4E2F-BF07-5331BC1959FF}"/>
              </a:ext>
            </a:extLst>
          </p:cNvPr>
          <p:cNvSpPr/>
          <p:nvPr/>
        </p:nvSpPr>
        <p:spPr>
          <a:xfrm>
            <a:off x="123615" y="2076253"/>
            <a:ext cx="4445246" cy="1600438"/>
          </a:xfrm>
          <a:custGeom>
            <a:avLst/>
            <a:gdLst>
              <a:gd name="connsiteX0" fmla="*/ 0 w 4445246"/>
              <a:gd name="connsiteY0" fmla="*/ 0 h 1600438"/>
              <a:gd name="connsiteX1" fmla="*/ 679488 w 4445246"/>
              <a:gd name="connsiteY1" fmla="*/ 0 h 1600438"/>
              <a:gd name="connsiteX2" fmla="*/ 1314523 w 4445246"/>
              <a:gd name="connsiteY2" fmla="*/ 0 h 1600438"/>
              <a:gd name="connsiteX3" fmla="*/ 2038463 w 4445246"/>
              <a:gd name="connsiteY3" fmla="*/ 0 h 1600438"/>
              <a:gd name="connsiteX4" fmla="*/ 2717950 w 4445246"/>
              <a:gd name="connsiteY4" fmla="*/ 0 h 1600438"/>
              <a:gd name="connsiteX5" fmla="*/ 3352986 w 4445246"/>
              <a:gd name="connsiteY5" fmla="*/ 0 h 1600438"/>
              <a:gd name="connsiteX6" fmla="*/ 4445246 w 4445246"/>
              <a:gd name="connsiteY6" fmla="*/ 0 h 1600438"/>
              <a:gd name="connsiteX7" fmla="*/ 4445246 w 4445246"/>
              <a:gd name="connsiteY7" fmla="*/ 501471 h 1600438"/>
              <a:gd name="connsiteX8" fmla="*/ 4445246 w 4445246"/>
              <a:gd name="connsiteY8" fmla="*/ 1050954 h 1600438"/>
              <a:gd name="connsiteX9" fmla="*/ 4445246 w 4445246"/>
              <a:gd name="connsiteY9" fmla="*/ 1600438 h 1600438"/>
              <a:gd name="connsiteX10" fmla="*/ 3810211 w 4445246"/>
              <a:gd name="connsiteY10" fmla="*/ 1600438 h 1600438"/>
              <a:gd name="connsiteX11" fmla="*/ 3130723 w 4445246"/>
              <a:gd name="connsiteY11" fmla="*/ 1600438 h 1600438"/>
              <a:gd name="connsiteX12" fmla="*/ 2451236 w 4445246"/>
              <a:gd name="connsiteY12" fmla="*/ 1600438 h 1600438"/>
              <a:gd name="connsiteX13" fmla="*/ 1860653 w 4445246"/>
              <a:gd name="connsiteY13" fmla="*/ 1600438 h 1600438"/>
              <a:gd name="connsiteX14" fmla="*/ 1314523 w 4445246"/>
              <a:gd name="connsiteY14" fmla="*/ 1600438 h 1600438"/>
              <a:gd name="connsiteX15" fmla="*/ 679488 w 4445246"/>
              <a:gd name="connsiteY15" fmla="*/ 1600438 h 1600438"/>
              <a:gd name="connsiteX16" fmla="*/ 0 w 4445246"/>
              <a:gd name="connsiteY16" fmla="*/ 1600438 h 1600438"/>
              <a:gd name="connsiteX17" fmla="*/ 0 w 4445246"/>
              <a:gd name="connsiteY17" fmla="*/ 1050954 h 1600438"/>
              <a:gd name="connsiteX18" fmla="*/ 0 w 4445246"/>
              <a:gd name="connsiteY18" fmla="*/ 517475 h 1600438"/>
              <a:gd name="connsiteX19" fmla="*/ 0 w 4445246"/>
              <a:gd name="connsiteY19" fmla="*/ 0 h 16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45246" h="1600438" extrusionOk="0">
                <a:moveTo>
                  <a:pt x="0" y="0"/>
                </a:moveTo>
                <a:cubicBezTo>
                  <a:pt x="336780" y="-15700"/>
                  <a:pt x="356607" y="-2470"/>
                  <a:pt x="679488" y="0"/>
                </a:cubicBezTo>
                <a:cubicBezTo>
                  <a:pt x="1002369" y="2470"/>
                  <a:pt x="1058305" y="25907"/>
                  <a:pt x="1314523" y="0"/>
                </a:cubicBezTo>
                <a:cubicBezTo>
                  <a:pt x="1570741" y="-25907"/>
                  <a:pt x="1794186" y="-23738"/>
                  <a:pt x="2038463" y="0"/>
                </a:cubicBezTo>
                <a:cubicBezTo>
                  <a:pt x="2282740" y="23738"/>
                  <a:pt x="2462229" y="5328"/>
                  <a:pt x="2717950" y="0"/>
                </a:cubicBezTo>
                <a:cubicBezTo>
                  <a:pt x="2973671" y="-5328"/>
                  <a:pt x="3096436" y="6683"/>
                  <a:pt x="3352986" y="0"/>
                </a:cubicBezTo>
                <a:cubicBezTo>
                  <a:pt x="3609536" y="-6683"/>
                  <a:pt x="4163509" y="15876"/>
                  <a:pt x="4445246" y="0"/>
                </a:cubicBezTo>
                <a:cubicBezTo>
                  <a:pt x="4422245" y="128621"/>
                  <a:pt x="4460768" y="315644"/>
                  <a:pt x="4445246" y="501471"/>
                </a:cubicBezTo>
                <a:cubicBezTo>
                  <a:pt x="4429724" y="687298"/>
                  <a:pt x="4442572" y="937550"/>
                  <a:pt x="4445246" y="1050954"/>
                </a:cubicBezTo>
                <a:cubicBezTo>
                  <a:pt x="4447920" y="1164358"/>
                  <a:pt x="4425669" y="1483357"/>
                  <a:pt x="4445246" y="1600438"/>
                </a:cubicBezTo>
                <a:cubicBezTo>
                  <a:pt x="4314387" y="1593770"/>
                  <a:pt x="3980884" y="1574630"/>
                  <a:pt x="3810211" y="1600438"/>
                </a:cubicBezTo>
                <a:cubicBezTo>
                  <a:pt x="3639539" y="1626246"/>
                  <a:pt x="3317623" y="1623631"/>
                  <a:pt x="3130723" y="1600438"/>
                </a:cubicBezTo>
                <a:cubicBezTo>
                  <a:pt x="2943823" y="1577245"/>
                  <a:pt x="2733148" y="1592854"/>
                  <a:pt x="2451236" y="1600438"/>
                </a:cubicBezTo>
                <a:cubicBezTo>
                  <a:pt x="2169324" y="1608022"/>
                  <a:pt x="2129534" y="1607094"/>
                  <a:pt x="1860653" y="1600438"/>
                </a:cubicBezTo>
                <a:cubicBezTo>
                  <a:pt x="1591772" y="1593782"/>
                  <a:pt x="1513228" y="1616783"/>
                  <a:pt x="1314523" y="1600438"/>
                </a:cubicBezTo>
                <a:cubicBezTo>
                  <a:pt x="1115818" y="1584094"/>
                  <a:pt x="906328" y="1619248"/>
                  <a:pt x="679488" y="1600438"/>
                </a:cubicBezTo>
                <a:cubicBezTo>
                  <a:pt x="452649" y="1581628"/>
                  <a:pt x="269027" y="1572058"/>
                  <a:pt x="0" y="1600438"/>
                </a:cubicBezTo>
                <a:cubicBezTo>
                  <a:pt x="19478" y="1398540"/>
                  <a:pt x="2886" y="1254737"/>
                  <a:pt x="0" y="1050954"/>
                </a:cubicBezTo>
                <a:cubicBezTo>
                  <a:pt x="-2886" y="847171"/>
                  <a:pt x="18195" y="725120"/>
                  <a:pt x="0" y="517475"/>
                </a:cubicBezTo>
                <a:cubicBezTo>
                  <a:pt x="-18195" y="309830"/>
                  <a:pt x="13115" y="113857"/>
                  <a:pt x="0" y="0"/>
                </a:cubicBezTo>
                <a:close/>
              </a:path>
            </a:pathLst>
          </a:custGeom>
          <a:noFill/>
          <a:ln w="38100">
            <a:solidFill>
              <a:srgbClr val="FFB7FA"/>
            </a:solidFill>
            <a:extLst>
              <a:ext uri="{C807C97D-BFC1-408E-A445-0C87EB9F89A2}">
                <ask:lineSketchStyleProps xmlns:ask="http://schemas.microsoft.com/office/drawing/2018/sketchyshapes" sd="1414047600">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14"/>
              </a:rPr>
              <a:t>Home – </a:t>
            </a:r>
            <a:r>
              <a:rPr lang="en-GB" sz="1400" dirty="0" err="1">
                <a:latin typeface="Arial" panose="020B0604020202020204" pitchFamily="34" charset="0"/>
                <a:cs typeface="Arial" panose="020B0604020202020204" pitchFamily="34" charset="0"/>
                <a:hlinkClick r:id="rId14"/>
              </a:rPr>
              <a:t>Kooth</a:t>
            </a:r>
            <a:r>
              <a:rPr lang="en-GB" sz="1400" dirty="0">
                <a:latin typeface="Arial" panose="020B0604020202020204" pitchFamily="34" charset="0"/>
                <a:cs typeface="Arial" panose="020B0604020202020204" pitchFamily="34" charset="0"/>
              </a:rPr>
              <a:t>  is a website that has articles, discussion boards, on-line chats on mental health topics, as well as offering a free counselling service (for 11 to 25 year olds).  The service is well used so sometimes the website buffers.  It requires people to log-in but you can do so anonymously and without sharing any personal information</a:t>
            </a:r>
          </a:p>
        </p:txBody>
      </p:sp>
      <p:sp>
        <p:nvSpPr>
          <p:cNvPr id="9" name="TextBox 8">
            <a:extLst>
              <a:ext uri="{FF2B5EF4-FFF2-40B4-BE49-F238E27FC236}">
                <a16:creationId xmlns:a16="http://schemas.microsoft.com/office/drawing/2014/main" id="{E2F8ED0A-5549-484A-B19A-EDA19DABBB6D}"/>
              </a:ext>
            </a:extLst>
          </p:cNvPr>
          <p:cNvSpPr txBox="1"/>
          <p:nvPr/>
        </p:nvSpPr>
        <p:spPr>
          <a:xfrm>
            <a:off x="92793" y="3774862"/>
            <a:ext cx="6507480" cy="954107"/>
          </a:xfrm>
          <a:custGeom>
            <a:avLst/>
            <a:gdLst>
              <a:gd name="connsiteX0" fmla="*/ 0 w 6507480"/>
              <a:gd name="connsiteY0" fmla="*/ 0 h 954107"/>
              <a:gd name="connsiteX1" fmla="*/ 520598 w 6507480"/>
              <a:gd name="connsiteY1" fmla="*/ 0 h 954107"/>
              <a:gd name="connsiteX2" fmla="*/ 976122 w 6507480"/>
              <a:gd name="connsiteY2" fmla="*/ 0 h 954107"/>
              <a:gd name="connsiteX3" fmla="*/ 1757020 w 6507480"/>
              <a:gd name="connsiteY3" fmla="*/ 0 h 954107"/>
              <a:gd name="connsiteX4" fmla="*/ 2472842 w 6507480"/>
              <a:gd name="connsiteY4" fmla="*/ 0 h 954107"/>
              <a:gd name="connsiteX5" fmla="*/ 3058516 w 6507480"/>
              <a:gd name="connsiteY5" fmla="*/ 0 h 954107"/>
              <a:gd name="connsiteX6" fmla="*/ 3839413 w 6507480"/>
              <a:gd name="connsiteY6" fmla="*/ 0 h 954107"/>
              <a:gd name="connsiteX7" fmla="*/ 4360012 w 6507480"/>
              <a:gd name="connsiteY7" fmla="*/ 0 h 954107"/>
              <a:gd name="connsiteX8" fmla="*/ 4880610 w 6507480"/>
              <a:gd name="connsiteY8" fmla="*/ 0 h 954107"/>
              <a:gd name="connsiteX9" fmla="*/ 5401208 w 6507480"/>
              <a:gd name="connsiteY9" fmla="*/ 0 h 954107"/>
              <a:gd name="connsiteX10" fmla="*/ 6507480 w 6507480"/>
              <a:gd name="connsiteY10" fmla="*/ 0 h 954107"/>
              <a:gd name="connsiteX11" fmla="*/ 6507480 w 6507480"/>
              <a:gd name="connsiteY11" fmla="*/ 448430 h 954107"/>
              <a:gd name="connsiteX12" fmla="*/ 6507480 w 6507480"/>
              <a:gd name="connsiteY12" fmla="*/ 954107 h 954107"/>
              <a:gd name="connsiteX13" fmla="*/ 6051956 w 6507480"/>
              <a:gd name="connsiteY13" fmla="*/ 954107 h 954107"/>
              <a:gd name="connsiteX14" fmla="*/ 5401208 w 6507480"/>
              <a:gd name="connsiteY14" fmla="*/ 954107 h 954107"/>
              <a:gd name="connsiteX15" fmla="*/ 4880610 w 6507480"/>
              <a:gd name="connsiteY15" fmla="*/ 954107 h 954107"/>
              <a:gd name="connsiteX16" fmla="*/ 4294937 w 6507480"/>
              <a:gd name="connsiteY16" fmla="*/ 954107 h 954107"/>
              <a:gd name="connsiteX17" fmla="*/ 3709264 w 6507480"/>
              <a:gd name="connsiteY17" fmla="*/ 954107 h 954107"/>
              <a:gd name="connsiteX18" fmla="*/ 3058516 w 6507480"/>
              <a:gd name="connsiteY18" fmla="*/ 954107 h 954107"/>
              <a:gd name="connsiteX19" fmla="*/ 2342693 w 6507480"/>
              <a:gd name="connsiteY19" fmla="*/ 954107 h 954107"/>
              <a:gd name="connsiteX20" fmla="*/ 1626870 w 6507480"/>
              <a:gd name="connsiteY20" fmla="*/ 954107 h 954107"/>
              <a:gd name="connsiteX21" fmla="*/ 976122 w 6507480"/>
              <a:gd name="connsiteY21" fmla="*/ 954107 h 954107"/>
              <a:gd name="connsiteX22" fmla="*/ 0 w 6507480"/>
              <a:gd name="connsiteY22" fmla="*/ 954107 h 954107"/>
              <a:gd name="connsiteX23" fmla="*/ 0 w 6507480"/>
              <a:gd name="connsiteY23" fmla="*/ 467512 h 954107"/>
              <a:gd name="connsiteX24" fmla="*/ 0 w 6507480"/>
              <a:gd name="connsiteY24"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07480" h="954107" extrusionOk="0">
                <a:moveTo>
                  <a:pt x="0" y="0"/>
                </a:moveTo>
                <a:cubicBezTo>
                  <a:pt x="183434" y="-1245"/>
                  <a:pt x="415715" y="-1508"/>
                  <a:pt x="520598" y="0"/>
                </a:cubicBezTo>
                <a:cubicBezTo>
                  <a:pt x="625481" y="1508"/>
                  <a:pt x="819179" y="-3183"/>
                  <a:pt x="976122" y="0"/>
                </a:cubicBezTo>
                <a:cubicBezTo>
                  <a:pt x="1133065" y="3183"/>
                  <a:pt x="1472607" y="-30649"/>
                  <a:pt x="1757020" y="0"/>
                </a:cubicBezTo>
                <a:cubicBezTo>
                  <a:pt x="2041433" y="30649"/>
                  <a:pt x="2239071" y="3266"/>
                  <a:pt x="2472842" y="0"/>
                </a:cubicBezTo>
                <a:cubicBezTo>
                  <a:pt x="2706613" y="-3266"/>
                  <a:pt x="2832071" y="-23322"/>
                  <a:pt x="3058516" y="0"/>
                </a:cubicBezTo>
                <a:cubicBezTo>
                  <a:pt x="3284961" y="23322"/>
                  <a:pt x="3539651" y="-26818"/>
                  <a:pt x="3839413" y="0"/>
                </a:cubicBezTo>
                <a:cubicBezTo>
                  <a:pt x="4139175" y="26818"/>
                  <a:pt x="4169016" y="-637"/>
                  <a:pt x="4360012" y="0"/>
                </a:cubicBezTo>
                <a:cubicBezTo>
                  <a:pt x="4551008" y="637"/>
                  <a:pt x="4730941" y="-25308"/>
                  <a:pt x="4880610" y="0"/>
                </a:cubicBezTo>
                <a:cubicBezTo>
                  <a:pt x="5030279" y="25308"/>
                  <a:pt x="5276726" y="24908"/>
                  <a:pt x="5401208" y="0"/>
                </a:cubicBezTo>
                <a:cubicBezTo>
                  <a:pt x="5525690" y="-24908"/>
                  <a:pt x="5957358" y="-54743"/>
                  <a:pt x="6507480" y="0"/>
                </a:cubicBezTo>
                <a:cubicBezTo>
                  <a:pt x="6487158" y="117825"/>
                  <a:pt x="6504465" y="253650"/>
                  <a:pt x="6507480" y="448430"/>
                </a:cubicBezTo>
                <a:cubicBezTo>
                  <a:pt x="6510496" y="643210"/>
                  <a:pt x="6507319" y="707769"/>
                  <a:pt x="6507480" y="954107"/>
                </a:cubicBezTo>
                <a:cubicBezTo>
                  <a:pt x="6362371" y="936103"/>
                  <a:pt x="6207208" y="957273"/>
                  <a:pt x="6051956" y="954107"/>
                </a:cubicBezTo>
                <a:cubicBezTo>
                  <a:pt x="5896704" y="950941"/>
                  <a:pt x="5646050" y="928337"/>
                  <a:pt x="5401208" y="954107"/>
                </a:cubicBezTo>
                <a:cubicBezTo>
                  <a:pt x="5156366" y="979877"/>
                  <a:pt x="4993428" y="931834"/>
                  <a:pt x="4880610" y="954107"/>
                </a:cubicBezTo>
                <a:cubicBezTo>
                  <a:pt x="4767792" y="976380"/>
                  <a:pt x="4535516" y="958413"/>
                  <a:pt x="4294937" y="954107"/>
                </a:cubicBezTo>
                <a:cubicBezTo>
                  <a:pt x="4054358" y="949801"/>
                  <a:pt x="3893088" y="966813"/>
                  <a:pt x="3709264" y="954107"/>
                </a:cubicBezTo>
                <a:cubicBezTo>
                  <a:pt x="3525440" y="941401"/>
                  <a:pt x="3271354" y="960501"/>
                  <a:pt x="3058516" y="954107"/>
                </a:cubicBezTo>
                <a:cubicBezTo>
                  <a:pt x="2845678" y="947713"/>
                  <a:pt x="2566380" y="928836"/>
                  <a:pt x="2342693" y="954107"/>
                </a:cubicBezTo>
                <a:cubicBezTo>
                  <a:pt x="2119006" y="979378"/>
                  <a:pt x="1940900" y="985516"/>
                  <a:pt x="1626870" y="954107"/>
                </a:cubicBezTo>
                <a:cubicBezTo>
                  <a:pt x="1312840" y="922698"/>
                  <a:pt x="1241976" y="973177"/>
                  <a:pt x="976122" y="954107"/>
                </a:cubicBezTo>
                <a:cubicBezTo>
                  <a:pt x="710268" y="935037"/>
                  <a:pt x="468917" y="934213"/>
                  <a:pt x="0" y="954107"/>
                </a:cubicBezTo>
                <a:cubicBezTo>
                  <a:pt x="-21800" y="715128"/>
                  <a:pt x="-7878" y="667396"/>
                  <a:pt x="0" y="467512"/>
                </a:cubicBezTo>
                <a:cubicBezTo>
                  <a:pt x="7878" y="267628"/>
                  <a:pt x="9646" y="212043"/>
                  <a:pt x="0" y="0"/>
                </a:cubicBezTo>
                <a:close/>
              </a:path>
            </a:pathLst>
          </a:custGeom>
          <a:noFill/>
          <a:ln w="38100">
            <a:solidFill>
              <a:srgbClr val="FFB7FA"/>
            </a:solidFill>
            <a:extLst>
              <a:ext uri="{C807C97D-BFC1-408E-A445-0C87EB9F89A2}">
                <ask:lineSketchStyleProps xmlns:ask="http://schemas.microsoft.com/office/drawing/2018/sketchyshapes" sd="1621459320">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hlinkClick r:id="rId15"/>
              </a:rPr>
              <a:t>Mental Health Support For Children and Young People - YMCA (ymcatrinitygroup.org.uk)</a:t>
            </a:r>
            <a:r>
              <a:rPr lang="en-GB" sz="1400" dirty="0"/>
              <a:t> details the YMCA offer which includes counselling and therapeutic support for staff as well as individual pupils or groups.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hlinkClick r:id="" action="ppaction://noaction"/>
            <a:extLst>
              <a:ext uri="{FF2B5EF4-FFF2-40B4-BE49-F238E27FC236}">
                <a16:creationId xmlns:a16="http://schemas.microsoft.com/office/drawing/2014/main" id="{710E4A44-E337-40B5-B988-08A848988269}"/>
              </a:ext>
            </a:extLst>
          </p:cNvPr>
          <p:cNvSpPr txBox="1"/>
          <p:nvPr/>
        </p:nvSpPr>
        <p:spPr>
          <a:xfrm>
            <a:off x="4348090" y="1650326"/>
            <a:ext cx="2686929" cy="2250519"/>
          </a:xfrm>
          <a:prstGeom prst="flowChartConnector">
            <a:avLst/>
          </a:prstGeom>
          <a:solidFill>
            <a:srgbClr val="FFEFFE"/>
          </a:solidFill>
          <a:ln w="28575">
            <a:solidFill>
              <a:srgbClr val="FFB7FA"/>
            </a:solidFill>
            <a:extLst>
              <a:ext uri="{C807C97D-BFC1-408E-A445-0C87EB9F89A2}">
                <ask:lineSketchStyleProps xmlns:ask="http://schemas.microsoft.com/office/drawing/2018/sketchyshapes" sd="3226776250">
                  <a:custGeom>
                    <a:avLst/>
                    <a:gdLst>
                      <a:gd name="connsiteX0" fmla="*/ 0 w 2686929"/>
                      <a:gd name="connsiteY0" fmla="*/ 1125260 h 2250519"/>
                      <a:gd name="connsiteX1" fmla="*/ 1343465 w 2686929"/>
                      <a:gd name="connsiteY1" fmla="*/ 0 h 2250519"/>
                      <a:gd name="connsiteX2" fmla="*/ 2686930 w 2686929"/>
                      <a:gd name="connsiteY2" fmla="*/ 1125260 h 2250519"/>
                      <a:gd name="connsiteX3" fmla="*/ 1343465 w 2686929"/>
                      <a:gd name="connsiteY3" fmla="*/ 2250520 h 2250519"/>
                      <a:gd name="connsiteX4" fmla="*/ 0 w 2686929"/>
                      <a:gd name="connsiteY4" fmla="*/ 1125260 h 225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929" h="2250519" fill="none" extrusionOk="0">
                        <a:moveTo>
                          <a:pt x="0" y="1125260"/>
                        </a:moveTo>
                        <a:cubicBezTo>
                          <a:pt x="59429" y="670861"/>
                          <a:pt x="694682" y="-54997"/>
                          <a:pt x="1343465" y="0"/>
                        </a:cubicBezTo>
                        <a:cubicBezTo>
                          <a:pt x="2107352" y="-13009"/>
                          <a:pt x="2635223" y="645026"/>
                          <a:pt x="2686930" y="1125260"/>
                        </a:cubicBezTo>
                        <a:cubicBezTo>
                          <a:pt x="2654962" y="1730577"/>
                          <a:pt x="2104761" y="2402834"/>
                          <a:pt x="1343465" y="2250520"/>
                        </a:cubicBezTo>
                        <a:cubicBezTo>
                          <a:pt x="673190" y="2377568"/>
                          <a:pt x="-94793" y="1701257"/>
                          <a:pt x="0" y="1125260"/>
                        </a:cubicBezTo>
                        <a:close/>
                      </a:path>
                      <a:path w="2686929" h="2250519" stroke="0" extrusionOk="0">
                        <a:moveTo>
                          <a:pt x="0" y="1125260"/>
                        </a:moveTo>
                        <a:cubicBezTo>
                          <a:pt x="93248" y="510683"/>
                          <a:pt x="706538" y="-78050"/>
                          <a:pt x="1343465" y="0"/>
                        </a:cubicBezTo>
                        <a:cubicBezTo>
                          <a:pt x="2093952" y="-52756"/>
                          <a:pt x="2611207" y="550183"/>
                          <a:pt x="2686930" y="1125260"/>
                        </a:cubicBezTo>
                        <a:cubicBezTo>
                          <a:pt x="2646791" y="1746700"/>
                          <a:pt x="2044321" y="2160445"/>
                          <a:pt x="1343465" y="2250520"/>
                        </a:cubicBezTo>
                        <a:cubicBezTo>
                          <a:pt x="633230" y="2244841"/>
                          <a:pt x="-33495" y="1875202"/>
                          <a:pt x="0" y="112526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I want some contacts of organisations in Suffolk offering types of counselling support for children and young people</a:t>
            </a:r>
          </a:p>
        </p:txBody>
      </p:sp>
      <p:sp>
        <p:nvSpPr>
          <p:cNvPr id="8" name="Rectangle 7">
            <a:extLst>
              <a:ext uri="{FF2B5EF4-FFF2-40B4-BE49-F238E27FC236}">
                <a16:creationId xmlns:a16="http://schemas.microsoft.com/office/drawing/2014/main" id="{A7FCFB1C-D54F-498E-B089-B58F9A379E21}"/>
              </a:ext>
            </a:extLst>
          </p:cNvPr>
          <p:cNvSpPr/>
          <p:nvPr/>
        </p:nvSpPr>
        <p:spPr>
          <a:xfrm>
            <a:off x="6661917" y="2084963"/>
            <a:ext cx="5437290" cy="1815882"/>
          </a:xfrm>
          <a:custGeom>
            <a:avLst/>
            <a:gdLst>
              <a:gd name="connsiteX0" fmla="*/ 0 w 5437290"/>
              <a:gd name="connsiteY0" fmla="*/ 0 h 1815882"/>
              <a:gd name="connsiteX1" fmla="*/ 570915 w 5437290"/>
              <a:gd name="connsiteY1" fmla="*/ 0 h 1815882"/>
              <a:gd name="connsiteX2" fmla="*/ 1087458 w 5437290"/>
              <a:gd name="connsiteY2" fmla="*/ 0 h 1815882"/>
              <a:gd name="connsiteX3" fmla="*/ 1875865 w 5437290"/>
              <a:gd name="connsiteY3" fmla="*/ 0 h 1815882"/>
              <a:gd name="connsiteX4" fmla="*/ 2664272 w 5437290"/>
              <a:gd name="connsiteY4" fmla="*/ 0 h 1815882"/>
              <a:gd name="connsiteX5" fmla="*/ 3289560 w 5437290"/>
              <a:gd name="connsiteY5" fmla="*/ 0 h 1815882"/>
              <a:gd name="connsiteX6" fmla="*/ 3914849 w 5437290"/>
              <a:gd name="connsiteY6" fmla="*/ 0 h 1815882"/>
              <a:gd name="connsiteX7" fmla="*/ 4703256 w 5437290"/>
              <a:gd name="connsiteY7" fmla="*/ 0 h 1815882"/>
              <a:gd name="connsiteX8" fmla="*/ 5437290 w 5437290"/>
              <a:gd name="connsiteY8" fmla="*/ 0 h 1815882"/>
              <a:gd name="connsiteX9" fmla="*/ 5437290 w 5437290"/>
              <a:gd name="connsiteY9" fmla="*/ 550818 h 1815882"/>
              <a:gd name="connsiteX10" fmla="*/ 5437290 w 5437290"/>
              <a:gd name="connsiteY10" fmla="*/ 1119794 h 1815882"/>
              <a:gd name="connsiteX11" fmla="*/ 5437290 w 5437290"/>
              <a:gd name="connsiteY11" fmla="*/ 1815882 h 1815882"/>
              <a:gd name="connsiteX12" fmla="*/ 4920747 w 5437290"/>
              <a:gd name="connsiteY12" fmla="*/ 1815882 h 1815882"/>
              <a:gd name="connsiteX13" fmla="*/ 4404205 w 5437290"/>
              <a:gd name="connsiteY13" fmla="*/ 1815882 h 1815882"/>
              <a:gd name="connsiteX14" fmla="*/ 3724544 w 5437290"/>
              <a:gd name="connsiteY14" fmla="*/ 1815882 h 1815882"/>
              <a:gd name="connsiteX15" fmla="*/ 3153628 w 5437290"/>
              <a:gd name="connsiteY15" fmla="*/ 1815882 h 1815882"/>
              <a:gd name="connsiteX16" fmla="*/ 2365221 w 5437290"/>
              <a:gd name="connsiteY16" fmla="*/ 1815882 h 1815882"/>
              <a:gd name="connsiteX17" fmla="*/ 1739933 w 5437290"/>
              <a:gd name="connsiteY17" fmla="*/ 1815882 h 1815882"/>
              <a:gd name="connsiteX18" fmla="*/ 1114644 w 5437290"/>
              <a:gd name="connsiteY18" fmla="*/ 1815882 h 1815882"/>
              <a:gd name="connsiteX19" fmla="*/ 0 w 5437290"/>
              <a:gd name="connsiteY19" fmla="*/ 1815882 h 1815882"/>
              <a:gd name="connsiteX20" fmla="*/ 0 w 5437290"/>
              <a:gd name="connsiteY20" fmla="*/ 1246906 h 1815882"/>
              <a:gd name="connsiteX21" fmla="*/ 0 w 5437290"/>
              <a:gd name="connsiteY21" fmla="*/ 641612 h 1815882"/>
              <a:gd name="connsiteX22" fmla="*/ 0 w 5437290"/>
              <a:gd name="connsiteY22"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7290" h="1815882" fill="none" extrusionOk="0">
                <a:moveTo>
                  <a:pt x="0" y="0"/>
                </a:moveTo>
                <a:cubicBezTo>
                  <a:pt x="121064" y="-27211"/>
                  <a:pt x="311329" y="-27770"/>
                  <a:pt x="570915" y="0"/>
                </a:cubicBezTo>
                <a:cubicBezTo>
                  <a:pt x="830502" y="27770"/>
                  <a:pt x="860441" y="11259"/>
                  <a:pt x="1087458" y="0"/>
                </a:cubicBezTo>
                <a:cubicBezTo>
                  <a:pt x="1314475" y="-11259"/>
                  <a:pt x="1586814" y="8099"/>
                  <a:pt x="1875865" y="0"/>
                </a:cubicBezTo>
                <a:cubicBezTo>
                  <a:pt x="2164916" y="-8099"/>
                  <a:pt x="2374599" y="29965"/>
                  <a:pt x="2664272" y="0"/>
                </a:cubicBezTo>
                <a:cubicBezTo>
                  <a:pt x="2953945" y="-29965"/>
                  <a:pt x="3038048" y="-6092"/>
                  <a:pt x="3289560" y="0"/>
                </a:cubicBezTo>
                <a:cubicBezTo>
                  <a:pt x="3541072" y="6092"/>
                  <a:pt x="3714828" y="-13803"/>
                  <a:pt x="3914849" y="0"/>
                </a:cubicBezTo>
                <a:cubicBezTo>
                  <a:pt x="4114870" y="13803"/>
                  <a:pt x="4317854" y="-27702"/>
                  <a:pt x="4703256" y="0"/>
                </a:cubicBezTo>
                <a:cubicBezTo>
                  <a:pt x="5088658" y="27702"/>
                  <a:pt x="5278190" y="-35366"/>
                  <a:pt x="5437290" y="0"/>
                </a:cubicBezTo>
                <a:cubicBezTo>
                  <a:pt x="5443473" y="200969"/>
                  <a:pt x="5438738" y="285626"/>
                  <a:pt x="5437290" y="550818"/>
                </a:cubicBezTo>
                <a:cubicBezTo>
                  <a:pt x="5435842" y="816010"/>
                  <a:pt x="5430994" y="914214"/>
                  <a:pt x="5437290" y="1119794"/>
                </a:cubicBezTo>
                <a:cubicBezTo>
                  <a:pt x="5443586" y="1325374"/>
                  <a:pt x="5446585" y="1599113"/>
                  <a:pt x="5437290" y="1815882"/>
                </a:cubicBezTo>
                <a:cubicBezTo>
                  <a:pt x="5284833" y="1810463"/>
                  <a:pt x="5026532" y="1794570"/>
                  <a:pt x="4920747" y="1815882"/>
                </a:cubicBezTo>
                <a:cubicBezTo>
                  <a:pt x="4814962" y="1837194"/>
                  <a:pt x="4538329" y="1818322"/>
                  <a:pt x="4404205" y="1815882"/>
                </a:cubicBezTo>
                <a:cubicBezTo>
                  <a:pt x="4270081" y="1813442"/>
                  <a:pt x="4063016" y="1811844"/>
                  <a:pt x="3724544" y="1815882"/>
                </a:cubicBezTo>
                <a:cubicBezTo>
                  <a:pt x="3386072" y="1819920"/>
                  <a:pt x="3363260" y="1838821"/>
                  <a:pt x="3153628" y="1815882"/>
                </a:cubicBezTo>
                <a:cubicBezTo>
                  <a:pt x="2943996" y="1792943"/>
                  <a:pt x="2670661" y="1823638"/>
                  <a:pt x="2365221" y="1815882"/>
                </a:cubicBezTo>
                <a:cubicBezTo>
                  <a:pt x="2059781" y="1808126"/>
                  <a:pt x="1980026" y="1807512"/>
                  <a:pt x="1739933" y="1815882"/>
                </a:cubicBezTo>
                <a:cubicBezTo>
                  <a:pt x="1499840" y="1824252"/>
                  <a:pt x="1426119" y="1813965"/>
                  <a:pt x="1114644" y="1815882"/>
                </a:cubicBezTo>
                <a:cubicBezTo>
                  <a:pt x="803169" y="1817799"/>
                  <a:pt x="266563" y="1827215"/>
                  <a:pt x="0" y="1815882"/>
                </a:cubicBezTo>
                <a:cubicBezTo>
                  <a:pt x="-27578" y="1632640"/>
                  <a:pt x="-8655" y="1374531"/>
                  <a:pt x="0" y="1246906"/>
                </a:cubicBezTo>
                <a:cubicBezTo>
                  <a:pt x="8655" y="1119281"/>
                  <a:pt x="-16409" y="892690"/>
                  <a:pt x="0" y="641612"/>
                </a:cubicBezTo>
                <a:cubicBezTo>
                  <a:pt x="16409" y="390534"/>
                  <a:pt x="-7856" y="254264"/>
                  <a:pt x="0" y="0"/>
                </a:cubicBezTo>
                <a:close/>
              </a:path>
              <a:path w="5437290" h="1815882" stroke="0" extrusionOk="0">
                <a:moveTo>
                  <a:pt x="0" y="0"/>
                </a:moveTo>
                <a:cubicBezTo>
                  <a:pt x="166165" y="-2294"/>
                  <a:pt x="449659" y="-34233"/>
                  <a:pt x="788407" y="0"/>
                </a:cubicBezTo>
                <a:cubicBezTo>
                  <a:pt x="1127155" y="34233"/>
                  <a:pt x="1205986" y="-10471"/>
                  <a:pt x="1468068" y="0"/>
                </a:cubicBezTo>
                <a:cubicBezTo>
                  <a:pt x="1730150" y="10471"/>
                  <a:pt x="1948194" y="-6272"/>
                  <a:pt x="2147730" y="0"/>
                </a:cubicBezTo>
                <a:cubicBezTo>
                  <a:pt x="2347266" y="6272"/>
                  <a:pt x="2478269" y="12056"/>
                  <a:pt x="2773018" y="0"/>
                </a:cubicBezTo>
                <a:cubicBezTo>
                  <a:pt x="3067767" y="-12056"/>
                  <a:pt x="3109878" y="17021"/>
                  <a:pt x="3289560" y="0"/>
                </a:cubicBezTo>
                <a:cubicBezTo>
                  <a:pt x="3469242" y="-17021"/>
                  <a:pt x="3835268" y="14527"/>
                  <a:pt x="4023595" y="0"/>
                </a:cubicBezTo>
                <a:cubicBezTo>
                  <a:pt x="4211923" y="-14527"/>
                  <a:pt x="4507150" y="-20056"/>
                  <a:pt x="4812002" y="0"/>
                </a:cubicBezTo>
                <a:cubicBezTo>
                  <a:pt x="5116854" y="20056"/>
                  <a:pt x="5173260" y="-21544"/>
                  <a:pt x="5437290" y="0"/>
                </a:cubicBezTo>
                <a:cubicBezTo>
                  <a:pt x="5430890" y="184298"/>
                  <a:pt x="5419550" y="405964"/>
                  <a:pt x="5437290" y="550818"/>
                </a:cubicBezTo>
                <a:cubicBezTo>
                  <a:pt x="5455030" y="695672"/>
                  <a:pt x="5459648" y="899453"/>
                  <a:pt x="5437290" y="1119794"/>
                </a:cubicBezTo>
                <a:cubicBezTo>
                  <a:pt x="5414932" y="1340135"/>
                  <a:pt x="5436269" y="1670700"/>
                  <a:pt x="5437290" y="1815882"/>
                </a:cubicBezTo>
                <a:cubicBezTo>
                  <a:pt x="5116797" y="1785452"/>
                  <a:pt x="4962387" y="1854266"/>
                  <a:pt x="4648883" y="1815882"/>
                </a:cubicBezTo>
                <a:cubicBezTo>
                  <a:pt x="4335379" y="1777498"/>
                  <a:pt x="4148854" y="1849065"/>
                  <a:pt x="3969222" y="1815882"/>
                </a:cubicBezTo>
                <a:cubicBezTo>
                  <a:pt x="3789590" y="1782699"/>
                  <a:pt x="3392445" y="1806831"/>
                  <a:pt x="3235188" y="1815882"/>
                </a:cubicBezTo>
                <a:cubicBezTo>
                  <a:pt x="3077931" y="1824933"/>
                  <a:pt x="2787132" y="1799999"/>
                  <a:pt x="2555526" y="1815882"/>
                </a:cubicBezTo>
                <a:cubicBezTo>
                  <a:pt x="2323920" y="1831765"/>
                  <a:pt x="2130972" y="1836042"/>
                  <a:pt x="1767119" y="1815882"/>
                </a:cubicBezTo>
                <a:cubicBezTo>
                  <a:pt x="1403266" y="1795722"/>
                  <a:pt x="1334686" y="1788603"/>
                  <a:pt x="1033085" y="1815882"/>
                </a:cubicBezTo>
                <a:cubicBezTo>
                  <a:pt x="731484" y="1843161"/>
                  <a:pt x="391466" y="1819625"/>
                  <a:pt x="0" y="1815882"/>
                </a:cubicBezTo>
                <a:cubicBezTo>
                  <a:pt x="-10134" y="1655970"/>
                  <a:pt x="13545" y="1330143"/>
                  <a:pt x="0" y="1174270"/>
                </a:cubicBezTo>
                <a:cubicBezTo>
                  <a:pt x="-13545" y="1018397"/>
                  <a:pt x="-20405" y="742962"/>
                  <a:pt x="0" y="605294"/>
                </a:cubicBezTo>
                <a:cubicBezTo>
                  <a:pt x="20405" y="467626"/>
                  <a:pt x="-22343" y="139497"/>
                  <a:pt x="0" y="0"/>
                </a:cubicBezTo>
                <a:close/>
              </a:path>
            </a:pathLst>
          </a:custGeom>
          <a:solidFill>
            <a:schemeClr val="bg1"/>
          </a:solidFill>
          <a:ln w="38100">
            <a:solidFill>
              <a:srgbClr val="FFB7FA"/>
            </a:solidFill>
            <a:extLst>
              <a:ext uri="{C807C97D-BFC1-408E-A445-0C87EB9F89A2}">
                <ask:lineSketchStyleProps xmlns:ask="http://schemas.microsoft.com/office/drawing/2018/sketchyshapes" sd="2815287630">
                  <a:prstGeom prst="rect">
                    <a:avLst/>
                  </a:prstGeom>
                  <ask:type>
                    <ask:lineSketchFreehan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55454"/>
                </a:solidFill>
                <a:effectLst/>
                <a:uLnTx/>
                <a:uFillTx/>
                <a:latin typeface="Arial" panose="020B0604020202020204" pitchFamily="34" charset="0"/>
                <a:ea typeface="+mn-ea"/>
                <a:cs typeface="Arial" panose="020B0604020202020204" pitchFamily="34" charset="0"/>
              </a:rPr>
              <a:t>4YP </a:t>
            </a:r>
            <a:r>
              <a:rPr lang="en-GB" sz="1400" b="1" i="0" dirty="0">
                <a:solidFill>
                  <a:srgbClr val="1C1C1C"/>
                </a:solidFill>
                <a:effectLst/>
                <a:highlight>
                  <a:srgbClr val="FFFFFF"/>
                </a:highlight>
                <a:latin typeface="Figtree"/>
              </a:rPr>
              <a:t>works with 7-25 year-olds at the Ipswich town centre hub, in schools and out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hlinkClick r:id="rId16"/>
              </a:rPr>
              <a:t>4YP At School - 4YP - For Children &amp; Young People Charity</a:t>
            </a:r>
            <a:r>
              <a:rPr lang="en-GB" sz="1400" dirty="0"/>
              <a:t>  </a:t>
            </a:r>
            <a:r>
              <a:rPr lang="en-GB" sz="1400" b="0" i="0" dirty="0">
                <a:solidFill>
                  <a:srgbClr val="1C1C1C"/>
                </a:solidFill>
                <a:effectLst/>
                <a:latin typeface="Figtree"/>
              </a:rPr>
              <a:t>4YP At School is a bespoke service, tailored to the individual needs of each school, which draws on 4YP’s expertise to supply counselling and/or youth work onsite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dirty="0">
                <a:solidFill>
                  <a:srgbClr val="1C1C1C"/>
                </a:solidFill>
                <a:effectLst/>
                <a:highlight>
                  <a:srgbClr val="FFFFFF"/>
                </a:highlight>
                <a:latin typeface="Figtree"/>
              </a:rPr>
              <a:t>If you are interested in exploring how 4YP could assist your school, please contact at 01473 252607 or via email enquiries@4YP.org.uk</a:t>
            </a:r>
            <a:endParaRPr kumimoji="0" lang="en-GB" sz="1400" b="0" i="0" u="none" strike="noStrike" kern="1200" cap="none" spc="0" normalizeH="0" baseline="0" noProof="0" dirty="0">
              <a:ln>
                <a:noFill/>
              </a:ln>
              <a:solidFill>
                <a:srgbClr val="5554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077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a:extLst>
              <a:ext uri="{FF2B5EF4-FFF2-40B4-BE49-F238E27FC236}">
                <a16:creationId xmlns:a16="http://schemas.microsoft.com/office/drawing/2014/main" id="{96DB7932-80B2-4723-B95D-637EA6C4B9FD}"/>
              </a:ext>
            </a:extLst>
          </p:cNvPr>
          <p:cNvSpPr txBox="1"/>
          <p:nvPr/>
        </p:nvSpPr>
        <p:spPr>
          <a:xfrm>
            <a:off x="4722100" y="2155741"/>
            <a:ext cx="2686929" cy="1861006"/>
          </a:xfrm>
          <a:prstGeom prst="flowChartConnector">
            <a:avLst/>
          </a:prstGeom>
          <a:solidFill>
            <a:srgbClr val="FFE5FD"/>
          </a:solidFill>
          <a:ln w="38100">
            <a:solidFill>
              <a:schemeClr val="accent1">
                <a:lumMod val="40000"/>
                <a:lumOff val="60000"/>
              </a:schemeClr>
            </a:solidFill>
            <a:extLst>
              <a:ext uri="{C807C97D-BFC1-408E-A445-0C87EB9F89A2}">
                <ask:lineSketchStyleProps xmlns:ask="http://schemas.microsoft.com/office/drawing/2018/sketchyshapes" sd="901591340">
                  <a:custGeom>
                    <a:avLst/>
                    <a:gdLst>
                      <a:gd name="connsiteX0" fmla="*/ 0 w 2686929"/>
                      <a:gd name="connsiteY0" fmla="*/ 519351 h 1038701"/>
                      <a:gd name="connsiteX1" fmla="*/ 1343465 w 2686929"/>
                      <a:gd name="connsiteY1" fmla="*/ 0 h 1038701"/>
                      <a:gd name="connsiteX2" fmla="*/ 2686930 w 2686929"/>
                      <a:gd name="connsiteY2" fmla="*/ 519351 h 1038701"/>
                      <a:gd name="connsiteX3" fmla="*/ 1343465 w 2686929"/>
                      <a:gd name="connsiteY3" fmla="*/ 1038702 h 1038701"/>
                      <a:gd name="connsiteX4" fmla="*/ 0 w 2686929"/>
                      <a:gd name="connsiteY4" fmla="*/ 519351 h 1038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929" h="1038701" fill="none" extrusionOk="0">
                        <a:moveTo>
                          <a:pt x="0" y="519351"/>
                        </a:moveTo>
                        <a:cubicBezTo>
                          <a:pt x="-8737" y="245578"/>
                          <a:pt x="639492" y="50307"/>
                          <a:pt x="1343465" y="0"/>
                        </a:cubicBezTo>
                        <a:cubicBezTo>
                          <a:pt x="2074106" y="-45297"/>
                          <a:pt x="2687363" y="184997"/>
                          <a:pt x="2686930" y="519351"/>
                        </a:cubicBezTo>
                        <a:cubicBezTo>
                          <a:pt x="2621986" y="750861"/>
                          <a:pt x="2065830" y="1095803"/>
                          <a:pt x="1343465" y="1038702"/>
                        </a:cubicBezTo>
                        <a:cubicBezTo>
                          <a:pt x="571382" y="975992"/>
                          <a:pt x="16223" y="798396"/>
                          <a:pt x="0" y="519351"/>
                        </a:cubicBezTo>
                        <a:close/>
                      </a:path>
                      <a:path w="2686929" h="1038701" stroke="0" extrusionOk="0">
                        <a:moveTo>
                          <a:pt x="0" y="519351"/>
                        </a:moveTo>
                        <a:cubicBezTo>
                          <a:pt x="52865" y="178404"/>
                          <a:pt x="580605" y="89336"/>
                          <a:pt x="1343465" y="0"/>
                        </a:cubicBezTo>
                        <a:cubicBezTo>
                          <a:pt x="2055785" y="-31104"/>
                          <a:pt x="2697483" y="217590"/>
                          <a:pt x="2686930" y="519351"/>
                        </a:cubicBezTo>
                        <a:cubicBezTo>
                          <a:pt x="2688658" y="886592"/>
                          <a:pt x="2141177" y="1062704"/>
                          <a:pt x="1343465" y="1038702"/>
                        </a:cubicBezTo>
                        <a:cubicBezTo>
                          <a:pt x="604248" y="1100669"/>
                          <a:pt x="-7434" y="802364"/>
                          <a:pt x="0" y="519351"/>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endParaRPr lang="en-GB" sz="2000" dirty="0">
              <a:solidFill>
                <a:schemeClr val="tx1"/>
              </a:solidFill>
              <a:latin typeface="Arial" panose="020B0604020202020204" pitchFamily="34" charset="0"/>
              <a:cs typeface="Arial" panose="020B0604020202020204" pitchFamily="34" charset="0"/>
            </a:endParaRPr>
          </a:p>
          <a:p>
            <a:pPr algn="ctr"/>
            <a:r>
              <a:rPr lang="en-GB" sz="2000" dirty="0">
                <a:solidFill>
                  <a:schemeClr val="tx1"/>
                </a:solidFill>
                <a:latin typeface="Arial" panose="020B0604020202020204" pitchFamily="34" charset="0"/>
                <a:cs typeface="Arial" panose="020B0604020202020204" pitchFamily="34" charset="0"/>
              </a:rPr>
              <a:t>Managing panic attacks</a:t>
            </a:r>
          </a:p>
          <a:p>
            <a:pPr algn="ctr"/>
            <a:endParaRPr lang="en-GB" sz="2000" dirty="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E70A140-C8C3-451D-B94C-6F0C451C8F47}"/>
              </a:ext>
            </a:extLst>
          </p:cNvPr>
          <p:cNvSpPr/>
          <p:nvPr/>
        </p:nvSpPr>
        <p:spPr>
          <a:xfrm>
            <a:off x="3159250" y="1150674"/>
            <a:ext cx="8499557" cy="523220"/>
          </a:xfrm>
          <a:custGeom>
            <a:avLst/>
            <a:gdLst>
              <a:gd name="connsiteX0" fmla="*/ 0 w 8499557"/>
              <a:gd name="connsiteY0" fmla="*/ 0 h 523220"/>
              <a:gd name="connsiteX1" fmla="*/ 568817 w 8499557"/>
              <a:gd name="connsiteY1" fmla="*/ 0 h 523220"/>
              <a:gd name="connsiteX2" fmla="*/ 1137633 w 8499557"/>
              <a:gd name="connsiteY2" fmla="*/ 0 h 523220"/>
              <a:gd name="connsiteX3" fmla="*/ 1791445 w 8499557"/>
              <a:gd name="connsiteY3" fmla="*/ 0 h 523220"/>
              <a:gd name="connsiteX4" fmla="*/ 2615248 w 8499557"/>
              <a:gd name="connsiteY4" fmla="*/ 0 h 523220"/>
              <a:gd name="connsiteX5" fmla="*/ 3184065 w 8499557"/>
              <a:gd name="connsiteY5" fmla="*/ 0 h 523220"/>
              <a:gd name="connsiteX6" fmla="*/ 3752881 w 8499557"/>
              <a:gd name="connsiteY6" fmla="*/ 0 h 523220"/>
              <a:gd name="connsiteX7" fmla="*/ 4491689 w 8499557"/>
              <a:gd name="connsiteY7" fmla="*/ 0 h 523220"/>
              <a:gd name="connsiteX8" fmla="*/ 5060505 w 8499557"/>
              <a:gd name="connsiteY8" fmla="*/ 0 h 523220"/>
              <a:gd name="connsiteX9" fmla="*/ 5459331 w 8499557"/>
              <a:gd name="connsiteY9" fmla="*/ 0 h 523220"/>
              <a:gd name="connsiteX10" fmla="*/ 6113143 w 8499557"/>
              <a:gd name="connsiteY10" fmla="*/ 0 h 523220"/>
              <a:gd name="connsiteX11" fmla="*/ 6596964 w 8499557"/>
              <a:gd name="connsiteY11" fmla="*/ 0 h 523220"/>
              <a:gd name="connsiteX12" fmla="*/ 7250776 w 8499557"/>
              <a:gd name="connsiteY12" fmla="*/ 0 h 523220"/>
              <a:gd name="connsiteX13" fmla="*/ 8499557 w 8499557"/>
              <a:gd name="connsiteY13" fmla="*/ 0 h 523220"/>
              <a:gd name="connsiteX14" fmla="*/ 8499557 w 8499557"/>
              <a:gd name="connsiteY14" fmla="*/ 523220 h 523220"/>
              <a:gd name="connsiteX15" fmla="*/ 7760749 w 8499557"/>
              <a:gd name="connsiteY15" fmla="*/ 523220 h 523220"/>
              <a:gd name="connsiteX16" fmla="*/ 7191933 w 8499557"/>
              <a:gd name="connsiteY16" fmla="*/ 523220 h 523220"/>
              <a:gd name="connsiteX17" fmla="*/ 6368130 w 8499557"/>
              <a:gd name="connsiteY17" fmla="*/ 523220 h 523220"/>
              <a:gd name="connsiteX18" fmla="*/ 5714318 w 8499557"/>
              <a:gd name="connsiteY18" fmla="*/ 523220 h 523220"/>
              <a:gd name="connsiteX19" fmla="*/ 5145501 w 8499557"/>
              <a:gd name="connsiteY19" fmla="*/ 523220 h 523220"/>
              <a:gd name="connsiteX20" fmla="*/ 4321698 w 8499557"/>
              <a:gd name="connsiteY20" fmla="*/ 523220 h 523220"/>
              <a:gd name="connsiteX21" fmla="*/ 3752881 w 8499557"/>
              <a:gd name="connsiteY21" fmla="*/ 523220 h 523220"/>
              <a:gd name="connsiteX22" fmla="*/ 3184065 w 8499557"/>
              <a:gd name="connsiteY22" fmla="*/ 523220 h 523220"/>
              <a:gd name="connsiteX23" fmla="*/ 2530253 w 8499557"/>
              <a:gd name="connsiteY23" fmla="*/ 523220 h 523220"/>
              <a:gd name="connsiteX24" fmla="*/ 1791445 w 8499557"/>
              <a:gd name="connsiteY24" fmla="*/ 523220 h 523220"/>
              <a:gd name="connsiteX25" fmla="*/ 1052637 w 8499557"/>
              <a:gd name="connsiteY25" fmla="*/ 523220 h 523220"/>
              <a:gd name="connsiteX26" fmla="*/ 0 w 8499557"/>
              <a:gd name="connsiteY26" fmla="*/ 523220 h 523220"/>
              <a:gd name="connsiteX27" fmla="*/ 0 w 8499557"/>
              <a:gd name="connsiteY27"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99557" h="523220" fill="none" extrusionOk="0">
                <a:moveTo>
                  <a:pt x="0" y="0"/>
                </a:moveTo>
                <a:cubicBezTo>
                  <a:pt x="281297" y="-22234"/>
                  <a:pt x="291900" y="2336"/>
                  <a:pt x="568817" y="0"/>
                </a:cubicBezTo>
                <a:cubicBezTo>
                  <a:pt x="845734" y="-2336"/>
                  <a:pt x="938401" y="14042"/>
                  <a:pt x="1137633" y="0"/>
                </a:cubicBezTo>
                <a:cubicBezTo>
                  <a:pt x="1336865" y="-14042"/>
                  <a:pt x="1602765" y="29970"/>
                  <a:pt x="1791445" y="0"/>
                </a:cubicBezTo>
                <a:cubicBezTo>
                  <a:pt x="1980125" y="-29970"/>
                  <a:pt x="2383087" y="-1095"/>
                  <a:pt x="2615248" y="0"/>
                </a:cubicBezTo>
                <a:cubicBezTo>
                  <a:pt x="2847410" y="1095"/>
                  <a:pt x="2956962" y="-28018"/>
                  <a:pt x="3184065" y="0"/>
                </a:cubicBezTo>
                <a:cubicBezTo>
                  <a:pt x="3411168" y="28018"/>
                  <a:pt x="3620393" y="-13223"/>
                  <a:pt x="3752881" y="0"/>
                </a:cubicBezTo>
                <a:cubicBezTo>
                  <a:pt x="3885369" y="13223"/>
                  <a:pt x="4307832" y="29276"/>
                  <a:pt x="4491689" y="0"/>
                </a:cubicBezTo>
                <a:cubicBezTo>
                  <a:pt x="4675546" y="-29276"/>
                  <a:pt x="4800123" y="-9211"/>
                  <a:pt x="5060505" y="0"/>
                </a:cubicBezTo>
                <a:cubicBezTo>
                  <a:pt x="5320887" y="9211"/>
                  <a:pt x="5278529" y="10292"/>
                  <a:pt x="5459331" y="0"/>
                </a:cubicBezTo>
                <a:cubicBezTo>
                  <a:pt x="5640133" y="-10292"/>
                  <a:pt x="5922826" y="-22835"/>
                  <a:pt x="6113143" y="0"/>
                </a:cubicBezTo>
                <a:cubicBezTo>
                  <a:pt x="6303460" y="22835"/>
                  <a:pt x="6430261" y="-5056"/>
                  <a:pt x="6596964" y="0"/>
                </a:cubicBezTo>
                <a:cubicBezTo>
                  <a:pt x="6763667" y="5056"/>
                  <a:pt x="7105369" y="14504"/>
                  <a:pt x="7250776" y="0"/>
                </a:cubicBezTo>
                <a:cubicBezTo>
                  <a:pt x="7396183" y="-14504"/>
                  <a:pt x="8128450" y="-27515"/>
                  <a:pt x="8499557" y="0"/>
                </a:cubicBezTo>
                <a:cubicBezTo>
                  <a:pt x="8519974" y="137248"/>
                  <a:pt x="8523579" y="322127"/>
                  <a:pt x="8499557" y="523220"/>
                </a:cubicBezTo>
                <a:cubicBezTo>
                  <a:pt x="8153622" y="534168"/>
                  <a:pt x="8049504" y="542525"/>
                  <a:pt x="7760749" y="523220"/>
                </a:cubicBezTo>
                <a:cubicBezTo>
                  <a:pt x="7471994" y="503915"/>
                  <a:pt x="7453348" y="544638"/>
                  <a:pt x="7191933" y="523220"/>
                </a:cubicBezTo>
                <a:cubicBezTo>
                  <a:pt x="6930518" y="501802"/>
                  <a:pt x="6769270" y="512485"/>
                  <a:pt x="6368130" y="523220"/>
                </a:cubicBezTo>
                <a:cubicBezTo>
                  <a:pt x="5966990" y="533955"/>
                  <a:pt x="5890630" y="547119"/>
                  <a:pt x="5714318" y="523220"/>
                </a:cubicBezTo>
                <a:cubicBezTo>
                  <a:pt x="5538006" y="499321"/>
                  <a:pt x="5266225" y="507618"/>
                  <a:pt x="5145501" y="523220"/>
                </a:cubicBezTo>
                <a:cubicBezTo>
                  <a:pt x="5024777" y="538822"/>
                  <a:pt x="4631992" y="562112"/>
                  <a:pt x="4321698" y="523220"/>
                </a:cubicBezTo>
                <a:cubicBezTo>
                  <a:pt x="4011404" y="484328"/>
                  <a:pt x="3935723" y="529424"/>
                  <a:pt x="3752881" y="523220"/>
                </a:cubicBezTo>
                <a:cubicBezTo>
                  <a:pt x="3570039" y="517016"/>
                  <a:pt x="3340241" y="537517"/>
                  <a:pt x="3184065" y="523220"/>
                </a:cubicBezTo>
                <a:cubicBezTo>
                  <a:pt x="3027889" y="508923"/>
                  <a:pt x="2836363" y="542100"/>
                  <a:pt x="2530253" y="523220"/>
                </a:cubicBezTo>
                <a:cubicBezTo>
                  <a:pt x="2224143" y="504340"/>
                  <a:pt x="2050458" y="544532"/>
                  <a:pt x="1791445" y="523220"/>
                </a:cubicBezTo>
                <a:cubicBezTo>
                  <a:pt x="1532432" y="501908"/>
                  <a:pt x="1324865" y="535583"/>
                  <a:pt x="1052637" y="523220"/>
                </a:cubicBezTo>
                <a:cubicBezTo>
                  <a:pt x="780409" y="510857"/>
                  <a:pt x="401514" y="568173"/>
                  <a:pt x="0" y="523220"/>
                </a:cubicBezTo>
                <a:cubicBezTo>
                  <a:pt x="-11491" y="392742"/>
                  <a:pt x="17688" y="196889"/>
                  <a:pt x="0" y="0"/>
                </a:cubicBezTo>
                <a:close/>
              </a:path>
              <a:path w="8499557" h="523220" stroke="0" extrusionOk="0">
                <a:moveTo>
                  <a:pt x="0" y="0"/>
                </a:moveTo>
                <a:cubicBezTo>
                  <a:pt x="344911" y="-891"/>
                  <a:pt x="509244" y="-251"/>
                  <a:pt x="738808" y="0"/>
                </a:cubicBezTo>
                <a:cubicBezTo>
                  <a:pt x="968372" y="251"/>
                  <a:pt x="1031872" y="17355"/>
                  <a:pt x="1137633" y="0"/>
                </a:cubicBezTo>
                <a:cubicBezTo>
                  <a:pt x="1243395" y="-17355"/>
                  <a:pt x="1426360" y="7768"/>
                  <a:pt x="1536458" y="0"/>
                </a:cubicBezTo>
                <a:cubicBezTo>
                  <a:pt x="1646556" y="-7768"/>
                  <a:pt x="2120322" y="-7393"/>
                  <a:pt x="2360262" y="0"/>
                </a:cubicBezTo>
                <a:cubicBezTo>
                  <a:pt x="2600202" y="7393"/>
                  <a:pt x="2652968" y="24121"/>
                  <a:pt x="2844083" y="0"/>
                </a:cubicBezTo>
                <a:cubicBezTo>
                  <a:pt x="3035198" y="-24121"/>
                  <a:pt x="3373868" y="30446"/>
                  <a:pt x="3667886" y="0"/>
                </a:cubicBezTo>
                <a:cubicBezTo>
                  <a:pt x="3961904" y="-30446"/>
                  <a:pt x="4017018" y="-1921"/>
                  <a:pt x="4236702" y="0"/>
                </a:cubicBezTo>
                <a:cubicBezTo>
                  <a:pt x="4456386" y="1921"/>
                  <a:pt x="4630865" y="-20309"/>
                  <a:pt x="4975510" y="0"/>
                </a:cubicBezTo>
                <a:cubicBezTo>
                  <a:pt x="5320155" y="20309"/>
                  <a:pt x="5341973" y="-16032"/>
                  <a:pt x="5459331" y="0"/>
                </a:cubicBezTo>
                <a:cubicBezTo>
                  <a:pt x="5576689" y="16032"/>
                  <a:pt x="5960988" y="-27370"/>
                  <a:pt x="6283134" y="0"/>
                </a:cubicBezTo>
                <a:cubicBezTo>
                  <a:pt x="6605280" y="27370"/>
                  <a:pt x="6719384" y="-13926"/>
                  <a:pt x="6851951" y="0"/>
                </a:cubicBezTo>
                <a:cubicBezTo>
                  <a:pt x="6984518" y="13926"/>
                  <a:pt x="7423975" y="-4250"/>
                  <a:pt x="7675754" y="0"/>
                </a:cubicBezTo>
                <a:cubicBezTo>
                  <a:pt x="7927533" y="4250"/>
                  <a:pt x="8123246" y="29373"/>
                  <a:pt x="8499557" y="0"/>
                </a:cubicBezTo>
                <a:cubicBezTo>
                  <a:pt x="8513949" y="139654"/>
                  <a:pt x="8501998" y="398487"/>
                  <a:pt x="8499557" y="523220"/>
                </a:cubicBezTo>
                <a:cubicBezTo>
                  <a:pt x="8349598" y="528113"/>
                  <a:pt x="7918838" y="500789"/>
                  <a:pt x="7760749" y="523220"/>
                </a:cubicBezTo>
                <a:cubicBezTo>
                  <a:pt x="7602660" y="545651"/>
                  <a:pt x="7347071" y="514697"/>
                  <a:pt x="7191933" y="523220"/>
                </a:cubicBezTo>
                <a:cubicBezTo>
                  <a:pt x="7036795" y="531743"/>
                  <a:pt x="6610631" y="531759"/>
                  <a:pt x="6368130" y="523220"/>
                </a:cubicBezTo>
                <a:cubicBezTo>
                  <a:pt x="6125629" y="514681"/>
                  <a:pt x="6060825" y="535242"/>
                  <a:pt x="5884309" y="523220"/>
                </a:cubicBezTo>
                <a:cubicBezTo>
                  <a:pt x="5707793" y="511198"/>
                  <a:pt x="5599435" y="525486"/>
                  <a:pt x="5315492" y="523220"/>
                </a:cubicBezTo>
                <a:cubicBezTo>
                  <a:pt x="5031549" y="520954"/>
                  <a:pt x="5081084" y="509333"/>
                  <a:pt x="4916667" y="523220"/>
                </a:cubicBezTo>
                <a:cubicBezTo>
                  <a:pt x="4752251" y="537107"/>
                  <a:pt x="4468249" y="527752"/>
                  <a:pt x="4262855" y="523220"/>
                </a:cubicBezTo>
                <a:cubicBezTo>
                  <a:pt x="4057461" y="518688"/>
                  <a:pt x="4004870" y="520027"/>
                  <a:pt x="3779034" y="523220"/>
                </a:cubicBezTo>
                <a:cubicBezTo>
                  <a:pt x="3553198" y="526413"/>
                  <a:pt x="3129990" y="507761"/>
                  <a:pt x="2955231" y="523220"/>
                </a:cubicBezTo>
                <a:cubicBezTo>
                  <a:pt x="2780472" y="538679"/>
                  <a:pt x="2667474" y="524443"/>
                  <a:pt x="2556405" y="523220"/>
                </a:cubicBezTo>
                <a:cubicBezTo>
                  <a:pt x="2445336" y="521997"/>
                  <a:pt x="1906007" y="526903"/>
                  <a:pt x="1732602" y="523220"/>
                </a:cubicBezTo>
                <a:cubicBezTo>
                  <a:pt x="1559197" y="519537"/>
                  <a:pt x="1480921" y="518550"/>
                  <a:pt x="1333777" y="523220"/>
                </a:cubicBezTo>
                <a:cubicBezTo>
                  <a:pt x="1186634" y="527890"/>
                  <a:pt x="788668" y="515557"/>
                  <a:pt x="594969" y="523220"/>
                </a:cubicBezTo>
                <a:cubicBezTo>
                  <a:pt x="401270" y="530883"/>
                  <a:pt x="149388" y="515940"/>
                  <a:pt x="0" y="523220"/>
                </a:cubicBezTo>
                <a:cubicBezTo>
                  <a:pt x="4511" y="261695"/>
                  <a:pt x="2551" y="227316"/>
                  <a:pt x="0" y="0"/>
                </a:cubicBezTo>
                <a:close/>
              </a:path>
            </a:pathLst>
          </a:custGeom>
          <a:ln w="38100">
            <a:solidFill>
              <a:schemeClr val="accent1">
                <a:lumMod val="40000"/>
                <a:lumOff val="60000"/>
              </a:schemeClr>
            </a:solidFill>
            <a:extLst>
              <a:ext uri="{C807C97D-BFC1-408E-A445-0C87EB9F89A2}">
                <ask:lineSketchStyleProps xmlns:ask="http://schemas.microsoft.com/office/drawing/2018/sketchyshapes" sd="3544353037">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3"/>
              </a:rPr>
              <a:t>https://youtu.be/pJCpZBIedrw</a:t>
            </a:r>
            <a:r>
              <a:rPr lang="en-GB" sz="1400" dirty="0">
                <a:latin typeface="Arial" panose="020B0604020202020204" pitchFamily="34" charset="0"/>
                <a:cs typeface="Arial" panose="020B0604020202020204" pitchFamily="34" charset="0"/>
              </a:rPr>
              <a:t> is a 2 minute animated YouTube clip produced by Mind with an English accented adult female voice over, with some ‘bite-size’ guidance on managing panic attacks.</a:t>
            </a:r>
          </a:p>
        </p:txBody>
      </p:sp>
      <p:sp>
        <p:nvSpPr>
          <p:cNvPr id="4" name="Rectangle 3">
            <a:extLst>
              <a:ext uri="{FF2B5EF4-FFF2-40B4-BE49-F238E27FC236}">
                <a16:creationId xmlns:a16="http://schemas.microsoft.com/office/drawing/2014/main" id="{0882D3E6-ECA0-47DB-B084-A8F0E61FDBFE}"/>
              </a:ext>
            </a:extLst>
          </p:cNvPr>
          <p:cNvSpPr/>
          <p:nvPr/>
        </p:nvSpPr>
        <p:spPr>
          <a:xfrm>
            <a:off x="474703" y="2501468"/>
            <a:ext cx="3777258" cy="1169551"/>
          </a:xfrm>
          <a:custGeom>
            <a:avLst/>
            <a:gdLst>
              <a:gd name="connsiteX0" fmla="*/ 0 w 3777258"/>
              <a:gd name="connsiteY0" fmla="*/ 0 h 1169551"/>
              <a:gd name="connsiteX1" fmla="*/ 516225 w 3777258"/>
              <a:gd name="connsiteY1" fmla="*/ 0 h 1169551"/>
              <a:gd name="connsiteX2" fmla="*/ 1107996 w 3777258"/>
              <a:gd name="connsiteY2" fmla="*/ 0 h 1169551"/>
              <a:gd name="connsiteX3" fmla="*/ 1737539 w 3777258"/>
              <a:gd name="connsiteY3" fmla="*/ 0 h 1169551"/>
              <a:gd name="connsiteX4" fmla="*/ 2253764 w 3777258"/>
              <a:gd name="connsiteY4" fmla="*/ 0 h 1169551"/>
              <a:gd name="connsiteX5" fmla="*/ 2958852 w 3777258"/>
              <a:gd name="connsiteY5" fmla="*/ 0 h 1169551"/>
              <a:gd name="connsiteX6" fmla="*/ 3777258 w 3777258"/>
              <a:gd name="connsiteY6" fmla="*/ 0 h 1169551"/>
              <a:gd name="connsiteX7" fmla="*/ 3777258 w 3777258"/>
              <a:gd name="connsiteY7" fmla="*/ 608167 h 1169551"/>
              <a:gd name="connsiteX8" fmla="*/ 3777258 w 3777258"/>
              <a:gd name="connsiteY8" fmla="*/ 1169551 h 1169551"/>
              <a:gd name="connsiteX9" fmla="*/ 3223260 w 3777258"/>
              <a:gd name="connsiteY9" fmla="*/ 1169551 h 1169551"/>
              <a:gd name="connsiteX10" fmla="*/ 2555945 w 3777258"/>
              <a:gd name="connsiteY10" fmla="*/ 1169551 h 1169551"/>
              <a:gd name="connsiteX11" fmla="*/ 2001947 w 3777258"/>
              <a:gd name="connsiteY11" fmla="*/ 1169551 h 1169551"/>
              <a:gd name="connsiteX12" fmla="*/ 1447949 w 3777258"/>
              <a:gd name="connsiteY12" fmla="*/ 1169551 h 1169551"/>
              <a:gd name="connsiteX13" fmla="*/ 818406 w 3777258"/>
              <a:gd name="connsiteY13" fmla="*/ 1169551 h 1169551"/>
              <a:gd name="connsiteX14" fmla="*/ 0 w 3777258"/>
              <a:gd name="connsiteY14" fmla="*/ 1169551 h 1169551"/>
              <a:gd name="connsiteX15" fmla="*/ 0 w 3777258"/>
              <a:gd name="connsiteY15" fmla="*/ 573080 h 1169551"/>
              <a:gd name="connsiteX16" fmla="*/ 0 w 3777258"/>
              <a:gd name="connsiteY16"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7258" h="1169551" fill="none" extrusionOk="0">
                <a:moveTo>
                  <a:pt x="0" y="0"/>
                </a:moveTo>
                <a:cubicBezTo>
                  <a:pt x="222928" y="-19934"/>
                  <a:pt x="349160" y="-4023"/>
                  <a:pt x="516225" y="0"/>
                </a:cubicBezTo>
                <a:cubicBezTo>
                  <a:pt x="683290" y="4023"/>
                  <a:pt x="911266" y="-12909"/>
                  <a:pt x="1107996" y="0"/>
                </a:cubicBezTo>
                <a:cubicBezTo>
                  <a:pt x="1304726" y="12909"/>
                  <a:pt x="1484918" y="-30500"/>
                  <a:pt x="1737539" y="0"/>
                </a:cubicBezTo>
                <a:cubicBezTo>
                  <a:pt x="1990160" y="30500"/>
                  <a:pt x="2063588" y="-15557"/>
                  <a:pt x="2253764" y="0"/>
                </a:cubicBezTo>
                <a:cubicBezTo>
                  <a:pt x="2443941" y="15557"/>
                  <a:pt x="2643025" y="20857"/>
                  <a:pt x="2958852" y="0"/>
                </a:cubicBezTo>
                <a:cubicBezTo>
                  <a:pt x="3274679" y="-20857"/>
                  <a:pt x="3452118" y="8850"/>
                  <a:pt x="3777258" y="0"/>
                </a:cubicBezTo>
                <a:cubicBezTo>
                  <a:pt x="3807244" y="277784"/>
                  <a:pt x="3763125" y="350040"/>
                  <a:pt x="3777258" y="608167"/>
                </a:cubicBezTo>
                <a:cubicBezTo>
                  <a:pt x="3791391" y="866294"/>
                  <a:pt x="3791496" y="913718"/>
                  <a:pt x="3777258" y="1169551"/>
                </a:cubicBezTo>
                <a:cubicBezTo>
                  <a:pt x="3663139" y="1151720"/>
                  <a:pt x="3391940" y="1163741"/>
                  <a:pt x="3223260" y="1169551"/>
                </a:cubicBezTo>
                <a:cubicBezTo>
                  <a:pt x="3054580" y="1175361"/>
                  <a:pt x="2777869" y="1172257"/>
                  <a:pt x="2555945" y="1169551"/>
                </a:cubicBezTo>
                <a:cubicBezTo>
                  <a:pt x="2334022" y="1166845"/>
                  <a:pt x="2204122" y="1143708"/>
                  <a:pt x="2001947" y="1169551"/>
                </a:cubicBezTo>
                <a:cubicBezTo>
                  <a:pt x="1799772" y="1195394"/>
                  <a:pt x="1568448" y="1156213"/>
                  <a:pt x="1447949" y="1169551"/>
                </a:cubicBezTo>
                <a:cubicBezTo>
                  <a:pt x="1327450" y="1182889"/>
                  <a:pt x="1116529" y="1177321"/>
                  <a:pt x="818406" y="1169551"/>
                </a:cubicBezTo>
                <a:cubicBezTo>
                  <a:pt x="520283" y="1161781"/>
                  <a:pt x="312846" y="1172275"/>
                  <a:pt x="0" y="1169551"/>
                </a:cubicBezTo>
                <a:cubicBezTo>
                  <a:pt x="-28651" y="998696"/>
                  <a:pt x="-26352" y="733729"/>
                  <a:pt x="0" y="573080"/>
                </a:cubicBezTo>
                <a:cubicBezTo>
                  <a:pt x="26352" y="412431"/>
                  <a:pt x="-21100" y="257721"/>
                  <a:pt x="0" y="0"/>
                </a:cubicBezTo>
                <a:close/>
              </a:path>
              <a:path w="3777258" h="1169551" stroke="0" extrusionOk="0">
                <a:moveTo>
                  <a:pt x="0" y="0"/>
                </a:moveTo>
                <a:cubicBezTo>
                  <a:pt x="282606" y="594"/>
                  <a:pt x="321155" y="23653"/>
                  <a:pt x="629543" y="0"/>
                </a:cubicBezTo>
                <a:cubicBezTo>
                  <a:pt x="937931" y="-23653"/>
                  <a:pt x="964856" y="5715"/>
                  <a:pt x="1145768" y="0"/>
                </a:cubicBezTo>
                <a:cubicBezTo>
                  <a:pt x="1326681" y="-5715"/>
                  <a:pt x="1544780" y="-23021"/>
                  <a:pt x="1813084" y="0"/>
                </a:cubicBezTo>
                <a:cubicBezTo>
                  <a:pt x="2081388" y="23021"/>
                  <a:pt x="2335694" y="21550"/>
                  <a:pt x="2518172" y="0"/>
                </a:cubicBezTo>
                <a:cubicBezTo>
                  <a:pt x="2700650" y="-21550"/>
                  <a:pt x="2883163" y="-15322"/>
                  <a:pt x="3109942" y="0"/>
                </a:cubicBezTo>
                <a:cubicBezTo>
                  <a:pt x="3336721" y="15322"/>
                  <a:pt x="3628807" y="-5442"/>
                  <a:pt x="3777258" y="0"/>
                </a:cubicBezTo>
                <a:cubicBezTo>
                  <a:pt x="3768278" y="270621"/>
                  <a:pt x="3805761" y="336173"/>
                  <a:pt x="3777258" y="573080"/>
                </a:cubicBezTo>
                <a:cubicBezTo>
                  <a:pt x="3748755" y="809987"/>
                  <a:pt x="3805422" y="983025"/>
                  <a:pt x="3777258" y="1169551"/>
                </a:cubicBezTo>
                <a:cubicBezTo>
                  <a:pt x="3572738" y="1172842"/>
                  <a:pt x="3431424" y="1159175"/>
                  <a:pt x="3261033" y="1169551"/>
                </a:cubicBezTo>
                <a:cubicBezTo>
                  <a:pt x="3090643" y="1179927"/>
                  <a:pt x="2878064" y="1168857"/>
                  <a:pt x="2593717" y="1169551"/>
                </a:cubicBezTo>
                <a:cubicBezTo>
                  <a:pt x="2309370" y="1170245"/>
                  <a:pt x="2168143" y="1195824"/>
                  <a:pt x="2039719" y="1169551"/>
                </a:cubicBezTo>
                <a:cubicBezTo>
                  <a:pt x="1911295" y="1143278"/>
                  <a:pt x="1613253" y="1150368"/>
                  <a:pt x="1410176" y="1169551"/>
                </a:cubicBezTo>
                <a:cubicBezTo>
                  <a:pt x="1207099" y="1188734"/>
                  <a:pt x="954188" y="1183135"/>
                  <a:pt x="818406" y="1169551"/>
                </a:cubicBezTo>
                <a:cubicBezTo>
                  <a:pt x="682624" y="1155968"/>
                  <a:pt x="343822" y="1195354"/>
                  <a:pt x="0" y="1169551"/>
                </a:cubicBezTo>
                <a:cubicBezTo>
                  <a:pt x="-11191" y="958750"/>
                  <a:pt x="-8058" y="894627"/>
                  <a:pt x="0" y="619862"/>
                </a:cubicBezTo>
                <a:cubicBezTo>
                  <a:pt x="8058" y="345097"/>
                  <a:pt x="17957" y="217654"/>
                  <a:pt x="0" y="0"/>
                </a:cubicBezTo>
                <a:close/>
              </a:path>
            </a:pathLst>
          </a:custGeom>
          <a:ln w="38100">
            <a:solidFill>
              <a:schemeClr val="accent1">
                <a:lumMod val="40000"/>
                <a:lumOff val="60000"/>
              </a:schemeClr>
            </a:solidFill>
            <a:extLst>
              <a:ext uri="{C807C97D-BFC1-408E-A445-0C87EB9F89A2}">
                <ask:lineSketchStyleProps xmlns:ask="http://schemas.microsoft.com/office/drawing/2018/sketchyshapes" sd="481675304">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4"/>
              </a:rPr>
              <a:t>https://youtu.be/9YaS_4tXBNU</a:t>
            </a:r>
            <a:r>
              <a:rPr lang="en-GB" sz="1400" dirty="0">
                <a:latin typeface="Arial" panose="020B0604020202020204" pitchFamily="34" charset="0"/>
                <a:cs typeface="Arial" panose="020B0604020202020204" pitchFamily="34" charset="0"/>
              </a:rPr>
              <a:t> is a 3 minute YouTube clip featuring a group of English men and women sharing what panic attacks feel like for them and how they’ve learned to manage them</a:t>
            </a:r>
          </a:p>
        </p:txBody>
      </p:sp>
      <p:sp>
        <p:nvSpPr>
          <p:cNvPr id="5" name="Rectangle 4">
            <a:extLst>
              <a:ext uri="{FF2B5EF4-FFF2-40B4-BE49-F238E27FC236}">
                <a16:creationId xmlns:a16="http://schemas.microsoft.com/office/drawing/2014/main" id="{89701542-ACD1-4AED-BFE4-DFC63C9EFE5E}"/>
              </a:ext>
            </a:extLst>
          </p:cNvPr>
          <p:cNvSpPr/>
          <p:nvPr/>
        </p:nvSpPr>
        <p:spPr>
          <a:xfrm>
            <a:off x="124182" y="4824857"/>
            <a:ext cx="6096000" cy="523220"/>
          </a:xfrm>
          <a:custGeom>
            <a:avLst/>
            <a:gdLst>
              <a:gd name="connsiteX0" fmla="*/ 0 w 6096000"/>
              <a:gd name="connsiteY0" fmla="*/ 0 h 523220"/>
              <a:gd name="connsiteX1" fmla="*/ 616373 w 6096000"/>
              <a:gd name="connsiteY1" fmla="*/ 0 h 523220"/>
              <a:gd name="connsiteX2" fmla="*/ 1171787 w 6096000"/>
              <a:gd name="connsiteY2" fmla="*/ 0 h 523220"/>
              <a:gd name="connsiteX3" fmla="*/ 1849120 w 6096000"/>
              <a:gd name="connsiteY3" fmla="*/ 0 h 523220"/>
              <a:gd name="connsiteX4" fmla="*/ 2648373 w 6096000"/>
              <a:gd name="connsiteY4" fmla="*/ 0 h 523220"/>
              <a:gd name="connsiteX5" fmla="*/ 3203787 w 6096000"/>
              <a:gd name="connsiteY5" fmla="*/ 0 h 523220"/>
              <a:gd name="connsiteX6" fmla="*/ 3881120 w 6096000"/>
              <a:gd name="connsiteY6" fmla="*/ 0 h 523220"/>
              <a:gd name="connsiteX7" fmla="*/ 4680373 w 6096000"/>
              <a:gd name="connsiteY7" fmla="*/ 0 h 523220"/>
              <a:gd name="connsiteX8" fmla="*/ 5418667 w 6096000"/>
              <a:gd name="connsiteY8" fmla="*/ 0 h 523220"/>
              <a:gd name="connsiteX9" fmla="*/ 6096000 w 6096000"/>
              <a:gd name="connsiteY9" fmla="*/ 0 h 523220"/>
              <a:gd name="connsiteX10" fmla="*/ 6096000 w 6096000"/>
              <a:gd name="connsiteY10" fmla="*/ 523220 h 523220"/>
              <a:gd name="connsiteX11" fmla="*/ 5601547 w 6096000"/>
              <a:gd name="connsiteY11" fmla="*/ 523220 h 523220"/>
              <a:gd name="connsiteX12" fmla="*/ 4985173 w 6096000"/>
              <a:gd name="connsiteY12" fmla="*/ 523220 h 523220"/>
              <a:gd name="connsiteX13" fmla="*/ 4307840 w 6096000"/>
              <a:gd name="connsiteY13" fmla="*/ 523220 h 523220"/>
              <a:gd name="connsiteX14" fmla="*/ 3569547 w 6096000"/>
              <a:gd name="connsiteY14" fmla="*/ 523220 h 523220"/>
              <a:gd name="connsiteX15" fmla="*/ 3014133 w 6096000"/>
              <a:gd name="connsiteY15" fmla="*/ 523220 h 523220"/>
              <a:gd name="connsiteX16" fmla="*/ 2458720 w 6096000"/>
              <a:gd name="connsiteY16" fmla="*/ 523220 h 523220"/>
              <a:gd name="connsiteX17" fmla="*/ 1659467 w 6096000"/>
              <a:gd name="connsiteY17" fmla="*/ 523220 h 523220"/>
              <a:gd name="connsiteX18" fmla="*/ 1043093 w 6096000"/>
              <a:gd name="connsiteY18" fmla="*/ 523220 h 523220"/>
              <a:gd name="connsiteX19" fmla="*/ 0 w 6096000"/>
              <a:gd name="connsiteY19" fmla="*/ 523220 h 523220"/>
              <a:gd name="connsiteX20" fmla="*/ 0 w 6096000"/>
              <a:gd name="connsiteY2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523220" fill="none" extrusionOk="0">
                <a:moveTo>
                  <a:pt x="0" y="0"/>
                </a:moveTo>
                <a:cubicBezTo>
                  <a:pt x="257902" y="11174"/>
                  <a:pt x="462433" y="-3545"/>
                  <a:pt x="616373" y="0"/>
                </a:cubicBezTo>
                <a:cubicBezTo>
                  <a:pt x="770313" y="3545"/>
                  <a:pt x="939956" y="-12772"/>
                  <a:pt x="1171787" y="0"/>
                </a:cubicBezTo>
                <a:cubicBezTo>
                  <a:pt x="1403618" y="12772"/>
                  <a:pt x="1676810" y="26276"/>
                  <a:pt x="1849120" y="0"/>
                </a:cubicBezTo>
                <a:cubicBezTo>
                  <a:pt x="2021430" y="-26276"/>
                  <a:pt x="2414145" y="-24491"/>
                  <a:pt x="2648373" y="0"/>
                </a:cubicBezTo>
                <a:cubicBezTo>
                  <a:pt x="2882601" y="24491"/>
                  <a:pt x="3055934" y="-1461"/>
                  <a:pt x="3203787" y="0"/>
                </a:cubicBezTo>
                <a:cubicBezTo>
                  <a:pt x="3351640" y="1461"/>
                  <a:pt x="3669620" y="26829"/>
                  <a:pt x="3881120" y="0"/>
                </a:cubicBezTo>
                <a:cubicBezTo>
                  <a:pt x="4092620" y="-26829"/>
                  <a:pt x="4301522" y="-25999"/>
                  <a:pt x="4680373" y="0"/>
                </a:cubicBezTo>
                <a:cubicBezTo>
                  <a:pt x="5059224" y="25999"/>
                  <a:pt x="5185996" y="4553"/>
                  <a:pt x="5418667" y="0"/>
                </a:cubicBezTo>
                <a:cubicBezTo>
                  <a:pt x="5651338" y="-4553"/>
                  <a:pt x="5878779" y="8955"/>
                  <a:pt x="6096000" y="0"/>
                </a:cubicBezTo>
                <a:cubicBezTo>
                  <a:pt x="6093746" y="260329"/>
                  <a:pt x="6102474" y="296133"/>
                  <a:pt x="6096000" y="523220"/>
                </a:cubicBezTo>
                <a:cubicBezTo>
                  <a:pt x="5969377" y="505585"/>
                  <a:pt x="5772813" y="545899"/>
                  <a:pt x="5601547" y="523220"/>
                </a:cubicBezTo>
                <a:cubicBezTo>
                  <a:pt x="5430281" y="500541"/>
                  <a:pt x="5138989" y="493277"/>
                  <a:pt x="4985173" y="523220"/>
                </a:cubicBezTo>
                <a:cubicBezTo>
                  <a:pt x="4831357" y="553163"/>
                  <a:pt x="4488700" y="523861"/>
                  <a:pt x="4307840" y="523220"/>
                </a:cubicBezTo>
                <a:cubicBezTo>
                  <a:pt x="4126980" y="522579"/>
                  <a:pt x="3925570" y="559907"/>
                  <a:pt x="3569547" y="523220"/>
                </a:cubicBezTo>
                <a:cubicBezTo>
                  <a:pt x="3213524" y="486533"/>
                  <a:pt x="3240727" y="503873"/>
                  <a:pt x="3014133" y="523220"/>
                </a:cubicBezTo>
                <a:cubicBezTo>
                  <a:pt x="2787539" y="542567"/>
                  <a:pt x="2610218" y="526967"/>
                  <a:pt x="2458720" y="523220"/>
                </a:cubicBezTo>
                <a:cubicBezTo>
                  <a:pt x="2307222" y="519473"/>
                  <a:pt x="2009460" y="538587"/>
                  <a:pt x="1659467" y="523220"/>
                </a:cubicBezTo>
                <a:cubicBezTo>
                  <a:pt x="1309474" y="507853"/>
                  <a:pt x="1225267" y="497602"/>
                  <a:pt x="1043093" y="523220"/>
                </a:cubicBezTo>
                <a:cubicBezTo>
                  <a:pt x="860919" y="548838"/>
                  <a:pt x="372223" y="508485"/>
                  <a:pt x="0" y="523220"/>
                </a:cubicBezTo>
                <a:cubicBezTo>
                  <a:pt x="5116" y="389770"/>
                  <a:pt x="-21010" y="212043"/>
                  <a:pt x="0" y="0"/>
                </a:cubicBezTo>
                <a:close/>
              </a:path>
              <a:path w="6096000" h="523220" stroke="0" extrusionOk="0">
                <a:moveTo>
                  <a:pt x="0" y="0"/>
                </a:moveTo>
                <a:cubicBezTo>
                  <a:pt x="207234" y="-13422"/>
                  <a:pt x="372069" y="-19906"/>
                  <a:pt x="494453" y="0"/>
                </a:cubicBezTo>
                <a:cubicBezTo>
                  <a:pt x="616837" y="19906"/>
                  <a:pt x="896908" y="12045"/>
                  <a:pt x="1293707" y="0"/>
                </a:cubicBezTo>
                <a:cubicBezTo>
                  <a:pt x="1690506" y="-12045"/>
                  <a:pt x="1796866" y="22103"/>
                  <a:pt x="1971040" y="0"/>
                </a:cubicBezTo>
                <a:cubicBezTo>
                  <a:pt x="2145214" y="-22103"/>
                  <a:pt x="2352686" y="-13466"/>
                  <a:pt x="2465493" y="0"/>
                </a:cubicBezTo>
                <a:cubicBezTo>
                  <a:pt x="2578300" y="13466"/>
                  <a:pt x="2922778" y="-38327"/>
                  <a:pt x="3264747" y="0"/>
                </a:cubicBezTo>
                <a:cubicBezTo>
                  <a:pt x="3606716" y="38327"/>
                  <a:pt x="3652202" y="-18112"/>
                  <a:pt x="3881120" y="0"/>
                </a:cubicBezTo>
                <a:cubicBezTo>
                  <a:pt x="4110038" y="18112"/>
                  <a:pt x="4430719" y="24651"/>
                  <a:pt x="4619413" y="0"/>
                </a:cubicBezTo>
                <a:cubicBezTo>
                  <a:pt x="4808107" y="-24651"/>
                  <a:pt x="5081626" y="-2215"/>
                  <a:pt x="5357707" y="0"/>
                </a:cubicBezTo>
                <a:cubicBezTo>
                  <a:pt x="5633788" y="2215"/>
                  <a:pt x="5829021" y="-8038"/>
                  <a:pt x="6096000" y="0"/>
                </a:cubicBezTo>
                <a:cubicBezTo>
                  <a:pt x="6071773" y="143155"/>
                  <a:pt x="6100885" y="381407"/>
                  <a:pt x="6096000" y="523220"/>
                </a:cubicBezTo>
                <a:cubicBezTo>
                  <a:pt x="5896232" y="534576"/>
                  <a:pt x="5796682" y="522217"/>
                  <a:pt x="5601547" y="523220"/>
                </a:cubicBezTo>
                <a:cubicBezTo>
                  <a:pt x="5406412" y="524223"/>
                  <a:pt x="5076713" y="528382"/>
                  <a:pt x="4802293" y="523220"/>
                </a:cubicBezTo>
                <a:cubicBezTo>
                  <a:pt x="4527873" y="518058"/>
                  <a:pt x="4279925" y="559632"/>
                  <a:pt x="4064000" y="523220"/>
                </a:cubicBezTo>
                <a:cubicBezTo>
                  <a:pt x="3848075" y="486808"/>
                  <a:pt x="3576639" y="514701"/>
                  <a:pt x="3325707" y="523220"/>
                </a:cubicBezTo>
                <a:cubicBezTo>
                  <a:pt x="3074775" y="531739"/>
                  <a:pt x="3005900" y="535091"/>
                  <a:pt x="2770293" y="523220"/>
                </a:cubicBezTo>
                <a:cubicBezTo>
                  <a:pt x="2534686" y="511349"/>
                  <a:pt x="2418566" y="531955"/>
                  <a:pt x="2092960" y="523220"/>
                </a:cubicBezTo>
                <a:cubicBezTo>
                  <a:pt x="1767354" y="514485"/>
                  <a:pt x="1657918" y="519706"/>
                  <a:pt x="1415627" y="523220"/>
                </a:cubicBezTo>
                <a:cubicBezTo>
                  <a:pt x="1173336" y="526734"/>
                  <a:pt x="1066283" y="499059"/>
                  <a:pt x="921173" y="523220"/>
                </a:cubicBezTo>
                <a:cubicBezTo>
                  <a:pt x="776063" y="547381"/>
                  <a:pt x="242308" y="527265"/>
                  <a:pt x="0" y="523220"/>
                </a:cubicBezTo>
                <a:cubicBezTo>
                  <a:pt x="10180" y="361377"/>
                  <a:pt x="-16923" y="257314"/>
                  <a:pt x="0" y="0"/>
                </a:cubicBezTo>
                <a:close/>
              </a:path>
            </a:pathLst>
          </a:custGeom>
          <a:ln w="38100">
            <a:solidFill>
              <a:schemeClr val="accent1">
                <a:lumMod val="40000"/>
                <a:lumOff val="60000"/>
              </a:schemeClr>
            </a:solidFill>
            <a:extLst>
              <a:ext uri="{C807C97D-BFC1-408E-A445-0C87EB9F89A2}">
                <ask:lineSketchStyleProps xmlns:ask="http://schemas.microsoft.com/office/drawing/2018/sketchyshapes" sd="1370616577">
                  <a:prstGeom prst="rect">
                    <a:avLst/>
                  </a:prstGeom>
                  <ask:type>
                    <ask:lineSketchFreehand/>
                  </ask:type>
                </ask:lineSketchStyleProps>
              </a:ext>
            </a:extLst>
          </a:ln>
        </p:spPr>
        <p:txBody>
          <a:bodyPr>
            <a:spAutoFit/>
          </a:bodyPr>
          <a:lstStyle/>
          <a:p>
            <a:r>
              <a:rPr lang="en-GB" sz="1400" dirty="0">
                <a:solidFill>
                  <a:srgbClr val="555454"/>
                </a:solidFill>
                <a:latin typeface="Arial" panose="020B0604020202020204" pitchFamily="34" charset="0"/>
                <a:cs typeface="Arial" panose="020B0604020202020204" pitchFamily="34" charset="0"/>
              </a:rPr>
              <a:t>Call 01952 680835 for a recorded breathing exercise to help you through a panic attack (available 24/7) – promoted by the No Panic service.</a:t>
            </a:r>
            <a:endParaRPr lang="en-GB" sz="1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C6C0DF2-9B1C-43B9-BB1E-C975EFBDA9CF}"/>
              </a:ext>
            </a:extLst>
          </p:cNvPr>
          <p:cNvSpPr/>
          <p:nvPr/>
        </p:nvSpPr>
        <p:spPr>
          <a:xfrm>
            <a:off x="6645239" y="4760204"/>
            <a:ext cx="5293933" cy="1169551"/>
          </a:xfrm>
          <a:custGeom>
            <a:avLst/>
            <a:gdLst>
              <a:gd name="connsiteX0" fmla="*/ 0 w 5293933"/>
              <a:gd name="connsiteY0" fmla="*/ 0 h 1169551"/>
              <a:gd name="connsiteX1" fmla="*/ 767620 w 5293933"/>
              <a:gd name="connsiteY1" fmla="*/ 0 h 1169551"/>
              <a:gd name="connsiteX2" fmla="*/ 1482301 w 5293933"/>
              <a:gd name="connsiteY2" fmla="*/ 0 h 1169551"/>
              <a:gd name="connsiteX3" fmla="*/ 2038164 w 5293933"/>
              <a:gd name="connsiteY3" fmla="*/ 0 h 1169551"/>
              <a:gd name="connsiteX4" fmla="*/ 2541088 w 5293933"/>
              <a:gd name="connsiteY4" fmla="*/ 0 h 1169551"/>
              <a:gd name="connsiteX5" fmla="*/ 3308708 w 5293933"/>
              <a:gd name="connsiteY5" fmla="*/ 0 h 1169551"/>
              <a:gd name="connsiteX6" fmla="*/ 4023389 w 5293933"/>
              <a:gd name="connsiteY6" fmla="*/ 0 h 1169551"/>
              <a:gd name="connsiteX7" fmla="*/ 5293933 w 5293933"/>
              <a:gd name="connsiteY7" fmla="*/ 0 h 1169551"/>
              <a:gd name="connsiteX8" fmla="*/ 5293933 w 5293933"/>
              <a:gd name="connsiteY8" fmla="*/ 549689 h 1169551"/>
              <a:gd name="connsiteX9" fmla="*/ 5293933 w 5293933"/>
              <a:gd name="connsiteY9" fmla="*/ 1169551 h 1169551"/>
              <a:gd name="connsiteX10" fmla="*/ 4738070 w 5293933"/>
              <a:gd name="connsiteY10" fmla="*/ 1169551 h 1169551"/>
              <a:gd name="connsiteX11" fmla="*/ 4129268 w 5293933"/>
              <a:gd name="connsiteY11" fmla="*/ 1169551 h 1169551"/>
              <a:gd name="connsiteX12" fmla="*/ 3361647 w 5293933"/>
              <a:gd name="connsiteY12" fmla="*/ 1169551 h 1169551"/>
              <a:gd name="connsiteX13" fmla="*/ 2858724 w 5293933"/>
              <a:gd name="connsiteY13" fmla="*/ 1169551 h 1169551"/>
              <a:gd name="connsiteX14" fmla="*/ 2091104 w 5293933"/>
              <a:gd name="connsiteY14" fmla="*/ 1169551 h 1169551"/>
              <a:gd name="connsiteX15" fmla="*/ 1535241 w 5293933"/>
              <a:gd name="connsiteY15" fmla="*/ 1169551 h 1169551"/>
              <a:gd name="connsiteX16" fmla="*/ 979378 w 5293933"/>
              <a:gd name="connsiteY16" fmla="*/ 1169551 h 1169551"/>
              <a:gd name="connsiteX17" fmla="*/ 0 w 5293933"/>
              <a:gd name="connsiteY17" fmla="*/ 1169551 h 1169551"/>
              <a:gd name="connsiteX18" fmla="*/ 0 w 5293933"/>
              <a:gd name="connsiteY18" fmla="*/ 573080 h 1169551"/>
              <a:gd name="connsiteX19" fmla="*/ 0 w 5293933"/>
              <a:gd name="connsiteY19"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3933" h="1169551" fill="none" extrusionOk="0">
                <a:moveTo>
                  <a:pt x="0" y="0"/>
                </a:moveTo>
                <a:cubicBezTo>
                  <a:pt x="347070" y="3549"/>
                  <a:pt x="570084" y="34165"/>
                  <a:pt x="767620" y="0"/>
                </a:cubicBezTo>
                <a:cubicBezTo>
                  <a:pt x="965156" y="-34165"/>
                  <a:pt x="1275416" y="27676"/>
                  <a:pt x="1482301" y="0"/>
                </a:cubicBezTo>
                <a:cubicBezTo>
                  <a:pt x="1689186" y="-27676"/>
                  <a:pt x="1906220" y="-14070"/>
                  <a:pt x="2038164" y="0"/>
                </a:cubicBezTo>
                <a:cubicBezTo>
                  <a:pt x="2170108" y="14070"/>
                  <a:pt x="2315640" y="-14219"/>
                  <a:pt x="2541088" y="0"/>
                </a:cubicBezTo>
                <a:cubicBezTo>
                  <a:pt x="2766536" y="14219"/>
                  <a:pt x="3012046" y="537"/>
                  <a:pt x="3308708" y="0"/>
                </a:cubicBezTo>
                <a:cubicBezTo>
                  <a:pt x="3605370" y="-537"/>
                  <a:pt x="3751466" y="-7292"/>
                  <a:pt x="4023389" y="0"/>
                </a:cubicBezTo>
                <a:cubicBezTo>
                  <a:pt x="4295312" y="7292"/>
                  <a:pt x="4916529" y="30404"/>
                  <a:pt x="5293933" y="0"/>
                </a:cubicBezTo>
                <a:cubicBezTo>
                  <a:pt x="5289528" y="151241"/>
                  <a:pt x="5286804" y="351862"/>
                  <a:pt x="5293933" y="549689"/>
                </a:cubicBezTo>
                <a:cubicBezTo>
                  <a:pt x="5301062" y="747516"/>
                  <a:pt x="5276689" y="928456"/>
                  <a:pt x="5293933" y="1169551"/>
                </a:cubicBezTo>
                <a:cubicBezTo>
                  <a:pt x="5085822" y="1177343"/>
                  <a:pt x="4857665" y="1142826"/>
                  <a:pt x="4738070" y="1169551"/>
                </a:cubicBezTo>
                <a:cubicBezTo>
                  <a:pt x="4618475" y="1196276"/>
                  <a:pt x="4252233" y="1160834"/>
                  <a:pt x="4129268" y="1169551"/>
                </a:cubicBezTo>
                <a:cubicBezTo>
                  <a:pt x="4006303" y="1178268"/>
                  <a:pt x="3735026" y="1151598"/>
                  <a:pt x="3361647" y="1169551"/>
                </a:cubicBezTo>
                <a:cubicBezTo>
                  <a:pt x="2988268" y="1187504"/>
                  <a:pt x="3049529" y="1150814"/>
                  <a:pt x="2858724" y="1169551"/>
                </a:cubicBezTo>
                <a:cubicBezTo>
                  <a:pt x="2667919" y="1188288"/>
                  <a:pt x="2315018" y="1155413"/>
                  <a:pt x="2091104" y="1169551"/>
                </a:cubicBezTo>
                <a:cubicBezTo>
                  <a:pt x="1867190" y="1183689"/>
                  <a:pt x="1751313" y="1169605"/>
                  <a:pt x="1535241" y="1169551"/>
                </a:cubicBezTo>
                <a:cubicBezTo>
                  <a:pt x="1319169" y="1169497"/>
                  <a:pt x="1097854" y="1145909"/>
                  <a:pt x="979378" y="1169551"/>
                </a:cubicBezTo>
                <a:cubicBezTo>
                  <a:pt x="860902" y="1193193"/>
                  <a:pt x="294570" y="1145098"/>
                  <a:pt x="0" y="1169551"/>
                </a:cubicBezTo>
                <a:cubicBezTo>
                  <a:pt x="7875" y="954984"/>
                  <a:pt x="7073" y="860756"/>
                  <a:pt x="0" y="573080"/>
                </a:cubicBezTo>
                <a:cubicBezTo>
                  <a:pt x="-7073" y="285404"/>
                  <a:pt x="-2067" y="151464"/>
                  <a:pt x="0" y="0"/>
                </a:cubicBezTo>
                <a:close/>
              </a:path>
              <a:path w="5293933" h="1169551" stroke="0" extrusionOk="0">
                <a:moveTo>
                  <a:pt x="0" y="0"/>
                </a:moveTo>
                <a:cubicBezTo>
                  <a:pt x="189605" y="11076"/>
                  <a:pt x="354597" y="-20977"/>
                  <a:pt x="502924" y="0"/>
                </a:cubicBezTo>
                <a:cubicBezTo>
                  <a:pt x="651251" y="20977"/>
                  <a:pt x="832419" y="18062"/>
                  <a:pt x="1005847" y="0"/>
                </a:cubicBezTo>
                <a:cubicBezTo>
                  <a:pt x="1179275" y="-18062"/>
                  <a:pt x="1284575" y="-13666"/>
                  <a:pt x="1561710" y="0"/>
                </a:cubicBezTo>
                <a:cubicBezTo>
                  <a:pt x="1838845" y="13666"/>
                  <a:pt x="2001082" y="12434"/>
                  <a:pt x="2223452" y="0"/>
                </a:cubicBezTo>
                <a:cubicBezTo>
                  <a:pt x="2445822" y="-12434"/>
                  <a:pt x="2513862" y="14500"/>
                  <a:pt x="2726375" y="0"/>
                </a:cubicBezTo>
                <a:cubicBezTo>
                  <a:pt x="2938888" y="-14500"/>
                  <a:pt x="3260154" y="-34261"/>
                  <a:pt x="3441056" y="0"/>
                </a:cubicBezTo>
                <a:cubicBezTo>
                  <a:pt x="3621958" y="34261"/>
                  <a:pt x="3838648" y="-11743"/>
                  <a:pt x="3943980" y="0"/>
                </a:cubicBezTo>
                <a:cubicBezTo>
                  <a:pt x="4049312" y="11743"/>
                  <a:pt x="4404600" y="-5830"/>
                  <a:pt x="4711600" y="0"/>
                </a:cubicBezTo>
                <a:cubicBezTo>
                  <a:pt x="5018600" y="5830"/>
                  <a:pt x="5096167" y="13673"/>
                  <a:pt x="5293933" y="0"/>
                </a:cubicBezTo>
                <a:cubicBezTo>
                  <a:pt x="5286953" y="246490"/>
                  <a:pt x="5309455" y="412840"/>
                  <a:pt x="5293933" y="608167"/>
                </a:cubicBezTo>
                <a:cubicBezTo>
                  <a:pt x="5278411" y="803494"/>
                  <a:pt x="5293483" y="1028320"/>
                  <a:pt x="5293933" y="1169551"/>
                </a:cubicBezTo>
                <a:cubicBezTo>
                  <a:pt x="5032773" y="1144001"/>
                  <a:pt x="4808169" y="1198415"/>
                  <a:pt x="4632191" y="1169551"/>
                </a:cubicBezTo>
                <a:cubicBezTo>
                  <a:pt x="4456213" y="1140687"/>
                  <a:pt x="4242502" y="1195425"/>
                  <a:pt x="4076328" y="1169551"/>
                </a:cubicBezTo>
                <a:cubicBezTo>
                  <a:pt x="3910154" y="1143677"/>
                  <a:pt x="3594327" y="1157784"/>
                  <a:pt x="3361647" y="1169551"/>
                </a:cubicBezTo>
                <a:cubicBezTo>
                  <a:pt x="3128967" y="1181318"/>
                  <a:pt x="2839577" y="1197476"/>
                  <a:pt x="2699906" y="1169551"/>
                </a:cubicBezTo>
                <a:cubicBezTo>
                  <a:pt x="2560235" y="1141626"/>
                  <a:pt x="2366997" y="1181977"/>
                  <a:pt x="2196982" y="1169551"/>
                </a:cubicBezTo>
                <a:cubicBezTo>
                  <a:pt x="2026967" y="1157125"/>
                  <a:pt x="1878858" y="1197200"/>
                  <a:pt x="1641119" y="1169551"/>
                </a:cubicBezTo>
                <a:cubicBezTo>
                  <a:pt x="1403380" y="1141902"/>
                  <a:pt x="1287603" y="1144829"/>
                  <a:pt x="1032317" y="1169551"/>
                </a:cubicBezTo>
                <a:cubicBezTo>
                  <a:pt x="777031" y="1194273"/>
                  <a:pt x="434009" y="1170141"/>
                  <a:pt x="0" y="1169551"/>
                </a:cubicBezTo>
                <a:cubicBezTo>
                  <a:pt x="15468" y="995568"/>
                  <a:pt x="9996" y="776544"/>
                  <a:pt x="0" y="561384"/>
                </a:cubicBezTo>
                <a:cubicBezTo>
                  <a:pt x="-9996" y="346224"/>
                  <a:pt x="7794" y="157154"/>
                  <a:pt x="0" y="0"/>
                </a:cubicBezTo>
                <a:close/>
              </a:path>
            </a:pathLst>
          </a:custGeom>
          <a:ln w="38100">
            <a:solidFill>
              <a:schemeClr val="accent1">
                <a:lumMod val="40000"/>
                <a:lumOff val="60000"/>
              </a:schemeClr>
            </a:solidFill>
            <a:extLst>
              <a:ext uri="{C807C97D-BFC1-408E-A445-0C87EB9F89A2}">
                <ask:lineSketchStyleProps xmlns:ask="http://schemas.microsoft.com/office/drawing/2018/sketchyshapes" sd="2513887240">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5"/>
              </a:rPr>
              <a:t>Panic Attacks | Signs and Symptoms | </a:t>
            </a:r>
            <a:r>
              <a:rPr lang="en-GB" sz="1400" dirty="0" err="1">
                <a:latin typeface="Arial" panose="020B0604020202020204" pitchFamily="34" charset="0"/>
                <a:cs typeface="Arial" panose="020B0604020202020204" pitchFamily="34" charset="0"/>
                <a:hlinkClick r:id="rId5"/>
              </a:rPr>
              <a:t>YoungMinds</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Is the central page on panic attacks on the </a:t>
            </a:r>
            <a:r>
              <a:rPr lang="en-GB" sz="1400" dirty="0" err="1">
                <a:latin typeface="Arial" panose="020B0604020202020204" pitchFamily="34" charset="0"/>
                <a:cs typeface="Arial" panose="020B0604020202020204" pitchFamily="34" charset="0"/>
              </a:rPr>
              <a:t>YoungMinds</a:t>
            </a:r>
            <a:r>
              <a:rPr lang="en-GB" sz="1400" dirty="0">
                <a:latin typeface="Arial" panose="020B0604020202020204" pitchFamily="34" charset="0"/>
                <a:cs typeface="Arial" panose="020B0604020202020204" pitchFamily="34" charset="0"/>
              </a:rPr>
              <a:t> website, giving a lot of written guidance on self-care,</a:t>
            </a:r>
          </a:p>
          <a:p>
            <a:r>
              <a:rPr lang="en-GB" sz="1400" dirty="0">
                <a:latin typeface="Arial" panose="020B0604020202020204" pitchFamily="34" charset="0"/>
                <a:cs typeface="Arial" panose="020B0604020202020204" pitchFamily="34" charset="0"/>
              </a:rPr>
              <a:t>tips for managing panic attacks and how to help someone else having a panic attack.</a:t>
            </a:r>
          </a:p>
        </p:txBody>
      </p:sp>
    </p:spTree>
    <p:extLst>
      <p:ext uri="{BB962C8B-B14F-4D97-AF65-F5344CB8AC3E}">
        <p14:creationId xmlns:p14="http://schemas.microsoft.com/office/powerpoint/2010/main" val="3298688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698ED-BF96-DEC3-1112-410F78A3B47C}"/>
              </a:ext>
            </a:extLst>
          </p:cNvPr>
          <p:cNvSpPr txBox="1"/>
          <p:nvPr/>
        </p:nvSpPr>
        <p:spPr>
          <a:xfrm>
            <a:off x="387047" y="344714"/>
            <a:ext cx="6737047" cy="5847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Our Inclusion Facilitation Service...</a:t>
            </a:r>
          </a:p>
        </p:txBody>
      </p:sp>
      <p:sp>
        <p:nvSpPr>
          <p:cNvPr id="4" name="TextBox 3">
            <a:extLst>
              <a:ext uri="{FF2B5EF4-FFF2-40B4-BE49-F238E27FC236}">
                <a16:creationId xmlns:a16="http://schemas.microsoft.com/office/drawing/2014/main" id="{9474D888-3E73-B6DC-EA67-BBCA4EE44412}"/>
              </a:ext>
            </a:extLst>
          </p:cNvPr>
          <p:cNvSpPr txBox="1"/>
          <p:nvPr/>
        </p:nvSpPr>
        <p:spPr>
          <a:xfrm>
            <a:off x="387047" y="1076476"/>
            <a:ext cx="5491238"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20B0604020202020204" pitchFamily="34" charset="0"/>
              <a:buChar char="ü"/>
            </a:pPr>
            <a:r>
              <a:rPr lang="en-US" sz="2000"/>
              <a:t>Working within the Psychology and Therapeutic Services</a:t>
            </a:r>
          </a:p>
          <a:p>
            <a:pPr marL="285750" indent="-285750">
              <a:buFont typeface="Wingdings" panose="020B0604020202020204" pitchFamily="34" charset="0"/>
              <a:buChar char="ü"/>
            </a:pPr>
            <a:r>
              <a:rPr lang="en-US" sz="2000"/>
              <a:t>Offering therapeutic support for CYP in </a:t>
            </a:r>
            <a:r>
              <a:rPr lang="en-US" sz="2000" u="sng"/>
              <a:t>any age or stage</a:t>
            </a:r>
          </a:p>
          <a:p>
            <a:pPr marL="285750" indent="-285750">
              <a:buFont typeface="Wingdings" panose="020B0604020202020204" pitchFamily="34" charset="0"/>
              <a:buChar char="ü"/>
            </a:pPr>
            <a:r>
              <a:rPr lang="en-US" sz="2000"/>
              <a:t>Helping staff in educational settings embed best practice</a:t>
            </a:r>
          </a:p>
          <a:p>
            <a:pPr marL="285750" indent="-285750">
              <a:buFont typeface="Wingdings" panose="020B0604020202020204" pitchFamily="34" charset="0"/>
              <a:buChar char="ü"/>
            </a:pPr>
            <a:r>
              <a:rPr lang="en-US" sz="2000"/>
              <a:t>Person-</a:t>
            </a:r>
            <a:r>
              <a:rPr lang="en-US" sz="2000" err="1"/>
              <a:t>centred</a:t>
            </a:r>
            <a:r>
              <a:rPr lang="en-US" sz="2000"/>
              <a:t>, tailored interventions that demonstrate real inclusive impact</a:t>
            </a:r>
          </a:p>
          <a:p>
            <a:pPr marL="285750" indent="-285750">
              <a:buFont typeface="Wingdings" panose="020B0604020202020204" pitchFamily="34" charset="0"/>
              <a:buChar char="ü"/>
            </a:pPr>
            <a:r>
              <a:rPr lang="en-US" sz="2000"/>
              <a:t>Interventions can be one off or across many months, depending upon need</a:t>
            </a:r>
          </a:p>
          <a:p>
            <a:pPr marL="285750" indent="-285750">
              <a:buFont typeface="Wingdings" panose="020B0604020202020204" pitchFamily="34" charset="0"/>
              <a:buChar char="ü"/>
            </a:pPr>
            <a:endParaRPr lang="en-US"/>
          </a:p>
          <a:p>
            <a:r>
              <a:rPr lang="en-US" sz="2400" b="1">
                <a:hlinkClick r:id="rId3"/>
              </a:rPr>
              <a:t>www.suffolk.gov.uk/IF</a:t>
            </a:r>
            <a:endParaRPr lang="en-US" sz="2400" b="1"/>
          </a:p>
          <a:p>
            <a:endParaRPr lang="en-US" sz="2400"/>
          </a:p>
          <a:p>
            <a:r>
              <a:rPr lang="en-US" sz="2000" b="1"/>
              <a:t>Visit our webpages for:</a:t>
            </a:r>
          </a:p>
          <a:p>
            <a:pPr marL="342900" indent="-342900">
              <a:buFont typeface="Wingdings"/>
              <a:buChar char="ü"/>
            </a:pPr>
            <a:r>
              <a:rPr lang="en-US" sz="2000"/>
              <a:t>A ton of free training and resources</a:t>
            </a:r>
          </a:p>
          <a:p>
            <a:pPr marL="342900" indent="-342900">
              <a:buFont typeface="Wingdings"/>
              <a:buChar char="ü"/>
            </a:pPr>
            <a:r>
              <a:rPr lang="en-US" sz="2000"/>
              <a:t>Impact highlights</a:t>
            </a:r>
          </a:p>
          <a:p>
            <a:pPr marL="342900" indent="-342900">
              <a:buFont typeface="Wingdings"/>
              <a:buChar char="ü"/>
            </a:pPr>
            <a:r>
              <a:rPr lang="en-US" sz="2000"/>
              <a:t>Our One Page Profiles</a:t>
            </a:r>
          </a:p>
          <a:p>
            <a:endParaRPr lang="en-US" sz="1600"/>
          </a:p>
        </p:txBody>
      </p:sp>
      <p:pic>
        <p:nvPicPr>
          <p:cNvPr id="5" name="Online Media 4" title="The Suffolk Inclusion Facilitation Service">
            <a:hlinkClick r:id="" action="ppaction://media"/>
            <a:extLst>
              <a:ext uri="{FF2B5EF4-FFF2-40B4-BE49-F238E27FC236}">
                <a16:creationId xmlns:a16="http://schemas.microsoft.com/office/drawing/2014/main" id="{EEA1BD23-0787-4695-B5D1-E7D73A0FD594}"/>
              </a:ext>
            </a:extLst>
          </p:cNvPr>
          <p:cNvPicPr>
            <a:picLocks noRot="1" noChangeAspect="1"/>
          </p:cNvPicPr>
          <p:nvPr>
            <a:videoFile r:link="rId1"/>
          </p:nvPr>
        </p:nvPicPr>
        <p:blipFill>
          <a:blip r:embed="rId4"/>
          <a:stretch>
            <a:fillRect/>
          </a:stretch>
        </p:blipFill>
        <p:spPr>
          <a:xfrm>
            <a:off x="5692473" y="1713895"/>
            <a:ext cx="6178928" cy="3490686"/>
          </a:xfrm>
          <a:prstGeom prst="rect">
            <a:avLst/>
          </a:prstGeom>
        </p:spPr>
      </p:pic>
    </p:spTree>
    <p:extLst>
      <p:ext uri="{BB962C8B-B14F-4D97-AF65-F5344CB8AC3E}">
        <p14:creationId xmlns:p14="http://schemas.microsoft.com/office/powerpoint/2010/main" val="280756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18348-C331-A9F7-894A-3F5F2B46D3ED}"/>
              </a:ext>
            </a:extLst>
          </p:cNvPr>
          <p:cNvPicPr>
            <a:picLocks noChangeAspect="1"/>
          </p:cNvPicPr>
          <p:nvPr/>
        </p:nvPicPr>
        <p:blipFill>
          <a:blip r:embed="rId3"/>
          <a:stretch>
            <a:fillRect/>
          </a:stretch>
        </p:blipFill>
        <p:spPr>
          <a:xfrm>
            <a:off x="101446" y="0"/>
            <a:ext cx="11989107" cy="6858000"/>
          </a:xfrm>
          <a:prstGeom prst="rect">
            <a:avLst/>
          </a:prstGeom>
        </p:spPr>
      </p:pic>
    </p:spTree>
    <p:extLst>
      <p:ext uri="{BB962C8B-B14F-4D97-AF65-F5344CB8AC3E}">
        <p14:creationId xmlns:p14="http://schemas.microsoft.com/office/powerpoint/2010/main" val="347850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D3B89B-7364-ADE1-B67A-46BA0A563876}"/>
              </a:ext>
            </a:extLst>
          </p:cNvPr>
          <p:cNvSpPr txBox="1"/>
          <p:nvPr/>
        </p:nvSpPr>
        <p:spPr>
          <a:xfrm>
            <a:off x="1756610" y="481264"/>
            <a:ext cx="9276347" cy="369332"/>
          </a:xfrm>
          <a:custGeom>
            <a:avLst/>
            <a:gdLst>
              <a:gd name="connsiteX0" fmla="*/ 0 w 9276347"/>
              <a:gd name="connsiteY0" fmla="*/ 0 h 369332"/>
              <a:gd name="connsiteX1" fmla="*/ 848123 w 9276347"/>
              <a:gd name="connsiteY1" fmla="*/ 0 h 369332"/>
              <a:gd name="connsiteX2" fmla="*/ 1232429 w 9276347"/>
              <a:gd name="connsiteY2" fmla="*/ 0 h 369332"/>
              <a:gd name="connsiteX3" fmla="*/ 1709498 w 9276347"/>
              <a:gd name="connsiteY3" fmla="*/ 0 h 369332"/>
              <a:gd name="connsiteX4" fmla="*/ 2279331 w 9276347"/>
              <a:gd name="connsiteY4" fmla="*/ 0 h 369332"/>
              <a:gd name="connsiteX5" fmla="*/ 2756400 w 9276347"/>
              <a:gd name="connsiteY5" fmla="*/ 0 h 369332"/>
              <a:gd name="connsiteX6" fmla="*/ 3604523 w 9276347"/>
              <a:gd name="connsiteY6" fmla="*/ 0 h 369332"/>
              <a:gd name="connsiteX7" fmla="*/ 4174356 w 9276347"/>
              <a:gd name="connsiteY7" fmla="*/ 0 h 369332"/>
              <a:gd name="connsiteX8" fmla="*/ 4836952 w 9276347"/>
              <a:gd name="connsiteY8" fmla="*/ 0 h 369332"/>
              <a:gd name="connsiteX9" fmla="*/ 5592312 w 9276347"/>
              <a:gd name="connsiteY9" fmla="*/ 0 h 369332"/>
              <a:gd name="connsiteX10" fmla="*/ 6347672 w 9276347"/>
              <a:gd name="connsiteY10" fmla="*/ 0 h 369332"/>
              <a:gd name="connsiteX11" fmla="*/ 6917504 w 9276347"/>
              <a:gd name="connsiteY11" fmla="*/ 0 h 369332"/>
              <a:gd name="connsiteX12" fmla="*/ 7765628 w 9276347"/>
              <a:gd name="connsiteY12" fmla="*/ 0 h 369332"/>
              <a:gd name="connsiteX13" fmla="*/ 8242697 w 9276347"/>
              <a:gd name="connsiteY13" fmla="*/ 0 h 369332"/>
              <a:gd name="connsiteX14" fmla="*/ 9276347 w 9276347"/>
              <a:gd name="connsiteY14" fmla="*/ 0 h 369332"/>
              <a:gd name="connsiteX15" fmla="*/ 9276347 w 9276347"/>
              <a:gd name="connsiteY15" fmla="*/ 369332 h 369332"/>
              <a:gd name="connsiteX16" fmla="*/ 8428224 w 9276347"/>
              <a:gd name="connsiteY16" fmla="*/ 369332 h 369332"/>
              <a:gd name="connsiteX17" fmla="*/ 7672864 w 9276347"/>
              <a:gd name="connsiteY17" fmla="*/ 369332 h 369332"/>
              <a:gd name="connsiteX18" fmla="*/ 7195795 w 9276347"/>
              <a:gd name="connsiteY18" fmla="*/ 369332 h 369332"/>
              <a:gd name="connsiteX19" fmla="*/ 6811489 w 9276347"/>
              <a:gd name="connsiteY19" fmla="*/ 369332 h 369332"/>
              <a:gd name="connsiteX20" fmla="*/ 5963366 w 9276347"/>
              <a:gd name="connsiteY20" fmla="*/ 369332 h 369332"/>
              <a:gd name="connsiteX21" fmla="*/ 5579060 w 9276347"/>
              <a:gd name="connsiteY21" fmla="*/ 369332 h 369332"/>
              <a:gd name="connsiteX22" fmla="*/ 4823700 w 9276347"/>
              <a:gd name="connsiteY22" fmla="*/ 369332 h 369332"/>
              <a:gd name="connsiteX23" fmla="*/ 4346631 w 9276347"/>
              <a:gd name="connsiteY23" fmla="*/ 369332 h 369332"/>
              <a:gd name="connsiteX24" fmla="*/ 3962325 w 9276347"/>
              <a:gd name="connsiteY24" fmla="*/ 369332 h 369332"/>
              <a:gd name="connsiteX25" fmla="*/ 3578020 w 9276347"/>
              <a:gd name="connsiteY25" fmla="*/ 369332 h 369332"/>
              <a:gd name="connsiteX26" fmla="*/ 2729896 w 9276347"/>
              <a:gd name="connsiteY26" fmla="*/ 369332 h 369332"/>
              <a:gd name="connsiteX27" fmla="*/ 1881773 w 9276347"/>
              <a:gd name="connsiteY27" fmla="*/ 369332 h 369332"/>
              <a:gd name="connsiteX28" fmla="*/ 1404704 w 9276347"/>
              <a:gd name="connsiteY28" fmla="*/ 369332 h 369332"/>
              <a:gd name="connsiteX29" fmla="*/ 1020398 w 9276347"/>
              <a:gd name="connsiteY29" fmla="*/ 369332 h 369332"/>
              <a:gd name="connsiteX30" fmla="*/ 0 w 9276347"/>
              <a:gd name="connsiteY30" fmla="*/ 369332 h 369332"/>
              <a:gd name="connsiteX31" fmla="*/ 0 w 9276347"/>
              <a:gd name="connsiteY31"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276347" h="369332" fill="none" extrusionOk="0">
                <a:moveTo>
                  <a:pt x="0" y="0"/>
                </a:moveTo>
                <a:cubicBezTo>
                  <a:pt x="295695" y="39653"/>
                  <a:pt x="620215" y="4955"/>
                  <a:pt x="848123" y="0"/>
                </a:cubicBezTo>
                <a:cubicBezTo>
                  <a:pt x="1076031" y="-4955"/>
                  <a:pt x="1094461" y="7967"/>
                  <a:pt x="1232429" y="0"/>
                </a:cubicBezTo>
                <a:cubicBezTo>
                  <a:pt x="1370397" y="-7967"/>
                  <a:pt x="1609340" y="7837"/>
                  <a:pt x="1709498" y="0"/>
                </a:cubicBezTo>
                <a:cubicBezTo>
                  <a:pt x="1809656" y="-7837"/>
                  <a:pt x="2148607" y="22132"/>
                  <a:pt x="2279331" y="0"/>
                </a:cubicBezTo>
                <a:cubicBezTo>
                  <a:pt x="2410055" y="-22132"/>
                  <a:pt x="2600853" y="12547"/>
                  <a:pt x="2756400" y="0"/>
                </a:cubicBezTo>
                <a:cubicBezTo>
                  <a:pt x="2911947" y="-12547"/>
                  <a:pt x="3307933" y="-23753"/>
                  <a:pt x="3604523" y="0"/>
                </a:cubicBezTo>
                <a:cubicBezTo>
                  <a:pt x="3901113" y="23753"/>
                  <a:pt x="3938828" y="-7127"/>
                  <a:pt x="4174356" y="0"/>
                </a:cubicBezTo>
                <a:cubicBezTo>
                  <a:pt x="4409884" y="7127"/>
                  <a:pt x="4665654" y="31355"/>
                  <a:pt x="4836952" y="0"/>
                </a:cubicBezTo>
                <a:cubicBezTo>
                  <a:pt x="5008250" y="-31355"/>
                  <a:pt x="5331383" y="18644"/>
                  <a:pt x="5592312" y="0"/>
                </a:cubicBezTo>
                <a:cubicBezTo>
                  <a:pt x="5853241" y="-18644"/>
                  <a:pt x="6112835" y="35387"/>
                  <a:pt x="6347672" y="0"/>
                </a:cubicBezTo>
                <a:cubicBezTo>
                  <a:pt x="6582509" y="-35387"/>
                  <a:pt x="6683079" y="9662"/>
                  <a:pt x="6917504" y="0"/>
                </a:cubicBezTo>
                <a:cubicBezTo>
                  <a:pt x="7151929" y="-9662"/>
                  <a:pt x="7489201" y="41268"/>
                  <a:pt x="7765628" y="0"/>
                </a:cubicBezTo>
                <a:cubicBezTo>
                  <a:pt x="8042055" y="-41268"/>
                  <a:pt x="8009684" y="-5630"/>
                  <a:pt x="8242697" y="0"/>
                </a:cubicBezTo>
                <a:cubicBezTo>
                  <a:pt x="8475710" y="5630"/>
                  <a:pt x="8985463" y="-935"/>
                  <a:pt x="9276347" y="0"/>
                </a:cubicBezTo>
                <a:cubicBezTo>
                  <a:pt x="9259489" y="178160"/>
                  <a:pt x="9271471" y="207628"/>
                  <a:pt x="9276347" y="369332"/>
                </a:cubicBezTo>
                <a:cubicBezTo>
                  <a:pt x="9007630" y="397767"/>
                  <a:pt x="8675107" y="339952"/>
                  <a:pt x="8428224" y="369332"/>
                </a:cubicBezTo>
                <a:cubicBezTo>
                  <a:pt x="8181341" y="398712"/>
                  <a:pt x="7939675" y="393313"/>
                  <a:pt x="7672864" y="369332"/>
                </a:cubicBezTo>
                <a:cubicBezTo>
                  <a:pt x="7406053" y="345351"/>
                  <a:pt x="7330977" y="389207"/>
                  <a:pt x="7195795" y="369332"/>
                </a:cubicBezTo>
                <a:cubicBezTo>
                  <a:pt x="7060613" y="349457"/>
                  <a:pt x="6931285" y="367588"/>
                  <a:pt x="6811489" y="369332"/>
                </a:cubicBezTo>
                <a:cubicBezTo>
                  <a:pt x="6691693" y="371076"/>
                  <a:pt x="6385674" y="341005"/>
                  <a:pt x="5963366" y="369332"/>
                </a:cubicBezTo>
                <a:cubicBezTo>
                  <a:pt x="5541058" y="397659"/>
                  <a:pt x="5762457" y="368384"/>
                  <a:pt x="5579060" y="369332"/>
                </a:cubicBezTo>
                <a:cubicBezTo>
                  <a:pt x="5395663" y="370280"/>
                  <a:pt x="5020503" y="359658"/>
                  <a:pt x="4823700" y="369332"/>
                </a:cubicBezTo>
                <a:cubicBezTo>
                  <a:pt x="4626897" y="379006"/>
                  <a:pt x="4491539" y="349852"/>
                  <a:pt x="4346631" y="369332"/>
                </a:cubicBezTo>
                <a:cubicBezTo>
                  <a:pt x="4201723" y="388812"/>
                  <a:pt x="4052148" y="380010"/>
                  <a:pt x="3962325" y="369332"/>
                </a:cubicBezTo>
                <a:cubicBezTo>
                  <a:pt x="3872502" y="358654"/>
                  <a:pt x="3732538" y="386135"/>
                  <a:pt x="3578020" y="369332"/>
                </a:cubicBezTo>
                <a:cubicBezTo>
                  <a:pt x="3423502" y="352529"/>
                  <a:pt x="3121734" y="402715"/>
                  <a:pt x="2729896" y="369332"/>
                </a:cubicBezTo>
                <a:cubicBezTo>
                  <a:pt x="2338058" y="335949"/>
                  <a:pt x="2167312" y="350136"/>
                  <a:pt x="1881773" y="369332"/>
                </a:cubicBezTo>
                <a:cubicBezTo>
                  <a:pt x="1596234" y="388528"/>
                  <a:pt x="1569285" y="368559"/>
                  <a:pt x="1404704" y="369332"/>
                </a:cubicBezTo>
                <a:cubicBezTo>
                  <a:pt x="1240123" y="370105"/>
                  <a:pt x="1190392" y="350558"/>
                  <a:pt x="1020398" y="369332"/>
                </a:cubicBezTo>
                <a:cubicBezTo>
                  <a:pt x="850404" y="388106"/>
                  <a:pt x="509393" y="397823"/>
                  <a:pt x="0" y="369332"/>
                </a:cubicBezTo>
                <a:cubicBezTo>
                  <a:pt x="4054" y="205382"/>
                  <a:pt x="-3566" y="79048"/>
                  <a:pt x="0" y="0"/>
                </a:cubicBezTo>
                <a:close/>
              </a:path>
              <a:path w="9276347" h="369332" stroke="0" extrusionOk="0">
                <a:moveTo>
                  <a:pt x="0" y="0"/>
                </a:moveTo>
                <a:cubicBezTo>
                  <a:pt x="175325" y="29870"/>
                  <a:pt x="446606" y="26386"/>
                  <a:pt x="755360" y="0"/>
                </a:cubicBezTo>
                <a:cubicBezTo>
                  <a:pt x="1064114" y="-26386"/>
                  <a:pt x="1362812" y="31275"/>
                  <a:pt x="1603483" y="0"/>
                </a:cubicBezTo>
                <a:cubicBezTo>
                  <a:pt x="1844154" y="-31275"/>
                  <a:pt x="1896306" y="5647"/>
                  <a:pt x="1987789" y="0"/>
                </a:cubicBezTo>
                <a:cubicBezTo>
                  <a:pt x="2079272" y="-5647"/>
                  <a:pt x="2516879" y="-10903"/>
                  <a:pt x="2650385" y="0"/>
                </a:cubicBezTo>
                <a:cubicBezTo>
                  <a:pt x="2783891" y="10903"/>
                  <a:pt x="3085737" y="5140"/>
                  <a:pt x="3220218" y="0"/>
                </a:cubicBezTo>
                <a:cubicBezTo>
                  <a:pt x="3354699" y="-5140"/>
                  <a:pt x="3490726" y="16507"/>
                  <a:pt x="3604523" y="0"/>
                </a:cubicBezTo>
                <a:cubicBezTo>
                  <a:pt x="3718320" y="-16507"/>
                  <a:pt x="4029267" y="2849"/>
                  <a:pt x="4174356" y="0"/>
                </a:cubicBezTo>
                <a:cubicBezTo>
                  <a:pt x="4319445" y="-2849"/>
                  <a:pt x="4620380" y="6227"/>
                  <a:pt x="5022479" y="0"/>
                </a:cubicBezTo>
                <a:cubicBezTo>
                  <a:pt x="5424578" y="-6227"/>
                  <a:pt x="5423841" y="-5015"/>
                  <a:pt x="5592312" y="0"/>
                </a:cubicBezTo>
                <a:cubicBezTo>
                  <a:pt x="5760783" y="5015"/>
                  <a:pt x="5837443" y="-9497"/>
                  <a:pt x="6069381" y="0"/>
                </a:cubicBezTo>
                <a:cubicBezTo>
                  <a:pt x="6301319" y="9497"/>
                  <a:pt x="6308413" y="-7399"/>
                  <a:pt x="6546451" y="0"/>
                </a:cubicBezTo>
                <a:cubicBezTo>
                  <a:pt x="6784489" y="7399"/>
                  <a:pt x="6966332" y="550"/>
                  <a:pt x="7209047" y="0"/>
                </a:cubicBezTo>
                <a:cubicBezTo>
                  <a:pt x="7451762" y="-550"/>
                  <a:pt x="7788830" y="9704"/>
                  <a:pt x="7964406" y="0"/>
                </a:cubicBezTo>
                <a:cubicBezTo>
                  <a:pt x="8139982" y="-9704"/>
                  <a:pt x="8220933" y="-2736"/>
                  <a:pt x="8441476" y="0"/>
                </a:cubicBezTo>
                <a:cubicBezTo>
                  <a:pt x="8662019" y="2736"/>
                  <a:pt x="8961659" y="-37253"/>
                  <a:pt x="9276347" y="0"/>
                </a:cubicBezTo>
                <a:cubicBezTo>
                  <a:pt x="9283673" y="78689"/>
                  <a:pt x="9290804" y="278181"/>
                  <a:pt x="9276347" y="369332"/>
                </a:cubicBezTo>
                <a:cubicBezTo>
                  <a:pt x="9118331" y="356698"/>
                  <a:pt x="8972026" y="353093"/>
                  <a:pt x="8706514" y="369332"/>
                </a:cubicBezTo>
                <a:cubicBezTo>
                  <a:pt x="8441002" y="385571"/>
                  <a:pt x="8504304" y="361811"/>
                  <a:pt x="8322208" y="369332"/>
                </a:cubicBezTo>
                <a:cubicBezTo>
                  <a:pt x="8140112" y="376853"/>
                  <a:pt x="7802844" y="401629"/>
                  <a:pt x="7659612" y="369332"/>
                </a:cubicBezTo>
                <a:cubicBezTo>
                  <a:pt x="7516380" y="337035"/>
                  <a:pt x="7197670" y="402377"/>
                  <a:pt x="6811489" y="369332"/>
                </a:cubicBezTo>
                <a:cubicBezTo>
                  <a:pt x="6425308" y="336287"/>
                  <a:pt x="6437856" y="356807"/>
                  <a:pt x="6148893" y="369332"/>
                </a:cubicBezTo>
                <a:cubicBezTo>
                  <a:pt x="5859930" y="381857"/>
                  <a:pt x="5944976" y="388515"/>
                  <a:pt x="5764587" y="369332"/>
                </a:cubicBezTo>
                <a:cubicBezTo>
                  <a:pt x="5584198" y="350149"/>
                  <a:pt x="5572208" y="382467"/>
                  <a:pt x="5380281" y="369332"/>
                </a:cubicBezTo>
                <a:cubicBezTo>
                  <a:pt x="5188354" y="356197"/>
                  <a:pt x="4937235" y="361692"/>
                  <a:pt x="4624922" y="369332"/>
                </a:cubicBezTo>
                <a:cubicBezTo>
                  <a:pt x="4312609" y="376972"/>
                  <a:pt x="4274797" y="348692"/>
                  <a:pt x="4147852" y="369332"/>
                </a:cubicBezTo>
                <a:cubicBezTo>
                  <a:pt x="4020907" y="389973"/>
                  <a:pt x="3604374" y="361096"/>
                  <a:pt x="3299729" y="369332"/>
                </a:cubicBezTo>
                <a:cubicBezTo>
                  <a:pt x="2995084" y="377568"/>
                  <a:pt x="3024623" y="386159"/>
                  <a:pt x="2822660" y="369332"/>
                </a:cubicBezTo>
                <a:cubicBezTo>
                  <a:pt x="2620697" y="352505"/>
                  <a:pt x="2213812" y="393076"/>
                  <a:pt x="1974537" y="369332"/>
                </a:cubicBezTo>
                <a:cubicBezTo>
                  <a:pt x="1735262" y="345588"/>
                  <a:pt x="1356530" y="392893"/>
                  <a:pt x="1126414" y="369332"/>
                </a:cubicBezTo>
                <a:cubicBezTo>
                  <a:pt x="896298" y="345771"/>
                  <a:pt x="493321" y="327748"/>
                  <a:pt x="0" y="369332"/>
                </a:cubicBezTo>
                <a:cubicBezTo>
                  <a:pt x="3098" y="240700"/>
                  <a:pt x="-17292" y="151560"/>
                  <a:pt x="0" y="0"/>
                </a:cubicBezTo>
                <a:close/>
              </a:path>
            </a:pathLst>
          </a:custGeom>
          <a:solidFill>
            <a:schemeClr val="accent1">
              <a:lumMod val="20000"/>
              <a:lumOff val="80000"/>
            </a:schemeClr>
          </a:solidFill>
          <a:ln w="28575">
            <a:solidFill>
              <a:schemeClr val="accent4"/>
            </a:solidFill>
            <a:extLst>
              <a:ext uri="{C807C97D-BFC1-408E-A445-0C87EB9F89A2}">
                <ask:lineSketchStyleProps xmlns:ask="http://schemas.microsoft.com/office/drawing/2018/sketchyshapes" sd="367464159">
                  <a:prstGeom prst="rect">
                    <a:avLst/>
                  </a:prstGeom>
                  <ask:type>
                    <ask:lineSketchFreehand/>
                  </ask:type>
                </ask:lineSketchStyleProps>
              </a:ext>
            </a:extLst>
          </a:ln>
        </p:spPr>
        <p:txBody>
          <a:bodyPr wrap="square" rtlCol="0">
            <a:spAutoFit/>
          </a:bodyPr>
          <a:lstStyle/>
          <a:p>
            <a:pPr algn="ctr"/>
            <a:r>
              <a:rPr lang="en-GB" b="1" dirty="0"/>
              <a:t>Anxiety can be considered / viewed / addressed from lots of different angles </a:t>
            </a:r>
          </a:p>
        </p:txBody>
      </p:sp>
      <p:pic>
        <p:nvPicPr>
          <p:cNvPr id="12" name="Picture 11" descr="A diagram of a child's community&#10;&#10;Description automatically generated">
            <a:extLst>
              <a:ext uri="{FF2B5EF4-FFF2-40B4-BE49-F238E27FC236}">
                <a16:creationId xmlns:a16="http://schemas.microsoft.com/office/drawing/2014/main" id="{84B9327D-9123-5541-270E-F9D20059C0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08121" y="1996330"/>
            <a:ext cx="3802112" cy="3237407"/>
          </a:xfrm>
          <a:prstGeom prst="rect">
            <a:avLst/>
          </a:prstGeom>
        </p:spPr>
      </p:pic>
      <p:sp>
        <p:nvSpPr>
          <p:cNvPr id="17" name="TextBox 16">
            <a:extLst>
              <a:ext uri="{FF2B5EF4-FFF2-40B4-BE49-F238E27FC236}">
                <a16:creationId xmlns:a16="http://schemas.microsoft.com/office/drawing/2014/main" id="{52171AC5-6E4C-CFC5-A1A4-E9775D4B71F0}"/>
              </a:ext>
            </a:extLst>
          </p:cNvPr>
          <p:cNvSpPr txBox="1"/>
          <p:nvPr/>
        </p:nvSpPr>
        <p:spPr>
          <a:xfrm>
            <a:off x="181767" y="1561189"/>
            <a:ext cx="7999707" cy="4185761"/>
          </a:xfrm>
          <a:prstGeom prst="rect">
            <a:avLst/>
          </a:prstGeom>
          <a:noFill/>
        </p:spPr>
        <p:txBody>
          <a:bodyPr wrap="square" rtlCol="0">
            <a:spAutoFit/>
          </a:bodyPr>
          <a:lstStyle/>
          <a:p>
            <a:pPr marL="285750" indent="-285750">
              <a:buFont typeface="Arial" panose="020B0604020202020204" pitchFamily="34" charset="0"/>
              <a:buChar char="•"/>
            </a:pPr>
            <a:r>
              <a:rPr lang="en-GB" sz="1400" b="1" dirty="0"/>
              <a:t>Within communities around schools </a:t>
            </a:r>
            <a:r>
              <a:rPr lang="en-GB" sz="1400" dirty="0"/>
              <a:t>(awareness of how a sense of community builds a sense of safety) – addressed, for example, via building links with local organisations / businesses, families, the creation of local initiatives to forge positive connections, as well as awareness of the impact of our physical environments on our wellbeing and safety.</a:t>
            </a:r>
          </a:p>
          <a:p>
            <a:pPr marL="285750" indent="-285750">
              <a:buFont typeface="Arial" panose="020B0604020202020204" pitchFamily="34" charset="0"/>
              <a:buChar char="•"/>
            </a:pPr>
            <a:r>
              <a:rPr lang="en-GB" sz="1400" b="1" dirty="0"/>
              <a:t>Within whole school systems </a:t>
            </a:r>
            <a:r>
              <a:rPr lang="en-GB" sz="1400" dirty="0"/>
              <a:t>(awareness of the importance of whole school approaches) – addressed, for example via staff wellbeing support or the explicit use of relational policies </a:t>
            </a:r>
            <a:r>
              <a:rPr lang="en-GB" sz="1400" dirty="0">
                <a:hlinkClick r:id="rId4"/>
              </a:rPr>
              <a:t>NEW Education Setting Guidance 2023 - Part 1 (suffolk.gov.uk)</a:t>
            </a:r>
            <a:endParaRPr lang="en-GB" sz="1400" dirty="0"/>
          </a:p>
          <a:p>
            <a:pPr marL="285750" indent="-285750">
              <a:buFont typeface="Arial" panose="020B0604020202020204" pitchFamily="34" charset="0"/>
              <a:buChar char="•"/>
            </a:pPr>
            <a:r>
              <a:rPr lang="en-GB" sz="1400" b="1" dirty="0"/>
              <a:t>Within explicit or implicit messages from key adults around the child </a:t>
            </a:r>
            <a:r>
              <a:rPr lang="en-GB" sz="1400" dirty="0"/>
              <a:t>(awareness of the impact of parental and teacher behaviour) – addressed, for example via teaching emotional regulation techniques to adults so that they are better at co-regulating and containing anxiety (and promoting a sense of calm)</a:t>
            </a:r>
            <a:r>
              <a:rPr lang="en-GB" sz="1400" dirty="0">
                <a:hlinkClick r:id="rId5"/>
              </a:rPr>
              <a:t> Wellbeing Check (suffolk.gov.uk)</a:t>
            </a:r>
            <a:r>
              <a:rPr lang="en-GB" sz="1400" dirty="0"/>
              <a:t> and </a:t>
            </a:r>
            <a:r>
              <a:rPr lang="en-GB" sz="1400" dirty="0">
                <a:hlinkClick r:id="rId6"/>
              </a:rPr>
              <a:t>https://www.suffolk.gov.uk/asset-library/ebsa-self-regulation-for-cyp.pdf</a:t>
            </a:r>
            <a:r>
              <a:rPr lang="en-GB" sz="1400" dirty="0"/>
              <a:t> </a:t>
            </a:r>
          </a:p>
          <a:p>
            <a:pPr marL="285750" indent="-285750">
              <a:buFont typeface="Arial" panose="020B0604020202020204" pitchFamily="34" charset="0"/>
              <a:buChar char="•"/>
            </a:pPr>
            <a:r>
              <a:rPr lang="en-GB" sz="1400" b="1" dirty="0"/>
              <a:t>Within key relationships around the child </a:t>
            </a:r>
            <a:r>
              <a:rPr lang="en-GB" sz="1400" dirty="0"/>
              <a:t>(awareness of a sense of safety via strength of connection) – addressed via, for example, peer support and the strengthening of friendships </a:t>
            </a:r>
            <a:r>
              <a:rPr lang="en-GB" sz="1400" dirty="0">
                <a:hlinkClick r:id="rId7"/>
              </a:rPr>
              <a:t>https://www.suffolk.gov.uk/asset-library/promoting-feelings-of-safety-ebsa-support.pdf</a:t>
            </a:r>
            <a:r>
              <a:rPr lang="en-GB" sz="1400" dirty="0"/>
              <a:t> and </a:t>
            </a:r>
            <a:r>
              <a:rPr lang="en-GB" sz="1400" dirty="0">
                <a:hlinkClick r:id="rId8"/>
              </a:rPr>
              <a:t>https://www.suffolk.gov.uk/asset-library/ebsa-maintaining-connections.pdf</a:t>
            </a:r>
            <a:r>
              <a:rPr lang="en-GB" sz="1400" dirty="0"/>
              <a:t> </a:t>
            </a:r>
          </a:p>
          <a:p>
            <a:pPr marL="285750" indent="-285750">
              <a:buFont typeface="Arial" panose="020B0604020202020204" pitchFamily="34" charset="0"/>
              <a:buChar char="•"/>
            </a:pPr>
            <a:r>
              <a:rPr lang="en-GB" sz="1400" b="1" dirty="0"/>
              <a:t>Within child </a:t>
            </a:r>
            <a:r>
              <a:rPr lang="en-GB" sz="1400" dirty="0"/>
              <a:t>(awareness of physiology, sensitivity, predisposition, temperament) – addressed via, for example, breathing techniques (e.g. see slide 3 of </a:t>
            </a:r>
            <a:r>
              <a:rPr lang="en-GB" sz="1400" dirty="0">
                <a:hlinkClick r:id="rId9"/>
              </a:rPr>
              <a:t>slides about anxiety intervention for CYP (suffolk.gov.uk)</a:t>
            </a:r>
            <a:r>
              <a:rPr lang="en-GB" sz="1400" dirty="0"/>
              <a:t>)</a:t>
            </a:r>
          </a:p>
        </p:txBody>
      </p:sp>
    </p:spTree>
    <p:extLst>
      <p:ext uri="{BB962C8B-B14F-4D97-AF65-F5344CB8AC3E}">
        <p14:creationId xmlns:p14="http://schemas.microsoft.com/office/powerpoint/2010/main" val="274593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E47195D-EC06-4298-8805-0F0D65997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E5694A-A947-D4D7-5644-8B3233B82CD3}"/>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900">
                <a:latin typeface="+mj-lt"/>
                <a:ea typeface="+mj-ea"/>
                <a:cs typeface="+mj-cs"/>
                <a:hlinkClick r:id="rId2"/>
              </a:rPr>
              <a:t>Suffolk education mental health lead network - Suffolk County Council</a:t>
            </a:r>
            <a:endParaRPr lang="en-US" sz="2900">
              <a:latin typeface="+mj-lt"/>
              <a:ea typeface="+mj-ea"/>
              <a:cs typeface="+mj-cs"/>
            </a:endParaRPr>
          </a:p>
        </p:txBody>
      </p: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alendar&#10;&#10;Description automatically generated">
            <a:extLst>
              <a:ext uri="{FF2B5EF4-FFF2-40B4-BE49-F238E27FC236}">
                <a16:creationId xmlns:a16="http://schemas.microsoft.com/office/drawing/2014/main" id="{E26C1902-A212-0620-BCEB-EF189F37B19A}"/>
              </a:ext>
            </a:extLst>
          </p:cNvPr>
          <p:cNvPicPr>
            <a:picLocks noChangeAspect="1"/>
          </p:cNvPicPr>
          <p:nvPr/>
        </p:nvPicPr>
        <p:blipFill>
          <a:blip r:embed="rId3"/>
          <a:stretch>
            <a:fillRect/>
          </a:stretch>
        </p:blipFill>
        <p:spPr>
          <a:xfrm>
            <a:off x="545237" y="1161333"/>
            <a:ext cx="3685032" cy="4606290"/>
          </a:xfrm>
          <a:prstGeom prst="rect">
            <a:avLst/>
          </a:prstGeom>
        </p:spPr>
      </p:pic>
      <p:pic>
        <p:nvPicPr>
          <p:cNvPr id="5" name="Picture 4" descr="A screenshot of a web page&#10;&#10;Description automatically generated">
            <a:extLst>
              <a:ext uri="{FF2B5EF4-FFF2-40B4-BE49-F238E27FC236}">
                <a16:creationId xmlns:a16="http://schemas.microsoft.com/office/drawing/2014/main" id="{3AFDB013-F058-9DAF-F350-98535B1A8FE7}"/>
              </a:ext>
            </a:extLst>
          </p:cNvPr>
          <p:cNvPicPr>
            <a:picLocks noChangeAspect="1"/>
          </p:cNvPicPr>
          <p:nvPr/>
        </p:nvPicPr>
        <p:blipFill>
          <a:blip r:embed="rId4"/>
          <a:stretch>
            <a:fillRect/>
          </a:stretch>
        </p:blipFill>
        <p:spPr>
          <a:xfrm>
            <a:off x="4457706" y="2045740"/>
            <a:ext cx="3685032" cy="2837474"/>
          </a:xfrm>
          <a:prstGeom prst="rect">
            <a:avLst/>
          </a:prstGeom>
        </p:spPr>
      </p:pic>
      <p:sp>
        <p:nvSpPr>
          <p:cNvPr id="18" name="Rectangle 1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78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72C00-BA96-11B2-C853-2281E43C5670}"/>
              </a:ext>
            </a:extLst>
          </p:cNvPr>
          <p:cNvPicPr>
            <a:picLocks noChangeAspect="1"/>
          </p:cNvPicPr>
          <p:nvPr/>
        </p:nvPicPr>
        <p:blipFill>
          <a:blip r:embed="rId2"/>
          <a:stretch>
            <a:fillRect/>
          </a:stretch>
        </p:blipFill>
        <p:spPr>
          <a:xfrm>
            <a:off x="252808" y="201241"/>
            <a:ext cx="8120630" cy="4551268"/>
          </a:xfrm>
          <a:prstGeom prst="rect">
            <a:avLst/>
          </a:prstGeom>
        </p:spPr>
      </p:pic>
      <p:sp>
        <p:nvSpPr>
          <p:cNvPr id="4" name="TextBox 3">
            <a:extLst>
              <a:ext uri="{FF2B5EF4-FFF2-40B4-BE49-F238E27FC236}">
                <a16:creationId xmlns:a16="http://schemas.microsoft.com/office/drawing/2014/main" id="{9D369F5D-2C88-C2CD-A7E4-38D00F408B0F}"/>
              </a:ext>
            </a:extLst>
          </p:cNvPr>
          <p:cNvSpPr txBox="1"/>
          <p:nvPr/>
        </p:nvSpPr>
        <p:spPr>
          <a:xfrm>
            <a:off x="781615" y="5452062"/>
            <a:ext cx="6435669"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hlinkClick r:id="rId3"/>
              </a:rPr>
              <a:t>Children and young people's wellbeing - Suffolk County Council</a:t>
            </a:r>
            <a:endParaRPr lang="en-GB" dirty="0"/>
          </a:p>
        </p:txBody>
      </p:sp>
      <p:pic>
        <p:nvPicPr>
          <p:cNvPr id="6" name="Picture 5">
            <a:extLst>
              <a:ext uri="{FF2B5EF4-FFF2-40B4-BE49-F238E27FC236}">
                <a16:creationId xmlns:a16="http://schemas.microsoft.com/office/drawing/2014/main" id="{7A37FE4A-D870-0988-165C-A69178B8473B}"/>
              </a:ext>
            </a:extLst>
          </p:cNvPr>
          <p:cNvPicPr>
            <a:picLocks noChangeAspect="1"/>
          </p:cNvPicPr>
          <p:nvPr/>
        </p:nvPicPr>
        <p:blipFill>
          <a:blip r:embed="rId4"/>
          <a:stretch>
            <a:fillRect/>
          </a:stretch>
        </p:blipFill>
        <p:spPr>
          <a:xfrm>
            <a:off x="8291245" y="2957517"/>
            <a:ext cx="3746643" cy="3701394"/>
          </a:xfrm>
          <a:prstGeom prst="rect">
            <a:avLst/>
          </a:prstGeom>
          <a:ln>
            <a:solidFill>
              <a:schemeClr val="accent1"/>
            </a:solidFill>
          </a:ln>
        </p:spPr>
      </p:pic>
    </p:spTree>
    <p:extLst>
      <p:ext uri="{BB962C8B-B14F-4D97-AF65-F5344CB8AC3E}">
        <p14:creationId xmlns:p14="http://schemas.microsoft.com/office/powerpoint/2010/main" val="1924395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E2A9-0F2E-3C37-E894-655419C1C2D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A99081EC-1F1B-1D96-1FB9-014E41F10B28}"/>
              </a:ext>
            </a:extLst>
          </p:cNvPr>
          <p:cNvSpPr>
            <a:spLocks noGrp="1"/>
          </p:cNvSpPr>
          <p:nvPr>
            <p:ph type="subTitle" idx="1"/>
          </p:nvPr>
        </p:nvSpPr>
        <p:spPr>
          <a:xfrm>
            <a:off x="1524000" y="4408153"/>
            <a:ext cx="9144000" cy="1655762"/>
          </a:xfrm>
        </p:spPr>
        <p:txBody>
          <a:bodyPr/>
          <a:lstStyle/>
          <a:p>
            <a:r>
              <a:rPr lang="en-GB" dirty="0">
                <a:hlinkClick r:id="rId2"/>
              </a:rPr>
              <a:t>EBSA (Emotionally Based School Avoidance) - Suffolk County Council</a:t>
            </a:r>
            <a:endParaRPr lang="en-GB" dirty="0"/>
          </a:p>
        </p:txBody>
      </p:sp>
      <p:pic>
        <p:nvPicPr>
          <p:cNvPr id="7" name="Picture 6">
            <a:extLst>
              <a:ext uri="{FF2B5EF4-FFF2-40B4-BE49-F238E27FC236}">
                <a16:creationId xmlns:a16="http://schemas.microsoft.com/office/drawing/2014/main" id="{36B8BEDD-2D5F-28C9-F57B-D6F63565D582}"/>
              </a:ext>
            </a:extLst>
          </p:cNvPr>
          <p:cNvPicPr>
            <a:picLocks noChangeAspect="1"/>
          </p:cNvPicPr>
          <p:nvPr/>
        </p:nvPicPr>
        <p:blipFill>
          <a:blip r:embed="rId3"/>
          <a:stretch>
            <a:fillRect/>
          </a:stretch>
        </p:blipFill>
        <p:spPr>
          <a:xfrm>
            <a:off x="0" y="0"/>
            <a:ext cx="12192000" cy="3623388"/>
          </a:xfrm>
          <a:prstGeom prst="rect">
            <a:avLst/>
          </a:prstGeom>
        </p:spPr>
      </p:pic>
    </p:spTree>
    <p:extLst>
      <p:ext uri="{BB962C8B-B14F-4D97-AF65-F5344CB8AC3E}">
        <p14:creationId xmlns:p14="http://schemas.microsoft.com/office/powerpoint/2010/main" val="292167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2BE51A-31B7-43A2-9083-EA9D94AF6D3A}"/>
              </a:ext>
            </a:extLst>
          </p:cNvPr>
          <p:cNvSpPr/>
          <p:nvPr/>
        </p:nvSpPr>
        <p:spPr>
          <a:xfrm>
            <a:off x="344647" y="484562"/>
            <a:ext cx="3892637" cy="2462213"/>
          </a:xfrm>
          <a:custGeom>
            <a:avLst/>
            <a:gdLst>
              <a:gd name="connsiteX0" fmla="*/ 0 w 3892637"/>
              <a:gd name="connsiteY0" fmla="*/ 0 h 2462213"/>
              <a:gd name="connsiteX1" fmla="*/ 570920 w 3892637"/>
              <a:gd name="connsiteY1" fmla="*/ 0 h 2462213"/>
              <a:gd name="connsiteX2" fmla="*/ 1180767 w 3892637"/>
              <a:gd name="connsiteY2" fmla="*/ 0 h 2462213"/>
              <a:gd name="connsiteX3" fmla="*/ 1751687 w 3892637"/>
              <a:gd name="connsiteY3" fmla="*/ 0 h 2462213"/>
              <a:gd name="connsiteX4" fmla="*/ 2361533 w 3892637"/>
              <a:gd name="connsiteY4" fmla="*/ 0 h 2462213"/>
              <a:gd name="connsiteX5" fmla="*/ 3049232 w 3892637"/>
              <a:gd name="connsiteY5" fmla="*/ 0 h 2462213"/>
              <a:gd name="connsiteX6" fmla="*/ 3892637 w 3892637"/>
              <a:gd name="connsiteY6" fmla="*/ 0 h 2462213"/>
              <a:gd name="connsiteX7" fmla="*/ 3892637 w 3892637"/>
              <a:gd name="connsiteY7" fmla="*/ 640175 h 2462213"/>
              <a:gd name="connsiteX8" fmla="*/ 3892637 w 3892637"/>
              <a:gd name="connsiteY8" fmla="*/ 1255729 h 2462213"/>
              <a:gd name="connsiteX9" fmla="*/ 3892637 w 3892637"/>
              <a:gd name="connsiteY9" fmla="*/ 1797415 h 2462213"/>
              <a:gd name="connsiteX10" fmla="*/ 3892637 w 3892637"/>
              <a:gd name="connsiteY10" fmla="*/ 2462213 h 2462213"/>
              <a:gd name="connsiteX11" fmla="*/ 3166011 w 3892637"/>
              <a:gd name="connsiteY11" fmla="*/ 2462213 h 2462213"/>
              <a:gd name="connsiteX12" fmla="*/ 2439386 w 3892637"/>
              <a:gd name="connsiteY12" fmla="*/ 2462213 h 2462213"/>
              <a:gd name="connsiteX13" fmla="*/ 1751687 w 3892637"/>
              <a:gd name="connsiteY13" fmla="*/ 2462213 h 2462213"/>
              <a:gd name="connsiteX14" fmla="*/ 1025061 w 3892637"/>
              <a:gd name="connsiteY14" fmla="*/ 2462213 h 2462213"/>
              <a:gd name="connsiteX15" fmla="*/ 0 w 3892637"/>
              <a:gd name="connsiteY15" fmla="*/ 2462213 h 2462213"/>
              <a:gd name="connsiteX16" fmla="*/ 0 w 3892637"/>
              <a:gd name="connsiteY16" fmla="*/ 1871282 h 2462213"/>
              <a:gd name="connsiteX17" fmla="*/ 0 w 3892637"/>
              <a:gd name="connsiteY17" fmla="*/ 1231107 h 2462213"/>
              <a:gd name="connsiteX18" fmla="*/ 0 w 3892637"/>
              <a:gd name="connsiteY18" fmla="*/ 615553 h 2462213"/>
              <a:gd name="connsiteX19" fmla="*/ 0 w 3892637"/>
              <a:gd name="connsiteY19" fmla="*/ 0 h 246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2637" h="2462213" fill="none" extrusionOk="0">
                <a:moveTo>
                  <a:pt x="0" y="0"/>
                </a:moveTo>
                <a:cubicBezTo>
                  <a:pt x="259538" y="10049"/>
                  <a:pt x="444413" y="-17436"/>
                  <a:pt x="570920" y="0"/>
                </a:cubicBezTo>
                <a:cubicBezTo>
                  <a:pt x="697427" y="17436"/>
                  <a:pt x="1050005" y="20634"/>
                  <a:pt x="1180767" y="0"/>
                </a:cubicBezTo>
                <a:cubicBezTo>
                  <a:pt x="1311529" y="-20634"/>
                  <a:pt x="1536822" y="2229"/>
                  <a:pt x="1751687" y="0"/>
                </a:cubicBezTo>
                <a:cubicBezTo>
                  <a:pt x="1966552" y="-2229"/>
                  <a:pt x="2058634" y="-14864"/>
                  <a:pt x="2361533" y="0"/>
                </a:cubicBezTo>
                <a:cubicBezTo>
                  <a:pt x="2664432" y="14864"/>
                  <a:pt x="2754960" y="-17484"/>
                  <a:pt x="3049232" y="0"/>
                </a:cubicBezTo>
                <a:cubicBezTo>
                  <a:pt x="3343504" y="17484"/>
                  <a:pt x="3701387" y="3687"/>
                  <a:pt x="3892637" y="0"/>
                </a:cubicBezTo>
                <a:cubicBezTo>
                  <a:pt x="3868487" y="213659"/>
                  <a:pt x="3893433" y="511143"/>
                  <a:pt x="3892637" y="640175"/>
                </a:cubicBezTo>
                <a:cubicBezTo>
                  <a:pt x="3891841" y="769207"/>
                  <a:pt x="3911204" y="1120702"/>
                  <a:pt x="3892637" y="1255729"/>
                </a:cubicBezTo>
                <a:cubicBezTo>
                  <a:pt x="3874070" y="1390756"/>
                  <a:pt x="3904561" y="1661105"/>
                  <a:pt x="3892637" y="1797415"/>
                </a:cubicBezTo>
                <a:cubicBezTo>
                  <a:pt x="3880713" y="1933725"/>
                  <a:pt x="3905089" y="2187119"/>
                  <a:pt x="3892637" y="2462213"/>
                </a:cubicBezTo>
                <a:cubicBezTo>
                  <a:pt x="3640185" y="2448175"/>
                  <a:pt x="3513830" y="2473130"/>
                  <a:pt x="3166011" y="2462213"/>
                </a:cubicBezTo>
                <a:cubicBezTo>
                  <a:pt x="2818192" y="2451296"/>
                  <a:pt x="2672148" y="2437536"/>
                  <a:pt x="2439386" y="2462213"/>
                </a:cubicBezTo>
                <a:cubicBezTo>
                  <a:pt x="2206624" y="2486890"/>
                  <a:pt x="1972753" y="2432881"/>
                  <a:pt x="1751687" y="2462213"/>
                </a:cubicBezTo>
                <a:cubicBezTo>
                  <a:pt x="1530621" y="2491545"/>
                  <a:pt x="1357464" y="2470686"/>
                  <a:pt x="1025061" y="2462213"/>
                </a:cubicBezTo>
                <a:cubicBezTo>
                  <a:pt x="692658" y="2453740"/>
                  <a:pt x="425256" y="2465597"/>
                  <a:pt x="0" y="2462213"/>
                </a:cubicBezTo>
                <a:cubicBezTo>
                  <a:pt x="-2008" y="2317027"/>
                  <a:pt x="8887" y="1996476"/>
                  <a:pt x="0" y="1871282"/>
                </a:cubicBezTo>
                <a:cubicBezTo>
                  <a:pt x="-8887" y="1746088"/>
                  <a:pt x="-24821" y="1447369"/>
                  <a:pt x="0" y="1231107"/>
                </a:cubicBezTo>
                <a:cubicBezTo>
                  <a:pt x="24821" y="1014846"/>
                  <a:pt x="10095" y="892674"/>
                  <a:pt x="0" y="615553"/>
                </a:cubicBezTo>
                <a:cubicBezTo>
                  <a:pt x="-10095" y="338432"/>
                  <a:pt x="10170" y="163078"/>
                  <a:pt x="0" y="0"/>
                </a:cubicBezTo>
                <a:close/>
              </a:path>
              <a:path w="3892637" h="2462213" stroke="0" extrusionOk="0">
                <a:moveTo>
                  <a:pt x="0" y="0"/>
                </a:moveTo>
                <a:cubicBezTo>
                  <a:pt x="130793" y="18307"/>
                  <a:pt x="329332" y="-4110"/>
                  <a:pt x="609846" y="0"/>
                </a:cubicBezTo>
                <a:cubicBezTo>
                  <a:pt x="890360" y="4110"/>
                  <a:pt x="1011980" y="-19930"/>
                  <a:pt x="1180767" y="0"/>
                </a:cubicBezTo>
                <a:cubicBezTo>
                  <a:pt x="1349554" y="19930"/>
                  <a:pt x="1672377" y="-225"/>
                  <a:pt x="1907392" y="0"/>
                </a:cubicBezTo>
                <a:cubicBezTo>
                  <a:pt x="2142408" y="225"/>
                  <a:pt x="2352285" y="-31368"/>
                  <a:pt x="2595091" y="0"/>
                </a:cubicBezTo>
                <a:cubicBezTo>
                  <a:pt x="2837897" y="31368"/>
                  <a:pt x="3006699" y="33154"/>
                  <a:pt x="3282791" y="0"/>
                </a:cubicBezTo>
                <a:cubicBezTo>
                  <a:pt x="3558883" y="-33154"/>
                  <a:pt x="3742556" y="19412"/>
                  <a:pt x="3892637" y="0"/>
                </a:cubicBezTo>
                <a:cubicBezTo>
                  <a:pt x="3905608" y="254999"/>
                  <a:pt x="3909594" y="385879"/>
                  <a:pt x="3892637" y="640175"/>
                </a:cubicBezTo>
                <a:cubicBezTo>
                  <a:pt x="3875680" y="894472"/>
                  <a:pt x="3922314" y="1075244"/>
                  <a:pt x="3892637" y="1255729"/>
                </a:cubicBezTo>
                <a:cubicBezTo>
                  <a:pt x="3862960" y="1436214"/>
                  <a:pt x="3860734" y="1585141"/>
                  <a:pt x="3892637" y="1895904"/>
                </a:cubicBezTo>
                <a:cubicBezTo>
                  <a:pt x="3924540" y="2206668"/>
                  <a:pt x="3917561" y="2185328"/>
                  <a:pt x="3892637" y="2462213"/>
                </a:cubicBezTo>
                <a:cubicBezTo>
                  <a:pt x="3699396" y="2467149"/>
                  <a:pt x="3549951" y="2433756"/>
                  <a:pt x="3282791" y="2462213"/>
                </a:cubicBezTo>
                <a:cubicBezTo>
                  <a:pt x="3015631" y="2490670"/>
                  <a:pt x="2771011" y="2487409"/>
                  <a:pt x="2634018" y="2462213"/>
                </a:cubicBezTo>
                <a:cubicBezTo>
                  <a:pt x="2497025" y="2437017"/>
                  <a:pt x="2109374" y="2449094"/>
                  <a:pt x="1907392" y="2462213"/>
                </a:cubicBezTo>
                <a:cubicBezTo>
                  <a:pt x="1705410" y="2475332"/>
                  <a:pt x="1543515" y="2434045"/>
                  <a:pt x="1336472" y="2462213"/>
                </a:cubicBezTo>
                <a:cubicBezTo>
                  <a:pt x="1129429" y="2490381"/>
                  <a:pt x="940951" y="2485291"/>
                  <a:pt x="687699" y="2462213"/>
                </a:cubicBezTo>
                <a:cubicBezTo>
                  <a:pt x="434447" y="2439135"/>
                  <a:pt x="270740" y="2477722"/>
                  <a:pt x="0" y="2462213"/>
                </a:cubicBezTo>
                <a:cubicBezTo>
                  <a:pt x="22715" y="2305845"/>
                  <a:pt x="-3394" y="2115216"/>
                  <a:pt x="0" y="1920526"/>
                </a:cubicBezTo>
                <a:cubicBezTo>
                  <a:pt x="3394" y="1725836"/>
                  <a:pt x="-25652" y="1627443"/>
                  <a:pt x="0" y="1378839"/>
                </a:cubicBezTo>
                <a:cubicBezTo>
                  <a:pt x="25652" y="1130235"/>
                  <a:pt x="-18645" y="949074"/>
                  <a:pt x="0" y="714042"/>
                </a:cubicBezTo>
                <a:cubicBezTo>
                  <a:pt x="18645" y="479010"/>
                  <a:pt x="-28375" y="273128"/>
                  <a:pt x="0" y="0"/>
                </a:cubicBezTo>
                <a:close/>
              </a:path>
            </a:pathLst>
          </a:custGeom>
          <a:ln w="38100">
            <a:solidFill>
              <a:srgbClr val="FFB7FA"/>
            </a:solidFill>
            <a:extLst>
              <a:ext uri="{C807C97D-BFC1-408E-A445-0C87EB9F89A2}">
                <ask:lineSketchStyleProps xmlns:ask="http://schemas.microsoft.com/office/drawing/2018/sketchyshapes" sd="332582538">
                  <a:prstGeom prst="rect">
                    <a:avLst/>
                  </a:prstGeom>
                  <ask:type>
                    <ask:lineSketchFreehand/>
                  </ask:type>
                </ask:lineSketchStyleProps>
              </a:ext>
            </a:extLst>
          </a:ln>
        </p:spPr>
        <p:txBody>
          <a:bodyPr wrap="square">
            <a:spAutoFit/>
          </a:bodyPr>
          <a:lstStyle/>
          <a:p>
            <a:r>
              <a:rPr lang="en-GB" sz="1400" dirty="0">
                <a:hlinkClick r:id="rId3"/>
              </a:rPr>
              <a:t>MHF-wear-it-green-day-2023-anxiety-booklet.pdf (mentalhealth.org.uk)</a:t>
            </a:r>
            <a:endParaRPr lang="en-GB" sz="1400" dirty="0"/>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is an easily accessible, virtual 11 page guide bringing together a range of national websites, services and on-line resources as a general up-to-date reference for secondary schools on anxiety, produced by the Mental Health Foundation.  It was made in 2023 but most links and resources still available and relevant.</a:t>
            </a:r>
          </a:p>
        </p:txBody>
      </p:sp>
      <p:sp>
        <p:nvSpPr>
          <p:cNvPr id="3" name="Rectangle 2">
            <a:extLst>
              <a:ext uri="{FF2B5EF4-FFF2-40B4-BE49-F238E27FC236}">
                <a16:creationId xmlns:a16="http://schemas.microsoft.com/office/drawing/2014/main" id="{33FF2739-77AE-4BD9-92FF-0FD67BDF40AD}"/>
              </a:ext>
            </a:extLst>
          </p:cNvPr>
          <p:cNvSpPr/>
          <p:nvPr/>
        </p:nvSpPr>
        <p:spPr>
          <a:xfrm>
            <a:off x="5334000" y="376841"/>
            <a:ext cx="6096000" cy="1169551"/>
          </a:xfrm>
          <a:custGeom>
            <a:avLst/>
            <a:gdLst>
              <a:gd name="connsiteX0" fmla="*/ 0 w 6096000"/>
              <a:gd name="connsiteY0" fmla="*/ 0 h 1169551"/>
              <a:gd name="connsiteX1" fmla="*/ 555413 w 6096000"/>
              <a:gd name="connsiteY1" fmla="*/ 0 h 1169551"/>
              <a:gd name="connsiteX2" fmla="*/ 1110827 w 6096000"/>
              <a:gd name="connsiteY2" fmla="*/ 0 h 1169551"/>
              <a:gd name="connsiteX3" fmla="*/ 1727200 w 6096000"/>
              <a:gd name="connsiteY3" fmla="*/ 0 h 1169551"/>
              <a:gd name="connsiteX4" fmla="*/ 2465493 w 6096000"/>
              <a:gd name="connsiteY4" fmla="*/ 0 h 1169551"/>
              <a:gd name="connsiteX5" fmla="*/ 2959947 w 6096000"/>
              <a:gd name="connsiteY5" fmla="*/ 0 h 1169551"/>
              <a:gd name="connsiteX6" fmla="*/ 3576320 w 6096000"/>
              <a:gd name="connsiteY6" fmla="*/ 0 h 1169551"/>
              <a:gd name="connsiteX7" fmla="*/ 4070773 w 6096000"/>
              <a:gd name="connsiteY7" fmla="*/ 0 h 1169551"/>
              <a:gd name="connsiteX8" fmla="*/ 4626187 w 6096000"/>
              <a:gd name="connsiteY8" fmla="*/ 0 h 1169551"/>
              <a:gd name="connsiteX9" fmla="*/ 5425440 w 6096000"/>
              <a:gd name="connsiteY9" fmla="*/ 0 h 1169551"/>
              <a:gd name="connsiteX10" fmla="*/ 6096000 w 6096000"/>
              <a:gd name="connsiteY10" fmla="*/ 0 h 1169551"/>
              <a:gd name="connsiteX11" fmla="*/ 6096000 w 6096000"/>
              <a:gd name="connsiteY11" fmla="*/ 561384 h 1169551"/>
              <a:gd name="connsiteX12" fmla="*/ 6096000 w 6096000"/>
              <a:gd name="connsiteY12" fmla="*/ 1169551 h 1169551"/>
              <a:gd name="connsiteX13" fmla="*/ 5296747 w 6096000"/>
              <a:gd name="connsiteY13" fmla="*/ 1169551 h 1169551"/>
              <a:gd name="connsiteX14" fmla="*/ 4741333 w 6096000"/>
              <a:gd name="connsiteY14" fmla="*/ 1169551 h 1169551"/>
              <a:gd name="connsiteX15" fmla="*/ 4124960 w 6096000"/>
              <a:gd name="connsiteY15" fmla="*/ 1169551 h 1169551"/>
              <a:gd name="connsiteX16" fmla="*/ 3386667 w 6096000"/>
              <a:gd name="connsiteY16" fmla="*/ 1169551 h 1169551"/>
              <a:gd name="connsiteX17" fmla="*/ 2648373 w 6096000"/>
              <a:gd name="connsiteY17" fmla="*/ 1169551 h 1169551"/>
              <a:gd name="connsiteX18" fmla="*/ 1971040 w 6096000"/>
              <a:gd name="connsiteY18" fmla="*/ 1169551 h 1169551"/>
              <a:gd name="connsiteX19" fmla="*/ 1293707 w 6096000"/>
              <a:gd name="connsiteY19" fmla="*/ 1169551 h 1169551"/>
              <a:gd name="connsiteX20" fmla="*/ 0 w 6096000"/>
              <a:gd name="connsiteY20" fmla="*/ 1169551 h 1169551"/>
              <a:gd name="connsiteX21" fmla="*/ 0 w 6096000"/>
              <a:gd name="connsiteY21" fmla="*/ 573080 h 1169551"/>
              <a:gd name="connsiteX22" fmla="*/ 0 w 6096000"/>
              <a:gd name="connsiteY22"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6000" h="1169551" fill="none" extrusionOk="0">
                <a:moveTo>
                  <a:pt x="0" y="0"/>
                </a:moveTo>
                <a:cubicBezTo>
                  <a:pt x="196124" y="-19120"/>
                  <a:pt x="378143" y="15111"/>
                  <a:pt x="555413" y="0"/>
                </a:cubicBezTo>
                <a:cubicBezTo>
                  <a:pt x="732683" y="-15111"/>
                  <a:pt x="948365" y="-5614"/>
                  <a:pt x="1110827" y="0"/>
                </a:cubicBezTo>
                <a:cubicBezTo>
                  <a:pt x="1273289" y="5614"/>
                  <a:pt x="1531129" y="-5496"/>
                  <a:pt x="1727200" y="0"/>
                </a:cubicBezTo>
                <a:cubicBezTo>
                  <a:pt x="1923271" y="5496"/>
                  <a:pt x="2105467" y="5618"/>
                  <a:pt x="2465493" y="0"/>
                </a:cubicBezTo>
                <a:cubicBezTo>
                  <a:pt x="2825519" y="-5618"/>
                  <a:pt x="2853215" y="20753"/>
                  <a:pt x="2959947" y="0"/>
                </a:cubicBezTo>
                <a:cubicBezTo>
                  <a:pt x="3066679" y="-20753"/>
                  <a:pt x="3414910" y="4766"/>
                  <a:pt x="3576320" y="0"/>
                </a:cubicBezTo>
                <a:cubicBezTo>
                  <a:pt x="3737730" y="-4766"/>
                  <a:pt x="3968625" y="9624"/>
                  <a:pt x="4070773" y="0"/>
                </a:cubicBezTo>
                <a:cubicBezTo>
                  <a:pt x="4172921" y="-9624"/>
                  <a:pt x="4466844" y="9931"/>
                  <a:pt x="4626187" y="0"/>
                </a:cubicBezTo>
                <a:cubicBezTo>
                  <a:pt x="4785530" y="-9931"/>
                  <a:pt x="5035642" y="-27862"/>
                  <a:pt x="5425440" y="0"/>
                </a:cubicBezTo>
                <a:cubicBezTo>
                  <a:pt x="5815238" y="27862"/>
                  <a:pt x="5840307" y="-5090"/>
                  <a:pt x="6096000" y="0"/>
                </a:cubicBezTo>
                <a:cubicBezTo>
                  <a:pt x="6096070" y="259862"/>
                  <a:pt x="6113882" y="307636"/>
                  <a:pt x="6096000" y="561384"/>
                </a:cubicBezTo>
                <a:cubicBezTo>
                  <a:pt x="6078118" y="815132"/>
                  <a:pt x="6073842" y="920562"/>
                  <a:pt x="6096000" y="1169551"/>
                </a:cubicBezTo>
                <a:cubicBezTo>
                  <a:pt x="5791308" y="1173571"/>
                  <a:pt x="5514747" y="1150347"/>
                  <a:pt x="5296747" y="1169551"/>
                </a:cubicBezTo>
                <a:cubicBezTo>
                  <a:pt x="5078747" y="1188755"/>
                  <a:pt x="4938033" y="1169810"/>
                  <a:pt x="4741333" y="1169551"/>
                </a:cubicBezTo>
                <a:cubicBezTo>
                  <a:pt x="4544633" y="1169292"/>
                  <a:pt x="4391501" y="1192495"/>
                  <a:pt x="4124960" y="1169551"/>
                </a:cubicBezTo>
                <a:cubicBezTo>
                  <a:pt x="3858419" y="1146607"/>
                  <a:pt x="3736950" y="1183794"/>
                  <a:pt x="3386667" y="1169551"/>
                </a:cubicBezTo>
                <a:cubicBezTo>
                  <a:pt x="3036384" y="1155308"/>
                  <a:pt x="2939621" y="1185469"/>
                  <a:pt x="2648373" y="1169551"/>
                </a:cubicBezTo>
                <a:cubicBezTo>
                  <a:pt x="2357125" y="1153633"/>
                  <a:pt x="2233093" y="1202602"/>
                  <a:pt x="1971040" y="1169551"/>
                </a:cubicBezTo>
                <a:cubicBezTo>
                  <a:pt x="1708987" y="1136500"/>
                  <a:pt x="1616092" y="1186777"/>
                  <a:pt x="1293707" y="1169551"/>
                </a:cubicBezTo>
                <a:cubicBezTo>
                  <a:pt x="971322" y="1152325"/>
                  <a:pt x="474607" y="1140861"/>
                  <a:pt x="0" y="1169551"/>
                </a:cubicBezTo>
                <a:cubicBezTo>
                  <a:pt x="25021" y="929433"/>
                  <a:pt x="-16665" y="737498"/>
                  <a:pt x="0" y="573080"/>
                </a:cubicBezTo>
                <a:cubicBezTo>
                  <a:pt x="16665" y="408662"/>
                  <a:pt x="-3474" y="176888"/>
                  <a:pt x="0" y="0"/>
                </a:cubicBezTo>
                <a:close/>
              </a:path>
              <a:path w="6096000" h="1169551" stroke="0" extrusionOk="0">
                <a:moveTo>
                  <a:pt x="0" y="0"/>
                </a:moveTo>
                <a:cubicBezTo>
                  <a:pt x="144593" y="5363"/>
                  <a:pt x="393622" y="-9307"/>
                  <a:pt x="616373" y="0"/>
                </a:cubicBezTo>
                <a:cubicBezTo>
                  <a:pt x="839124" y="9307"/>
                  <a:pt x="1005781" y="20976"/>
                  <a:pt x="1110827" y="0"/>
                </a:cubicBezTo>
                <a:cubicBezTo>
                  <a:pt x="1215873" y="-20976"/>
                  <a:pt x="1482987" y="-21445"/>
                  <a:pt x="1727200" y="0"/>
                </a:cubicBezTo>
                <a:cubicBezTo>
                  <a:pt x="1971413" y="21445"/>
                  <a:pt x="2001880" y="20199"/>
                  <a:pt x="2221653" y="0"/>
                </a:cubicBezTo>
                <a:cubicBezTo>
                  <a:pt x="2441426" y="-20199"/>
                  <a:pt x="2715848" y="25785"/>
                  <a:pt x="3020907" y="0"/>
                </a:cubicBezTo>
                <a:cubicBezTo>
                  <a:pt x="3325966" y="-25785"/>
                  <a:pt x="3495396" y="34388"/>
                  <a:pt x="3759200" y="0"/>
                </a:cubicBezTo>
                <a:cubicBezTo>
                  <a:pt x="4023004" y="-34388"/>
                  <a:pt x="4167757" y="-18744"/>
                  <a:pt x="4436533" y="0"/>
                </a:cubicBezTo>
                <a:cubicBezTo>
                  <a:pt x="4705309" y="18744"/>
                  <a:pt x="4688708" y="-19829"/>
                  <a:pt x="4930987" y="0"/>
                </a:cubicBezTo>
                <a:cubicBezTo>
                  <a:pt x="5173266" y="19829"/>
                  <a:pt x="5345855" y="14663"/>
                  <a:pt x="5486400" y="0"/>
                </a:cubicBezTo>
                <a:cubicBezTo>
                  <a:pt x="5626945" y="-14663"/>
                  <a:pt x="5959316" y="9382"/>
                  <a:pt x="6096000" y="0"/>
                </a:cubicBezTo>
                <a:cubicBezTo>
                  <a:pt x="6117829" y="290572"/>
                  <a:pt x="6086704" y="407298"/>
                  <a:pt x="6096000" y="584776"/>
                </a:cubicBezTo>
                <a:cubicBezTo>
                  <a:pt x="6105296" y="762254"/>
                  <a:pt x="6124352" y="883092"/>
                  <a:pt x="6096000" y="1169551"/>
                </a:cubicBezTo>
                <a:cubicBezTo>
                  <a:pt x="5961608" y="1195085"/>
                  <a:pt x="5638255" y="1194515"/>
                  <a:pt x="5479627" y="1169551"/>
                </a:cubicBezTo>
                <a:cubicBezTo>
                  <a:pt x="5320999" y="1144587"/>
                  <a:pt x="5061580" y="1156896"/>
                  <a:pt x="4924213" y="1169551"/>
                </a:cubicBezTo>
                <a:cubicBezTo>
                  <a:pt x="4786846" y="1182206"/>
                  <a:pt x="4395853" y="1193129"/>
                  <a:pt x="4124960" y="1169551"/>
                </a:cubicBezTo>
                <a:cubicBezTo>
                  <a:pt x="3854067" y="1145973"/>
                  <a:pt x="3780991" y="1191337"/>
                  <a:pt x="3569547" y="1169551"/>
                </a:cubicBezTo>
                <a:cubicBezTo>
                  <a:pt x="3358103" y="1147765"/>
                  <a:pt x="3276016" y="1188951"/>
                  <a:pt x="3075093" y="1169551"/>
                </a:cubicBezTo>
                <a:cubicBezTo>
                  <a:pt x="2874170" y="1150151"/>
                  <a:pt x="2597661" y="1197696"/>
                  <a:pt x="2458720" y="1169551"/>
                </a:cubicBezTo>
                <a:cubicBezTo>
                  <a:pt x="2319779" y="1141406"/>
                  <a:pt x="2177241" y="1191444"/>
                  <a:pt x="1964267" y="1169551"/>
                </a:cubicBezTo>
                <a:cubicBezTo>
                  <a:pt x="1751293" y="1147658"/>
                  <a:pt x="1607769" y="1165905"/>
                  <a:pt x="1469813" y="1169551"/>
                </a:cubicBezTo>
                <a:cubicBezTo>
                  <a:pt x="1331857" y="1173197"/>
                  <a:pt x="1113270" y="1142400"/>
                  <a:pt x="792480" y="1169551"/>
                </a:cubicBezTo>
                <a:cubicBezTo>
                  <a:pt x="471690" y="1196702"/>
                  <a:pt x="353091" y="1138500"/>
                  <a:pt x="0" y="1169551"/>
                </a:cubicBezTo>
                <a:cubicBezTo>
                  <a:pt x="10638" y="926187"/>
                  <a:pt x="7213" y="770086"/>
                  <a:pt x="0" y="573080"/>
                </a:cubicBezTo>
                <a:cubicBezTo>
                  <a:pt x="-7213" y="376074"/>
                  <a:pt x="13551" y="147850"/>
                  <a:pt x="0" y="0"/>
                </a:cubicBezTo>
                <a:close/>
              </a:path>
            </a:pathLst>
          </a:custGeom>
          <a:ln w="38100">
            <a:solidFill>
              <a:srgbClr val="FFB7FA"/>
            </a:solidFill>
            <a:extLst>
              <a:ext uri="{C807C97D-BFC1-408E-A445-0C87EB9F89A2}">
                <ask:lineSketchStyleProps xmlns:ask="http://schemas.microsoft.com/office/drawing/2018/sketchyshapes" sd="1238829773">
                  <a:prstGeom prst="rect">
                    <a:avLst/>
                  </a:prstGeom>
                  <ask:type>
                    <ask:lineSketchFreehand/>
                  </ask:type>
                </ask:lineSketchStyleProps>
              </a:ext>
            </a:extLst>
          </a:ln>
        </p:spPr>
        <p:txBody>
          <a:bodyPr>
            <a:spAutoFit/>
          </a:bodyPr>
          <a:lstStyle/>
          <a:p>
            <a:r>
              <a:rPr lang="en-GB" sz="1400" dirty="0">
                <a:latin typeface="Arial" panose="020B0604020202020204" pitchFamily="34" charset="0"/>
                <a:cs typeface="Arial" panose="020B0604020202020204" pitchFamily="34" charset="0"/>
                <a:hlinkClick r:id="rId4"/>
              </a:rPr>
              <a:t>What is Anxiety? | Symptoms of Anxiety &amp; Getting Help | </a:t>
            </a:r>
            <a:r>
              <a:rPr lang="en-GB" sz="1400" dirty="0" err="1">
                <a:latin typeface="Arial" panose="020B0604020202020204" pitchFamily="34" charset="0"/>
                <a:cs typeface="Arial" panose="020B0604020202020204" pitchFamily="34" charset="0"/>
                <a:hlinkClick r:id="rId4"/>
              </a:rPr>
              <a:t>YoungMinds</a:t>
            </a:r>
            <a:r>
              <a:rPr lang="en-GB" sz="1400" dirty="0">
                <a:latin typeface="Arial" panose="020B0604020202020204" pitchFamily="34" charset="0"/>
                <a:cs typeface="Arial" panose="020B0604020202020204" pitchFamily="34" charset="0"/>
              </a:rPr>
              <a:t>  Is the central page on anxiety put together for young people.  It includes one or two short video clips featuring young people talking about their experiences and some ‘top tips from bloggers’.  It also signposts young people to other sources of information, advice and support</a:t>
            </a:r>
          </a:p>
        </p:txBody>
      </p:sp>
      <p:sp>
        <p:nvSpPr>
          <p:cNvPr id="4" name="Rectangle 3">
            <a:extLst>
              <a:ext uri="{FF2B5EF4-FFF2-40B4-BE49-F238E27FC236}">
                <a16:creationId xmlns:a16="http://schemas.microsoft.com/office/drawing/2014/main" id="{01285A31-679F-49A4-A64D-EE250AB94555}"/>
              </a:ext>
            </a:extLst>
          </p:cNvPr>
          <p:cNvSpPr/>
          <p:nvPr/>
        </p:nvSpPr>
        <p:spPr>
          <a:xfrm>
            <a:off x="7421879" y="2229207"/>
            <a:ext cx="4541520" cy="523220"/>
          </a:xfrm>
          <a:custGeom>
            <a:avLst/>
            <a:gdLst>
              <a:gd name="connsiteX0" fmla="*/ 0 w 4541520"/>
              <a:gd name="connsiteY0" fmla="*/ 0 h 523220"/>
              <a:gd name="connsiteX1" fmla="*/ 512543 w 4541520"/>
              <a:gd name="connsiteY1" fmla="*/ 0 h 523220"/>
              <a:gd name="connsiteX2" fmla="*/ 1025086 w 4541520"/>
              <a:gd name="connsiteY2" fmla="*/ 0 h 523220"/>
              <a:gd name="connsiteX3" fmla="*/ 1719290 w 4541520"/>
              <a:gd name="connsiteY3" fmla="*/ 0 h 523220"/>
              <a:gd name="connsiteX4" fmla="*/ 2277248 w 4541520"/>
              <a:gd name="connsiteY4" fmla="*/ 0 h 523220"/>
              <a:gd name="connsiteX5" fmla="*/ 3016867 w 4541520"/>
              <a:gd name="connsiteY5" fmla="*/ 0 h 523220"/>
              <a:gd name="connsiteX6" fmla="*/ 3529410 w 4541520"/>
              <a:gd name="connsiteY6" fmla="*/ 0 h 523220"/>
              <a:gd name="connsiteX7" fmla="*/ 4541520 w 4541520"/>
              <a:gd name="connsiteY7" fmla="*/ 0 h 523220"/>
              <a:gd name="connsiteX8" fmla="*/ 4541520 w 4541520"/>
              <a:gd name="connsiteY8" fmla="*/ 523220 h 523220"/>
              <a:gd name="connsiteX9" fmla="*/ 3847316 w 4541520"/>
              <a:gd name="connsiteY9" fmla="*/ 523220 h 523220"/>
              <a:gd name="connsiteX10" fmla="*/ 3334773 w 4541520"/>
              <a:gd name="connsiteY10" fmla="*/ 523220 h 523220"/>
              <a:gd name="connsiteX11" fmla="*/ 2822230 w 4541520"/>
              <a:gd name="connsiteY11" fmla="*/ 523220 h 523220"/>
              <a:gd name="connsiteX12" fmla="*/ 2218857 w 4541520"/>
              <a:gd name="connsiteY12" fmla="*/ 523220 h 523220"/>
              <a:gd name="connsiteX13" fmla="*/ 1570068 w 4541520"/>
              <a:gd name="connsiteY13" fmla="*/ 523220 h 523220"/>
              <a:gd name="connsiteX14" fmla="*/ 875865 w 4541520"/>
              <a:gd name="connsiteY14" fmla="*/ 523220 h 523220"/>
              <a:gd name="connsiteX15" fmla="*/ 0 w 4541520"/>
              <a:gd name="connsiteY15" fmla="*/ 523220 h 523220"/>
              <a:gd name="connsiteX16" fmla="*/ 0 w 4541520"/>
              <a:gd name="connsiteY1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41520" h="523220" fill="none" extrusionOk="0">
                <a:moveTo>
                  <a:pt x="0" y="0"/>
                </a:moveTo>
                <a:cubicBezTo>
                  <a:pt x="121603" y="-18511"/>
                  <a:pt x="383433" y="-15861"/>
                  <a:pt x="512543" y="0"/>
                </a:cubicBezTo>
                <a:cubicBezTo>
                  <a:pt x="641653" y="15861"/>
                  <a:pt x="848319" y="-6459"/>
                  <a:pt x="1025086" y="0"/>
                </a:cubicBezTo>
                <a:cubicBezTo>
                  <a:pt x="1201853" y="6459"/>
                  <a:pt x="1522120" y="-5625"/>
                  <a:pt x="1719290" y="0"/>
                </a:cubicBezTo>
                <a:cubicBezTo>
                  <a:pt x="1916460" y="5625"/>
                  <a:pt x="2116664" y="14305"/>
                  <a:pt x="2277248" y="0"/>
                </a:cubicBezTo>
                <a:cubicBezTo>
                  <a:pt x="2437832" y="-14305"/>
                  <a:pt x="2654041" y="31040"/>
                  <a:pt x="3016867" y="0"/>
                </a:cubicBezTo>
                <a:cubicBezTo>
                  <a:pt x="3379693" y="-31040"/>
                  <a:pt x="3301333" y="-17929"/>
                  <a:pt x="3529410" y="0"/>
                </a:cubicBezTo>
                <a:cubicBezTo>
                  <a:pt x="3757487" y="17929"/>
                  <a:pt x="4307310" y="-21051"/>
                  <a:pt x="4541520" y="0"/>
                </a:cubicBezTo>
                <a:cubicBezTo>
                  <a:pt x="4549981" y="247409"/>
                  <a:pt x="4555089" y="345441"/>
                  <a:pt x="4541520" y="523220"/>
                </a:cubicBezTo>
                <a:cubicBezTo>
                  <a:pt x="4210404" y="531357"/>
                  <a:pt x="4156079" y="516358"/>
                  <a:pt x="3847316" y="523220"/>
                </a:cubicBezTo>
                <a:cubicBezTo>
                  <a:pt x="3538553" y="530082"/>
                  <a:pt x="3523934" y="531273"/>
                  <a:pt x="3334773" y="523220"/>
                </a:cubicBezTo>
                <a:cubicBezTo>
                  <a:pt x="3145612" y="515167"/>
                  <a:pt x="2966366" y="546378"/>
                  <a:pt x="2822230" y="523220"/>
                </a:cubicBezTo>
                <a:cubicBezTo>
                  <a:pt x="2678094" y="500062"/>
                  <a:pt x="2485079" y="503019"/>
                  <a:pt x="2218857" y="523220"/>
                </a:cubicBezTo>
                <a:cubicBezTo>
                  <a:pt x="1952635" y="543421"/>
                  <a:pt x="1889690" y="500039"/>
                  <a:pt x="1570068" y="523220"/>
                </a:cubicBezTo>
                <a:cubicBezTo>
                  <a:pt x="1250446" y="546401"/>
                  <a:pt x="1063323" y="552963"/>
                  <a:pt x="875865" y="523220"/>
                </a:cubicBezTo>
                <a:cubicBezTo>
                  <a:pt x="688407" y="493477"/>
                  <a:pt x="175275" y="547357"/>
                  <a:pt x="0" y="523220"/>
                </a:cubicBezTo>
                <a:cubicBezTo>
                  <a:pt x="11588" y="332991"/>
                  <a:pt x="-19899" y="122678"/>
                  <a:pt x="0" y="0"/>
                </a:cubicBezTo>
                <a:close/>
              </a:path>
              <a:path w="4541520" h="523220" stroke="0" extrusionOk="0">
                <a:moveTo>
                  <a:pt x="0" y="0"/>
                </a:moveTo>
                <a:cubicBezTo>
                  <a:pt x="267088" y="-4804"/>
                  <a:pt x="329162" y="-20033"/>
                  <a:pt x="603373" y="0"/>
                </a:cubicBezTo>
                <a:cubicBezTo>
                  <a:pt x="877584" y="20033"/>
                  <a:pt x="884097" y="8857"/>
                  <a:pt x="1115916" y="0"/>
                </a:cubicBezTo>
                <a:cubicBezTo>
                  <a:pt x="1347735" y="-8857"/>
                  <a:pt x="1552927" y="-9555"/>
                  <a:pt x="1719290" y="0"/>
                </a:cubicBezTo>
                <a:cubicBezTo>
                  <a:pt x="1885653" y="9555"/>
                  <a:pt x="2143713" y="12534"/>
                  <a:pt x="2277248" y="0"/>
                </a:cubicBezTo>
                <a:cubicBezTo>
                  <a:pt x="2410783" y="-12534"/>
                  <a:pt x="2655007" y="34930"/>
                  <a:pt x="3016867" y="0"/>
                </a:cubicBezTo>
                <a:cubicBezTo>
                  <a:pt x="3378727" y="-34930"/>
                  <a:pt x="3452507" y="-7799"/>
                  <a:pt x="3711071" y="0"/>
                </a:cubicBezTo>
                <a:cubicBezTo>
                  <a:pt x="3969635" y="7799"/>
                  <a:pt x="4212587" y="22754"/>
                  <a:pt x="4541520" y="0"/>
                </a:cubicBezTo>
                <a:cubicBezTo>
                  <a:pt x="4520331" y="148171"/>
                  <a:pt x="4540730" y="269614"/>
                  <a:pt x="4541520" y="523220"/>
                </a:cubicBezTo>
                <a:cubicBezTo>
                  <a:pt x="4345336" y="499115"/>
                  <a:pt x="4232334" y="510102"/>
                  <a:pt x="3938147" y="523220"/>
                </a:cubicBezTo>
                <a:cubicBezTo>
                  <a:pt x="3643960" y="536338"/>
                  <a:pt x="3526454" y="498330"/>
                  <a:pt x="3334773" y="523220"/>
                </a:cubicBezTo>
                <a:cubicBezTo>
                  <a:pt x="3143092" y="548110"/>
                  <a:pt x="2919598" y="546205"/>
                  <a:pt x="2640569" y="523220"/>
                </a:cubicBezTo>
                <a:cubicBezTo>
                  <a:pt x="2361540" y="500235"/>
                  <a:pt x="2361559" y="519092"/>
                  <a:pt x="2128027" y="523220"/>
                </a:cubicBezTo>
                <a:cubicBezTo>
                  <a:pt x="1894495" y="527348"/>
                  <a:pt x="1772969" y="550902"/>
                  <a:pt x="1433823" y="523220"/>
                </a:cubicBezTo>
                <a:cubicBezTo>
                  <a:pt x="1094677" y="495538"/>
                  <a:pt x="887206" y="554319"/>
                  <a:pt x="694204" y="523220"/>
                </a:cubicBezTo>
                <a:cubicBezTo>
                  <a:pt x="501202" y="492121"/>
                  <a:pt x="261826" y="544440"/>
                  <a:pt x="0" y="523220"/>
                </a:cubicBezTo>
                <a:cubicBezTo>
                  <a:pt x="-4891" y="319365"/>
                  <a:pt x="-656" y="150502"/>
                  <a:pt x="0" y="0"/>
                </a:cubicBezTo>
                <a:close/>
              </a:path>
            </a:pathLst>
          </a:custGeom>
          <a:ln w="38100">
            <a:solidFill>
              <a:srgbClr val="FFB7FA"/>
            </a:solidFill>
            <a:extLst>
              <a:ext uri="{C807C97D-BFC1-408E-A445-0C87EB9F89A2}">
                <ask:lineSketchStyleProps xmlns:ask="http://schemas.microsoft.com/office/drawing/2018/sketchyshapes" sd="2215639021">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5"/>
              </a:rPr>
              <a:t>Anxiety – The Source</a:t>
            </a:r>
            <a:r>
              <a:rPr lang="en-GB" sz="1400" dirty="0">
                <a:latin typeface="Arial" panose="020B0604020202020204" pitchFamily="34" charset="0"/>
                <a:cs typeface="Arial" panose="020B0604020202020204" pitchFamily="34" charset="0"/>
              </a:rPr>
              <a:t> Information, Advice and sources of support for young people in Suffolk</a:t>
            </a:r>
          </a:p>
        </p:txBody>
      </p:sp>
      <p:sp>
        <p:nvSpPr>
          <p:cNvPr id="5" name="Rectangle 4">
            <a:extLst>
              <a:ext uri="{FF2B5EF4-FFF2-40B4-BE49-F238E27FC236}">
                <a16:creationId xmlns:a16="http://schemas.microsoft.com/office/drawing/2014/main" id="{7FF368AB-00E3-4262-9C69-04F00DBD55C8}"/>
              </a:ext>
            </a:extLst>
          </p:cNvPr>
          <p:cNvSpPr/>
          <p:nvPr/>
        </p:nvSpPr>
        <p:spPr>
          <a:xfrm>
            <a:off x="344647" y="3649616"/>
            <a:ext cx="3892637" cy="1815882"/>
          </a:xfrm>
          <a:custGeom>
            <a:avLst/>
            <a:gdLst>
              <a:gd name="connsiteX0" fmla="*/ 0 w 3892637"/>
              <a:gd name="connsiteY0" fmla="*/ 0 h 1815882"/>
              <a:gd name="connsiteX1" fmla="*/ 687699 w 3892637"/>
              <a:gd name="connsiteY1" fmla="*/ 0 h 1815882"/>
              <a:gd name="connsiteX2" fmla="*/ 1258619 w 3892637"/>
              <a:gd name="connsiteY2" fmla="*/ 0 h 1815882"/>
              <a:gd name="connsiteX3" fmla="*/ 1790613 w 3892637"/>
              <a:gd name="connsiteY3" fmla="*/ 0 h 1815882"/>
              <a:gd name="connsiteX4" fmla="*/ 2361533 w 3892637"/>
              <a:gd name="connsiteY4" fmla="*/ 0 h 1815882"/>
              <a:gd name="connsiteX5" fmla="*/ 2932453 w 3892637"/>
              <a:gd name="connsiteY5" fmla="*/ 0 h 1815882"/>
              <a:gd name="connsiteX6" fmla="*/ 3892637 w 3892637"/>
              <a:gd name="connsiteY6" fmla="*/ 0 h 1815882"/>
              <a:gd name="connsiteX7" fmla="*/ 3892637 w 3892637"/>
              <a:gd name="connsiteY7" fmla="*/ 550818 h 1815882"/>
              <a:gd name="connsiteX8" fmla="*/ 3892637 w 3892637"/>
              <a:gd name="connsiteY8" fmla="*/ 1101635 h 1815882"/>
              <a:gd name="connsiteX9" fmla="*/ 3892637 w 3892637"/>
              <a:gd name="connsiteY9" fmla="*/ 1815882 h 1815882"/>
              <a:gd name="connsiteX10" fmla="*/ 3204938 w 3892637"/>
              <a:gd name="connsiteY10" fmla="*/ 1815882 h 1815882"/>
              <a:gd name="connsiteX11" fmla="*/ 2672944 w 3892637"/>
              <a:gd name="connsiteY11" fmla="*/ 1815882 h 1815882"/>
              <a:gd name="connsiteX12" fmla="*/ 1985245 w 3892637"/>
              <a:gd name="connsiteY12" fmla="*/ 1815882 h 1815882"/>
              <a:gd name="connsiteX13" fmla="*/ 1336472 w 3892637"/>
              <a:gd name="connsiteY13" fmla="*/ 1815882 h 1815882"/>
              <a:gd name="connsiteX14" fmla="*/ 765552 w 3892637"/>
              <a:gd name="connsiteY14" fmla="*/ 1815882 h 1815882"/>
              <a:gd name="connsiteX15" fmla="*/ 0 w 3892637"/>
              <a:gd name="connsiteY15" fmla="*/ 1815882 h 1815882"/>
              <a:gd name="connsiteX16" fmla="*/ 0 w 3892637"/>
              <a:gd name="connsiteY16" fmla="*/ 1174270 h 1815882"/>
              <a:gd name="connsiteX17" fmla="*/ 0 w 3892637"/>
              <a:gd name="connsiteY17" fmla="*/ 532659 h 1815882"/>
              <a:gd name="connsiteX18" fmla="*/ 0 w 3892637"/>
              <a:gd name="connsiteY18"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92637" h="1815882" fill="none" extrusionOk="0">
                <a:moveTo>
                  <a:pt x="0" y="0"/>
                </a:moveTo>
                <a:cubicBezTo>
                  <a:pt x="341254" y="30433"/>
                  <a:pt x="391370" y="1175"/>
                  <a:pt x="687699" y="0"/>
                </a:cubicBezTo>
                <a:cubicBezTo>
                  <a:pt x="984028" y="-1175"/>
                  <a:pt x="1113168" y="12227"/>
                  <a:pt x="1258619" y="0"/>
                </a:cubicBezTo>
                <a:cubicBezTo>
                  <a:pt x="1404070" y="-12227"/>
                  <a:pt x="1567883" y="-8376"/>
                  <a:pt x="1790613" y="0"/>
                </a:cubicBezTo>
                <a:cubicBezTo>
                  <a:pt x="2013343" y="8376"/>
                  <a:pt x="2181203" y="-14186"/>
                  <a:pt x="2361533" y="0"/>
                </a:cubicBezTo>
                <a:cubicBezTo>
                  <a:pt x="2541863" y="14186"/>
                  <a:pt x="2746805" y="21009"/>
                  <a:pt x="2932453" y="0"/>
                </a:cubicBezTo>
                <a:cubicBezTo>
                  <a:pt x="3118101" y="-21009"/>
                  <a:pt x="3583871" y="24498"/>
                  <a:pt x="3892637" y="0"/>
                </a:cubicBezTo>
                <a:cubicBezTo>
                  <a:pt x="3914577" y="273805"/>
                  <a:pt x="3874489" y="317851"/>
                  <a:pt x="3892637" y="550818"/>
                </a:cubicBezTo>
                <a:cubicBezTo>
                  <a:pt x="3910785" y="783785"/>
                  <a:pt x="3867907" y="879991"/>
                  <a:pt x="3892637" y="1101635"/>
                </a:cubicBezTo>
                <a:cubicBezTo>
                  <a:pt x="3917367" y="1323279"/>
                  <a:pt x="3890670" y="1527682"/>
                  <a:pt x="3892637" y="1815882"/>
                </a:cubicBezTo>
                <a:cubicBezTo>
                  <a:pt x="3648420" y="1782625"/>
                  <a:pt x="3508034" y="1842718"/>
                  <a:pt x="3204938" y="1815882"/>
                </a:cubicBezTo>
                <a:cubicBezTo>
                  <a:pt x="2901842" y="1789046"/>
                  <a:pt x="2781580" y="1813113"/>
                  <a:pt x="2672944" y="1815882"/>
                </a:cubicBezTo>
                <a:cubicBezTo>
                  <a:pt x="2564308" y="1818651"/>
                  <a:pt x="2292226" y="1793366"/>
                  <a:pt x="1985245" y="1815882"/>
                </a:cubicBezTo>
                <a:cubicBezTo>
                  <a:pt x="1678264" y="1838398"/>
                  <a:pt x="1624079" y="1810483"/>
                  <a:pt x="1336472" y="1815882"/>
                </a:cubicBezTo>
                <a:cubicBezTo>
                  <a:pt x="1048865" y="1821281"/>
                  <a:pt x="963991" y="1839200"/>
                  <a:pt x="765552" y="1815882"/>
                </a:cubicBezTo>
                <a:cubicBezTo>
                  <a:pt x="567113" y="1792564"/>
                  <a:pt x="364097" y="1823580"/>
                  <a:pt x="0" y="1815882"/>
                </a:cubicBezTo>
                <a:cubicBezTo>
                  <a:pt x="-26419" y="1585700"/>
                  <a:pt x="5068" y="1364451"/>
                  <a:pt x="0" y="1174270"/>
                </a:cubicBezTo>
                <a:cubicBezTo>
                  <a:pt x="-5068" y="984089"/>
                  <a:pt x="11020" y="839133"/>
                  <a:pt x="0" y="532659"/>
                </a:cubicBezTo>
                <a:cubicBezTo>
                  <a:pt x="-11020" y="226185"/>
                  <a:pt x="-24946" y="139087"/>
                  <a:pt x="0" y="0"/>
                </a:cubicBezTo>
                <a:close/>
              </a:path>
              <a:path w="3892637" h="1815882" stroke="0" extrusionOk="0">
                <a:moveTo>
                  <a:pt x="0" y="0"/>
                </a:moveTo>
                <a:cubicBezTo>
                  <a:pt x="154194" y="-9872"/>
                  <a:pt x="437108" y="-19210"/>
                  <a:pt x="570920" y="0"/>
                </a:cubicBezTo>
                <a:cubicBezTo>
                  <a:pt x="704732" y="19210"/>
                  <a:pt x="1005831" y="-13852"/>
                  <a:pt x="1141840" y="0"/>
                </a:cubicBezTo>
                <a:cubicBezTo>
                  <a:pt x="1277849" y="13852"/>
                  <a:pt x="1509239" y="13442"/>
                  <a:pt x="1790613" y="0"/>
                </a:cubicBezTo>
                <a:cubicBezTo>
                  <a:pt x="2071987" y="-13442"/>
                  <a:pt x="2201562" y="-29682"/>
                  <a:pt x="2439386" y="0"/>
                </a:cubicBezTo>
                <a:cubicBezTo>
                  <a:pt x="2677210" y="29682"/>
                  <a:pt x="2930943" y="-34644"/>
                  <a:pt x="3166011" y="0"/>
                </a:cubicBezTo>
                <a:cubicBezTo>
                  <a:pt x="3401079" y="34644"/>
                  <a:pt x="3546664" y="-12291"/>
                  <a:pt x="3892637" y="0"/>
                </a:cubicBezTo>
                <a:cubicBezTo>
                  <a:pt x="3878218" y="230702"/>
                  <a:pt x="3879092" y="391433"/>
                  <a:pt x="3892637" y="587135"/>
                </a:cubicBezTo>
                <a:cubicBezTo>
                  <a:pt x="3906182" y="782838"/>
                  <a:pt x="3906926" y="1002638"/>
                  <a:pt x="3892637" y="1210588"/>
                </a:cubicBezTo>
                <a:cubicBezTo>
                  <a:pt x="3878348" y="1418538"/>
                  <a:pt x="3869928" y="1642469"/>
                  <a:pt x="3892637" y="1815882"/>
                </a:cubicBezTo>
                <a:cubicBezTo>
                  <a:pt x="3584415" y="1838692"/>
                  <a:pt x="3461970" y="1832802"/>
                  <a:pt x="3243864" y="1815882"/>
                </a:cubicBezTo>
                <a:cubicBezTo>
                  <a:pt x="3025758" y="1798962"/>
                  <a:pt x="2809579" y="1794671"/>
                  <a:pt x="2634018" y="1815882"/>
                </a:cubicBezTo>
                <a:cubicBezTo>
                  <a:pt x="2458457" y="1837093"/>
                  <a:pt x="2271943" y="1808269"/>
                  <a:pt x="2024171" y="1815882"/>
                </a:cubicBezTo>
                <a:cubicBezTo>
                  <a:pt x="1776399" y="1823495"/>
                  <a:pt x="1617804" y="1837651"/>
                  <a:pt x="1492178" y="1815882"/>
                </a:cubicBezTo>
                <a:cubicBezTo>
                  <a:pt x="1366552" y="1794113"/>
                  <a:pt x="1122976" y="1812377"/>
                  <a:pt x="843405" y="1815882"/>
                </a:cubicBezTo>
                <a:cubicBezTo>
                  <a:pt x="563834" y="1819387"/>
                  <a:pt x="269435" y="1813057"/>
                  <a:pt x="0" y="1815882"/>
                </a:cubicBezTo>
                <a:cubicBezTo>
                  <a:pt x="5199" y="1583255"/>
                  <a:pt x="-11256" y="1488629"/>
                  <a:pt x="0" y="1265064"/>
                </a:cubicBezTo>
                <a:cubicBezTo>
                  <a:pt x="11256" y="1041499"/>
                  <a:pt x="-8286" y="932594"/>
                  <a:pt x="0" y="714247"/>
                </a:cubicBezTo>
                <a:cubicBezTo>
                  <a:pt x="8286" y="495900"/>
                  <a:pt x="19325" y="225681"/>
                  <a:pt x="0" y="0"/>
                </a:cubicBezTo>
                <a:close/>
              </a:path>
            </a:pathLst>
          </a:custGeom>
          <a:ln w="38100">
            <a:solidFill>
              <a:srgbClr val="FFB7FA"/>
            </a:solidFill>
            <a:extLst>
              <a:ext uri="{C807C97D-BFC1-408E-A445-0C87EB9F89A2}">
                <ask:lineSketchStyleProps xmlns:ask="http://schemas.microsoft.com/office/drawing/2018/sketchyshapes" sd="2918513550">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6"/>
              </a:rPr>
              <a:t> The Mix – Anxiety</a:t>
            </a: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The Mix is a great source of information for young people from age 11 to 25.</a:t>
            </a:r>
          </a:p>
          <a:p>
            <a:r>
              <a:rPr lang="en-GB" sz="1400" dirty="0">
                <a:latin typeface="Arial" panose="020B0604020202020204" pitchFamily="34" charset="0"/>
                <a:cs typeface="Arial" panose="020B0604020202020204" pitchFamily="34" charset="0"/>
              </a:rPr>
              <a:t>On this page are a range of guides, videos, blogs and pieces of ‘expert advice’ all on the topic of anxiety.</a:t>
            </a:r>
          </a:p>
          <a:p>
            <a:r>
              <a:rPr lang="en-GB" sz="1400" dirty="0">
                <a:latin typeface="Arial" panose="020B0604020202020204" pitchFamily="34" charset="0"/>
                <a:cs typeface="Arial" panose="020B0604020202020204" pitchFamily="34" charset="0"/>
              </a:rPr>
              <a:t>There are also offers of 1:1 chat (facilities and counselling)</a:t>
            </a:r>
          </a:p>
        </p:txBody>
      </p:sp>
      <p:sp>
        <p:nvSpPr>
          <p:cNvPr id="6" name="TextBox 5">
            <a:hlinkClick r:id="rId7" action="ppaction://hlinksldjump"/>
            <a:extLst>
              <a:ext uri="{FF2B5EF4-FFF2-40B4-BE49-F238E27FC236}">
                <a16:creationId xmlns:a16="http://schemas.microsoft.com/office/drawing/2014/main" id="{4300DE0C-9EF2-4349-B503-3439645AAD53}"/>
              </a:ext>
            </a:extLst>
          </p:cNvPr>
          <p:cNvSpPr txBox="1"/>
          <p:nvPr/>
        </p:nvSpPr>
        <p:spPr>
          <a:xfrm>
            <a:off x="4486117" y="2229207"/>
            <a:ext cx="2686929" cy="2250519"/>
          </a:xfrm>
          <a:prstGeom prst="flowChartConnector">
            <a:avLst/>
          </a:prstGeom>
          <a:solidFill>
            <a:srgbClr val="FFE5FD"/>
          </a:solidFill>
          <a:ln>
            <a:solidFill>
              <a:schemeClr val="accent1">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400" dirty="0">
                <a:solidFill>
                  <a:schemeClr val="tx1"/>
                </a:solidFill>
                <a:latin typeface="Arial" panose="020B0604020202020204" pitchFamily="34" charset="0"/>
                <a:cs typeface="Arial" panose="020B0604020202020204" pitchFamily="34" charset="0"/>
              </a:rPr>
              <a:t>I want some more general information / documents / pamphlets / websites on the topic of anxiety for CYP</a:t>
            </a:r>
          </a:p>
          <a:p>
            <a:pPr algn="ctr"/>
            <a:endParaRPr lang="en-GB" sz="14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12E0073-7A4C-EC5D-1C01-507F8BD3401D}"/>
              </a:ext>
            </a:extLst>
          </p:cNvPr>
          <p:cNvSpPr/>
          <p:nvPr/>
        </p:nvSpPr>
        <p:spPr>
          <a:xfrm>
            <a:off x="7421879" y="3003594"/>
            <a:ext cx="4541520" cy="738664"/>
          </a:xfrm>
          <a:custGeom>
            <a:avLst/>
            <a:gdLst>
              <a:gd name="connsiteX0" fmla="*/ 0 w 4541520"/>
              <a:gd name="connsiteY0" fmla="*/ 0 h 738664"/>
              <a:gd name="connsiteX1" fmla="*/ 648789 w 4541520"/>
              <a:gd name="connsiteY1" fmla="*/ 0 h 738664"/>
              <a:gd name="connsiteX2" fmla="*/ 1206747 w 4541520"/>
              <a:gd name="connsiteY2" fmla="*/ 0 h 738664"/>
              <a:gd name="connsiteX3" fmla="*/ 1946366 w 4541520"/>
              <a:gd name="connsiteY3" fmla="*/ 0 h 738664"/>
              <a:gd name="connsiteX4" fmla="*/ 2458909 w 4541520"/>
              <a:gd name="connsiteY4" fmla="*/ 0 h 738664"/>
              <a:gd name="connsiteX5" fmla="*/ 3062282 w 4541520"/>
              <a:gd name="connsiteY5" fmla="*/ 0 h 738664"/>
              <a:gd name="connsiteX6" fmla="*/ 3665655 w 4541520"/>
              <a:gd name="connsiteY6" fmla="*/ 0 h 738664"/>
              <a:gd name="connsiteX7" fmla="*/ 4541520 w 4541520"/>
              <a:gd name="connsiteY7" fmla="*/ 0 h 738664"/>
              <a:gd name="connsiteX8" fmla="*/ 4541520 w 4541520"/>
              <a:gd name="connsiteY8" fmla="*/ 361945 h 738664"/>
              <a:gd name="connsiteX9" fmla="*/ 4541520 w 4541520"/>
              <a:gd name="connsiteY9" fmla="*/ 738664 h 738664"/>
              <a:gd name="connsiteX10" fmla="*/ 3892731 w 4541520"/>
              <a:gd name="connsiteY10" fmla="*/ 738664 h 738664"/>
              <a:gd name="connsiteX11" fmla="*/ 3243943 w 4541520"/>
              <a:gd name="connsiteY11" fmla="*/ 738664 h 738664"/>
              <a:gd name="connsiteX12" fmla="*/ 2549739 w 4541520"/>
              <a:gd name="connsiteY12" fmla="*/ 738664 h 738664"/>
              <a:gd name="connsiteX13" fmla="*/ 1946366 w 4541520"/>
              <a:gd name="connsiteY13" fmla="*/ 738664 h 738664"/>
              <a:gd name="connsiteX14" fmla="*/ 1433823 w 4541520"/>
              <a:gd name="connsiteY14" fmla="*/ 738664 h 738664"/>
              <a:gd name="connsiteX15" fmla="*/ 739619 w 4541520"/>
              <a:gd name="connsiteY15" fmla="*/ 738664 h 738664"/>
              <a:gd name="connsiteX16" fmla="*/ 0 w 4541520"/>
              <a:gd name="connsiteY16" fmla="*/ 738664 h 738664"/>
              <a:gd name="connsiteX17" fmla="*/ 0 w 4541520"/>
              <a:gd name="connsiteY17" fmla="*/ 361945 h 738664"/>
              <a:gd name="connsiteX18" fmla="*/ 0 w 4541520"/>
              <a:gd name="connsiteY18"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41520" h="738664" fill="none" extrusionOk="0">
                <a:moveTo>
                  <a:pt x="0" y="0"/>
                </a:moveTo>
                <a:cubicBezTo>
                  <a:pt x="214354" y="30323"/>
                  <a:pt x="413362" y="31316"/>
                  <a:pt x="648789" y="0"/>
                </a:cubicBezTo>
                <a:cubicBezTo>
                  <a:pt x="884216" y="-31316"/>
                  <a:pt x="1046163" y="14305"/>
                  <a:pt x="1206747" y="0"/>
                </a:cubicBezTo>
                <a:cubicBezTo>
                  <a:pt x="1367331" y="-14305"/>
                  <a:pt x="1583540" y="31040"/>
                  <a:pt x="1946366" y="0"/>
                </a:cubicBezTo>
                <a:cubicBezTo>
                  <a:pt x="2309192" y="-31040"/>
                  <a:pt x="2230832" y="-17929"/>
                  <a:pt x="2458909" y="0"/>
                </a:cubicBezTo>
                <a:cubicBezTo>
                  <a:pt x="2686986" y="17929"/>
                  <a:pt x="2858046" y="-19649"/>
                  <a:pt x="3062282" y="0"/>
                </a:cubicBezTo>
                <a:cubicBezTo>
                  <a:pt x="3266518" y="19649"/>
                  <a:pt x="3499442" y="19649"/>
                  <a:pt x="3665655" y="0"/>
                </a:cubicBezTo>
                <a:cubicBezTo>
                  <a:pt x="3831868" y="-19649"/>
                  <a:pt x="4274057" y="19736"/>
                  <a:pt x="4541520" y="0"/>
                </a:cubicBezTo>
                <a:cubicBezTo>
                  <a:pt x="4529198" y="114491"/>
                  <a:pt x="4556293" y="263581"/>
                  <a:pt x="4541520" y="361945"/>
                </a:cubicBezTo>
                <a:cubicBezTo>
                  <a:pt x="4526747" y="460309"/>
                  <a:pt x="4527619" y="589813"/>
                  <a:pt x="4541520" y="738664"/>
                </a:cubicBezTo>
                <a:cubicBezTo>
                  <a:pt x="4302182" y="757733"/>
                  <a:pt x="4177508" y="763368"/>
                  <a:pt x="3892731" y="738664"/>
                </a:cubicBezTo>
                <a:cubicBezTo>
                  <a:pt x="3607954" y="713960"/>
                  <a:pt x="3561387" y="712082"/>
                  <a:pt x="3243943" y="738664"/>
                </a:cubicBezTo>
                <a:cubicBezTo>
                  <a:pt x="2926499" y="765246"/>
                  <a:pt x="2740745" y="770969"/>
                  <a:pt x="2549739" y="738664"/>
                </a:cubicBezTo>
                <a:cubicBezTo>
                  <a:pt x="2358733" y="706359"/>
                  <a:pt x="2127626" y="731003"/>
                  <a:pt x="1946366" y="738664"/>
                </a:cubicBezTo>
                <a:cubicBezTo>
                  <a:pt x="1765106" y="746325"/>
                  <a:pt x="1647175" y="731394"/>
                  <a:pt x="1433823" y="738664"/>
                </a:cubicBezTo>
                <a:cubicBezTo>
                  <a:pt x="1220471" y="745934"/>
                  <a:pt x="1022410" y="747031"/>
                  <a:pt x="739619" y="738664"/>
                </a:cubicBezTo>
                <a:cubicBezTo>
                  <a:pt x="456828" y="730297"/>
                  <a:pt x="289143" y="712325"/>
                  <a:pt x="0" y="738664"/>
                </a:cubicBezTo>
                <a:cubicBezTo>
                  <a:pt x="-6144" y="575085"/>
                  <a:pt x="9416" y="540729"/>
                  <a:pt x="0" y="361945"/>
                </a:cubicBezTo>
                <a:cubicBezTo>
                  <a:pt x="-9416" y="183161"/>
                  <a:pt x="8323" y="114882"/>
                  <a:pt x="0" y="0"/>
                </a:cubicBezTo>
                <a:close/>
              </a:path>
              <a:path w="4541520" h="738664" stroke="0" extrusionOk="0">
                <a:moveTo>
                  <a:pt x="0" y="0"/>
                </a:moveTo>
                <a:cubicBezTo>
                  <a:pt x="267088" y="-4804"/>
                  <a:pt x="329162" y="-20033"/>
                  <a:pt x="603373" y="0"/>
                </a:cubicBezTo>
                <a:cubicBezTo>
                  <a:pt x="877584" y="20033"/>
                  <a:pt x="884097" y="8857"/>
                  <a:pt x="1115916" y="0"/>
                </a:cubicBezTo>
                <a:cubicBezTo>
                  <a:pt x="1347735" y="-8857"/>
                  <a:pt x="1552927" y="-9555"/>
                  <a:pt x="1719290" y="0"/>
                </a:cubicBezTo>
                <a:cubicBezTo>
                  <a:pt x="1885653" y="9555"/>
                  <a:pt x="2143713" y="12534"/>
                  <a:pt x="2277248" y="0"/>
                </a:cubicBezTo>
                <a:cubicBezTo>
                  <a:pt x="2410783" y="-12534"/>
                  <a:pt x="2655007" y="34930"/>
                  <a:pt x="3016867" y="0"/>
                </a:cubicBezTo>
                <a:cubicBezTo>
                  <a:pt x="3378727" y="-34930"/>
                  <a:pt x="3452507" y="-7799"/>
                  <a:pt x="3711071" y="0"/>
                </a:cubicBezTo>
                <a:cubicBezTo>
                  <a:pt x="3969635" y="7799"/>
                  <a:pt x="4212587" y="22754"/>
                  <a:pt x="4541520" y="0"/>
                </a:cubicBezTo>
                <a:cubicBezTo>
                  <a:pt x="4549544" y="130907"/>
                  <a:pt x="4559051" y="196924"/>
                  <a:pt x="4541520" y="361945"/>
                </a:cubicBezTo>
                <a:cubicBezTo>
                  <a:pt x="4523989" y="526967"/>
                  <a:pt x="4522815" y="551638"/>
                  <a:pt x="4541520" y="738664"/>
                </a:cubicBezTo>
                <a:cubicBezTo>
                  <a:pt x="4295855" y="717084"/>
                  <a:pt x="4123927" y="744610"/>
                  <a:pt x="3983562" y="738664"/>
                </a:cubicBezTo>
                <a:cubicBezTo>
                  <a:pt x="3843197" y="732718"/>
                  <a:pt x="3568387" y="761649"/>
                  <a:pt x="3289358" y="738664"/>
                </a:cubicBezTo>
                <a:cubicBezTo>
                  <a:pt x="3010329" y="715679"/>
                  <a:pt x="3017999" y="736107"/>
                  <a:pt x="2776815" y="738664"/>
                </a:cubicBezTo>
                <a:cubicBezTo>
                  <a:pt x="2535631" y="741221"/>
                  <a:pt x="2421757" y="766346"/>
                  <a:pt x="2082611" y="738664"/>
                </a:cubicBezTo>
                <a:cubicBezTo>
                  <a:pt x="1743465" y="710982"/>
                  <a:pt x="1535994" y="769763"/>
                  <a:pt x="1342992" y="738664"/>
                </a:cubicBezTo>
                <a:cubicBezTo>
                  <a:pt x="1149990" y="707565"/>
                  <a:pt x="782068" y="703928"/>
                  <a:pt x="603373" y="738664"/>
                </a:cubicBezTo>
                <a:cubicBezTo>
                  <a:pt x="424678" y="773400"/>
                  <a:pt x="137017" y="710461"/>
                  <a:pt x="0" y="738664"/>
                </a:cubicBezTo>
                <a:cubicBezTo>
                  <a:pt x="-12795" y="573931"/>
                  <a:pt x="15785" y="476384"/>
                  <a:pt x="0" y="384105"/>
                </a:cubicBezTo>
                <a:cubicBezTo>
                  <a:pt x="-15785" y="291826"/>
                  <a:pt x="860" y="140969"/>
                  <a:pt x="0" y="0"/>
                </a:cubicBezTo>
                <a:close/>
              </a:path>
            </a:pathLst>
          </a:custGeom>
          <a:ln w="38100">
            <a:solidFill>
              <a:srgbClr val="FFB7FA"/>
            </a:solidFill>
            <a:extLst>
              <a:ext uri="{C807C97D-BFC1-408E-A445-0C87EB9F89A2}">
                <ask:lineSketchStyleProps xmlns:ask="http://schemas.microsoft.com/office/drawing/2018/sketchyshapes" sd="2215639021">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8"/>
              </a:rPr>
              <a:t>Anxiety : Mentally Healthy Schools </a:t>
            </a:r>
            <a:r>
              <a:rPr lang="en-GB" sz="1400" dirty="0">
                <a:latin typeface="Arial" panose="020B0604020202020204" pitchFamily="34" charset="0"/>
                <a:cs typeface="Arial" panose="020B0604020202020204" pitchFamily="34" charset="0"/>
              </a:rPr>
              <a:t>Information, Advice and sources of support – aimed at teachers / school staff supporting CYP.</a:t>
            </a:r>
          </a:p>
        </p:txBody>
      </p:sp>
      <p:sp>
        <p:nvSpPr>
          <p:cNvPr id="9" name="TextBox 8">
            <a:extLst>
              <a:ext uri="{FF2B5EF4-FFF2-40B4-BE49-F238E27FC236}">
                <a16:creationId xmlns:a16="http://schemas.microsoft.com/office/drawing/2014/main" id="{1FE3B816-CE10-6317-3FA2-C658B27853DD}"/>
              </a:ext>
            </a:extLst>
          </p:cNvPr>
          <p:cNvSpPr txBox="1"/>
          <p:nvPr/>
        </p:nvSpPr>
        <p:spPr>
          <a:xfrm>
            <a:off x="5867399" y="4685487"/>
            <a:ext cx="6096000" cy="954107"/>
          </a:xfrm>
          <a:custGeom>
            <a:avLst/>
            <a:gdLst>
              <a:gd name="connsiteX0" fmla="*/ 0 w 6096000"/>
              <a:gd name="connsiteY0" fmla="*/ 0 h 954107"/>
              <a:gd name="connsiteX1" fmla="*/ 677333 w 6096000"/>
              <a:gd name="connsiteY1" fmla="*/ 0 h 954107"/>
              <a:gd name="connsiteX2" fmla="*/ 1171787 w 6096000"/>
              <a:gd name="connsiteY2" fmla="*/ 0 h 954107"/>
              <a:gd name="connsiteX3" fmla="*/ 1788160 w 6096000"/>
              <a:gd name="connsiteY3" fmla="*/ 0 h 954107"/>
              <a:gd name="connsiteX4" fmla="*/ 2343573 w 6096000"/>
              <a:gd name="connsiteY4" fmla="*/ 0 h 954107"/>
              <a:gd name="connsiteX5" fmla="*/ 3081867 w 6096000"/>
              <a:gd name="connsiteY5" fmla="*/ 0 h 954107"/>
              <a:gd name="connsiteX6" fmla="*/ 3637280 w 6096000"/>
              <a:gd name="connsiteY6" fmla="*/ 0 h 954107"/>
              <a:gd name="connsiteX7" fmla="*/ 4131733 w 6096000"/>
              <a:gd name="connsiteY7" fmla="*/ 0 h 954107"/>
              <a:gd name="connsiteX8" fmla="*/ 4626187 w 6096000"/>
              <a:gd name="connsiteY8" fmla="*/ 0 h 954107"/>
              <a:gd name="connsiteX9" fmla="*/ 5425440 w 6096000"/>
              <a:gd name="connsiteY9" fmla="*/ 0 h 954107"/>
              <a:gd name="connsiteX10" fmla="*/ 6096000 w 6096000"/>
              <a:gd name="connsiteY10" fmla="*/ 0 h 954107"/>
              <a:gd name="connsiteX11" fmla="*/ 6096000 w 6096000"/>
              <a:gd name="connsiteY11" fmla="*/ 486595 h 954107"/>
              <a:gd name="connsiteX12" fmla="*/ 6096000 w 6096000"/>
              <a:gd name="connsiteY12" fmla="*/ 954107 h 954107"/>
              <a:gd name="connsiteX13" fmla="*/ 5296747 w 6096000"/>
              <a:gd name="connsiteY13" fmla="*/ 954107 h 954107"/>
              <a:gd name="connsiteX14" fmla="*/ 4619413 w 6096000"/>
              <a:gd name="connsiteY14" fmla="*/ 954107 h 954107"/>
              <a:gd name="connsiteX15" fmla="*/ 4064000 w 6096000"/>
              <a:gd name="connsiteY15" fmla="*/ 954107 h 954107"/>
              <a:gd name="connsiteX16" fmla="*/ 3508587 w 6096000"/>
              <a:gd name="connsiteY16" fmla="*/ 954107 h 954107"/>
              <a:gd name="connsiteX17" fmla="*/ 3014133 w 6096000"/>
              <a:gd name="connsiteY17" fmla="*/ 954107 h 954107"/>
              <a:gd name="connsiteX18" fmla="*/ 2458720 w 6096000"/>
              <a:gd name="connsiteY18" fmla="*/ 954107 h 954107"/>
              <a:gd name="connsiteX19" fmla="*/ 1842347 w 6096000"/>
              <a:gd name="connsiteY19" fmla="*/ 954107 h 954107"/>
              <a:gd name="connsiteX20" fmla="*/ 1104053 w 6096000"/>
              <a:gd name="connsiteY20" fmla="*/ 954107 h 954107"/>
              <a:gd name="connsiteX21" fmla="*/ 0 w 6096000"/>
              <a:gd name="connsiteY21" fmla="*/ 954107 h 954107"/>
              <a:gd name="connsiteX22" fmla="*/ 0 w 6096000"/>
              <a:gd name="connsiteY22" fmla="*/ 457971 h 954107"/>
              <a:gd name="connsiteX23" fmla="*/ 0 w 6096000"/>
              <a:gd name="connsiteY23"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6000" h="954107" extrusionOk="0">
                <a:moveTo>
                  <a:pt x="0" y="0"/>
                </a:moveTo>
                <a:cubicBezTo>
                  <a:pt x="163794" y="9649"/>
                  <a:pt x="349653" y="-15829"/>
                  <a:pt x="677333" y="0"/>
                </a:cubicBezTo>
                <a:cubicBezTo>
                  <a:pt x="1005013" y="15829"/>
                  <a:pt x="1058621" y="-18067"/>
                  <a:pt x="1171787" y="0"/>
                </a:cubicBezTo>
                <a:cubicBezTo>
                  <a:pt x="1284953" y="18067"/>
                  <a:pt x="1660987" y="-18996"/>
                  <a:pt x="1788160" y="0"/>
                </a:cubicBezTo>
                <a:cubicBezTo>
                  <a:pt x="1915333" y="18996"/>
                  <a:pt x="2157625" y="5769"/>
                  <a:pt x="2343573" y="0"/>
                </a:cubicBezTo>
                <a:cubicBezTo>
                  <a:pt x="2529521" y="-5769"/>
                  <a:pt x="2848414" y="-12071"/>
                  <a:pt x="3081867" y="0"/>
                </a:cubicBezTo>
                <a:cubicBezTo>
                  <a:pt x="3315320" y="12071"/>
                  <a:pt x="3520887" y="-7939"/>
                  <a:pt x="3637280" y="0"/>
                </a:cubicBezTo>
                <a:cubicBezTo>
                  <a:pt x="3753673" y="7939"/>
                  <a:pt x="3910685" y="-10097"/>
                  <a:pt x="4131733" y="0"/>
                </a:cubicBezTo>
                <a:cubicBezTo>
                  <a:pt x="4352781" y="10097"/>
                  <a:pt x="4386554" y="-16251"/>
                  <a:pt x="4626187" y="0"/>
                </a:cubicBezTo>
                <a:cubicBezTo>
                  <a:pt x="4865820" y="16251"/>
                  <a:pt x="5256780" y="28397"/>
                  <a:pt x="5425440" y="0"/>
                </a:cubicBezTo>
                <a:cubicBezTo>
                  <a:pt x="5594100" y="-28397"/>
                  <a:pt x="5896007" y="-15282"/>
                  <a:pt x="6096000" y="0"/>
                </a:cubicBezTo>
                <a:cubicBezTo>
                  <a:pt x="6086686" y="237987"/>
                  <a:pt x="6117246" y="318980"/>
                  <a:pt x="6096000" y="486595"/>
                </a:cubicBezTo>
                <a:cubicBezTo>
                  <a:pt x="6074754" y="654210"/>
                  <a:pt x="6092830" y="841187"/>
                  <a:pt x="6096000" y="954107"/>
                </a:cubicBezTo>
                <a:cubicBezTo>
                  <a:pt x="5894943" y="980531"/>
                  <a:pt x="5579582" y="989353"/>
                  <a:pt x="5296747" y="954107"/>
                </a:cubicBezTo>
                <a:cubicBezTo>
                  <a:pt x="5013912" y="918861"/>
                  <a:pt x="4893925" y="928286"/>
                  <a:pt x="4619413" y="954107"/>
                </a:cubicBezTo>
                <a:cubicBezTo>
                  <a:pt x="4344901" y="979928"/>
                  <a:pt x="4192424" y="935487"/>
                  <a:pt x="4064000" y="954107"/>
                </a:cubicBezTo>
                <a:cubicBezTo>
                  <a:pt x="3935576" y="972727"/>
                  <a:pt x="3732074" y="943007"/>
                  <a:pt x="3508587" y="954107"/>
                </a:cubicBezTo>
                <a:cubicBezTo>
                  <a:pt x="3285100" y="965207"/>
                  <a:pt x="3236534" y="933838"/>
                  <a:pt x="3014133" y="954107"/>
                </a:cubicBezTo>
                <a:cubicBezTo>
                  <a:pt x="2791732" y="974376"/>
                  <a:pt x="2707647" y="955631"/>
                  <a:pt x="2458720" y="954107"/>
                </a:cubicBezTo>
                <a:cubicBezTo>
                  <a:pt x="2209793" y="952583"/>
                  <a:pt x="2099372" y="930946"/>
                  <a:pt x="1842347" y="954107"/>
                </a:cubicBezTo>
                <a:cubicBezTo>
                  <a:pt x="1585322" y="977268"/>
                  <a:pt x="1451892" y="956247"/>
                  <a:pt x="1104053" y="954107"/>
                </a:cubicBezTo>
                <a:cubicBezTo>
                  <a:pt x="756214" y="951967"/>
                  <a:pt x="251427" y="929746"/>
                  <a:pt x="0" y="954107"/>
                </a:cubicBezTo>
                <a:cubicBezTo>
                  <a:pt x="-22655" y="810474"/>
                  <a:pt x="-6958" y="692690"/>
                  <a:pt x="0" y="457971"/>
                </a:cubicBezTo>
                <a:cubicBezTo>
                  <a:pt x="6958" y="223252"/>
                  <a:pt x="3998" y="202901"/>
                  <a:pt x="0" y="0"/>
                </a:cubicBezTo>
                <a:close/>
              </a:path>
            </a:pathLst>
          </a:custGeom>
          <a:noFill/>
          <a:ln w="28575">
            <a:solidFill>
              <a:srgbClr val="FFB7FA"/>
            </a:solidFill>
            <a:extLst>
              <a:ext uri="{C807C97D-BFC1-408E-A445-0C87EB9F89A2}">
                <ask:lineSketchStyleProps xmlns:ask="http://schemas.microsoft.com/office/drawing/2018/sketchyshapes" sd="1707651235">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9"/>
              </a:rPr>
              <a:t>Managing anxiety in primary school - CBeebies – BBC</a:t>
            </a:r>
            <a:r>
              <a:rPr lang="en-GB" sz="1400" dirty="0">
                <a:latin typeface="Arial" panose="020B0604020202020204" pitchFamily="34" charset="0"/>
                <a:cs typeface="Arial" panose="020B0604020202020204" pitchFamily="34" charset="0"/>
              </a:rPr>
              <a:t> and </a:t>
            </a:r>
            <a:r>
              <a:rPr lang="en-GB" sz="1400" dirty="0">
                <a:latin typeface="Arial" panose="020B0604020202020204" pitchFamily="34" charset="0"/>
                <a:cs typeface="Arial" panose="020B0604020202020204" pitchFamily="34" charset="0"/>
                <a:hlinkClick r:id="rId10"/>
              </a:rPr>
              <a:t>What is anxiety? - BBC Newsround</a:t>
            </a:r>
            <a:r>
              <a:rPr lang="en-GB" sz="1400" dirty="0">
                <a:latin typeface="Arial" panose="020B0604020202020204" pitchFamily="34" charset="0"/>
                <a:cs typeface="Arial" panose="020B0604020202020204" pitchFamily="34" charset="0"/>
              </a:rPr>
              <a:t> and </a:t>
            </a:r>
            <a:r>
              <a:rPr lang="en-GB" sz="1400" dirty="0">
                <a:latin typeface="Arial" panose="020B0604020202020204" pitchFamily="34" charset="0"/>
                <a:cs typeface="Arial" panose="020B0604020202020204" pitchFamily="34" charset="0"/>
                <a:hlinkClick r:id="rId11"/>
              </a:rPr>
              <a:t>What is anxiety?: A kids' guide to anxiety and stress - Own It – BBC</a:t>
            </a:r>
            <a:r>
              <a:rPr lang="en-GB" sz="1400" dirty="0">
                <a:latin typeface="Arial" panose="020B0604020202020204" pitchFamily="34" charset="0"/>
                <a:cs typeface="Arial" panose="020B0604020202020204" pitchFamily="34" charset="0"/>
              </a:rPr>
              <a:t>  some great child friendly material on anxiety and how to manage it.</a:t>
            </a:r>
          </a:p>
        </p:txBody>
      </p:sp>
      <p:sp>
        <p:nvSpPr>
          <p:cNvPr id="11" name="TextBox 10">
            <a:extLst>
              <a:ext uri="{FF2B5EF4-FFF2-40B4-BE49-F238E27FC236}">
                <a16:creationId xmlns:a16="http://schemas.microsoft.com/office/drawing/2014/main" id="{61EF3DFC-9045-CB24-0DA7-B6EA7DC47A95}"/>
              </a:ext>
            </a:extLst>
          </p:cNvPr>
          <p:cNvSpPr txBox="1"/>
          <p:nvPr/>
        </p:nvSpPr>
        <p:spPr>
          <a:xfrm>
            <a:off x="344647" y="5942848"/>
            <a:ext cx="6096000" cy="738664"/>
          </a:xfrm>
          <a:custGeom>
            <a:avLst/>
            <a:gdLst>
              <a:gd name="connsiteX0" fmla="*/ 0 w 6096000"/>
              <a:gd name="connsiteY0" fmla="*/ 0 h 738664"/>
              <a:gd name="connsiteX1" fmla="*/ 555413 w 6096000"/>
              <a:gd name="connsiteY1" fmla="*/ 0 h 738664"/>
              <a:gd name="connsiteX2" fmla="*/ 1110827 w 6096000"/>
              <a:gd name="connsiteY2" fmla="*/ 0 h 738664"/>
              <a:gd name="connsiteX3" fmla="*/ 1910080 w 6096000"/>
              <a:gd name="connsiteY3" fmla="*/ 0 h 738664"/>
              <a:gd name="connsiteX4" fmla="*/ 2709333 w 6096000"/>
              <a:gd name="connsiteY4" fmla="*/ 0 h 738664"/>
              <a:gd name="connsiteX5" fmla="*/ 3325707 w 6096000"/>
              <a:gd name="connsiteY5" fmla="*/ 0 h 738664"/>
              <a:gd name="connsiteX6" fmla="*/ 4124960 w 6096000"/>
              <a:gd name="connsiteY6" fmla="*/ 0 h 738664"/>
              <a:gd name="connsiteX7" fmla="*/ 4924213 w 6096000"/>
              <a:gd name="connsiteY7" fmla="*/ 0 h 738664"/>
              <a:gd name="connsiteX8" fmla="*/ 6096000 w 6096000"/>
              <a:gd name="connsiteY8" fmla="*/ 0 h 738664"/>
              <a:gd name="connsiteX9" fmla="*/ 6096000 w 6096000"/>
              <a:gd name="connsiteY9" fmla="*/ 347172 h 738664"/>
              <a:gd name="connsiteX10" fmla="*/ 6096000 w 6096000"/>
              <a:gd name="connsiteY10" fmla="*/ 738664 h 738664"/>
              <a:gd name="connsiteX11" fmla="*/ 5357707 w 6096000"/>
              <a:gd name="connsiteY11" fmla="*/ 738664 h 738664"/>
              <a:gd name="connsiteX12" fmla="*/ 4558453 w 6096000"/>
              <a:gd name="connsiteY12" fmla="*/ 738664 h 738664"/>
              <a:gd name="connsiteX13" fmla="*/ 3942080 w 6096000"/>
              <a:gd name="connsiteY13" fmla="*/ 738664 h 738664"/>
              <a:gd name="connsiteX14" fmla="*/ 3264747 w 6096000"/>
              <a:gd name="connsiteY14" fmla="*/ 738664 h 738664"/>
              <a:gd name="connsiteX15" fmla="*/ 2709333 w 6096000"/>
              <a:gd name="connsiteY15" fmla="*/ 738664 h 738664"/>
              <a:gd name="connsiteX16" fmla="*/ 2153920 w 6096000"/>
              <a:gd name="connsiteY16" fmla="*/ 738664 h 738664"/>
              <a:gd name="connsiteX17" fmla="*/ 1659467 w 6096000"/>
              <a:gd name="connsiteY17" fmla="*/ 738664 h 738664"/>
              <a:gd name="connsiteX18" fmla="*/ 982133 w 6096000"/>
              <a:gd name="connsiteY18" fmla="*/ 738664 h 738664"/>
              <a:gd name="connsiteX19" fmla="*/ 0 w 6096000"/>
              <a:gd name="connsiteY19" fmla="*/ 738664 h 738664"/>
              <a:gd name="connsiteX20" fmla="*/ 0 w 6096000"/>
              <a:gd name="connsiteY20" fmla="*/ 369332 h 738664"/>
              <a:gd name="connsiteX21" fmla="*/ 0 w 6096000"/>
              <a:gd name="connsiteY21"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0" h="738664" extrusionOk="0">
                <a:moveTo>
                  <a:pt x="0" y="0"/>
                </a:moveTo>
                <a:cubicBezTo>
                  <a:pt x="155857" y="13327"/>
                  <a:pt x="386945" y="16633"/>
                  <a:pt x="555413" y="0"/>
                </a:cubicBezTo>
                <a:cubicBezTo>
                  <a:pt x="723881" y="-16633"/>
                  <a:pt x="982867" y="18472"/>
                  <a:pt x="1110827" y="0"/>
                </a:cubicBezTo>
                <a:cubicBezTo>
                  <a:pt x="1238787" y="-18472"/>
                  <a:pt x="1537683" y="7025"/>
                  <a:pt x="1910080" y="0"/>
                </a:cubicBezTo>
                <a:cubicBezTo>
                  <a:pt x="2282477" y="-7025"/>
                  <a:pt x="2448819" y="19190"/>
                  <a:pt x="2709333" y="0"/>
                </a:cubicBezTo>
                <a:cubicBezTo>
                  <a:pt x="2969847" y="-19190"/>
                  <a:pt x="3061063" y="-19227"/>
                  <a:pt x="3325707" y="0"/>
                </a:cubicBezTo>
                <a:cubicBezTo>
                  <a:pt x="3590351" y="19227"/>
                  <a:pt x="3845311" y="-29054"/>
                  <a:pt x="4124960" y="0"/>
                </a:cubicBezTo>
                <a:cubicBezTo>
                  <a:pt x="4404609" y="29054"/>
                  <a:pt x="4607620" y="3326"/>
                  <a:pt x="4924213" y="0"/>
                </a:cubicBezTo>
                <a:cubicBezTo>
                  <a:pt x="5240806" y="-3326"/>
                  <a:pt x="5610275" y="-2181"/>
                  <a:pt x="6096000" y="0"/>
                </a:cubicBezTo>
                <a:cubicBezTo>
                  <a:pt x="6087511" y="166543"/>
                  <a:pt x="6095423" y="205445"/>
                  <a:pt x="6096000" y="347172"/>
                </a:cubicBezTo>
                <a:cubicBezTo>
                  <a:pt x="6096577" y="488899"/>
                  <a:pt x="6110470" y="615648"/>
                  <a:pt x="6096000" y="738664"/>
                </a:cubicBezTo>
                <a:cubicBezTo>
                  <a:pt x="5783880" y="754727"/>
                  <a:pt x="5668272" y="742139"/>
                  <a:pt x="5357707" y="738664"/>
                </a:cubicBezTo>
                <a:cubicBezTo>
                  <a:pt x="5047142" y="735189"/>
                  <a:pt x="4864318" y="768194"/>
                  <a:pt x="4558453" y="738664"/>
                </a:cubicBezTo>
                <a:cubicBezTo>
                  <a:pt x="4252588" y="709134"/>
                  <a:pt x="4245965" y="760338"/>
                  <a:pt x="3942080" y="738664"/>
                </a:cubicBezTo>
                <a:cubicBezTo>
                  <a:pt x="3638195" y="716990"/>
                  <a:pt x="3547961" y="757753"/>
                  <a:pt x="3264747" y="738664"/>
                </a:cubicBezTo>
                <a:cubicBezTo>
                  <a:pt x="2981533" y="719575"/>
                  <a:pt x="2888962" y="765150"/>
                  <a:pt x="2709333" y="738664"/>
                </a:cubicBezTo>
                <a:cubicBezTo>
                  <a:pt x="2529704" y="712178"/>
                  <a:pt x="2334711" y="745413"/>
                  <a:pt x="2153920" y="738664"/>
                </a:cubicBezTo>
                <a:cubicBezTo>
                  <a:pt x="1973129" y="731915"/>
                  <a:pt x="1763688" y="733177"/>
                  <a:pt x="1659467" y="738664"/>
                </a:cubicBezTo>
                <a:cubicBezTo>
                  <a:pt x="1555246" y="744151"/>
                  <a:pt x="1131859" y="767074"/>
                  <a:pt x="982133" y="738664"/>
                </a:cubicBezTo>
                <a:cubicBezTo>
                  <a:pt x="832407" y="710254"/>
                  <a:pt x="484591" y="689962"/>
                  <a:pt x="0" y="738664"/>
                </a:cubicBezTo>
                <a:cubicBezTo>
                  <a:pt x="16879" y="662512"/>
                  <a:pt x="14702" y="443257"/>
                  <a:pt x="0" y="369332"/>
                </a:cubicBezTo>
                <a:cubicBezTo>
                  <a:pt x="-14702" y="295407"/>
                  <a:pt x="5039" y="75957"/>
                  <a:pt x="0" y="0"/>
                </a:cubicBezTo>
                <a:close/>
              </a:path>
            </a:pathLst>
          </a:custGeom>
          <a:noFill/>
          <a:ln w="28575">
            <a:solidFill>
              <a:srgbClr val="FFB7FA"/>
            </a:solidFill>
            <a:extLst>
              <a:ext uri="{C807C97D-BFC1-408E-A445-0C87EB9F89A2}">
                <ask:lineSketchStyleProps xmlns:ask="http://schemas.microsoft.com/office/drawing/2018/sketchyshapes" sd="2240829307">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12"/>
              </a:rPr>
              <a:t>Mental Health Awareness Week 2023 toolkit of resources : Mentally Healthy Schools</a:t>
            </a:r>
            <a:r>
              <a:rPr lang="en-GB" sz="1400" dirty="0">
                <a:latin typeface="Arial" panose="020B0604020202020204" pitchFamily="34" charset="0"/>
                <a:cs typeface="Arial" panose="020B0604020202020204" pitchFamily="34" charset="0"/>
              </a:rPr>
              <a:t> although 2023, the theme of that year was anxiety and the resource links are still relevant (there are primary and secondary versions)</a:t>
            </a:r>
          </a:p>
        </p:txBody>
      </p:sp>
    </p:spTree>
    <p:extLst>
      <p:ext uri="{BB962C8B-B14F-4D97-AF65-F5344CB8AC3E}">
        <p14:creationId xmlns:p14="http://schemas.microsoft.com/office/powerpoint/2010/main" val="41510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13DA2B-1266-4B29-8EE6-90F233F6E9C5}"/>
              </a:ext>
            </a:extLst>
          </p:cNvPr>
          <p:cNvSpPr txBox="1"/>
          <p:nvPr/>
        </p:nvSpPr>
        <p:spPr>
          <a:xfrm>
            <a:off x="91772" y="97389"/>
            <a:ext cx="4229625" cy="2677656"/>
          </a:xfrm>
          <a:custGeom>
            <a:avLst/>
            <a:gdLst>
              <a:gd name="connsiteX0" fmla="*/ 0 w 4229625"/>
              <a:gd name="connsiteY0" fmla="*/ 0 h 2677656"/>
              <a:gd name="connsiteX1" fmla="*/ 561936 w 4229625"/>
              <a:gd name="connsiteY1" fmla="*/ 0 h 2677656"/>
              <a:gd name="connsiteX2" fmla="*/ 1208464 w 4229625"/>
              <a:gd name="connsiteY2" fmla="*/ 0 h 2677656"/>
              <a:gd name="connsiteX3" fmla="*/ 1770400 w 4229625"/>
              <a:gd name="connsiteY3" fmla="*/ 0 h 2677656"/>
              <a:gd name="connsiteX4" fmla="*/ 2290040 w 4229625"/>
              <a:gd name="connsiteY4" fmla="*/ 0 h 2677656"/>
              <a:gd name="connsiteX5" fmla="*/ 2978864 w 4229625"/>
              <a:gd name="connsiteY5" fmla="*/ 0 h 2677656"/>
              <a:gd name="connsiteX6" fmla="*/ 3540800 w 4229625"/>
              <a:gd name="connsiteY6" fmla="*/ 0 h 2677656"/>
              <a:gd name="connsiteX7" fmla="*/ 4229625 w 4229625"/>
              <a:gd name="connsiteY7" fmla="*/ 0 h 2677656"/>
              <a:gd name="connsiteX8" fmla="*/ 4229625 w 4229625"/>
              <a:gd name="connsiteY8" fmla="*/ 696191 h 2677656"/>
              <a:gd name="connsiteX9" fmla="*/ 4229625 w 4229625"/>
              <a:gd name="connsiteY9" fmla="*/ 1419158 h 2677656"/>
              <a:gd name="connsiteX10" fmla="*/ 4229625 w 4229625"/>
              <a:gd name="connsiteY10" fmla="*/ 2677656 h 2677656"/>
              <a:gd name="connsiteX11" fmla="*/ 3752282 w 4229625"/>
              <a:gd name="connsiteY11" fmla="*/ 2677656 h 2677656"/>
              <a:gd name="connsiteX12" fmla="*/ 3148049 w 4229625"/>
              <a:gd name="connsiteY12" fmla="*/ 2677656 h 2677656"/>
              <a:gd name="connsiteX13" fmla="*/ 2628410 w 4229625"/>
              <a:gd name="connsiteY13" fmla="*/ 2677656 h 2677656"/>
              <a:gd name="connsiteX14" fmla="*/ 1981881 w 4229625"/>
              <a:gd name="connsiteY14" fmla="*/ 2677656 h 2677656"/>
              <a:gd name="connsiteX15" fmla="*/ 1377649 w 4229625"/>
              <a:gd name="connsiteY15" fmla="*/ 2677656 h 2677656"/>
              <a:gd name="connsiteX16" fmla="*/ 731121 w 4229625"/>
              <a:gd name="connsiteY16" fmla="*/ 2677656 h 2677656"/>
              <a:gd name="connsiteX17" fmla="*/ 0 w 4229625"/>
              <a:gd name="connsiteY17" fmla="*/ 2677656 h 2677656"/>
              <a:gd name="connsiteX18" fmla="*/ 0 w 4229625"/>
              <a:gd name="connsiteY18" fmla="*/ 1954689 h 2677656"/>
              <a:gd name="connsiteX19" fmla="*/ 0 w 4229625"/>
              <a:gd name="connsiteY19" fmla="*/ 1231722 h 2677656"/>
              <a:gd name="connsiteX20" fmla="*/ 0 w 4229625"/>
              <a:gd name="connsiteY20" fmla="*/ 589084 h 2677656"/>
              <a:gd name="connsiteX21" fmla="*/ 0 w 4229625"/>
              <a:gd name="connsiteY21"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9625" h="2677656" fill="none" extrusionOk="0">
                <a:moveTo>
                  <a:pt x="0" y="0"/>
                </a:moveTo>
                <a:cubicBezTo>
                  <a:pt x="246824" y="8713"/>
                  <a:pt x="403865" y="22582"/>
                  <a:pt x="561936" y="0"/>
                </a:cubicBezTo>
                <a:cubicBezTo>
                  <a:pt x="720007" y="-22582"/>
                  <a:pt x="935893" y="1328"/>
                  <a:pt x="1208464" y="0"/>
                </a:cubicBezTo>
                <a:cubicBezTo>
                  <a:pt x="1481035" y="-1328"/>
                  <a:pt x="1546383" y="25165"/>
                  <a:pt x="1770400" y="0"/>
                </a:cubicBezTo>
                <a:cubicBezTo>
                  <a:pt x="1994417" y="-25165"/>
                  <a:pt x="2132296" y="-231"/>
                  <a:pt x="2290040" y="0"/>
                </a:cubicBezTo>
                <a:cubicBezTo>
                  <a:pt x="2447784" y="231"/>
                  <a:pt x="2769655" y="855"/>
                  <a:pt x="2978864" y="0"/>
                </a:cubicBezTo>
                <a:cubicBezTo>
                  <a:pt x="3188073" y="-855"/>
                  <a:pt x="3283589" y="12204"/>
                  <a:pt x="3540800" y="0"/>
                </a:cubicBezTo>
                <a:cubicBezTo>
                  <a:pt x="3798011" y="-12204"/>
                  <a:pt x="3991625" y="5640"/>
                  <a:pt x="4229625" y="0"/>
                </a:cubicBezTo>
                <a:cubicBezTo>
                  <a:pt x="4223994" y="335361"/>
                  <a:pt x="4226954" y="352333"/>
                  <a:pt x="4229625" y="696191"/>
                </a:cubicBezTo>
                <a:cubicBezTo>
                  <a:pt x="4232296" y="1040049"/>
                  <a:pt x="4238364" y="1269250"/>
                  <a:pt x="4229625" y="1419158"/>
                </a:cubicBezTo>
                <a:cubicBezTo>
                  <a:pt x="4220886" y="1569066"/>
                  <a:pt x="4187566" y="2424176"/>
                  <a:pt x="4229625" y="2677656"/>
                </a:cubicBezTo>
                <a:cubicBezTo>
                  <a:pt x="4073130" y="2659610"/>
                  <a:pt x="3861499" y="2674495"/>
                  <a:pt x="3752282" y="2677656"/>
                </a:cubicBezTo>
                <a:cubicBezTo>
                  <a:pt x="3643065" y="2680817"/>
                  <a:pt x="3284339" y="2663765"/>
                  <a:pt x="3148049" y="2677656"/>
                </a:cubicBezTo>
                <a:cubicBezTo>
                  <a:pt x="3011759" y="2691547"/>
                  <a:pt x="2872987" y="2684536"/>
                  <a:pt x="2628410" y="2677656"/>
                </a:cubicBezTo>
                <a:cubicBezTo>
                  <a:pt x="2383833" y="2670776"/>
                  <a:pt x="2191457" y="2675313"/>
                  <a:pt x="1981881" y="2677656"/>
                </a:cubicBezTo>
                <a:cubicBezTo>
                  <a:pt x="1772305" y="2679999"/>
                  <a:pt x="1573228" y="2652861"/>
                  <a:pt x="1377649" y="2677656"/>
                </a:cubicBezTo>
                <a:cubicBezTo>
                  <a:pt x="1182070" y="2702451"/>
                  <a:pt x="933268" y="2683275"/>
                  <a:pt x="731121" y="2677656"/>
                </a:cubicBezTo>
                <a:cubicBezTo>
                  <a:pt x="528974" y="2672037"/>
                  <a:pt x="289609" y="2710525"/>
                  <a:pt x="0" y="2677656"/>
                </a:cubicBezTo>
                <a:cubicBezTo>
                  <a:pt x="4813" y="2353070"/>
                  <a:pt x="3438" y="2240878"/>
                  <a:pt x="0" y="1954689"/>
                </a:cubicBezTo>
                <a:cubicBezTo>
                  <a:pt x="-3438" y="1668500"/>
                  <a:pt x="-869" y="1591298"/>
                  <a:pt x="0" y="1231722"/>
                </a:cubicBezTo>
                <a:cubicBezTo>
                  <a:pt x="869" y="872146"/>
                  <a:pt x="23842" y="814290"/>
                  <a:pt x="0" y="589084"/>
                </a:cubicBezTo>
                <a:cubicBezTo>
                  <a:pt x="-23842" y="363878"/>
                  <a:pt x="9838" y="174736"/>
                  <a:pt x="0" y="0"/>
                </a:cubicBezTo>
                <a:close/>
              </a:path>
              <a:path w="4229625" h="2677656" stroke="0" extrusionOk="0">
                <a:moveTo>
                  <a:pt x="0" y="0"/>
                </a:moveTo>
                <a:cubicBezTo>
                  <a:pt x="157119" y="-34041"/>
                  <a:pt x="494291" y="-17810"/>
                  <a:pt x="688825" y="0"/>
                </a:cubicBezTo>
                <a:cubicBezTo>
                  <a:pt x="883359" y="17810"/>
                  <a:pt x="1075827" y="21500"/>
                  <a:pt x="1208464" y="0"/>
                </a:cubicBezTo>
                <a:cubicBezTo>
                  <a:pt x="1341101" y="-21500"/>
                  <a:pt x="1538900" y="27507"/>
                  <a:pt x="1770400" y="0"/>
                </a:cubicBezTo>
                <a:cubicBezTo>
                  <a:pt x="2001900" y="-27507"/>
                  <a:pt x="2114249" y="1610"/>
                  <a:pt x="2290040" y="0"/>
                </a:cubicBezTo>
                <a:cubicBezTo>
                  <a:pt x="2465831" y="-1610"/>
                  <a:pt x="2666316" y="-14695"/>
                  <a:pt x="2767383" y="0"/>
                </a:cubicBezTo>
                <a:cubicBezTo>
                  <a:pt x="2868450" y="14695"/>
                  <a:pt x="3066789" y="-6876"/>
                  <a:pt x="3244727" y="0"/>
                </a:cubicBezTo>
                <a:cubicBezTo>
                  <a:pt x="3422665" y="6876"/>
                  <a:pt x="4004066" y="15207"/>
                  <a:pt x="4229625" y="0"/>
                </a:cubicBezTo>
                <a:cubicBezTo>
                  <a:pt x="4206825" y="180191"/>
                  <a:pt x="4257530" y="530692"/>
                  <a:pt x="4229625" y="669414"/>
                </a:cubicBezTo>
                <a:cubicBezTo>
                  <a:pt x="4201720" y="808136"/>
                  <a:pt x="4211250" y="1085736"/>
                  <a:pt x="4229625" y="1338828"/>
                </a:cubicBezTo>
                <a:cubicBezTo>
                  <a:pt x="4248000" y="1591920"/>
                  <a:pt x="4210543" y="1785362"/>
                  <a:pt x="4229625" y="2035019"/>
                </a:cubicBezTo>
                <a:cubicBezTo>
                  <a:pt x="4248707" y="2284676"/>
                  <a:pt x="4257768" y="2429996"/>
                  <a:pt x="4229625" y="2677656"/>
                </a:cubicBezTo>
                <a:cubicBezTo>
                  <a:pt x="4072047" y="2666925"/>
                  <a:pt x="3764841" y="2703490"/>
                  <a:pt x="3625393" y="2677656"/>
                </a:cubicBezTo>
                <a:cubicBezTo>
                  <a:pt x="3485945" y="2651822"/>
                  <a:pt x="3376457" y="2659890"/>
                  <a:pt x="3148049" y="2677656"/>
                </a:cubicBezTo>
                <a:cubicBezTo>
                  <a:pt x="2919641" y="2695422"/>
                  <a:pt x="2659467" y="2648175"/>
                  <a:pt x="2501521" y="2677656"/>
                </a:cubicBezTo>
                <a:cubicBezTo>
                  <a:pt x="2343575" y="2707137"/>
                  <a:pt x="2024677" y="2651881"/>
                  <a:pt x="1812696" y="2677656"/>
                </a:cubicBezTo>
                <a:cubicBezTo>
                  <a:pt x="1600715" y="2703431"/>
                  <a:pt x="1491552" y="2684872"/>
                  <a:pt x="1335353" y="2677656"/>
                </a:cubicBezTo>
                <a:cubicBezTo>
                  <a:pt x="1179154" y="2670440"/>
                  <a:pt x="1069693" y="2655826"/>
                  <a:pt x="858010" y="2677656"/>
                </a:cubicBezTo>
                <a:cubicBezTo>
                  <a:pt x="646327" y="2699486"/>
                  <a:pt x="275304" y="2644769"/>
                  <a:pt x="0" y="2677656"/>
                </a:cubicBezTo>
                <a:cubicBezTo>
                  <a:pt x="902" y="2373237"/>
                  <a:pt x="9783" y="2130434"/>
                  <a:pt x="0" y="1981465"/>
                </a:cubicBezTo>
                <a:cubicBezTo>
                  <a:pt x="-9783" y="1832496"/>
                  <a:pt x="24846" y="1491282"/>
                  <a:pt x="0" y="1312051"/>
                </a:cubicBezTo>
                <a:cubicBezTo>
                  <a:pt x="-24846" y="1132820"/>
                  <a:pt x="13500" y="951014"/>
                  <a:pt x="0" y="722967"/>
                </a:cubicBezTo>
                <a:cubicBezTo>
                  <a:pt x="-13500" y="494920"/>
                  <a:pt x="-2077" y="248460"/>
                  <a:pt x="0" y="0"/>
                </a:cubicBezTo>
                <a:close/>
              </a:path>
            </a:pathLst>
          </a:custGeom>
          <a:ln w="38100">
            <a:extLst>
              <a:ext uri="{C807C97D-BFC1-408E-A445-0C87EB9F89A2}">
                <ask:lineSketchStyleProps xmlns:ask="http://schemas.microsoft.com/office/drawing/2018/sketchyshapes" sd="3273543333">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400" dirty="0">
                <a:latin typeface="Arial" panose="020B0604020202020204" pitchFamily="34" charset="0"/>
                <a:cs typeface="Arial" panose="020B0604020202020204" pitchFamily="34" charset="0"/>
                <a:hlinkClick r:id="rId2"/>
              </a:rPr>
              <a:t>201609mental_health_toolkit_for_schools_and_colleges.pdf (corc.uk.net)</a:t>
            </a:r>
            <a:r>
              <a:rPr lang="en-GB" sz="1400" dirty="0">
                <a:latin typeface="Arial" panose="020B0604020202020204" pitchFamily="34" charset="0"/>
                <a:cs typeface="Arial" panose="020B0604020202020204" pitchFamily="34" charset="0"/>
              </a:rPr>
              <a:t>  is a link to a very comprehensive and well researched document produced by The Anna Freud Centre, giving information and links to a wide range of wellbeing measures for children (some free, some with costs attached).  The link: </a:t>
            </a:r>
            <a:r>
              <a:rPr lang="en-GB" sz="1400" dirty="0">
                <a:latin typeface="Arial" panose="020B0604020202020204" pitchFamily="34" charset="0"/>
                <a:cs typeface="Arial" panose="020B0604020202020204" pitchFamily="34" charset="0"/>
                <a:hlinkClick r:id="rId3"/>
              </a:rPr>
              <a:t>Outcome &amp; Experience Measures (corc.uk.net)</a:t>
            </a:r>
            <a:r>
              <a:rPr lang="en-GB" sz="1400" dirty="0">
                <a:latin typeface="Arial" panose="020B0604020202020204" pitchFamily="34" charset="0"/>
                <a:cs typeface="Arial" panose="020B0604020202020204" pitchFamily="34" charset="0"/>
              </a:rPr>
              <a:t> takes you to a whole page of downloadable questionnaires for use with pupils on a range of social and emotional and wellbeing topics (the filter facility allows you to specify age range)</a:t>
            </a:r>
          </a:p>
        </p:txBody>
      </p:sp>
      <p:sp>
        <p:nvSpPr>
          <p:cNvPr id="4" name="TextBox 3">
            <a:extLst>
              <a:ext uri="{FF2B5EF4-FFF2-40B4-BE49-F238E27FC236}">
                <a16:creationId xmlns:a16="http://schemas.microsoft.com/office/drawing/2014/main" id="{330AEBD4-1852-4507-BE4B-152EB6BEF822}"/>
              </a:ext>
            </a:extLst>
          </p:cNvPr>
          <p:cNvSpPr txBox="1"/>
          <p:nvPr/>
        </p:nvSpPr>
        <p:spPr>
          <a:xfrm>
            <a:off x="7354790" y="859662"/>
            <a:ext cx="4497409" cy="1815882"/>
          </a:xfrm>
          <a:custGeom>
            <a:avLst/>
            <a:gdLst>
              <a:gd name="connsiteX0" fmla="*/ 0 w 4497409"/>
              <a:gd name="connsiteY0" fmla="*/ 0 h 1815882"/>
              <a:gd name="connsiteX1" fmla="*/ 507565 w 4497409"/>
              <a:gd name="connsiteY1" fmla="*/ 0 h 1815882"/>
              <a:gd name="connsiteX2" fmla="*/ 1105078 w 4497409"/>
              <a:gd name="connsiteY2" fmla="*/ 0 h 1815882"/>
              <a:gd name="connsiteX3" fmla="*/ 1702591 w 4497409"/>
              <a:gd name="connsiteY3" fmla="*/ 0 h 1815882"/>
              <a:gd name="connsiteX4" fmla="*/ 2390052 w 4497409"/>
              <a:gd name="connsiteY4" fmla="*/ 0 h 1815882"/>
              <a:gd name="connsiteX5" fmla="*/ 2987565 w 4497409"/>
              <a:gd name="connsiteY5" fmla="*/ 0 h 1815882"/>
              <a:gd name="connsiteX6" fmla="*/ 3540103 w 4497409"/>
              <a:gd name="connsiteY6" fmla="*/ 0 h 1815882"/>
              <a:gd name="connsiteX7" fmla="*/ 4497409 w 4497409"/>
              <a:gd name="connsiteY7" fmla="*/ 0 h 1815882"/>
              <a:gd name="connsiteX8" fmla="*/ 4497409 w 4497409"/>
              <a:gd name="connsiteY8" fmla="*/ 587135 h 1815882"/>
              <a:gd name="connsiteX9" fmla="*/ 4497409 w 4497409"/>
              <a:gd name="connsiteY9" fmla="*/ 1228747 h 1815882"/>
              <a:gd name="connsiteX10" fmla="*/ 4497409 w 4497409"/>
              <a:gd name="connsiteY10" fmla="*/ 1815882 h 1815882"/>
              <a:gd name="connsiteX11" fmla="*/ 3764974 w 4497409"/>
              <a:gd name="connsiteY11" fmla="*/ 1815882 h 1815882"/>
              <a:gd name="connsiteX12" fmla="*/ 3122487 w 4497409"/>
              <a:gd name="connsiteY12" fmla="*/ 1815882 h 1815882"/>
              <a:gd name="connsiteX13" fmla="*/ 2480000 w 4497409"/>
              <a:gd name="connsiteY13" fmla="*/ 1815882 h 1815882"/>
              <a:gd name="connsiteX14" fmla="*/ 1837513 w 4497409"/>
              <a:gd name="connsiteY14" fmla="*/ 1815882 h 1815882"/>
              <a:gd name="connsiteX15" fmla="*/ 1284974 w 4497409"/>
              <a:gd name="connsiteY15" fmla="*/ 1815882 h 1815882"/>
              <a:gd name="connsiteX16" fmla="*/ 597513 w 4497409"/>
              <a:gd name="connsiteY16" fmla="*/ 1815882 h 1815882"/>
              <a:gd name="connsiteX17" fmla="*/ 0 w 4497409"/>
              <a:gd name="connsiteY17" fmla="*/ 1815882 h 1815882"/>
              <a:gd name="connsiteX18" fmla="*/ 0 w 4497409"/>
              <a:gd name="connsiteY18" fmla="*/ 1192429 h 1815882"/>
              <a:gd name="connsiteX19" fmla="*/ 0 w 4497409"/>
              <a:gd name="connsiteY19" fmla="*/ 550818 h 1815882"/>
              <a:gd name="connsiteX20" fmla="*/ 0 w 4497409"/>
              <a:gd name="connsiteY20"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97409" h="1815882" fill="none" extrusionOk="0">
                <a:moveTo>
                  <a:pt x="0" y="0"/>
                </a:moveTo>
                <a:cubicBezTo>
                  <a:pt x="162155" y="-6050"/>
                  <a:pt x="332746" y="18024"/>
                  <a:pt x="507565" y="0"/>
                </a:cubicBezTo>
                <a:cubicBezTo>
                  <a:pt x="682385" y="-18024"/>
                  <a:pt x="926488" y="27259"/>
                  <a:pt x="1105078" y="0"/>
                </a:cubicBezTo>
                <a:cubicBezTo>
                  <a:pt x="1283668" y="-27259"/>
                  <a:pt x="1498280" y="-26897"/>
                  <a:pt x="1702591" y="0"/>
                </a:cubicBezTo>
                <a:cubicBezTo>
                  <a:pt x="1906902" y="26897"/>
                  <a:pt x="2159348" y="20338"/>
                  <a:pt x="2390052" y="0"/>
                </a:cubicBezTo>
                <a:cubicBezTo>
                  <a:pt x="2620756" y="-20338"/>
                  <a:pt x="2776257" y="-5923"/>
                  <a:pt x="2987565" y="0"/>
                </a:cubicBezTo>
                <a:cubicBezTo>
                  <a:pt x="3198873" y="5923"/>
                  <a:pt x="3396436" y="17377"/>
                  <a:pt x="3540103" y="0"/>
                </a:cubicBezTo>
                <a:cubicBezTo>
                  <a:pt x="3683770" y="-17377"/>
                  <a:pt x="4263521" y="-23066"/>
                  <a:pt x="4497409" y="0"/>
                </a:cubicBezTo>
                <a:cubicBezTo>
                  <a:pt x="4480380" y="255432"/>
                  <a:pt x="4517025" y="384064"/>
                  <a:pt x="4497409" y="587135"/>
                </a:cubicBezTo>
                <a:cubicBezTo>
                  <a:pt x="4477793" y="790207"/>
                  <a:pt x="4499739" y="955461"/>
                  <a:pt x="4497409" y="1228747"/>
                </a:cubicBezTo>
                <a:cubicBezTo>
                  <a:pt x="4495079" y="1502033"/>
                  <a:pt x="4474720" y="1586144"/>
                  <a:pt x="4497409" y="1815882"/>
                </a:cubicBezTo>
                <a:cubicBezTo>
                  <a:pt x="4138958" y="1841791"/>
                  <a:pt x="4015246" y="1820297"/>
                  <a:pt x="3764974" y="1815882"/>
                </a:cubicBezTo>
                <a:cubicBezTo>
                  <a:pt x="3514703" y="1811467"/>
                  <a:pt x="3436007" y="1831047"/>
                  <a:pt x="3122487" y="1815882"/>
                </a:cubicBezTo>
                <a:cubicBezTo>
                  <a:pt x="2808967" y="1800717"/>
                  <a:pt x="2712419" y="1842633"/>
                  <a:pt x="2480000" y="1815882"/>
                </a:cubicBezTo>
                <a:cubicBezTo>
                  <a:pt x="2247581" y="1789131"/>
                  <a:pt x="2117203" y="1812819"/>
                  <a:pt x="1837513" y="1815882"/>
                </a:cubicBezTo>
                <a:cubicBezTo>
                  <a:pt x="1557823" y="1818945"/>
                  <a:pt x="1401616" y="1788690"/>
                  <a:pt x="1284974" y="1815882"/>
                </a:cubicBezTo>
                <a:cubicBezTo>
                  <a:pt x="1168332" y="1843074"/>
                  <a:pt x="761013" y="1831067"/>
                  <a:pt x="597513" y="1815882"/>
                </a:cubicBezTo>
                <a:cubicBezTo>
                  <a:pt x="434013" y="1800697"/>
                  <a:pt x="214525" y="1788648"/>
                  <a:pt x="0" y="1815882"/>
                </a:cubicBezTo>
                <a:cubicBezTo>
                  <a:pt x="-4696" y="1634448"/>
                  <a:pt x="20979" y="1484914"/>
                  <a:pt x="0" y="1192429"/>
                </a:cubicBezTo>
                <a:cubicBezTo>
                  <a:pt x="-20979" y="899944"/>
                  <a:pt x="28408" y="762202"/>
                  <a:pt x="0" y="550818"/>
                </a:cubicBezTo>
                <a:cubicBezTo>
                  <a:pt x="-28408" y="339434"/>
                  <a:pt x="25102" y="235924"/>
                  <a:pt x="0" y="0"/>
                </a:cubicBezTo>
                <a:close/>
              </a:path>
              <a:path w="4497409" h="1815882" stroke="0" extrusionOk="0">
                <a:moveTo>
                  <a:pt x="0" y="0"/>
                </a:moveTo>
                <a:cubicBezTo>
                  <a:pt x="219808" y="10406"/>
                  <a:pt x="503076" y="-17847"/>
                  <a:pt x="732435" y="0"/>
                </a:cubicBezTo>
                <a:cubicBezTo>
                  <a:pt x="961795" y="17847"/>
                  <a:pt x="1017828" y="6979"/>
                  <a:pt x="1284974" y="0"/>
                </a:cubicBezTo>
                <a:cubicBezTo>
                  <a:pt x="1552120" y="-6979"/>
                  <a:pt x="1625488" y="28173"/>
                  <a:pt x="1882487" y="0"/>
                </a:cubicBezTo>
                <a:cubicBezTo>
                  <a:pt x="2139486" y="-28173"/>
                  <a:pt x="2177293" y="-468"/>
                  <a:pt x="2435026" y="0"/>
                </a:cubicBezTo>
                <a:cubicBezTo>
                  <a:pt x="2692759" y="468"/>
                  <a:pt x="2691930" y="-17385"/>
                  <a:pt x="2942590" y="0"/>
                </a:cubicBezTo>
                <a:cubicBezTo>
                  <a:pt x="3193250" y="17385"/>
                  <a:pt x="3333813" y="-3975"/>
                  <a:pt x="3450155" y="0"/>
                </a:cubicBezTo>
                <a:cubicBezTo>
                  <a:pt x="3566497" y="3975"/>
                  <a:pt x="4162512" y="50560"/>
                  <a:pt x="4497409" y="0"/>
                </a:cubicBezTo>
                <a:cubicBezTo>
                  <a:pt x="4519871" y="163191"/>
                  <a:pt x="4512558" y="320072"/>
                  <a:pt x="4497409" y="605294"/>
                </a:cubicBezTo>
                <a:cubicBezTo>
                  <a:pt x="4482260" y="890516"/>
                  <a:pt x="4479685" y="1055178"/>
                  <a:pt x="4497409" y="1210588"/>
                </a:cubicBezTo>
                <a:cubicBezTo>
                  <a:pt x="4515133" y="1365998"/>
                  <a:pt x="4512541" y="1666314"/>
                  <a:pt x="4497409" y="1815882"/>
                </a:cubicBezTo>
                <a:cubicBezTo>
                  <a:pt x="4242672" y="1801098"/>
                  <a:pt x="4116184" y="1797021"/>
                  <a:pt x="3854922" y="1815882"/>
                </a:cubicBezTo>
                <a:cubicBezTo>
                  <a:pt x="3593660" y="1834743"/>
                  <a:pt x="3515693" y="1785545"/>
                  <a:pt x="3212435" y="1815882"/>
                </a:cubicBezTo>
                <a:cubicBezTo>
                  <a:pt x="2909177" y="1846219"/>
                  <a:pt x="2849643" y="1812244"/>
                  <a:pt x="2704870" y="1815882"/>
                </a:cubicBezTo>
                <a:cubicBezTo>
                  <a:pt x="2560098" y="1819520"/>
                  <a:pt x="2309863" y="1827406"/>
                  <a:pt x="2017409" y="1815882"/>
                </a:cubicBezTo>
                <a:cubicBezTo>
                  <a:pt x="1724955" y="1804358"/>
                  <a:pt x="1612493" y="1849644"/>
                  <a:pt x="1284974" y="1815882"/>
                </a:cubicBezTo>
                <a:cubicBezTo>
                  <a:pt x="957456" y="1782120"/>
                  <a:pt x="938517" y="1791324"/>
                  <a:pt x="777409" y="1815882"/>
                </a:cubicBezTo>
                <a:cubicBezTo>
                  <a:pt x="616302" y="1840440"/>
                  <a:pt x="186048" y="1846745"/>
                  <a:pt x="0" y="1815882"/>
                </a:cubicBezTo>
                <a:cubicBezTo>
                  <a:pt x="-20139" y="1571145"/>
                  <a:pt x="-8916" y="1391951"/>
                  <a:pt x="0" y="1210588"/>
                </a:cubicBezTo>
                <a:cubicBezTo>
                  <a:pt x="8916" y="1029225"/>
                  <a:pt x="29487" y="872546"/>
                  <a:pt x="0" y="568976"/>
                </a:cubicBezTo>
                <a:cubicBezTo>
                  <a:pt x="-29487" y="265406"/>
                  <a:pt x="1328" y="170579"/>
                  <a:pt x="0" y="0"/>
                </a:cubicBezTo>
                <a:close/>
              </a:path>
            </a:pathLst>
          </a:custGeom>
          <a:ln w="38100">
            <a:extLst>
              <a:ext uri="{C807C97D-BFC1-408E-A445-0C87EB9F89A2}">
                <ask:lineSketchStyleProps xmlns:ask="http://schemas.microsoft.com/office/drawing/2018/sketchyshapes" sd="3273543333">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400" dirty="0">
                <a:latin typeface="Arial" panose="020B0604020202020204" pitchFamily="34" charset="0"/>
                <a:cs typeface="Arial" panose="020B0604020202020204" pitchFamily="34" charset="0"/>
                <a:hlinkClick r:id="rId4"/>
              </a:rPr>
              <a:t>The strengths and difficulties questionnaire (SDQ) : Mentally Healthy Schools</a:t>
            </a:r>
            <a:r>
              <a:rPr lang="en-GB" sz="1400" dirty="0">
                <a:latin typeface="Arial" panose="020B0604020202020204" pitchFamily="34" charset="0"/>
                <a:cs typeface="Arial" panose="020B0604020202020204" pitchFamily="34" charset="0"/>
              </a:rPr>
              <a:t> is a link to a freely available questionnaire which can be completed by children and young people themselves, by their parents or by their teachers.  There are shorter and longer versions available for a range of different age groups and across a range of different languages all located here:  https://www.sdqinfo.org/py/sdqinfo/b0.py</a:t>
            </a:r>
          </a:p>
        </p:txBody>
      </p:sp>
      <p:sp>
        <p:nvSpPr>
          <p:cNvPr id="5" name="Rectangle 4">
            <a:extLst>
              <a:ext uri="{FF2B5EF4-FFF2-40B4-BE49-F238E27FC236}">
                <a16:creationId xmlns:a16="http://schemas.microsoft.com/office/drawing/2014/main" id="{D0740722-4B4C-4B8B-9E19-82104CDE2F35}"/>
              </a:ext>
            </a:extLst>
          </p:cNvPr>
          <p:cNvSpPr/>
          <p:nvPr/>
        </p:nvSpPr>
        <p:spPr>
          <a:xfrm>
            <a:off x="91772" y="4034912"/>
            <a:ext cx="3722952" cy="2677656"/>
          </a:xfrm>
          <a:custGeom>
            <a:avLst/>
            <a:gdLst>
              <a:gd name="connsiteX0" fmla="*/ 0 w 3722952"/>
              <a:gd name="connsiteY0" fmla="*/ 0 h 2677656"/>
              <a:gd name="connsiteX1" fmla="*/ 694951 w 3722952"/>
              <a:gd name="connsiteY1" fmla="*/ 0 h 2677656"/>
              <a:gd name="connsiteX2" fmla="*/ 1278214 w 3722952"/>
              <a:gd name="connsiteY2" fmla="*/ 0 h 2677656"/>
              <a:gd name="connsiteX3" fmla="*/ 1973165 w 3722952"/>
              <a:gd name="connsiteY3" fmla="*/ 0 h 2677656"/>
              <a:gd name="connsiteX4" fmla="*/ 2593657 w 3722952"/>
              <a:gd name="connsiteY4" fmla="*/ 0 h 2677656"/>
              <a:gd name="connsiteX5" fmla="*/ 3139690 w 3722952"/>
              <a:gd name="connsiteY5" fmla="*/ 0 h 2677656"/>
              <a:gd name="connsiteX6" fmla="*/ 3722952 w 3722952"/>
              <a:gd name="connsiteY6" fmla="*/ 0 h 2677656"/>
              <a:gd name="connsiteX7" fmla="*/ 3722952 w 3722952"/>
              <a:gd name="connsiteY7" fmla="*/ 696191 h 2677656"/>
              <a:gd name="connsiteX8" fmla="*/ 3722952 w 3722952"/>
              <a:gd name="connsiteY8" fmla="*/ 1419158 h 2677656"/>
              <a:gd name="connsiteX9" fmla="*/ 3722952 w 3722952"/>
              <a:gd name="connsiteY9" fmla="*/ 2061795 h 2677656"/>
              <a:gd name="connsiteX10" fmla="*/ 3722952 w 3722952"/>
              <a:gd name="connsiteY10" fmla="*/ 2677656 h 2677656"/>
              <a:gd name="connsiteX11" fmla="*/ 3176919 w 3722952"/>
              <a:gd name="connsiteY11" fmla="*/ 2677656 h 2677656"/>
              <a:gd name="connsiteX12" fmla="*/ 2481968 w 3722952"/>
              <a:gd name="connsiteY12" fmla="*/ 2677656 h 2677656"/>
              <a:gd name="connsiteX13" fmla="*/ 1898706 w 3722952"/>
              <a:gd name="connsiteY13" fmla="*/ 2677656 h 2677656"/>
              <a:gd name="connsiteX14" fmla="*/ 1352673 w 3722952"/>
              <a:gd name="connsiteY14" fmla="*/ 2677656 h 2677656"/>
              <a:gd name="connsiteX15" fmla="*/ 843869 w 3722952"/>
              <a:gd name="connsiteY15" fmla="*/ 2677656 h 2677656"/>
              <a:gd name="connsiteX16" fmla="*/ 0 w 3722952"/>
              <a:gd name="connsiteY16" fmla="*/ 2677656 h 2677656"/>
              <a:gd name="connsiteX17" fmla="*/ 0 w 3722952"/>
              <a:gd name="connsiteY17" fmla="*/ 2061795 h 2677656"/>
              <a:gd name="connsiteX18" fmla="*/ 0 w 3722952"/>
              <a:gd name="connsiteY18" fmla="*/ 1419158 h 2677656"/>
              <a:gd name="connsiteX19" fmla="*/ 0 w 3722952"/>
              <a:gd name="connsiteY19" fmla="*/ 722967 h 2677656"/>
              <a:gd name="connsiteX20" fmla="*/ 0 w 3722952"/>
              <a:gd name="connsiteY20"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2952" h="2677656" fill="none" extrusionOk="0">
                <a:moveTo>
                  <a:pt x="0" y="0"/>
                </a:moveTo>
                <a:cubicBezTo>
                  <a:pt x="285651" y="30207"/>
                  <a:pt x="511193" y="16395"/>
                  <a:pt x="694951" y="0"/>
                </a:cubicBezTo>
                <a:cubicBezTo>
                  <a:pt x="878709" y="-16395"/>
                  <a:pt x="1140230" y="-21346"/>
                  <a:pt x="1278214" y="0"/>
                </a:cubicBezTo>
                <a:cubicBezTo>
                  <a:pt x="1416198" y="21346"/>
                  <a:pt x="1693862" y="-8194"/>
                  <a:pt x="1973165" y="0"/>
                </a:cubicBezTo>
                <a:cubicBezTo>
                  <a:pt x="2252468" y="8194"/>
                  <a:pt x="2337994" y="-14520"/>
                  <a:pt x="2593657" y="0"/>
                </a:cubicBezTo>
                <a:cubicBezTo>
                  <a:pt x="2849320" y="14520"/>
                  <a:pt x="2871064" y="24469"/>
                  <a:pt x="3139690" y="0"/>
                </a:cubicBezTo>
                <a:cubicBezTo>
                  <a:pt x="3408316" y="-24469"/>
                  <a:pt x="3565909" y="-17270"/>
                  <a:pt x="3722952" y="0"/>
                </a:cubicBezTo>
                <a:cubicBezTo>
                  <a:pt x="3740079" y="153990"/>
                  <a:pt x="3741142" y="352735"/>
                  <a:pt x="3722952" y="696191"/>
                </a:cubicBezTo>
                <a:cubicBezTo>
                  <a:pt x="3704762" y="1039647"/>
                  <a:pt x="3711745" y="1066267"/>
                  <a:pt x="3722952" y="1419158"/>
                </a:cubicBezTo>
                <a:cubicBezTo>
                  <a:pt x="3734159" y="1772049"/>
                  <a:pt x="3732310" y="1768506"/>
                  <a:pt x="3722952" y="2061795"/>
                </a:cubicBezTo>
                <a:cubicBezTo>
                  <a:pt x="3713594" y="2355084"/>
                  <a:pt x="3706625" y="2543644"/>
                  <a:pt x="3722952" y="2677656"/>
                </a:cubicBezTo>
                <a:cubicBezTo>
                  <a:pt x="3536209" y="2668747"/>
                  <a:pt x="3413992" y="2701776"/>
                  <a:pt x="3176919" y="2677656"/>
                </a:cubicBezTo>
                <a:cubicBezTo>
                  <a:pt x="2939846" y="2653536"/>
                  <a:pt x="2754981" y="2658584"/>
                  <a:pt x="2481968" y="2677656"/>
                </a:cubicBezTo>
                <a:cubicBezTo>
                  <a:pt x="2208955" y="2696728"/>
                  <a:pt x="2031909" y="2668568"/>
                  <a:pt x="1898706" y="2677656"/>
                </a:cubicBezTo>
                <a:cubicBezTo>
                  <a:pt x="1765503" y="2686744"/>
                  <a:pt x="1598668" y="2672349"/>
                  <a:pt x="1352673" y="2677656"/>
                </a:cubicBezTo>
                <a:cubicBezTo>
                  <a:pt x="1106678" y="2682963"/>
                  <a:pt x="958366" y="2677966"/>
                  <a:pt x="843869" y="2677656"/>
                </a:cubicBezTo>
                <a:cubicBezTo>
                  <a:pt x="729372" y="2677346"/>
                  <a:pt x="180072" y="2718302"/>
                  <a:pt x="0" y="2677656"/>
                </a:cubicBezTo>
                <a:cubicBezTo>
                  <a:pt x="-11192" y="2490183"/>
                  <a:pt x="16739" y="2321275"/>
                  <a:pt x="0" y="2061795"/>
                </a:cubicBezTo>
                <a:cubicBezTo>
                  <a:pt x="-16739" y="1802315"/>
                  <a:pt x="-3095" y="1708434"/>
                  <a:pt x="0" y="1419158"/>
                </a:cubicBezTo>
                <a:cubicBezTo>
                  <a:pt x="3095" y="1129882"/>
                  <a:pt x="13861" y="924500"/>
                  <a:pt x="0" y="722967"/>
                </a:cubicBezTo>
                <a:cubicBezTo>
                  <a:pt x="-13861" y="521434"/>
                  <a:pt x="1154" y="361135"/>
                  <a:pt x="0" y="0"/>
                </a:cubicBezTo>
                <a:close/>
              </a:path>
              <a:path w="3722952" h="2677656" stroke="0" extrusionOk="0">
                <a:moveTo>
                  <a:pt x="0" y="0"/>
                </a:moveTo>
                <a:cubicBezTo>
                  <a:pt x="210202" y="10037"/>
                  <a:pt x="307085" y="-9496"/>
                  <a:pt x="508803" y="0"/>
                </a:cubicBezTo>
                <a:cubicBezTo>
                  <a:pt x="710521" y="9496"/>
                  <a:pt x="999693" y="1533"/>
                  <a:pt x="1203754" y="0"/>
                </a:cubicBezTo>
                <a:cubicBezTo>
                  <a:pt x="1407815" y="-1533"/>
                  <a:pt x="1502293" y="12195"/>
                  <a:pt x="1749787" y="0"/>
                </a:cubicBezTo>
                <a:cubicBezTo>
                  <a:pt x="1997281" y="-12195"/>
                  <a:pt x="2139506" y="-13415"/>
                  <a:pt x="2258591" y="0"/>
                </a:cubicBezTo>
                <a:cubicBezTo>
                  <a:pt x="2377676" y="13415"/>
                  <a:pt x="2742864" y="17209"/>
                  <a:pt x="2953542" y="0"/>
                </a:cubicBezTo>
                <a:cubicBezTo>
                  <a:pt x="3164220" y="-17209"/>
                  <a:pt x="3450997" y="15731"/>
                  <a:pt x="3722952" y="0"/>
                </a:cubicBezTo>
                <a:cubicBezTo>
                  <a:pt x="3711256" y="217066"/>
                  <a:pt x="3702583" y="508601"/>
                  <a:pt x="3722952" y="642637"/>
                </a:cubicBezTo>
                <a:cubicBezTo>
                  <a:pt x="3743321" y="776673"/>
                  <a:pt x="3751454" y="1007678"/>
                  <a:pt x="3722952" y="1365605"/>
                </a:cubicBezTo>
                <a:cubicBezTo>
                  <a:pt x="3694450" y="1723532"/>
                  <a:pt x="3740137" y="1839665"/>
                  <a:pt x="3722952" y="2035019"/>
                </a:cubicBezTo>
                <a:cubicBezTo>
                  <a:pt x="3705767" y="2230373"/>
                  <a:pt x="3696945" y="2471087"/>
                  <a:pt x="3722952" y="2677656"/>
                </a:cubicBezTo>
                <a:cubicBezTo>
                  <a:pt x="3530835" y="2658605"/>
                  <a:pt x="3259657" y="2693284"/>
                  <a:pt x="3065230" y="2677656"/>
                </a:cubicBezTo>
                <a:cubicBezTo>
                  <a:pt x="2870803" y="2662028"/>
                  <a:pt x="2575550" y="2662381"/>
                  <a:pt x="2370279" y="2677656"/>
                </a:cubicBezTo>
                <a:cubicBezTo>
                  <a:pt x="2165008" y="2692931"/>
                  <a:pt x="1933249" y="2689740"/>
                  <a:pt x="1675328" y="2677656"/>
                </a:cubicBezTo>
                <a:cubicBezTo>
                  <a:pt x="1417407" y="2665572"/>
                  <a:pt x="1341750" y="2660712"/>
                  <a:pt x="1054836" y="2677656"/>
                </a:cubicBezTo>
                <a:cubicBezTo>
                  <a:pt x="767922" y="2694600"/>
                  <a:pt x="430208" y="2703073"/>
                  <a:pt x="0" y="2677656"/>
                </a:cubicBezTo>
                <a:cubicBezTo>
                  <a:pt x="-23941" y="2451117"/>
                  <a:pt x="-28340" y="2316753"/>
                  <a:pt x="0" y="2035019"/>
                </a:cubicBezTo>
                <a:cubicBezTo>
                  <a:pt x="28340" y="1753285"/>
                  <a:pt x="-1779" y="1715730"/>
                  <a:pt x="0" y="1419158"/>
                </a:cubicBezTo>
                <a:cubicBezTo>
                  <a:pt x="1779" y="1122586"/>
                  <a:pt x="-25677" y="961603"/>
                  <a:pt x="0" y="749744"/>
                </a:cubicBezTo>
                <a:cubicBezTo>
                  <a:pt x="25677" y="537885"/>
                  <a:pt x="13751" y="214571"/>
                  <a:pt x="0" y="0"/>
                </a:cubicBezTo>
                <a:close/>
              </a:path>
            </a:pathLst>
          </a:custGeom>
          <a:ln w="38100">
            <a:solidFill>
              <a:schemeClr val="accent5"/>
            </a:solidFill>
            <a:extLst>
              <a:ext uri="{C807C97D-BFC1-408E-A445-0C87EB9F89A2}">
                <ask:lineSketchStyleProps xmlns:ask="http://schemas.microsoft.com/office/drawing/2018/sketchyshapes" sd="1622748371">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5"/>
              </a:rPr>
              <a:t>SPECTRUM database | EEF (educationendowmentfoundation.org.uk)</a:t>
            </a:r>
            <a:r>
              <a:rPr lang="en-GB" sz="1400" dirty="0">
                <a:latin typeface="Arial" panose="020B0604020202020204" pitchFamily="34" charset="0"/>
                <a:cs typeface="Arial" panose="020B0604020202020204" pitchFamily="34" charset="0"/>
              </a:rPr>
              <a:t> This link takes you to a page where a range of researched wellbeing measures for children are listed (many for use to probe individual profiles rather than to gain a picture at a whole school level) along with links to the research behind them.  The search facility allows you to specify the Key Stage you are interested in.  Accessing the various questionnaires from this site is however a little more time consuming.</a:t>
            </a:r>
          </a:p>
        </p:txBody>
      </p:sp>
      <p:sp>
        <p:nvSpPr>
          <p:cNvPr id="6" name="Rectangle 5">
            <a:extLst>
              <a:ext uri="{FF2B5EF4-FFF2-40B4-BE49-F238E27FC236}">
                <a16:creationId xmlns:a16="http://schemas.microsoft.com/office/drawing/2014/main" id="{637998CE-9ACE-4EFC-8BC7-D6C32356EE38}"/>
              </a:ext>
            </a:extLst>
          </p:cNvPr>
          <p:cNvSpPr/>
          <p:nvPr/>
        </p:nvSpPr>
        <p:spPr>
          <a:xfrm>
            <a:off x="7564987" y="2958510"/>
            <a:ext cx="3868610" cy="1169551"/>
          </a:xfrm>
          <a:custGeom>
            <a:avLst/>
            <a:gdLst>
              <a:gd name="connsiteX0" fmla="*/ 0 w 3868610"/>
              <a:gd name="connsiteY0" fmla="*/ 0 h 1169551"/>
              <a:gd name="connsiteX1" fmla="*/ 683454 w 3868610"/>
              <a:gd name="connsiteY1" fmla="*/ 0 h 1169551"/>
              <a:gd name="connsiteX2" fmla="*/ 1405595 w 3868610"/>
              <a:gd name="connsiteY2" fmla="*/ 0 h 1169551"/>
              <a:gd name="connsiteX3" fmla="*/ 1934305 w 3868610"/>
              <a:gd name="connsiteY3" fmla="*/ 0 h 1169551"/>
              <a:gd name="connsiteX4" fmla="*/ 2579073 w 3868610"/>
              <a:gd name="connsiteY4" fmla="*/ 0 h 1169551"/>
              <a:gd name="connsiteX5" fmla="*/ 3301214 w 3868610"/>
              <a:gd name="connsiteY5" fmla="*/ 0 h 1169551"/>
              <a:gd name="connsiteX6" fmla="*/ 3868610 w 3868610"/>
              <a:gd name="connsiteY6" fmla="*/ 0 h 1169551"/>
              <a:gd name="connsiteX7" fmla="*/ 3868610 w 3868610"/>
              <a:gd name="connsiteY7" fmla="*/ 596471 h 1169551"/>
              <a:gd name="connsiteX8" fmla="*/ 3868610 w 3868610"/>
              <a:gd name="connsiteY8" fmla="*/ 1169551 h 1169551"/>
              <a:gd name="connsiteX9" fmla="*/ 3146469 w 3868610"/>
              <a:gd name="connsiteY9" fmla="*/ 1169551 h 1169551"/>
              <a:gd name="connsiteX10" fmla="*/ 2501701 w 3868610"/>
              <a:gd name="connsiteY10" fmla="*/ 1169551 h 1169551"/>
              <a:gd name="connsiteX11" fmla="*/ 1972991 w 3868610"/>
              <a:gd name="connsiteY11" fmla="*/ 1169551 h 1169551"/>
              <a:gd name="connsiteX12" fmla="*/ 1289537 w 3868610"/>
              <a:gd name="connsiteY12" fmla="*/ 1169551 h 1169551"/>
              <a:gd name="connsiteX13" fmla="*/ 606082 w 3868610"/>
              <a:gd name="connsiteY13" fmla="*/ 1169551 h 1169551"/>
              <a:gd name="connsiteX14" fmla="*/ 0 w 3868610"/>
              <a:gd name="connsiteY14" fmla="*/ 1169551 h 1169551"/>
              <a:gd name="connsiteX15" fmla="*/ 0 w 3868610"/>
              <a:gd name="connsiteY15" fmla="*/ 573080 h 1169551"/>
              <a:gd name="connsiteX16" fmla="*/ 0 w 3868610"/>
              <a:gd name="connsiteY16"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8610" h="1169551" fill="none" extrusionOk="0">
                <a:moveTo>
                  <a:pt x="0" y="0"/>
                </a:moveTo>
                <a:cubicBezTo>
                  <a:pt x="178032" y="-2006"/>
                  <a:pt x="351840" y="-29324"/>
                  <a:pt x="683454" y="0"/>
                </a:cubicBezTo>
                <a:cubicBezTo>
                  <a:pt x="1015068" y="29324"/>
                  <a:pt x="1102043" y="26916"/>
                  <a:pt x="1405595" y="0"/>
                </a:cubicBezTo>
                <a:cubicBezTo>
                  <a:pt x="1709147" y="-26916"/>
                  <a:pt x="1689597" y="8418"/>
                  <a:pt x="1934305" y="0"/>
                </a:cubicBezTo>
                <a:cubicBezTo>
                  <a:pt x="2179013" y="-8418"/>
                  <a:pt x="2343208" y="-6209"/>
                  <a:pt x="2579073" y="0"/>
                </a:cubicBezTo>
                <a:cubicBezTo>
                  <a:pt x="2814938" y="6209"/>
                  <a:pt x="3073148" y="23333"/>
                  <a:pt x="3301214" y="0"/>
                </a:cubicBezTo>
                <a:cubicBezTo>
                  <a:pt x="3529280" y="-23333"/>
                  <a:pt x="3672071" y="26763"/>
                  <a:pt x="3868610" y="0"/>
                </a:cubicBezTo>
                <a:cubicBezTo>
                  <a:pt x="3845334" y="237127"/>
                  <a:pt x="3841469" y="432695"/>
                  <a:pt x="3868610" y="596471"/>
                </a:cubicBezTo>
                <a:cubicBezTo>
                  <a:pt x="3895751" y="760247"/>
                  <a:pt x="3850073" y="989025"/>
                  <a:pt x="3868610" y="1169551"/>
                </a:cubicBezTo>
                <a:cubicBezTo>
                  <a:pt x="3651539" y="1187085"/>
                  <a:pt x="3301644" y="1135778"/>
                  <a:pt x="3146469" y="1169551"/>
                </a:cubicBezTo>
                <a:cubicBezTo>
                  <a:pt x="2991294" y="1203324"/>
                  <a:pt x="2679164" y="1149837"/>
                  <a:pt x="2501701" y="1169551"/>
                </a:cubicBezTo>
                <a:cubicBezTo>
                  <a:pt x="2324238" y="1189265"/>
                  <a:pt x="2130211" y="1154085"/>
                  <a:pt x="1972991" y="1169551"/>
                </a:cubicBezTo>
                <a:cubicBezTo>
                  <a:pt x="1815771" y="1185018"/>
                  <a:pt x="1518430" y="1157496"/>
                  <a:pt x="1289537" y="1169551"/>
                </a:cubicBezTo>
                <a:cubicBezTo>
                  <a:pt x="1060644" y="1181606"/>
                  <a:pt x="945415" y="1178009"/>
                  <a:pt x="606082" y="1169551"/>
                </a:cubicBezTo>
                <a:cubicBezTo>
                  <a:pt x="266749" y="1161093"/>
                  <a:pt x="199900" y="1160961"/>
                  <a:pt x="0" y="1169551"/>
                </a:cubicBezTo>
                <a:cubicBezTo>
                  <a:pt x="4238" y="1001165"/>
                  <a:pt x="-22785" y="860260"/>
                  <a:pt x="0" y="573080"/>
                </a:cubicBezTo>
                <a:cubicBezTo>
                  <a:pt x="22785" y="285900"/>
                  <a:pt x="23356" y="138940"/>
                  <a:pt x="0" y="0"/>
                </a:cubicBezTo>
                <a:close/>
              </a:path>
              <a:path w="3868610" h="1169551" stroke="0" extrusionOk="0">
                <a:moveTo>
                  <a:pt x="0" y="0"/>
                </a:moveTo>
                <a:cubicBezTo>
                  <a:pt x="155841" y="3307"/>
                  <a:pt x="345295" y="-5785"/>
                  <a:pt x="683454" y="0"/>
                </a:cubicBezTo>
                <a:cubicBezTo>
                  <a:pt x="1021613" y="5785"/>
                  <a:pt x="1156085" y="12657"/>
                  <a:pt x="1289537" y="0"/>
                </a:cubicBezTo>
                <a:cubicBezTo>
                  <a:pt x="1422989" y="-12657"/>
                  <a:pt x="1751270" y="11803"/>
                  <a:pt x="1972991" y="0"/>
                </a:cubicBezTo>
                <a:cubicBezTo>
                  <a:pt x="2194712" y="-11803"/>
                  <a:pt x="2285394" y="-15110"/>
                  <a:pt x="2540387" y="0"/>
                </a:cubicBezTo>
                <a:cubicBezTo>
                  <a:pt x="2795380" y="15110"/>
                  <a:pt x="2874762" y="-19979"/>
                  <a:pt x="3107783" y="0"/>
                </a:cubicBezTo>
                <a:cubicBezTo>
                  <a:pt x="3340804" y="19979"/>
                  <a:pt x="3648624" y="15279"/>
                  <a:pt x="3868610" y="0"/>
                </a:cubicBezTo>
                <a:cubicBezTo>
                  <a:pt x="3872604" y="214109"/>
                  <a:pt x="3880424" y="316248"/>
                  <a:pt x="3868610" y="573080"/>
                </a:cubicBezTo>
                <a:cubicBezTo>
                  <a:pt x="3856796" y="829912"/>
                  <a:pt x="3881650" y="1045845"/>
                  <a:pt x="3868610" y="1169551"/>
                </a:cubicBezTo>
                <a:cubicBezTo>
                  <a:pt x="3668452" y="1195704"/>
                  <a:pt x="3384309" y="1166458"/>
                  <a:pt x="3262528" y="1169551"/>
                </a:cubicBezTo>
                <a:cubicBezTo>
                  <a:pt x="3140747" y="1172644"/>
                  <a:pt x="2892271" y="1181386"/>
                  <a:pt x="2695132" y="1169551"/>
                </a:cubicBezTo>
                <a:cubicBezTo>
                  <a:pt x="2497993" y="1157716"/>
                  <a:pt x="2315780" y="1192032"/>
                  <a:pt x="2050363" y="1169551"/>
                </a:cubicBezTo>
                <a:cubicBezTo>
                  <a:pt x="1784946" y="1147070"/>
                  <a:pt x="1672067" y="1180639"/>
                  <a:pt x="1444281" y="1169551"/>
                </a:cubicBezTo>
                <a:cubicBezTo>
                  <a:pt x="1216495" y="1158463"/>
                  <a:pt x="1061648" y="1203649"/>
                  <a:pt x="760827" y="1169551"/>
                </a:cubicBezTo>
                <a:cubicBezTo>
                  <a:pt x="460006" y="1135453"/>
                  <a:pt x="324499" y="1191061"/>
                  <a:pt x="0" y="1169551"/>
                </a:cubicBezTo>
                <a:cubicBezTo>
                  <a:pt x="-24297" y="1043133"/>
                  <a:pt x="25306" y="776771"/>
                  <a:pt x="0" y="619862"/>
                </a:cubicBezTo>
                <a:cubicBezTo>
                  <a:pt x="-25306" y="462953"/>
                  <a:pt x="-5139" y="252101"/>
                  <a:pt x="0" y="0"/>
                </a:cubicBezTo>
                <a:close/>
              </a:path>
            </a:pathLst>
          </a:custGeom>
          <a:ln w="38100">
            <a:solidFill>
              <a:schemeClr val="accent5"/>
            </a:solidFill>
            <a:extLst>
              <a:ext uri="{C807C97D-BFC1-408E-A445-0C87EB9F89A2}">
                <ask:lineSketchStyleProps xmlns:ask="http://schemas.microsoft.com/office/drawing/2018/sketchyshapes" sd="1299464988">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6"/>
              </a:rPr>
              <a:t>Secondary - Emotionally Healthy Schools</a:t>
            </a:r>
            <a:r>
              <a:rPr lang="en-GB" sz="1400" dirty="0">
                <a:latin typeface="Arial" panose="020B0604020202020204" pitchFamily="34" charset="0"/>
                <a:cs typeface="Arial" panose="020B0604020202020204" pitchFamily="34" charset="0"/>
              </a:rPr>
              <a:t> This page contains links to a range of tools and resources for assessing children and young people of secondary school age (11-16) including the Adolescent Well-Being Scale.</a:t>
            </a:r>
          </a:p>
        </p:txBody>
      </p:sp>
      <p:sp>
        <p:nvSpPr>
          <p:cNvPr id="7" name="Rectangle 6">
            <a:extLst>
              <a:ext uri="{FF2B5EF4-FFF2-40B4-BE49-F238E27FC236}">
                <a16:creationId xmlns:a16="http://schemas.microsoft.com/office/drawing/2014/main" id="{D7C0F2B3-59C3-436F-93F3-E559A14FA78D}"/>
              </a:ext>
            </a:extLst>
          </p:cNvPr>
          <p:cNvSpPr/>
          <p:nvPr/>
        </p:nvSpPr>
        <p:spPr>
          <a:xfrm>
            <a:off x="4057224" y="5871436"/>
            <a:ext cx="7794976" cy="738664"/>
          </a:xfrm>
          <a:custGeom>
            <a:avLst/>
            <a:gdLst>
              <a:gd name="connsiteX0" fmla="*/ 0 w 7794976"/>
              <a:gd name="connsiteY0" fmla="*/ 0 h 738664"/>
              <a:gd name="connsiteX1" fmla="*/ 493682 w 7794976"/>
              <a:gd name="connsiteY1" fmla="*/ 0 h 738664"/>
              <a:gd name="connsiteX2" fmla="*/ 909414 w 7794976"/>
              <a:gd name="connsiteY2" fmla="*/ 0 h 738664"/>
              <a:gd name="connsiteX3" fmla="*/ 1403096 w 7794976"/>
              <a:gd name="connsiteY3" fmla="*/ 0 h 738664"/>
              <a:gd name="connsiteX4" fmla="*/ 2052677 w 7794976"/>
              <a:gd name="connsiteY4" fmla="*/ 0 h 738664"/>
              <a:gd name="connsiteX5" fmla="*/ 2780208 w 7794976"/>
              <a:gd name="connsiteY5" fmla="*/ 0 h 738664"/>
              <a:gd name="connsiteX6" fmla="*/ 3429789 w 7794976"/>
              <a:gd name="connsiteY6" fmla="*/ 0 h 738664"/>
              <a:gd name="connsiteX7" fmla="*/ 4079371 w 7794976"/>
              <a:gd name="connsiteY7" fmla="*/ 0 h 738664"/>
              <a:gd name="connsiteX8" fmla="*/ 4573053 w 7794976"/>
              <a:gd name="connsiteY8" fmla="*/ 0 h 738664"/>
              <a:gd name="connsiteX9" fmla="*/ 5300584 w 7794976"/>
              <a:gd name="connsiteY9" fmla="*/ 0 h 738664"/>
              <a:gd name="connsiteX10" fmla="*/ 5716316 w 7794976"/>
              <a:gd name="connsiteY10" fmla="*/ 0 h 738664"/>
              <a:gd name="connsiteX11" fmla="*/ 6287947 w 7794976"/>
              <a:gd name="connsiteY11" fmla="*/ 0 h 738664"/>
              <a:gd name="connsiteX12" fmla="*/ 6859579 w 7794976"/>
              <a:gd name="connsiteY12" fmla="*/ 0 h 738664"/>
              <a:gd name="connsiteX13" fmla="*/ 7794976 w 7794976"/>
              <a:gd name="connsiteY13" fmla="*/ 0 h 738664"/>
              <a:gd name="connsiteX14" fmla="*/ 7794976 w 7794976"/>
              <a:gd name="connsiteY14" fmla="*/ 376719 h 738664"/>
              <a:gd name="connsiteX15" fmla="*/ 7794976 w 7794976"/>
              <a:gd name="connsiteY15" fmla="*/ 738664 h 738664"/>
              <a:gd name="connsiteX16" fmla="*/ 7067445 w 7794976"/>
              <a:gd name="connsiteY16" fmla="*/ 738664 h 738664"/>
              <a:gd name="connsiteX17" fmla="*/ 6339914 w 7794976"/>
              <a:gd name="connsiteY17" fmla="*/ 738664 h 738664"/>
              <a:gd name="connsiteX18" fmla="*/ 5846232 w 7794976"/>
              <a:gd name="connsiteY18" fmla="*/ 738664 h 738664"/>
              <a:gd name="connsiteX19" fmla="*/ 5196651 w 7794976"/>
              <a:gd name="connsiteY19" fmla="*/ 738664 h 738664"/>
              <a:gd name="connsiteX20" fmla="*/ 4702969 w 7794976"/>
              <a:gd name="connsiteY20" fmla="*/ 738664 h 738664"/>
              <a:gd name="connsiteX21" fmla="*/ 3975438 w 7794976"/>
              <a:gd name="connsiteY21" fmla="*/ 738664 h 738664"/>
              <a:gd name="connsiteX22" fmla="*/ 3481756 w 7794976"/>
              <a:gd name="connsiteY22" fmla="*/ 738664 h 738664"/>
              <a:gd name="connsiteX23" fmla="*/ 2910124 w 7794976"/>
              <a:gd name="connsiteY23" fmla="*/ 738664 h 738664"/>
              <a:gd name="connsiteX24" fmla="*/ 2416443 w 7794976"/>
              <a:gd name="connsiteY24" fmla="*/ 738664 h 738664"/>
              <a:gd name="connsiteX25" fmla="*/ 1922761 w 7794976"/>
              <a:gd name="connsiteY25" fmla="*/ 738664 h 738664"/>
              <a:gd name="connsiteX26" fmla="*/ 1273179 w 7794976"/>
              <a:gd name="connsiteY26" fmla="*/ 738664 h 738664"/>
              <a:gd name="connsiteX27" fmla="*/ 701548 w 7794976"/>
              <a:gd name="connsiteY27" fmla="*/ 738664 h 738664"/>
              <a:gd name="connsiteX28" fmla="*/ 0 w 7794976"/>
              <a:gd name="connsiteY28" fmla="*/ 738664 h 738664"/>
              <a:gd name="connsiteX29" fmla="*/ 0 w 7794976"/>
              <a:gd name="connsiteY29" fmla="*/ 369332 h 738664"/>
              <a:gd name="connsiteX30" fmla="*/ 0 w 7794976"/>
              <a:gd name="connsiteY30"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94976" h="738664" fill="none" extrusionOk="0">
                <a:moveTo>
                  <a:pt x="0" y="0"/>
                </a:moveTo>
                <a:cubicBezTo>
                  <a:pt x="246157" y="225"/>
                  <a:pt x="361184" y="18342"/>
                  <a:pt x="493682" y="0"/>
                </a:cubicBezTo>
                <a:cubicBezTo>
                  <a:pt x="626180" y="-18342"/>
                  <a:pt x="793456" y="-5950"/>
                  <a:pt x="909414" y="0"/>
                </a:cubicBezTo>
                <a:cubicBezTo>
                  <a:pt x="1025372" y="5950"/>
                  <a:pt x="1192785" y="-4167"/>
                  <a:pt x="1403096" y="0"/>
                </a:cubicBezTo>
                <a:cubicBezTo>
                  <a:pt x="1613407" y="4167"/>
                  <a:pt x="1766917" y="-16365"/>
                  <a:pt x="2052677" y="0"/>
                </a:cubicBezTo>
                <a:cubicBezTo>
                  <a:pt x="2338437" y="16365"/>
                  <a:pt x="2445554" y="-31579"/>
                  <a:pt x="2780208" y="0"/>
                </a:cubicBezTo>
                <a:cubicBezTo>
                  <a:pt x="3114862" y="31579"/>
                  <a:pt x="3188027" y="19592"/>
                  <a:pt x="3429789" y="0"/>
                </a:cubicBezTo>
                <a:cubicBezTo>
                  <a:pt x="3671551" y="-19592"/>
                  <a:pt x="3860237" y="20542"/>
                  <a:pt x="4079371" y="0"/>
                </a:cubicBezTo>
                <a:cubicBezTo>
                  <a:pt x="4298505" y="-20542"/>
                  <a:pt x="4441684" y="-13413"/>
                  <a:pt x="4573053" y="0"/>
                </a:cubicBezTo>
                <a:cubicBezTo>
                  <a:pt x="4704422" y="13413"/>
                  <a:pt x="5089589" y="5416"/>
                  <a:pt x="5300584" y="0"/>
                </a:cubicBezTo>
                <a:cubicBezTo>
                  <a:pt x="5511579" y="-5416"/>
                  <a:pt x="5559640" y="20611"/>
                  <a:pt x="5716316" y="0"/>
                </a:cubicBezTo>
                <a:cubicBezTo>
                  <a:pt x="5872992" y="-20611"/>
                  <a:pt x="6067929" y="-16243"/>
                  <a:pt x="6287947" y="0"/>
                </a:cubicBezTo>
                <a:cubicBezTo>
                  <a:pt x="6507965" y="16243"/>
                  <a:pt x="6659775" y="7500"/>
                  <a:pt x="6859579" y="0"/>
                </a:cubicBezTo>
                <a:cubicBezTo>
                  <a:pt x="7059383" y="-7500"/>
                  <a:pt x="7604106" y="43604"/>
                  <a:pt x="7794976" y="0"/>
                </a:cubicBezTo>
                <a:cubicBezTo>
                  <a:pt x="7800199" y="152293"/>
                  <a:pt x="7808351" y="205588"/>
                  <a:pt x="7794976" y="376719"/>
                </a:cubicBezTo>
                <a:cubicBezTo>
                  <a:pt x="7781601" y="547850"/>
                  <a:pt x="7779037" y="589784"/>
                  <a:pt x="7794976" y="738664"/>
                </a:cubicBezTo>
                <a:cubicBezTo>
                  <a:pt x="7452521" y="735188"/>
                  <a:pt x="7404051" y="734960"/>
                  <a:pt x="7067445" y="738664"/>
                </a:cubicBezTo>
                <a:cubicBezTo>
                  <a:pt x="6730839" y="742368"/>
                  <a:pt x="6539561" y="743401"/>
                  <a:pt x="6339914" y="738664"/>
                </a:cubicBezTo>
                <a:cubicBezTo>
                  <a:pt x="6140267" y="733927"/>
                  <a:pt x="6042090" y="730246"/>
                  <a:pt x="5846232" y="738664"/>
                </a:cubicBezTo>
                <a:cubicBezTo>
                  <a:pt x="5650374" y="747082"/>
                  <a:pt x="5386687" y="736042"/>
                  <a:pt x="5196651" y="738664"/>
                </a:cubicBezTo>
                <a:cubicBezTo>
                  <a:pt x="5006615" y="741286"/>
                  <a:pt x="4926351" y="730576"/>
                  <a:pt x="4702969" y="738664"/>
                </a:cubicBezTo>
                <a:cubicBezTo>
                  <a:pt x="4479587" y="746752"/>
                  <a:pt x="4301343" y="734389"/>
                  <a:pt x="3975438" y="738664"/>
                </a:cubicBezTo>
                <a:cubicBezTo>
                  <a:pt x="3649533" y="742939"/>
                  <a:pt x="3681277" y="728372"/>
                  <a:pt x="3481756" y="738664"/>
                </a:cubicBezTo>
                <a:cubicBezTo>
                  <a:pt x="3282235" y="748956"/>
                  <a:pt x="3125418" y="712194"/>
                  <a:pt x="2910124" y="738664"/>
                </a:cubicBezTo>
                <a:cubicBezTo>
                  <a:pt x="2694830" y="765134"/>
                  <a:pt x="2573123" y="735131"/>
                  <a:pt x="2416443" y="738664"/>
                </a:cubicBezTo>
                <a:cubicBezTo>
                  <a:pt x="2259763" y="742197"/>
                  <a:pt x="2061889" y="759976"/>
                  <a:pt x="1922761" y="738664"/>
                </a:cubicBezTo>
                <a:cubicBezTo>
                  <a:pt x="1783633" y="717352"/>
                  <a:pt x="1417347" y="762558"/>
                  <a:pt x="1273179" y="738664"/>
                </a:cubicBezTo>
                <a:cubicBezTo>
                  <a:pt x="1129011" y="714770"/>
                  <a:pt x="949826" y="763035"/>
                  <a:pt x="701548" y="738664"/>
                </a:cubicBezTo>
                <a:cubicBezTo>
                  <a:pt x="453270" y="714293"/>
                  <a:pt x="266504" y="724000"/>
                  <a:pt x="0" y="738664"/>
                </a:cubicBezTo>
                <a:cubicBezTo>
                  <a:pt x="-10367" y="618561"/>
                  <a:pt x="12478" y="518638"/>
                  <a:pt x="0" y="369332"/>
                </a:cubicBezTo>
                <a:cubicBezTo>
                  <a:pt x="-12478" y="220026"/>
                  <a:pt x="-2436" y="127569"/>
                  <a:pt x="0" y="0"/>
                </a:cubicBezTo>
                <a:close/>
              </a:path>
              <a:path w="7794976" h="738664" stroke="0" extrusionOk="0">
                <a:moveTo>
                  <a:pt x="0" y="0"/>
                </a:moveTo>
                <a:cubicBezTo>
                  <a:pt x="209138" y="-6273"/>
                  <a:pt x="331874" y="-23597"/>
                  <a:pt x="493682" y="0"/>
                </a:cubicBezTo>
                <a:cubicBezTo>
                  <a:pt x="655490" y="23597"/>
                  <a:pt x="1098001" y="-38311"/>
                  <a:pt x="1299163" y="0"/>
                </a:cubicBezTo>
                <a:cubicBezTo>
                  <a:pt x="1500325" y="38311"/>
                  <a:pt x="1775767" y="17139"/>
                  <a:pt x="1948744" y="0"/>
                </a:cubicBezTo>
                <a:cubicBezTo>
                  <a:pt x="2121721" y="-17139"/>
                  <a:pt x="2356403" y="-5892"/>
                  <a:pt x="2520376" y="0"/>
                </a:cubicBezTo>
                <a:cubicBezTo>
                  <a:pt x="2684349" y="5892"/>
                  <a:pt x="2961150" y="-1848"/>
                  <a:pt x="3247907" y="0"/>
                </a:cubicBezTo>
                <a:cubicBezTo>
                  <a:pt x="3534664" y="1848"/>
                  <a:pt x="3889426" y="11301"/>
                  <a:pt x="4053388" y="0"/>
                </a:cubicBezTo>
                <a:cubicBezTo>
                  <a:pt x="4217350" y="-11301"/>
                  <a:pt x="4331043" y="13021"/>
                  <a:pt x="4469120" y="0"/>
                </a:cubicBezTo>
                <a:cubicBezTo>
                  <a:pt x="4607197" y="-13021"/>
                  <a:pt x="4925105" y="-30382"/>
                  <a:pt x="5274600" y="0"/>
                </a:cubicBezTo>
                <a:cubicBezTo>
                  <a:pt x="5624095" y="30382"/>
                  <a:pt x="5595609" y="6092"/>
                  <a:pt x="5690332" y="0"/>
                </a:cubicBezTo>
                <a:cubicBezTo>
                  <a:pt x="5785055" y="-6092"/>
                  <a:pt x="6138258" y="-1443"/>
                  <a:pt x="6261964" y="0"/>
                </a:cubicBezTo>
                <a:cubicBezTo>
                  <a:pt x="6385670" y="1443"/>
                  <a:pt x="6711125" y="16573"/>
                  <a:pt x="6989495" y="0"/>
                </a:cubicBezTo>
                <a:cubicBezTo>
                  <a:pt x="7267865" y="-16573"/>
                  <a:pt x="7592803" y="-9525"/>
                  <a:pt x="7794976" y="0"/>
                </a:cubicBezTo>
                <a:cubicBezTo>
                  <a:pt x="7784696" y="117367"/>
                  <a:pt x="7795524" y="250200"/>
                  <a:pt x="7794976" y="361945"/>
                </a:cubicBezTo>
                <a:cubicBezTo>
                  <a:pt x="7794428" y="473691"/>
                  <a:pt x="7806273" y="590310"/>
                  <a:pt x="7794976" y="738664"/>
                </a:cubicBezTo>
                <a:cubicBezTo>
                  <a:pt x="7483034" y="767648"/>
                  <a:pt x="7278346" y="735081"/>
                  <a:pt x="7145395" y="738664"/>
                </a:cubicBezTo>
                <a:cubicBezTo>
                  <a:pt x="7012444" y="742247"/>
                  <a:pt x="6760157" y="762542"/>
                  <a:pt x="6417864" y="738664"/>
                </a:cubicBezTo>
                <a:cubicBezTo>
                  <a:pt x="6075571" y="714786"/>
                  <a:pt x="6056064" y="746693"/>
                  <a:pt x="5924182" y="738664"/>
                </a:cubicBezTo>
                <a:cubicBezTo>
                  <a:pt x="5792300" y="730635"/>
                  <a:pt x="5607031" y="748645"/>
                  <a:pt x="5508450" y="738664"/>
                </a:cubicBezTo>
                <a:cubicBezTo>
                  <a:pt x="5409869" y="728683"/>
                  <a:pt x="5086054" y="758116"/>
                  <a:pt x="4858868" y="738664"/>
                </a:cubicBezTo>
                <a:cubicBezTo>
                  <a:pt x="4631682" y="719212"/>
                  <a:pt x="4267970" y="732141"/>
                  <a:pt x="4053388" y="738664"/>
                </a:cubicBezTo>
                <a:cubicBezTo>
                  <a:pt x="3838806" y="745187"/>
                  <a:pt x="3550335" y="746522"/>
                  <a:pt x="3247907" y="738664"/>
                </a:cubicBezTo>
                <a:cubicBezTo>
                  <a:pt x="2945479" y="730806"/>
                  <a:pt x="2887148" y="741038"/>
                  <a:pt x="2676275" y="738664"/>
                </a:cubicBezTo>
                <a:cubicBezTo>
                  <a:pt x="2465402" y="736290"/>
                  <a:pt x="2156553" y="718729"/>
                  <a:pt x="1870794" y="738664"/>
                </a:cubicBezTo>
                <a:cubicBezTo>
                  <a:pt x="1585035" y="758599"/>
                  <a:pt x="1497350" y="730542"/>
                  <a:pt x="1299163" y="738664"/>
                </a:cubicBezTo>
                <a:cubicBezTo>
                  <a:pt x="1100976" y="746786"/>
                  <a:pt x="1002443" y="748152"/>
                  <a:pt x="805481" y="738664"/>
                </a:cubicBezTo>
                <a:cubicBezTo>
                  <a:pt x="608519" y="729176"/>
                  <a:pt x="284614" y="750879"/>
                  <a:pt x="0" y="738664"/>
                </a:cubicBezTo>
                <a:cubicBezTo>
                  <a:pt x="-13676" y="642033"/>
                  <a:pt x="15532" y="535456"/>
                  <a:pt x="0" y="376719"/>
                </a:cubicBezTo>
                <a:cubicBezTo>
                  <a:pt x="-15532" y="217983"/>
                  <a:pt x="-10830" y="118921"/>
                  <a:pt x="0" y="0"/>
                </a:cubicBezTo>
                <a:close/>
              </a:path>
            </a:pathLst>
          </a:custGeom>
          <a:ln w="38100">
            <a:solidFill>
              <a:schemeClr val="accent5"/>
            </a:solidFill>
            <a:extLst>
              <a:ext uri="{C807C97D-BFC1-408E-A445-0C87EB9F89A2}">
                <ask:lineSketchStyleProps xmlns:ask="http://schemas.microsoft.com/office/drawing/2018/sketchyshapes" sd="2340679228">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7"/>
              </a:rPr>
              <a:t>Emotional Needs Survey lesson resources - Suffolk Mind</a:t>
            </a:r>
            <a:r>
              <a:rPr lang="en-GB" sz="1400" dirty="0">
                <a:latin typeface="Arial" panose="020B0604020202020204" pitchFamily="34" charset="0"/>
                <a:cs typeface="Arial" panose="020B0604020202020204" pitchFamily="34" charset="0"/>
              </a:rPr>
              <a:t> includes lesson resources for key stages 3, 4 and 5 and </a:t>
            </a:r>
            <a:r>
              <a:rPr lang="en-GB" sz="1400" dirty="0">
                <a:latin typeface="Arial" panose="020B0604020202020204" pitchFamily="34" charset="0"/>
                <a:cs typeface="Arial" panose="020B0604020202020204" pitchFamily="34" charset="0"/>
                <a:hlinkClick r:id="rId8"/>
              </a:rPr>
              <a:t>Emotional Needs Survey - Suffolk Mind</a:t>
            </a:r>
            <a:r>
              <a:rPr lang="en-GB" sz="1400" dirty="0">
                <a:latin typeface="Arial" panose="020B0604020202020204" pitchFamily="34" charset="0"/>
                <a:cs typeface="Arial" panose="020B0604020202020204" pitchFamily="34" charset="0"/>
              </a:rPr>
              <a:t> for one example of auditing mental health in pupils used by Suffolk Mind</a:t>
            </a:r>
          </a:p>
        </p:txBody>
      </p:sp>
      <p:sp>
        <p:nvSpPr>
          <p:cNvPr id="9" name="TextBox 8">
            <a:extLst>
              <a:ext uri="{FF2B5EF4-FFF2-40B4-BE49-F238E27FC236}">
                <a16:creationId xmlns:a16="http://schemas.microsoft.com/office/drawing/2014/main" id="{92E25702-A54C-4E8B-BBAB-9EE0B1ADD9B0}"/>
              </a:ext>
            </a:extLst>
          </p:cNvPr>
          <p:cNvSpPr txBox="1"/>
          <p:nvPr/>
        </p:nvSpPr>
        <p:spPr>
          <a:xfrm>
            <a:off x="4057224" y="4425483"/>
            <a:ext cx="7794976" cy="1169551"/>
          </a:xfrm>
          <a:custGeom>
            <a:avLst/>
            <a:gdLst>
              <a:gd name="connsiteX0" fmla="*/ 0 w 7794976"/>
              <a:gd name="connsiteY0" fmla="*/ 0 h 1169551"/>
              <a:gd name="connsiteX1" fmla="*/ 727531 w 7794976"/>
              <a:gd name="connsiteY1" fmla="*/ 0 h 1169551"/>
              <a:gd name="connsiteX2" fmla="*/ 1377112 w 7794976"/>
              <a:gd name="connsiteY2" fmla="*/ 0 h 1169551"/>
              <a:gd name="connsiteX3" fmla="*/ 1792844 w 7794976"/>
              <a:gd name="connsiteY3" fmla="*/ 0 h 1169551"/>
              <a:gd name="connsiteX4" fmla="*/ 2520376 w 7794976"/>
              <a:gd name="connsiteY4" fmla="*/ 0 h 1169551"/>
              <a:gd name="connsiteX5" fmla="*/ 3169957 w 7794976"/>
              <a:gd name="connsiteY5" fmla="*/ 0 h 1169551"/>
              <a:gd name="connsiteX6" fmla="*/ 3663639 w 7794976"/>
              <a:gd name="connsiteY6" fmla="*/ 0 h 1169551"/>
              <a:gd name="connsiteX7" fmla="*/ 4157321 w 7794976"/>
              <a:gd name="connsiteY7" fmla="*/ 0 h 1169551"/>
              <a:gd name="connsiteX8" fmla="*/ 4728952 w 7794976"/>
              <a:gd name="connsiteY8" fmla="*/ 0 h 1169551"/>
              <a:gd name="connsiteX9" fmla="*/ 5534433 w 7794976"/>
              <a:gd name="connsiteY9" fmla="*/ 0 h 1169551"/>
              <a:gd name="connsiteX10" fmla="*/ 6028115 w 7794976"/>
              <a:gd name="connsiteY10" fmla="*/ 0 h 1169551"/>
              <a:gd name="connsiteX11" fmla="*/ 6521797 w 7794976"/>
              <a:gd name="connsiteY11" fmla="*/ 0 h 1169551"/>
              <a:gd name="connsiteX12" fmla="*/ 7794976 w 7794976"/>
              <a:gd name="connsiteY12" fmla="*/ 0 h 1169551"/>
              <a:gd name="connsiteX13" fmla="*/ 7794976 w 7794976"/>
              <a:gd name="connsiteY13" fmla="*/ 584776 h 1169551"/>
              <a:gd name="connsiteX14" fmla="*/ 7794976 w 7794976"/>
              <a:gd name="connsiteY14" fmla="*/ 1169551 h 1169551"/>
              <a:gd name="connsiteX15" fmla="*/ 7145395 w 7794976"/>
              <a:gd name="connsiteY15" fmla="*/ 1169551 h 1169551"/>
              <a:gd name="connsiteX16" fmla="*/ 6651713 w 7794976"/>
              <a:gd name="connsiteY16" fmla="*/ 1169551 h 1169551"/>
              <a:gd name="connsiteX17" fmla="*/ 6080081 w 7794976"/>
              <a:gd name="connsiteY17" fmla="*/ 1169551 h 1169551"/>
              <a:gd name="connsiteX18" fmla="*/ 5664349 w 7794976"/>
              <a:gd name="connsiteY18" fmla="*/ 1169551 h 1169551"/>
              <a:gd name="connsiteX19" fmla="*/ 4858868 w 7794976"/>
              <a:gd name="connsiteY19" fmla="*/ 1169551 h 1169551"/>
              <a:gd name="connsiteX20" fmla="*/ 4209287 w 7794976"/>
              <a:gd name="connsiteY20" fmla="*/ 1169551 h 1169551"/>
              <a:gd name="connsiteX21" fmla="*/ 3715605 w 7794976"/>
              <a:gd name="connsiteY21" fmla="*/ 1169551 h 1169551"/>
              <a:gd name="connsiteX22" fmla="*/ 2910124 w 7794976"/>
              <a:gd name="connsiteY22" fmla="*/ 1169551 h 1169551"/>
              <a:gd name="connsiteX23" fmla="*/ 2104644 w 7794976"/>
              <a:gd name="connsiteY23" fmla="*/ 1169551 h 1169551"/>
              <a:gd name="connsiteX24" fmla="*/ 1533012 w 7794976"/>
              <a:gd name="connsiteY24" fmla="*/ 1169551 h 1169551"/>
              <a:gd name="connsiteX25" fmla="*/ 961380 w 7794976"/>
              <a:gd name="connsiteY25" fmla="*/ 1169551 h 1169551"/>
              <a:gd name="connsiteX26" fmla="*/ 0 w 7794976"/>
              <a:gd name="connsiteY26" fmla="*/ 1169551 h 1169551"/>
              <a:gd name="connsiteX27" fmla="*/ 0 w 7794976"/>
              <a:gd name="connsiteY27" fmla="*/ 608167 h 1169551"/>
              <a:gd name="connsiteX28" fmla="*/ 0 w 7794976"/>
              <a:gd name="connsiteY28"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94976" h="1169551" extrusionOk="0">
                <a:moveTo>
                  <a:pt x="0" y="0"/>
                </a:moveTo>
                <a:cubicBezTo>
                  <a:pt x="160778" y="-35068"/>
                  <a:pt x="479611" y="26131"/>
                  <a:pt x="727531" y="0"/>
                </a:cubicBezTo>
                <a:cubicBezTo>
                  <a:pt x="975451" y="-26131"/>
                  <a:pt x="1097575" y="-14063"/>
                  <a:pt x="1377112" y="0"/>
                </a:cubicBezTo>
                <a:cubicBezTo>
                  <a:pt x="1656649" y="14063"/>
                  <a:pt x="1703581" y="-16494"/>
                  <a:pt x="1792844" y="0"/>
                </a:cubicBezTo>
                <a:cubicBezTo>
                  <a:pt x="1882107" y="16494"/>
                  <a:pt x="2350521" y="-12647"/>
                  <a:pt x="2520376" y="0"/>
                </a:cubicBezTo>
                <a:cubicBezTo>
                  <a:pt x="2690231" y="12647"/>
                  <a:pt x="2938994" y="-25549"/>
                  <a:pt x="3169957" y="0"/>
                </a:cubicBezTo>
                <a:cubicBezTo>
                  <a:pt x="3400920" y="25549"/>
                  <a:pt x="3479249" y="6998"/>
                  <a:pt x="3663639" y="0"/>
                </a:cubicBezTo>
                <a:cubicBezTo>
                  <a:pt x="3848029" y="-6998"/>
                  <a:pt x="3952741" y="-6091"/>
                  <a:pt x="4157321" y="0"/>
                </a:cubicBezTo>
                <a:cubicBezTo>
                  <a:pt x="4361901" y="6091"/>
                  <a:pt x="4529849" y="24972"/>
                  <a:pt x="4728952" y="0"/>
                </a:cubicBezTo>
                <a:cubicBezTo>
                  <a:pt x="4928055" y="-24972"/>
                  <a:pt x="5211016" y="8694"/>
                  <a:pt x="5534433" y="0"/>
                </a:cubicBezTo>
                <a:cubicBezTo>
                  <a:pt x="5857850" y="-8694"/>
                  <a:pt x="5812951" y="10767"/>
                  <a:pt x="6028115" y="0"/>
                </a:cubicBezTo>
                <a:cubicBezTo>
                  <a:pt x="6243279" y="-10767"/>
                  <a:pt x="6277540" y="3214"/>
                  <a:pt x="6521797" y="0"/>
                </a:cubicBezTo>
                <a:cubicBezTo>
                  <a:pt x="6766054" y="-3214"/>
                  <a:pt x="7454176" y="-32030"/>
                  <a:pt x="7794976" y="0"/>
                </a:cubicBezTo>
                <a:cubicBezTo>
                  <a:pt x="7795389" y="152626"/>
                  <a:pt x="7800171" y="433597"/>
                  <a:pt x="7794976" y="584776"/>
                </a:cubicBezTo>
                <a:cubicBezTo>
                  <a:pt x="7789781" y="735955"/>
                  <a:pt x="7778961" y="1022997"/>
                  <a:pt x="7794976" y="1169551"/>
                </a:cubicBezTo>
                <a:cubicBezTo>
                  <a:pt x="7585685" y="1197529"/>
                  <a:pt x="7456817" y="1201809"/>
                  <a:pt x="7145395" y="1169551"/>
                </a:cubicBezTo>
                <a:cubicBezTo>
                  <a:pt x="6833973" y="1137293"/>
                  <a:pt x="6813661" y="1145121"/>
                  <a:pt x="6651713" y="1169551"/>
                </a:cubicBezTo>
                <a:cubicBezTo>
                  <a:pt x="6489765" y="1193981"/>
                  <a:pt x="6269693" y="1183107"/>
                  <a:pt x="6080081" y="1169551"/>
                </a:cubicBezTo>
                <a:cubicBezTo>
                  <a:pt x="5890469" y="1155995"/>
                  <a:pt x="5799286" y="1167259"/>
                  <a:pt x="5664349" y="1169551"/>
                </a:cubicBezTo>
                <a:cubicBezTo>
                  <a:pt x="5529412" y="1171843"/>
                  <a:pt x="5106635" y="1133725"/>
                  <a:pt x="4858868" y="1169551"/>
                </a:cubicBezTo>
                <a:cubicBezTo>
                  <a:pt x="4611101" y="1205377"/>
                  <a:pt x="4397009" y="1137443"/>
                  <a:pt x="4209287" y="1169551"/>
                </a:cubicBezTo>
                <a:cubicBezTo>
                  <a:pt x="4021565" y="1201659"/>
                  <a:pt x="3887133" y="1184639"/>
                  <a:pt x="3715605" y="1169551"/>
                </a:cubicBezTo>
                <a:cubicBezTo>
                  <a:pt x="3544077" y="1154463"/>
                  <a:pt x="3191456" y="1145612"/>
                  <a:pt x="2910124" y="1169551"/>
                </a:cubicBezTo>
                <a:cubicBezTo>
                  <a:pt x="2628792" y="1193490"/>
                  <a:pt x="2285827" y="1174078"/>
                  <a:pt x="2104644" y="1169551"/>
                </a:cubicBezTo>
                <a:cubicBezTo>
                  <a:pt x="1923461" y="1165024"/>
                  <a:pt x="1753136" y="1150731"/>
                  <a:pt x="1533012" y="1169551"/>
                </a:cubicBezTo>
                <a:cubicBezTo>
                  <a:pt x="1312888" y="1188371"/>
                  <a:pt x="1171801" y="1174166"/>
                  <a:pt x="961380" y="1169551"/>
                </a:cubicBezTo>
                <a:cubicBezTo>
                  <a:pt x="750959" y="1164936"/>
                  <a:pt x="478464" y="1172399"/>
                  <a:pt x="0" y="1169551"/>
                </a:cubicBezTo>
                <a:cubicBezTo>
                  <a:pt x="-17537" y="1012289"/>
                  <a:pt x="-26928" y="843637"/>
                  <a:pt x="0" y="608167"/>
                </a:cubicBezTo>
                <a:cubicBezTo>
                  <a:pt x="26928" y="372697"/>
                  <a:pt x="26575" y="290769"/>
                  <a:pt x="0" y="0"/>
                </a:cubicBezTo>
                <a:close/>
              </a:path>
            </a:pathLst>
          </a:custGeom>
          <a:noFill/>
          <a:ln w="38100">
            <a:solidFill>
              <a:schemeClr val="accent5"/>
            </a:solidFill>
            <a:extLst>
              <a:ext uri="{C807C97D-BFC1-408E-A445-0C87EB9F89A2}">
                <ask:lineSketchStyleProps xmlns:ask="http://schemas.microsoft.com/office/drawing/2018/sketchyshapes" sd="1700481566">
                  <a:prstGeom prst="rect">
                    <a:avLst/>
                  </a:prstGeom>
                  <ask:type>
                    <ask:lineSketchFreehand/>
                  </ask:type>
                </ask:lineSketchStyleProps>
              </a:ext>
            </a:extLst>
          </a:ln>
        </p:spPr>
        <p:txBody>
          <a:bodyPr wrap="square" rtlCol="0">
            <a:spAutoFit/>
          </a:bodyPr>
          <a:lstStyle/>
          <a:p>
            <a:r>
              <a:rPr lang="en-GB" sz="1400" dirty="0">
                <a:latin typeface="Arial" panose="020B0604020202020204" pitchFamily="34" charset="0"/>
                <a:cs typeface="Arial" panose="020B0604020202020204" pitchFamily="34" charset="0"/>
                <a:hlinkClick r:id="rId9"/>
              </a:rPr>
              <a:t>Measurement-tools-understanding-needs (annafreud.org)</a:t>
            </a:r>
            <a:r>
              <a:rPr lang="en-GB" sz="1400" dirty="0">
                <a:latin typeface="Arial" panose="020B0604020202020204" pitchFamily="34" charset="0"/>
                <a:cs typeface="Arial" panose="020B0604020202020204" pitchFamily="34" charset="0"/>
              </a:rPr>
              <a:t> This document focuses on how to use measurement tools to understand pupils’ wellbeing so that you can provide them with the support they need. It includes a link to </a:t>
            </a:r>
            <a:r>
              <a:rPr lang="en-GB" sz="1400" dirty="0">
                <a:latin typeface="Arial" panose="020B0604020202020204" pitchFamily="34" charset="0"/>
                <a:cs typeface="Arial" panose="020B0604020202020204" pitchFamily="34" charset="0"/>
                <a:hlinkClick r:id="rId10"/>
              </a:rPr>
              <a:t>blf17_20-second-school-measuresbl-17-03-17b.pdf (corc.uk.net)</a:t>
            </a:r>
            <a:r>
              <a:rPr lang="en-GB" sz="1400" dirty="0">
                <a:latin typeface="Arial" panose="020B0604020202020204" pitchFamily="34" charset="0"/>
                <a:cs typeface="Arial" panose="020B0604020202020204" pitchFamily="34" charset="0"/>
              </a:rPr>
              <a:t> which locates the following questionnaires: Short Warwick-Edinburgh Mental Wellbeing Scale, Trait Emotional Intelligence Questionnaire, Perceived Stress Scale, Student Resilience Survey.</a:t>
            </a:r>
          </a:p>
        </p:txBody>
      </p:sp>
      <p:pic>
        <p:nvPicPr>
          <p:cNvPr id="11" name="Picture 10">
            <a:extLst>
              <a:ext uri="{FF2B5EF4-FFF2-40B4-BE49-F238E27FC236}">
                <a16:creationId xmlns:a16="http://schemas.microsoft.com/office/drawing/2014/main" id="{308EB578-7DEC-4A17-971E-5F6E5210BD4B}"/>
              </a:ext>
            </a:extLst>
          </p:cNvPr>
          <p:cNvPicPr>
            <a:picLocks noChangeAspect="1"/>
          </p:cNvPicPr>
          <p:nvPr/>
        </p:nvPicPr>
        <p:blipFill>
          <a:blip r:embed="rId11"/>
          <a:stretch>
            <a:fillRect/>
          </a:stretch>
        </p:blipFill>
        <p:spPr>
          <a:xfrm>
            <a:off x="4871171" y="562769"/>
            <a:ext cx="1933845" cy="1286054"/>
          </a:xfrm>
          <a:prstGeom prst="rect">
            <a:avLst/>
          </a:prstGeom>
        </p:spPr>
      </p:pic>
      <p:sp>
        <p:nvSpPr>
          <p:cNvPr id="10" name="TextBox 9">
            <a:hlinkClick r:id="rId12" action="ppaction://hlinksldjump"/>
            <a:extLst>
              <a:ext uri="{FF2B5EF4-FFF2-40B4-BE49-F238E27FC236}">
                <a16:creationId xmlns:a16="http://schemas.microsoft.com/office/drawing/2014/main" id="{2BA03484-A9B2-4E5F-ADE6-1770FE47D6E8}"/>
              </a:ext>
            </a:extLst>
          </p:cNvPr>
          <p:cNvSpPr txBox="1"/>
          <p:nvPr/>
        </p:nvSpPr>
        <p:spPr>
          <a:xfrm>
            <a:off x="4494628" y="1767603"/>
            <a:ext cx="2686929" cy="2250519"/>
          </a:xfrm>
          <a:prstGeom prst="flowChartConnector">
            <a:avLst/>
          </a:prstGeom>
          <a:solidFill>
            <a:schemeClr val="accent5">
              <a:lumMod val="20000"/>
              <a:lumOff val="80000"/>
            </a:schemeClr>
          </a:solidFill>
          <a:ln>
            <a:solidFill>
              <a:schemeClr val="accent1">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400" dirty="0">
                <a:solidFill>
                  <a:schemeClr val="tx1"/>
                </a:solidFill>
                <a:latin typeface="Arial" panose="020B0604020202020204" pitchFamily="34" charset="0"/>
                <a:cs typeface="Arial" panose="020B0604020202020204" pitchFamily="34" charset="0"/>
              </a:rPr>
              <a:t>I want ideas, questionnaires or activities to help me as an adult gain child / pupil views and perspectives related to mental health</a:t>
            </a:r>
          </a:p>
        </p:txBody>
      </p:sp>
    </p:spTree>
    <p:extLst>
      <p:ext uri="{BB962C8B-B14F-4D97-AF65-F5344CB8AC3E}">
        <p14:creationId xmlns:p14="http://schemas.microsoft.com/office/powerpoint/2010/main" val="351189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6F640E-6D7F-497B-8517-C8841A7AA395}"/>
              </a:ext>
            </a:extLst>
          </p:cNvPr>
          <p:cNvPicPr>
            <a:picLocks noChangeAspect="1"/>
          </p:cNvPicPr>
          <p:nvPr/>
        </p:nvPicPr>
        <p:blipFill>
          <a:blip r:embed="rId2"/>
          <a:stretch>
            <a:fillRect/>
          </a:stretch>
        </p:blipFill>
        <p:spPr>
          <a:xfrm>
            <a:off x="9351232" y="5228346"/>
            <a:ext cx="2840768" cy="1427022"/>
          </a:xfrm>
          <a:prstGeom prst="rect">
            <a:avLst/>
          </a:prstGeom>
        </p:spPr>
      </p:pic>
      <p:sp>
        <p:nvSpPr>
          <p:cNvPr id="13" name="TextBox 12">
            <a:hlinkClick r:id="rId3" action="ppaction://hlinksldjump"/>
            <a:extLst>
              <a:ext uri="{FF2B5EF4-FFF2-40B4-BE49-F238E27FC236}">
                <a16:creationId xmlns:a16="http://schemas.microsoft.com/office/drawing/2014/main" id="{4127DA4E-BDF5-4D2D-A597-BC6C2E3C6951}"/>
              </a:ext>
            </a:extLst>
          </p:cNvPr>
          <p:cNvSpPr txBox="1"/>
          <p:nvPr/>
        </p:nvSpPr>
        <p:spPr>
          <a:xfrm>
            <a:off x="5011615" y="2215796"/>
            <a:ext cx="2686929" cy="2250519"/>
          </a:xfrm>
          <a:prstGeom prst="flowChartConnector">
            <a:avLst/>
          </a:prstGeom>
          <a:solidFill>
            <a:srgbClr val="B2FCFC"/>
          </a:solidFill>
          <a:ln>
            <a:solidFill>
              <a:schemeClr val="accent1">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400" dirty="0">
                <a:solidFill>
                  <a:schemeClr val="tx1"/>
                </a:solidFill>
                <a:latin typeface="Arial" panose="020B0604020202020204" pitchFamily="34" charset="0"/>
                <a:cs typeface="Arial" panose="020B0604020202020204" pitchFamily="34" charset="0"/>
              </a:rPr>
              <a:t>I want some ideas for things we can do generally in the school day / school environment to minimise or reduce anxiety</a:t>
            </a:r>
          </a:p>
        </p:txBody>
      </p:sp>
      <p:sp>
        <p:nvSpPr>
          <p:cNvPr id="5" name="Rectangle 4">
            <a:extLst>
              <a:ext uri="{FF2B5EF4-FFF2-40B4-BE49-F238E27FC236}">
                <a16:creationId xmlns:a16="http://schemas.microsoft.com/office/drawing/2014/main" id="{C5ABB616-B066-4CA1-90CF-4A53E5555D04}"/>
              </a:ext>
            </a:extLst>
          </p:cNvPr>
          <p:cNvSpPr/>
          <p:nvPr/>
        </p:nvSpPr>
        <p:spPr>
          <a:xfrm>
            <a:off x="5715000" y="1152874"/>
            <a:ext cx="6096000" cy="646331"/>
          </a:xfrm>
          <a:custGeom>
            <a:avLst/>
            <a:gdLst>
              <a:gd name="connsiteX0" fmla="*/ 0 w 6096000"/>
              <a:gd name="connsiteY0" fmla="*/ 0 h 646331"/>
              <a:gd name="connsiteX1" fmla="*/ 616373 w 6096000"/>
              <a:gd name="connsiteY1" fmla="*/ 0 h 646331"/>
              <a:gd name="connsiteX2" fmla="*/ 1354667 w 6096000"/>
              <a:gd name="connsiteY2" fmla="*/ 0 h 646331"/>
              <a:gd name="connsiteX3" fmla="*/ 2032000 w 6096000"/>
              <a:gd name="connsiteY3" fmla="*/ 0 h 646331"/>
              <a:gd name="connsiteX4" fmla="*/ 2831253 w 6096000"/>
              <a:gd name="connsiteY4" fmla="*/ 0 h 646331"/>
              <a:gd name="connsiteX5" fmla="*/ 3630507 w 6096000"/>
              <a:gd name="connsiteY5" fmla="*/ 0 h 646331"/>
              <a:gd name="connsiteX6" fmla="*/ 4185920 w 6096000"/>
              <a:gd name="connsiteY6" fmla="*/ 0 h 646331"/>
              <a:gd name="connsiteX7" fmla="*/ 4863253 w 6096000"/>
              <a:gd name="connsiteY7" fmla="*/ 0 h 646331"/>
              <a:gd name="connsiteX8" fmla="*/ 5479627 w 6096000"/>
              <a:gd name="connsiteY8" fmla="*/ 0 h 646331"/>
              <a:gd name="connsiteX9" fmla="*/ 6096000 w 6096000"/>
              <a:gd name="connsiteY9" fmla="*/ 0 h 646331"/>
              <a:gd name="connsiteX10" fmla="*/ 6096000 w 6096000"/>
              <a:gd name="connsiteY10" fmla="*/ 646331 h 646331"/>
              <a:gd name="connsiteX11" fmla="*/ 5296747 w 6096000"/>
              <a:gd name="connsiteY11" fmla="*/ 646331 h 646331"/>
              <a:gd name="connsiteX12" fmla="*/ 4497493 w 6096000"/>
              <a:gd name="connsiteY12" fmla="*/ 646331 h 646331"/>
              <a:gd name="connsiteX13" fmla="*/ 3820160 w 6096000"/>
              <a:gd name="connsiteY13" fmla="*/ 646331 h 646331"/>
              <a:gd name="connsiteX14" fmla="*/ 3203787 w 6096000"/>
              <a:gd name="connsiteY14" fmla="*/ 646331 h 646331"/>
              <a:gd name="connsiteX15" fmla="*/ 2648373 w 6096000"/>
              <a:gd name="connsiteY15" fmla="*/ 646331 h 646331"/>
              <a:gd name="connsiteX16" fmla="*/ 1910080 w 6096000"/>
              <a:gd name="connsiteY16" fmla="*/ 646331 h 646331"/>
              <a:gd name="connsiteX17" fmla="*/ 1293707 w 6096000"/>
              <a:gd name="connsiteY17" fmla="*/ 646331 h 646331"/>
              <a:gd name="connsiteX18" fmla="*/ 738293 w 6096000"/>
              <a:gd name="connsiteY18" fmla="*/ 646331 h 646331"/>
              <a:gd name="connsiteX19" fmla="*/ 0 w 6096000"/>
              <a:gd name="connsiteY19" fmla="*/ 646331 h 646331"/>
              <a:gd name="connsiteX20" fmla="*/ 0 w 6096000"/>
              <a:gd name="connsiteY2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46331" fill="none" extrusionOk="0">
                <a:moveTo>
                  <a:pt x="0" y="0"/>
                </a:moveTo>
                <a:cubicBezTo>
                  <a:pt x="263887" y="-3066"/>
                  <a:pt x="423417" y="-8277"/>
                  <a:pt x="616373" y="0"/>
                </a:cubicBezTo>
                <a:cubicBezTo>
                  <a:pt x="809329" y="8277"/>
                  <a:pt x="1115456" y="-6919"/>
                  <a:pt x="1354667" y="0"/>
                </a:cubicBezTo>
                <a:cubicBezTo>
                  <a:pt x="1593878" y="6919"/>
                  <a:pt x="1798660" y="32118"/>
                  <a:pt x="2032000" y="0"/>
                </a:cubicBezTo>
                <a:cubicBezTo>
                  <a:pt x="2265340" y="-32118"/>
                  <a:pt x="2511405" y="-3473"/>
                  <a:pt x="2831253" y="0"/>
                </a:cubicBezTo>
                <a:cubicBezTo>
                  <a:pt x="3151101" y="3473"/>
                  <a:pt x="3280231" y="34816"/>
                  <a:pt x="3630507" y="0"/>
                </a:cubicBezTo>
                <a:cubicBezTo>
                  <a:pt x="3980783" y="-34816"/>
                  <a:pt x="3961950" y="7331"/>
                  <a:pt x="4185920" y="0"/>
                </a:cubicBezTo>
                <a:cubicBezTo>
                  <a:pt x="4409890" y="-7331"/>
                  <a:pt x="4555669" y="-10233"/>
                  <a:pt x="4863253" y="0"/>
                </a:cubicBezTo>
                <a:cubicBezTo>
                  <a:pt x="5170837" y="10233"/>
                  <a:pt x="5257057" y="-20983"/>
                  <a:pt x="5479627" y="0"/>
                </a:cubicBezTo>
                <a:cubicBezTo>
                  <a:pt x="5702197" y="20983"/>
                  <a:pt x="5863549" y="-19325"/>
                  <a:pt x="6096000" y="0"/>
                </a:cubicBezTo>
                <a:cubicBezTo>
                  <a:pt x="6114197" y="150545"/>
                  <a:pt x="6106967" y="412663"/>
                  <a:pt x="6096000" y="646331"/>
                </a:cubicBezTo>
                <a:cubicBezTo>
                  <a:pt x="5920524" y="636662"/>
                  <a:pt x="5543685" y="635485"/>
                  <a:pt x="5296747" y="646331"/>
                </a:cubicBezTo>
                <a:cubicBezTo>
                  <a:pt x="5049809" y="657177"/>
                  <a:pt x="4813173" y="654065"/>
                  <a:pt x="4497493" y="646331"/>
                </a:cubicBezTo>
                <a:cubicBezTo>
                  <a:pt x="4181813" y="638597"/>
                  <a:pt x="4116691" y="612800"/>
                  <a:pt x="3820160" y="646331"/>
                </a:cubicBezTo>
                <a:cubicBezTo>
                  <a:pt x="3523629" y="679862"/>
                  <a:pt x="3417839" y="633520"/>
                  <a:pt x="3203787" y="646331"/>
                </a:cubicBezTo>
                <a:cubicBezTo>
                  <a:pt x="2989735" y="659142"/>
                  <a:pt x="2829516" y="672178"/>
                  <a:pt x="2648373" y="646331"/>
                </a:cubicBezTo>
                <a:cubicBezTo>
                  <a:pt x="2467230" y="620484"/>
                  <a:pt x="2190338" y="637703"/>
                  <a:pt x="1910080" y="646331"/>
                </a:cubicBezTo>
                <a:cubicBezTo>
                  <a:pt x="1629822" y="654959"/>
                  <a:pt x="1576977" y="634252"/>
                  <a:pt x="1293707" y="646331"/>
                </a:cubicBezTo>
                <a:cubicBezTo>
                  <a:pt x="1010437" y="658410"/>
                  <a:pt x="910978" y="625156"/>
                  <a:pt x="738293" y="646331"/>
                </a:cubicBezTo>
                <a:cubicBezTo>
                  <a:pt x="565608" y="667506"/>
                  <a:pt x="178975" y="654108"/>
                  <a:pt x="0" y="646331"/>
                </a:cubicBezTo>
                <a:cubicBezTo>
                  <a:pt x="16852" y="350777"/>
                  <a:pt x="-16224" y="138224"/>
                  <a:pt x="0" y="0"/>
                </a:cubicBezTo>
                <a:close/>
              </a:path>
              <a:path w="6096000" h="646331" stroke="0" extrusionOk="0">
                <a:moveTo>
                  <a:pt x="0" y="0"/>
                </a:moveTo>
                <a:cubicBezTo>
                  <a:pt x="138409" y="8278"/>
                  <a:pt x="377457" y="-11707"/>
                  <a:pt x="555413" y="0"/>
                </a:cubicBezTo>
                <a:cubicBezTo>
                  <a:pt x="733369" y="11707"/>
                  <a:pt x="1012734" y="-3313"/>
                  <a:pt x="1354667" y="0"/>
                </a:cubicBezTo>
                <a:cubicBezTo>
                  <a:pt x="1696600" y="3313"/>
                  <a:pt x="1964840" y="15931"/>
                  <a:pt x="2153920" y="0"/>
                </a:cubicBezTo>
                <a:cubicBezTo>
                  <a:pt x="2343000" y="-15931"/>
                  <a:pt x="2564409" y="-17040"/>
                  <a:pt x="2770293" y="0"/>
                </a:cubicBezTo>
                <a:cubicBezTo>
                  <a:pt x="2976177" y="17040"/>
                  <a:pt x="3132522" y="22760"/>
                  <a:pt x="3264747" y="0"/>
                </a:cubicBezTo>
                <a:cubicBezTo>
                  <a:pt x="3396972" y="-22760"/>
                  <a:pt x="3533250" y="11617"/>
                  <a:pt x="3759200" y="0"/>
                </a:cubicBezTo>
                <a:cubicBezTo>
                  <a:pt x="3985150" y="-11617"/>
                  <a:pt x="4157256" y="-5050"/>
                  <a:pt x="4314613" y="0"/>
                </a:cubicBezTo>
                <a:cubicBezTo>
                  <a:pt x="4471970" y="5050"/>
                  <a:pt x="4700410" y="25688"/>
                  <a:pt x="4991947" y="0"/>
                </a:cubicBezTo>
                <a:cubicBezTo>
                  <a:pt x="5283484" y="-25688"/>
                  <a:pt x="5821171" y="622"/>
                  <a:pt x="6096000" y="0"/>
                </a:cubicBezTo>
                <a:cubicBezTo>
                  <a:pt x="6066933" y="237852"/>
                  <a:pt x="6126902" y="338686"/>
                  <a:pt x="6096000" y="646331"/>
                </a:cubicBezTo>
                <a:cubicBezTo>
                  <a:pt x="5835090" y="647258"/>
                  <a:pt x="5807552" y="653452"/>
                  <a:pt x="5540587" y="646331"/>
                </a:cubicBezTo>
                <a:cubicBezTo>
                  <a:pt x="5273622" y="639210"/>
                  <a:pt x="5230565" y="628226"/>
                  <a:pt x="4985173" y="646331"/>
                </a:cubicBezTo>
                <a:cubicBezTo>
                  <a:pt x="4739781" y="664436"/>
                  <a:pt x="4577242" y="613526"/>
                  <a:pt x="4185920" y="646331"/>
                </a:cubicBezTo>
                <a:cubicBezTo>
                  <a:pt x="3794598" y="679136"/>
                  <a:pt x="3639478" y="673905"/>
                  <a:pt x="3447627" y="646331"/>
                </a:cubicBezTo>
                <a:cubicBezTo>
                  <a:pt x="3255776" y="618757"/>
                  <a:pt x="3084986" y="628158"/>
                  <a:pt x="2953173" y="646331"/>
                </a:cubicBezTo>
                <a:cubicBezTo>
                  <a:pt x="2821360" y="664504"/>
                  <a:pt x="2584567" y="635636"/>
                  <a:pt x="2458720" y="646331"/>
                </a:cubicBezTo>
                <a:cubicBezTo>
                  <a:pt x="2332873" y="657026"/>
                  <a:pt x="2076232" y="622494"/>
                  <a:pt x="1964267" y="646331"/>
                </a:cubicBezTo>
                <a:cubicBezTo>
                  <a:pt x="1852302" y="670168"/>
                  <a:pt x="1496493" y="629596"/>
                  <a:pt x="1165013" y="646331"/>
                </a:cubicBezTo>
                <a:cubicBezTo>
                  <a:pt x="833533" y="663066"/>
                  <a:pt x="441826" y="604071"/>
                  <a:pt x="0" y="646331"/>
                </a:cubicBezTo>
                <a:cubicBezTo>
                  <a:pt x="24627" y="424922"/>
                  <a:pt x="-25258" y="142476"/>
                  <a:pt x="0" y="0"/>
                </a:cubicBezTo>
                <a:close/>
              </a:path>
            </a:pathLst>
          </a:custGeom>
          <a:ln w="38100">
            <a:solidFill>
              <a:srgbClr val="0070C0"/>
            </a:solidFill>
            <a:extLst>
              <a:ext uri="{C807C97D-BFC1-408E-A445-0C87EB9F89A2}">
                <ask:lineSketchStyleProps xmlns:ask="http://schemas.microsoft.com/office/drawing/2018/sketchyshapes" sd="817808451">
                  <a:prstGeom prst="rect">
                    <a:avLst/>
                  </a:prstGeom>
                  <ask:type>
                    <ask:lineSketchFreehand/>
                  </ask:type>
                </ask:lineSketchStyleProps>
              </a:ext>
            </a:extLst>
          </a:ln>
        </p:spPr>
        <p:txBody>
          <a:bodyPr>
            <a:spAutoFit/>
          </a:bodyPr>
          <a:lstStyle/>
          <a:p>
            <a:r>
              <a:rPr lang="en-GB" dirty="0">
                <a:hlinkClick r:id="rId4"/>
              </a:rPr>
              <a:t>What schools and further education settings can do : Mentally Healthy Schools</a:t>
            </a:r>
            <a:endParaRPr lang="en-GB" dirty="0"/>
          </a:p>
        </p:txBody>
      </p:sp>
      <p:sp>
        <p:nvSpPr>
          <p:cNvPr id="7" name="Rectangle 6">
            <a:extLst>
              <a:ext uri="{FF2B5EF4-FFF2-40B4-BE49-F238E27FC236}">
                <a16:creationId xmlns:a16="http://schemas.microsoft.com/office/drawing/2014/main" id="{4CA85BC4-408F-4EBA-B55F-48F4D0897FFE}"/>
              </a:ext>
            </a:extLst>
          </p:cNvPr>
          <p:cNvSpPr/>
          <p:nvPr/>
        </p:nvSpPr>
        <p:spPr>
          <a:xfrm>
            <a:off x="259080" y="185343"/>
            <a:ext cx="6096000" cy="646331"/>
          </a:xfrm>
          <a:custGeom>
            <a:avLst/>
            <a:gdLst>
              <a:gd name="connsiteX0" fmla="*/ 0 w 6096000"/>
              <a:gd name="connsiteY0" fmla="*/ 0 h 646331"/>
              <a:gd name="connsiteX1" fmla="*/ 616373 w 6096000"/>
              <a:gd name="connsiteY1" fmla="*/ 0 h 646331"/>
              <a:gd name="connsiteX2" fmla="*/ 1232747 w 6096000"/>
              <a:gd name="connsiteY2" fmla="*/ 0 h 646331"/>
              <a:gd name="connsiteX3" fmla="*/ 1971040 w 6096000"/>
              <a:gd name="connsiteY3" fmla="*/ 0 h 646331"/>
              <a:gd name="connsiteX4" fmla="*/ 2709333 w 6096000"/>
              <a:gd name="connsiteY4" fmla="*/ 0 h 646331"/>
              <a:gd name="connsiteX5" fmla="*/ 3264747 w 6096000"/>
              <a:gd name="connsiteY5" fmla="*/ 0 h 646331"/>
              <a:gd name="connsiteX6" fmla="*/ 4003040 w 6096000"/>
              <a:gd name="connsiteY6" fmla="*/ 0 h 646331"/>
              <a:gd name="connsiteX7" fmla="*/ 4680373 w 6096000"/>
              <a:gd name="connsiteY7" fmla="*/ 0 h 646331"/>
              <a:gd name="connsiteX8" fmla="*/ 5296747 w 6096000"/>
              <a:gd name="connsiteY8" fmla="*/ 0 h 646331"/>
              <a:gd name="connsiteX9" fmla="*/ 6096000 w 6096000"/>
              <a:gd name="connsiteY9" fmla="*/ 0 h 646331"/>
              <a:gd name="connsiteX10" fmla="*/ 6096000 w 6096000"/>
              <a:gd name="connsiteY10" fmla="*/ 646331 h 646331"/>
              <a:gd name="connsiteX11" fmla="*/ 5418667 w 6096000"/>
              <a:gd name="connsiteY11" fmla="*/ 646331 h 646331"/>
              <a:gd name="connsiteX12" fmla="*/ 4802293 w 6096000"/>
              <a:gd name="connsiteY12" fmla="*/ 646331 h 646331"/>
              <a:gd name="connsiteX13" fmla="*/ 4246880 w 6096000"/>
              <a:gd name="connsiteY13" fmla="*/ 646331 h 646331"/>
              <a:gd name="connsiteX14" fmla="*/ 3447627 w 6096000"/>
              <a:gd name="connsiteY14" fmla="*/ 646331 h 646331"/>
              <a:gd name="connsiteX15" fmla="*/ 2953173 w 6096000"/>
              <a:gd name="connsiteY15" fmla="*/ 646331 h 646331"/>
              <a:gd name="connsiteX16" fmla="*/ 2214880 w 6096000"/>
              <a:gd name="connsiteY16" fmla="*/ 646331 h 646331"/>
              <a:gd name="connsiteX17" fmla="*/ 1537547 w 6096000"/>
              <a:gd name="connsiteY17" fmla="*/ 646331 h 646331"/>
              <a:gd name="connsiteX18" fmla="*/ 921173 w 6096000"/>
              <a:gd name="connsiteY18" fmla="*/ 646331 h 646331"/>
              <a:gd name="connsiteX19" fmla="*/ 0 w 6096000"/>
              <a:gd name="connsiteY19" fmla="*/ 646331 h 646331"/>
              <a:gd name="connsiteX20" fmla="*/ 0 w 6096000"/>
              <a:gd name="connsiteY2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46331" fill="none" extrusionOk="0">
                <a:moveTo>
                  <a:pt x="0" y="0"/>
                </a:moveTo>
                <a:cubicBezTo>
                  <a:pt x="145128" y="3426"/>
                  <a:pt x="399153" y="19222"/>
                  <a:pt x="616373" y="0"/>
                </a:cubicBezTo>
                <a:cubicBezTo>
                  <a:pt x="833593" y="-19222"/>
                  <a:pt x="1097392" y="-26402"/>
                  <a:pt x="1232747" y="0"/>
                </a:cubicBezTo>
                <a:cubicBezTo>
                  <a:pt x="1368102" y="26402"/>
                  <a:pt x="1818332" y="-1252"/>
                  <a:pt x="1971040" y="0"/>
                </a:cubicBezTo>
                <a:cubicBezTo>
                  <a:pt x="2123748" y="1252"/>
                  <a:pt x="2359816" y="23096"/>
                  <a:pt x="2709333" y="0"/>
                </a:cubicBezTo>
                <a:cubicBezTo>
                  <a:pt x="3058850" y="-23096"/>
                  <a:pt x="3062972" y="-19000"/>
                  <a:pt x="3264747" y="0"/>
                </a:cubicBezTo>
                <a:cubicBezTo>
                  <a:pt x="3466522" y="19000"/>
                  <a:pt x="3748880" y="-178"/>
                  <a:pt x="4003040" y="0"/>
                </a:cubicBezTo>
                <a:cubicBezTo>
                  <a:pt x="4257200" y="178"/>
                  <a:pt x="4374631" y="5264"/>
                  <a:pt x="4680373" y="0"/>
                </a:cubicBezTo>
                <a:cubicBezTo>
                  <a:pt x="4986115" y="-5264"/>
                  <a:pt x="5047185" y="-7297"/>
                  <a:pt x="5296747" y="0"/>
                </a:cubicBezTo>
                <a:cubicBezTo>
                  <a:pt x="5546309" y="7297"/>
                  <a:pt x="5814994" y="31818"/>
                  <a:pt x="6096000" y="0"/>
                </a:cubicBezTo>
                <a:cubicBezTo>
                  <a:pt x="6071311" y="229145"/>
                  <a:pt x="6117390" y="365114"/>
                  <a:pt x="6096000" y="646331"/>
                </a:cubicBezTo>
                <a:cubicBezTo>
                  <a:pt x="5782969" y="652602"/>
                  <a:pt x="5590426" y="626543"/>
                  <a:pt x="5418667" y="646331"/>
                </a:cubicBezTo>
                <a:cubicBezTo>
                  <a:pt x="5246908" y="666119"/>
                  <a:pt x="4964316" y="656211"/>
                  <a:pt x="4802293" y="646331"/>
                </a:cubicBezTo>
                <a:cubicBezTo>
                  <a:pt x="4640270" y="636451"/>
                  <a:pt x="4435896" y="650856"/>
                  <a:pt x="4246880" y="646331"/>
                </a:cubicBezTo>
                <a:cubicBezTo>
                  <a:pt x="4057864" y="641806"/>
                  <a:pt x="3615606" y="631621"/>
                  <a:pt x="3447627" y="646331"/>
                </a:cubicBezTo>
                <a:cubicBezTo>
                  <a:pt x="3279648" y="661041"/>
                  <a:pt x="3133907" y="638432"/>
                  <a:pt x="2953173" y="646331"/>
                </a:cubicBezTo>
                <a:cubicBezTo>
                  <a:pt x="2772439" y="654230"/>
                  <a:pt x="2560712" y="653646"/>
                  <a:pt x="2214880" y="646331"/>
                </a:cubicBezTo>
                <a:cubicBezTo>
                  <a:pt x="1869048" y="639016"/>
                  <a:pt x="1816772" y="614832"/>
                  <a:pt x="1537547" y="646331"/>
                </a:cubicBezTo>
                <a:cubicBezTo>
                  <a:pt x="1258322" y="677830"/>
                  <a:pt x="1183885" y="670083"/>
                  <a:pt x="921173" y="646331"/>
                </a:cubicBezTo>
                <a:cubicBezTo>
                  <a:pt x="658461" y="622579"/>
                  <a:pt x="265923" y="684026"/>
                  <a:pt x="0" y="646331"/>
                </a:cubicBezTo>
                <a:cubicBezTo>
                  <a:pt x="-12263" y="456013"/>
                  <a:pt x="11509" y="243591"/>
                  <a:pt x="0" y="0"/>
                </a:cubicBezTo>
                <a:close/>
              </a:path>
              <a:path w="6096000" h="646331" stroke="0" extrusionOk="0">
                <a:moveTo>
                  <a:pt x="0" y="0"/>
                </a:moveTo>
                <a:cubicBezTo>
                  <a:pt x="145861" y="29447"/>
                  <a:pt x="435179" y="31180"/>
                  <a:pt x="677333" y="0"/>
                </a:cubicBezTo>
                <a:cubicBezTo>
                  <a:pt x="919487" y="-31180"/>
                  <a:pt x="1118235" y="16304"/>
                  <a:pt x="1415627" y="0"/>
                </a:cubicBezTo>
                <a:cubicBezTo>
                  <a:pt x="1713019" y="-16304"/>
                  <a:pt x="1779669" y="8577"/>
                  <a:pt x="1910080" y="0"/>
                </a:cubicBezTo>
                <a:cubicBezTo>
                  <a:pt x="2040491" y="-8577"/>
                  <a:pt x="2410446" y="3583"/>
                  <a:pt x="2587413" y="0"/>
                </a:cubicBezTo>
                <a:cubicBezTo>
                  <a:pt x="2764380" y="-3583"/>
                  <a:pt x="3141565" y="4202"/>
                  <a:pt x="3325707" y="0"/>
                </a:cubicBezTo>
                <a:cubicBezTo>
                  <a:pt x="3509849" y="-4202"/>
                  <a:pt x="3673396" y="-6361"/>
                  <a:pt x="3820160" y="0"/>
                </a:cubicBezTo>
                <a:cubicBezTo>
                  <a:pt x="3966924" y="6361"/>
                  <a:pt x="4212866" y="-18419"/>
                  <a:pt x="4314613" y="0"/>
                </a:cubicBezTo>
                <a:cubicBezTo>
                  <a:pt x="4416360" y="18419"/>
                  <a:pt x="4681534" y="-15642"/>
                  <a:pt x="4930987" y="0"/>
                </a:cubicBezTo>
                <a:cubicBezTo>
                  <a:pt x="5180440" y="15642"/>
                  <a:pt x="5361227" y="-3080"/>
                  <a:pt x="5486400" y="0"/>
                </a:cubicBezTo>
                <a:cubicBezTo>
                  <a:pt x="5611573" y="3080"/>
                  <a:pt x="5820276" y="844"/>
                  <a:pt x="6096000" y="0"/>
                </a:cubicBezTo>
                <a:cubicBezTo>
                  <a:pt x="6110501" y="186038"/>
                  <a:pt x="6122939" y="511021"/>
                  <a:pt x="6096000" y="646331"/>
                </a:cubicBezTo>
                <a:cubicBezTo>
                  <a:pt x="5907570" y="662395"/>
                  <a:pt x="5544740" y="628694"/>
                  <a:pt x="5296747" y="646331"/>
                </a:cubicBezTo>
                <a:cubicBezTo>
                  <a:pt x="5048754" y="663968"/>
                  <a:pt x="4895643" y="665720"/>
                  <a:pt x="4680373" y="646331"/>
                </a:cubicBezTo>
                <a:cubicBezTo>
                  <a:pt x="4465103" y="626942"/>
                  <a:pt x="4317950" y="663336"/>
                  <a:pt x="4124960" y="646331"/>
                </a:cubicBezTo>
                <a:cubicBezTo>
                  <a:pt x="3931970" y="629326"/>
                  <a:pt x="3759503" y="661074"/>
                  <a:pt x="3569547" y="646331"/>
                </a:cubicBezTo>
                <a:cubicBezTo>
                  <a:pt x="3379591" y="631588"/>
                  <a:pt x="3111173" y="635021"/>
                  <a:pt x="2892213" y="646331"/>
                </a:cubicBezTo>
                <a:cubicBezTo>
                  <a:pt x="2673253" y="657641"/>
                  <a:pt x="2351350" y="618474"/>
                  <a:pt x="2214880" y="646331"/>
                </a:cubicBezTo>
                <a:cubicBezTo>
                  <a:pt x="2078410" y="674188"/>
                  <a:pt x="1804836" y="667655"/>
                  <a:pt x="1659467" y="646331"/>
                </a:cubicBezTo>
                <a:cubicBezTo>
                  <a:pt x="1514098" y="625007"/>
                  <a:pt x="1236765" y="625971"/>
                  <a:pt x="921173" y="646331"/>
                </a:cubicBezTo>
                <a:cubicBezTo>
                  <a:pt x="605581" y="666691"/>
                  <a:pt x="434346" y="619350"/>
                  <a:pt x="0" y="646331"/>
                </a:cubicBezTo>
                <a:cubicBezTo>
                  <a:pt x="-15342" y="456267"/>
                  <a:pt x="940" y="310957"/>
                  <a:pt x="0" y="0"/>
                </a:cubicBezTo>
                <a:close/>
              </a:path>
            </a:pathLst>
          </a:custGeom>
          <a:ln w="38100">
            <a:solidFill>
              <a:srgbClr val="0070C0"/>
            </a:solidFill>
            <a:extLst>
              <a:ext uri="{C807C97D-BFC1-408E-A445-0C87EB9F89A2}">
                <ask:lineSketchStyleProps xmlns:ask="http://schemas.microsoft.com/office/drawing/2018/sketchyshapes" sd="3950756230">
                  <a:prstGeom prst="rect">
                    <a:avLst/>
                  </a:prstGeom>
                  <ask:type>
                    <ask:lineSketchFreehand/>
                  </ask:type>
                </ask:lineSketchStyleProps>
              </a:ext>
            </a:extLst>
          </a:ln>
        </p:spPr>
        <p:txBody>
          <a:bodyPr>
            <a:spAutoFit/>
          </a:bodyPr>
          <a:lstStyle/>
          <a:p>
            <a:r>
              <a:rPr lang="en-GB" dirty="0">
                <a:hlinkClick r:id="rId5"/>
              </a:rPr>
              <a:t>Anxiety: guidance for staff in further education colleges : Mentally Healthy Schools</a:t>
            </a:r>
            <a:endParaRPr lang="en-GB" dirty="0"/>
          </a:p>
        </p:txBody>
      </p:sp>
      <p:sp>
        <p:nvSpPr>
          <p:cNvPr id="14" name="Rectangle 13">
            <a:extLst>
              <a:ext uri="{FF2B5EF4-FFF2-40B4-BE49-F238E27FC236}">
                <a16:creationId xmlns:a16="http://schemas.microsoft.com/office/drawing/2014/main" id="{A22D679C-5386-40F5-8C03-ED0164E970C4}"/>
              </a:ext>
            </a:extLst>
          </p:cNvPr>
          <p:cNvSpPr/>
          <p:nvPr/>
        </p:nvSpPr>
        <p:spPr>
          <a:xfrm>
            <a:off x="561875" y="4867868"/>
            <a:ext cx="7498508" cy="1200329"/>
          </a:xfrm>
          <a:custGeom>
            <a:avLst/>
            <a:gdLst>
              <a:gd name="connsiteX0" fmla="*/ 0 w 7498508"/>
              <a:gd name="connsiteY0" fmla="*/ 0 h 1200329"/>
              <a:gd name="connsiteX1" fmla="*/ 756668 w 7498508"/>
              <a:gd name="connsiteY1" fmla="*/ 0 h 1200329"/>
              <a:gd name="connsiteX2" fmla="*/ 1513335 w 7498508"/>
              <a:gd name="connsiteY2" fmla="*/ 0 h 1200329"/>
              <a:gd name="connsiteX3" fmla="*/ 2344988 w 7498508"/>
              <a:gd name="connsiteY3" fmla="*/ 0 h 1200329"/>
              <a:gd name="connsiteX4" fmla="*/ 2951685 w 7498508"/>
              <a:gd name="connsiteY4" fmla="*/ 0 h 1200329"/>
              <a:gd name="connsiteX5" fmla="*/ 3483398 w 7498508"/>
              <a:gd name="connsiteY5" fmla="*/ 0 h 1200329"/>
              <a:gd name="connsiteX6" fmla="*/ 4240065 w 7498508"/>
              <a:gd name="connsiteY6" fmla="*/ 0 h 1200329"/>
              <a:gd name="connsiteX7" fmla="*/ 4846763 w 7498508"/>
              <a:gd name="connsiteY7" fmla="*/ 0 h 1200329"/>
              <a:gd name="connsiteX8" fmla="*/ 5453460 w 7498508"/>
              <a:gd name="connsiteY8" fmla="*/ 0 h 1200329"/>
              <a:gd name="connsiteX9" fmla="*/ 5910188 w 7498508"/>
              <a:gd name="connsiteY9" fmla="*/ 0 h 1200329"/>
              <a:gd name="connsiteX10" fmla="*/ 6516885 w 7498508"/>
              <a:gd name="connsiteY10" fmla="*/ 0 h 1200329"/>
              <a:gd name="connsiteX11" fmla="*/ 7498508 w 7498508"/>
              <a:gd name="connsiteY11" fmla="*/ 0 h 1200329"/>
              <a:gd name="connsiteX12" fmla="*/ 7498508 w 7498508"/>
              <a:gd name="connsiteY12" fmla="*/ 576158 h 1200329"/>
              <a:gd name="connsiteX13" fmla="*/ 7498508 w 7498508"/>
              <a:gd name="connsiteY13" fmla="*/ 1200329 h 1200329"/>
              <a:gd name="connsiteX14" fmla="*/ 6891811 w 7498508"/>
              <a:gd name="connsiteY14" fmla="*/ 1200329 h 1200329"/>
              <a:gd name="connsiteX15" fmla="*/ 6135143 w 7498508"/>
              <a:gd name="connsiteY15" fmla="*/ 1200329 h 1200329"/>
              <a:gd name="connsiteX16" fmla="*/ 5303490 w 7498508"/>
              <a:gd name="connsiteY16" fmla="*/ 1200329 h 1200329"/>
              <a:gd name="connsiteX17" fmla="*/ 4696793 w 7498508"/>
              <a:gd name="connsiteY17" fmla="*/ 1200329 h 1200329"/>
              <a:gd name="connsiteX18" fmla="*/ 4240065 w 7498508"/>
              <a:gd name="connsiteY18" fmla="*/ 1200329 h 1200329"/>
              <a:gd name="connsiteX19" fmla="*/ 3558383 w 7498508"/>
              <a:gd name="connsiteY19" fmla="*/ 1200329 h 1200329"/>
              <a:gd name="connsiteX20" fmla="*/ 3101656 w 7498508"/>
              <a:gd name="connsiteY20" fmla="*/ 1200329 h 1200329"/>
              <a:gd name="connsiteX21" fmla="*/ 2344988 w 7498508"/>
              <a:gd name="connsiteY21" fmla="*/ 1200329 h 1200329"/>
              <a:gd name="connsiteX22" fmla="*/ 1888261 w 7498508"/>
              <a:gd name="connsiteY22" fmla="*/ 1200329 h 1200329"/>
              <a:gd name="connsiteX23" fmla="*/ 1356548 w 7498508"/>
              <a:gd name="connsiteY23" fmla="*/ 1200329 h 1200329"/>
              <a:gd name="connsiteX24" fmla="*/ 899821 w 7498508"/>
              <a:gd name="connsiteY24" fmla="*/ 1200329 h 1200329"/>
              <a:gd name="connsiteX25" fmla="*/ 0 w 7498508"/>
              <a:gd name="connsiteY25" fmla="*/ 1200329 h 1200329"/>
              <a:gd name="connsiteX26" fmla="*/ 0 w 7498508"/>
              <a:gd name="connsiteY26" fmla="*/ 600165 h 1200329"/>
              <a:gd name="connsiteX27" fmla="*/ 0 w 7498508"/>
              <a:gd name="connsiteY27"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98508" h="1200329" fill="none" extrusionOk="0">
                <a:moveTo>
                  <a:pt x="0" y="0"/>
                </a:moveTo>
                <a:cubicBezTo>
                  <a:pt x="190530" y="-6002"/>
                  <a:pt x="401966" y="12828"/>
                  <a:pt x="756668" y="0"/>
                </a:cubicBezTo>
                <a:cubicBezTo>
                  <a:pt x="1111370" y="-12828"/>
                  <a:pt x="1191037" y="26059"/>
                  <a:pt x="1513335" y="0"/>
                </a:cubicBezTo>
                <a:cubicBezTo>
                  <a:pt x="1835633" y="-26059"/>
                  <a:pt x="2064602" y="3583"/>
                  <a:pt x="2344988" y="0"/>
                </a:cubicBezTo>
                <a:cubicBezTo>
                  <a:pt x="2625374" y="-3583"/>
                  <a:pt x="2748399" y="15328"/>
                  <a:pt x="2951685" y="0"/>
                </a:cubicBezTo>
                <a:cubicBezTo>
                  <a:pt x="3154971" y="-15328"/>
                  <a:pt x="3339377" y="5439"/>
                  <a:pt x="3483398" y="0"/>
                </a:cubicBezTo>
                <a:cubicBezTo>
                  <a:pt x="3627419" y="-5439"/>
                  <a:pt x="3891255" y="4888"/>
                  <a:pt x="4240065" y="0"/>
                </a:cubicBezTo>
                <a:cubicBezTo>
                  <a:pt x="4588875" y="-4888"/>
                  <a:pt x="4635517" y="13923"/>
                  <a:pt x="4846763" y="0"/>
                </a:cubicBezTo>
                <a:cubicBezTo>
                  <a:pt x="5058009" y="-13923"/>
                  <a:pt x="5254205" y="28163"/>
                  <a:pt x="5453460" y="0"/>
                </a:cubicBezTo>
                <a:cubicBezTo>
                  <a:pt x="5652715" y="-28163"/>
                  <a:pt x="5801772" y="5545"/>
                  <a:pt x="5910188" y="0"/>
                </a:cubicBezTo>
                <a:cubicBezTo>
                  <a:pt x="6018604" y="-5545"/>
                  <a:pt x="6394331" y="762"/>
                  <a:pt x="6516885" y="0"/>
                </a:cubicBezTo>
                <a:cubicBezTo>
                  <a:pt x="6639439" y="-762"/>
                  <a:pt x="7219059" y="46619"/>
                  <a:pt x="7498508" y="0"/>
                </a:cubicBezTo>
                <a:cubicBezTo>
                  <a:pt x="7514400" y="220698"/>
                  <a:pt x="7491787" y="322733"/>
                  <a:pt x="7498508" y="576158"/>
                </a:cubicBezTo>
                <a:cubicBezTo>
                  <a:pt x="7505229" y="829583"/>
                  <a:pt x="7526978" y="935706"/>
                  <a:pt x="7498508" y="1200329"/>
                </a:cubicBezTo>
                <a:cubicBezTo>
                  <a:pt x="7273643" y="1206668"/>
                  <a:pt x="7124367" y="1181544"/>
                  <a:pt x="6891811" y="1200329"/>
                </a:cubicBezTo>
                <a:cubicBezTo>
                  <a:pt x="6659255" y="1219114"/>
                  <a:pt x="6434115" y="1234345"/>
                  <a:pt x="6135143" y="1200329"/>
                </a:cubicBezTo>
                <a:cubicBezTo>
                  <a:pt x="5836171" y="1166313"/>
                  <a:pt x="5511335" y="1193135"/>
                  <a:pt x="5303490" y="1200329"/>
                </a:cubicBezTo>
                <a:cubicBezTo>
                  <a:pt x="5095645" y="1207523"/>
                  <a:pt x="4994519" y="1222716"/>
                  <a:pt x="4696793" y="1200329"/>
                </a:cubicBezTo>
                <a:cubicBezTo>
                  <a:pt x="4399067" y="1177942"/>
                  <a:pt x="4379436" y="1195303"/>
                  <a:pt x="4240065" y="1200329"/>
                </a:cubicBezTo>
                <a:cubicBezTo>
                  <a:pt x="4100694" y="1205355"/>
                  <a:pt x="3716549" y="1223880"/>
                  <a:pt x="3558383" y="1200329"/>
                </a:cubicBezTo>
                <a:cubicBezTo>
                  <a:pt x="3400217" y="1176778"/>
                  <a:pt x="3202219" y="1188209"/>
                  <a:pt x="3101656" y="1200329"/>
                </a:cubicBezTo>
                <a:cubicBezTo>
                  <a:pt x="3001093" y="1212449"/>
                  <a:pt x="2651488" y="1207892"/>
                  <a:pt x="2344988" y="1200329"/>
                </a:cubicBezTo>
                <a:cubicBezTo>
                  <a:pt x="2038488" y="1192766"/>
                  <a:pt x="2092221" y="1191088"/>
                  <a:pt x="1888261" y="1200329"/>
                </a:cubicBezTo>
                <a:cubicBezTo>
                  <a:pt x="1684301" y="1209570"/>
                  <a:pt x="1524705" y="1219696"/>
                  <a:pt x="1356548" y="1200329"/>
                </a:cubicBezTo>
                <a:cubicBezTo>
                  <a:pt x="1188391" y="1180962"/>
                  <a:pt x="1091597" y="1192375"/>
                  <a:pt x="899821" y="1200329"/>
                </a:cubicBezTo>
                <a:cubicBezTo>
                  <a:pt x="708045" y="1208283"/>
                  <a:pt x="198992" y="1225891"/>
                  <a:pt x="0" y="1200329"/>
                </a:cubicBezTo>
                <a:cubicBezTo>
                  <a:pt x="29922" y="1029097"/>
                  <a:pt x="-5039" y="720942"/>
                  <a:pt x="0" y="600165"/>
                </a:cubicBezTo>
                <a:cubicBezTo>
                  <a:pt x="5039" y="479388"/>
                  <a:pt x="3868" y="296144"/>
                  <a:pt x="0" y="0"/>
                </a:cubicBezTo>
                <a:close/>
              </a:path>
              <a:path w="7498508" h="1200329" stroke="0" extrusionOk="0">
                <a:moveTo>
                  <a:pt x="0" y="0"/>
                </a:moveTo>
                <a:cubicBezTo>
                  <a:pt x="335876" y="-11552"/>
                  <a:pt x="455026" y="-34050"/>
                  <a:pt x="681683" y="0"/>
                </a:cubicBezTo>
                <a:cubicBezTo>
                  <a:pt x="908340" y="34050"/>
                  <a:pt x="1035822" y="16888"/>
                  <a:pt x="1213395" y="0"/>
                </a:cubicBezTo>
                <a:cubicBezTo>
                  <a:pt x="1390968" y="-16888"/>
                  <a:pt x="1522870" y="-7759"/>
                  <a:pt x="1745107" y="0"/>
                </a:cubicBezTo>
                <a:cubicBezTo>
                  <a:pt x="1967344" y="7759"/>
                  <a:pt x="2266924" y="-19812"/>
                  <a:pt x="2426790" y="0"/>
                </a:cubicBezTo>
                <a:cubicBezTo>
                  <a:pt x="2586656" y="19812"/>
                  <a:pt x="3037805" y="-6472"/>
                  <a:pt x="3258443" y="0"/>
                </a:cubicBezTo>
                <a:cubicBezTo>
                  <a:pt x="3479081" y="6472"/>
                  <a:pt x="3680861" y="8166"/>
                  <a:pt x="3865140" y="0"/>
                </a:cubicBezTo>
                <a:cubicBezTo>
                  <a:pt x="4049419" y="-8166"/>
                  <a:pt x="4309065" y="17590"/>
                  <a:pt x="4546823" y="0"/>
                </a:cubicBezTo>
                <a:cubicBezTo>
                  <a:pt x="4784581" y="-17590"/>
                  <a:pt x="4839411" y="7501"/>
                  <a:pt x="5078535" y="0"/>
                </a:cubicBezTo>
                <a:cubicBezTo>
                  <a:pt x="5317659" y="-7501"/>
                  <a:pt x="5600149" y="-21441"/>
                  <a:pt x="5910188" y="0"/>
                </a:cubicBezTo>
                <a:cubicBezTo>
                  <a:pt x="6220227" y="21441"/>
                  <a:pt x="6281364" y="-22229"/>
                  <a:pt x="6516885" y="0"/>
                </a:cubicBezTo>
                <a:cubicBezTo>
                  <a:pt x="6752406" y="22229"/>
                  <a:pt x="7119752" y="-47284"/>
                  <a:pt x="7498508" y="0"/>
                </a:cubicBezTo>
                <a:cubicBezTo>
                  <a:pt x="7512674" y="297696"/>
                  <a:pt x="7474665" y="489024"/>
                  <a:pt x="7498508" y="612168"/>
                </a:cubicBezTo>
                <a:cubicBezTo>
                  <a:pt x="7522351" y="735312"/>
                  <a:pt x="7521135" y="1013323"/>
                  <a:pt x="7498508" y="1200329"/>
                </a:cubicBezTo>
                <a:cubicBezTo>
                  <a:pt x="7263487" y="1215738"/>
                  <a:pt x="7074277" y="1227797"/>
                  <a:pt x="6891811" y="1200329"/>
                </a:cubicBezTo>
                <a:cubicBezTo>
                  <a:pt x="6709345" y="1172861"/>
                  <a:pt x="6444718" y="1173079"/>
                  <a:pt x="6135143" y="1200329"/>
                </a:cubicBezTo>
                <a:cubicBezTo>
                  <a:pt x="5825568" y="1227579"/>
                  <a:pt x="5725554" y="1210595"/>
                  <a:pt x="5453460" y="1200329"/>
                </a:cubicBezTo>
                <a:cubicBezTo>
                  <a:pt x="5181366" y="1190063"/>
                  <a:pt x="5021837" y="1186772"/>
                  <a:pt x="4621808" y="1200329"/>
                </a:cubicBezTo>
                <a:cubicBezTo>
                  <a:pt x="4221779" y="1213886"/>
                  <a:pt x="4112605" y="1181754"/>
                  <a:pt x="3865140" y="1200329"/>
                </a:cubicBezTo>
                <a:cubicBezTo>
                  <a:pt x="3617675" y="1218904"/>
                  <a:pt x="3493426" y="1212859"/>
                  <a:pt x="3333428" y="1200329"/>
                </a:cubicBezTo>
                <a:cubicBezTo>
                  <a:pt x="3173430" y="1187799"/>
                  <a:pt x="2949283" y="1176959"/>
                  <a:pt x="2726730" y="1200329"/>
                </a:cubicBezTo>
                <a:cubicBezTo>
                  <a:pt x="2504177" y="1223699"/>
                  <a:pt x="2153741" y="1212076"/>
                  <a:pt x="1970063" y="1200329"/>
                </a:cubicBezTo>
                <a:cubicBezTo>
                  <a:pt x="1786385" y="1188582"/>
                  <a:pt x="1472276" y="1233489"/>
                  <a:pt x="1138410" y="1200329"/>
                </a:cubicBezTo>
                <a:cubicBezTo>
                  <a:pt x="804544" y="1167169"/>
                  <a:pt x="789550" y="1188231"/>
                  <a:pt x="681683" y="1200329"/>
                </a:cubicBezTo>
                <a:cubicBezTo>
                  <a:pt x="573816" y="1212427"/>
                  <a:pt x="173747" y="1187386"/>
                  <a:pt x="0" y="1200329"/>
                </a:cubicBezTo>
                <a:cubicBezTo>
                  <a:pt x="3621" y="927685"/>
                  <a:pt x="-8849" y="843602"/>
                  <a:pt x="0" y="600165"/>
                </a:cubicBezTo>
                <a:cubicBezTo>
                  <a:pt x="8849" y="356728"/>
                  <a:pt x="20158" y="237677"/>
                  <a:pt x="0" y="0"/>
                </a:cubicBezTo>
                <a:close/>
              </a:path>
            </a:pathLst>
          </a:custGeom>
          <a:ln w="38100">
            <a:solidFill>
              <a:srgbClr val="0070C0"/>
            </a:solidFill>
            <a:extLst>
              <a:ext uri="{C807C97D-BFC1-408E-A445-0C87EB9F89A2}">
                <ask:lineSketchStyleProps xmlns:ask="http://schemas.microsoft.com/office/drawing/2018/sketchyshapes" sd="569189158">
                  <a:prstGeom prst="rect">
                    <a:avLst/>
                  </a:prstGeom>
                  <ask:type>
                    <ask:lineSketchFreehand/>
                  </ask:type>
                </ask:lineSketchStyleProps>
              </a:ext>
            </a:extLst>
          </a:ln>
        </p:spPr>
        <p:txBody>
          <a:bodyPr wrap="square">
            <a:spAutoFit/>
          </a:bodyPr>
          <a:lstStyle/>
          <a:p>
            <a:r>
              <a:rPr lang="en-GB" dirty="0">
                <a:hlinkClick r:id="rId6"/>
              </a:rPr>
              <a:t>Classroom wellbeing toolkit (annafreud.org)</a:t>
            </a:r>
            <a:r>
              <a:rPr lang="en-GB" dirty="0"/>
              <a:t> This evidence-based toolkit, created in partnership with the Early Intervention Foundation (EIF), will help secondary school staff take steps to improve students’ mental health and wellbeing through everyday practices.</a:t>
            </a:r>
          </a:p>
        </p:txBody>
      </p:sp>
      <p:sp>
        <p:nvSpPr>
          <p:cNvPr id="15" name="Rectangle 14">
            <a:extLst>
              <a:ext uri="{FF2B5EF4-FFF2-40B4-BE49-F238E27FC236}">
                <a16:creationId xmlns:a16="http://schemas.microsoft.com/office/drawing/2014/main" id="{41815224-A7B0-444A-A342-D41AB8BE996B}"/>
              </a:ext>
            </a:extLst>
          </p:cNvPr>
          <p:cNvSpPr/>
          <p:nvPr/>
        </p:nvSpPr>
        <p:spPr>
          <a:xfrm>
            <a:off x="8005687" y="3107992"/>
            <a:ext cx="3794761" cy="923330"/>
          </a:xfrm>
          <a:custGeom>
            <a:avLst/>
            <a:gdLst>
              <a:gd name="connsiteX0" fmla="*/ 0 w 3794761"/>
              <a:gd name="connsiteY0" fmla="*/ 0 h 923330"/>
              <a:gd name="connsiteX1" fmla="*/ 556565 w 3794761"/>
              <a:gd name="connsiteY1" fmla="*/ 0 h 923330"/>
              <a:gd name="connsiteX2" fmla="*/ 1113130 w 3794761"/>
              <a:gd name="connsiteY2" fmla="*/ 0 h 923330"/>
              <a:gd name="connsiteX3" fmla="*/ 1669695 w 3794761"/>
              <a:gd name="connsiteY3" fmla="*/ 0 h 923330"/>
              <a:gd name="connsiteX4" fmla="*/ 2188312 w 3794761"/>
              <a:gd name="connsiteY4" fmla="*/ 0 h 923330"/>
              <a:gd name="connsiteX5" fmla="*/ 2820772 w 3794761"/>
              <a:gd name="connsiteY5" fmla="*/ 0 h 923330"/>
              <a:gd name="connsiteX6" fmla="*/ 3794761 w 3794761"/>
              <a:gd name="connsiteY6" fmla="*/ 0 h 923330"/>
              <a:gd name="connsiteX7" fmla="*/ 3794761 w 3794761"/>
              <a:gd name="connsiteY7" fmla="*/ 433965 h 923330"/>
              <a:gd name="connsiteX8" fmla="*/ 3794761 w 3794761"/>
              <a:gd name="connsiteY8" fmla="*/ 923330 h 923330"/>
              <a:gd name="connsiteX9" fmla="*/ 3086406 w 3794761"/>
              <a:gd name="connsiteY9" fmla="*/ 923330 h 923330"/>
              <a:gd name="connsiteX10" fmla="*/ 2415998 w 3794761"/>
              <a:gd name="connsiteY10" fmla="*/ 923330 h 923330"/>
              <a:gd name="connsiteX11" fmla="*/ 1783538 w 3794761"/>
              <a:gd name="connsiteY11" fmla="*/ 923330 h 923330"/>
              <a:gd name="connsiteX12" fmla="*/ 1113130 w 3794761"/>
              <a:gd name="connsiteY12" fmla="*/ 923330 h 923330"/>
              <a:gd name="connsiteX13" fmla="*/ 556565 w 3794761"/>
              <a:gd name="connsiteY13" fmla="*/ 923330 h 923330"/>
              <a:gd name="connsiteX14" fmla="*/ 0 w 3794761"/>
              <a:gd name="connsiteY14" fmla="*/ 923330 h 923330"/>
              <a:gd name="connsiteX15" fmla="*/ 0 w 3794761"/>
              <a:gd name="connsiteY15" fmla="*/ 452432 h 923330"/>
              <a:gd name="connsiteX16" fmla="*/ 0 w 3794761"/>
              <a:gd name="connsiteY16"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4761" h="923330" fill="none" extrusionOk="0">
                <a:moveTo>
                  <a:pt x="0" y="0"/>
                </a:moveTo>
                <a:cubicBezTo>
                  <a:pt x="263541" y="-8570"/>
                  <a:pt x="359290" y="7859"/>
                  <a:pt x="556565" y="0"/>
                </a:cubicBezTo>
                <a:cubicBezTo>
                  <a:pt x="753841" y="-7859"/>
                  <a:pt x="866425" y="-24826"/>
                  <a:pt x="1113130" y="0"/>
                </a:cubicBezTo>
                <a:cubicBezTo>
                  <a:pt x="1359836" y="24826"/>
                  <a:pt x="1546798" y="-22835"/>
                  <a:pt x="1669695" y="0"/>
                </a:cubicBezTo>
                <a:cubicBezTo>
                  <a:pt x="1792592" y="22835"/>
                  <a:pt x="2014942" y="4580"/>
                  <a:pt x="2188312" y="0"/>
                </a:cubicBezTo>
                <a:cubicBezTo>
                  <a:pt x="2361682" y="-4580"/>
                  <a:pt x="2640490" y="-16862"/>
                  <a:pt x="2820772" y="0"/>
                </a:cubicBezTo>
                <a:cubicBezTo>
                  <a:pt x="3001054" y="16862"/>
                  <a:pt x="3417533" y="42421"/>
                  <a:pt x="3794761" y="0"/>
                </a:cubicBezTo>
                <a:cubicBezTo>
                  <a:pt x="3785449" y="181085"/>
                  <a:pt x="3782002" y="272401"/>
                  <a:pt x="3794761" y="433965"/>
                </a:cubicBezTo>
                <a:cubicBezTo>
                  <a:pt x="3807520" y="595530"/>
                  <a:pt x="3781453" y="689574"/>
                  <a:pt x="3794761" y="923330"/>
                </a:cubicBezTo>
                <a:cubicBezTo>
                  <a:pt x="3541749" y="913805"/>
                  <a:pt x="3390367" y="899124"/>
                  <a:pt x="3086406" y="923330"/>
                </a:cubicBezTo>
                <a:cubicBezTo>
                  <a:pt x="2782446" y="947536"/>
                  <a:pt x="2653654" y="918201"/>
                  <a:pt x="2415998" y="923330"/>
                </a:cubicBezTo>
                <a:cubicBezTo>
                  <a:pt x="2178342" y="928459"/>
                  <a:pt x="2049331" y="953228"/>
                  <a:pt x="1783538" y="923330"/>
                </a:cubicBezTo>
                <a:cubicBezTo>
                  <a:pt x="1517745" y="893432"/>
                  <a:pt x="1247456" y="930690"/>
                  <a:pt x="1113130" y="923330"/>
                </a:cubicBezTo>
                <a:cubicBezTo>
                  <a:pt x="978804" y="915970"/>
                  <a:pt x="776241" y="938441"/>
                  <a:pt x="556565" y="923330"/>
                </a:cubicBezTo>
                <a:cubicBezTo>
                  <a:pt x="336889" y="908219"/>
                  <a:pt x="192429" y="911062"/>
                  <a:pt x="0" y="923330"/>
                </a:cubicBezTo>
                <a:cubicBezTo>
                  <a:pt x="18128" y="725517"/>
                  <a:pt x="-1460" y="669625"/>
                  <a:pt x="0" y="452432"/>
                </a:cubicBezTo>
                <a:cubicBezTo>
                  <a:pt x="1460" y="235239"/>
                  <a:pt x="-7674" y="147112"/>
                  <a:pt x="0" y="0"/>
                </a:cubicBezTo>
                <a:close/>
              </a:path>
              <a:path w="3794761" h="923330" stroke="0" extrusionOk="0">
                <a:moveTo>
                  <a:pt x="0" y="0"/>
                </a:moveTo>
                <a:cubicBezTo>
                  <a:pt x="181875" y="-11806"/>
                  <a:pt x="488615" y="650"/>
                  <a:pt x="670408" y="0"/>
                </a:cubicBezTo>
                <a:cubicBezTo>
                  <a:pt x="852201" y="-650"/>
                  <a:pt x="990674" y="17066"/>
                  <a:pt x="1264920" y="0"/>
                </a:cubicBezTo>
                <a:cubicBezTo>
                  <a:pt x="1539166" y="-17066"/>
                  <a:pt x="1689860" y="18758"/>
                  <a:pt x="1859433" y="0"/>
                </a:cubicBezTo>
                <a:cubicBezTo>
                  <a:pt x="2029006" y="-18758"/>
                  <a:pt x="2385297" y="1313"/>
                  <a:pt x="2529841" y="0"/>
                </a:cubicBezTo>
                <a:cubicBezTo>
                  <a:pt x="2674385" y="-1313"/>
                  <a:pt x="2909931" y="-24458"/>
                  <a:pt x="3124353" y="0"/>
                </a:cubicBezTo>
                <a:cubicBezTo>
                  <a:pt x="3338775" y="24458"/>
                  <a:pt x="3516775" y="-1544"/>
                  <a:pt x="3794761" y="0"/>
                </a:cubicBezTo>
                <a:cubicBezTo>
                  <a:pt x="3794984" y="124012"/>
                  <a:pt x="3773622" y="289323"/>
                  <a:pt x="3794761" y="480132"/>
                </a:cubicBezTo>
                <a:cubicBezTo>
                  <a:pt x="3815900" y="670941"/>
                  <a:pt x="3786260" y="774147"/>
                  <a:pt x="3794761" y="923330"/>
                </a:cubicBezTo>
                <a:cubicBezTo>
                  <a:pt x="3529425" y="924518"/>
                  <a:pt x="3231124" y="923910"/>
                  <a:pt x="3086406" y="923330"/>
                </a:cubicBezTo>
                <a:cubicBezTo>
                  <a:pt x="2941688" y="922750"/>
                  <a:pt x="2677038" y="948545"/>
                  <a:pt x="2453945" y="923330"/>
                </a:cubicBezTo>
                <a:cubicBezTo>
                  <a:pt x="2230852" y="898115"/>
                  <a:pt x="2121094" y="926665"/>
                  <a:pt x="1935328" y="923330"/>
                </a:cubicBezTo>
                <a:cubicBezTo>
                  <a:pt x="1749562" y="919995"/>
                  <a:pt x="1506644" y="899179"/>
                  <a:pt x="1302868" y="923330"/>
                </a:cubicBezTo>
                <a:cubicBezTo>
                  <a:pt x="1099092" y="947481"/>
                  <a:pt x="835637" y="933213"/>
                  <a:pt x="632460" y="923330"/>
                </a:cubicBezTo>
                <a:cubicBezTo>
                  <a:pt x="429283" y="913447"/>
                  <a:pt x="262005" y="939456"/>
                  <a:pt x="0" y="923330"/>
                </a:cubicBezTo>
                <a:cubicBezTo>
                  <a:pt x="11302" y="796189"/>
                  <a:pt x="577" y="589503"/>
                  <a:pt x="0" y="452432"/>
                </a:cubicBezTo>
                <a:cubicBezTo>
                  <a:pt x="-577" y="315361"/>
                  <a:pt x="8983" y="166094"/>
                  <a:pt x="0" y="0"/>
                </a:cubicBezTo>
                <a:close/>
              </a:path>
            </a:pathLst>
          </a:custGeom>
          <a:ln w="38100">
            <a:solidFill>
              <a:srgbClr val="0070C0"/>
            </a:solidFill>
            <a:extLst>
              <a:ext uri="{C807C97D-BFC1-408E-A445-0C87EB9F89A2}">
                <ask:lineSketchStyleProps xmlns:ask="http://schemas.microsoft.com/office/drawing/2018/sketchyshapes" sd="3962908601">
                  <a:prstGeom prst="rect">
                    <a:avLst/>
                  </a:prstGeom>
                  <ask:type>
                    <ask:lineSketchFreehand/>
                  </ask:type>
                </ask:lineSketchStyleProps>
              </a:ext>
            </a:extLst>
          </a:ln>
        </p:spPr>
        <p:txBody>
          <a:bodyPr wrap="square">
            <a:spAutoFit/>
          </a:bodyPr>
          <a:lstStyle/>
          <a:p>
            <a:r>
              <a:rPr lang="en-GB" dirty="0">
                <a:hlinkClick r:id="rId7"/>
              </a:rPr>
              <a:t>How to help a teenager with anxiety at school as a teacher or mental health lead (worthit.org.uk)</a:t>
            </a:r>
            <a:endParaRPr lang="en-GB" dirty="0"/>
          </a:p>
        </p:txBody>
      </p:sp>
      <p:sp>
        <p:nvSpPr>
          <p:cNvPr id="16" name="Rectangle 15">
            <a:extLst>
              <a:ext uri="{FF2B5EF4-FFF2-40B4-BE49-F238E27FC236}">
                <a16:creationId xmlns:a16="http://schemas.microsoft.com/office/drawing/2014/main" id="{F0E2BAC1-0BCB-4357-94C6-1ACFA9F63916}"/>
              </a:ext>
            </a:extLst>
          </p:cNvPr>
          <p:cNvSpPr/>
          <p:nvPr/>
        </p:nvSpPr>
        <p:spPr>
          <a:xfrm>
            <a:off x="259080" y="2092329"/>
            <a:ext cx="4587240" cy="1477328"/>
          </a:xfrm>
          <a:custGeom>
            <a:avLst/>
            <a:gdLst>
              <a:gd name="connsiteX0" fmla="*/ 0 w 4587240"/>
              <a:gd name="connsiteY0" fmla="*/ 0 h 1477328"/>
              <a:gd name="connsiteX1" fmla="*/ 655320 w 4587240"/>
              <a:gd name="connsiteY1" fmla="*/ 0 h 1477328"/>
              <a:gd name="connsiteX2" fmla="*/ 1173023 w 4587240"/>
              <a:gd name="connsiteY2" fmla="*/ 0 h 1477328"/>
              <a:gd name="connsiteX3" fmla="*/ 1736598 w 4587240"/>
              <a:gd name="connsiteY3" fmla="*/ 0 h 1477328"/>
              <a:gd name="connsiteX4" fmla="*/ 2254301 w 4587240"/>
              <a:gd name="connsiteY4" fmla="*/ 0 h 1477328"/>
              <a:gd name="connsiteX5" fmla="*/ 2817876 w 4587240"/>
              <a:gd name="connsiteY5" fmla="*/ 0 h 1477328"/>
              <a:gd name="connsiteX6" fmla="*/ 3473196 w 4587240"/>
              <a:gd name="connsiteY6" fmla="*/ 0 h 1477328"/>
              <a:gd name="connsiteX7" fmla="*/ 4587240 w 4587240"/>
              <a:gd name="connsiteY7" fmla="*/ 0 h 1477328"/>
              <a:gd name="connsiteX8" fmla="*/ 4587240 w 4587240"/>
              <a:gd name="connsiteY8" fmla="*/ 448123 h 1477328"/>
              <a:gd name="connsiteX9" fmla="*/ 4587240 w 4587240"/>
              <a:gd name="connsiteY9" fmla="*/ 896246 h 1477328"/>
              <a:gd name="connsiteX10" fmla="*/ 4587240 w 4587240"/>
              <a:gd name="connsiteY10" fmla="*/ 1477328 h 1477328"/>
              <a:gd name="connsiteX11" fmla="*/ 3931920 w 4587240"/>
              <a:gd name="connsiteY11" fmla="*/ 1477328 h 1477328"/>
              <a:gd name="connsiteX12" fmla="*/ 3184855 w 4587240"/>
              <a:gd name="connsiteY12" fmla="*/ 1477328 h 1477328"/>
              <a:gd name="connsiteX13" fmla="*/ 2667152 w 4587240"/>
              <a:gd name="connsiteY13" fmla="*/ 1477328 h 1477328"/>
              <a:gd name="connsiteX14" fmla="*/ 1965960 w 4587240"/>
              <a:gd name="connsiteY14" fmla="*/ 1477328 h 1477328"/>
              <a:gd name="connsiteX15" fmla="*/ 1402385 w 4587240"/>
              <a:gd name="connsiteY15" fmla="*/ 1477328 h 1477328"/>
              <a:gd name="connsiteX16" fmla="*/ 701192 w 4587240"/>
              <a:gd name="connsiteY16" fmla="*/ 1477328 h 1477328"/>
              <a:gd name="connsiteX17" fmla="*/ 0 w 4587240"/>
              <a:gd name="connsiteY17" fmla="*/ 1477328 h 1477328"/>
              <a:gd name="connsiteX18" fmla="*/ 0 w 4587240"/>
              <a:gd name="connsiteY18" fmla="*/ 999659 h 1477328"/>
              <a:gd name="connsiteX19" fmla="*/ 0 w 4587240"/>
              <a:gd name="connsiteY19" fmla="*/ 521989 h 1477328"/>
              <a:gd name="connsiteX20" fmla="*/ 0 w 4587240"/>
              <a:gd name="connsiteY20"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87240" h="1477328" fill="none" extrusionOk="0">
                <a:moveTo>
                  <a:pt x="0" y="0"/>
                </a:moveTo>
                <a:cubicBezTo>
                  <a:pt x="212875" y="988"/>
                  <a:pt x="390977" y="-28001"/>
                  <a:pt x="655320" y="0"/>
                </a:cubicBezTo>
                <a:cubicBezTo>
                  <a:pt x="919663" y="28001"/>
                  <a:pt x="933676" y="6823"/>
                  <a:pt x="1173023" y="0"/>
                </a:cubicBezTo>
                <a:cubicBezTo>
                  <a:pt x="1412370" y="-6823"/>
                  <a:pt x="1561371" y="977"/>
                  <a:pt x="1736598" y="0"/>
                </a:cubicBezTo>
                <a:cubicBezTo>
                  <a:pt x="1911825" y="-977"/>
                  <a:pt x="2119649" y="-23844"/>
                  <a:pt x="2254301" y="0"/>
                </a:cubicBezTo>
                <a:cubicBezTo>
                  <a:pt x="2388953" y="23844"/>
                  <a:pt x="2539198" y="27769"/>
                  <a:pt x="2817876" y="0"/>
                </a:cubicBezTo>
                <a:cubicBezTo>
                  <a:pt x="3096554" y="-27769"/>
                  <a:pt x="3149060" y="24407"/>
                  <a:pt x="3473196" y="0"/>
                </a:cubicBezTo>
                <a:cubicBezTo>
                  <a:pt x="3797332" y="-24407"/>
                  <a:pt x="4229576" y="38569"/>
                  <a:pt x="4587240" y="0"/>
                </a:cubicBezTo>
                <a:cubicBezTo>
                  <a:pt x="4575000" y="96098"/>
                  <a:pt x="4577500" y="314919"/>
                  <a:pt x="4587240" y="448123"/>
                </a:cubicBezTo>
                <a:cubicBezTo>
                  <a:pt x="4596980" y="581327"/>
                  <a:pt x="4581500" y="727728"/>
                  <a:pt x="4587240" y="896246"/>
                </a:cubicBezTo>
                <a:cubicBezTo>
                  <a:pt x="4592980" y="1064764"/>
                  <a:pt x="4563107" y="1188572"/>
                  <a:pt x="4587240" y="1477328"/>
                </a:cubicBezTo>
                <a:cubicBezTo>
                  <a:pt x="4265425" y="1501824"/>
                  <a:pt x="4228773" y="1470277"/>
                  <a:pt x="3931920" y="1477328"/>
                </a:cubicBezTo>
                <a:cubicBezTo>
                  <a:pt x="3635067" y="1484379"/>
                  <a:pt x="3350366" y="1479943"/>
                  <a:pt x="3184855" y="1477328"/>
                </a:cubicBezTo>
                <a:cubicBezTo>
                  <a:pt x="3019344" y="1474713"/>
                  <a:pt x="2925189" y="1489129"/>
                  <a:pt x="2667152" y="1477328"/>
                </a:cubicBezTo>
                <a:cubicBezTo>
                  <a:pt x="2409115" y="1465527"/>
                  <a:pt x="2291340" y="1477107"/>
                  <a:pt x="1965960" y="1477328"/>
                </a:cubicBezTo>
                <a:cubicBezTo>
                  <a:pt x="1640580" y="1477549"/>
                  <a:pt x="1565231" y="1480296"/>
                  <a:pt x="1402385" y="1477328"/>
                </a:cubicBezTo>
                <a:cubicBezTo>
                  <a:pt x="1239539" y="1474360"/>
                  <a:pt x="1002756" y="1457836"/>
                  <a:pt x="701192" y="1477328"/>
                </a:cubicBezTo>
                <a:cubicBezTo>
                  <a:pt x="399628" y="1496820"/>
                  <a:pt x="211216" y="1457742"/>
                  <a:pt x="0" y="1477328"/>
                </a:cubicBezTo>
                <a:cubicBezTo>
                  <a:pt x="10611" y="1375711"/>
                  <a:pt x="-20738" y="1095487"/>
                  <a:pt x="0" y="999659"/>
                </a:cubicBezTo>
                <a:cubicBezTo>
                  <a:pt x="20738" y="903831"/>
                  <a:pt x="-16465" y="749960"/>
                  <a:pt x="0" y="521989"/>
                </a:cubicBezTo>
                <a:cubicBezTo>
                  <a:pt x="16465" y="294018"/>
                  <a:pt x="18461" y="241698"/>
                  <a:pt x="0" y="0"/>
                </a:cubicBezTo>
                <a:close/>
              </a:path>
              <a:path w="4587240" h="1477328" stroke="0" extrusionOk="0">
                <a:moveTo>
                  <a:pt x="0" y="0"/>
                </a:moveTo>
                <a:cubicBezTo>
                  <a:pt x="257115" y="-6735"/>
                  <a:pt x="492671" y="-10185"/>
                  <a:pt x="655320" y="0"/>
                </a:cubicBezTo>
                <a:cubicBezTo>
                  <a:pt x="817969" y="10185"/>
                  <a:pt x="1222976" y="11268"/>
                  <a:pt x="1402385" y="0"/>
                </a:cubicBezTo>
                <a:cubicBezTo>
                  <a:pt x="1581795" y="-11268"/>
                  <a:pt x="1780774" y="-3443"/>
                  <a:pt x="1965960" y="0"/>
                </a:cubicBezTo>
                <a:cubicBezTo>
                  <a:pt x="2151146" y="3443"/>
                  <a:pt x="2381005" y="-4639"/>
                  <a:pt x="2529535" y="0"/>
                </a:cubicBezTo>
                <a:cubicBezTo>
                  <a:pt x="2678065" y="4639"/>
                  <a:pt x="2955725" y="37114"/>
                  <a:pt x="3276600" y="0"/>
                </a:cubicBezTo>
                <a:cubicBezTo>
                  <a:pt x="3597476" y="-37114"/>
                  <a:pt x="3645993" y="30169"/>
                  <a:pt x="3931920" y="0"/>
                </a:cubicBezTo>
                <a:cubicBezTo>
                  <a:pt x="4217847" y="-30169"/>
                  <a:pt x="4446153" y="-24235"/>
                  <a:pt x="4587240" y="0"/>
                </a:cubicBezTo>
                <a:cubicBezTo>
                  <a:pt x="4586332" y="148398"/>
                  <a:pt x="4596978" y="240791"/>
                  <a:pt x="4587240" y="477669"/>
                </a:cubicBezTo>
                <a:cubicBezTo>
                  <a:pt x="4577502" y="714547"/>
                  <a:pt x="4564665" y="804091"/>
                  <a:pt x="4587240" y="955339"/>
                </a:cubicBezTo>
                <a:cubicBezTo>
                  <a:pt x="4609816" y="1106587"/>
                  <a:pt x="4582648" y="1307885"/>
                  <a:pt x="4587240" y="1477328"/>
                </a:cubicBezTo>
                <a:cubicBezTo>
                  <a:pt x="4385540" y="1502719"/>
                  <a:pt x="4143577" y="1508820"/>
                  <a:pt x="3886048" y="1477328"/>
                </a:cubicBezTo>
                <a:cubicBezTo>
                  <a:pt x="3628519" y="1445836"/>
                  <a:pt x="3402002" y="1471063"/>
                  <a:pt x="3276600" y="1477328"/>
                </a:cubicBezTo>
                <a:cubicBezTo>
                  <a:pt x="3151198" y="1483593"/>
                  <a:pt x="2851175" y="1470074"/>
                  <a:pt x="2621280" y="1477328"/>
                </a:cubicBezTo>
                <a:cubicBezTo>
                  <a:pt x="2391385" y="1484582"/>
                  <a:pt x="2241552" y="1497314"/>
                  <a:pt x="2103577" y="1477328"/>
                </a:cubicBezTo>
                <a:cubicBezTo>
                  <a:pt x="1965602" y="1457342"/>
                  <a:pt x="1817967" y="1467988"/>
                  <a:pt x="1540002" y="1477328"/>
                </a:cubicBezTo>
                <a:cubicBezTo>
                  <a:pt x="1262038" y="1486668"/>
                  <a:pt x="1034796" y="1461424"/>
                  <a:pt x="838810" y="1477328"/>
                </a:cubicBezTo>
                <a:cubicBezTo>
                  <a:pt x="642824" y="1493232"/>
                  <a:pt x="252623" y="1460531"/>
                  <a:pt x="0" y="1477328"/>
                </a:cubicBezTo>
                <a:cubicBezTo>
                  <a:pt x="-14115" y="1307854"/>
                  <a:pt x="-2993" y="1218813"/>
                  <a:pt x="0" y="1029205"/>
                </a:cubicBezTo>
                <a:cubicBezTo>
                  <a:pt x="2993" y="839597"/>
                  <a:pt x="-933" y="677591"/>
                  <a:pt x="0" y="521989"/>
                </a:cubicBezTo>
                <a:cubicBezTo>
                  <a:pt x="933" y="366387"/>
                  <a:pt x="-18883" y="128336"/>
                  <a:pt x="0" y="0"/>
                </a:cubicBezTo>
                <a:close/>
              </a:path>
            </a:pathLst>
          </a:custGeom>
          <a:ln w="38100">
            <a:solidFill>
              <a:srgbClr val="0070C0"/>
            </a:solidFill>
            <a:extLst>
              <a:ext uri="{C807C97D-BFC1-408E-A445-0C87EB9F89A2}">
                <ask:lineSketchStyleProps xmlns:ask="http://schemas.microsoft.com/office/drawing/2018/sketchyshapes" sd="2132490625">
                  <a:prstGeom prst="rect">
                    <a:avLst/>
                  </a:prstGeom>
                  <ask:type>
                    <ask:lineSketchFreehand/>
                  </ask:type>
                </ask:lineSketchStyleProps>
              </a:ext>
            </a:extLst>
          </a:ln>
        </p:spPr>
        <p:txBody>
          <a:bodyPr wrap="square">
            <a:spAutoFit/>
          </a:bodyPr>
          <a:lstStyle/>
          <a:p>
            <a:pPr>
              <a:spcAft>
                <a:spcPts val="0"/>
              </a:spcAft>
            </a:pPr>
            <a:r>
              <a:rPr lang="en-GB" dirty="0">
                <a:latin typeface="Calibri" panose="020F0502020204030204" pitchFamily="34" charset="0"/>
                <a:ea typeface="Calibri" panose="020F0502020204030204" pitchFamily="34" charset="0"/>
              </a:rPr>
              <a:t>This is a specific webinar for staff on anxiety:  </a:t>
            </a:r>
            <a:r>
              <a:rPr lang="en-GB" u="sng" dirty="0">
                <a:solidFill>
                  <a:srgbClr val="0000FF"/>
                </a:solidFill>
                <a:latin typeface="Calibri" panose="020F0502020204030204" pitchFamily="34" charset="0"/>
                <a:ea typeface="Calibri" panose="020F0502020204030204" pitchFamily="34" charset="0"/>
                <a:hlinkClick r:id="rId8"/>
              </a:rPr>
              <a:t>https://youtu.be/zhlO5ATM4Bg</a:t>
            </a:r>
            <a:r>
              <a:rPr lang="en-GB" dirty="0">
                <a:latin typeface="Calibri" panose="020F0502020204030204" pitchFamily="34" charset="0"/>
                <a:ea typeface="Calibri" panose="020F0502020204030204" pitchFamily="34" charset="0"/>
              </a:rPr>
              <a:t> taken from this page:  </a:t>
            </a:r>
            <a:r>
              <a:rPr lang="en-GB" u="sng" dirty="0">
                <a:solidFill>
                  <a:srgbClr val="0000FF"/>
                </a:solidFill>
                <a:latin typeface="Calibri" panose="020F0502020204030204" pitchFamily="34" charset="0"/>
                <a:ea typeface="Calibri" panose="020F0502020204030204" pitchFamily="34" charset="0"/>
                <a:hlinkClick r:id="rId9"/>
              </a:rPr>
              <a:t>Expert advice and guidance videos: mental health in schools and colleges (annafreud.org)</a:t>
            </a: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8483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5AF5A-D633-4AA2-8033-81957F39B2DD}"/>
              </a:ext>
            </a:extLst>
          </p:cNvPr>
          <p:cNvPicPr>
            <a:picLocks noChangeAspect="1"/>
          </p:cNvPicPr>
          <p:nvPr/>
        </p:nvPicPr>
        <p:blipFill>
          <a:blip r:embed="rId2"/>
          <a:stretch>
            <a:fillRect/>
          </a:stretch>
        </p:blipFill>
        <p:spPr>
          <a:xfrm>
            <a:off x="5374408" y="4689999"/>
            <a:ext cx="925353" cy="1208263"/>
          </a:xfrm>
          <a:prstGeom prst="rect">
            <a:avLst/>
          </a:prstGeom>
        </p:spPr>
      </p:pic>
      <p:sp>
        <p:nvSpPr>
          <p:cNvPr id="3" name="Rectangle 2">
            <a:extLst>
              <a:ext uri="{FF2B5EF4-FFF2-40B4-BE49-F238E27FC236}">
                <a16:creationId xmlns:a16="http://schemas.microsoft.com/office/drawing/2014/main" id="{EA6D85F2-386B-4061-B951-71E32F482B5A}"/>
              </a:ext>
            </a:extLst>
          </p:cNvPr>
          <p:cNvSpPr/>
          <p:nvPr/>
        </p:nvSpPr>
        <p:spPr>
          <a:xfrm>
            <a:off x="158557" y="2717765"/>
            <a:ext cx="4380172" cy="954107"/>
          </a:xfrm>
          <a:custGeom>
            <a:avLst/>
            <a:gdLst>
              <a:gd name="connsiteX0" fmla="*/ 0 w 4380172"/>
              <a:gd name="connsiteY0" fmla="*/ 0 h 954107"/>
              <a:gd name="connsiteX1" fmla="*/ 538135 w 4380172"/>
              <a:gd name="connsiteY1" fmla="*/ 0 h 954107"/>
              <a:gd name="connsiteX2" fmla="*/ 1207676 w 4380172"/>
              <a:gd name="connsiteY2" fmla="*/ 0 h 954107"/>
              <a:gd name="connsiteX3" fmla="*/ 1702010 w 4380172"/>
              <a:gd name="connsiteY3" fmla="*/ 0 h 954107"/>
              <a:gd name="connsiteX4" fmla="*/ 2327749 w 4380172"/>
              <a:gd name="connsiteY4" fmla="*/ 0 h 954107"/>
              <a:gd name="connsiteX5" fmla="*/ 3041091 w 4380172"/>
              <a:gd name="connsiteY5" fmla="*/ 0 h 954107"/>
              <a:gd name="connsiteX6" fmla="*/ 3579226 w 4380172"/>
              <a:gd name="connsiteY6" fmla="*/ 0 h 954107"/>
              <a:gd name="connsiteX7" fmla="*/ 4380172 w 4380172"/>
              <a:gd name="connsiteY7" fmla="*/ 0 h 954107"/>
              <a:gd name="connsiteX8" fmla="*/ 4380172 w 4380172"/>
              <a:gd name="connsiteY8" fmla="*/ 457971 h 954107"/>
              <a:gd name="connsiteX9" fmla="*/ 4380172 w 4380172"/>
              <a:gd name="connsiteY9" fmla="*/ 954107 h 954107"/>
              <a:gd name="connsiteX10" fmla="*/ 3710631 w 4380172"/>
              <a:gd name="connsiteY10" fmla="*/ 954107 h 954107"/>
              <a:gd name="connsiteX11" fmla="*/ 2997289 w 4380172"/>
              <a:gd name="connsiteY11" fmla="*/ 954107 h 954107"/>
              <a:gd name="connsiteX12" fmla="*/ 2502955 w 4380172"/>
              <a:gd name="connsiteY12" fmla="*/ 954107 h 954107"/>
              <a:gd name="connsiteX13" fmla="*/ 1833415 w 4380172"/>
              <a:gd name="connsiteY13" fmla="*/ 954107 h 954107"/>
              <a:gd name="connsiteX14" fmla="*/ 1251478 w 4380172"/>
              <a:gd name="connsiteY14" fmla="*/ 954107 h 954107"/>
              <a:gd name="connsiteX15" fmla="*/ 625739 w 4380172"/>
              <a:gd name="connsiteY15" fmla="*/ 954107 h 954107"/>
              <a:gd name="connsiteX16" fmla="*/ 0 w 4380172"/>
              <a:gd name="connsiteY16" fmla="*/ 954107 h 954107"/>
              <a:gd name="connsiteX17" fmla="*/ 0 w 4380172"/>
              <a:gd name="connsiteY17" fmla="*/ 505677 h 954107"/>
              <a:gd name="connsiteX18" fmla="*/ 0 w 4380172"/>
              <a:gd name="connsiteY18"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0172" h="954107" fill="none" extrusionOk="0">
                <a:moveTo>
                  <a:pt x="0" y="0"/>
                </a:moveTo>
                <a:cubicBezTo>
                  <a:pt x="140432" y="-13214"/>
                  <a:pt x="332121" y="22454"/>
                  <a:pt x="538135" y="0"/>
                </a:cubicBezTo>
                <a:cubicBezTo>
                  <a:pt x="744150" y="-22454"/>
                  <a:pt x="1042211" y="-27115"/>
                  <a:pt x="1207676" y="0"/>
                </a:cubicBezTo>
                <a:cubicBezTo>
                  <a:pt x="1373141" y="27115"/>
                  <a:pt x="1489527" y="24463"/>
                  <a:pt x="1702010" y="0"/>
                </a:cubicBezTo>
                <a:cubicBezTo>
                  <a:pt x="1914493" y="-24463"/>
                  <a:pt x="2122686" y="-24294"/>
                  <a:pt x="2327749" y="0"/>
                </a:cubicBezTo>
                <a:cubicBezTo>
                  <a:pt x="2532812" y="24294"/>
                  <a:pt x="2712157" y="-21874"/>
                  <a:pt x="3041091" y="0"/>
                </a:cubicBezTo>
                <a:cubicBezTo>
                  <a:pt x="3370025" y="21874"/>
                  <a:pt x="3319055" y="-12912"/>
                  <a:pt x="3579226" y="0"/>
                </a:cubicBezTo>
                <a:cubicBezTo>
                  <a:pt x="3839398" y="12912"/>
                  <a:pt x="4013424" y="16056"/>
                  <a:pt x="4380172" y="0"/>
                </a:cubicBezTo>
                <a:cubicBezTo>
                  <a:pt x="4363369" y="100687"/>
                  <a:pt x="4390234" y="295150"/>
                  <a:pt x="4380172" y="457971"/>
                </a:cubicBezTo>
                <a:cubicBezTo>
                  <a:pt x="4370110" y="620792"/>
                  <a:pt x="4373082" y="712765"/>
                  <a:pt x="4380172" y="954107"/>
                </a:cubicBezTo>
                <a:cubicBezTo>
                  <a:pt x="4107639" y="981513"/>
                  <a:pt x="4041048" y="925828"/>
                  <a:pt x="3710631" y="954107"/>
                </a:cubicBezTo>
                <a:cubicBezTo>
                  <a:pt x="3380214" y="982386"/>
                  <a:pt x="3318275" y="963373"/>
                  <a:pt x="2997289" y="954107"/>
                </a:cubicBezTo>
                <a:cubicBezTo>
                  <a:pt x="2676303" y="944841"/>
                  <a:pt x="2652772" y="958882"/>
                  <a:pt x="2502955" y="954107"/>
                </a:cubicBezTo>
                <a:cubicBezTo>
                  <a:pt x="2353138" y="949332"/>
                  <a:pt x="2058668" y="944623"/>
                  <a:pt x="1833415" y="954107"/>
                </a:cubicBezTo>
                <a:cubicBezTo>
                  <a:pt x="1608162" y="963591"/>
                  <a:pt x="1538150" y="955853"/>
                  <a:pt x="1251478" y="954107"/>
                </a:cubicBezTo>
                <a:cubicBezTo>
                  <a:pt x="964806" y="952361"/>
                  <a:pt x="934560" y="953873"/>
                  <a:pt x="625739" y="954107"/>
                </a:cubicBezTo>
                <a:cubicBezTo>
                  <a:pt x="316918" y="954341"/>
                  <a:pt x="278980" y="940527"/>
                  <a:pt x="0" y="954107"/>
                </a:cubicBezTo>
                <a:cubicBezTo>
                  <a:pt x="-17176" y="859113"/>
                  <a:pt x="10891" y="623026"/>
                  <a:pt x="0" y="505677"/>
                </a:cubicBezTo>
                <a:cubicBezTo>
                  <a:pt x="-10891" y="388328"/>
                  <a:pt x="-10766" y="183421"/>
                  <a:pt x="0" y="0"/>
                </a:cubicBezTo>
                <a:close/>
              </a:path>
              <a:path w="4380172" h="954107" stroke="0" extrusionOk="0">
                <a:moveTo>
                  <a:pt x="0" y="0"/>
                </a:moveTo>
                <a:cubicBezTo>
                  <a:pt x="258885" y="2073"/>
                  <a:pt x="334204" y="19530"/>
                  <a:pt x="581937" y="0"/>
                </a:cubicBezTo>
                <a:cubicBezTo>
                  <a:pt x="829670" y="-19530"/>
                  <a:pt x="1097389" y="-23867"/>
                  <a:pt x="1295279" y="0"/>
                </a:cubicBezTo>
                <a:cubicBezTo>
                  <a:pt x="1493169" y="23867"/>
                  <a:pt x="1769427" y="26122"/>
                  <a:pt x="1921018" y="0"/>
                </a:cubicBezTo>
                <a:cubicBezTo>
                  <a:pt x="2072609" y="-26122"/>
                  <a:pt x="2330973" y="9457"/>
                  <a:pt x="2502955" y="0"/>
                </a:cubicBezTo>
                <a:cubicBezTo>
                  <a:pt x="2674937" y="-9457"/>
                  <a:pt x="2935070" y="-18305"/>
                  <a:pt x="3084893" y="0"/>
                </a:cubicBezTo>
                <a:cubicBezTo>
                  <a:pt x="3234716" y="18305"/>
                  <a:pt x="3423995" y="-2684"/>
                  <a:pt x="3579226" y="0"/>
                </a:cubicBezTo>
                <a:cubicBezTo>
                  <a:pt x="3734457" y="2684"/>
                  <a:pt x="4129853" y="-31904"/>
                  <a:pt x="4380172" y="0"/>
                </a:cubicBezTo>
                <a:cubicBezTo>
                  <a:pt x="4385602" y="175924"/>
                  <a:pt x="4371751" y="385045"/>
                  <a:pt x="4380172" y="486595"/>
                </a:cubicBezTo>
                <a:cubicBezTo>
                  <a:pt x="4388593" y="588145"/>
                  <a:pt x="4359454" y="831235"/>
                  <a:pt x="4380172" y="954107"/>
                </a:cubicBezTo>
                <a:cubicBezTo>
                  <a:pt x="4068857" y="976737"/>
                  <a:pt x="3887928" y="945489"/>
                  <a:pt x="3666830" y="954107"/>
                </a:cubicBezTo>
                <a:cubicBezTo>
                  <a:pt x="3445732" y="962725"/>
                  <a:pt x="3360541" y="941586"/>
                  <a:pt x="3172496" y="954107"/>
                </a:cubicBezTo>
                <a:cubicBezTo>
                  <a:pt x="2984451" y="966628"/>
                  <a:pt x="2747120" y="958260"/>
                  <a:pt x="2502955" y="954107"/>
                </a:cubicBezTo>
                <a:cubicBezTo>
                  <a:pt x="2258790" y="949954"/>
                  <a:pt x="2091175" y="925739"/>
                  <a:pt x="1833415" y="954107"/>
                </a:cubicBezTo>
                <a:cubicBezTo>
                  <a:pt x="1575655" y="982475"/>
                  <a:pt x="1437633" y="963456"/>
                  <a:pt x="1163874" y="954107"/>
                </a:cubicBezTo>
                <a:cubicBezTo>
                  <a:pt x="890115" y="944758"/>
                  <a:pt x="863636" y="960744"/>
                  <a:pt x="581937" y="954107"/>
                </a:cubicBezTo>
                <a:cubicBezTo>
                  <a:pt x="300238" y="947470"/>
                  <a:pt x="214720" y="943242"/>
                  <a:pt x="0" y="954107"/>
                </a:cubicBezTo>
                <a:cubicBezTo>
                  <a:pt x="9309" y="718912"/>
                  <a:pt x="15114" y="647468"/>
                  <a:pt x="0" y="467512"/>
                </a:cubicBezTo>
                <a:cubicBezTo>
                  <a:pt x="-15114" y="287556"/>
                  <a:pt x="-20196" y="182965"/>
                  <a:pt x="0" y="0"/>
                </a:cubicBezTo>
                <a:close/>
              </a:path>
            </a:pathLst>
          </a:custGeom>
          <a:ln w="38100">
            <a:solidFill>
              <a:schemeClr val="accent6">
                <a:lumMod val="60000"/>
                <a:lumOff val="40000"/>
              </a:schemeClr>
            </a:solidFill>
            <a:extLst>
              <a:ext uri="{C807C97D-BFC1-408E-A445-0C87EB9F89A2}">
                <ask:lineSketchStyleProps xmlns:ask="http://schemas.microsoft.com/office/drawing/2018/sketchyshapes" sd="2014972515">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3"/>
              </a:rPr>
              <a:t>Five Tips for Families - Suffolk County Council</a:t>
            </a:r>
            <a:r>
              <a:rPr lang="en-GB" sz="1400" dirty="0">
                <a:latin typeface="Arial" panose="020B0604020202020204" pitchFamily="34" charset="0"/>
                <a:cs typeface="Arial" panose="020B0604020202020204" pitchFamily="34" charset="0"/>
              </a:rPr>
              <a:t>  is a link to our page of accessible tips on topics such as:  sleep, anxiety, supporting pupils with ASD, positive self-talk, school avoidance</a:t>
            </a:r>
          </a:p>
        </p:txBody>
      </p:sp>
      <p:sp>
        <p:nvSpPr>
          <p:cNvPr id="5" name="Rectangle 4">
            <a:extLst>
              <a:ext uri="{FF2B5EF4-FFF2-40B4-BE49-F238E27FC236}">
                <a16:creationId xmlns:a16="http://schemas.microsoft.com/office/drawing/2014/main" id="{58E0B6F7-1ED4-4A2E-A518-7ABE15492481}"/>
              </a:ext>
            </a:extLst>
          </p:cNvPr>
          <p:cNvSpPr/>
          <p:nvPr/>
        </p:nvSpPr>
        <p:spPr>
          <a:xfrm>
            <a:off x="4892041" y="68463"/>
            <a:ext cx="7061990" cy="738664"/>
          </a:xfrm>
          <a:custGeom>
            <a:avLst/>
            <a:gdLst>
              <a:gd name="connsiteX0" fmla="*/ 0 w 7061990"/>
              <a:gd name="connsiteY0" fmla="*/ 0 h 738664"/>
              <a:gd name="connsiteX1" fmla="*/ 430139 w 7061990"/>
              <a:gd name="connsiteY1" fmla="*/ 0 h 738664"/>
              <a:gd name="connsiteX2" fmla="*/ 1142758 w 7061990"/>
              <a:gd name="connsiteY2" fmla="*/ 0 h 738664"/>
              <a:gd name="connsiteX3" fmla="*/ 1925997 w 7061990"/>
              <a:gd name="connsiteY3" fmla="*/ 0 h 738664"/>
              <a:gd name="connsiteX4" fmla="*/ 2356137 w 7061990"/>
              <a:gd name="connsiteY4" fmla="*/ 0 h 738664"/>
              <a:gd name="connsiteX5" fmla="*/ 2786276 w 7061990"/>
              <a:gd name="connsiteY5" fmla="*/ 0 h 738664"/>
              <a:gd name="connsiteX6" fmla="*/ 3428275 w 7061990"/>
              <a:gd name="connsiteY6" fmla="*/ 0 h 738664"/>
              <a:gd name="connsiteX7" fmla="*/ 3929034 w 7061990"/>
              <a:gd name="connsiteY7" fmla="*/ 0 h 738664"/>
              <a:gd name="connsiteX8" fmla="*/ 4359174 w 7061990"/>
              <a:gd name="connsiteY8" fmla="*/ 0 h 738664"/>
              <a:gd name="connsiteX9" fmla="*/ 5001173 w 7061990"/>
              <a:gd name="connsiteY9" fmla="*/ 0 h 738664"/>
              <a:gd name="connsiteX10" fmla="*/ 5713792 w 7061990"/>
              <a:gd name="connsiteY10" fmla="*/ 0 h 738664"/>
              <a:gd name="connsiteX11" fmla="*/ 6214551 w 7061990"/>
              <a:gd name="connsiteY11" fmla="*/ 0 h 738664"/>
              <a:gd name="connsiteX12" fmla="*/ 7061990 w 7061990"/>
              <a:gd name="connsiteY12" fmla="*/ 0 h 738664"/>
              <a:gd name="connsiteX13" fmla="*/ 7061990 w 7061990"/>
              <a:gd name="connsiteY13" fmla="*/ 354559 h 738664"/>
              <a:gd name="connsiteX14" fmla="*/ 7061990 w 7061990"/>
              <a:gd name="connsiteY14" fmla="*/ 738664 h 738664"/>
              <a:gd name="connsiteX15" fmla="*/ 6278751 w 7061990"/>
              <a:gd name="connsiteY15" fmla="*/ 738664 h 738664"/>
              <a:gd name="connsiteX16" fmla="*/ 5495512 w 7061990"/>
              <a:gd name="connsiteY16" fmla="*/ 738664 h 738664"/>
              <a:gd name="connsiteX17" fmla="*/ 4712273 w 7061990"/>
              <a:gd name="connsiteY17" fmla="*/ 738664 h 738664"/>
              <a:gd name="connsiteX18" fmla="*/ 4140894 w 7061990"/>
              <a:gd name="connsiteY18" fmla="*/ 738664 h 738664"/>
              <a:gd name="connsiteX19" fmla="*/ 3710755 w 7061990"/>
              <a:gd name="connsiteY19" fmla="*/ 738664 h 738664"/>
              <a:gd name="connsiteX20" fmla="*/ 3139376 w 7061990"/>
              <a:gd name="connsiteY20" fmla="*/ 738664 h 738664"/>
              <a:gd name="connsiteX21" fmla="*/ 2638616 w 7061990"/>
              <a:gd name="connsiteY21" fmla="*/ 738664 h 738664"/>
              <a:gd name="connsiteX22" fmla="*/ 2137857 w 7061990"/>
              <a:gd name="connsiteY22" fmla="*/ 738664 h 738664"/>
              <a:gd name="connsiteX23" fmla="*/ 1637098 w 7061990"/>
              <a:gd name="connsiteY23" fmla="*/ 738664 h 738664"/>
              <a:gd name="connsiteX24" fmla="*/ 853859 w 7061990"/>
              <a:gd name="connsiteY24" fmla="*/ 738664 h 738664"/>
              <a:gd name="connsiteX25" fmla="*/ 0 w 7061990"/>
              <a:gd name="connsiteY25" fmla="*/ 738664 h 738664"/>
              <a:gd name="connsiteX26" fmla="*/ 0 w 7061990"/>
              <a:gd name="connsiteY26" fmla="*/ 384105 h 738664"/>
              <a:gd name="connsiteX27" fmla="*/ 0 w 7061990"/>
              <a:gd name="connsiteY27"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61990" h="738664" fill="none" extrusionOk="0">
                <a:moveTo>
                  <a:pt x="0" y="0"/>
                </a:moveTo>
                <a:cubicBezTo>
                  <a:pt x="120864" y="6745"/>
                  <a:pt x="283460" y="-21487"/>
                  <a:pt x="430139" y="0"/>
                </a:cubicBezTo>
                <a:cubicBezTo>
                  <a:pt x="576818" y="21487"/>
                  <a:pt x="997770" y="-20428"/>
                  <a:pt x="1142758" y="0"/>
                </a:cubicBezTo>
                <a:cubicBezTo>
                  <a:pt x="1287746" y="20428"/>
                  <a:pt x="1631192" y="-18975"/>
                  <a:pt x="1925997" y="0"/>
                </a:cubicBezTo>
                <a:cubicBezTo>
                  <a:pt x="2220802" y="18975"/>
                  <a:pt x="2182519" y="-2912"/>
                  <a:pt x="2356137" y="0"/>
                </a:cubicBezTo>
                <a:cubicBezTo>
                  <a:pt x="2529755" y="2912"/>
                  <a:pt x="2664637" y="16486"/>
                  <a:pt x="2786276" y="0"/>
                </a:cubicBezTo>
                <a:cubicBezTo>
                  <a:pt x="2907915" y="-16486"/>
                  <a:pt x="3150455" y="13658"/>
                  <a:pt x="3428275" y="0"/>
                </a:cubicBezTo>
                <a:cubicBezTo>
                  <a:pt x="3706095" y="-13658"/>
                  <a:pt x="3760632" y="-19525"/>
                  <a:pt x="3929034" y="0"/>
                </a:cubicBezTo>
                <a:cubicBezTo>
                  <a:pt x="4097436" y="19525"/>
                  <a:pt x="4209488" y="-17995"/>
                  <a:pt x="4359174" y="0"/>
                </a:cubicBezTo>
                <a:cubicBezTo>
                  <a:pt x="4508860" y="17995"/>
                  <a:pt x="4736831" y="-22036"/>
                  <a:pt x="5001173" y="0"/>
                </a:cubicBezTo>
                <a:cubicBezTo>
                  <a:pt x="5265515" y="22036"/>
                  <a:pt x="5557204" y="-181"/>
                  <a:pt x="5713792" y="0"/>
                </a:cubicBezTo>
                <a:cubicBezTo>
                  <a:pt x="5870380" y="181"/>
                  <a:pt x="5970966" y="-9965"/>
                  <a:pt x="6214551" y="0"/>
                </a:cubicBezTo>
                <a:cubicBezTo>
                  <a:pt x="6458136" y="9965"/>
                  <a:pt x="6796820" y="2611"/>
                  <a:pt x="7061990" y="0"/>
                </a:cubicBezTo>
                <a:cubicBezTo>
                  <a:pt x="7060804" y="75635"/>
                  <a:pt x="7056334" y="218553"/>
                  <a:pt x="7061990" y="354559"/>
                </a:cubicBezTo>
                <a:cubicBezTo>
                  <a:pt x="7067646" y="490565"/>
                  <a:pt x="7077265" y="561353"/>
                  <a:pt x="7061990" y="738664"/>
                </a:cubicBezTo>
                <a:cubicBezTo>
                  <a:pt x="6752203" y="721254"/>
                  <a:pt x="6650283" y="730300"/>
                  <a:pt x="6278751" y="738664"/>
                </a:cubicBezTo>
                <a:cubicBezTo>
                  <a:pt x="5907219" y="747028"/>
                  <a:pt x="5841064" y="771577"/>
                  <a:pt x="5495512" y="738664"/>
                </a:cubicBezTo>
                <a:cubicBezTo>
                  <a:pt x="5149960" y="705751"/>
                  <a:pt x="5007080" y="767330"/>
                  <a:pt x="4712273" y="738664"/>
                </a:cubicBezTo>
                <a:cubicBezTo>
                  <a:pt x="4417466" y="709998"/>
                  <a:pt x="4261773" y="761057"/>
                  <a:pt x="4140894" y="738664"/>
                </a:cubicBezTo>
                <a:cubicBezTo>
                  <a:pt x="4020015" y="716271"/>
                  <a:pt x="3800182" y="736819"/>
                  <a:pt x="3710755" y="738664"/>
                </a:cubicBezTo>
                <a:cubicBezTo>
                  <a:pt x="3621328" y="740509"/>
                  <a:pt x="3382971" y="717273"/>
                  <a:pt x="3139376" y="738664"/>
                </a:cubicBezTo>
                <a:cubicBezTo>
                  <a:pt x="2895781" y="760055"/>
                  <a:pt x="2821878" y="760452"/>
                  <a:pt x="2638616" y="738664"/>
                </a:cubicBezTo>
                <a:cubicBezTo>
                  <a:pt x="2455354" y="716876"/>
                  <a:pt x="2242252" y="727167"/>
                  <a:pt x="2137857" y="738664"/>
                </a:cubicBezTo>
                <a:cubicBezTo>
                  <a:pt x="2033462" y="750161"/>
                  <a:pt x="1834600" y="737220"/>
                  <a:pt x="1637098" y="738664"/>
                </a:cubicBezTo>
                <a:cubicBezTo>
                  <a:pt x="1439596" y="740108"/>
                  <a:pt x="1032783" y="724999"/>
                  <a:pt x="853859" y="738664"/>
                </a:cubicBezTo>
                <a:cubicBezTo>
                  <a:pt x="674935" y="752329"/>
                  <a:pt x="317646" y="753204"/>
                  <a:pt x="0" y="738664"/>
                </a:cubicBezTo>
                <a:cubicBezTo>
                  <a:pt x="-8842" y="606865"/>
                  <a:pt x="5240" y="495728"/>
                  <a:pt x="0" y="384105"/>
                </a:cubicBezTo>
                <a:cubicBezTo>
                  <a:pt x="-5240" y="272482"/>
                  <a:pt x="-10392" y="132428"/>
                  <a:pt x="0" y="0"/>
                </a:cubicBezTo>
                <a:close/>
              </a:path>
              <a:path w="7061990" h="738664" stroke="0" extrusionOk="0">
                <a:moveTo>
                  <a:pt x="0" y="0"/>
                </a:moveTo>
                <a:cubicBezTo>
                  <a:pt x="220178" y="25846"/>
                  <a:pt x="525954" y="21928"/>
                  <a:pt x="783239" y="0"/>
                </a:cubicBezTo>
                <a:cubicBezTo>
                  <a:pt x="1040524" y="-21928"/>
                  <a:pt x="1012710" y="12978"/>
                  <a:pt x="1213378" y="0"/>
                </a:cubicBezTo>
                <a:cubicBezTo>
                  <a:pt x="1414046" y="-12978"/>
                  <a:pt x="1656771" y="-13187"/>
                  <a:pt x="1996617" y="0"/>
                </a:cubicBezTo>
                <a:cubicBezTo>
                  <a:pt x="2336463" y="13187"/>
                  <a:pt x="2307163" y="-5393"/>
                  <a:pt x="2567996" y="0"/>
                </a:cubicBezTo>
                <a:cubicBezTo>
                  <a:pt x="2828829" y="5393"/>
                  <a:pt x="2908358" y="-227"/>
                  <a:pt x="3068756" y="0"/>
                </a:cubicBezTo>
                <a:cubicBezTo>
                  <a:pt x="3229154" y="227"/>
                  <a:pt x="3598805" y="38323"/>
                  <a:pt x="3851995" y="0"/>
                </a:cubicBezTo>
                <a:cubicBezTo>
                  <a:pt x="4105185" y="-38323"/>
                  <a:pt x="4248360" y="26647"/>
                  <a:pt x="4493994" y="0"/>
                </a:cubicBezTo>
                <a:cubicBezTo>
                  <a:pt x="4739628" y="-26647"/>
                  <a:pt x="4789892" y="-7655"/>
                  <a:pt x="4994753" y="0"/>
                </a:cubicBezTo>
                <a:cubicBezTo>
                  <a:pt x="5199614" y="7655"/>
                  <a:pt x="5370283" y="-14541"/>
                  <a:pt x="5566132" y="0"/>
                </a:cubicBezTo>
                <a:cubicBezTo>
                  <a:pt x="5761981" y="14541"/>
                  <a:pt x="6169900" y="21688"/>
                  <a:pt x="6349371" y="0"/>
                </a:cubicBezTo>
                <a:cubicBezTo>
                  <a:pt x="6528842" y="-21688"/>
                  <a:pt x="6898435" y="-11214"/>
                  <a:pt x="7061990" y="0"/>
                </a:cubicBezTo>
                <a:cubicBezTo>
                  <a:pt x="7054623" y="169933"/>
                  <a:pt x="7078396" y="217367"/>
                  <a:pt x="7061990" y="384105"/>
                </a:cubicBezTo>
                <a:cubicBezTo>
                  <a:pt x="7045584" y="550843"/>
                  <a:pt x="7054970" y="643548"/>
                  <a:pt x="7061990" y="738664"/>
                </a:cubicBezTo>
                <a:cubicBezTo>
                  <a:pt x="6925008" y="757127"/>
                  <a:pt x="6588881" y="744485"/>
                  <a:pt x="6419991" y="738664"/>
                </a:cubicBezTo>
                <a:cubicBezTo>
                  <a:pt x="6251101" y="732843"/>
                  <a:pt x="5982412" y="703899"/>
                  <a:pt x="5707372" y="738664"/>
                </a:cubicBezTo>
                <a:cubicBezTo>
                  <a:pt x="5432332" y="773429"/>
                  <a:pt x="5317250" y="749388"/>
                  <a:pt x="5065373" y="738664"/>
                </a:cubicBezTo>
                <a:cubicBezTo>
                  <a:pt x="4813496" y="727940"/>
                  <a:pt x="4625794" y="754561"/>
                  <a:pt x="4282134" y="738664"/>
                </a:cubicBezTo>
                <a:cubicBezTo>
                  <a:pt x="3938474" y="722767"/>
                  <a:pt x="3960121" y="745129"/>
                  <a:pt x="3851995" y="738664"/>
                </a:cubicBezTo>
                <a:cubicBezTo>
                  <a:pt x="3743869" y="732199"/>
                  <a:pt x="3402754" y="741199"/>
                  <a:pt x="3139376" y="738664"/>
                </a:cubicBezTo>
                <a:cubicBezTo>
                  <a:pt x="2875998" y="736129"/>
                  <a:pt x="2693067" y="704262"/>
                  <a:pt x="2356137" y="738664"/>
                </a:cubicBezTo>
                <a:cubicBezTo>
                  <a:pt x="2019207" y="773066"/>
                  <a:pt x="2093215" y="742467"/>
                  <a:pt x="1925997" y="738664"/>
                </a:cubicBezTo>
                <a:cubicBezTo>
                  <a:pt x="1758779" y="734861"/>
                  <a:pt x="1597967" y="722514"/>
                  <a:pt x="1495858" y="738664"/>
                </a:cubicBezTo>
                <a:cubicBezTo>
                  <a:pt x="1393749" y="754814"/>
                  <a:pt x="1154802" y="763753"/>
                  <a:pt x="853859" y="738664"/>
                </a:cubicBezTo>
                <a:cubicBezTo>
                  <a:pt x="552916" y="713575"/>
                  <a:pt x="225524" y="758540"/>
                  <a:pt x="0" y="738664"/>
                </a:cubicBezTo>
                <a:cubicBezTo>
                  <a:pt x="2294" y="632921"/>
                  <a:pt x="12942" y="529848"/>
                  <a:pt x="0" y="384105"/>
                </a:cubicBezTo>
                <a:cubicBezTo>
                  <a:pt x="-12942" y="238362"/>
                  <a:pt x="8701" y="184189"/>
                  <a:pt x="0" y="0"/>
                </a:cubicBezTo>
                <a:close/>
              </a:path>
            </a:pathLst>
          </a:custGeom>
          <a:ln w="38100">
            <a:solidFill>
              <a:schemeClr val="accent6">
                <a:lumMod val="60000"/>
                <a:lumOff val="40000"/>
              </a:schemeClr>
            </a:solidFill>
            <a:extLst>
              <a:ext uri="{C807C97D-BFC1-408E-A445-0C87EB9F89A2}">
                <ask:lineSketchStyleProps xmlns:ask="http://schemas.microsoft.com/office/drawing/2018/sketchyshapes" sd="1020492554">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4"/>
              </a:rPr>
              <a:t>Wellbeing advice to help you support your family - BBC Parents' Toolkit - BBC Bitesize</a:t>
            </a:r>
            <a:r>
              <a:rPr lang="en-GB" sz="1400" dirty="0">
                <a:latin typeface="Arial" panose="020B0604020202020204" pitchFamily="34" charset="0"/>
                <a:cs typeface="Arial" panose="020B0604020202020204" pitchFamily="34" charset="0"/>
              </a:rPr>
              <a:t> hosts some links to supporting teenagers’ wellbeing for parents / carers with advice on (for example) anxiety, sleep, resilience building and LGBTQ+</a:t>
            </a:r>
          </a:p>
        </p:txBody>
      </p:sp>
      <p:sp>
        <p:nvSpPr>
          <p:cNvPr id="7" name="Rectangle 6">
            <a:extLst>
              <a:ext uri="{FF2B5EF4-FFF2-40B4-BE49-F238E27FC236}">
                <a16:creationId xmlns:a16="http://schemas.microsoft.com/office/drawing/2014/main" id="{FC516510-0983-464C-B2A3-F896ED1F82D4}"/>
              </a:ext>
            </a:extLst>
          </p:cNvPr>
          <p:cNvSpPr/>
          <p:nvPr/>
        </p:nvSpPr>
        <p:spPr>
          <a:xfrm>
            <a:off x="6804749" y="4483671"/>
            <a:ext cx="5172230" cy="1169551"/>
          </a:xfrm>
          <a:custGeom>
            <a:avLst/>
            <a:gdLst>
              <a:gd name="connsiteX0" fmla="*/ 0 w 5172230"/>
              <a:gd name="connsiteY0" fmla="*/ 0 h 1169551"/>
              <a:gd name="connsiteX1" fmla="*/ 646529 w 5172230"/>
              <a:gd name="connsiteY1" fmla="*/ 0 h 1169551"/>
              <a:gd name="connsiteX2" fmla="*/ 1344780 w 5172230"/>
              <a:gd name="connsiteY2" fmla="*/ 0 h 1169551"/>
              <a:gd name="connsiteX3" fmla="*/ 1991309 w 5172230"/>
              <a:gd name="connsiteY3" fmla="*/ 0 h 1169551"/>
              <a:gd name="connsiteX4" fmla="*/ 2534393 w 5172230"/>
              <a:gd name="connsiteY4" fmla="*/ 0 h 1169551"/>
              <a:gd name="connsiteX5" fmla="*/ 3129199 w 5172230"/>
              <a:gd name="connsiteY5" fmla="*/ 0 h 1169551"/>
              <a:gd name="connsiteX6" fmla="*/ 3672283 w 5172230"/>
              <a:gd name="connsiteY6" fmla="*/ 0 h 1169551"/>
              <a:gd name="connsiteX7" fmla="*/ 4318812 w 5172230"/>
              <a:gd name="connsiteY7" fmla="*/ 0 h 1169551"/>
              <a:gd name="connsiteX8" fmla="*/ 5172230 w 5172230"/>
              <a:gd name="connsiteY8" fmla="*/ 0 h 1169551"/>
              <a:gd name="connsiteX9" fmla="*/ 5172230 w 5172230"/>
              <a:gd name="connsiteY9" fmla="*/ 584776 h 1169551"/>
              <a:gd name="connsiteX10" fmla="*/ 5172230 w 5172230"/>
              <a:gd name="connsiteY10" fmla="*/ 1169551 h 1169551"/>
              <a:gd name="connsiteX11" fmla="*/ 4473979 w 5172230"/>
              <a:gd name="connsiteY11" fmla="*/ 1169551 h 1169551"/>
              <a:gd name="connsiteX12" fmla="*/ 3724006 w 5172230"/>
              <a:gd name="connsiteY12" fmla="*/ 1169551 h 1169551"/>
              <a:gd name="connsiteX13" fmla="*/ 3180921 w 5172230"/>
              <a:gd name="connsiteY13" fmla="*/ 1169551 h 1169551"/>
              <a:gd name="connsiteX14" fmla="*/ 2482670 w 5172230"/>
              <a:gd name="connsiteY14" fmla="*/ 1169551 h 1169551"/>
              <a:gd name="connsiteX15" fmla="*/ 1991309 w 5172230"/>
              <a:gd name="connsiteY15" fmla="*/ 1169551 h 1169551"/>
              <a:gd name="connsiteX16" fmla="*/ 1499947 w 5172230"/>
              <a:gd name="connsiteY16" fmla="*/ 1169551 h 1169551"/>
              <a:gd name="connsiteX17" fmla="*/ 801696 w 5172230"/>
              <a:gd name="connsiteY17" fmla="*/ 1169551 h 1169551"/>
              <a:gd name="connsiteX18" fmla="*/ 0 w 5172230"/>
              <a:gd name="connsiteY18" fmla="*/ 1169551 h 1169551"/>
              <a:gd name="connsiteX19" fmla="*/ 0 w 5172230"/>
              <a:gd name="connsiteY19" fmla="*/ 596471 h 1169551"/>
              <a:gd name="connsiteX20" fmla="*/ 0 w 5172230"/>
              <a:gd name="connsiteY20"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72230" h="1169551" fill="none" extrusionOk="0">
                <a:moveTo>
                  <a:pt x="0" y="0"/>
                </a:moveTo>
                <a:cubicBezTo>
                  <a:pt x="260938" y="21020"/>
                  <a:pt x="400910" y="24492"/>
                  <a:pt x="646529" y="0"/>
                </a:cubicBezTo>
                <a:cubicBezTo>
                  <a:pt x="892148" y="-24492"/>
                  <a:pt x="1145304" y="27773"/>
                  <a:pt x="1344780" y="0"/>
                </a:cubicBezTo>
                <a:cubicBezTo>
                  <a:pt x="1544256" y="-27773"/>
                  <a:pt x="1752834" y="-6072"/>
                  <a:pt x="1991309" y="0"/>
                </a:cubicBezTo>
                <a:cubicBezTo>
                  <a:pt x="2229784" y="6072"/>
                  <a:pt x="2380623" y="-2886"/>
                  <a:pt x="2534393" y="0"/>
                </a:cubicBezTo>
                <a:cubicBezTo>
                  <a:pt x="2688163" y="2886"/>
                  <a:pt x="2907329" y="-5225"/>
                  <a:pt x="3129199" y="0"/>
                </a:cubicBezTo>
                <a:cubicBezTo>
                  <a:pt x="3351069" y="5225"/>
                  <a:pt x="3484267" y="7703"/>
                  <a:pt x="3672283" y="0"/>
                </a:cubicBezTo>
                <a:cubicBezTo>
                  <a:pt x="3860299" y="-7703"/>
                  <a:pt x="4068896" y="23490"/>
                  <a:pt x="4318812" y="0"/>
                </a:cubicBezTo>
                <a:cubicBezTo>
                  <a:pt x="4568728" y="-23490"/>
                  <a:pt x="4917379" y="35875"/>
                  <a:pt x="5172230" y="0"/>
                </a:cubicBezTo>
                <a:cubicBezTo>
                  <a:pt x="5173481" y="131774"/>
                  <a:pt x="5147411" y="361527"/>
                  <a:pt x="5172230" y="584776"/>
                </a:cubicBezTo>
                <a:cubicBezTo>
                  <a:pt x="5197049" y="808025"/>
                  <a:pt x="5182058" y="956194"/>
                  <a:pt x="5172230" y="1169551"/>
                </a:cubicBezTo>
                <a:cubicBezTo>
                  <a:pt x="4890026" y="1165610"/>
                  <a:pt x="4821575" y="1187785"/>
                  <a:pt x="4473979" y="1169551"/>
                </a:cubicBezTo>
                <a:cubicBezTo>
                  <a:pt x="4126383" y="1151317"/>
                  <a:pt x="3878642" y="1190123"/>
                  <a:pt x="3724006" y="1169551"/>
                </a:cubicBezTo>
                <a:cubicBezTo>
                  <a:pt x="3569370" y="1148979"/>
                  <a:pt x="3303033" y="1150306"/>
                  <a:pt x="3180921" y="1169551"/>
                </a:cubicBezTo>
                <a:cubicBezTo>
                  <a:pt x="3058809" y="1188796"/>
                  <a:pt x="2830634" y="1143009"/>
                  <a:pt x="2482670" y="1169551"/>
                </a:cubicBezTo>
                <a:cubicBezTo>
                  <a:pt x="2134706" y="1196093"/>
                  <a:pt x="2132824" y="1147717"/>
                  <a:pt x="1991309" y="1169551"/>
                </a:cubicBezTo>
                <a:cubicBezTo>
                  <a:pt x="1849794" y="1191385"/>
                  <a:pt x="1673374" y="1152466"/>
                  <a:pt x="1499947" y="1169551"/>
                </a:cubicBezTo>
                <a:cubicBezTo>
                  <a:pt x="1326520" y="1186636"/>
                  <a:pt x="1132694" y="1198756"/>
                  <a:pt x="801696" y="1169551"/>
                </a:cubicBezTo>
                <a:cubicBezTo>
                  <a:pt x="470698" y="1140346"/>
                  <a:pt x="227869" y="1134986"/>
                  <a:pt x="0" y="1169551"/>
                </a:cubicBezTo>
                <a:cubicBezTo>
                  <a:pt x="-12233" y="913051"/>
                  <a:pt x="-11149" y="781916"/>
                  <a:pt x="0" y="596471"/>
                </a:cubicBezTo>
                <a:cubicBezTo>
                  <a:pt x="11149" y="411026"/>
                  <a:pt x="-14021" y="143921"/>
                  <a:pt x="0" y="0"/>
                </a:cubicBezTo>
                <a:close/>
              </a:path>
              <a:path w="5172230" h="1169551" stroke="0" extrusionOk="0">
                <a:moveTo>
                  <a:pt x="0" y="0"/>
                </a:moveTo>
                <a:cubicBezTo>
                  <a:pt x="259536" y="-12356"/>
                  <a:pt x="378909" y="-9921"/>
                  <a:pt x="543084" y="0"/>
                </a:cubicBezTo>
                <a:cubicBezTo>
                  <a:pt x="707259" y="9921"/>
                  <a:pt x="966424" y="24258"/>
                  <a:pt x="1137891" y="0"/>
                </a:cubicBezTo>
                <a:cubicBezTo>
                  <a:pt x="1309358" y="-24258"/>
                  <a:pt x="1589874" y="-2924"/>
                  <a:pt x="1887864" y="0"/>
                </a:cubicBezTo>
                <a:cubicBezTo>
                  <a:pt x="2185854" y="2924"/>
                  <a:pt x="2273410" y="26320"/>
                  <a:pt x="2586115" y="0"/>
                </a:cubicBezTo>
                <a:cubicBezTo>
                  <a:pt x="2898820" y="-26320"/>
                  <a:pt x="3087314" y="-25060"/>
                  <a:pt x="3232644" y="0"/>
                </a:cubicBezTo>
                <a:cubicBezTo>
                  <a:pt x="3377974" y="25060"/>
                  <a:pt x="3524463" y="1290"/>
                  <a:pt x="3775728" y="0"/>
                </a:cubicBezTo>
                <a:cubicBezTo>
                  <a:pt x="4026993" y="-1290"/>
                  <a:pt x="4249480" y="14861"/>
                  <a:pt x="4370534" y="0"/>
                </a:cubicBezTo>
                <a:cubicBezTo>
                  <a:pt x="4491588" y="-14861"/>
                  <a:pt x="4811205" y="921"/>
                  <a:pt x="5172230" y="0"/>
                </a:cubicBezTo>
                <a:cubicBezTo>
                  <a:pt x="5148062" y="206267"/>
                  <a:pt x="5187101" y="313635"/>
                  <a:pt x="5172230" y="561384"/>
                </a:cubicBezTo>
                <a:cubicBezTo>
                  <a:pt x="5157359" y="809133"/>
                  <a:pt x="5154139" y="979593"/>
                  <a:pt x="5172230" y="1169551"/>
                </a:cubicBezTo>
                <a:cubicBezTo>
                  <a:pt x="4833248" y="1154728"/>
                  <a:pt x="4650545" y="1166197"/>
                  <a:pt x="4473979" y="1169551"/>
                </a:cubicBezTo>
                <a:cubicBezTo>
                  <a:pt x="4297413" y="1172905"/>
                  <a:pt x="4000074" y="1166397"/>
                  <a:pt x="3879173" y="1169551"/>
                </a:cubicBezTo>
                <a:cubicBezTo>
                  <a:pt x="3758272" y="1172705"/>
                  <a:pt x="3572839" y="1158711"/>
                  <a:pt x="3387811" y="1169551"/>
                </a:cubicBezTo>
                <a:cubicBezTo>
                  <a:pt x="3202783" y="1180391"/>
                  <a:pt x="3012660" y="1158826"/>
                  <a:pt x="2844727" y="1169551"/>
                </a:cubicBezTo>
                <a:cubicBezTo>
                  <a:pt x="2676794" y="1180276"/>
                  <a:pt x="2588885" y="1172448"/>
                  <a:pt x="2353365" y="1169551"/>
                </a:cubicBezTo>
                <a:cubicBezTo>
                  <a:pt x="2117845" y="1166654"/>
                  <a:pt x="2043865" y="1190947"/>
                  <a:pt x="1758558" y="1169551"/>
                </a:cubicBezTo>
                <a:cubicBezTo>
                  <a:pt x="1473251" y="1148155"/>
                  <a:pt x="1365404" y="1167029"/>
                  <a:pt x="1163752" y="1169551"/>
                </a:cubicBezTo>
                <a:cubicBezTo>
                  <a:pt x="962100" y="1172073"/>
                  <a:pt x="754796" y="1177272"/>
                  <a:pt x="620668" y="1169551"/>
                </a:cubicBezTo>
                <a:cubicBezTo>
                  <a:pt x="486540" y="1161830"/>
                  <a:pt x="138606" y="1144149"/>
                  <a:pt x="0" y="1169551"/>
                </a:cubicBezTo>
                <a:cubicBezTo>
                  <a:pt x="27031" y="905314"/>
                  <a:pt x="-21834" y="735243"/>
                  <a:pt x="0" y="619862"/>
                </a:cubicBezTo>
                <a:cubicBezTo>
                  <a:pt x="21834" y="504481"/>
                  <a:pt x="-6694" y="291615"/>
                  <a:pt x="0" y="0"/>
                </a:cubicBezTo>
                <a:close/>
              </a:path>
            </a:pathLst>
          </a:custGeom>
          <a:ln w="38100">
            <a:solidFill>
              <a:schemeClr val="accent6">
                <a:lumMod val="60000"/>
                <a:lumOff val="40000"/>
              </a:schemeClr>
            </a:solidFill>
            <a:extLst>
              <a:ext uri="{C807C97D-BFC1-408E-A445-0C87EB9F89A2}">
                <ask:lineSketchStyleProps xmlns:ask="http://schemas.microsoft.com/office/drawing/2018/sketchyshapes" sd="3342319914">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5"/>
              </a:rPr>
              <a:t>Psychology in Schools Team - NSFT Events | Eventbrite</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Is a link to a rolling programme of free live webinars from Suffolk Clinical Psychologists specifically for parents on a range of mental health topics including emotional regulation, anxiety, social media, building resilience etc.</a:t>
            </a:r>
          </a:p>
        </p:txBody>
      </p:sp>
      <p:sp>
        <p:nvSpPr>
          <p:cNvPr id="8" name="Rectangle 7">
            <a:extLst>
              <a:ext uri="{FF2B5EF4-FFF2-40B4-BE49-F238E27FC236}">
                <a16:creationId xmlns:a16="http://schemas.microsoft.com/office/drawing/2014/main" id="{D0DEC686-5E43-4049-99C5-A0F19AC20116}"/>
              </a:ext>
            </a:extLst>
          </p:cNvPr>
          <p:cNvSpPr/>
          <p:nvPr/>
        </p:nvSpPr>
        <p:spPr>
          <a:xfrm>
            <a:off x="158557" y="3940181"/>
            <a:ext cx="4539858" cy="1384995"/>
          </a:xfrm>
          <a:custGeom>
            <a:avLst/>
            <a:gdLst>
              <a:gd name="connsiteX0" fmla="*/ 0 w 4539858"/>
              <a:gd name="connsiteY0" fmla="*/ 0 h 1384995"/>
              <a:gd name="connsiteX1" fmla="*/ 739348 w 4539858"/>
              <a:gd name="connsiteY1" fmla="*/ 0 h 1384995"/>
              <a:gd name="connsiteX2" fmla="*/ 1297102 w 4539858"/>
              <a:gd name="connsiteY2" fmla="*/ 0 h 1384995"/>
              <a:gd name="connsiteX3" fmla="*/ 1945653 w 4539858"/>
              <a:gd name="connsiteY3" fmla="*/ 0 h 1384995"/>
              <a:gd name="connsiteX4" fmla="*/ 2548806 w 4539858"/>
              <a:gd name="connsiteY4" fmla="*/ 0 h 1384995"/>
              <a:gd name="connsiteX5" fmla="*/ 3106560 w 4539858"/>
              <a:gd name="connsiteY5" fmla="*/ 0 h 1384995"/>
              <a:gd name="connsiteX6" fmla="*/ 3709713 w 4539858"/>
              <a:gd name="connsiteY6" fmla="*/ 0 h 1384995"/>
              <a:gd name="connsiteX7" fmla="*/ 4539858 w 4539858"/>
              <a:gd name="connsiteY7" fmla="*/ 0 h 1384995"/>
              <a:gd name="connsiteX8" fmla="*/ 4539858 w 4539858"/>
              <a:gd name="connsiteY8" fmla="*/ 692498 h 1384995"/>
              <a:gd name="connsiteX9" fmla="*/ 4539858 w 4539858"/>
              <a:gd name="connsiteY9" fmla="*/ 1384995 h 1384995"/>
              <a:gd name="connsiteX10" fmla="*/ 3891307 w 4539858"/>
              <a:gd name="connsiteY10" fmla="*/ 1384995 h 1384995"/>
              <a:gd name="connsiteX11" fmla="*/ 3288154 w 4539858"/>
              <a:gd name="connsiteY11" fmla="*/ 1384995 h 1384995"/>
              <a:gd name="connsiteX12" fmla="*/ 2548806 w 4539858"/>
              <a:gd name="connsiteY12" fmla="*/ 1384995 h 1384995"/>
              <a:gd name="connsiteX13" fmla="*/ 1809458 w 4539858"/>
              <a:gd name="connsiteY13" fmla="*/ 1384995 h 1384995"/>
              <a:gd name="connsiteX14" fmla="*/ 1070109 w 4539858"/>
              <a:gd name="connsiteY14" fmla="*/ 1384995 h 1384995"/>
              <a:gd name="connsiteX15" fmla="*/ 0 w 4539858"/>
              <a:gd name="connsiteY15" fmla="*/ 1384995 h 1384995"/>
              <a:gd name="connsiteX16" fmla="*/ 0 w 4539858"/>
              <a:gd name="connsiteY16" fmla="*/ 664798 h 1384995"/>
              <a:gd name="connsiteX17" fmla="*/ 0 w 4539858"/>
              <a:gd name="connsiteY17"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39858" h="1384995" fill="none" extrusionOk="0">
                <a:moveTo>
                  <a:pt x="0" y="0"/>
                </a:moveTo>
                <a:cubicBezTo>
                  <a:pt x="177888" y="-11651"/>
                  <a:pt x="372066" y="-19854"/>
                  <a:pt x="739348" y="0"/>
                </a:cubicBezTo>
                <a:cubicBezTo>
                  <a:pt x="1106630" y="19854"/>
                  <a:pt x="1068917" y="24108"/>
                  <a:pt x="1297102" y="0"/>
                </a:cubicBezTo>
                <a:cubicBezTo>
                  <a:pt x="1525287" y="-24108"/>
                  <a:pt x="1771562" y="-6780"/>
                  <a:pt x="1945653" y="0"/>
                </a:cubicBezTo>
                <a:cubicBezTo>
                  <a:pt x="2119744" y="6780"/>
                  <a:pt x="2398701" y="-24153"/>
                  <a:pt x="2548806" y="0"/>
                </a:cubicBezTo>
                <a:cubicBezTo>
                  <a:pt x="2698911" y="24153"/>
                  <a:pt x="2890158" y="24542"/>
                  <a:pt x="3106560" y="0"/>
                </a:cubicBezTo>
                <a:cubicBezTo>
                  <a:pt x="3322962" y="-24542"/>
                  <a:pt x="3433196" y="24330"/>
                  <a:pt x="3709713" y="0"/>
                </a:cubicBezTo>
                <a:cubicBezTo>
                  <a:pt x="3986230" y="-24330"/>
                  <a:pt x="4202815" y="5025"/>
                  <a:pt x="4539858" y="0"/>
                </a:cubicBezTo>
                <a:cubicBezTo>
                  <a:pt x="4566993" y="165082"/>
                  <a:pt x="4540401" y="476648"/>
                  <a:pt x="4539858" y="692498"/>
                </a:cubicBezTo>
                <a:cubicBezTo>
                  <a:pt x="4539315" y="908348"/>
                  <a:pt x="4572523" y="1095418"/>
                  <a:pt x="4539858" y="1384995"/>
                </a:cubicBezTo>
                <a:cubicBezTo>
                  <a:pt x="4332439" y="1372009"/>
                  <a:pt x="4069021" y="1361828"/>
                  <a:pt x="3891307" y="1384995"/>
                </a:cubicBezTo>
                <a:cubicBezTo>
                  <a:pt x="3713593" y="1408162"/>
                  <a:pt x="3490394" y="1411966"/>
                  <a:pt x="3288154" y="1384995"/>
                </a:cubicBezTo>
                <a:cubicBezTo>
                  <a:pt x="3085914" y="1358024"/>
                  <a:pt x="2705834" y="1372403"/>
                  <a:pt x="2548806" y="1384995"/>
                </a:cubicBezTo>
                <a:cubicBezTo>
                  <a:pt x="2391778" y="1397587"/>
                  <a:pt x="1969985" y="1386998"/>
                  <a:pt x="1809458" y="1384995"/>
                </a:cubicBezTo>
                <a:cubicBezTo>
                  <a:pt x="1648931" y="1382992"/>
                  <a:pt x="1314642" y="1354034"/>
                  <a:pt x="1070109" y="1384995"/>
                </a:cubicBezTo>
                <a:cubicBezTo>
                  <a:pt x="825576" y="1415956"/>
                  <a:pt x="450641" y="1410655"/>
                  <a:pt x="0" y="1384995"/>
                </a:cubicBezTo>
                <a:cubicBezTo>
                  <a:pt x="31361" y="1170337"/>
                  <a:pt x="-33487" y="814630"/>
                  <a:pt x="0" y="664798"/>
                </a:cubicBezTo>
                <a:cubicBezTo>
                  <a:pt x="33487" y="514966"/>
                  <a:pt x="18039" y="188597"/>
                  <a:pt x="0" y="0"/>
                </a:cubicBezTo>
                <a:close/>
              </a:path>
              <a:path w="4539858" h="1384995" stroke="0" extrusionOk="0">
                <a:moveTo>
                  <a:pt x="0" y="0"/>
                </a:moveTo>
                <a:cubicBezTo>
                  <a:pt x="295595" y="-10984"/>
                  <a:pt x="341720" y="-14817"/>
                  <a:pt x="603153" y="0"/>
                </a:cubicBezTo>
                <a:cubicBezTo>
                  <a:pt x="864586" y="14817"/>
                  <a:pt x="985848" y="-20691"/>
                  <a:pt x="1160907" y="0"/>
                </a:cubicBezTo>
                <a:cubicBezTo>
                  <a:pt x="1335966" y="20691"/>
                  <a:pt x="1535719" y="-7205"/>
                  <a:pt x="1900255" y="0"/>
                </a:cubicBezTo>
                <a:cubicBezTo>
                  <a:pt x="2264791" y="7205"/>
                  <a:pt x="2426748" y="18800"/>
                  <a:pt x="2594205" y="0"/>
                </a:cubicBezTo>
                <a:cubicBezTo>
                  <a:pt x="2761662" y="-18800"/>
                  <a:pt x="3044390" y="-25361"/>
                  <a:pt x="3288154" y="0"/>
                </a:cubicBezTo>
                <a:cubicBezTo>
                  <a:pt x="3531918" y="25361"/>
                  <a:pt x="3737291" y="8942"/>
                  <a:pt x="3982104" y="0"/>
                </a:cubicBezTo>
                <a:cubicBezTo>
                  <a:pt x="4226917" y="-8942"/>
                  <a:pt x="4284739" y="-12662"/>
                  <a:pt x="4539858" y="0"/>
                </a:cubicBezTo>
                <a:cubicBezTo>
                  <a:pt x="4546108" y="239931"/>
                  <a:pt x="4523270" y="487309"/>
                  <a:pt x="4539858" y="678648"/>
                </a:cubicBezTo>
                <a:cubicBezTo>
                  <a:pt x="4556446" y="869987"/>
                  <a:pt x="4519739" y="1099671"/>
                  <a:pt x="4539858" y="1384995"/>
                </a:cubicBezTo>
                <a:cubicBezTo>
                  <a:pt x="4393433" y="1408412"/>
                  <a:pt x="4074016" y="1413783"/>
                  <a:pt x="3936705" y="1384995"/>
                </a:cubicBezTo>
                <a:cubicBezTo>
                  <a:pt x="3799394" y="1356207"/>
                  <a:pt x="3540656" y="1371934"/>
                  <a:pt x="3333553" y="1384995"/>
                </a:cubicBezTo>
                <a:cubicBezTo>
                  <a:pt x="3126450" y="1398056"/>
                  <a:pt x="2841109" y="1384011"/>
                  <a:pt x="2685002" y="1384995"/>
                </a:cubicBezTo>
                <a:cubicBezTo>
                  <a:pt x="2528895" y="1385979"/>
                  <a:pt x="2169850" y="1383065"/>
                  <a:pt x="1945653" y="1384995"/>
                </a:cubicBezTo>
                <a:cubicBezTo>
                  <a:pt x="1721456" y="1386925"/>
                  <a:pt x="1614557" y="1388923"/>
                  <a:pt x="1387899" y="1384995"/>
                </a:cubicBezTo>
                <a:cubicBezTo>
                  <a:pt x="1161241" y="1381067"/>
                  <a:pt x="926988" y="1408964"/>
                  <a:pt x="739348" y="1384995"/>
                </a:cubicBezTo>
                <a:cubicBezTo>
                  <a:pt x="551708" y="1361026"/>
                  <a:pt x="154525" y="1368007"/>
                  <a:pt x="0" y="1384995"/>
                </a:cubicBezTo>
                <a:cubicBezTo>
                  <a:pt x="11913" y="1208206"/>
                  <a:pt x="-2675" y="1036726"/>
                  <a:pt x="0" y="734047"/>
                </a:cubicBezTo>
                <a:cubicBezTo>
                  <a:pt x="2675" y="431368"/>
                  <a:pt x="-34062" y="189292"/>
                  <a:pt x="0" y="0"/>
                </a:cubicBezTo>
                <a:close/>
              </a:path>
            </a:pathLst>
          </a:custGeom>
          <a:ln w="38100">
            <a:solidFill>
              <a:schemeClr val="accent6">
                <a:lumMod val="60000"/>
                <a:lumOff val="40000"/>
              </a:schemeClr>
            </a:solidFill>
            <a:extLst>
              <a:ext uri="{C807C97D-BFC1-408E-A445-0C87EB9F89A2}">
                <ask:lineSketchStyleProps xmlns:ask="http://schemas.microsoft.com/office/drawing/2018/sketchyshapes" sd="332582538">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6"/>
              </a:rPr>
              <a:t>Online Workshops and Courses - Wellbeing Suffolk (wellbeingnands.co.uk)</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service offers a range of short on-line courses &amp; workshops with both adults and children as the focus – some on mental health and some on physical health; they are all free and presented live by clinicians.</a:t>
            </a:r>
          </a:p>
        </p:txBody>
      </p:sp>
      <p:sp>
        <p:nvSpPr>
          <p:cNvPr id="9" name="Rectangle 8">
            <a:extLst>
              <a:ext uri="{FF2B5EF4-FFF2-40B4-BE49-F238E27FC236}">
                <a16:creationId xmlns:a16="http://schemas.microsoft.com/office/drawing/2014/main" id="{95E6EDF1-701C-4C8E-AF6B-C4FD680863ED}"/>
              </a:ext>
            </a:extLst>
          </p:cNvPr>
          <p:cNvSpPr/>
          <p:nvPr/>
        </p:nvSpPr>
        <p:spPr>
          <a:xfrm>
            <a:off x="7154845" y="2594553"/>
            <a:ext cx="4799185" cy="1815882"/>
          </a:xfrm>
          <a:custGeom>
            <a:avLst/>
            <a:gdLst>
              <a:gd name="connsiteX0" fmla="*/ 0 w 4799185"/>
              <a:gd name="connsiteY0" fmla="*/ 0 h 1815882"/>
              <a:gd name="connsiteX1" fmla="*/ 733590 w 4799185"/>
              <a:gd name="connsiteY1" fmla="*/ 0 h 1815882"/>
              <a:gd name="connsiteX2" fmla="*/ 1371196 w 4799185"/>
              <a:gd name="connsiteY2" fmla="*/ 0 h 1815882"/>
              <a:gd name="connsiteX3" fmla="*/ 2008802 w 4799185"/>
              <a:gd name="connsiteY3" fmla="*/ 0 h 1815882"/>
              <a:gd name="connsiteX4" fmla="*/ 2550424 w 4799185"/>
              <a:gd name="connsiteY4" fmla="*/ 0 h 1815882"/>
              <a:gd name="connsiteX5" fmla="*/ 3332006 w 4799185"/>
              <a:gd name="connsiteY5" fmla="*/ 0 h 1815882"/>
              <a:gd name="connsiteX6" fmla="*/ 4017603 w 4799185"/>
              <a:gd name="connsiteY6" fmla="*/ 0 h 1815882"/>
              <a:gd name="connsiteX7" fmla="*/ 4799185 w 4799185"/>
              <a:gd name="connsiteY7" fmla="*/ 0 h 1815882"/>
              <a:gd name="connsiteX8" fmla="*/ 4799185 w 4799185"/>
              <a:gd name="connsiteY8" fmla="*/ 550818 h 1815882"/>
              <a:gd name="connsiteX9" fmla="*/ 4799185 w 4799185"/>
              <a:gd name="connsiteY9" fmla="*/ 1192429 h 1815882"/>
              <a:gd name="connsiteX10" fmla="*/ 4799185 w 4799185"/>
              <a:gd name="connsiteY10" fmla="*/ 1815882 h 1815882"/>
              <a:gd name="connsiteX11" fmla="*/ 4257563 w 4799185"/>
              <a:gd name="connsiteY11" fmla="*/ 1815882 h 1815882"/>
              <a:gd name="connsiteX12" fmla="*/ 3715940 w 4799185"/>
              <a:gd name="connsiteY12" fmla="*/ 1815882 h 1815882"/>
              <a:gd name="connsiteX13" fmla="*/ 3078334 w 4799185"/>
              <a:gd name="connsiteY13" fmla="*/ 1815882 h 1815882"/>
              <a:gd name="connsiteX14" fmla="*/ 2440728 w 4799185"/>
              <a:gd name="connsiteY14" fmla="*/ 1815882 h 1815882"/>
              <a:gd name="connsiteX15" fmla="*/ 1803122 w 4799185"/>
              <a:gd name="connsiteY15" fmla="*/ 1815882 h 1815882"/>
              <a:gd name="connsiteX16" fmla="*/ 1213508 w 4799185"/>
              <a:gd name="connsiteY16" fmla="*/ 1815882 h 1815882"/>
              <a:gd name="connsiteX17" fmla="*/ 0 w 4799185"/>
              <a:gd name="connsiteY17" fmla="*/ 1815882 h 1815882"/>
              <a:gd name="connsiteX18" fmla="*/ 0 w 4799185"/>
              <a:gd name="connsiteY18" fmla="*/ 1246906 h 1815882"/>
              <a:gd name="connsiteX19" fmla="*/ 0 w 4799185"/>
              <a:gd name="connsiteY19" fmla="*/ 641612 h 1815882"/>
              <a:gd name="connsiteX20" fmla="*/ 0 w 4799185"/>
              <a:gd name="connsiteY20"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99185" h="1815882" fill="none" extrusionOk="0">
                <a:moveTo>
                  <a:pt x="0" y="0"/>
                </a:moveTo>
                <a:cubicBezTo>
                  <a:pt x="175423" y="29131"/>
                  <a:pt x="579981" y="-2440"/>
                  <a:pt x="733590" y="0"/>
                </a:cubicBezTo>
                <a:cubicBezTo>
                  <a:pt x="887199" y="2440"/>
                  <a:pt x="1153502" y="-14977"/>
                  <a:pt x="1371196" y="0"/>
                </a:cubicBezTo>
                <a:cubicBezTo>
                  <a:pt x="1588890" y="14977"/>
                  <a:pt x="1754025" y="3520"/>
                  <a:pt x="2008802" y="0"/>
                </a:cubicBezTo>
                <a:cubicBezTo>
                  <a:pt x="2263579" y="-3520"/>
                  <a:pt x="2405803" y="2334"/>
                  <a:pt x="2550424" y="0"/>
                </a:cubicBezTo>
                <a:cubicBezTo>
                  <a:pt x="2695045" y="-2334"/>
                  <a:pt x="3156150" y="28057"/>
                  <a:pt x="3332006" y="0"/>
                </a:cubicBezTo>
                <a:cubicBezTo>
                  <a:pt x="3507862" y="-28057"/>
                  <a:pt x="3796263" y="26735"/>
                  <a:pt x="4017603" y="0"/>
                </a:cubicBezTo>
                <a:cubicBezTo>
                  <a:pt x="4238943" y="-26735"/>
                  <a:pt x="4546543" y="-21218"/>
                  <a:pt x="4799185" y="0"/>
                </a:cubicBezTo>
                <a:cubicBezTo>
                  <a:pt x="4777253" y="210643"/>
                  <a:pt x="4793106" y="380888"/>
                  <a:pt x="4799185" y="550818"/>
                </a:cubicBezTo>
                <a:cubicBezTo>
                  <a:pt x="4805264" y="720748"/>
                  <a:pt x="4790401" y="925065"/>
                  <a:pt x="4799185" y="1192429"/>
                </a:cubicBezTo>
                <a:cubicBezTo>
                  <a:pt x="4807969" y="1459793"/>
                  <a:pt x="4810152" y="1633806"/>
                  <a:pt x="4799185" y="1815882"/>
                </a:cubicBezTo>
                <a:cubicBezTo>
                  <a:pt x="4589850" y="1829443"/>
                  <a:pt x="4431694" y="1837043"/>
                  <a:pt x="4257563" y="1815882"/>
                </a:cubicBezTo>
                <a:cubicBezTo>
                  <a:pt x="4083432" y="1794721"/>
                  <a:pt x="3886127" y="1834068"/>
                  <a:pt x="3715940" y="1815882"/>
                </a:cubicBezTo>
                <a:cubicBezTo>
                  <a:pt x="3545753" y="1797696"/>
                  <a:pt x="3265033" y="1826833"/>
                  <a:pt x="3078334" y="1815882"/>
                </a:cubicBezTo>
                <a:cubicBezTo>
                  <a:pt x="2891635" y="1804931"/>
                  <a:pt x="2621481" y="1837537"/>
                  <a:pt x="2440728" y="1815882"/>
                </a:cubicBezTo>
                <a:cubicBezTo>
                  <a:pt x="2259975" y="1794227"/>
                  <a:pt x="1951112" y="1821494"/>
                  <a:pt x="1803122" y="1815882"/>
                </a:cubicBezTo>
                <a:cubicBezTo>
                  <a:pt x="1655132" y="1810270"/>
                  <a:pt x="1447430" y="1814506"/>
                  <a:pt x="1213508" y="1815882"/>
                </a:cubicBezTo>
                <a:cubicBezTo>
                  <a:pt x="979586" y="1817258"/>
                  <a:pt x="452953" y="1762008"/>
                  <a:pt x="0" y="1815882"/>
                </a:cubicBezTo>
                <a:cubicBezTo>
                  <a:pt x="6698" y="1562853"/>
                  <a:pt x="-9108" y="1376083"/>
                  <a:pt x="0" y="1246906"/>
                </a:cubicBezTo>
                <a:cubicBezTo>
                  <a:pt x="9108" y="1117729"/>
                  <a:pt x="163" y="939527"/>
                  <a:pt x="0" y="641612"/>
                </a:cubicBezTo>
                <a:cubicBezTo>
                  <a:pt x="-163" y="343697"/>
                  <a:pt x="27136" y="231301"/>
                  <a:pt x="0" y="0"/>
                </a:cubicBezTo>
                <a:close/>
              </a:path>
              <a:path w="4799185" h="1815882" stroke="0" extrusionOk="0">
                <a:moveTo>
                  <a:pt x="0" y="0"/>
                </a:moveTo>
                <a:cubicBezTo>
                  <a:pt x="285462" y="3799"/>
                  <a:pt x="439166" y="-27194"/>
                  <a:pt x="685598" y="0"/>
                </a:cubicBezTo>
                <a:cubicBezTo>
                  <a:pt x="932030" y="27194"/>
                  <a:pt x="1027033" y="-18165"/>
                  <a:pt x="1227220" y="0"/>
                </a:cubicBezTo>
                <a:cubicBezTo>
                  <a:pt x="1427407" y="18165"/>
                  <a:pt x="1549544" y="-23704"/>
                  <a:pt x="1816834" y="0"/>
                </a:cubicBezTo>
                <a:cubicBezTo>
                  <a:pt x="2084124" y="23704"/>
                  <a:pt x="2276197" y="27074"/>
                  <a:pt x="2550424" y="0"/>
                </a:cubicBezTo>
                <a:cubicBezTo>
                  <a:pt x="2824651" y="-27074"/>
                  <a:pt x="3175081" y="-5545"/>
                  <a:pt x="3332006" y="0"/>
                </a:cubicBezTo>
                <a:cubicBezTo>
                  <a:pt x="3488931" y="5545"/>
                  <a:pt x="3645317" y="11706"/>
                  <a:pt x="3921620" y="0"/>
                </a:cubicBezTo>
                <a:cubicBezTo>
                  <a:pt x="4197923" y="-11706"/>
                  <a:pt x="4575057" y="-43137"/>
                  <a:pt x="4799185" y="0"/>
                </a:cubicBezTo>
                <a:cubicBezTo>
                  <a:pt x="4815439" y="280226"/>
                  <a:pt x="4789861" y="401175"/>
                  <a:pt x="4799185" y="568976"/>
                </a:cubicBezTo>
                <a:cubicBezTo>
                  <a:pt x="4808509" y="736777"/>
                  <a:pt x="4801778" y="995470"/>
                  <a:pt x="4799185" y="1192429"/>
                </a:cubicBezTo>
                <a:cubicBezTo>
                  <a:pt x="4796592" y="1389388"/>
                  <a:pt x="4770375" y="1634653"/>
                  <a:pt x="4799185" y="1815882"/>
                </a:cubicBezTo>
                <a:cubicBezTo>
                  <a:pt x="4615236" y="1818225"/>
                  <a:pt x="4443642" y="1831273"/>
                  <a:pt x="4257563" y="1815882"/>
                </a:cubicBezTo>
                <a:cubicBezTo>
                  <a:pt x="4071484" y="1800491"/>
                  <a:pt x="3805422" y="1839421"/>
                  <a:pt x="3523973" y="1815882"/>
                </a:cubicBezTo>
                <a:cubicBezTo>
                  <a:pt x="3242524" y="1792344"/>
                  <a:pt x="2967595" y="1839415"/>
                  <a:pt x="2742391" y="1815882"/>
                </a:cubicBezTo>
                <a:cubicBezTo>
                  <a:pt x="2517187" y="1792349"/>
                  <a:pt x="2390188" y="1813255"/>
                  <a:pt x="2056794" y="1815882"/>
                </a:cubicBezTo>
                <a:cubicBezTo>
                  <a:pt x="1723400" y="1818509"/>
                  <a:pt x="1619206" y="1809385"/>
                  <a:pt x="1467179" y="1815882"/>
                </a:cubicBezTo>
                <a:cubicBezTo>
                  <a:pt x="1315152" y="1822379"/>
                  <a:pt x="1116993" y="1803594"/>
                  <a:pt x="829573" y="1815882"/>
                </a:cubicBezTo>
                <a:cubicBezTo>
                  <a:pt x="542153" y="1828170"/>
                  <a:pt x="191703" y="1823801"/>
                  <a:pt x="0" y="1815882"/>
                </a:cubicBezTo>
                <a:cubicBezTo>
                  <a:pt x="-16438" y="1652607"/>
                  <a:pt x="16979" y="1478122"/>
                  <a:pt x="0" y="1210588"/>
                </a:cubicBezTo>
                <a:cubicBezTo>
                  <a:pt x="-16979" y="943054"/>
                  <a:pt x="-27611" y="852471"/>
                  <a:pt x="0" y="587135"/>
                </a:cubicBezTo>
                <a:cubicBezTo>
                  <a:pt x="27611" y="321799"/>
                  <a:pt x="439" y="169632"/>
                  <a:pt x="0" y="0"/>
                </a:cubicBezTo>
                <a:close/>
              </a:path>
            </a:pathLst>
          </a:custGeom>
          <a:ln w="38100">
            <a:solidFill>
              <a:schemeClr val="accent6">
                <a:lumMod val="60000"/>
                <a:lumOff val="40000"/>
              </a:schemeClr>
            </a:solidFill>
            <a:extLst>
              <a:ext uri="{C807C97D-BFC1-408E-A445-0C87EB9F89A2}">
                <ask:lineSketchStyleProps xmlns:ask="http://schemas.microsoft.com/office/drawing/2018/sketchyshapes" sd="196761504">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7"/>
              </a:rPr>
              <a:t>https://www.mindedforfamilies.org.uk/young-people</a:t>
            </a: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Is a site for parents /carers who might be concerned about the mental health of their child or teenager or might just want some hints and tips on parenting. </a:t>
            </a:r>
            <a:r>
              <a:rPr lang="en-GB" sz="1400" dirty="0" err="1">
                <a:latin typeface="Arial" panose="020B0604020202020204" pitchFamily="34" charset="0"/>
                <a:cs typeface="Arial" panose="020B0604020202020204" pitchFamily="34" charset="0"/>
              </a:rPr>
              <a:t>MindEd</a:t>
            </a:r>
            <a:r>
              <a:rPr lang="en-GB" sz="1400" dirty="0">
                <a:latin typeface="Arial" panose="020B0604020202020204" pitchFamily="34" charset="0"/>
                <a:cs typeface="Arial" panose="020B0604020202020204" pitchFamily="34" charset="0"/>
              </a:rPr>
              <a:t> for Families has advice and information from trusted experts and will help you to understand what problems occur, what you can do to best support your family, and how to take care of yourself. </a:t>
            </a:r>
          </a:p>
        </p:txBody>
      </p:sp>
      <p:sp>
        <p:nvSpPr>
          <p:cNvPr id="10" name="Rectangle 9">
            <a:extLst>
              <a:ext uri="{FF2B5EF4-FFF2-40B4-BE49-F238E27FC236}">
                <a16:creationId xmlns:a16="http://schemas.microsoft.com/office/drawing/2014/main" id="{32FC2D26-7FA7-4B72-9678-F0F76C398081}"/>
              </a:ext>
            </a:extLst>
          </p:cNvPr>
          <p:cNvSpPr/>
          <p:nvPr/>
        </p:nvSpPr>
        <p:spPr>
          <a:xfrm>
            <a:off x="158557" y="5765129"/>
            <a:ext cx="11818422" cy="954107"/>
          </a:xfrm>
          <a:custGeom>
            <a:avLst/>
            <a:gdLst>
              <a:gd name="connsiteX0" fmla="*/ 0 w 11818422"/>
              <a:gd name="connsiteY0" fmla="*/ 0 h 954107"/>
              <a:gd name="connsiteX1" fmla="*/ 458833 w 11818422"/>
              <a:gd name="connsiteY1" fmla="*/ 0 h 954107"/>
              <a:gd name="connsiteX2" fmla="*/ 1390403 w 11818422"/>
              <a:gd name="connsiteY2" fmla="*/ 0 h 954107"/>
              <a:gd name="connsiteX3" fmla="*/ 2321972 w 11818422"/>
              <a:gd name="connsiteY3" fmla="*/ 0 h 954107"/>
              <a:gd name="connsiteX4" fmla="*/ 3253542 w 11818422"/>
              <a:gd name="connsiteY4" fmla="*/ 0 h 954107"/>
              <a:gd name="connsiteX5" fmla="*/ 3712375 w 11818422"/>
              <a:gd name="connsiteY5" fmla="*/ 0 h 954107"/>
              <a:gd name="connsiteX6" fmla="*/ 4525760 w 11818422"/>
              <a:gd name="connsiteY6" fmla="*/ 0 h 954107"/>
              <a:gd name="connsiteX7" fmla="*/ 5457330 w 11818422"/>
              <a:gd name="connsiteY7" fmla="*/ 0 h 954107"/>
              <a:gd name="connsiteX8" fmla="*/ 6270716 w 11818422"/>
              <a:gd name="connsiteY8" fmla="*/ 0 h 954107"/>
              <a:gd name="connsiteX9" fmla="*/ 6965917 w 11818422"/>
              <a:gd name="connsiteY9" fmla="*/ 0 h 954107"/>
              <a:gd name="connsiteX10" fmla="*/ 7542934 w 11818422"/>
              <a:gd name="connsiteY10" fmla="*/ 0 h 954107"/>
              <a:gd name="connsiteX11" fmla="*/ 8356320 w 11818422"/>
              <a:gd name="connsiteY11" fmla="*/ 0 h 954107"/>
              <a:gd name="connsiteX12" fmla="*/ 8933337 w 11818422"/>
              <a:gd name="connsiteY12" fmla="*/ 0 h 954107"/>
              <a:gd name="connsiteX13" fmla="*/ 9746722 w 11818422"/>
              <a:gd name="connsiteY13" fmla="*/ 0 h 954107"/>
              <a:gd name="connsiteX14" fmla="*/ 10205555 w 11818422"/>
              <a:gd name="connsiteY14" fmla="*/ 0 h 954107"/>
              <a:gd name="connsiteX15" fmla="*/ 10546204 w 11818422"/>
              <a:gd name="connsiteY15" fmla="*/ 0 h 954107"/>
              <a:gd name="connsiteX16" fmla="*/ 11005036 w 11818422"/>
              <a:gd name="connsiteY16" fmla="*/ 0 h 954107"/>
              <a:gd name="connsiteX17" fmla="*/ 11818422 w 11818422"/>
              <a:gd name="connsiteY17" fmla="*/ 0 h 954107"/>
              <a:gd name="connsiteX18" fmla="*/ 11818422 w 11818422"/>
              <a:gd name="connsiteY18" fmla="*/ 467512 h 954107"/>
              <a:gd name="connsiteX19" fmla="*/ 11818422 w 11818422"/>
              <a:gd name="connsiteY19" fmla="*/ 954107 h 954107"/>
              <a:gd name="connsiteX20" fmla="*/ 11241405 w 11818422"/>
              <a:gd name="connsiteY20" fmla="*/ 954107 h 954107"/>
              <a:gd name="connsiteX21" fmla="*/ 10664388 w 11818422"/>
              <a:gd name="connsiteY21" fmla="*/ 954107 h 954107"/>
              <a:gd name="connsiteX22" fmla="*/ 9969187 w 11818422"/>
              <a:gd name="connsiteY22" fmla="*/ 954107 h 954107"/>
              <a:gd name="connsiteX23" fmla="*/ 9037617 w 11818422"/>
              <a:gd name="connsiteY23" fmla="*/ 954107 h 954107"/>
              <a:gd name="connsiteX24" fmla="*/ 8578784 w 11818422"/>
              <a:gd name="connsiteY24" fmla="*/ 954107 h 954107"/>
              <a:gd name="connsiteX25" fmla="*/ 8001767 w 11818422"/>
              <a:gd name="connsiteY25" fmla="*/ 954107 h 954107"/>
              <a:gd name="connsiteX26" fmla="*/ 7306566 w 11818422"/>
              <a:gd name="connsiteY26" fmla="*/ 954107 h 954107"/>
              <a:gd name="connsiteX27" fmla="*/ 6965917 w 11818422"/>
              <a:gd name="connsiteY27" fmla="*/ 954107 h 954107"/>
              <a:gd name="connsiteX28" fmla="*/ 6388900 w 11818422"/>
              <a:gd name="connsiteY28" fmla="*/ 954107 h 954107"/>
              <a:gd name="connsiteX29" fmla="*/ 6048251 w 11818422"/>
              <a:gd name="connsiteY29" fmla="*/ 954107 h 954107"/>
              <a:gd name="connsiteX30" fmla="*/ 5589418 w 11818422"/>
              <a:gd name="connsiteY30" fmla="*/ 954107 h 954107"/>
              <a:gd name="connsiteX31" fmla="*/ 4657849 w 11818422"/>
              <a:gd name="connsiteY31" fmla="*/ 954107 h 954107"/>
              <a:gd name="connsiteX32" fmla="*/ 4317200 w 11818422"/>
              <a:gd name="connsiteY32" fmla="*/ 954107 h 954107"/>
              <a:gd name="connsiteX33" fmla="*/ 3621999 w 11818422"/>
              <a:gd name="connsiteY33" fmla="*/ 954107 h 954107"/>
              <a:gd name="connsiteX34" fmla="*/ 3163166 w 11818422"/>
              <a:gd name="connsiteY34" fmla="*/ 954107 h 954107"/>
              <a:gd name="connsiteX35" fmla="*/ 2231596 w 11818422"/>
              <a:gd name="connsiteY35" fmla="*/ 954107 h 954107"/>
              <a:gd name="connsiteX36" fmla="*/ 1418211 w 11818422"/>
              <a:gd name="connsiteY36" fmla="*/ 954107 h 954107"/>
              <a:gd name="connsiteX37" fmla="*/ 1077562 w 11818422"/>
              <a:gd name="connsiteY37" fmla="*/ 954107 h 954107"/>
              <a:gd name="connsiteX38" fmla="*/ 0 w 11818422"/>
              <a:gd name="connsiteY38" fmla="*/ 954107 h 954107"/>
              <a:gd name="connsiteX39" fmla="*/ 0 w 11818422"/>
              <a:gd name="connsiteY39" fmla="*/ 505677 h 954107"/>
              <a:gd name="connsiteX40" fmla="*/ 0 w 11818422"/>
              <a:gd name="connsiteY40"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18422" h="954107" fill="none" extrusionOk="0">
                <a:moveTo>
                  <a:pt x="0" y="0"/>
                </a:moveTo>
                <a:cubicBezTo>
                  <a:pt x="123516" y="22103"/>
                  <a:pt x="360473" y="16252"/>
                  <a:pt x="458833" y="0"/>
                </a:cubicBezTo>
                <a:cubicBezTo>
                  <a:pt x="557193" y="-16252"/>
                  <a:pt x="1144190" y="15264"/>
                  <a:pt x="1390403" y="0"/>
                </a:cubicBezTo>
                <a:cubicBezTo>
                  <a:pt x="1636616" y="-15264"/>
                  <a:pt x="1964971" y="-26720"/>
                  <a:pt x="2321972" y="0"/>
                </a:cubicBezTo>
                <a:cubicBezTo>
                  <a:pt x="2678973" y="26720"/>
                  <a:pt x="2816910" y="-14479"/>
                  <a:pt x="3253542" y="0"/>
                </a:cubicBezTo>
                <a:cubicBezTo>
                  <a:pt x="3690174" y="14479"/>
                  <a:pt x="3579552" y="1889"/>
                  <a:pt x="3712375" y="0"/>
                </a:cubicBezTo>
                <a:cubicBezTo>
                  <a:pt x="3845198" y="-1889"/>
                  <a:pt x="4203848" y="14373"/>
                  <a:pt x="4525760" y="0"/>
                </a:cubicBezTo>
                <a:cubicBezTo>
                  <a:pt x="4847672" y="-14373"/>
                  <a:pt x="5135266" y="-36855"/>
                  <a:pt x="5457330" y="0"/>
                </a:cubicBezTo>
                <a:cubicBezTo>
                  <a:pt x="5779394" y="36855"/>
                  <a:pt x="5878791" y="11121"/>
                  <a:pt x="6270716" y="0"/>
                </a:cubicBezTo>
                <a:cubicBezTo>
                  <a:pt x="6662641" y="-11121"/>
                  <a:pt x="6634134" y="18568"/>
                  <a:pt x="6965917" y="0"/>
                </a:cubicBezTo>
                <a:cubicBezTo>
                  <a:pt x="7297700" y="-18568"/>
                  <a:pt x="7384853" y="4101"/>
                  <a:pt x="7542934" y="0"/>
                </a:cubicBezTo>
                <a:cubicBezTo>
                  <a:pt x="7701015" y="-4101"/>
                  <a:pt x="8000253" y="-33290"/>
                  <a:pt x="8356320" y="0"/>
                </a:cubicBezTo>
                <a:cubicBezTo>
                  <a:pt x="8712387" y="33290"/>
                  <a:pt x="8791410" y="-2746"/>
                  <a:pt x="8933337" y="0"/>
                </a:cubicBezTo>
                <a:cubicBezTo>
                  <a:pt x="9075264" y="2746"/>
                  <a:pt x="9397480" y="20302"/>
                  <a:pt x="9746722" y="0"/>
                </a:cubicBezTo>
                <a:cubicBezTo>
                  <a:pt x="10095964" y="-20302"/>
                  <a:pt x="10050231" y="16999"/>
                  <a:pt x="10205555" y="0"/>
                </a:cubicBezTo>
                <a:cubicBezTo>
                  <a:pt x="10360879" y="-16999"/>
                  <a:pt x="10411795" y="11207"/>
                  <a:pt x="10546204" y="0"/>
                </a:cubicBezTo>
                <a:cubicBezTo>
                  <a:pt x="10680613" y="-11207"/>
                  <a:pt x="10793982" y="1602"/>
                  <a:pt x="11005036" y="0"/>
                </a:cubicBezTo>
                <a:cubicBezTo>
                  <a:pt x="11216090" y="-1602"/>
                  <a:pt x="11634701" y="-6669"/>
                  <a:pt x="11818422" y="0"/>
                </a:cubicBezTo>
                <a:cubicBezTo>
                  <a:pt x="11821834" y="135217"/>
                  <a:pt x="11835942" y="360603"/>
                  <a:pt x="11818422" y="467512"/>
                </a:cubicBezTo>
                <a:cubicBezTo>
                  <a:pt x="11800902" y="574421"/>
                  <a:pt x="11804494" y="830896"/>
                  <a:pt x="11818422" y="954107"/>
                </a:cubicBezTo>
                <a:cubicBezTo>
                  <a:pt x="11572336" y="972777"/>
                  <a:pt x="11526111" y="951071"/>
                  <a:pt x="11241405" y="954107"/>
                </a:cubicBezTo>
                <a:cubicBezTo>
                  <a:pt x="10956699" y="957143"/>
                  <a:pt x="10839180" y="936509"/>
                  <a:pt x="10664388" y="954107"/>
                </a:cubicBezTo>
                <a:cubicBezTo>
                  <a:pt x="10489596" y="971705"/>
                  <a:pt x="10239420" y="971862"/>
                  <a:pt x="9969187" y="954107"/>
                </a:cubicBezTo>
                <a:cubicBezTo>
                  <a:pt x="9698954" y="936352"/>
                  <a:pt x="9409350" y="971470"/>
                  <a:pt x="9037617" y="954107"/>
                </a:cubicBezTo>
                <a:cubicBezTo>
                  <a:pt x="8665884" y="936745"/>
                  <a:pt x="8708441" y="941779"/>
                  <a:pt x="8578784" y="954107"/>
                </a:cubicBezTo>
                <a:cubicBezTo>
                  <a:pt x="8449127" y="966435"/>
                  <a:pt x="8220987" y="977733"/>
                  <a:pt x="8001767" y="954107"/>
                </a:cubicBezTo>
                <a:cubicBezTo>
                  <a:pt x="7782547" y="930481"/>
                  <a:pt x="7573135" y="928145"/>
                  <a:pt x="7306566" y="954107"/>
                </a:cubicBezTo>
                <a:cubicBezTo>
                  <a:pt x="7039997" y="980069"/>
                  <a:pt x="7044766" y="937838"/>
                  <a:pt x="6965917" y="954107"/>
                </a:cubicBezTo>
                <a:cubicBezTo>
                  <a:pt x="6887068" y="970376"/>
                  <a:pt x="6544270" y="936815"/>
                  <a:pt x="6388900" y="954107"/>
                </a:cubicBezTo>
                <a:cubicBezTo>
                  <a:pt x="6233530" y="971399"/>
                  <a:pt x="6124216" y="953873"/>
                  <a:pt x="6048251" y="954107"/>
                </a:cubicBezTo>
                <a:cubicBezTo>
                  <a:pt x="5972286" y="954341"/>
                  <a:pt x="5696097" y="969195"/>
                  <a:pt x="5589418" y="954107"/>
                </a:cubicBezTo>
                <a:cubicBezTo>
                  <a:pt x="5482739" y="939019"/>
                  <a:pt x="5030539" y="924405"/>
                  <a:pt x="4657849" y="954107"/>
                </a:cubicBezTo>
                <a:cubicBezTo>
                  <a:pt x="4285159" y="983809"/>
                  <a:pt x="4472468" y="955069"/>
                  <a:pt x="4317200" y="954107"/>
                </a:cubicBezTo>
                <a:cubicBezTo>
                  <a:pt x="4161932" y="953145"/>
                  <a:pt x="3852932" y="965212"/>
                  <a:pt x="3621999" y="954107"/>
                </a:cubicBezTo>
                <a:cubicBezTo>
                  <a:pt x="3391066" y="943002"/>
                  <a:pt x="3277857" y="950829"/>
                  <a:pt x="3163166" y="954107"/>
                </a:cubicBezTo>
                <a:cubicBezTo>
                  <a:pt x="3048475" y="957385"/>
                  <a:pt x="2577783" y="997218"/>
                  <a:pt x="2231596" y="954107"/>
                </a:cubicBezTo>
                <a:cubicBezTo>
                  <a:pt x="1885409" y="910997"/>
                  <a:pt x="1756558" y="973689"/>
                  <a:pt x="1418211" y="954107"/>
                </a:cubicBezTo>
                <a:cubicBezTo>
                  <a:pt x="1079864" y="934525"/>
                  <a:pt x="1243727" y="964081"/>
                  <a:pt x="1077562" y="954107"/>
                </a:cubicBezTo>
                <a:cubicBezTo>
                  <a:pt x="911397" y="944133"/>
                  <a:pt x="456921" y="948600"/>
                  <a:pt x="0" y="954107"/>
                </a:cubicBezTo>
                <a:cubicBezTo>
                  <a:pt x="-20522" y="853410"/>
                  <a:pt x="-13135" y="685375"/>
                  <a:pt x="0" y="505677"/>
                </a:cubicBezTo>
                <a:cubicBezTo>
                  <a:pt x="13135" y="325979"/>
                  <a:pt x="17681" y="252062"/>
                  <a:pt x="0" y="0"/>
                </a:cubicBezTo>
                <a:close/>
              </a:path>
              <a:path w="11818422" h="954107" stroke="0" extrusionOk="0">
                <a:moveTo>
                  <a:pt x="0" y="0"/>
                </a:moveTo>
                <a:cubicBezTo>
                  <a:pt x="333877" y="-18799"/>
                  <a:pt x="489819" y="-45717"/>
                  <a:pt x="931570" y="0"/>
                </a:cubicBezTo>
                <a:cubicBezTo>
                  <a:pt x="1373321" y="45717"/>
                  <a:pt x="1649065" y="15496"/>
                  <a:pt x="1863139" y="0"/>
                </a:cubicBezTo>
                <a:cubicBezTo>
                  <a:pt x="2077213" y="-15496"/>
                  <a:pt x="2406383" y="-12380"/>
                  <a:pt x="2794709" y="0"/>
                </a:cubicBezTo>
                <a:cubicBezTo>
                  <a:pt x="3183035" y="12380"/>
                  <a:pt x="3273669" y="-18679"/>
                  <a:pt x="3608095" y="0"/>
                </a:cubicBezTo>
                <a:cubicBezTo>
                  <a:pt x="3942521" y="18679"/>
                  <a:pt x="3998178" y="-28476"/>
                  <a:pt x="4185112" y="0"/>
                </a:cubicBezTo>
                <a:cubicBezTo>
                  <a:pt x="4372046" y="28476"/>
                  <a:pt x="4471204" y="21356"/>
                  <a:pt x="4643945" y="0"/>
                </a:cubicBezTo>
                <a:cubicBezTo>
                  <a:pt x="4816686" y="-21356"/>
                  <a:pt x="5158997" y="-6623"/>
                  <a:pt x="5339146" y="0"/>
                </a:cubicBezTo>
                <a:cubicBezTo>
                  <a:pt x="5519295" y="6623"/>
                  <a:pt x="5815682" y="-27595"/>
                  <a:pt x="6152531" y="0"/>
                </a:cubicBezTo>
                <a:cubicBezTo>
                  <a:pt x="6489381" y="27595"/>
                  <a:pt x="6870422" y="3085"/>
                  <a:pt x="7084101" y="0"/>
                </a:cubicBezTo>
                <a:cubicBezTo>
                  <a:pt x="7297780" y="-3085"/>
                  <a:pt x="7549336" y="-11587"/>
                  <a:pt x="7897487" y="0"/>
                </a:cubicBezTo>
                <a:cubicBezTo>
                  <a:pt x="8245638" y="11587"/>
                  <a:pt x="8165808" y="-2271"/>
                  <a:pt x="8238135" y="0"/>
                </a:cubicBezTo>
                <a:cubicBezTo>
                  <a:pt x="8310462" y="2271"/>
                  <a:pt x="8693605" y="3084"/>
                  <a:pt x="9051521" y="0"/>
                </a:cubicBezTo>
                <a:cubicBezTo>
                  <a:pt x="9409437" y="-3084"/>
                  <a:pt x="9256660" y="16259"/>
                  <a:pt x="9392169" y="0"/>
                </a:cubicBezTo>
                <a:cubicBezTo>
                  <a:pt x="9527678" y="-16259"/>
                  <a:pt x="9597345" y="-4378"/>
                  <a:pt x="9732818" y="0"/>
                </a:cubicBezTo>
                <a:cubicBezTo>
                  <a:pt x="9868291" y="4378"/>
                  <a:pt x="9963370" y="11788"/>
                  <a:pt x="10191651" y="0"/>
                </a:cubicBezTo>
                <a:cubicBezTo>
                  <a:pt x="10419932" y="-11788"/>
                  <a:pt x="10522568" y="7857"/>
                  <a:pt x="10650484" y="0"/>
                </a:cubicBezTo>
                <a:cubicBezTo>
                  <a:pt x="10778400" y="-7857"/>
                  <a:pt x="11522018" y="-20914"/>
                  <a:pt x="11818422" y="0"/>
                </a:cubicBezTo>
                <a:cubicBezTo>
                  <a:pt x="11809215" y="125690"/>
                  <a:pt x="11812722" y="378900"/>
                  <a:pt x="11818422" y="477054"/>
                </a:cubicBezTo>
                <a:cubicBezTo>
                  <a:pt x="11824122" y="575208"/>
                  <a:pt x="11834168" y="719651"/>
                  <a:pt x="11818422" y="954107"/>
                </a:cubicBezTo>
                <a:cubicBezTo>
                  <a:pt x="11675362" y="957388"/>
                  <a:pt x="11473300" y="927020"/>
                  <a:pt x="11241405" y="954107"/>
                </a:cubicBezTo>
                <a:cubicBezTo>
                  <a:pt x="11009510" y="981194"/>
                  <a:pt x="10618913" y="990742"/>
                  <a:pt x="10428019" y="954107"/>
                </a:cubicBezTo>
                <a:cubicBezTo>
                  <a:pt x="10237125" y="917472"/>
                  <a:pt x="10091640" y="934715"/>
                  <a:pt x="9851002" y="954107"/>
                </a:cubicBezTo>
                <a:cubicBezTo>
                  <a:pt x="9610364" y="973499"/>
                  <a:pt x="9470479" y="938689"/>
                  <a:pt x="9155801" y="954107"/>
                </a:cubicBezTo>
                <a:cubicBezTo>
                  <a:pt x="8841123" y="969525"/>
                  <a:pt x="8805779" y="957517"/>
                  <a:pt x="8578784" y="954107"/>
                </a:cubicBezTo>
                <a:cubicBezTo>
                  <a:pt x="8351789" y="950697"/>
                  <a:pt x="8144547" y="953482"/>
                  <a:pt x="7883583" y="954107"/>
                </a:cubicBezTo>
                <a:cubicBezTo>
                  <a:pt x="7622619" y="954732"/>
                  <a:pt x="7653786" y="960144"/>
                  <a:pt x="7542934" y="954107"/>
                </a:cubicBezTo>
                <a:cubicBezTo>
                  <a:pt x="7432082" y="948070"/>
                  <a:pt x="7306544" y="945015"/>
                  <a:pt x="7084101" y="954107"/>
                </a:cubicBezTo>
                <a:cubicBezTo>
                  <a:pt x="6861658" y="963199"/>
                  <a:pt x="6785370" y="929780"/>
                  <a:pt x="6507084" y="954107"/>
                </a:cubicBezTo>
                <a:cubicBezTo>
                  <a:pt x="6228798" y="978434"/>
                  <a:pt x="6106765" y="971048"/>
                  <a:pt x="5930067" y="954107"/>
                </a:cubicBezTo>
                <a:cubicBezTo>
                  <a:pt x="5753369" y="937166"/>
                  <a:pt x="5484005" y="955550"/>
                  <a:pt x="5353050" y="954107"/>
                </a:cubicBezTo>
                <a:cubicBezTo>
                  <a:pt x="5222095" y="952664"/>
                  <a:pt x="4627146" y="969755"/>
                  <a:pt x="4421480" y="954107"/>
                </a:cubicBezTo>
                <a:cubicBezTo>
                  <a:pt x="4215814" y="938460"/>
                  <a:pt x="3711365" y="998086"/>
                  <a:pt x="3489910" y="954107"/>
                </a:cubicBezTo>
                <a:cubicBezTo>
                  <a:pt x="3268455" y="910129"/>
                  <a:pt x="2827707" y="977406"/>
                  <a:pt x="2558341" y="954107"/>
                </a:cubicBezTo>
                <a:cubicBezTo>
                  <a:pt x="2288975" y="930808"/>
                  <a:pt x="2227208" y="938599"/>
                  <a:pt x="2099508" y="954107"/>
                </a:cubicBezTo>
                <a:cubicBezTo>
                  <a:pt x="1971808" y="969615"/>
                  <a:pt x="1838731" y="968963"/>
                  <a:pt x="1758859" y="954107"/>
                </a:cubicBezTo>
                <a:cubicBezTo>
                  <a:pt x="1678987" y="939251"/>
                  <a:pt x="1545354" y="951885"/>
                  <a:pt x="1418211" y="954107"/>
                </a:cubicBezTo>
                <a:cubicBezTo>
                  <a:pt x="1291068" y="956329"/>
                  <a:pt x="608166" y="981268"/>
                  <a:pt x="0" y="954107"/>
                </a:cubicBezTo>
                <a:cubicBezTo>
                  <a:pt x="14472" y="815857"/>
                  <a:pt x="-10806" y="679724"/>
                  <a:pt x="0" y="467512"/>
                </a:cubicBezTo>
                <a:cubicBezTo>
                  <a:pt x="10806" y="255301"/>
                  <a:pt x="20219" y="200849"/>
                  <a:pt x="0" y="0"/>
                </a:cubicBezTo>
                <a:close/>
              </a:path>
            </a:pathLst>
          </a:custGeom>
          <a:ln w="38100">
            <a:solidFill>
              <a:schemeClr val="accent6">
                <a:lumMod val="60000"/>
                <a:lumOff val="40000"/>
              </a:schemeClr>
            </a:solidFill>
            <a:extLst>
              <a:ext uri="{C807C97D-BFC1-408E-A445-0C87EB9F89A2}">
                <ask:lineSketchStyleProps xmlns:ask="http://schemas.microsoft.com/office/drawing/2018/sketchyshapes" sd="73831033">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8"/>
              </a:rPr>
              <a:t>PACT | Parents And Carers Together | Suffolk</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Their vision is to “reach all parents and carers across Suffolk who are caring for a child or young person with mental health issues”. They offer support (face to face meetups, online, and our outreach 1:1 service), training (including Youth Mental Health First Aid and parent guided CBT) and tools/resources to help both with a parent/carers wellbeing and via them, their child/young person too. </a:t>
            </a:r>
          </a:p>
        </p:txBody>
      </p:sp>
      <p:sp>
        <p:nvSpPr>
          <p:cNvPr id="11" name="Rectangle 10">
            <a:extLst>
              <a:ext uri="{FF2B5EF4-FFF2-40B4-BE49-F238E27FC236}">
                <a16:creationId xmlns:a16="http://schemas.microsoft.com/office/drawing/2014/main" id="{A609C56A-9DCE-4A14-A32D-6C95F6E7AD78}"/>
              </a:ext>
            </a:extLst>
          </p:cNvPr>
          <p:cNvSpPr/>
          <p:nvPr/>
        </p:nvSpPr>
        <p:spPr>
          <a:xfrm rot="10800000" flipV="1">
            <a:off x="158557" y="1550892"/>
            <a:ext cx="4507079" cy="954107"/>
          </a:xfrm>
          <a:custGeom>
            <a:avLst/>
            <a:gdLst>
              <a:gd name="connsiteX0" fmla="*/ 0 w 4507079"/>
              <a:gd name="connsiteY0" fmla="*/ 0 h 954107"/>
              <a:gd name="connsiteX1" fmla="*/ 688939 w 4507079"/>
              <a:gd name="connsiteY1" fmla="*/ 0 h 954107"/>
              <a:gd name="connsiteX2" fmla="*/ 1242666 w 4507079"/>
              <a:gd name="connsiteY2" fmla="*/ 0 h 954107"/>
              <a:gd name="connsiteX3" fmla="*/ 1931605 w 4507079"/>
              <a:gd name="connsiteY3" fmla="*/ 0 h 954107"/>
              <a:gd name="connsiteX4" fmla="*/ 2665615 w 4507079"/>
              <a:gd name="connsiteY4" fmla="*/ 0 h 954107"/>
              <a:gd name="connsiteX5" fmla="*/ 3354555 w 4507079"/>
              <a:gd name="connsiteY5" fmla="*/ 0 h 954107"/>
              <a:gd name="connsiteX6" fmla="*/ 4507079 w 4507079"/>
              <a:gd name="connsiteY6" fmla="*/ 0 h 954107"/>
              <a:gd name="connsiteX7" fmla="*/ 4507079 w 4507079"/>
              <a:gd name="connsiteY7" fmla="*/ 457971 h 954107"/>
              <a:gd name="connsiteX8" fmla="*/ 4507079 w 4507079"/>
              <a:gd name="connsiteY8" fmla="*/ 954107 h 954107"/>
              <a:gd name="connsiteX9" fmla="*/ 3773069 w 4507079"/>
              <a:gd name="connsiteY9" fmla="*/ 954107 h 954107"/>
              <a:gd name="connsiteX10" fmla="*/ 3219342 w 4507079"/>
              <a:gd name="connsiteY10" fmla="*/ 954107 h 954107"/>
              <a:gd name="connsiteX11" fmla="*/ 2485332 w 4507079"/>
              <a:gd name="connsiteY11" fmla="*/ 954107 h 954107"/>
              <a:gd name="connsiteX12" fmla="*/ 1796393 w 4507079"/>
              <a:gd name="connsiteY12" fmla="*/ 954107 h 954107"/>
              <a:gd name="connsiteX13" fmla="*/ 1107454 w 4507079"/>
              <a:gd name="connsiteY13" fmla="*/ 954107 h 954107"/>
              <a:gd name="connsiteX14" fmla="*/ 598798 w 4507079"/>
              <a:gd name="connsiteY14" fmla="*/ 954107 h 954107"/>
              <a:gd name="connsiteX15" fmla="*/ 0 w 4507079"/>
              <a:gd name="connsiteY15" fmla="*/ 954107 h 954107"/>
              <a:gd name="connsiteX16" fmla="*/ 0 w 4507079"/>
              <a:gd name="connsiteY16" fmla="*/ 496136 h 954107"/>
              <a:gd name="connsiteX17" fmla="*/ 0 w 4507079"/>
              <a:gd name="connsiteY17"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07079" h="954107" fill="none" extrusionOk="0">
                <a:moveTo>
                  <a:pt x="0" y="0"/>
                </a:moveTo>
                <a:cubicBezTo>
                  <a:pt x="342727" y="-15227"/>
                  <a:pt x="368001" y="9287"/>
                  <a:pt x="688939" y="0"/>
                </a:cubicBezTo>
                <a:cubicBezTo>
                  <a:pt x="1009877" y="-9287"/>
                  <a:pt x="1080522" y="-8178"/>
                  <a:pt x="1242666" y="0"/>
                </a:cubicBezTo>
                <a:cubicBezTo>
                  <a:pt x="1404810" y="8178"/>
                  <a:pt x="1684155" y="-6718"/>
                  <a:pt x="1931605" y="0"/>
                </a:cubicBezTo>
                <a:cubicBezTo>
                  <a:pt x="2179055" y="6718"/>
                  <a:pt x="2310756" y="10515"/>
                  <a:pt x="2665615" y="0"/>
                </a:cubicBezTo>
                <a:cubicBezTo>
                  <a:pt x="3020474" y="-10515"/>
                  <a:pt x="3193908" y="-13116"/>
                  <a:pt x="3354555" y="0"/>
                </a:cubicBezTo>
                <a:cubicBezTo>
                  <a:pt x="3515202" y="13116"/>
                  <a:pt x="4072324" y="-51918"/>
                  <a:pt x="4507079" y="0"/>
                </a:cubicBezTo>
                <a:cubicBezTo>
                  <a:pt x="4490467" y="121740"/>
                  <a:pt x="4521827" y="344380"/>
                  <a:pt x="4507079" y="457971"/>
                </a:cubicBezTo>
                <a:cubicBezTo>
                  <a:pt x="4492331" y="571562"/>
                  <a:pt x="4511700" y="766903"/>
                  <a:pt x="4507079" y="954107"/>
                </a:cubicBezTo>
                <a:cubicBezTo>
                  <a:pt x="4271222" y="950514"/>
                  <a:pt x="4005143" y="940980"/>
                  <a:pt x="3773069" y="954107"/>
                </a:cubicBezTo>
                <a:cubicBezTo>
                  <a:pt x="3540995" y="967235"/>
                  <a:pt x="3419828" y="957336"/>
                  <a:pt x="3219342" y="954107"/>
                </a:cubicBezTo>
                <a:cubicBezTo>
                  <a:pt x="3018856" y="950878"/>
                  <a:pt x="2750924" y="945430"/>
                  <a:pt x="2485332" y="954107"/>
                </a:cubicBezTo>
                <a:cubicBezTo>
                  <a:pt x="2219740" y="962785"/>
                  <a:pt x="2007412" y="968387"/>
                  <a:pt x="1796393" y="954107"/>
                </a:cubicBezTo>
                <a:cubicBezTo>
                  <a:pt x="1585374" y="939827"/>
                  <a:pt x="1421850" y="943690"/>
                  <a:pt x="1107454" y="954107"/>
                </a:cubicBezTo>
                <a:cubicBezTo>
                  <a:pt x="793058" y="964524"/>
                  <a:pt x="765727" y="932977"/>
                  <a:pt x="598798" y="954107"/>
                </a:cubicBezTo>
                <a:cubicBezTo>
                  <a:pt x="431869" y="975237"/>
                  <a:pt x="211610" y="965061"/>
                  <a:pt x="0" y="954107"/>
                </a:cubicBezTo>
                <a:cubicBezTo>
                  <a:pt x="-4771" y="819482"/>
                  <a:pt x="14738" y="714882"/>
                  <a:pt x="0" y="496136"/>
                </a:cubicBezTo>
                <a:cubicBezTo>
                  <a:pt x="-14738" y="277390"/>
                  <a:pt x="-21688" y="199616"/>
                  <a:pt x="0" y="0"/>
                </a:cubicBezTo>
                <a:close/>
              </a:path>
              <a:path w="4507079" h="954107" stroke="0" extrusionOk="0">
                <a:moveTo>
                  <a:pt x="0" y="0"/>
                </a:moveTo>
                <a:cubicBezTo>
                  <a:pt x="221591" y="-13411"/>
                  <a:pt x="269634" y="-1318"/>
                  <a:pt x="508656" y="0"/>
                </a:cubicBezTo>
                <a:cubicBezTo>
                  <a:pt x="747678" y="1318"/>
                  <a:pt x="963500" y="10261"/>
                  <a:pt x="1107454" y="0"/>
                </a:cubicBezTo>
                <a:cubicBezTo>
                  <a:pt x="1251408" y="-10261"/>
                  <a:pt x="1411483" y="28934"/>
                  <a:pt x="1706251" y="0"/>
                </a:cubicBezTo>
                <a:cubicBezTo>
                  <a:pt x="2001019" y="-28934"/>
                  <a:pt x="2037960" y="-1241"/>
                  <a:pt x="2214907" y="0"/>
                </a:cubicBezTo>
                <a:cubicBezTo>
                  <a:pt x="2391854" y="1241"/>
                  <a:pt x="2658912" y="-16077"/>
                  <a:pt x="2858776" y="0"/>
                </a:cubicBezTo>
                <a:cubicBezTo>
                  <a:pt x="3058640" y="16077"/>
                  <a:pt x="3392191" y="28527"/>
                  <a:pt x="3592786" y="0"/>
                </a:cubicBezTo>
                <a:cubicBezTo>
                  <a:pt x="3793381" y="-28527"/>
                  <a:pt x="4083375" y="-29016"/>
                  <a:pt x="4507079" y="0"/>
                </a:cubicBezTo>
                <a:cubicBezTo>
                  <a:pt x="4498274" y="115708"/>
                  <a:pt x="4523921" y="368898"/>
                  <a:pt x="4507079" y="486595"/>
                </a:cubicBezTo>
                <a:cubicBezTo>
                  <a:pt x="4490237" y="604292"/>
                  <a:pt x="4505373" y="759401"/>
                  <a:pt x="4507079" y="954107"/>
                </a:cubicBezTo>
                <a:cubicBezTo>
                  <a:pt x="4339149" y="981748"/>
                  <a:pt x="4104703" y="957577"/>
                  <a:pt x="3863211" y="954107"/>
                </a:cubicBezTo>
                <a:cubicBezTo>
                  <a:pt x="3621719" y="950637"/>
                  <a:pt x="3521457" y="954424"/>
                  <a:pt x="3309484" y="954107"/>
                </a:cubicBezTo>
                <a:cubicBezTo>
                  <a:pt x="3097511" y="953790"/>
                  <a:pt x="2876578" y="964126"/>
                  <a:pt x="2620545" y="954107"/>
                </a:cubicBezTo>
                <a:cubicBezTo>
                  <a:pt x="2364512" y="944088"/>
                  <a:pt x="2291830" y="945981"/>
                  <a:pt x="1976676" y="954107"/>
                </a:cubicBezTo>
                <a:cubicBezTo>
                  <a:pt x="1661522" y="962233"/>
                  <a:pt x="1579677" y="962400"/>
                  <a:pt x="1242666" y="954107"/>
                </a:cubicBezTo>
                <a:cubicBezTo>
                  <a:pt x="905655" y="945815"/>
                  <a:pt x="876922" y="954759"/>
                  <a:pt x="734010" y="954107"/>
                </a:cubicBezTo>
                <a:cubicBezTo>
                  <a:pt x="591098" y="953455"/>
                  <a:pt x="181103" y="979340"/>
                  <a:pt x="0" y="954107"/>
                </a:cubicBezTo>
                <a:cubicBezTo>
                  <a:pt x="20661" y="753711"/>
                  <a:pt x="-3619" y="669927"/>
                  <a:pt x="0" y="486595"/>
                </a:cubicBezTo>
                <a:cubicBezTo>
                  <a:pt x="3619" y="303263"/>
                  <a:pt x="9429" y="114803"/>
                  <a:pt x="0" y="0"/>
                </a:cubicBezTo>
                <a:close/>
              </a:path>
            </a:pathLst>
          </a:custGeom>
          <a:ln w="38100">
            <a:solidFill>
              <a:schemeClr val="accent6">
                <a:lumMod val="60000"/>
                <a:lumOff val="40000"/>
              </a:schemeClr>
            </a:solidFill>
            <a:extLst>
              <a:ext uri="{C807C97D-BFC1-408E-A445-0C87EB9F89A2}">
                <ask:lineSketchStyleProps xmlns:ask="http://schemas.microsoft.com/office/drawing/2018/sketchyshapes" sd="1219299133">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9"/>
              </a:rPr>
              <a:t>Parents and Carers | Advice and Guidance | Anna Freud Centre</a:t>
            </a:r>
            <a:r>
              <a:rPr lang="en-GB" sz="1400" dirty="0">
                <a:latin typeface="Arial" panose="020B0604020202020204" pitchFamily="34" charset="0"/>
                <a:cs typeface="Arial" panose="020B0604020202020204" pitchFamily="34" charset="0"/>
              </a:rPr>
              <a:t> hosts podcasts on children’s mental health as well as tips for parental self care, conflict reduction and managing exclusion.</a:t>
            </a:r>
          </a:p>
        </p:txBody>
      </p:sp>
      <p:sp>
        <p:nvSpPr>
          <p:cNvPr id="12" name="Rectangle 11">
            <a:extLst>
              <a:ext uri="{FF2B5EF4-FFF2-40B4-BE49-F238E27FC236}">
                <a16:creationId xmlns:a16="http://schemas.microsoft.com/office/drawing/2014/main" id="{5575A6BC-EA4C-4B1D-AB49-44EE8F1A62E5}"/>
              </a:ext>
            </a:extLst>
          </p:cNvPr>
          <p:cNvSpPr/>
          <p:nvPr/>
        </p:nvSpPr>
        <p:spPr>
          <a:xfrm>
            <a:off x="4892041" y="917870"/>
            <a:ext cx="7061989" cy="954107"/>
          </a:xfrm>
          <a:custGeom>
            <a:avLst/>
            <a:gdLst>
              <a:gd name="connsiteX0" fmla="*/ 0 w 7061989"/>
              <a:gd name="connsiteY0" fmla="*/ 0 h 954107"/>
              <a:gd name="connsiteX1" fmla="*/ 430139 w 7061989"/>
              <a:gd name="connsiteY1" fmla="*/ 0 h 954107"/>
              <a:gd name="connsiteX2" fmla="*/ 1142758 w 7061989"/>
              <a:gd name="connsiteY2" fmla="*/ 0 h 954107"/>
              <a:gd name="connsiteX3" fmla="*/ 1925997 w 7061989"/>
              <a:gd name="connsiteY3" fmla="*/ 0 h 954107"/>
              <a:gd name="connsiteX4" fmla="*/ 2356136 w 7061989"/>
              <a:gd name="connsiteY4" fmla="*/ 0 h 954107"/>
              <a:gd name="connsiteX5" fmla="*/ 2786276 w 7061989"/>
              <a:gd name="connsiteY5" fmla="*/ 0 h 954107"/>
              <a:gd name="connsiteX6" fmla="*/ 3428275 w 7061989"/>
              <a:gd name="connsiteY6" fmla="*/ 0 h 954107"/>
              <a:gd name="connsiteX7" fmla="*/ 3929034 w 7061989"/>
              <a:gd name="connsiteY7" fmla="*/ 0 h 954107"/>
              <a:gd name="connsiteX8" fmla="*/ 4359173 w 7061989"/>
              <a:gd name="connsiteY8" fmla="*/ 0 h 954107"/>
              <a:gd name="connsiteX9" fmla="*/ 5001172 w 7061989"/>
              <a:gd name="connsiteY9" fmla="*/ 0 h 954107"/>
              <a:gd name="connsiteX10" fmla="*/ 5713791 w 7061989"/>
              <a:gd name="connsiteY10" fmla="*/ 0 h 954107"/>
              <a:gd name="connsiteX11" fmla="*/ 6214550 w 7061989"/>
              <a:gd name="connsiteY11" fmla="*/ 0 h 954107"/>
              <a:gd name="connsiteX12" fmla="*/ 7061989 w 7061989"/>
              <a:gd name="connsiteY12" fmla="*/ 0 h 954107"/>
              <a:gd name="connsiteX13" fmla="*/ 7061989 w 7061989"/>
              <a:gd name="connsiteY13" fmla="*/ 457971 h 954107"/>
              <a:gd name="connsiteX14" fmla="*/ 7061989 w 7061989"/>
              <a:gd name="connsiteY14" fmla="*/ 954107 h 954107"/>
              <a:gd name="connsiteX15" fmla="*/ 6278750 w 7061989"/>
              <a:gd name="connsiteY15" fmla="*/ 954107 h 954107"/>
              <a:gd name="connsiteX16" fmla="*/ 5495511 w 7061989"/>
              <a:gd name="connsiteY16" fmla="*/ 954107 h 954107"/>
              <a:gd name="connsiteX17" fmla="*/ 4712273 w 7061989"/>
              <a:gd name="connsiteY17" fmla="*/ 954107 h 954107"/>
              <a:gd name="connsiteX18" fmla="*/ 4140894 w 7061989"/>
              <a:gd name="connsiteY18" fmla="*/ 954107 h 954107"/>
              <a:gd name="connsiteX19" fmla="*/ 3710754 w 7061989"/>
              <a:gd name="connsiteY19" fmla="*/ 954107 h 954107"/>
              <a:gd name="connsiteX20" fmla="*/ 3139375 w 7061989"/>
              <a:gd name="connsiteY20" fmla="*/ 954107 h 954107"/>
              <a:gd name="connsiteX21" fmla="*/ 2638616 w 7061989"/>
              <a:gd name="connsiteY21" fmla="*/ 954107 h 954107"/>
              <a:gd name="connsiteX22" fmla="*/ 2137857 w 7061989"/>
              <a:gd name="connsiteY22" fmla="*/ 954107 h 954107"/>
              <a:gd name="connsiteX23" fmla="*/ 1637097 w 7061989"/>
              <a:gd name="connsiteY23" fmla="*/ 954107 h 954107"/>
              <a:gd name="connsiteX24" fmla="*/ 853859 w 7061989"/>
              <a:gd name="connsiteY24" fmla="*/ 954107 h 954107"/>
              <a:gd name="connsiteX25" fmla="*/ 0 w 7061989"/>
              <a:gd name="connsiteY25" fmla="*/ 954107 h 954107"/>
              <a:gd name="connsiteX26" fmla="*/ 0 w 7061989"/>
              <a:gd name="connsiteY26" fmla="*/ 496136 h 954107"/>
              <a:gd name="connsiteX27" fmla="*/ 0 w 7061989"/>
              <a:gd name="connsiteY27"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61989" h="954107" fill="none" extrusionOk="0">
                <a:moveTo>
                  <a:pt x="0" y="0"/>
                </a:moveTo>
                <a:cubicBezTo>
                  <a:pt x="120864" y="6745"/>
                  <a:pt x="283460" y="-21487"/>
                  <a:pt x="430139" y="0"/>
                </a:cubicBezTo>
                <a:cubicBezTo>
                  <a:pt x="576818" y="21487"/>
                  <a:pt x="997770" y="-20428"/>
                  <a:pt x="1142758" y="0"/>
                </a:cubicBezTo>
                <a:cubicBezTo>
                  <a:pt x="1287746" y="20428"/>
                  <a:pt x="1631192" y="-18975"/>
                  <a:pt x="1925997" y="0"/>
                </a:cubicBezTo>
                <a:cubicBezTo>
                  <a:pt x="2220802" y="18975"/>
                  <a:pt x="2185786" y="3772"/>
                  <a:pt x="2356136" y="0"/>
                </a:cubicBezTo>
                <a:cubicBezTo>
                  <a:pt x="2526486" y="-3772"/>
                  <a:pt x="2664142" y="12159"/>
                  <a:pt x="2786276" y="0"/>
                </a:cubicBezTo>
                <a:cubicBezTo>
                  <a:pt x="2908410" y="-12159"/>
                  <a:pt x="3150455" y="13658"/>
                  <a:pt x="3428275" y="0"/>
                </a:cubicBezTo>
                <a:cubicBezTo>
                  <a:pt x="3706095" y="-13658"/>
                  <a:pt x="3760632" y="-19525"/>
                  <a:pt x="3929034" y="0"/>
                </a:cubicBezTo>
                <a:cubicBezTo>
                  <a:pt x="4097436" y="19525"/>
                  <a:pt x="4209611" y="-8348"/>
                  <a:pt x="4359173" y="0"/>
                </a:cubicBezTo>
                <a:cubicBezTo>
                  <a:pt x="4508735" y="8348"/>
                  <a:pt x="4736830" y="-22036"/>
                  <a:pt x="5001172" y="0"/>
                </a:cubicBezTo>
                <a:cubicBezTo>
                  <a:pt x="5265514" y="22036"/>
                  <a:pt x="5557203" y="-181"/>
                  <a:pt x="5713791" y="0"/>
                </a:cubicBezTo>
                <a:cubicBezTo>
                  <a:pt x="5870379" y="181"/>
                  <a:pt x="5970965" y="-9965"/>
                  <a:pt x="6214550" y="0"/>
                </a:cubicBezTo>
                <a:cubicBezTo>
                  <a:pt x="6458135" y="9965"/>
                  <a:pt x="6796819" y="2611"/>
                  <a:pt x="7061989" y="0"/>
                </a:cubicBezTo>
                <a:cubicBezTo>
                  <a:pt x="7056423" y="152755"/>
                  <a:pt x="7083846" y="364754"/>
                  <a:pt x="7061989" y="457971"/>
                </a:cubicBezTo>
                <a:cubicBezTo>
                  <a:pt x="7040132" y="551188"/>
                  <a:pt x="7048024" y="753894"/>
                  <a:pt x="7061989" y="954107"/>
                </a:cubicBezTo>
                <a:cubicBezTo>
                  <a:pt x="6752202" y="936697"/>
                  <a:pt x="6650282" y="945743"/>
                  <a:pt x="6278750" y="954107"/>
                </a:cubicBezTo>
                <a:cubicBezTo>
                  <a:pt x="5907218" y="962471"/>
                  <a:pt x="5841063" y="987020"/>
                  <a:pt x="5495511" y="954107"/>
                </a:cubicBezTo>
                <a:cubicBezTo>
                  <a:pt x="5149959" y="921194"/>
                  <a:pt x="5001674" y="980252"/>
                  <a:pt x="4712273" y="954107"/>
                </a:cubicBezTo>
                <a:cubicBezTo>
                  <a:pt x="4422872" y="927962"/>
                  <a:pt x="4261773" y="976500"/>
                  <a:pt x="4140894" y="954107"/>
                </a:cubicBezTo>
                <a:cubicBezTo>
                  <a:pt x="4020015" y="931714"/>
                  <a:pt x="3809812" y="962219"/>
                  <a:pt x="3710754" y="954107"/>
                </a:cubicBezTo>
                <a:cubicBezTo>
                  <a:pt x="3611696" y="945995"/>
                  <a:pt x="3382970" y="932716"/>
                  <a:pt x="3139375" y="954107"/>
                </a:cubicBezTo>
                <a:cubicBezTo>
                  <a:pt x="2895780" y="975498"/>
                  <a:pt x="2818169" y="971720"/>
                  <a:pt x="2638616" y="954107"/>
                </a:cubicBezTo>
                <a:cubicBezTo>
                  <a:pt x="2459063" y="936494"/>
                  <a:pt x="2242252" y="942610"/>
                  <a:pt x="2137857" y="954107"/>
                </a:cubicBezTo>
                <a:cubicBezTo>
                  <a:pt x="2033462" y="965604"/>
                  <a:pt x="1837099" y="956587"/>
                  <a:pt x="1637097" y="954107"/>
                </a:cubicBezTo>
                <a:cubicBezTo>
                  <a:pt x="1437095" y="951627"/>
                  <a:pt x="1029367" y="938693"/>
                  <a:pt x="853859" y="954107"/>
                </a:cubicBezTo>
                <a:cubicBezTo>
                  <a:pt x="678351" y="969521"/>
                  <a:pt x="317646" y="968647"/>
                  <a:pt x="0" y="954107"/>
                </a:cubicBezTo>
                <a:cubicBezTo>
                  <a:pt x="13248" y="781141"/>
                  <a:pt x="-282" y="591473"/>
                  <a:pt x="0" y="496136"/>
                </a:cubicBezTo>
                <a:cubicBezTo>
                  <a:pt x="282" y="400799"/>
                  <a:pt x="10981" y="210857"/>
                  <a:pt x="0" y="0"/>
                </a:cubicBezTo>
                <a:close/>
              </a:path>
              <a:path w="7061989" h="954107" stroke="0" extrusionOk="0">
                <a:moveTo>
                  <a:pt x="0" y="0"/>
                </a:moveTo>
                <a:cubicBezTo>
                  <a:pt x="220178" y="25846"/>
                  <a:pt x="525954" y="21928"/>
                  <a:pt x="783239" y="0"/>
                </a:cubicBezTo>
                <a:cubicBezTo>
                  <a:pt x="1040524" y="-21928"/>
                  <a:pt x="1012710" y="12978"/>
                  <a:pt x="1213378" y="0"/>
                </a:cubicBezTo>
                <a:cubicBezTo>
                  <a:pt x="1414046" y="-12978"/>
                  <a:pt x="1656771" y="-13187"/>
                  <a:pt x="1996617" y="0"/>
                </a:cubicBezTo>
                <a:cubicBezTo>
                  <a:pt x="2336463" y="13187"/>
                  <a:pt x="2307163" y="-5393"/>
                  <a:pt x="2567996" y="0"/>
                </a:cubicBezTo>
                <a:cubicBezTo>
                  <a:pt x="2828829" y="5393"/>
                  <a:pt x="2914272" y="6228"/>
                  <a:pt x="3068755" y="0"/>
                </a:cubicBezTo>
                <a:cubicBezTo>
                  <a:pt x="3223238" y="-6228"/>
                  <a:pt x="3598804" y="38323"/>
                  <a:pt x="3851994" y="0"/>
                </a:cubicBezTo>
                <a:cubicBezTo>
                  <a:pt x="4105184" y="-38323"/>
                  <a:pt x="4248359" y="26647"/>
                  <a:pt x="4493993" y="0"/>
                </a:cubicBezTo>
                <a:cubicBezTo>
                  <a:pt x="4739627" y="-26647"/>
                  <a:pt x="4789891" y="-7655"/>
                  <a:pt x="4994752" y="0"/>
                </a:cubicBezTo>
                <a:cubicBezTo>
                  <a:pt x="5199613" y="7655"/>
                  <a:pt x="5370282" y="-14541"/>
                  <a:pt x="5566131" y="0"/>
                </a:cubicBezTo>
                <a:cubicBezTo>
                  <a:pt x="5761980" y="14541"/>
                  <a:pt x="6169899" y="21688"/>
                  <a:pt x="6349370" y="0"/>
                </a:cubicBezTo>
                <a:cubicBezTo>
                  <a:pt x="6528841" y="-21688"/>
                  <a:pt x="6898434" y="-11214"/>
                  <a:pt x="7061989" y="0"/>
                </a:cubicBezTo>
                <a:cubicBezTo>
                  <a:pt x="7057291" y="173223"/>
                  <a:pt x="7062502" y="271782"/>
                  <a:pt x="7061989" y="496136"/>
                </a:cubicBezTo>
                <a:cubicBezTo>
                  <a:pt x="7061476" y="720490"/>
                  <a:pt x="7074418" y="783491"/>
                  <a:pt x="7061989" y="954107"/>
                </a:cubicBezTo>
                <a:cubicBezTo>
                  <a:pt x="6925007" y="972570"/>
                  <a:pt x="6588880" y="959928"/>
                  <a:pt x="6419990" y="954107"/>
                </a:cubicBezTo>
                <a:cubicBezTo>
                  <a:pt x="6251100" y="948286"/>
                  <a:pt x="5982411" y="919342"/>
                  <a:pt x="5707371" y="954107"/>
                </a:cubicBezTo>
                <a:cubicBezTo>
                  <a:pt x="5432331" y="988872"/>
                  <a:pt x="5317249" y="964831"/>
                  <a:pt x="5065372" y="954107"/>
                </a:cubicBezTo>
                <a:cubicBezTo>
                  <a:pt x="4813495" y="943383"/>
                  <a:pt x="4625793" y="970004"/>
                  <a:pt x="4282133" y="954107"/>
                </a:cubicBezTo>
                <a:cubicBezTo>
                  <a:pt x="3938473" y="938210"/>
                  <a:pt x="3960120" y="960572"/>
                  <a:pt x="3851994" y="954107"/>
                </a:cubicBezTo>
                <a:cubicBezTo>
                  <a:pt x="3743868" y="947642"/>
                  <a:pt x="3402753" y="956642"/>
                  <a:pt x="3139375" y="954107"/>
                </a:cubicBezTo>
                <a:cubicBezTo>
                  <a:pt x="2875997" y="951572"/>
                  <a:pt x="2693066" y="919705"/>
                  <a:pt x="2356136" y="954107"/>
                </a:cubicBezTo>
                <a:cubicBezTo>
                  <a:pt x="2019206" y="988509"/>
                  <a:pt x="2091992" y="957355"/>
                  <a:pt x="1925997" y="954107"/>
                </a:cubicBezTo>
                <a:cubicBezTo>
                  <a:pt x="1760002" y="950859"/>
                  <a:pt x="1597967" y="937957"/>
                  <a:pt x="1495858" y="954107"/>
                </a:cubicBezTo>
                <a:cubicBezTo>
                  <a:pt x="1393749" y="970257"/>
                  <a:pt x="1154802" y="979196"/>
                  <a:pt x="853859" y="954107"/>
                </a:cubicBezTo>
                <a:cubicBezTo>
                  <a:pt x="552916" y="929018"/>
                  <a:pt x="225524" y="973983"/>
                  <a:pt x="0" y="954107"/>
                </a:cubicBezTo>
                <a:cubicBezTo>
                  <a:pt x="317" y="813267"/>
                  <a:pt x="-20878" y="649497"/>
                  <a:pt x="0" y="496136"/>
                </a:cubicBezTo>
                <a:cubicBezTo>
                  <a:pt x="20878" y="342775"/>
                  <a:pt x="-19959" y="148048"/>
                  <a:pt x="0" y="0"/>
                </a:cubicBezTo>
                <a:close/>
              </a:path>
            </a:pathLst>
          </a:custGeom>
          <a:ln w="38100">
            <a:solidFill>
              <a:schemeClr val="accent6">
                <a:lumMod val="60000"/>
                <a:lumOff val="40000"/>
              </a:schemeClr>
            </a:solidFill>
            <a:extLst>
              <a:ext uri="{C807C97D-BFC1-408E-A445-0C87EB9F89A2}">
                <ask:lineSketchStyleProps xmlns:ask="http://schemas.microsoft.com/office/drawing/2018/sketchyshapes" sd="1020492554">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10"/>
              </a:rPr>
              <a:t>www.youngminds.org.uk</a:t>
            </a:r>
            <a:r>
              <a:rPr lang="en-GB" sz="1400" dirty="0">
                <a:latin typeface="Arial" panose="020B0604020202020204" pitchFamily="34" charset="0"/>
                <a:cs typeface="Arial" panose="020B0604020202020204" pitchFamily="34" charset="0"/>
              </a:rPr>
              <a:t> is an excellent source of information for young people and their parents / carers on anything related to mental health.  This link goes directly to the parent page:  </a:t>
            </a:r>
            <a:r>
              <a:rPr lang="en-GB" sz="1400" dirty="0">
                <a:latin typeface="Arial" panose="020B0604020202020204" pitchFamily="34" charset="0"/>
                <a:cs typeface="Arial" panose="020B0604020202020204" pitchFamily="34" charset="0"/>
                <a:hlinkClick r:id="rId11"/>
              </a:rPr>
              <a:t>Parents Mental Health Support | Advice for Your Child | </a:t>
            </a:r>
            <a:r>
              <a:rPr lang="en-GB" sz="1400" dirty="0" err="1">
                <a:latin typeface="Arial" panose="020B0604020202020204" pitchFamily="34" charset="0"/>
                <a:cs typeface="Arial" panose="020B0604020202020204" pitchFamily="34" charset="0"/>
                <a:hlinkClick r:id="rId11"/>
              </a:rPr>
              <a:t>YoungMinds</a:t>
            </a:r>
            <a:r>
              <a:rPr lang="en-GB" sz="1400" dirty="0">
                <a:latin typeface="Arial" panose="020B0604020202020204" pitchFamily="34" charset="0"/>
                <a:cs typeface="Arial" panose="020B0604020202020204" pitchFamily="34" charset="0"/>
              </a:rPr>
              <a:t> and includes a parent helpline / webchat facility.</a:t>
            </a:r>
          </a:p>
        </p:txBody>
      </p:sp>
      <p:sp>
        <p:nvSpPr>
          <p:cNvPr id="13" name="Rectangle 12">
            <a:extLst>
              <a:ext uri="{FF2B5EF4-FFF2-40B4-BE49-F238E27FC236}">
                <a16:creationId xmlns:a16="http://schemas.microsoft.com/office/drawing/2014/main" id="{0E23233A-E20C-40FD-BE8D-B918039F47A6}"/>
              </a:ext>
            </a:extLst>
          </p:cNvPr>
          <p:cNvSpPr/>
          <p:nvPr/>
        </p:nvSpPr>
        <p:spPr>
          <a:xfrm>
            <a:off x="158558" y="149315"/>
            <a:ext cx="4487674" cy="1169551"/>
          </a:xfrm>
          <a:custGeom>
            <a:avLst/>
            <a:gdLst>
              <a:gd name="connsiteX0" fmla="*/ 0 w 4487674"/>
              <a:gd name="connsiteY0" fmla="*/ 0 h 1169551"/>
              <a:gd name="connsiteX1" fmla="*/ 596220 w 4487674"/>
              <a:gd name="connsiteY1" fmla="*/ 0 h 1169551"/>
              <a:gd name="connsiteX2" fmla="*/ 1282193 w 4487674"/>
              <a:gd name="connsiteY2" fmla="*/ 0 h 1169551"/>
              <a:gd name="connsiteX3" fmla="*/ 1923289 w 4487674"/>
              <a:gd name="connsiteY3" fmla="*/ 0 h 1169551"/>
              <a:gd name="connsiteX4" fmla="*/ 2474632 w 4487674"/>
              <a:gd name="connsiteY4" fmla="*/ 0 h 1169551"/>
              <a:gd name="connsiteX5" fmla="*/ 3070851 w 4487674"/>
              <a:gd name="connsiteY5" fmla="*/ 0 h 1169551"/>
              <a:gd name="connsiteX6" fmla="*/ 3577317 w 4487674"/>
              <a:gd name="connsiteY6" fmla="*/ 0 h 1169551"/>
              <a:gd name="connsiteX7" fmla="*/ 4487674 w 4487674"/>
              <a:gd name="connsiteY7" fmla="*/ 0 h 1169551"/>
              <a:gd name="connsiteX8" fmla="*/ 4487674 w 4487674"/>
              <a:gd name="connsiteY8" fmla="*/ 608167 h 1169551"/>
              <a:gd name="connsiteX9" fmla="*/ 4487674 w 4487674"/>
              <a:gd name="connsiteY9" fmla="*/ 1169551 h 1169551"/>
              <a:gd name="connsiteX10" fmla="*/ 3891454 w 4487674"/>
              <a:gd name="connsiteY10" fmla="*/ 1169551 h 1169551"/>
              <a:gd name="connsiteX11" fmla="*/ 3295235 w 4487674"/>
              <a:gd name="connsiteY11" fmla="*/ 1169551 h 1169551"/>
              <a:gd name="connsiteX12" fmla="*/ 2609262 w 4487674"/>
              <a:gd name="connsiteY12" fmla="*/ 1169551 h 1169551"/>
              <a:gd name="connsiteX13" fmla="*/ 1923289 w 4487674"/>
              <a:gd name="connsiteY13" fmla="*/ 1169551 h 1169551"/>
              <a:gd name="connsiteX14" fmla="*/ 1237316 w 4487674"/>
              <a:gd name="connsiteY14" fmla="*/ 1169551 h 1169551"/>
              <a:gd name="connsiteX15" fmla="*/ 596220 w 4487674"/>
              <a:gd name="connsiteY15" fmla="*/ 1169551 h 1169551"/>
              <a:gd name="connsiteX16" fmla="*/ 0 w 4487674"/>
              <a:gd name="connsiteY16" fmla="*/ 1169551 h 1169551"/>
              <a:gd name="connsiteX17" fmla="*/ 0 w 4487674"/>
              <a:gd name="connsiteY17" fmla="*/ 561384 h 1169551"/>
              <a:gd name="connsiteX18" fmla="*/ 0 w 4487674"/>
              <a:gd name="connsiteY18"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87674" h="1169551" fill="none" extrusionOk="0">
                <a:moveTo>
                  <a:pt x="0" y="0"/>
                </a:moveTo>
                <a:cubicBezTo>
                  <a:pt x="261276" y="13162"/>
                  <a:pt x="458663" y="-5935"/>
                  <a:pt x="596220" y="0"/>
                </a:cubicBezTo>
                <a:cubicBezTo>
                  <a:pt x="733777" y="5935"/>
                  <a:pt x="1108277" y="-10816"/>
                  <a:pt x="1282193" y="0"/>
                </a:cubicBezTo>
                <a:cubicBezTo>
                  <a:pt x="1456109" y="10816"/>
                  <a:pt x="1773614" y="-20294"/>
                  <a:pt x="1923289" y="0"/>
                </a:cubicBezTo>
                <a:cubicBezTo>
                  <a:pt x="2072964" y="20294"/>
                  <a:pt x="2220568" y="22125"/>
                  <a:pt x="2474632" y="0"/>
                </a:cubicBezTo>
                <a:cubicBezTo>
                  <a:pt x="2728696" y="-22125"/>
                  <a:pt x="2788726" y="29738"/>
                  <a:pt x="3070851" y="0"/>
                </a:cubicBezTo>
                <a:cubicBezTo>
                  <a:pt x="3352976" y="-29738"/>
                  <a:pt x="3393937" y="7858"/>
                  <a:pt x="3577317" y="0"/>
                </a:cubicBezTo>
                <a:cubicBezTo>
                  <a:pt x="3760697" y="-7858"/>
                  <a:pt x="4193335" y="-35872"/>
                  <a:pt x="4487674" y="0"/>
                </a:cubicBezTo>
                <a:cubicBezTo>
                  <a:pt x="4495390" y="243458"/>
                  <a:pt x="4488271" y="380627"/>
                  <a:pt x="4487674" y="608167"/>
                </a:cubicBezTo>
                <a:cubicBezTo>
                  <a:pt x="4487077" y="835707"/>
                  <a:pt x="4467431" y="913184"/>
                  <a:pt x="4487674" y="1169551"/>
                </a:cubicBezTo>
                <a:cubicBezTo>
                  <a:pt x="4264169" y="1149762"/>
                  <a:pt x="4127821" y="1151883"/>
                  <a:pt x="3891454" y="1169551"/>
                </a:cubicBezTo>
                <a:cubicBezTo>
                  <a:pt x="3655087" y="1187219"/>
                  <a:pt x="3455536" y="1184663"/>
                  <a:pt x="3295235" y="1169551"/>
                </a:cubicBezTo>
                <a:cubicBezTo>
                  <a:pt x="3134934" y="1154439"/>
                  <a:pt x="2875214" y="1151351"/>
                  <a:pt x="2609262" y="1169551"/>
                </a:cubicBezTo>
                <a:cubicBezTo>
                  <a:pt x="2343310" y="1187751"/>
                  <a:pt x="2251204" y="1170189"/>
                  <a:pt x="1923289" y="1169551"/>
                </a:cubicBezTo>
                <a:cubicBezTo>
                  <a:pt x="1595374" y="1168913"/>
                  <a:pt x="1538457" y="1162375"/>
                  <a:pt x="1237316" y="1169551"/>
                </a:cubicBezTo>
                <a:cubicBezTo>
                  <a:pt x="936175" y="1176727"/>
                  <a:pt x="903280" y="1146844"/>
                  <a:pt x="596220" y="1169551"/>
                </a:cubicBezTo>
                <a:cubicBezTo>
                  <a:pt x="289160" y="1192258"/>
                  <a:pt x="297847" y="1145328"/>
                  <a:pt x="0" y="1169551"/>
                </a:cubicBezTo>
                <a:cubicBezTo>
                  <a:pt x="24769" y="1046793"/>
                  <a:pt x="11123" y="851422"/>
                  <a:pt x="0" y="561384"/>
                </a:cubicBezTo>
                <a:cubicBezTo>
                  <a:pt x="-11123" y="271346"/>
                  <a:pt x="10342" y="238333"/>
                  <a:pt x="0" y="0"/>
                </a:cubicBezTo>
                <a:close/>
              </a:path>
              <a:path w="4487674" h="1169551" stroke="0" extrusionOk="0">
                <a:moveTo>
                  <a:pt x="0" y="0"/>
                </a:moveTo>
                <a:cubicBezTo>
                  <a:pt x="263560" y="-15714"/>
                  <a:pt x="335902" y="-17531"/>
                  <a:pt x="551343" y="0"/>
                </a:cubicBezTo>
                <a:cubicBezTo>
                  <a:pt x="766784" y="17531"/>
                  <a:pt x="947026" y="20307"/>
                  <a:pt x="1237316" y="0"/>
                </a:cubicBezTo>
                <a:cubicBezTo>
                  <a:pt x="1527606" y="-20307"/>
                  <a:pt x="1626262" y="12551"/>
                  <a:pt x="1878412" y="0"/>
                </a:cubicBezTo>
                <a:cubicBezTo>
                  <a:pt x="2130562" y="-12551"/>
                  <a:pt x="2171207" y="-21442"/>
                  <a:pt x="2429755" y="0"/>
                </a:cubicBezTo>
                <a:cubicBezTo>
                  <a:pt x="2688303" y="21442"/>
                  <a:pt x="2784303" y="-4369"/>
                  <a:pt x="2936221" y="0"/>
                </a:cubicBezTo>
                <a:cubicBezTo>
                  <a:pt x="3088139" y="4369"/>
                  <a:pt x="3278372" y="-13124"/>
                  <a:pt x="3577317" y="0"/>
                </a:cubicBezTo>
                <a:cubicBezTo>
                  <a:pt x="3876262" y="13124"/>
                  <a:pt x="4128586" y="-1843"/>
                  <a:pt x="4487674" y="0"/>
                </a:cubicBezTo>
                <a:cubicBezTo>
                  <a:pt x="4504951" y="213568"/>
                  <a:pt x="4506552" y="401626"/>
                  <a:pt x="4487674" y="584776"/>
                </a:cubicBezTo>
                <a:cubicBezTo>
                  <a:pt x="4468796" y="767926"/>
                  <a:pt x="4460945" y="894657"/>
                  <a:pt x="4487674" y="1169551"/>
                </a:cubicBezTo>
                <a:cubicBezTo>
                  <a:pt x="4294864" y="1145109"/>
                  <a:pt x="4039383" y="1162047"/>
                  <a:pt x="3756824" y="1169551"/>
                </a:cubicBezTo>
                <a:cubicBezTo>
                  <a:pt x="3474265" y="1177056"/>
                  <a:pt x="3327146" y="1140169"/>
                  <a:pt x="3025974" y="1169551"/>
                </a:cubicBezTo>
                <a:cubicBezTo>
                  <a:pt x="2724802" y="1198934"/>
                  <a:pt x="2661672" y="1195094"/>
                  <a:pt x="2384878" y="1169551"/>
                </a:cubicBezTo>
                <a:cubicBezTo>
                  <a:pt x="2108084" y="1144008"/>
                  <a:pt x="1928204" y="1163840"/>
                  <a:pt x="1788659" y="1169551"/>
                </a:cubicBezTo>
                <a:cubicBezTo>
                  <a:pt x="1649114" y="1175262"/>
                  <a:pt x="1423716" y="1144343"/>
                  <a:pt x="1192439" y="1169551"/>
                </a:cubicBezTo>
                <a:cubicBezTo>
                  <a:pt x="961162" y="1194759"/>
                  <a:pt x="527361" y="1126571"/>
                  <a:pt x="0" y="1169551"/>
                </a:cubicBezTo>
                <a:cubicBezTo>
                  <a:pt x="16549" y="890462"/>
                  <a:pt x="-16917" y="751594"/>
                  <a:pt x="0" y="573080"/>
                </a:cubicBezTo>
                <a:cubicBezTo>
                  <a:pt x="16917" y="394566"/>
                  <a:pt x="-20866" y="134440"/>
                  <a:pt x="0" y="0"/>
                </a:cubicBezTo>
                <a:close/>
              </a:path>
            </a:pathLst>
          </a:custGeom>
          <a:ln w="38100">
            <a:solidFill>
              <a:schemeClr val="accent6">
                <a:lumMod val="60000"/>
                <a:lumOff val="40000"/>
              </a:schemeClr>
            </a:solidFill>
            <a:extLst>
              <a:ext uri="{C807C97D-BFC1-408E-A445-0C87EB9F89A2}">
                <ask:lineSketchStyleProps xmlns:ask="http://schemas.microsoft.com/office/drawing/2018/sketchyshapes" sd="2389906645">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12"/>
              </a:rPr>
              <a:t>School Anxiety and Refusal | Parent Guide to Support | </a:t>
            </a:r>
            <a:r>
              <a:rPr lang="en-GB" sz="1400" dirty="0" err="1">
                <a:latin typeface="Arial" panose="020B0604020202020204" pitchFamily="34" charset="0"/>
                <a:cs typeface="Arial" panose="020B0604020202020204" pitchFamily="34" charset="0"/>
                <a:hlinkClick r:id="rId12"/>
              </a:rPr>
              <a:t>YoungMinds</a:t>
            </a:r>
            <a:r>
              <a:rPr lang="en-GB" sz="1400" dirty="0">
                <a:latin typeface="Arial" panose="020B0604020202020204" pitchFamily="34" charset="0"/>
                <a:cs typeface="Arial" panose="020B0604020202020204" pitchFamily="34" charset="0"/>
              </a:rPr>
              <a:t>  written as a guide for parents who have a child who is reluctant to go to school; includes tips and stories from parents who have managed this as well as some expert advice and guidance.</a:t>
            </a:r>
          </a:p>
        </p:txBody>
      </p:sp>
      <p:sp>
        <p:nvSpPr>
          <p:cNvPr id="15" name="TextBox 14">
            <a:hlinkClick r:id="rId13" action="ppaction://hlinksldjump"/>
            <a:extLst>
              <a:ext uri="{FF2B5EF4-FFF2-40B4-BE49-F238E27FC236}">
                <a16:creationId xmlns:a16="http://schemas.microsoft.com/office/drawing/2014/main" id="{BD294DA5-DA1E-445A-8DAE-AFEB3B38C8F9}"/>
              </a:ext>
            </a:extLst>
          </p:cNvPr>
          <p:cNvSpPr txBox="1"/>
          <p:nvPr/>
        </p:nvSpPr>
        <p:spPr>
          <a:xfrm>
            <a:off x="4679009" y="2547596"/>
            <a:ext cx="2316151" cy="2207240"/>
          </a:xfrm>
          <a:prstGeom prst="flowChartConnector">
            <a:avLst/>
          </a:prstGeom>
          <a:solidFill>
            <a:srgbClr val="CEF8B6"/>
          </a:solidFill>
          <a:ln>
            <a:solidFill>
              <a:schemeClr val="accent1">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600" dirty="0">
                <a:solidFill>
                  <a:schemeClr val="tx1"/>
                </a:solidFill>
                <a:latin typeface="Arial" panose="020B0604020202020204" pitchFamily="34" charset="0"/>
                <a:cs typeface="Arial" panose="020B0604020202020204" pitchFamily="34" charset="0"/>
              </a:rPr>
              <a:t>I want some ideas for things that parent / carers can do to help with anxiety</a:t>
            </a:r>
          </a:p>
        </p:txBody>
      </p:sp>
      <p:sp>
        <p:nvSpPr>
          <p:cNvPr id="16" name="Rectangle 15">
            <a:extLst>
              <a:ext uri="{FF2B5EF4-FFF2-40B4-BE49-F238E27FC236}">
                <a16:creationId xmlns:a16="http://schemas.microsoft.com/office/drawing/2014/main" id="{31561F28-55C3-499E-9A83-711BFE6792D6}"/>
              </a:ext>
            </a:extLst>
          </p:cNvPr>
          <p:cNvSpPr/>
          <p:nvPr/>
        </p:nvSpPr>
        <p:spPr>
          <a:xfrm>
            <a:off x="4892041" y="1982721"/>
            <a:ext cx="7061989" cy="523220"/>
          </a:xfrm>
          <a:custGeom>
            <a:avLst/>
            <a:gdLst>
              <a:gd name="connsiteX0" fmla="*/ 0 w 7061989"/>
              <a:gd name="connsiteY0" fmla="*/ 0 h 523220"/>
              <a:gd name="connsiteX1" fmla="*/ 641999 w 7061989"/>
              <a:gd name="connsiteY1" fmla="*/ 0 h 523220"/>
              <a:gd name="connsiteX2" fmla="*/ 1072138 w 7061989"/>
              <a:gd name="connsiteY2" fmla="*/ 0 h 523220"/>
              <a:gd name="connsiteX3" fmla="*/ 1572898 w 7061989"/>
              <a:gd name="connsiteY3" fmla="*/ 0 h 523220"/>
              <a:gd name="connsiteX4" fmla="*/ 2356136 w 7061989"/>
              <a:gd name="connsiteY4" fmla="*/ 0 h 523220"/>
              <a:gd name="connsiteX5" fmla="*/ 2856896 w 7061989"/>
              <a:gd name="connsiteY5" fmla="*/ 0 h 523220"/>
              <a:gd name="connsiteX6" fmla="*/ 3287035 w 7061989"/>
              <a:gd name="connsiteY6" fmla="*/ 0 h 523220"/>
              <a:gd name="connsiteX7" fmla="*/ 3929034 w 7061989"/>
              <a:gd name="connsiteY7" fmla="*/ 0 h 523220"/>
              <a:gd name="connsiteX8" fmla="*/ 4500413 w 7061989"/>
              <a:gd name="connsiteY8" fmla="*/ 0 h 523220"/>
              <a:gd name="connsiteX9" fmla="*/ 4930552 w 7061989"/>
              <a:gd name="connsiteY9" fmla="*/ 0 h 523220"/>
              <a:gd name="connsiteX10" fmla="*/ 5431312 w 7061989"/>
              <a:gd name="connsiteY10" fmla="*/ 0 h 523220"/>
              <a:gd name="connsiteX11" fmla="*/ 5861451 w 7061989"/>
              <a:gd name="connsiteY11" fmla="*/ 0 h 523220"/>
              <a:gd name="connsiteX12" fmla="*/ 7061989 w 7061989"/>
              <a:gd name="connsiteY12" fmla="*/ 0 h 523220"/>
              <a:gd name="connsiteX13" fmla="*/ 7061989 w 7061989"/>
              <a:gd name="connsiteY13" fmla="*/ 523220 h 523220"/>
              <a:gd name="connsiteX14" fmla="*/ 6631850 w 7061989"/>
              <a:gd name="connsiteY14" fmla="*/ 523220 h 523220"/>
              <a:gd name="connsiteX15" fmla="*/ 5919231 w 7061989"/>
              <a:gd name="connsiteY15" fmla="*/ 523220 h 523220"/>
              <a:gd name="connsiteX16" fmla="*/ 5418472 w 7061989"/>
              <a:gd name="connsiteY16" fmla="*/ 523220 h 523220"/>
              <a:gd name="connsiteX17" fmla="*/ 4917712 w 7061989"/>
              <a:gd name="connsiteY17" fmla="*/ 523220 h 523220"/>
              <a:gd name="connsiteX18" fmla="*/ 4134474 w 7061989"/>
              <a:gd name="connsiteY18" fmla="*/ 523220 h 523220"/>
              <a:gd name="connsiteX19" fmla="*/ 3633714 w 7061989"/>
              <a:gd name="connsiteY19" fmla="*/ 523220 h 523220"/>
              <a:gd name="connsiteX20" fmla="*/ 2921095 w 7061989"/>
              <a:gd name="connsiteY20" fmla="*/ 523220 h 523220"/>
              <a:gd name="connsiteX21" fmla="*/ 2420336 w 7061989"/>
              <a:gd name="connsiteY21" fmla="*/ 523220 h 523220"/>
              <a:gd name="connsiteX22" fmla="*/ 1990197 w 7061989"/>
              <a:gd name="connsiteY22" fmla="*/ 523220 h 523220"/>
              <a:gd name="connsiteX23" fmla="*/ 1348198 w 7061989"/>
              <a:gd name="connsiteY23" fmla="*/ 523220 h 523220"/>
              <a:gd name="connsiteX24" fmla="*/ 918059 w 7061989"/>
              <a:gd name="connsiteY24" fmla="*/ 523220 h 523220"/>
              <a:gd name="connsiteX25" fmla="*/ 0 w 7061989"/>
              <a:gd name="connsiteY25" fmla="*/ 523220 h 523220"/>
              <a:gd name="connsiteX26" fmla="*/ 0 w 7061989"/>
              <a:gd name="connsiteY2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61989" h="523220" fill="none" extrusionOk="0">
                <a:moveTo>
                  <a:pt x="0" y="0"/>
                </a:moveTo>
                <a:cubicBezTo>
                  <a:pt x="271282" y="-30132"/>
                  <a:pt x="442091" y="235"/>
                  <a:pt x="641999" y="0"/>
                </a:cubicBezTo>
                <a:cubicBezTo>
                  <a:pt x="841907" y="-235"/>
                  <a:pt x="967855" y="17836"/>
                  <a:pt x="1072138" y="0"/>
                </a:cubicBezTo>
                <a:cubicBezTo>
                  <a:pt x="1176421" y="-17836"/>
                  <a:pt x="1451539" y="23688"/>
                  <a:pt x="1572898" y="0"/>
                </a:cubicBezTo>
                <a:cubicBezTo>
                  <a:pt x="1694257" y="-23688"/>
                  <a:pt x="2029790" y="1973"/>
                  <a:pt x="2356136" y="0"/>
                </a:cubicBezTo>
                <a:cubicBezTo>
                  <a:pt x="2682482" y="-1973"/>
                  <a:pt x="2710856" y="22192"/>
                  <a:pt x="2856896" y="0"/>
                </a:cubicBezTo>
                <a:cubicBezTo>
                  <a:pt x="3002936" y="-22192"/>
                  <a:pt x="3148239" y="11604"/>
                  <a:pt x="3287035" y="0"/>
                </a:cubicBezTo>
                <a:cubicBezTo>
                  <a:pt x="3425831" y="-11604"/>
                  <a:pt x="3628578" y="-7930"/>
                  <a:pt x="3929034" y="0"/>
                </a:cubicBezTo>
                <a:cubicBezTo>
                  <a:pt x="4229490" y="7930"/>
                  <a:pt x="4329790" y="16158"/>
                  <a:pt x="4500413" y="0"/>
                </a:cubicBezTo>
                <a:cubicBezTo>
                  <a:pt x="4671036" y="-16158"/>
                  <a:pt x="4723655" y="6186"/>
                  <a:pt x="4930552" y="0"/>
                </a:cubicBezTo>
                <a:cubicBezTo>
                  <a:pt x="5137449" y="-6186"/>
                  <a:pt x="5325601" y="2170"/>
                  <a:pt x="5431312" y="0"/>
                </a:cubicBezTo>
                <a:cubicBezTo>
                  <a:pt x="5537023" y="-2170"/>
                  <a:pt x="5772149" y="7186"/>
                  <a:pt x="5861451" y="0"/>
                </a:cubicBezTo>
                <a:cubicBezTo>
                  <a:pt x="5950753" y="-7186"/>
                  <a:pt x="6634081" y="39944"/>
                  <a:pt x="7061989" y="0"/>
                </a:cubicBezTo>
                <a:cubicBezTo>
                  <a:pt x="7060486" y="184782"/>
                  <a:pt x="7043424" y="361136"/>
                  <a:pt x="7061989" y="523220"/>
                </a:cubicBezTo>
                <a:cubicBezTo>
                  <a:pt x="6974085" y="540867"/>
                  <a:pt x="6833923" y="538546"/>
                  <a:pt x="6631850" y="523220"/>
                </a:cubicBezTo>
                <a:cubicBezTo>
                  <a:pt x="6429777" y="507894"/>
                  <a:pt x="6157301" y="508337"/>
                  <a:pt x="5919231" y="523220"/>
                </a:cubicBezTo>
                <a:cubicBezTo>
                  <a:pt x="5681161" y="538103"/>
                  <a:pt x="5637462" y="529515"/>
                  <a:pt x="5418472" y="523220"/>
                </a:cubicBezTo>
                <a:cubicBezTo>
                  <a:pt x="5199482" y="516925"/>
                  <a:pt x="5086913" y="536458"/>
                  <a:pt x="4917712" y="523220"/>
                </a:cubicBezTo>
                <a:cubicBezTo>
                  <a:pt x="4748511" y="509982"/>
                  <a:pt x="4519450" y="550003"/>
                  <a:pt x="4134474" y="523220"/>
                </a:cubicBezTo>
                <a:cubicBezTo>
                  <a:pt x="3749498" y="496437"/>
                  <a:pt x="3856660" y="536531"/>
                  <a:pt x="3633714" y="523220"/>
                </a:cubicBezTo>
                <a:cubicBezTo>
                  <a:pt x="3410768" y="509909"/>
                  <a:pt x="3133746" y="542187"/>
                  <a:pt x="2921095" y="523220"/>
                </a:cubicBezTo>
                <a:cubicBezTo>
                  <a:pt x="2708444" y="504253"/>
                  <a:pt x="2561388" y="520286"/>
                  <a:pt x="2420336" y="523220"/>
                </a:cubicBezTo>
                <a:cubicBezTo>
                  <a:pt x="2279284" y="526154"/>
                  <a:pt x="2179318" y="531293"/>
                  <a:pt x="1990197" y="523220"/>
                </a:cubicBezTo>
                <a:cubicBezTo>
                  <a:pt x="1801076" y="515147"/>
                  <a:pt x="1479890" y="501199"/>
                  <a:pt x="1348198" y="523220"/>
                </a:cubicBezTo>
                <a:cubicBezTo>
                  <a:pt x="1216506" y="545241"/>
                  <a:pt x="1092812" y="510811"/>
                  <a:pt x="918059" y="523220"/>
                </a:cubicBezTo>
                <a:cubicBezTo>
                  <a:pt x="743306" y="535629"/>
                  <a:pt x="395593" y="514109"/>
                  <a:pt x="0" y="523220"/>
                </a:cubicBezTo>
                <a:cubicBezTo>
                  <a:pt x="-22078" y="310278"/>
                  <a:pt x="-4736" y="146509"/>
                  <a:pt x="0" y="0"/>
                </a:cubicBezTo>
                <a:close/>
              </a:path>
              <a:path w="7061989" h="523220" stroke="0" extrusionOk="0">
                <a:moveTo>
                  <a:pt x="0" y="0"/>
                </a:moveTo>
                <a:cubicBezTo>
                  <a:pt x="280984" y="-6244"/>
                  <a:pt x="306586" y="11912"/>
                  <a:pt x="571379" y="0"/>
                </a:cubicBezTo>
                <a:cubicBezTo>
                  <a:pt x="836172" y="-11912"/>
                  <a:pt x="1096609" y="-13278"/>
                  <a:pt x="1354618" y="0"/>
                </a:cubicBezTo>
                <a:cubicBezTo>
                  <a:pt x="1612627" y="13278"/>
                  <a:pt x="1766143" y="11840"/>
                  <a:pt x="1996617" y="0"/>
                </a:cubicBezTo>
                <a:cubicBezTo>
                  <a:pt x="2227091" y="-11840"/>
                  <a:pt x="2352989" y="-23260"/>
                  <a:pt x="2567996" y="0"/>
                </a:cubicBezTo>
                <a:cubicBezTo>
                  <a:pt x="2783003" y="23260"/>
                  <a:pt x="2858091" y="17065"/>
                  <a:pt x="3139375" y="0"/>
                </a:cubicBezTo>
                <a:cubicBezTo>
                  <a:pt x="3420659" y="-17065"/>
                  <a:pt x="3383282" y="-2729"/>
                  <a:pt x="3569514" y="0"/>
                </a:cubicBezTo>
                <a:cubicBezTo>
                  <a:pt x="3755746" y="2729"/>
                  <a:pt x="3873926" y="16288"/>
                  <a:pt x="4140894" y="0"/>
                </a:cubicBezTo>
                <a:cubicBezTo>
                  <a:pt x="4407862" y="-16288"/>
                  <a:pt x="4520032" y="-11158"/>
                  <a:pt x="4853512" y="0"/>
                </a:cubicBezTo>
                <a:cubicBezTo>
                  <a:pt x="5186992" y="11158"/>
                  <a:pt x="5259932" y="29457"/>
                  <a:pt x="5495511" y="0"/>
                </a:cubicBezTo>
                <a:cubicBezTo>
                  <a:pt x="5731090" y="-29457"/>
                  <a:pt x="5804146" y="14531"/>
                  <a:pt x="5996271" y="0"/>
                </a:cubicBezTo>
                <a:cubicBezTo>
                  <a:pt x="6188396" y="-14531"/>
                  <a:pt x="6673828" y="-21693"/>
                  <a:pt x="7061989" y="0"/>
                </a:cubicBezTo>
                <a:cubicBezTo>
                  <a:pt x="7069068" y="107246"/>
                  <a:pt x="7038410" y="307090"/>
                  <a:pt x="7061989" y="523220"/>
                </a:cubicBezTo>
                <a:cubicBezTo>
                  <a:pt x="6935858" y="540282"/>
                  <a:pt x="6751661" y="513739"/>
                  <a:pt x="6561230" y="523220"/>
                </a:cubicBezTo>
                <a:cubicBezTo>
                  <a:pt x="6370799" y="532701"/>
                  <a:pt x="6151446" y="503164"/>
                  <a:pt x="5848611" y="523220"/>
                </a:cubicBezTo>
                <a:cubicBezTo>
                  <a:pt x="5545776" y="543276"/>
                  <a:pt x="5415287" y="514689"/>
                  <a:pt x="5277232" y="523220"/>
                </a:cubicBezTo>
                <a:cubicBezTo>
                  <a:pt x="5139177" y="531751"/>
                  <a:pt x="4784368" y="487655"/>
                  <a:pt x="4564613" y="523220"/>
                </a:cubicBezTo>
                <a:cubicBezTo>
                  <a:pt x="4344858" y="558785"/>
                  <a:pt x="4063770" y="545342"/>
                  <a:pt x="3851994" y="523220"/>
                </a:cubicBezTo>
                <a:cubicBezTo>
                  <a:pt x="3640218" y="501098"/>
                  <a:pt x="3386469" y="540337"/>
                  <a:pt x="3209995" y="523220"/>
                </a:cubicBezTo>
                <a:cubicBezTo>
                  <a:pt x="3033521" y="506103"/>
                  <a:pt x="2756708" y="547358"/>
                  <a:pt x="2426756" y="523220"/>
                </a:cubicBezTo>
                <a:cubicBezTo>
                  <a:pt x="2096804" y="499082"/>
                  <a:pt x="1890366" y="498458"/>
                  <a:pt x="1714137" y="523220"/>
                </a:cubicBezTo>
                <a:cubicBezTo>
                  <a:pt x="1537908" y="547982"/>
                  <a:pt x="1314432" y="501123"/>
                  <a:pt x="1142758" y="523220"/>
                </a:cubicBezTo>
                <a:cubicBezTo>
                  <a:pt x="971084" y="545317"/>
                  <a:pt x="364655" y="557152"/>
                  <a:pt x="0" y="523220"/>
                </a:cubicBezTo>
                <a:cubicBezTo>
                  <a:pt x="-14347" y="386454"/>
                  <a:pt x="20478" y="259993"/>
                  <a:pt x="0" y="0"/>
                </a:cubicBezTo>
                <a:close/>
              </a:path>
            </a:pathLst>
          </a:custGeom>
          <a:ln w="38100">
            <a:solidFill>
              <a:schemeClr val="accent6">
                <a:lumMod val="60000"/>
                <a:lumOff val="40000"/>
              </a:schemeClr>
            </a:solidFill>
            <a:extLst>
              <a:ext uri="{C807C97D-BFC1-408E-A445-0C87EB9F89A2}">
                <ask:lineSketchStyleProps xmlns:ask="http://schemas.microsoft.com/office/drawing/2018/sketchyshapes" sd="2014972515">
                  <a:prstGeom prst="rect">
                    <a:avLst/>
                  </a:prstGeom>
                  <ask:type>
                    <ask:lineSketchFreehand/>
                  </ask:type>
                </ask:lineSketchStyleProps>
              </a:ext>
            </a:extLst>
          </a:ln>
        </p:spPr>
        <p:txBody>
          <a:bodyPr wrap="square">
            <a:spAutoFit/>
          </a:bodyPr>
          <a:lstStyle/>
          <a:p>
            <a:r>
              <a:rPr lang="en-GB" sz="1400" dirty="0">
                <a:latin typeface="Arial" panose="020B0604020202020204" pitchFamily="34" charset="0"/>
                <a:cs typeface="Arial" panose="020B0604020202020204" pitchFamily="34" charset="0"/>
                <a:hlinkClick r:id="rId14"/>
              </a:rPr>
              <a:t>Anxiety self-help guide | NHS inform</a:t>
            </a:r>
            <a:r>
              <a:rPr lang="en-GB" sz="1400" dirty="0">
                <a:latin typeface="Arial" panose="020B0604020202020204" pitchFamily="34" charset="0"/>
                <a:cs typeface="Arial" panose="020B0604020202020204" pitchFamily="34" charset="0"/>
              </a:rPr>
              <a:t> is an electronic guide that an adult or older child might use to aid self-knowledge and self-reflection on the topic of anxiety</a:t>
            </a:r>
          </a:p>
        </p:txBody>
      </p:sp>
    </p:spTree>
    <p:extLst>
      <p:ext uri="{BB962C8B-B14F-4D97-AF65-F5344CB8AC3E}">
        <p14:creationId xmlns:p14="http://schemas.microsoft.com/office/powerpoint/2010/main" val="1735845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TotalTime>
  <Words>3353</Words>
  <Application>Microsoft Office PowerPoint</Application>
  <PresentationFormat>Widescreen</PresentationFormat>
  <Paragraphs>127</Paragraphs>
  <Slides>15</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Calibri</vt:lpstr>
      <vt:lpstr>Figtree</vt:lpstr>
      <vt:lpstr>Wingdings</vt:lpstr>
      <vt:lpstr>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Kay Breton</dc:creator>
  <cp:lastModifiedBy>Kay Breton</cp:lastModifiedBy>
  <cp:revision>11</cp:revision>
  <dcterms:created xsi:type="dcterms:W3CDTF">2024-05-07T12:39:13Z</dcterms:created>
  <dcterms:modified xsi:type="dcterms:W3CDTF">2024-05-10T10:01:30Z</dcterms:modified>
</cp:coreProperties>
</file>