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77" r:id="rId7"/>
    <p:sldId id="272" r:id="rId8"/>
    <p:sldId id="257" r:id="rId9"/>
    <p:sldId id="278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AB4"/>
    <a:srgbClr val="F5D3E6"/>
    <a:srgbClr val="D23A91"/>
    <a:srgbClr val="33CCCC"/>
    <a:srgbClr val="269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9950" autoAdjust="0"/>
  </p:normalViewPr>
  <p:slideViewPr>
    <p:cSldViewPr snapToGrid="0">
      <p:cViewPr varScale="1">
        <p:scale>
          <a:sx n="74" d="100"/>
          <a:sy n="74" d="100"/>
        </p:scale>
        <p:origin x="10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E98DE-0111-45CC-8813-6AD3708FE73C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26FFA-021C-4D2A-BA26-09A524ECB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17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26FFA-021C-4D2A-BA26-09A524ECB8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45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E538-3A56-4E17-ABE0-77A916183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86582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12C6E-F63B-4314-AED6-8E34413C1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1308"/>
            <a:ext cx="9144000" cy="556491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3B600-9210-488F-B888-98B357D7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9A681-D2C9-4583-936A-1FC6E3C7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EFD1A-1215-4CD4-91F4-56AE280D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73FDE8-B84D-4B5B-AB40-5B10977AE86E}"/>
              </a:ext>
            </a:extLst>
          </p:cNvPr>
          <p:cNvGrpSpPr/>
          <p:nvPr userDrawn="1"/>
        </p:nvGrpSpPr>
        <p:grpSpPr>
          <a:xfrm>
            <a:off x="1523999" y="5250865"/>
            <a:ext cx="9144002" cy="143171"/>
            <a:chOff x="1523999" y="5250865"/>
            <a:chExt cx="9144002" cy="1431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02388B-C0AB-4125-A74D-893F3AA1C152}"/>
                </a:ext>
              </a:extLst>
            </p:cNvPr>
            <p:cNvSpPr/>
            <p:nvPr userDrawn="1"/>
          </p:nvSpPr>
          <p:spPr>
            <a:xfrm>
              <a:off x="1523999" y="5250866"/>
              <a:ext cx="2881746" cy="13623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2B7CBC-D0CA-412B-A4D8-82DF19698A13}"/>
                </a:ext>
              </a:extLst>
            </p:cNvPr>
            <p:cNvSpPr/>
            <p:nvPr userDrawn="1"/>
          </p:nvSpPr>
          <p:spPr>
            <a:xfrm>
              <a:off x="4655126" y="5250865"/>
              <a:ext cx="2881746" cy="1362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2835C2-C7D5-4DC0-9D46-C3AA256BF5D1}"/>
                </a:ext>
              </a:extLst>
            </p:cNvPr>
            <p:cNvSpPr/>
            <p:nvPr userDrawn="1"/>
          </p:nvSpPr>
          <p:spPr>
            <a:xfrm>
              <a:off x="7786255" y="5257797"/>
              <a:ext cx="2881746" cy="136239"/>
            </a:xfrm>
            <a:prstGeom prst="rect">
              <a:avLst/>
            </a:prstGeom>
            <a:solidFill>
              <a:srgbClr val="D23A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142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2654-125B-4D0E-90E6-67BC0395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AC59A-C536-4F68-9641-5050E7E65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95A53-CA5A-400E-93F5-17E57E33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9FDE-E1E0-4DD5-BD8C-152B3DE2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8DA9C-2071-4656-8317-BAFB12E7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55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7BC2D3-2C79-48F9-B14F-5F3578BE4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3D923-225F-484D-9319-E32DAAEBE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CE9E8-D77D-40C1-AAF7-99892BB2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3F006-15F8-4EDD-832C-DBD070D2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FCE7A-3272-451A-BA34-145EBC75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97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E538-3A56-4E17-ABE0-77A916183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86582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12C6E-F63B-4314-AED6-8E34413C1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1308"/>
            <a:ext cx="9144000" cy="556491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3B600-9210-488F-B888-98B357D7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9A681-D2C9-4583-936A-1FC6E3C7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EFD1A-1215-4CD4-91F4-56AE280D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5D7D8E-64BD-4F84-83EB-DD4AC9C06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5697" y="543193"/>
            <a:ext cx="4029805" cy="57917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49A6B8E-F87E-44A9-A83F-124DEE2FB390}"/>
              </a:ext>
            </a:extLst>
          </p:cNvPr>
          <p:cNvGrpSpPr/>
          <p:nvPr userDrawn="1"/>
        </p:nvGrpSpPr>
        <p:grpSpPr>
          <a:xfrm>
            <a:off x="1523999" y="5250865"/>
            <a:ext cx="9144002" cy="143171"/>
            <a:chOff x="1523999" y="5250865"/>
            <a:chExt cx="9144002" cy="1431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02388B-C0AB-4125-A74D-893F3AA1C152}"/>
                </a:ext>
              </a:extLst>
            </p:cNvPr>
            <p:cNvSpPr/>
            <p:nvPr userDrawn="1"/>
          </p:nvSpPr>
          <p:spPr>
            <a:xfrm>
              <a:off x="1523999" y="5250866"/>
              <a:ext cx="2881746" cy="13623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2B7CBC-D0CA-412B-A4D8-82DF19698A13}"/>
                </a:ext>
              </a:extLst>
            </p:cNvPr>
            <p:cNvSpPr/>
            <p:nvPr userDrawn="1"/>
          </p:nvSpPr>
          <p:spPr>
            <a:xfrm>
              <a:off x="4655126" y="5250865"/>
              <a:ext cx="2881746" cy="1362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2835C2-C7D5-4DC0-9D46-C3AA256BF5D1}"/>
                </a:ext>
              </a:extLst>
            </p:cNvPr>
            <p:cNvSpPr/>
            <p:nvPr userDrawn="1"/>
          </p:nvSpPr>
          <p:spPr>
            <a:xfrm>
              <a:off x="7786255" y="5257797"/>
              <a:ext cx="2881746" cy="136239"/>
            </a:xfrm>
            <a:prstGeom prst="rect">
              <a:avLst/>
            </a:prstGeom>
            <a:solidFill>
              <a:srgbClr val="D23A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57582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F039-80F2-4507-A66C-23561694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6BAB8-4EFB-4F39-95DF-B28C3DE74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8A671-E523-4E68-BBC4-5DA17ECD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538B7-27D4-483A-BFC0-C9D67424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27211-07E9-44B9-9FFB-D61FD443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290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A8BD-5A8E-4EB5-92DD-7548F893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537797"/>
          </a:xfrm>
          <a:solidFill>
            <a:srgbClr val="677E9D"/>
          </a:solidFill>
        </p:spPr>
        <p:txBody>
          <a:bodyPr anchor="ctr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B402F-66A0-4BD9-B550-3638B9165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1580"/>
            <a:ext cx="10515600" cy="150018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84EA-4E01-449E-A960-700A2A7B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872CA-F68A-48C1-9937-0FC47C6F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122FE-794E-485B-8172-0CE8DB66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2294B2-F4E2-4B45-97ED-F96BF149CD00}"/>
              </a:ext>
            </a:extLst>
          </p:cNvPr>
          <p:cNvGrpSpPr/>
          <p:nvPr userDrawn="1"/>
        </p:nvGrpSpPr>
        <p:grpSpPr>
          <a:xfrm>
            <a:off x="838200" y="1468654"/>
            <a:ext cx="10521950" cy="163501"/>
            <a:chOff x="1523999" y="5250865"/>
            <a:chExt cx="9144002" cy="14317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815E65-CE98-45BB-93C0-21241ECA702F}"/>
                </a:ext>
              </a:extLst>
            </p:cNvPr>
            <p:cNvSpPr/>
            <p:nvPr userDrawn="1"/>
          </p:nvSpPr>
          <p:spPr>
            <a:xfrm>
              <a:off x="1523999" y="5250866"/>
              <a:ext cx="2881746" cy="13623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F0726A-545D-4245-9B15-C0FA15D90375}"/>
                </a:ext>
              </a:extLst>
            </p:cNvPr>
            <p:cNvSpPr/>
            <p:nvPr userDrawn="1"/>
          </p:nvSpPr>
          <p:spPr>
            <a:xfrm>
              <a:off x="4655126" y="5250865"/>
              <a:ext cx="2881746" cy="1362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F1BC6A-5BE0-4D62-88B5-8FEDE1DC6260}"/>
                </a:ext>
              </a:extLst>
            </p:cNvPr>
            <p:cNvSpPr/>
            <p:nvPr userDrawn="1"/>
          </p:nvSpPr>
          <p:spPr>
            <a:xfrm>
              <a:off x="7786255" y="5257797"/>
              <a:ext cx="2881746" cy="136239"/>
            </a:xfrm>
            <a:prstGeom prst="rect">
              <a:avLst/>
            </a:prstGeom>
            <a:solidFill>
              <a:srgbClr val="D23A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60225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3B11D-817B-4A04-8B1C-2A8CC736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8FF7-22E2-427D-BD2E-5F17D07CE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DD890-6ACF-4865-AFBF-A94027C25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E2FD7-3EAC-4D25-8D6A-D6CB80D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C41C5-6806-40EB-A9EC-A9C441D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F6B2B-F82D-4025-821A-AECF4DAE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406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BAA8-5B6D-4F04-92AC-3AC7D7DB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4ECF8-4F26-41E8-B870-A33CAD727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80096-F194-4FB3-9EC5-2F282E708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E82A6-FEE1-4C74-8BC3-2DBA82079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682E5-DD37-40C6-AB50-7B5DD84D1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CC0D4-277A-40D3-9706-60AAD5F7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8813B8-607B-483D-9BE4-0FFACFD3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A473DC-07A7-488B-9AA6-635D6C11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019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AA66-7FD5-4EDC-B950-E0F05997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93191-C4C9-46CF-ACE7-B20111DC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EE7AF-7625-4EEF-ABA0-F1254516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6BBCC-DEAF-4C1C-8C2F-65A8AB29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38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F086C7-7302-4ACA-A05C-A43FB67D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9A508-9F36-4DB1-932D-13198985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A1AF9-2EC2-4DC1-BF50-98E02338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601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E5CC-F156-4AE2-9ECA-9F3CD77D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D395C-601B-45F5-B4C7-100338FDF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17516-52F5-4818-8FC5-DAEF8E713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B789D-FC93-4187-AD4A-E6C1CB66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45FF1-BAEE-46E0-B394-2ECD3508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9EE63-3EF9-4984-A02F-BA26020B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F039-80F2-4507-A66C-23561694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6BAB8-4EFB-4F39-95DF-B28C3DE74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8A671-E523-4E68-BBC4-5DA17ECD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538B7-27D4-483A-BFC0-C9D67424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27211-07E9-44B9-9FFB-D61FD443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746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280A-92F3-4207-B589-7FCCE0D1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F205D-1BD1-4C25-A53E-F64DA0B66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1355F-A797-48D1-9934-46F04B2E2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D3124-F98F-493A-805E-AEA6B98E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EF5D3-5509-4BB0-B289-D6D9F9FA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8B90-6DC5-4F54-A262-BB62347D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202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2654-125B-4D0E-90E6-67BC0395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AC59A-C536-4F68-9641-5050E7E65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95A53-CA5A-400E-93F5-17E57E33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9FDE-E1E0-4DD5-BD8C-152B3DE2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8DA9C-2071-4656-8317-BAFB12E7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888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7BC2D3-2C79-48F9-B14F-5F3578BE4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3D923-225F-484D-9319-E32DAAEBE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CE9E8-D77D-40C1-AAF7-99892BB2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3F006-15F8-4EDD-832C-DBD070D2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FCE7A-3272-451A-BA34-145EBC75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0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A8BD-5A8E-4EB5-92DD-7548F893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518133"/>
          </a:xfrm>
          <a:solidFill>
            <a:schemeClr val="tx2">
              <a:lumMod val="60000"/>
              <a:lumOff val="40000"/>
            </a:schemeClr>
          </a:solidFill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84EA-4E01-449E-A960-700A2A7B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872CA-F68A-48C1-9937-0FC47C6F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122FE-794E-485B-8172-0CE8DB66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20D7E4-DDB8-49F7-9310-85BE12436D04}"/>
              </a:ext>
            </a:extLst>
          </p:cNvPr>
          <p:cNvGrpSpPr/>
          <p:nvPr userDrawn="1"/>
        </p:nvGrpSpPr>
        <p:grpSpPr>
          <a:xfrm>
            <a:off x="838200" y="1445342"/>
            <a:ext cx="10509250" cy="157373"/>
            <a:chOff x="1523999" y="5250865"/>
            <a:chExt cx="9144002" cy="14317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C7D900-5EA3-4D63-8577-B29EE021B68C}"/>
                </a:ext>
              </a:extLst>
            </p:cNvPr>
            <p:cNvSpPr/>
            <p:nvPr userDrawn="1"/>
          </p:nvSpPr>
          <p:spPr>
            <a:xfrm>
              <a:off x="1523999" y="5250866"/>
              <a:ext cx="2881746" cy="13623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840CE9-660E-43A8-9D07-EA1C22599A9C}"/>
                </a:ext>
              </a:extLst>
            </p:cNvPr>
            <p:cNvSpPr/>
            <p:nvPr userDrawn="1"/>
          </p:nvSpPr>
          <p:spPr>
            <a:xfrm>
              <a:off x="4655126" y="5250865"/>
              <a:ext cx="2881746" cy="1362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FCED68-559C-4D13-9245-F8EF4B6A15C0}"/>
                </a:ext>
              </a:extLst>
            </p:cNvPr>
            <p:cNvSpPr/>
            <p:nvPr userDrawn="1"/>
          </p:nvSpPr>
          <p:spPr>
            <a:xfrm>
              <a:off x="7786255" y="5257797"/>
              <a:ext cx="2881746" cy="136239"/>
            </a:xfrm>
            <a:prstGeom prst="rect">
              <a:avLst/>
            </a:prstGeom>
            <a:solidFill>
              <a:srgbClr val="D23A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7735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3B11D-817B-4A04-8B1C-2A8CC736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8FF7-22E2-427D-BD2E-5F17D07CE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DD890-6ACF-4865-AFBF-A94027C25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E2FD7-3EAC-4D25-8D6A-D6CB80D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C41C5-6806-40EB-A9EC-A9C441D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F6B2B-F82D-4025-821A-AECF4DAE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3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BAA8-5B6D-4F04-92AC-3AC7D7DB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4ECF8-4F26-41E8-B870-A33CAD727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80096-F194-4FB3-9EC5-2F282E708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E82A6-FEE1-4C74-8BC3-2DBA82079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682E5-DD37-40C6-AB50-7B5DD84D1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CC0D4-277A-40D3-9706-60AAD5F7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8813B8-607B-483D-9BE4-0FFACFD3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A473DC-07A7-488B-9AA6-635D6C11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AA66-7FD5-4EDC-B950-E0F05997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93191-C4C9-46CF-ACE7-B20111DC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EE7AF-7625-4EEF-ABA0-F1254516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6BBCC-DEAF-4C1C-8C2F-65A8AB29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1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F086C7-7302-4ACA-A05C-A43FB67D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9A508-9F36-4DB1-932D-13198985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A1AF9-2EC2-4DC1-BF50-98E02338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1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E5CC-F156-4AE2-9ECA-9F3CD77D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D395C-601B-45F5-B4C7-100338FDF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17516-52F5-4818-8FC5-DAEF8E713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B789D-FC93-4187-AD4A-E6C1CB66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45FF1-BAEE-46E0-B394-2ECD3508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9EE63-3EF9-4984-A02F-BA26020B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0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280A-92F3-4207-B589-7FCCE0D1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F205D-1BD1-4C25-A53E-F64DA0B66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1355F-A797-48D1-9934-46F04B2E2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D3124-F98F-493A-805E-AEA6B98E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EF5D3-5509-4BB0-B289-D6D9F9FA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8B90-6DC5-4F54-A262-BB62347D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1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35A9B3-3D6E-4DCC-8E12-32D38E75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60920-5F3E-46D8-9AB4-E2BC05146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7818"/>
            <a:ext cx="10515600" cy="4699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C6982-4886-42CB-8CC5-712A997FA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423B7-FAC5-443E-803A-4CA83E61E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46E3-E6ED-464D-93E1-9413C75CB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42FCB-9115-439C-886C-553F14CE7AE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 2" panose="05020102010507070707" pitchFamily="18" charset="2"/>
        <a:buChar char=""/>
        <a:defRPr sz="20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1pPr>
      <a:lvl2pPr marL="803275" indent="-346075" algn="l" defTabSz="914400" rtl="0" eaLnBrk="1" latinLnBrk="0" hangingPunct="1">
        <a:lnSpc>
          <a:spcPct val="90000"/>
        </a:lnSpc>
        <a:spcBef>
          <a:spcPts val="500"/>
        </a:spcBef>
        <a:buClr>
          <a:srgbClr val="33CCCC"/>
        </a:buClr>
        <a:buFont typeface="Wingdings" panose="05000000000000000000" pitchFamily="2" charset="2"/>
        <a:buChar char="l"/>
        <a:defRPr sz="1800" kern="1200">
          <a:solidFill>
            <a:srgbClr val="269D9A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35A9B3-3D6E-4DCC-8E12-32D38E75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3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60920-5F3E-46D8-9AB4-E2BC05146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7818"/>
            <a:ext cx="10515600" cy="4699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C6982-4886-42CB-8CC5-712A997FA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0632-CB7A-42A6-B15E-2CFCAD8628C8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423B7-FAC5-443E-803A-4CA83E61E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46E3-E6ED-464D-93E1-9413C75CB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842A8-631D-4E48-BCD3-29BC628F5DC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C5A7A7-53CD-469B-A88C-31C578FF9E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34112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9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 2" panose="05020102010507070707" pitchFamily="18" charset="2"/>
        <a:buChar char=""/>
        <a:defRPr sz="20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CCCC"/>
        </a:buClr>
        <a:buFont typeface="Wingdings" panose="05000000000000000000" pitchFamily="2" charset="2"/>
        <a:buChar char="l"/>
        <a:defRPr sz="1800" kern="1200">
          <a:solidFill>
            <a:srgbClr val="269D9A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D2E0-68B7-4836-9133-DFD82AE65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bIns="144000">
            <a:normAutofit/>
          </a:bodyPr>
          <a:lstStyle/>
          <a:p>
            <a:r>
              <a:rPr lang="en-GB" sz="4800" dirty="0">
                <a:latin typeface="Ink Free" panose="03080402000500000000" pitchFamily="66" charset="0"/>
              </a:rPr>
              <a:t>Discover Your Future 2021</a:t>
            </a:r>
            <a:br>
              <a:rPr lang="en-GB" sz="4800" dirty="0">
                <a:latin typeface="Ink Free" panose="03080402000500000000" pitchFamily="66" charset="0"/>
              </a:rPr>
            </a:br>
            <a:r>
              <a:rPr lang="en-GB" dirty="0">
                <a:solidFill>
                  <a:srgbClr val="E07AB4"/>
                </a:solidFill>
                <a:latin typeface="Ink Free" panose="03080402000500000000" pitchFamily="66" charset="0"/>
              </a:rPr>
              <a:t>Stress &amp; Resilience</a:t>
            </a:r>
            <a:endParaRPr lang="en-GB" sz="4800" dirty="0">
              <a:solidFill>
                <a:srgbClr val="E07AB4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DCA6B-BFD7-4740-93B7-5197A988B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Virtual Work Inspiration Suffolk | April – July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E8A1D-5F33-4E8E-B54F-4CA53107A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59645"/>
            <a:ext cx="1262452" cy="124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350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536757-CF6A-4DC7-B391-8AA59290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464" y="4370227"/>
            <a:ext cx="8138024" cy="93919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Employer Ambassador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98D70-E17B-44A9-89CC-2D56FF289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472"/>
          <a:stretch/>
        </p:blipFill>
        <p:spPr>
          <a:xfrm>
            <a:off x="2025464" y="887573"/>
            <a:ext cx="813802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804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4F899-AB44-4F79-8417-DF4573E7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Feedback on Keynote session: Laura’s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8C9D-85F7-4306-886D-527F899F5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6071"/>
            <a:ext cx="5257799" cy="2371339"/>
          </a:xfrm>
        </p:spPr>
        <p:txBody>
          <a:bodyPr>
            <a:normAutofit/>
          </a:bodyPr>
          <a:lstStyle/>
          <a:p>
            <a:pPr marL="354013" indent="-354013"/>
            <a:r>
              <a:rPr lang="en-GB" sz="2800" dirty="0"/>
              <a:t>What did you  think about Laura’s story?</a:t>
            </a:r>
            <a:br>
              <a:rPr lang="en-GB" sz="2800" dirty="0"/>
            </a:br>
            <a:endParaRPr lang="en-GB" sz="2800" dirty="0"/>
          </a:p>
          <a:p>
            <a:pPr marL="354013" indent="-354013"/>
            <a:r>
              <a:rPr lang="en-GB" sz="2800" dirty="0"/>
              <a:t>How did you score on the resilience quiz?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C8AA0-D1EC-42C3-8B87-005A38169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538" y="2769464"/>
            <a:ext cx="2775284" cy="2746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330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1864C-6A56-4B62-89FD-D035B84C8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Stress &amp; Resilience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6CAC93B-1BC1-4D28-B82D-BD6D6C22D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789" y="2510918"/>
            <a:ext cx="7214419" cy="32212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dirty="0"/>
              <a:t>To help you find techniques to overcome new, challenging or stressful situations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To give you the tools to prepare and practice for a job/college/Apprenticeship interview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dirty="0"/>
              <a:t>To increase your confidence and self esteem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By the end of this lesson you will have some tools to help them deal with stressful situations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85981-905B-47A5-8847-AC47B3C3E871}"/>
              </a:ext>
            </a:extLst>
          </p:cNvPr>
          <p:cNvSpPr txBox="1"/>
          <p:nvPr/>
        </p:nvSpPr>
        <p:spPr>
          <a:xfrm>
            <a:off x="838200" y="1514168"/>
            <a:ext cx="3910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Aims of the Session: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7CEBC-1C6D-404D-98D6-757D0CB80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757" y="722949"/>
            <a:ext cx="1366361" cy="135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96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D72EF-E95B-4BD9-A41D-7723195E7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767" y="340836"/>
            <a:ext cx="4450466" cy="564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81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B821-F8ED-42EC-9B88-29FB0FD8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4345858" cy="918730"/>
          </a:xfrm>
        </p:spPr>
        <p:txBody>
          <a:bodyPr rIns="288000">
            <a:normAutofit/>
          </a:bodyPr>
          <a:lstStyle/>
          <a:p>
            <a:pPr algn="r"/>
            <a:r>
              <a:rPr lang="en-GB" dirty="0"/>
              <a:t>STRESS &amp; RESILIENCE</a:t>
            </a:r>
            <a:endParaRPr lang="en-GB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6A30D-3575-4DD4-B1CA-BB9B09679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316364" y="3677265"/>
            <a:ext cx="3018158" cy="3018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D7F6BEC-7CAA-4FDF-93EC-C8B8F5C3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666" y="2710349"/>
            <a:ext cx="4721655" cy="14323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>
              <a:buClr>
                <a:srgbClr val="D23A91"/>
              </a:buClr>
              <a:buFont typeface="Wingdings" panose="05000000000000000000" pitchFamily="2" charset="2"/>
              <a:buChar char="l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What makes you stressed? </a:t>
            </a:r>
          </a:p>
          <a:p>
            <a:pPr>
              <a:buClr>
                <a:srgbClr val="D23A91"/>
              </a:buClr>
              <a:buFont typeface="Wingdings" panose="05000000000000000000" pitchFamily="2" charset="2"/>
              <a:buChar char="l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How do you deal with it?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8832F5F-D869-4A42-A934-35B56008AB0B}"/>
              </a:ext>
            </a:extLst>
          </p:cNvPr>
          <p:cNvSpPr txBox="1">
            <a:spLocks/>
          </p:cNvSpPr>
          <p:nvPr/>
        </p:nvSpPr>
        <p:spPr>
          <a:xfrm>
            <a:off x="255638" y="1572648"/>
            <a:ext cx="3834582" cy="2097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 2" panose="05020102010507070707" pitchFamily="18" charset="2"/>
              <a:buChar char=""/>
              <a:defRPr sz="20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CCCC"/>
              </a:buClr>
              <a:buFont typeface="Wingdings" panose="05000000000000000000" pitchFamily="2" charset="2"/>
              <a:buChar char="l"/>
              <a:defRPr sz="1800" kern="1200">
                <a:solidFill>
                  <a:srgbClr val="269D9A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700" b="1" dirty="0"/>
              <a:t>What is stress?  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None/>
            </a:pPr>
            <a:r>
              <a:rPr lang="en-GB" sz="1700" dirty="0"/>
              <a:t>Being under pressure is a normal part of life. It can help you take action, feel more energised and get results. But if you often become overwhelmed by stress, these feelings could start to be a problem for you.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None/>
            </a:pPr>
            <a:endParaRPr lang="en-GB" sz="17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None/>
            </a:pPr>
            <a:endParaRPr lang="en-GB" sz="17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8D78FFF-4E5B-4EBC-BAC8-4E09F6C66F37}"/>
              </a:ext>
            </a:extLst>
          </p:cNvPr>
          <p:cNvSpPr txBox="1">
            <a:spLocks/>
          </p:cNvSpPr>
          <p:nvPr/>
        </p:nvSpPr>
        <p:spPr>
          <a:xfrm>
            <a:off x="311774" y="4384567"/>
            <a:ext cx="4227111" cy="1596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 2" panose="05020102010507070707" pitchFamily="18" charset="2"/>
              <a:buChar char=""/>
              <a:defRPr sz="20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CCCC"/>
              </a:buClr>
              <a:buFont typeface="Wingdings" panose="05000000000000000000" pitchFamily="2" charset="2"/>
              <a:buChar char="l"/>
              <a:defRPr sz="1800" kern="1200">
                <a:solidFill>
                  <a:srgbClr val="269D9A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b="1" dirty="0"/>
              <a:t>What is Resilience?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GB" sz="1700" dirty="0"/>
              <a:t>Learning how to cope with uncertainty or stress, how to make the most of the resources and connections you have around you, and how to adapt to changing situation.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F4A1E0-9B38-4D88-9B78-D96FFC01F8E1}"/>
              </a:ext>
            </a:extLst>
          </p:cNvPr>
          <p:cNvSpPr txBox="1">
            <a:spLocks/>
          </p:cNvSpPr>
          <p:nvPr/>
        </p:nvSpPr>
        <p:spPr>
          <a:xfrm>
            <a:off x="7334866" y="365126"/>
            <a:ext cx="4857134" cy="918730"/>
          </a:xfrm>
          <a:prstGeom prst="rect">
            <a:avLst/>
          </a:prstGeom>
          <a:solidFill>
            <a:schemeClr val="tx2"/>
          </a:solidFill>
        </p:spPr>
        <p:txBody>
          <a:bodyPr vert="horz" lIns="28800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 </a:t>
            </a:r>
            <a:r>
              <a:rPr lang="en-GB" sz="2400" i="1" dirty="0"/>
              <a:t>What do we mean?</a:t>
            </a:r>
            <a:endParaRPr lang="en-GB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ED329A-FDA7-466A-BC8E-480CF6C542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67" r="8770" b="3"/>
          <a:stretch/>
        </p:blipFill>
        <p:spPr>
          <a:xfrm>
            <a:off x="4316364" y="48690"/>
            <a:ext cx="3018502" cy="3312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9BF867-BFEA-4A16-AAF3-F6FE97473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960" y="930412"/>
            <a:ext cx="928402" cy="91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564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A8DFD-AE46-4C89-8CDD-CFFDA7F9D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18730"/>
          </a:xfrm>
        </p:spPr>
        <p:txBody>
          <a:bodyPr lIns="3996000"/>
          <a:lstStyle/>
          <a:p>
            <a:pPr marL="265113">
              <a:tabLst>
                <a:tab pos="182563" algn="l"/>
              </a:tabLst>
            </a:pPr>
            <a:r>
              <a:rPr lang="en-GB" dirty="0"/>
              <a:t>Interviews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3D46F4-F92B-4DE8-BD3C-4FB95CC43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9213" y="2362866"/>
            <a:ext cx="7787148" cy="29858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69D9A"/>
              </a:buClr>
              <a:buFont typeface="Wingdings" panose="05000000000000000000" pitchFamily="2" charset="2"/>
              <a:buChar char="l"/>
            </a:pPr>
            <a:r>
              <a:rPr lang="en-GB" sz="2400" dirty="0"/>
              <a:t>Interviews for college, work, apprenticeships are often very stressful.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69D9A"/>
              </a:buClr>
              <a:buFont typeface="Wingdings" panose="05000000000000000000" pitchFamily="2" charset="2"/>
              <a:buChar char="l"/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69D9A"/>
              </a:buClr>
              <a:buFont typeface="Wingdings" panose="05000000000000000000" pitchFamily="2" charset="2"/>
              <a:buChar char="l"/>
            </a:pPr>
            <a:r>
              <a:rPr lang="en-GB" sz="2400" dirty="0"/>
              <a:t>We can get really nervous and not make the best impression.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69D9A"/>
              </a:buClr>
              <a:buFont typeface="Wingdings" panose="05000000000000000000" pitchFamily="2" charset="2"/>
              <a:buChar char="l"/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69D9A"/>
              </a:buClr>
              <a:buFont typeface="Wingdings" panose="05000000000000000000" pitchFamily="2" charset="2"/>
              <a:buChar char="l"/>
            </a:pPr>
            <a:r>
              <a:rPr lang="en-GB" sz="2400" dirty="0"/>
              <a:t>Would any of the techniques work in this situation?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8A7A8A-F302-4C4E-90A3-E0A1A4094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87" r="8892"/>
          <a:stretch/>
        </p:blipFill>
        <p:spPr>
          <a:xfrm>
            <a:off x="563525" y="141433"/>
            <a:ext cx="3274829" cy="3309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D6C939-4FC5-4F66-9C04-CFAE4F3052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61" r="15233"/>
          <a:stretch/>
        </p:blipFill>
        <p:spPr>
          <a:xfrm>
            <a:off x="563525" y="3731400"/>
            <a:ext cx="3271605" cy="2985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39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BB5E-FD66-4851-B378-3CFAC2E7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Resilience Techniques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B31E1C-6B38-4401-87DF-B6FBF3C816B9}"/>
              </a:ext>
            </a:extLst>
          </p:cNvPr>
          <p:cNvSpPr txBox="1">
            <a:spLocks/>
          </p:cNvSpPr>
          <p:nvPr/>
        </p:nvSpPr>
        <p:spPr>
          <a:xfrm>
            <a:off x="6096000" y="1757939"/>
            <a:ext cx="57214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 2" panose="05020102010507070707" pitchFamily="18" charset="2"/>
              <a:buChar char=""/>
              <a:defRPr sz="20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CCCC"/>
              </a:buClr>
              <a:buFont typeface="Wingdings" panose="05000000000000000000" pitchFamily="2" charset="2"/>
              <a:buChar char="l"/>
              <a:defRPr sz="1800" kern="1200">
                <a:solidFill>
                  <a:srgbClr val="269D9A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b="1" dirty="0"/>
              <a:t>Asking for help</a:t>
            </a:r>
          </a:p>
          <a:p>
            <a:r>
              <a:rPr lang="en-GB" sz="1700" dirty="0"/>
              <a:t>Acceptance - no-one is perfect</a:t>
            </a:r>
          </a:p>
          <a:p>
            <a:r>
              <a:rPr lang="en-GB" sz="1700" b="1" dirty="0"/>
              <a:t>Taking a break</a:t>
            </a:r>
          </a:p>
          <a:p>
            <a:r>
              <a:rPr lang="en-GB" sz="1700" dirty="0"/>
              <a:t>Eating well</a:t>
            </a:r>
          </a:p>
          <a:p>
            <a:r>
              <a:rPr lang="en-GB" sz="1700" b="1" dirty="0"/>
              <a:t>Getting enough sleep</a:t>
            </a:r>
          </a:p>
          <a:p>
            <a:r>
              <a:rPr lang="en-GB" sz="1700" dirty="0"/>
              <a:t>Doing some exercise</a:t>
            </a:r>
          </a:p>
          <a:p>
            <a:r>
              <a:rPr lang="en-GB" sz="1700" b="1" dirty="0"/>
              <a:t>Being prepared</a:t>
            </a:r>
          </a:p>
          <a:p>
            <a:r>
              <a:rPr lang="en-GB" sz="1700" dirty="0"/>
              <a:t>Reflecting – what went well, what would you do differently</a:t>
            </a:r>
          </a:p>
          <a:p>
            <a:r>
              <a:rPr lang="en-GB" sz="1700" b="1" dirty="0"/>
              <a:t>Perspective- what’s the worst that could happen? Or did happen?</a:t>
            </a:r>
          </a:p>
          <a:p>
            <a:r>
              <a:rPr lang="en-GB" sz="1700" dirty="0"/>
              <a:t>Being kind to yourself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F67F8C-6EE4-4156-8004-E9341F753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87"/>
          <a:stretch/>
        </p:blipFill>
        <p:spPr>
          <a:xfrm>
            <a:off x="838200" y="1757939"/>
            <a:ext cx="4995444" cy="3934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579FD6-36CA-4AA8-8D5A-46B75AEC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391" y="5377199"/>
            <a:ext cx="2288409" cy="8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9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72D1E-A5B5-4B22-8E5A-AB4B97F6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91" y="629267"/>
            <a:ext cx="7556389" cy="1042780"/>
          </a:xfrm>
        </p:spPr>
        <p:txBody>
          <a:bodyPr lIns="288000">
            <a:normAutofit/>
          </a:bodyPr>
          <a:lstStyle/>
          <a:p>
            <a:r>
              <a:rPr lang="en-GB" sz="4000" dirty="0"/>
              <a:t>Time to reflect…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8C6D85-91CF-42CE-AAAB-048888C47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7" r="64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CCB7BED9-3C03-4D1C-84ED-047096F0C41C}"/>
              </a:ext>
            </a:extLst>
          </p:cNvPr>
          <p:cNvSpPr txBox="1">
            <a:spLocks/>
          </p:cNvSpPr>
          <p:nvPr/>
        </p:nvSpPr>
        <p:spPr>
          <a:xfrm>
            <a:off x="4926083" y="2861187"/>
            <a:ext cx="6975405" cy="27923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 2" panose="05020102010507070707" pitchFamily="18" charset="2"/>
              <a:buChar char=""/>
              <a:defRPr sz="20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803275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CCCC"/>
              </a:buClr>
              <a:buFont typeface="Wingdings" panose="05000000000000000000" pitchFamily="2" charset="2"/>
              <a:buChar char="l"/>
              <a:defRPr sz="1800" kern="1200">
                <a:solidFill>
                  <a:srgbClr val="269D9A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4000" b="1" dirty="0">
                <a:solidFill>
                  <a:srgbClr val="D23A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What have I learnt?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  <a:p>
            <a:pPr marL="0" indent="0" algn="r">
              <a:buFont typeface="Wingdings 2" panose="05020102010507070707" pitchFamily="18" charset="2"/>
              <a:buNone/>
            </a:pPr>
            <a:r>
              <a:rPr lang="en-US" dirty="0"/>
              <a:t>Add your thoughts to your workbook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E7705A-4630-4E10-A168-9BBD1F44916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125006" y="508960"/>
            <a:ext cx="1346559" cy="1219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9DE0D4-DB21-4D6F-9210-8F02FCE4C3F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81674" y="4900884"/>
            <a:ext cx="1110326" cy="105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99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C9DAFF39D49E499A500A8914BAA517" ma:contentTypeVersion="9" ma:contentTypeDescription="Create a new document." ma:contentTypeScope="" ma:versionID="8ab71ac5be40eb725f0818d51bcf3ba6">
  <xsd:schema xmlns:xsd="http://www.w3.org/2001/XMLSchema" xmlns:xs="http://www.w3.org/2001/XMLSchema" xmlns:p="http://schemas.microsoft.com/office/2006/metadata/properties" xmlns:ns2="079480d4-747a-445e-9fbc-15d0af2d9287" targetNamespace="http://schemas.microsoft.com/office/2006/metadata/properties" ma:root="true" ma:fieldsID="b5cfbc73a19c9cd8d0f1cb3e124229dc" ns2:_="">
    <xsd:import namespace="079480d4-747a-445e-9fbc-15d0af2d9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480d4-747a-445e-9fbc-15d0af2d9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754215-F498-433E-AB89-C26F1E8732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94E412A-E937-4A04-8059-A61DF00B79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9480d4-747a-445e-9fbc-15d0af2d9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DA9E43-B5FA-43AF-B718-28209DEBFB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434</TotalTime>
  <Words>313</Words>
  <Application>Microsoft Office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Ink Free</vt:lpstr>
      <vt:lpstr>Wingdings</vt:lpstr>
      <vt:lpstr>Wingdings 2</vt:lpstr>
      <vt:lpstr>Office Theme</vt:lpstr>
      <vt:lpstr>1_Office Theme</vt:lpstr>
      <vt:lpstr>Discover Your Future 2021 Stress &amp; Resilience</vt:lpstr>
      <vt:lpstr>Employer Ambassador</vt:lpstr>
      <vt:lpstr>Feedback on Keynote session: Laura’s story</vt:lpstr>
      <vt:lpstr>Stress &amp; Resilience</vt:lpstr>
      <vt:lpstr>PowerPoint Presentation</vt:lpstr>
      <vt:lpstr>STRESS &amp; RESILIENCE</vt:lpstr>
      <vt:lpstr>Interviews</vt:lpstr>
      <vt:lpstr>Resilience Techniques</vt:lpstr>
      <vt:lpstr>Time to reflect…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Leggoe</dc:creator>
  <cp:lastModifiedBy>Maggie Leggoe</cp:lastModifiedBy>
  <cp:revision>20</cp:revision>
  <dcterms:created xsi:type="dcterms:W3CDTF">2021-03-04T14:52:12Z</dcterms:created>
  <dcterms:modified xsi:type="dcterms:W3CDTF">2021-05-11T11:25:36Z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0x01010066C9DAFF39D49E499A500A8914BAA517</vt:lpwstr>
  </property>
</Properties>
</file>