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57" r:id="rId7"/>
    <p:sldId id="261" r:id="rId8"/>
    <p:sldId id="269" r:id="rId9"/>
    <p:sldId id="264" r:id="rId10"/>
    <p:sldId id="260" r:id="rId11"/>
    <p:sldId id="262" r:id="rId12"/>
    <p:sldId id="265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D9A"/>
    <a:srgbClr val="8DE5E3"/>
    <a:srgbClr val="33CCCC"/>
    <a:srgbClr val="D23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F4512-9412-43EC-9D89-241E1F6C2C07}" v="240" dt="2021-04-19T10:30:35.590"/>
    <p1510:client id="{63499B89-1BAB-4E40-9A1D-DCD360367D06}" v="67" dt="2021-04-19T11:05:24.216"/>
    <p1510:client id="{9AD41B51-98B6-4EDA-85AC-F7890A4B7F5F}" v="9" dt="2021-04-19T14:52:20.381"/>
    <p1510:client id="{BAA2D33E-C8FF-44EF-8ECB-A008114802EF}" v="200" dt="2021-04-19T10:49:04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2022" autoAdjust="0"/>
  </p:normalViewPr>
  <p:slideViewPr>
    <p:cSldViewPr snapToGrid="0">
      <p:cViewPr varScale="1">
        <p:scale>
          <a:sx n="75" d="100"/>
          <a:sy n="75" d="100"/>
        </p:scale>
        <p:origin x="16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i Phipps" userId="S::jacqui.phipps_suffolk.gov.uk#ext#@newanglialep.onmicrosoft.com::fe34de7e-0e79-4af3-aaf4-b16e2369f3bc" providerId="AD" clId="Web-{9AD41B51-98B6-4EDA-85AC-F7890A4B7F5F}"/>
    <pc:docChg chg="modSld sldOrd">
      <pc:chgData name="Jacqui Phipps" userId="S::jacqui.phipps_suffolk.gov.uk#ext#@newanglialep.onmicrosoft.com::fe34de7e-0e79-4af3-aaf4-b16e2369f3bc" providerId="AD" clId="Web-{9AD41B51-98B6-4EDA-85AC-F7890A4B7F5F}" dt="2021-04-19T14:52:20.381" v="4" actId="20577"/>
      <pc:docMkLst>
        <pc:docMk/>
      </pc:docMkLst>
      <pc:sldChg chg="modSp">
        <pc:chgData name="Jacqui Phipps" userId="S::jacqui.phipps_suffolk.gov.uk#ext#@newanglialep.onmicrosoft.com::fe34de7e-0e79-4af3-aaf4-b16e2369f3bc" providerId="AD" clId="Web-{9AD41B51-98B6-4EDA-85AC-F7890A4B7F5F}" dt="2021-04-19T14:52:20.381" v="4" actId="20577"/>
        <pc:sldMkLst>
          <pc:docMk/>
          <pc:sldMk cId="3425509459" sldId="260"/>
        </pc:sldMkLst>
        <pc:spChg chg="mod">
          <ac:chgData name="Jacqui Phipps" userId="S::jacqui.phipps_suffolk.gov.uk#ext#@newanglialep.onmicrosoft.com::fe34de7e-0e79-4af3-aaf4-b16e2369f3bc" providerId="AD" clId="Web-{9AD41B51-98B6-4EDA-85AC-F7890A4B7F5F}" dt="2021-04-19T14:52:20.381" v="4" actId="20577"/>
          <ac:spMkLst>
            <pc:docMk/>
            <pc:sldMk cId="3425509459" sldId="260"/>
            <ac:spMk id="2" creationId="{1EF60782-C505-4026-87AB-00A04922E506}"/>
          </ac:spMkLst>
        </pc:spChg>
      </pc:sldChg>
      <pc:sldChg chg="ord">
        <pc:chgData name="Jacqui Phipps" userId="S::jacqui.phipps_suffolk.gov.uk#ext#@newanglialep.onmicrosoft.com::fe34de7e-0e79-4af3-aaf4-b16e2369f3bc" providerId="AD" clId="Web-{9AD41B51-98B6-4EDA-85AC-F7890A4B7F5F}" dt="2021-04-19T14:51:25.315" v="0"/>
        <pc:sldMkLst>
          <pc:docMk/>
          <pc:sldMk cId="755405488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AECE-5042-41B0-94D7-5DEA77885E3A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5B4F-BD1F-4150-A403-C8BE2306F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6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E538-3A56-4E17-ABE0-77A916183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6582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12C6E-F63B-4314-AED6-8E34413C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308"/>
            <a:ext cx="9144000" cy="55649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600-9210-488F-B888-98B357D7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A681-D2C9-4583-936A-1FC6E3C7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FD1A-1215-4CD4-91F4-56AE280D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73FDE8-B84D-4B5B-AB40-5B10977AE86E}"/>
              </a:ext>
            </a:extLst>
          </p:cNvPr>
          <p:cNvGrpSpPr/>
          <p:nvPr userDrawn="1"/>
        </p:nvGrpSpPr>
        <p:grpSpPr>
          <a:xfrm>
            <a:off x="1523999" y="5250865"/>
            <a:ext cx="9144002" cy="143171"/>
            <a:chOff x="1523999" y="5250865"/>
            <a:chExt cx="9144002" cy="1431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2388B-C0AB-4125-A74D-893F3AA1C152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2B7CBC-D0CA-412B-A4D8-82DF19698A13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2835C2-C7D5-4DC0-9D46-C3AA256BF5D1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4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2654-125B-4D0E-90E6-67BC0395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C59A-C536-4F68-9641-5050E7E6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5A53-CA5A-400E-93F5-17E57E33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9FDE-E1E0-4DD5-BD8C-152B3DE2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DA9C-2071-4656-8317-BAFB12E7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5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BC2D3-2C79-48F9-B14F-5F3578BE4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D923-225F-484D-9319-E32DAAEB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E9E8-D77D-40C1-AAF7-99892BB2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F006-15F8-4EDD-832C-DBD070D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CE7A-3272-451A-BA34-145EBC7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E538-3A56-4E17-ABE0-77A916183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6582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12C6E-F63B-4314-AED6-8E34413C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308"/>
            <a:ext cx="9144000" cy="55649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600-9210-488F-B888-98B357D7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A681-D2C9-4583-936A-1FC6E3C7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FD1A-1215-4CD4-91F4-56AE280D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D7D8E-64BD-4F84-83EB-DD4AC9C0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5697" y="543193"/>
            <a:ext cx="4029805" cy="5791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9A6B8E-F87E-44A9-A83F-124DEE2FB390}"/>
              </a:ext>
            </a:extLst>
          </p:cNvPr>
          <p:cNvGrpSpPr/>
          <p:nvPr userDrawn="1"/>
        </p:nvGrpSpPr>
        <p:grpSpPr>
          <a:xfrm>
            <a:off x="1523999" y="5250865"/>
            <a:ext cx="9144002" cy="143171"/>
            <a:chOff x="1523999" y="5250865"/>
            <a:chExt cx="9144002" cy="1431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2388B-C0AB-4125-A74D-893F3AA1C152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2B7CBC-D0CA-412B-A4D8-82DF19698A13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2835C2-C7D5-4DC0-9D46-C3AA256BF5D1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758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F039-80F2-4507-A66C-23561694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BAB8-4EFB-4F39-95DF-B28C3DE7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A671-E523-4E68-BBC4-5DA17ECD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538B7-27D4-483A-BFC0-C9D67424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7211-07E9-44B9-9FFB-D61FD443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9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8BD-5A8E-4EB5-92DD-7548F893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37797"/>
          </a:xfrm>
          <a:solidFill>
            <a:srgbClr val="677E9D"/>
          </a:solidFill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B402F-66A0-4BD9-B550-3638B9165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1580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84EA-4E01-449E-A960-700A2A7B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872CA-F68A-48C1-9937-0FC47C6F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22FE-794E-485B-8172-0CE8DB66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2294B2-F4E2-4B45-97ED-F96BF149CD00}"/>
              </a:ext>
            </a:extLst>
          </p:cNvPr>
          <p:cNvGrpSpPr/>
          <p:nvPr userDrawn="1"/>
        </p:nvGrpSpPr>
        <p:grpSpPr>
          <a:xfrm>
            <a:off x="838200" y="1468654"/>
            <a:ext cx="10521950" cy="163501"/>
            <a:chOff x="1523999" y="5250865"/>
            <a:chExt cx="9144002" cy="1431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815E65-CE98-45BB-93C0-21241ECA702F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F0726A-545D-4245-9B15-C0FA15D90375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F1BC6A-5BE0-4D62-88B5-8FEDE1DC6260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022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B11D-817B-4A04-8B1C-2A8CC736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8FF7-22E2-427D-BD2E-5F17D07C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D890-6ACF-4865-AFBF-A94027C2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E2FD7-3EAC-4D25-8D6A-D6CB80D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C41C5-6806-40EB-A9EC-A9C441D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F6B2B-F82D-4025-821A-AECF4DA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0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AA8-5B6D-4F04-92AC-3AC7D7DB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4ECF8-4F26-41E8-B870-A33CAD72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80096-F194-4FB3-9EC5-2F282E708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E82A6-FEE1-4C74-8BC3-2DBA82079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682E5-DD37-40C6-AB50-7B5DD84D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CC0D4-277A-40D3-9706-60AAD5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813B8-607B-483D-9BE4-0FFACFD3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473DC-07A7-488B-9AA6-635D6C1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1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AA66-7FD5-4EDC-B950-E0F05997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3191-C4C9-46CF-ACE7-B20111D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EE7AF-7625-4EEF-ABA0-F1254516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6BBCC-DEAF-4C1C-8C2F-65A8AB29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38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086C7-7302-4ACA-A05C-A43FB67D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9A508-9F36-4DB1-932D-1319898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1AF9-2EC2-4DC1-BF50-98E02338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0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E5CC-F156-4AE2-9ECA-9F3CD77D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395C-601B-45F5-B4C7-100338FD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7516-52F5-4818-8FC5-DAEF8E71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B789D-FC93-4187-AD4A-E6C1CB6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45FF1-BAEE-46E0-B394-2ECD350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EE63-3EF9-4984-A02F-BA26020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F039-80F2-4507-A66C-23561694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BAB8-4EFB-4F39-95DF-B28C3DE7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A671-E523-4E68-BBC4-5DA17ECD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538B7-27D4-483A-BFC0-C9D67424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7211-07E9-44B9-9FFB-D61FD443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46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80A-92F3-4207-B589-7FCCE0D1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F205D-1BD1-4C25-A53E-F64DA0B66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1355F-A797-48D1-9934-46F04B2E2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3124-F98F-493A-805E-AEA6B98E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EF5D3-5509-4BB0-B289-D6D9F9FA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8B90-6DC5-4F54-A262-BB62347D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0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2654-125B-4D0E-90E6-67BC0395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C59A-C536-4F68-9641-5050E7E6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5A53-CA5A-400E-93F5-17E57E33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9FDE-E1E0-4DD5-BD8C-152B3DE2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DA9C-2071-4656-8317-BAFB12E7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8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BC2D3-2C79-48F9-B14F-5F3578BE4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D923-225F-484D-9319-E32DAAEB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E9E8-D77D-40C1-AAF7-99892BB2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F006-15F8-4EDD-832C-DBD070D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CE7A-3272-451A-BA34-145EBC7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8BD-5A8E-4EB5-92DD-7548F893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18133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84EA-4E01-449E-A960-700A2A7B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872CA-F68A-48C1-9937-0FC47C6F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22FE-794E-485B-8172-0CE8DB66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20D7E4-DDB8-49F7-9310-85BE12436D04}"/>
              </a:ext>
            </a:extLst>
          </p:cNvPr>
          <p:cNvGrpSpPr/>
          <p:nvPr userDrawn="1"/>
        </p:nvGrpSpPr>
        <p:grpSpPr>
          <a:xfrm>
            <a:off x="838200" y="1445342"/>
            <a:ext cx="10509250" cy="157373"/>
            <a:chOff x="1523999" y="5250865"/>
            <a:chExt cx="9144002" cy="1431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C7D900-5EA3-4D63-8577-B29EE021B68C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840CE9-660E-43A8-9D07-EA1C22599A9C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FCED68-559C-4D13-9245-F8EF4B6A15C0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73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B11D-817B-4A04-8B1C-2A8CC736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8FF7-22E2-427D-BD2E-5F17D07C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D890-6ACF-4865-AFBF-A94027C2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E2FD7-3EAC-4D25-8D6A-D6CB80D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C41C5-6806-40EB-A9EC-A9C441D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F6B2B-F82D-4025-821A-AECF4DA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AA8-5B6D-4F04-92AC-3AC7D7DB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4ECF8-4F26-41E8-B870-A33CAD72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80096-F194-4FB3-9EC5-2F282E708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E82A6-FEE1-4C74-8BC3-2DBA82079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682E5-DD37-40C6-AB50-7B5DD84D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CC0D4-277A-40D3-9706-60AAD5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813B8-607B-483D-9BE4-0FFACFD3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473DC-07A7-488B-9AA6-635D6C1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AA66-7FD5-4EDC-B950-E0F05997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3191-C4C9-46CF-ACE7-B20111D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EE7AF-7625-4EEF-ABA0-F1254516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6BBCC-DEAF-4C1C-8C2F-65A8AB29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086C7-7302-4ACA-A05C-A43FB67D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9A508-9F36-4DB1-932D-1319898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1AF9-2EC2-4DC1-BF50-98E02338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E5CC-F156-4AE2-9ECA-9F3CD77D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395C-601B-45F5-B4C7-100338FD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7516-52F5-4818-8FC5-DAEF8E71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B789D-FC93-4187-AD4A-E6C1CB6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45FF1-BAEE-46E0-B394-2ECD350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EE63-3EF9-4984-A02F-BA26020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80A-92F3-4207-B589-7FCCE0D1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F205D-1BD1-4C25-A53E-F64DA0B66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1355F-A797-48D1-9934-46F04B2E2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3124-F98F-493A-805E-AEA6B98E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EF5D3-5509-4BB0-B289-D6D9F9FA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8B90-6DC5-4F54-A262-BB62347D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1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5A9B3-3D6E-4DCC-8E12-32D38E75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0920-5F3E-46D8-9AB4-E2BC0514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818"/>
            <a:ext cx="10515600" cy="469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C6982-4886-42CB-8CC5-712A997FA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23B7-FAC5-443E-803A-4CA83E61E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46E3-E6ED-464D-93E1-9413C75CB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321E4-E0DA-4F0A-BDAF-9EAD8AB307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 2" panose="05020102010507070707" pitchFamily="18" charset="2"/>
        <a:buChar char="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90000"/>
        </a:lnSpc>
        <a:spcBef>
          <a:spcPts val="500"/>
        </a:spcBef>
        <a:buClr>
          <a:srgbClr val="33CCCC"/>
        </a:buClr>
        <a:buFont typeface="Wingdings" panose="05000000000000000000" pitchFamily="2" charset="2"/>
        <a:buChar char="l"/>
        <a:defRPr sz="1800" kern="1200">
          <a:solidFill>
            <a:srgbClr val="269D9A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5A9B3-3D6E-4DCC-8E12-32D38E75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0920-5F3E-46D8-9AB4-E2BC0514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818"/>
            <a:ext cx="10515600" cy="469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C6982-4886-42CB-8CC5-712A997FA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0632-CB7A-42A6-B15E-2CFCAD8628C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23B7-FAC5-443E-803A-4CA83E61E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46E3-E6ED-464D-93E1-9413C75CB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5A7A7-53CD-469B-A88C-31C578FF9E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34112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 2" panose="05020102010507070707" pitchFamily="18" charset="2"/>
        <a:buChar char="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CCCC"/>
        </a:buClr>
        <a:buFont typeface="Wingdings" panose="05000000000000000000" pitchFamily="2" charset="2"/>
        <a:buChar char="l"/>
        <a:defRPr sz="1800" kern="1200">
          <a:solidFill>
            <a:srgbClr val="269D9A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D2E0-68B7-4836-9133-DFD82AE65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bIns="144000">
            <a:normAutofit/>
          </a:bodyPr>
          <a:lstStyle/>
          <a:p>
            <a:r>
              <a:rPr lang="en-GB" sz="4800" dirty="0">
                <a:latin typeface="Ink Free" panose="03080402000500000000" pitchFamily="66" charset="0"/>
              </a:rPr>
              <a:t>Discover Your Future 2021</a:t>
            </a:r>
            <a:br>
              <a:rPr lang="en-GB" sz="4800" dirty="0">
                <a:latin typeface="Ink Free" panose="03080402000500000000" pitchFamily="66" charset="0"/>
              </a:rPr>
            </a:br>
            <a:r>
              <a:rPr lang="en-GB" sz="4000" dirty="0">
                <a:solidFill>
                  <a:srgbClr val="8DE5E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Understanding the key skills </a:t>
            </a:r>
            <a:br>
              <a:rPr lang="en-GB" sz="4000" dirty="0">
                <a:solidFill>
                  <a:srgbClr val="8DE5E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</a:br>
            <a:r>
              <a:rPr lang="en-GB" sz="4000" dirty="0">
                <a:solidFill>
                  <a:srgbClr val="8DE5E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Suffolk Employers need</a:t>
            </a:r>
            <a:endParaRPr lang="en-GB" sz="4800" dirty="0">
              <a:solidFill>
                <a:srgbClr val="8DE5E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DCA6B-BFD7-4740-93B7-5197A988B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Virtual Work Inspiration Suffolk | April – July 2021</a:t>
            </a:r>
          </a:p>
        </p:txBody>
      </p:sp>
    </p:spTree>
    <p:extLst>
      <p:ext uri="{BB962C8B-B14F-4D97-AF65-F5344CB8AC3E}">
        <p14:creationId xmlns:p14="http://schemas.microsoft.com/office/powerpoint/2010/main" val="392350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FE9A-C23D-4291-BD4D-347DCEEC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CFBDBB-0516-4D06-948C-6C6DCD3F02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6855" y="2039881"/>
            <a:ext cx="4174948" cy="2778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27567D-DC91-41D3-AB3C-7082BA5FF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0080" y="2039881"/>
            <a:ext cx="5633720" cy="3244215"/>
          </a:xfrm>
        </p:spPr>
        <p:txBody>
          <a:bodyPr>
            <a:normAutofit/>
          </a:bodyPr>
          <a:lstStyle/>
          <a:p>
            <a:pPr marL="630238" indent="-630238">
              <a:buClr>
                <a:srgbClr val="269D9A"/>
              </a:buClr>
            </a:pPr>
            <a:r>
              <a:rPr lang="en-GB" sz="2800" b="1" dirty="0">
                <a:solidFill>
                  <a:srgbClr val="269D9A"/>
                </a:solidFill>
                <a:latin typeface="Ink Free" panose="03080402000500000000" pitchFamily="66" charset="0"/>
              </a:rPr>
              <a:t>What have you learnt today?  </a:t>
            </a:r>
          </a:p>
          <a:p>
            <a:pPr marL="630238" indent="-630238">
              <a:buClr>
                <a:srgbClr val="269D9A"/>
              </a:buClr>
            </a:pPr>
            <a:endParaRPr lang="en-GB" sz="2800" b="1" dirty="0">
              <a:solidFill>
                <a:srgbClr val="269D9A"/>
              </a:solidFill>
              <a:latin typeface="Ink Free" panose="03080402000500000000" pitchFamily="66" charset="0"/>
            </a:endParaRPr>
          </a:p>
          <a:p>
            <a:pPr marL="630238" indent="-630238">
              <a:buClr>
                <a:srgbClr val="269D9A"/>
              </a:buClr>
            </a:pPr>
            <a:r>
              <a:rPr lang="en-GB" sz="2800" b="1" dirty="0">
                <a:solidFill>
                  <a:srgbClr val="269D9A"/>
                </a:solidFill>
                <a:latin typeface="Ink Free" panose="03080402000500000000" pitchFamily="66" charset="0"/>
              </a:rPr>
              <a:t>Add this to your workbook?</a:t>
            </a:r>
          </a:p>
          <a:p>
            <a:pPr marL="630238" indent="-630238">
              <a:buClr>
                <a:srgbClr val="269D9A"/>
              </a:buClr>
            </a:pPr>
            <a:endParaRPr lang="en-GB" sz="2800" b="1" dirty="0">
              <a:solidFill>
                <a:srgbClr val="269D9A"/>
              </a:solidFill>
              <a:latin typeface="Ink Free" panose="03080402000500000000" pitchFamily="66" charset="0"/>
            </a:endParaRPr>
          </a:p>
          <a:p>
            <a:pPr marL="630238" indent="-630238">
              <a:buClr>
                <a:srgbClr val="269D9A"/>
              </a:buClr>
            </a:pPr>
            <a:r>
              <a:rPr lang="en-GB" sz="2800" b="1" dirty="0">
                <a:solidFill>
                  <a:srgbClr val="269D9A"/>
                </a:solidFill>
                <a:latin typeface="Ink Free" panose="03080402000500000000" pitchFamily="66" charset="0"/>
              </a:rPr>
              <a:t>Don’t forget to thank your employer Ambassador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7680C-48A8-4D36-B475-623FB92F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760" y="3128242"/>
            <a:ext cx="1082040" cy="9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D9457D-2FC1-4926-8244-B3E9EE2A3D94}"/>
              </a:ext>
            </a:extLst>
          </p:cNvPr>
          <p:cNvSpPr/>
          <p:nvPr/>
        </p:nvSpPr>
        <p:spPr>
          <a:xfrm>
            <a:off x="8056880" y="1283856"/>
            <a:ext cx="3296920" cy="4944224"/>
          </a:xfrm>
          <a:prstGeom prst="rect">
            <a:avLst/>
          </a:prstGeom>
          <a:solidFill>
            <a:srgbClr val="8D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1864C-6A56-4B62-89FD-D035B84C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/>
              </a:rPr>
              <a:t>AIMS of the session: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6CAC93B-1BC1-4D28-B82D-BD6D6C22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150" y="1889845"/>
            <a:ext cx="6378930" cy="35501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0045" indent="-36004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Century Gothic"/>
              </a:rPr>
              <a:t>To help you understand key employability words or terminology.</a:t>
            </a:r>
            <a:endParaRPr lang="en-US" sz="1800" dirty="0">
              <a:latin typeface="Century Gothic"/>
            </a:endParaRPr>
          </a:p>
          <a:p>
            <a:pPr marL="360045" indent="-36004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Century Gothic"/>
              </a:rPr>
              <a:t>To help you understand the skills and qualities needed for employment.</a:t>
            </a:r>
            <a:endParaRPr lang="en-US" sz="1800" dirty="0">
              <a:latin typeface="Century Gothic"/>
            </a:endParaRPr>
          </a:p>
          <a:p>
            <a:pPr marL="360045" indent="-36004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Century Gothic"/>
              </a:rPr>
              <a:t>To help you identify your interests and how these can be used to support future career choices.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C7C48-9B3D-4452-9F4E-18EDEFDBA6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69947" y="2092985"/>
            <a:ext cx="3470786" cy="314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6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D4A8-2CF3-4443-9EB4-7CE58BF58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/>
              </a:rPr>
              <a:t>Hello to Employer Ambassador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5F9A7-CB9C-4B1B-A084-010157F9F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F899-AB44-4F79-8417-DF4573E7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/>
              </a:rPr>
              <a:t>Feedback on Keynote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8C9D-85F7-4306-886D-527F899F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426"/>
            <a:ext cx="7367452" cy="2316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3695" indent="-353695"/>
            <a:r>
              <a:rPr lang="en-GB" sz="2400" dirty="0">
                <a:latin typeface="Century Gothic"/>
              </a:rPr>
              <a:t>What did you think about the keynote session?</a:t>
            </a:r>
            <a:endParaRPr lang="en-GB" sz="2400" dirty="0"/>
          </a:p>
          <a:p>
            <a:pPr marL="353695" indent="-353695"/>
            <a:endParaRPr lang="en-GB" sz="2400" dirty="0"/>
          </a:p>
          <a:p>
            <a:pPr marL="353695" indent="-353695"/>
            <a:r>
              <a:rPr lang="en-GB" sz="2400" dirty="0">
                <a:latin typeface="Century Gothic"/>
              </a:rPr>
              <a:t>What were the main points you remember?</a:t>
            </a:r>
            <a:endParaRPr lang="en-GB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5D7643-2F46-410D-A91A-EA5D017AE2A8}"/>
              </a:ext>
            </a:extLst>
          </p:cNvPr>
          <p:cNvGrpSpPr/>
          <p:nvPr/>
        </p:nvGrpSpPr>
        <p:grpSpPr>
          <a:xfrm>
            <a:off x="7576820" y="698824"/>
            <a:ext cx="4135120" cy="4016130"/>
            <a:chOff x="7637780" y="790264"/>
            <a:chExt cx="4135120" cy="40161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F741CF-F535-411A-9C95-E427638C95DE}"/>
                </a:ext>
              </a:extLst>
            </p:cNvPr>
            <p:cNvSpPr/>
            <p:nvPr/>
          </p:nvSpPr>
          <p:spPr>
            <a:xfrm>
              <a:off x="7637780" y="790264"/>
              <a:ext cx="4135120" cy="4016130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A234DC-E624-4270-ACE1-01E411E76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50000"/>
            </a:blip>
            <a:stretch>
              <a:fillRect/>
            </a:stretch>
          </p:blipFill>
          <p:spPr>
            <a:xfrm>
              <a:off x="10344038" y="2401399"/>
              <a:ext cx="1349732" cy="13716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11B1C6-6C32-4F02-A925-661C77EBD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229634" y="2022546"/>
              <a:ext cx="1595845" cy="15515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2231E7-ED70-4A8E-8793-2D1E936D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66889" y="1496976"/>
              <a:ext cx="1891065" cy="1808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F0866DF-BBEB-4584-A253-2F1232D037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79120" y="3773077"/>
            <a:ext cx="2307514" cy="21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0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74F54C-A472-4EEE-B9F7-1AF4E5C48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skills do people need to succeed in work?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E34A2A-6A62-43C1-BD46-B0D83334B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4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0782-C505-4026-87AB-00A04922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>
                <a:latin typeface="Century Gothic"/>
              </a:rPr>
              <a:t>Key skills Suffolk employers need</a:t>
            </a:r>
            <a:endParaRPr lang="en-GB" i="1"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205F8-4DA5-4E31-BA8B-4E10E1E0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01" y="1579339"/>
            <a:ext cx="7907197" cy="435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50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67066-F0BD-4F03-AFA7-09A02BFE2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5" r="13604" b="-1"/>
          <a:stretch/>
        </p:blipFill>
        <p:spPr>
          <a:xfrm>
            <a:off x="3523488" y="9154"/>
            <a:ext cx="866851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B0973-5A55-4E41-87CE-0F6E8695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1" y="203200"/>
            <a:ext cx="5831840" cy="1056639"/>
          </a:xfrm>
        </p:spPr>
        <p:txBody>
          <a:bodyPr anchor="ctr" anchorCtr="0">
            <a:normAutofit/>
          </a:bodyPr>
          <a:lstStyle/>
          <a:p>
            <a:r>
              <a:rPr lang="en-GB" dirty="0"/>
              <a:t>Skills people need in their jobs…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EA40-0216-4150-A616-826370E2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" y="1369051"/>
            <a:ext cx="5800725" cy="5366773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60045" indent="-360045"/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In pairs or small groups ... think of a job title</a:t>
            </a:r>
            <a:r>
              <a:rPr lang="en-GB" sz="1600" dirty="0"/>
              <a:t> – </a:t>
            </a:r>
            <a:br>
              <a:rPr lang="en-GB" sz="1600" dirty="0"/>
            </a:br>
            <a:r>
              <a:rPr lang="en-GB" sz="1600" dirty="0"/>
              <a:t>e.g.  Carpenter</a:t>
            </a:r>
          </a:p>
          <a:p>
            <a:pPr marL="360045" indent="-360045"/>
            <a:endParaRPr lang="en-GB" sz="1600" dirty="0"/>
          </a:p>
          <a:p>
            <a:pPr marL="802957" lvl="1" indent="-360045"/>
            <a:r>
              <a:rPr lang="en-GB" sz="1600" b="1" dirty="0">
                <a:latin typeface="Century Gothic"/>
              </a:rPr>
              <a:t>What skill might a carpenter need?  </a:t>
            </a:r>
            <a:br>
              <a:rPr lang="en-GB" sz="1600" b="1" dirty="0">
                <a:latin typeface="Century Gothic"/>
              </a:rPr>
            </a:br>
            <a:r>
              <a:rPr lang="en-GB" sz="1600" i="1" dirty="0">
                <a:latin typeface="Century Gothic"/>
              </a:rPr>
              <a:t>e.g., numeracy </a:t>
            </a:r>
            <a:endParaRPr lang="en-GB" sz="1600" i="1" dirty="0"/>
          </a:p>
          <a:p>
            <a:pPr marL="802957" lvl="1" indent="-360045"/>
            <a:endParaRPr lang="en-GB" sz="1600" b="1" dirty="0"/>
          </a:p>
          <a:p>
            <a:pPr marL="802957" lvl="1" indent="-360045"/>
            <a:r>
              <a:rPr lang="en-GB" sz="1600" b="1" dirty="0"/>
              <a:t>And why?  </a:t>
            </a:r>
            <a:r>
              <a:rPr lang="en-GB" sz="1600" i="1" dirty="0"/>
              <a:t>e.g., to be able</a:t>
            </a:r>
            <a:br>
              <a:rPr lang="en-GB" sz="1600" i="1" dirty="0"/>
            </a:br>
            <a:r>
              <a:rPr lang="en-GB" sz="1600" i="1" dirty="0"/>
              <a:t>to measure materials correctly!</a:t>
            </a:r>
          </a:p>
          <a:p>
            <a:pPr marL="360045" indent="-360045"/>
            <a:endParaRPr lang="en-GB" sz="1600" dirty="0"/>
          </a:p>
          <a:p>
            <a:pPr marL="0" indent="0">
              <a:buNone/>
            </a:pPr>
            <a:r>
              <a:rPr lang="en-GB" sz="1600" dirty="0"/>
              <a:t>Employer Ambassador to start this off with their job role and one skill they need…</a:t>
            </a:r>
          </a:p>
          <a:p>
            <a:pPr marL="360045" indent="-360045"/>
            <a:endParaRPr lang="en-GB" sz="1600" dirty="0"/>
          </a:p>
          <a:p>
            <a:pPr marL="802957" lvl="1" indent="-360045"/>
            <a:r>
              <a:rPr lang="en-GB" sz="1600" b="1" dirty="0">
                <a:latin typeface="Century Gothic"/>
              </a:rPr>
              <a:t>How many job titles can you come up with as a class?</a:t>
            </a:r>
          </a:p>
          <a:p>
            <a:pPr marL="442912" lvl="1" indent="0">
              <a:buNone/>
            </a:pPr>
            <a:endParaRPr lang="en-GB" sz="1600" b="1" dirty="0">
              <a:latin typeface="Century Gothic"/>
            </a:endParaRPr>
          </a:p>
          <a:p>
            <a:pPr marL="802957" lvl="1" indent="-360045"/>
            <a:r>
              <a:rPr lang="en-GB" sz="1600" b="1" dirty="0"/>
              <a:t>How many skills can you think of?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4F552-D895-469D-93A5-56B6A9B86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96155">
            <a:off x="4418552" y="5298906"/>
            <a:ext cx="1758729" cy="1592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48B98F-6928-4325-B1F4-06015FDA8A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5890" t="5575" r="9856" b="28245"/>
          <a:stretch/>
        </p:blipFill>
        <p:spPr>
          <a:xfrm>
            <a:off x="4805681" y="2690053"/>
            <a:ext cx="1067002" cy="1024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78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3AD4-580F-447C-94C2-695BFD0B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Skills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0CA3-7723-4845-87F1-575349C6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120" y="2178858"/>
            <a:ext cx="5267960" cy="36428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Complete as much of the audit from your workbook as you can.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269D9A"/>
                </a:solidFill>
              </a:rPr>
              <a:t>What evidence can you think of to show that you have these skills?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What areas do you need to develop?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rgbClr val="269D9A"/>
                </a:solidFill>
              </a:rPr>
              <a:t>How could you do this?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087B23D7-57A9-422B-A171-78E916237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4918"/>
            <a:ext cx="5070010" cy="5343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517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ABEC0-B35D-43A7-A9F7-56B4ED13D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1" t="6005" r="2283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8A306-3DD8-45BA-A4D3-5EFEBA10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524000"/>
            <a:ext cx="5389626" cy="4622800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36000" rtlCol="0" anchor="ctr" anchorCtr="0">
            <a:normAutofit/>
          </a:bodyPr>
          <a:lstStyle/>
          <a:p>
            <a:pPr marL="360045" indent="-360045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Businesses need people in many different roles with a huge range of skills if they are going to be successful.</a:t>
            </a:r>
            <a:endParaRPr lang="en-US" dirty="0"/>
          </a:p>
          <a:p>
            <a:pPr marL="360045" indent="-360045"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 marL="360045" indent="-360045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Century Gothic"/>
              </a:rPr>
              <a:t>Many employability skills are needed in most jobs – so you will need to develop these whatever route you take.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269D9A"/>
              </a:buClr>
              <a:buFont typeface="Webdings" panose="05030102010509060703" pitchFamily="18" charset="2"/>
              <a:buChar char=""/>
            </a:pPr>
            <a:r>
              <a:rPr lang="en-GB" sz="2800" b="1" dirty="0">
                <a:solidFill>
                  <a:srgbClr val="269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Make sure you start </a:t>
            </a:r>
            <a:br>
              <a:rPr lang="en-GB" sz="2800" b="1" dirty="0">
                <a:solidFill>
                  <a:srgbClr val="269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GB" sz="2800" b="1" dirty="0">
                <a:solidFill>
                  <a:srgbClr val="269D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developing your skills now!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6D92F-CFBF-408E-9699-F2953A39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555372"/>
            <a:ext cx="5468003" cy="854836"/>
          </a:xfrm>
        </p:spPr>
        <p:txBody>
          <a:bodyPr anchor="ctr" anchorCtr="0">
            <a:normAutofit/>
          </a:bodyPr>
          <a:lstStyle/>
          <a:p>
            <a:r>
              <a:rPr lang="en-GB" dirty="0">
                <a:latin typeface="Century Gothic"/>
              </a:rPr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9DAFF39D49E499A500A8914BAA517" ma:contentTypeVersion="9" ma:contentTypeDescription="Create a new document." ma:contentTypeScope="" ma:versionID="8ab71ac5be40eb725f0818d51bcf3ba6">
  <xsd:schema xmlns:xsd="http://www.w3.org/2001/XMLSchema" xmlns:xs="http://www.w3.org/2001/XMLSchema" xmlns:p="http://schemas.microsoft.com/office/2006/metadata/properties" xmlns:ns2="079480d4-747a-445e-9fbc-15d0af2d9287" targetNamespace="http://schemas.microsoft.com/office/2006/metadata/properties" ma:root="true" ma:fieldsID="b5cfbc73a19c9cd8d0f1cb3e124229dc" ns2:_="">
    <xsd:import namespace="079480d4-747a-445e-9fbc-15d0af2d9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480d4-747a-445e-9fbc-15d0af2d9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D26C0-090D-47B2-9209-B109EC33B7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7C245B-C529-404E-B5C0-04CA015449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894A50-ABB9-45FA-900C-2658061D7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480d4-747a-445e-9fbc-15d0af2d9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209</TotalTime>
  <Words>317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Discover Your Future 2021 Understanding the key skills  Suffolk Employers need</vt:lpstr>
      <vt:lpstr>AIMS of the session:</vt:lpstr>
      <vt:lpstr>Hello to Employer Ambassador</vt:lpstr>
      <vt:lpstr>Feedback on Keynote session </vt:lpstr>
      <vt:lpstr>What skills do people need to succeed in work?</vt:lpstr>
      <vt:lpstr>Key skills Suffolk employers need</vt:lpstr>
      <vt:lpstr>Skills people need in their jobs…</vt:lpstr>
      <vt:lpstr>Your Skills Audit</vt:lpstr>
      <vt:lpstr>Summary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Leggoe</dc:creator>
  <cp:lastModifiedBy>Maggie Leggoe</cp:lastModifiedBy>
  <cp:revision>64</cp:revision>
  <dcterms:created xsi:type="dcterms:W3CDTF">2021-03-04T14:52:12Z</dcterms:created>
  <dcterms:modified xsi:type="dcterms:W3CDTF">2021-04-19T14:52:25Z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0x01010066C9DAFF39D49E499A500A8914BAA517</vt:lpwstr>
  </property>
</Properties>
</file>