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Ex4.xml" ContentType="application/vnd.ms-office.chartex+xml"/>
  <Override PartName="/ppt/charts/style8.xml" ContentType="application/vnd.ms-office.chartstyle+xml"/>
  <Override PartName="/ppt/charts/colors8.xml" ContentType="application/vnd.ms-office.chartcolorstyle+xml"/>
  <Override PartName="/ppt/charts/chartEx5.xml" ContentType="application/vnd.ms-office.chartex+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3"/>
  </p:notesMasterIdLst>
  <p:sldIdLst>
    <p:sldId id="2398" r:id="rId2"/>
    <p:sldId id="2416" r:id="rId3"/>
    <p:sldId id="2417" r:id="rId4"/>
    <p:sldId id="2458" r:id="rId5"/>
    <p:sldId id="628" r:id="rId6"/>
    <p:sldId id="261" r:id="rId7"/>
    <p:sldId id="619" r:id="rId8"/>
    <p:sldId id="626" r:id="rId9"/>
    <p:sldId id="2418" r:id="rId10"/>
    <p:sldId id="358" r:id="rId11"/>
    <p:sldId id="2432" r:id="rId12"/>
    <p:sldId id="2559" r:id="rId13"/>
    <p:sldId id="271" r:id="rId14"/>
    <p:sldId id="275" r:id="rId15"/>
    <p:sldId id="2442" r:id="rId16"/>
    <p:sldId id="2415" r:id="rId17"/>
    <p:sldId id="2449" r:id="rId18"/>
    <p:sldId id="267" r:id="rId19"/>
    <p:sldId id="2443" r:id="rId20"/>
    <p:sldId id="2485" r:id="rId21"/>
    <p:sldId id="2562" r:id="rId22"/>
    <p:sldId id="2561" r:id="rId23"/>
    <p:sldId id="2426" r:id="rId24"/>
    <p:sldId id="2461" r:id="rId25"/>
    <p:sldId id="2462" r:id="rId26"/>
    <p:sldId id="2467" r:id="rId27"/>
    <p:sldId id="2427" r:id="rId28"/>
    <p:sldId id="2487" r:id="rId29"/>
    <p:sldId id="2564" r:id="rId30"/>
    <p:sldId id="2565" r:id="rId31"/>
    <p:sldId id="2441" r:id="rId32"/>
    <p:sldId id="2469" r:id="rId33"/>
    <p:sldId id="2470" r:id="rId34"/>
    <p:sldId id="2563" r:id="rId35"/>
    <p:sldId id="2466" r:id="rId36"/>
    <p:sldId id="2575" r:id="rId37"/>
    <p:sldId id="2440" r:id="rId38"/>
    <p:sldId id="2576" r:id="rId39"/>
    <p:sldId id="2577" r:id="rId40"/>
    <p:sldId id="2573" r:id="rId41"/>
    <p:sldId id="257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B98E2B-704C-8341-7CB0-A900706AEDC5}" name="Jasmine Tamer" initials="JT" userId="S::jasmine.tamer@peopletoo.co.uk::69652018-7a79-4354-9aed-275c63f1e082" providerId="AD"/>
  <p188:author id="{D110A02B-F509-1A0B-A5B8-7C369F118F69}" name="Rosie Thomas-Easton" initials="RTE" userId="S::rosie.thomas-easton@peopletoo.co.uk::5ccfa33d-6d61-4205-b64d-71baf4bd256a" providerId="AD"/>
  <p188:author id="{071A9933-5FFF-21A9-C4E5-9DAF3B7539C6}" name="Maggie Kenney" initials="MK" userId="S::maggie.kenney@peopletoo.co.uk::2be994e6-76f3-4262-8963-001c1efeb0be" providerId="AD"/>
  <p188:author id="{73CEF763-A037-1E5A-5C1F-520396EE1E56}" name="Fiona McMahon" initials="FM" userId="S::fiona.mcmahon@peopletoo.co.uk::d77fa3a1-d951-4217-8a2a-a130134e1ab8" providerId="AD"/>
  <p188:author id="{17712065-EA89-C354-8DF1-F003AA2974A7}" name="Lesley Hutchinson" initials="LH" userId="S::lesley.hutchinson@peopletoo.co.uk::9262e23f-8e17-4afc-93a5-67a8c210fdb0" providerId="AD"/>
  <p188:author id="{4B5B5974-888C-5C2D-A0EC-4E0A46DC1776}" name="Lynda Gates" initials="LG" userId="S::lynda.gates@peopletoo.co.uk::11457b08-60cc-4618-8250-106f208956ff" providerId="AD"/>
  <p188:author id="{2A879BCA-B5DA-0E63-22A3-F810DA92734C}" name="James Kimber" initials="JK" userId="S::james.kimber@peopletoo.co.uk::bea1b740-7b1c-4705-bbda-9ba0ce3d263a" providerId="AD"/>
  <p188:author id="{BB91CBD7-0A55-86B5-AB43-10318A31258A}" name="Madi Turpin" initials="MT" userId="S::madi.turpin@peopletoo.co.uk::2e16b13e-78d7-41fd-b3a9-82bf255923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di Ghadami" userId="f75fc6ed-3560-4e61-856b-f1c26cecaac2" providerId="ADAL" clId="{0D943173-A359-414D-8F9B-AE78889CFEAD}"/>
    <pc:docChg chg="modSld">
      <pc:chgData name="Shadi Ghadami" userId="f75fc6ed-3560-4e61-856b-f1c26cecaac2" providerId="ADAL" clId="{0D943173-A359-414D-8F9B-AE78889CFEAD}" dt="2023-01-23T15:19:49.314" v="16" actId="20577"/>
      <pc:docMkLst>
        <pc:docMk/>
      </pc:docMkLst>
      <pc:sldChg chg="modNotesTx">
        <pc:chgData name="Shadi Ghadami" userId="f75fc6ed-3560-4e61-856b-f1c26cecaac2" providerId="ADAL" clId="{0D943173-A359-414D-8F9B-AE78889CFEAD}" dt="2023-01-23T15:18:56.509" v="2" actId="20577"/>
        <pc:sldMkLst>
          <pc:docMk/>
          <pc:sldMk cId="0" sldId="261"/>
        </pc:sldMkLst>
      </pc:sldChg>
      <pc:sldChg chg="modSp mod">
        <pc:chgData name="Shadi Ghadami" userId="f75fc6ed-3560-4e61-856b-f1c26cecaac2" providerId="ADAL" clId="{0D943173-A359-414D-8F9B-AE78889CFEAD}" dt="2023-01-23T15:19:49.314" v="16" actId="20577"/>
        <pc:sldMkLst>
          <pc:docMk/>
          <pc:sldMk cId="4248626804" sldId="2398"/>
        </pc:sldMkLst>
        <pc:spChg chg="mod">
          <ac:chgData name="Shadi Ghadami" userId="f75fc6ed-3560-4e61-856b-f1c26cecaac2" providerId="ADAL" clId="{0D943173-A359-414D-8F9B-AE78889CFEAD}" dt="2023-01-23T15:19:49.314" v="16" actId="20577"/>
          <ac:spMkLst>
            <pc:docMk/>
            <pc:sldMk cId="4248626804" sldId="2398"/>
            <ac:spMk id="3" creationId="{013CE73F-5274-4F21-9440-D5478F52967D}"/>
          </ac:spMkLst>
        </pc:spChg>
        <pc:spChg chg="mod">
          <ac:chgData name="Shadi Ghadami" userId="f75fc6ed-3560-4e61-856b-f1c26cecaac2" providerId="ADAL" clId="{0D943173-A359-414D-8F9B-AE78889CFEAD}" dt="2023-01-23T15:18:39.271" v="0" actId="20577"/>
          <ac:spMkLst>
            <pc:docMk/>
            <pc:sldMk cId="4248626804" sldId="2398"/>
            <ac:spMk id="7" creationId="{719B739B-269A-4B16-89EE-FE9898A879A0}"/>
          </ac:spMkLst>
        </pc:spChg>
      </pc:sldChg>
      <pc:sldChg chg="modSp mod">
        <pc:chgData name="Shadi Ghadami" userId="f75fc6ed-3560-4e61-856b-f1c26cecaac2" providerId="ADAL" clId="{0D943173-A359-414D-8F9B-AE78889CFEAD}" dt="2023-01-23T15:19:06.412" v="3" actId="20577"/>
        <pc:sldMkLst>
          <pc:docMk/>
          <pc:sldMk cId="3322801024" sldId="2485"/>
        </pc:sldMkLst>
        <pc:spChg chg="mod">
          <ac:chgData name="Shadi Ghadami" userId="f75fc6ed-3560-4e61-856b-f1c26cecaac2" providerId="ADAL" clId="{0D943173-A359-414D-8F9B-AE78889CFEAD}" dt="2023-01-23T15:19:06.412" v="3" actId="20577"/>
          <ac:spMkLst>
            <pc:docMk/>
            <pc:sldMk cId="3322801024" sldId="2485"/>
            <ac:spMk id="8" creationId="{824B6705-9649-40F8-A0E6-2AB72AF6344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peopletoo-my.sharepoint.com/personal/admin_peopletoo_co_uk/Documents/Clients/Suffolk%20Cost%20of%20Care/Care%20Home%20Returns/ROO%20and%20ROC%20data%20for%20all%20homes%20Suffolk%20exported%2012.0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peopletoo-my.sharepoint.com/personal/admin_peopletoo_co_uk/Documents/Clients/Suffolk%20Cost%20of%20Care/Care%20Home%20Returns/ROO%20and%20ROC%20data%20for%20all%20homes%20Suffolk%20exported%2012.09.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https://peopletoo-my.sharepoint.com/personal/admin_peopletoo_co_uk/Documents/Clients/Suffolk%20Cost%20of%20Care/Care%20Home%20Returns/ROO%20and%20ROC%20data%20for%20all%20homes%20Suffolk%20exported%2012.09.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peopletoo-my.sharepoint.com/personal/admin_peopletoo_co_uk/Documents/Clients/Suffolk%20Cost%20of%20Care/Care%20Home%20Returns/ROO%20and%20ROC%20data%20for%20all%20homes%20Suffolk%20exported%2012.09.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peopletoo-my.sharepoint.com/personal/admin_peopletoo_co_uk/Documents/Clients/Suffolk%20Cost%20of%20Care/Care%20Home%20Returns/ROO%20and%20ROC%20data%20for%20all%20homes%20Suffolk%20exported%2012.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accent2"/>
                </a:solidFill>
                <a:latin typeface="+mn-lt"/>
                <a:ea typeface="+mn-ea"/>
                <a:cs typeface="+mn-cs"/>
              </a:defRPr>
            </a:pPr>
            <a:r>
              <a:rPr lang="en-GB" sz="1400"/>
              <a:t>Categories of Beds Represented in Returns (21-22 Data)</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33-459C-9BF3-138FCCD15E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33-459C-9BF3-138FCCD15E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33-459C-9BF3-138FCCD15E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33-459C-9BF3-138FCCD15ED2}"/>
              </c:ext>
            </c:extLst>
          </c:dPt>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'Bed Type Ex Outliers'!$C$1:$F$1</c:f>
              <c:strCache>
                <c:ptCount val="4"/>
                <c:pt idx="0">
                  <c:v>Care Home occupied beds without nursing</c:v>
                </c:pt>
                <c:pt idx="1">
                  <c:v>Care Home occupied beds without nursing, with dementia</c:v>
                </c:pt>
                <c:pt idx="2">
                  <c:v>Care Home occupied beds with nursing</c:v>
                </c:pt>
                <c:pt idx="3">
                  <c:v>Care Home occupied beds with nursing, dementia</c:v>
                </c:pt>
              </c:strCache>
            </c:strRef>
          </c:cat>
          <c:val>
            <c:numRef>
              <c:f>'Bed Type Ex Outliers'!$C$62:$F$62</c:f>
              <c:numCache>
                <c:formatCode>General</c:formatCode>
                <c:ptCount val="4"/>
                <c:pt idx="0">
                  <c:v>1026.667053195561</c:v>
                </c:pt>
                <c:pt idx="1">
                  <c:v>613.13995024875624</c:v>
                </c:pt>
                <c:pt idx="2">
                  <c:v>620.75632988901623</c:v>
                </c:pt>
                <c:pt idx="3">
                  <c:v>250.26000000000013</c:v>
                </c:pt>
              </c:numCache>
            </c:numRef>
          </c:val>
          <c:extLst>
            <c:ext xmlns:c16="http://schemas.microsoft.com/office/drawing/2014/chart" uri="{C3380CC4-5D6E-409C-BE32-E72D297353CC}">
              <c16:uniqueId val="{00000008-8E33-459C-9BF3-138FCCD15ED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accent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GB"/>
              <a:t>Resident Funding Types Represented in Returns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59-4600-8D94-C3C25B169D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59-4600-8D94-C3C25B169DC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59-4600-8D94-C3C25B169D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59-4600-8D94-C3C25B169D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859-4600-8D94-C3C25B169DCA}"/>
              </c:ext>
            </c:extLst>
          </c:dPt>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'Funding Type Ex outliers'!$C$1:$G$1</c:f>
              <c:strCache>
                <c:ptCount val="5"/>
                <c:pt idx="0">
                  <c:v>Local Authority Funded Residents</c:v>
                </c:pt>
                <c:pt idx="1">
                  <c:v>Joint Funded Residents</c:v>
                </c:pt>
                <c:pt idx="2">
                  <c:v>Self Funders / Privately Funded Residents</c:v>
                </c:pt>
                <c:pt idx="3">
                  <c:v>CHC / Health Funded Residents</c:v>
                </c:pt>
                <c:pt idx="4">
                  <c:v>Other</c:v>
                </c:pt>
              </c:strCache>
            </c:strRef>
          </c:cat>
          <c:val>
            <c:numRef>
              <c:f>'Funding Type Ex outliers'!$C$62:$G$62</c:f>
              <c:numCache>
                <c:formatCode>General</c:formatCode>
                <c:ptCount val="5"/>
                <c:pt idx="0">
                  <c:v>893.28333333333342</c:v>
                </c:pt>
                <c:pt idx="1">
                  <c:v>190.42487460135217</c:v>
                </c:pt>
                <c:pt idx="2">
                  <c:v>1065.2251253986478</c:v>
                </c:pt>
                <c:pt idx="3">
                  <c:v>141.04333333333335</c:v>
                </c:pt>
                <c:pt idx="4">
                  <c:v>197.76666666666668</c:v>
                </c:pt>
              </c:numCache>
            </c:numRef>
          </c:val>
          <c:extLst>
            <c:ext xmlns:c16="http://schemas.microsoft.com/office/drawing/2014/chart" uri="{C3380CC4-5D6E-409C-BE32-E72D297353CC}">
              <c16:uniqueId val="{0000000A-4859-4600-8D94-C3C25B169DC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GB"/>
              <a:t>Sizes of Care Homes Represented in Returns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tx>
            <c:strRef>
              <c:f>'Beds excl outliers'!$L$1</c:f>
              <c:strCache>
                <c:ptCount val="1"/>
                <c:pt idx="0">
                  <c:v>No of Homes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'Beds excl outliers'!$K$2:$K$7</c:f>
              <c:strCache>
                <c:ptCount val="6"/>
                <c:pt idx="0">
                  <c:v>20 or less</c:v>
                </c:pt>
                <c:pt idx="1">
                  <c:v>21-30</c:v>
                </c:pt>
                <c:pt idx="2">
                  <c:v>31-40</c:v>
                </c:pt>
                <c:pt idx="3">
                  <c:v>41-50</c:v>
                </c:pt>
                <c:pt idx="4">
                  <c:v>51-60</c:v>
                </c:pt>
                <c:pt idx="5">
                  <c:v>61-70</c:v>
                </c:pt>
              </c:strCache>
            </c:strRef>
          </c:cat>
          <c:val>
            <c:numRef>
              <c:f>'Beds excl outliers'!$L$2:$L$7</c:f>
              <c:numCache>
                <c:formatCode>General</c:formatCode>
                <c:ptCount val="6"/>
                <c:pt idx="0">
                  <c:v>1</c:v>
                </c:pt>
                <c:pt idx="1">
                  <c:v>10</c:v>
                </c:pt>
                <c:pt idx="2">
                  <c:v>9</c:v>
                </c:pt>
                <c:pt idx="3">
                  <c:v>8</c:v>
                </c:pt>
                <c:pt idx="4">
                  <c:v>15</c:v>
                </c:pt>
                <c:pt idx="5">
                  <c:v>8</c:v>
                </c:pt>
              </c:numCache>
            </c:numRef>
          </c:val>
          <c:extLst>
            <c:ext xmlns:c16="http://schemas.microsoft.com/office/drawing/2014/chart" uri="{C3380CC4-5D6E-409C-BE32-E72D297353CC}">
              <c16:uniqueId val="{00000000-F723-4814-BAD2-3E17890B32EE}"/>
            </c:ext>
          </c:extLst>
        </c:ser>
        <c:dLbls>
          <c:dLblPos val="outEnd"/>
          <c:showLegendKey val="0"/>
          <c:showVal val="1"/>
          <c:showCatName val="0"/>
          <c:showSerName val="0"/>
          <c:showPercent val="0"/>
          <c:showBubbleSize val="0"/>
        </c:dLbls>
        <c:gapWidth val="219"/>
        <c:overlap val="-27"/>
        <c:axId val="1044149440"/>
        <c:axId val="1044143616"/>
      </c:barChart>
      <c:catAx>
        <c:axId val="1044149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r>
                  <a:rPr lang="en-GB"/>
                  <a:t>Total Number of Registered Beds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1044143616"/>
        <c:crosses val="autoZero"/>
        <c:auto val="1"/>
        <c:lblAlgn val="ctr"/>
        <c:lblOffset val="100"/>
        <c:noMultiLvlLbl val="0"/>
      </c:catAx>
      <c:valAx>
        <c:axId val="104414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r>
                  <a:rPr lang="en-GB"/>
                  <a:t>No of Care Homes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10441494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accent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accent2"/>
                </a:solidFill>
                <a:latin typeface="+mn-lt"/>
                <a:ea typeface="+mn-ea"/>
                <a:cs typeface="+mn-cs"/>
              </a:defRPr>
            </a:pPr>
            <a:r>
              <a:rPr lang="en-GB"/>
              <a:t>CQC Overall Rating for Care Home Submissions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accent2"/>
              </a:solidFill>
              <a:latin typeface="+mn-lt"/>
              <a:ea typeface="+mn-ea"/>
              <a:cs typeface="+mn-cs"/>
            </a:defRPr>
          </a:pPr>
          <a:endParaRPr lang="en-US"/>
        </a:p>
      </c:txPr>
    </c:title>
    <c:autoTitleDeleted val="0"/>
    <c:plotArea>
      <c:layout/>
      <c:pieChart>
        <c:varyColors val="1"/>
        <c:ser>
          <c:idx val="0"/>
          <c:order val="0"/>
          <c:tx>
            <c:strRef>
              <c:f>'CQC Rating (excluding outliers)'!$K$1</c:f>
              <c:strCache>
                <c:ptCount val="1"/>
                <c:pt idx="0">
                  <c:v>Count of CQC Rating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65-4794-AD10-D86A1DB540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65-4794-AD10-D86A1DB540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565-4794-AD10-D86A1DB5400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'CQC Rating (excluding outliers)'!$J$2:$J$4</c:f>
              <c:strCache>
                <c:ptCount val="3"/>
                <c:pt idx="0">
                  <c:v>Good</c:v>
                </c:pt>
                <c:pt idx="1">
                  <c:v>Outstanding</c:v>
                </c:pt>
                <c:pt idx="2">
                  <c:v>Requires improvement</c:v>
                </c:pt>
              </c:strCache>
            </c:strRef>
          </c:cat>
          <c:val>
            <c:numRef>
              <c:f>'CQC Rating (excluding outliers)'!$K$2:$K$4</c:f>
              <c:numCache>
                <c:formatCode>General</c:formatCode>
                <c:ptCount val="3"/>
                <c:pt idx="0">
                  <c:v>42</c:v>
                </c:pt>
                <c:pt idx="1">
                  <c:v>9</c:v>
                </c:pt>
                <c:pt idx="2">
                  <c:v>9</c:v>
                </c:pt>
              </c:numCache>
            </c:numRef>
          </c:val>
          <c:extLst>
            <c:ext xmlns:c16="http://schemas.microsoft.com/office/drawing/2014/chart" uri="{C3380CC4-5D6E-409C-BE32-E72D297353CC}">
              <c16:uniqueId val="{00000006-5565-4794-AD10-D86A1DB5400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Occupancy!$B$2:$B$73</cx:f>
        <cx:lvl ptCount="72">
          <cx:pt idx="0">location 1</cx:pt>
          <cx:pt idx="1">location 2</cx:pt>
          <cx:pt idx="2">location 3</cx:pt>
          <cx:pt idx="3">location 4</cx:pt>
          <cx:pt idx="4">location 5</cx:pt>
          <cx:pt idx="5">location 6</cx:pt>
          <cx:pt idx="6">location 7</cx:pt>
          <cx:pt idx="7">location 8</cx:pt>
          <cx:pt idx="8">location 9</cx:pt>
          <cx:pt idx="9">location 10</cx:pt>
          <cx:pt idx="10">location 11</cx:pt>
          <cx:pt idx="11">location 12</cx:pt>
          <cx:pt idx="12">location 13</cx:pt>
          <cx:pt idx="13">location 14</cx:pt>
          <cx:pt idx="14">location 15</cx:pt>
          <cx:pt idx="15">location 16</cx:pt>
          <cx:pt idx="16">location 17</cx:pt>
          <cx:pt idx="17">location 18</cx:pt>
          <cx:pt idx="18">location 19</cx:pt>
          <cx:pt idx="19">location 20</cx:pt>
          <cx:pt idx="20">location 21</cx:pt>
          <cx:pt idx="21">location 22</cx:pt>
          <cx:pt idx="22">location 23</cx:pt>
          <cx:pt idx="23">location 24</cx:pt>
          <cx:pt idx="24">location 25</cx:pt>
          <cx:pt idx="25">location 26</cx:pt>
          <cx:pt idx="26">location 27</cx:pt>
          <cx:pt idx="27">location 28</cx:pt>
          <cx:pt idx="28">location 29</cx:pt>
          <cx:pt idx="29">location 30</cx:pt>
          <cx:pt idx="30">location 31</cx:pt>
          <cx:pt idx="31">location 32</cx:pt>
          <cx:pt idx="32">location 33</cx:pt>
          <cx:pt idx="33">location 34</cx:pt>
          <cx:pt idx="34">location 35</cx:pt>
          <cx:pt idx="35">location 36</cx:pt>
          <cx:pt idx="36">location 37</cx:pt>
          <cx:pt idx="37">location 38</cx:pt>
          <cx:pt idx="38">location 39</cx:pt>
          <cx:pt idx="39">location 40</cx:pt>
          <cx:pt idx="40">location 41</cx:pt>
          <cx:pt idx="41">location 42</cx:pt>
          <cx:pt idx="42">location 43</cx:pt>
          <cx:pt idx="43">location 44</cx:pt>
          <cx:pt idx="44">location 45</cx:pt>
          <cx:pt idx="45">location 46</cx:pt>
          <cx:pt idx="46">location 47</cx:pt>
          <cx:pt idx="47">location 48</cx:pt>
          <cx:pt idx="48">location 49</cx:pt>
          <cx:pt idx="49">location 50</cx:pt>
          <cx:pt idx="50">location 51</cx:pt>
          <cx:pt idx="51">location 52</cx:pt>
          <cx:pt idx="52">location 53</cx:pt>
          <cx:pt idx="53">location 54</cx:pt>
          <cx:pt idx="54">location 55</cx:pt>
          <cx:pt idx="55">location 56</cx:pt>
          <cx:pt idx="56">location 57</cx:pt>
          <cx:pt idx="57">location 58</cx:pt>
          <cx:pt idx="58">location 59</cx:pt>
          <cx:pt idx="59">location 60</cx:pt>
          <cx:pt idx="60">location 61</cx:pt>
          <cx:pt idx="61">location 62</cx:pt>
          <cx:pt idx="62">location 63</cx:pt>
          <cx:pt idx="63">location 64</cx:pt>
          <cx:pt idx="64">location 65</cx:pt>
          <cx:pt idx="65">location 66</cx:pt>
          <cx:pt idx="66">location 67</cx:pt>
          <cx:pt idx="67">location 68</cx:pt>
          <cx:pt idx="68">location 69</cx:pt>
          <cx:pt idx="69">location 70</cx:pt>
          <cx:pt idx="70">location 71</cx:pt>
          <cx:pt idx="71">location 72</cx:pt>
        </cx:lvl>
      </cx:strDim>
      <cx:numDim type="val">
        <cx:f>Occupancy!$H$2:$H$73</cx:f>
        <cx:lvl ptCount="72" formatCode="0%">
          <cx:pt idx="0">0.59649122807017541</cx:pt>
          <cx:pt idx="1">1</cx:pt>
          <cx:pt idx="2">0.81578947368421051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0.94936708860759489</cx:pt>
          <cx:pt idx="23">1</cx:pt>
          <cx:pt idx="24">0.88235294117647056</cx:pt>
          <cx:pt idx="25">0.90909090909090906</cx:pt>
          <cx:pt idx="26">1</cx:pt>
          <cx:pt idx="27">0.57647058823529407</cx:pt>
          <cx:pt idx="28">0.53333333333333333</cx:pt>
          <cx:pt idx="29">1</cx:pt>
          <cx:pt idx="30">1</cx:pt>
          <cx:pt idx="31">1</cx:pt>
          <cx:pt idx="32">1</cx:pt>
          <cx:pt idx="33">0.92156862745098034</cx:pt>
          <cx:pt idx="34">0.89743589743589747</cx:pt>
          <cx:pt idx="35">0.640625</cx:pt>
          <cx:pt idx="36">0.8771929824561403</cx:pt>
          <cx:pt idx="37">0.91052631578947363</cx:pt>
          <cx:pt idx="38">0.87209302325581395</cx:pt>
          <cx:pt idx="39">0.57333333333333336</cx:pt>
          <cx:pt idx="40">0.77333333333333332</cx:pt>
          <cx:pt idx="41">0.87333333333333329</cx:pt>
          <cx:pt idx="42">0.78115942028985508</cx:pt>
          <cx:pt idx="43">0.77358490566037741</cx:pt>
          <cx:pt idx="44">0.70750000000000002</cx:pt>
          <cx:pt idx="45">0.91388888888888931</cx:pt>
          <cx:pt idx="46">0.64791666666666703</cx:pt>
          <cx:pt idx="47">0.88888888888888884</cx:pt>
          <cx:pt idx="48">0.84523809523809534</cx:pt>
          <cx:pt idx="49">0.94166666666666787</cx:pt>
          <cx:pt idx="50">0.92500000000000004</cx:pt>
          <cx:pt idx="51">0.96111111111111003</cx:pt>
          <cx:pt idx="52">0.875000000000001</cx:pt>
          <cx:pt idx="53">0.78941176470588226</cx:pt>
          <cx:pt idx="54">0.72214285714285709</cx:pt>
          <cx:pt idx="55">0.81709677419354831</cx:pt>
          <cx:pt idx="56">0.89185185185185178</cx:pt>
          <cx:pt idx="57">0.86482758620689648</cx:pt>
          <cx:pt idx="58">0.73275862068965514</cx:pt>
          <cx:pt idx="59">0.92739130434782602</cx:pt>
          <cx:pt idx="60">0.93452380952380953</cx:pt>
          <cx:pt idx="61">0.78409090909090906</cx:pt>
          <cx:pt idx="62">0.95850000000000013</cx:pt>
          <cx:pt idx="63">0.91163265306122454</cx:pt>
          <cx:pt idx="64">0.82731707317073178</cx:pt>
          <cx:pt idx="65">0.92634615384615393</cx:pt>
          <cx:pt idx="66">0.77430769230769225</cx:pt>
          <cx:pt idx="67">0.8529411764705882</cx:pt>
          <cx:pt idx="68">0.70899999999999996</cx:pt>
        </cx:lvl>
      </cx:numDim>
    </cx:data>
  </cx:chartData>
  <cx:chart>
    <cx:title pos="t" align="ctr" overlay="0">
      <cx:tx>
        <cx:txData>
          <cx:v>21-22 Occupancy from Active Beds</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21-22 Occupancy from Active Beds</a:t>
          </a:r>
        </a:p>
      </cx:txPr>
    </cx:title>
    <cx:plotArea>
      <cx:plotAreaRegion>
        <cx:series layoutId="clusteredColumn" uniqueId="{17710A87-C44E-43EA-965B-7E2DFEFBB67E}">
          <cx:tx>
            <cx:txData>
              <cx:f>Occupancy!$H$1</cx:f>
              <cx:v>Active bed occupanyc</cx:v>
            </cx:txData>
          </cx:tx>
          <cx:dataId val="0"/>
          <cx:layoutPr>
            <cx:aggregation/>
          </cx:layoutPr>
          <cx:axisId val="1"/>
        </cx:series>
        <cx:series layoutId="paretoLine" ownerIdx="0" uniqueId="{B4A2DF47-D052-420D-8CF2-E3EE6FD3A091}">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max="1"/>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'Occupancy ex outliers'!$B$2:$B$60</cx:f>
        <cx:lvl ptCount="59">
          <cx:pt idx="0">location 2</cx:pt>
          <cx:pt idx="1">location 3</cx:pt>
          <cx:pt idx="2">location 5</cx:pt>
          <cx:pt idx="3">location 6</cx:pt>
          <cx:pt idx="4">location 7</cx:pt>
          <cx:pt idx="5">location 8</cx:pt>
          <cx:pt idx="6">location 9</cx:pt>
          <cx:pt idx="7">location 10</cx:pt>
          <cx:pt idx="8">location 11</cx:pt>
          <cx:pt idx="9">location 13</cx:pt>
          <cx:pt idx="10">location 14</cx:pt>
          <cx:pt idx="11">location 15</cx:pt>
          <cx:pt idx="12">location 16</cx:pt>
          <cx:pt idx="13">location 18</cx:pt>
          <cx:pt idx="14">location 19</cx:pt>
          <cx:pt idx="15">location 20</cx:pt>
          <cx:pt idx="16">location 21</cx:pt>
          <cx:pt idx="17">location 22</cx:pt>
          <cx:pt idx="18">location 23</cx:pt>
          <cx:pt idx="19">location 24</cx:pt>
          <cx:pt idx="20">location 25</cx:pt>
          <cx:pt idx="21">location 26</cx:pt>
          <cx:pt idx="22">location 27</cx:pt>
          <cx:pt idx="23">location 28</cx:pt>
          <cx:pt idx="24">location 29</cx:pt>
          <cx:pt idx="25">location 30</cx:pt>
          <cx:pt idx="26">location 37</cx:pt>
          <cx:pt idx="27">location 38</cx:pt>
          <cx:pt idx="28">location 39</cx:pt>
          <cx:pt idx="29">location 40</cx:pt>
          <cx:pt idx="30">location 41</cx:pt>
          <cx:pt idx="31">location 42</cx:pt>
          <cx:pt idx="32">location 43</cx:pt>
          <cx:pt idx="33">location 44</cx:pt>
          <cx:pt idx="34">location 45</cx:pt>
          <cx:pt idx="35">location 46</cx:pt>
          <cx:pt idx="36">location 47</cx:pt>
          <cx:pt idx="37">location 48</cx:pt>
          <cx:pt idx="38">location 49</cx:pt>
          <cx:pt idx="39">location 50</cx:pt>
          <cx:pt idx="40">location 51</cx:pt>
          <cx:pt idx="41">location 52</cx:pt>
          <cx:pt idx="42">location 53</cx:pt>
          <cx:pt idx="43">location 54</cx:pt>
          <cx:pt idx="44">location 55</cx:pt>
          <cx:pt idx="45">location 56</cx:pt>
          <cx:pt idx="46">location 57</cx:pt>
          <cx:pt idx="47">location 58</cx:pt>
          <cx:pt idx="48">location 59</cx:pt>
          <cx:pt idx="49">location 60</cx:pt>
          <cx:pt idx="50">location 61</cx:pt>
          <cx:pt idx="51">location 62</cx:pt>
          <cx:pt idx="52">location 63</cx:pt>
          <cx:pt idx="53">location 64</cx:pt>
          <cx:pt idx="54">location 65</cx:pt>
          <cx:pt idx="55">location 66</cx:pt>
          <cx:pt idx="56">location 67</cx:pt>
          <cx:pt idx="57">location 68</cx:pt>
          <cx:pt idx="58">location 69</cx:pt>
        </cx:lvl>
      </cx:strDim>
      <cx:numDim type="val">
        <cx:f>'Occupancy ex outliers'!$M$2:$M$60</cx:f>
        <cx:lvl ptCount="59" formatCode="0%">
          <cx:pt idx="0">1</cx:pt>
          <cx:pt idx="1">0.84210526315789469</cx:pt>
          <cx:pt idx="2">1</cx:pt>
          <cx:pt idx="3">1</cx:pt>
          <cx:pt idx="4">1</cx:pt>
          <cx:pt idx="5">1</cx:pt>
          <cx:pt idx="6">1</cx:pt>
          <cx:pt idx="7">1</cx:pt>
          <cx:pt idx="8">1</cx:pt>
          <cx:pt idx="9">1</cx:pt>
          <cx:pt idx="10">1</cx:pt>
          <cx:pt idx="11">1</cx:pt>
          <cx:pt idx="12">1</cx:pt>
          <cx:pt idx="13">1</cx:pt>
          <cx:pt idx="14">1</cx:pt>
          <cx:pt idx="15">1</cx:pt>
          <cx:pt idx="16">1</cx:pt>
          <cx:pt idx="17">1</cx:pt>
          <cx:pt idx="18">0.97468354430379744</cx:pt>
          <cx:pt idx="19">1</cx:pt>
          <cx:pt idx="20">0.94117647058823528</cx:pt>
          <cx:pt idx="21">0.90909090909090906</cx:pt>
          <cx:pt idx="22">1</cx:pt>
          <cx:pt idx="23">0.62352941176470589</cx:pt>
          <cx:pt idx="24">0.56666666666666665</cx:pt>
          <cx:pt idx="25">1</cx:pt>
          <cx:pt idx="26">0.89649122807017534</cx:pt>
          <cx:pt idx="27">0.71754385964912282</cx:pt>
          <cx:pt idx="28">0.95000000000000007</cx:pt>
          <cx:pt idx="29">0.73333333333333328</cx:pt>
          <cx:pt idx="30">0.7566666666666666</cx:pt>
          <cx:pt idx="31">0.83999999999999997</cx:pt>
          <cx:pt idx="32">0.74637681159420288</cx:pt>
          <cx:pt idx="33">0.6622641509433963</cx:pt>
          <cx:pt idx="34">0.71500000000000008</cx:pt>
          <cx:pt idx="35">0.96666666666666667</cx:pt>
          <cx:pt idx="36">0.90000000000000002</cx:pt>
          <cx:pt idx="37">0.91666666666666663</cx:pt>
          <cx:pt idx="38">0.91428571428571426</cx:pt>
          <cx:pt idx="39">0.8833333333333333</cx:pt>
          <cx:pt idx="40">0.92500000000000004</cx:pt>
          <cx:pt idx="41">0.94999999999999996</cx:pt>
          <cx:pt idx="42">0.90000000000000002</cx:pt>
          <cx:pt idx="43">0.78941176470588226</cx:pt>
          <cx:pt idx="44">0.5714285714285714</cx:pt>
          <cx:pt idx="45">0.77419354838709675</cx:pt>
          <cx:pt idx="46">0.92592592592592593</cx:pt>
          <cx:pt idx="47">0.82758620689655171</cx:pt>
          <cx:pt idx="48">0.75862068965517238</cx:pt>
          <cx:pt idx="49">0.91304347826086951</cx:pt>
          <cx:pt idx="50">0.90476190476190477</cx:pt>
          <cx:pt idx="51">0.75</cx:pt>
          <cx:pt idx="52">0.90000000000000002</cx:pt>
          <cx:pt idx="53">0.89795918367346939</cx:pt>
          <cx:pt idx="54">0.75609756097560976</cx:pt>
          <cx:pt idx="55">0.90384615384615385</cx:pt>
          <cx:pt idx="56">0.92307692307692313</cx:pt>
          <cx:pt idx="57">0.83823529411764708</cx:pt>
          <cx:pt idx="58">0.56041666666666667</cx:pt>
        </cx:lvl>
      </cx:numDim>
    </cx:data>
  </cx:chartData>
  <cx:chart>
    <cx:title pos="t" align="ctr" overlay="0">
      <cx:tx>
        <cx:txData>
          <cx:v>22- 23 Occupancy from Active Beds</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22- 23 Occupancy from Active Beds</a:t>
          </a:r>
        </a:p>
      </cx:txPr>
    </cx:title>
    <cx:plotArea>
      <cx:plotAreaRegion>
        <cx:series layoutId="clusteredColumn" uniqueId="{5BB8F9C9-44FF-44AF-A091-2097DCBADBBA}">
          <cx:tx>
            <cx:txData>
              <cx:f>'Occupancy ex outliers'!$M$1</cx:f>
              <cx:v>22-23 active bed occupancy</cx:v>
            </cx:txData>
          </cx:tx>
          <cx:dataId val="0"/>
          <cx:layoutPr>
            <cx:aggregation/>
          </cx:layoutPr>
          <cx:axisId val="1"/>
        </cx:series>
        <cx:series layoutId="paretoLine" ownerIdx="0" uniqueId="{77AF96B4-5EB2-48F8-A6B7-2EB0F55342A6}">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max="1"/>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'ROO ex outliers'!$B$3:$B$63</cx:f>
        <cx:lvl ptCount="61">
          <cx:pt idx="0">Location 2</cx:pt>
          <cx:pt idx="1">Location 3</cx:pt>
          <cx:pt idx="2">Location 4</cx:pt>
          <cx:pt idx="3">Location 5</cx:pt>
          <cx:pt idx="4">Location 6</cx:pt>
          <cx:pt idx="5">Location 7</cx:pt>
          <cx:pt idx="6">Location 8</cx:pt>
          <cx:pt idx="7">Location 9</cx:pt>
          <cx:pt idx="8">Location 10</cx:pt>
          <cx:pt idx="9">Location 11</cx:pt>
          <cx:pt idx="10">Location 13</cx:pt>
          <cx:pt idx="11">Location 14</cx:pt>
          <cx:pt idx="12">Location 15</cx:pt>
          <cx:pt idx="13">Location 16</cx:pt>
          <cx:pt idx="14">Location 18</cx:pt>
          <cx:pt idx="15">Location 19</cx:pt>
          <cx:pt idx="16">Location 20</cx:pt>
          <cx:pt idx="17">Location 21</cx:pt>
          <cx:pt idx="18">Location 22</cx:pt>
          <cx:pt idx="19">Location 23</cx:pt>
          <cx:pt idx="20">Location 24</cx:pt>
          <cx:pt idx="21">Location 25</cx:pt>
          <cx:pt idx="22">Location 26</cx:pt>
          <cx:pt idx="23">Location 27</cx:pt>
          <cx:pt idx="24">Location 28</cx:pt>
          <cx:pt idx="25">Location 29</cx:pt>
          <cx:pt idx="26">Location 30</cx:pt>
          <cx:pt idx="27">Location 37</cx:pt>
          <cx:pt idx="28">Location 38</cx:pt>
          <cx:pt idx="29">Location 39</cx:pt>
          <cx:pt idx="30">Location 40</cx:pt>
          <cx:pt idx="31">Location 41</cx:pt>
          <cx:pt idx="32">Location 42</cx:pt>
          <cx:pt idx="33">Location 43</cx:pt>
          <cx:pt idx="34">Location 44</cx:pt>
          <cx:pt idx="35">Location 45</cx:pt>
          <cx:pt idx="36">Location 46</cx:pt>
          <cx:pt idx="37">Location 47</cx:pt>
          <cx:pt idx="38">Location 48</cx:pt>
          <cx:pt idx="39">Location 49</cx:pt>
          <cx:pt idx="40">Location 50</cx:pt>
          <cx:pt idx="41">Location 51</cx:pt>
          <cx:pt idx="42">Location 52</cx:pt>
          <cx:pt idx="43">Location 53</cx:pt>
          <cx:pt idx="44">Location 54</cx:pt>
          <cx:pt idx="45">Location 55</cx:pt>
          <cx:pt idx="46">Location 56</cx:pt>
          <cx:pt idx="47">Location 57</cx:pt>
          <cx:pt idx="48">Location 58</cx:pt>
          <cx:pt idx="49">Location 59</cx:pt>
          <cx:pt idx="50">Location 60</cx:pt>
          <cx:pt idx="51">Location 61</cx:pt>
          <cx:pt idx="52">Location 62</cx:pt>
          <cx:pt idx="53">Location 63</cx:pt>
          <cx:pt idx="54">Location 64</cx:pt>
          <cx:pt idx="55">Location 65</cx:pt>
          <cx:pt idx="56">Location 66</cx:pt>
          <cx:pt idx="57">Location 67</cx:pt>
          <cx:pt idx="58">Location 68</cx:pt>
          <cx:pt idx="59">Location 69</cx:pt>
          <cx:pt idx="60">Location 72</cx:pt>
        </cx:lvl>
      </cx:strDim>
      <cx:numDim type="val">
        <cx:f>'ROO ex outliers'!$C$3:$C$63</cx:f>
        <cx:lvl ptCount="61" formatCode="0%">
          <cx:pt idx="0">0.02</cx:pt>
          <cx:pt idx="1">0.12</cx:pt>
          <cx:pt idx="9">0.14000000000000001</cx:pt>
          <cx:pt idx="10">0.080000000000000002</cx:pt>
          <cx:pt idx="11">0.080000000000000002</cx:pt>
          <cx:pt idx="12">0.080000000000000002</cx:pt>
          <cx:pt idx="13">0.080000000000000002</cx:pt>
          <cx:pt idx="14">0.080000000000000002</cx:pt>
          <cx:pt idx="15">0.080000000000000002</cx:pt>
          <cx:pt idx="16">0.080000000000000002</cx:pt>
          <cx:pt idx="17">0.080000000000000002</cx:pt>
          <cx:pt idx="18">0.080000000000000002</cx:pt>
          <cx:pt idx="20">0.28000000000000003</cx:pt>
          <cx:pt idx="22">0.20000000000000001</cx:pt>
          <cx:pt idx="27">0.14999999999999999</cx:pt>
          <cx:pt idx="28">0.14999999999999999</cx:pt>
          <cx:pt idx="29">0.14999999999999999</cx:pt>
          <cx:pt idx="31">0.14999999999999999</cx:pt>
          <cx:pt idx="32">0.14999999999999999</cx:pt>
          <cx:pt idx="33">0.14999999999999999</cx:pt>
          <cx:pt idx="34">0.14999999999999999</cx:pt>
          <cx:pt idx="35">0.14999999999999999</cx:pt>
          <cx:pt idx="36">0.14999999999999999</cx:pt>
          <cx:pt idx="37">0.14999999999999999</cx:pt>
          <cx:pt idx="38">0.14999999999999999</cx:pt>
          <cx:pt idx="39">0.14999999999999999</cx:pt>
          <cx:pt idx="40">0.14999999999999999</cx:pt>
          <cx:pt idx="41">0.14999999999999999</cx:pt>
          <cx:pt idx="42">0.14999999999999999</cx:pt>
          <cx:pt idx="43">0.14999999999999999</cx:pt>
          <cx:pt idx="44">0.059999999999999998</cx:pt>
          <cx:pt idx="45">0.10000000000000001</cx:pt>
          <cx:pt idx="46">0.10000000000000001</cx:pt>
          <cx:pt idx="47">0.10000000000000001</cx:pt>
          <cx:pt idx="48">0.10000000000000001</cx:pt>
          <cx:pt idx="49">0.10000000000000001</cx:pt>
          <cx:pt idx="50">0.10000000000000001</cx:pt>
          <cx:pt idx="51">0.10000000000000001</cx:pt>
          <cx:pt idx="52">0.10000000000000001</cx:pt>
          <cx:pt idx="53">0.10000000000000001</cx:pt>
          <cx:pt idx="54">0.10000000000000001</cx:pt>
          <cx:pt idx="55">0.10000000000000001</cx:pt>
          <cx:pt idx="56">0.10000000000000001</cx:pt>
          <cx:pt idx="57">0.10000000000000001</cx:pt>
          <cx:pt idx="59">0.050000000000000003</cx:pt>
          <cx:pt idx="60">0.105</cx:pt>
        </cx:lvl>
      </cx:numDim>
    </cx:data>
  </cx:chartData>
  <cx:chart>
    <cx:title pos="t" align="ctr" overlay="0">
      <cx:tx>
        <cx:txData>
          <cx:v>ROO % listed in Returns</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ROO % listed in Returns</a:t>
          </a:r>
        </a:p>
      </cx:txPr>
    </cx:title>
    <cx:plotArea>
      <cx:plotAreaRegion>
        <cx:series layoutId="clusteredColumn" uniqueId="{0BD1192A-651A-487C-8174-39CC7D93306D}">
          <cx:tx>
            <cx:txData>
              <cx:f>'ROO ex outliers'!$C$1:$C$2</cx:f>
              <cx:v>ROO % mark applied to operating expenditure (tab 3)</cx:v>
            </cx:txData>
          </cx:tx>
          <cx:dataId val="0"/>
          <cx:layoutPr>
            <cx:aggregation/>
          </cx:layoutPr>
          <cx:axisId val="1"/>
        </cx:series>
        <cx:series layoutId="paretoLine" ownerIdx="0" uniqueId="{B0A879BF-F622-4323-A509-EF3489C9A801}">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'ROC ex outliers'!$B$2:$B$61</cx:f>
        <cx:lvl ptCount="60">
          <cx:pt idx="0">Location 2</cx:pt>
          <cx:pt idx="1">Location 3</cx:pt>
          <cx:pt idx="2">Location 5</cx:pt>
          <cx:pt idx="3">Location 6</cx:pt>
          <cx:pt idx="4">Location 7</cx:pt>
          <cx:pt idx="5">Location 8</cx:pt>
          <cx:pt idx="6">Location 9</cx:pt>
          <cx:pt idx="7">Location 10</cx:pt>
          <cx:pt idx="8">Location 11</cx:pt>
          <cx:pt idx="9">Location 13</cx:pt>
          <cx:pt idx="10">Location 14</cx:pt>
          <cx:pt idx="11">Location 15</cx:pt>
          <cx:pt idx="12">Location 16</cx:pt>
          <cx:pt idx="13">Location 18</cx:pt>
          <cx:pt idx="14">Location 19</cx:pt>
          <cx:pt idx="15">Location 20</cx:pt>
          <cx:pt idx="16">Location 21</cx:pt>
          <cx:pt idx="17">Location 22</cx:pt>
          <cx:pt idx="18">Location 23</cx:pt>
          <cx:pt idx="19">Location 24</cx:pt>
          <cx:pt idx="20">Location 25</cx:pt>
          <cx:pt idx="21">Location 26</cx:pt>
          <cx:pt idx="22">Location 27</cx:pt>
          <cx:pt idx="23">Location 28</cx:pt>
          <cx:pt idx="24">Location 29</cx:pt>
          <cx:pt idx="25">Location 30</cx:pt>
          <cx:pt idx="26">Location 37</cx:pt>
          <cx:pt idx="27">Location 38</cx:pt>
          <cx:pt idx="28">Location 39</cx:pt>
          <cx:pt idx="29">Location 40</cx:pt>
          <cx:pt idx="30">Location 41</cx:pt>
          <cx:pt idx="31">Location 42</cx:pt>
          <cx:pt idx="32">Location 43</cx:pt>
          <cx:pt idx="33">Location 44</cx:pt>
          <cx:pt idx="34">Location 45</cx:pt>
          <cx:pt idx="35">Location 46</cx:pt>
          <cx:pt idx="36">Location 47</cx:pt>
          <cx:pt idx="37">Location 48</cx:pt>
          <cx:pt idx="38">Location 49</cx:pt>
          <cx:pt idx="39">Location 50</cx:pt>
          <cx:pt idx="40">Location 51</cx:pt>
          <cx:pt idx="41">Location 52</cx:pt>
          <cx:pt idx="42">Location 53</cx:pt>
          <cx:pt idx="43">Location 54</cx:pt>
          <cx:pt idx="44">Location 55</cx:pt>
          <cx:pt idx="45">Location 56</cx:pt>
          <cx:pt idx="46">Location 57</cx:pt>
          <cx:pt idx="47">Location 58</cx:pt>
          <cx:pt idx="48">Location 59</cx:pt>
          <cx:pt idx="49">Location 60</cx:pt>
          <cx:pt idx="50">Location 61</cx:pt>
          <cx:pt idx="51">Location 62</cx:pt>
          <cx:pt idx="52">Location 63</cx:pt>
          <cx:pt idx="53">Location 64</cx:pt>
          <cx:pt idx="54">Location 65</cx:pt>
          <cx:pt idx="55">Location 66</cx:pt>
          <cx:pt idx="56">Location 67</cx:pt>
          <cx:pt idx="57">Location 68</cx:pt>
          <cx:pt idx="58">Location 69</cx:pt>
          <cx:pt idx="59">Location 72</cx:pt>
        </cx:lvl>
      </cx:strDim>
      <cx:numDim type="val">
        <cx:f>'ROC ex outliers'!$C$2:$C$61</cx:f>
        <cx:lvl ptCount="60" formatCode="General">
          <cx:pt idx="0">33</cx:pt>
          <cx:pt idx="9">6</cx:pt>
          <cx:pt idx="10">6</cx:pt>
          <cx:pt idx="11">6</cx:pt>
          <cx:pt idx="12">6</cx:pt>
          <cx:pt idx="13">6</cx:pt>
          <cx:pt idx="14">6</cx:pt>
          <cx:pt idx="15">6</cx:pt>
          <cx:pt idx="16">6</cx:pt>
          <cx:pt idx="17">6</cx:pt>
          <cx:pt idx="19">15</cx:pt>
          <cx:pt idx="22">3.5</cx:pt>
          <cx:pt idx="26">6</cx:pt>
          <cx:pt idx="27">6</cx:pt>
          <cx:pt idx="28">6</cx:pt>
          <cx:pt idx="30">5.6600000000000001</cx:pt>
          <cx:pt idx="31">5.6600000000000001</cx:pt>
          <cx:pt idx="32">5.6600000000000001</cx:pt>
          <cx:pt idx="33">5.6600000000000001</cx:pt>
          <cx:pt idx="34">5.6600000000000001</cx:pt>
          <cx:pt idx="57">10</cx:pt>
          <cx:pt idx="58">6.2000000000000002</cx:pt>
        </cx:lvl>
      </cx:numDim>
    </cx:data>
  </cx:chartData>
  <cx:chart>
    <cx:title pos="t" align="ctr" overlay="0">
      <cx:tx>
        <cx:txData>
          <cx:v>ROC % listed in Returns</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ROC % listed in Returns</a:t>
          </a:r>
        </a:p>
      </cx:txPr>
    </cx:title>
    <cx:plotArea>
      <cx:plotAreaRegion>
        <cx:series layoutId="clusteredColumn" uniqueId="{FD5760B7-07F3-4827-9443-0199EC92495C}">
          <cx:tx>
            <cx:txData>
              <cx:f>'ROC ex outliers'!$C$1</cx:f>
              <cx:v>Return on Capital % (tab 3)</cx:v>
            </cx:txData>
          </cx:tx>
          <cx:dataId val="0"/>
          <cx:layoutPr>
            <cx:aggregation/>
          </cx:layoutPr>
          <cx:axisId val="1"/>
        </cx:series>
        <cx:series layoutId="paretoLine" ownerIdx="0" uniqueId="{5E682BC5-213E-49F8-A33B-B51E6C21487B}">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'ROC ex outliers'!$B$3:$B$61</cx:f>
        <cx:lvl ptCount="59">
          <cx:pt idx="0">Location 3</cx:pt>
          <cx:pt idx="1">Location 5</cx:pt>
          <cx:pt idx="2">Location 6</cx:pt>
          <cx:pt idx="3">Location 7</cx:pt>
          <cx:pt idx="4">Location 8</cx:pt>
          <cx:pt idx="5">Location 9</cx:pt>
          <cx:pt idx="6">Location 10</cx:pt>
          <cx:pt idx="7">Location 11</cx:pt>
          <cx:pt idx="8">Location 13</cx:pt>
          <cx:pt idx="9">Location 14</cx:pt>
          <cx:pt idx="10">Location 15</cx:pt>
          <cx:pt idx="11">Location 16</cx:pt>
          <cx:pt idx="12">Location 18</cx:pt>
          <cx:pt idx="13">Location 19</cx:pt>
          <cx:pt idx="14">Location 20</cx:pt>
          <cx:pt idx="15">Location 21</cx:pt>
          <cx:pt idx="16">Location 22</cx:pt>
          <cx:pt idx="17">Location 23</cx:pt>
          <cx:pt idx="18">Location 24</cx:pt>
          <cx:pt idx="19">Location 25</cx:pt>
          <cx:pt idx="20">Location 26</cx:pt>
          <cx:pt idx="21">Location 27</cx:pt>
          <cx:pt idx="22">Location 28</cx:pt>
          <cx:pt idx="23">Location 29</cx:pt>
          <cx:pt idx="24">Location 30</cx:pt>
          <cx:pt idx="25">Location 37</cx:pt>
          <cx:pt idx="26">Location 38</cx:pt>
          <cx:pt idx="27">Location 39</cx:pt>
          <cx:pt idx="28">Location 40</cx:pt>
          <cx:pt idx="29">Location 41</cx:pt>
          <cx:pt idx="30">Location 42</cx:pt>
          <cx:pt idx="31">Location 43</cx:pt>
          <cx:pt idx="32">Location 44</cx:pt>
          <cx:pt idx="33">Location 45</cx:pt>
          <cx:pt idx="34">Location 46</cx:pt>
          <cx:pt idx="35">Location 47</cx:pt>
          <cx:pt idx="36">Location 48</cx:pt>
          <cx:pt idx="37">Location 49</cx:pt>
          <cx:pt idx="38">Location 50</cx:pt>
          <cx:pt idx="39">Location 51</cx:pt>
          <cx:pt idx="40">Location 52</cx:pt>
          <cx:pt idx="41">Location 53</cx:pt>
          <cx:pt idx="42">Location 54</cx:pt>
          <cx:pt idx="43">Location 55</cx:pt>
          <cx:pt idx="44">Location 56</cx:pt>
          <cx:pt idx="45">Location 57</cx:pt>
          <cx:pt idx="46">Location 58</cx:pt>
          <cx:pt idx="47">Location 59</cx:pt>
          <cx:pt idx="48">Location 60</cx:pt>
          <cx:pt idx="49">Location 61</cx:pt>
          <cx:pt idx="50">Location 62</cx:pt>
          <cx:pt idx="51">Location 63</cx:pt>
          <cx:pt idx="52">Location 64</cx:pt>
          <cx:pt idx="53">Location 65</cx:pt>
          <cx:pt idx="54">Location 66</cx:pt>
          <cx:pt idx="55">Location 67</cx:pt>
          <cx:pt idx="56">Location 68</cx:pt>
          <cx:pt idx="57">Location 69</cx:pt>
          <cx:pt idx="58">Location 72</cx:pt>
        </cx:lvl>
      </cx:strDim>
      <cx:numDim type="val">
        <cx:f>'ROC ex outliers'!$D$3:$D$61</cx:f>
        <cx:lvl ptCount="59" formatCode="General">
          <cx:pt idx="0">125.42</cx:pt>
          <cx:pt idx="1">80</cx:pt>
          <cx:pt idx="2">80</cx:pt>
          <cx:pt idx="3">80</cx:pt>
          <cx:pt idx="4">80</cx:pt>
          <cx:pt idx="5">80</cx:pt>
          <cx:pt idx="6">80</cx:pt>
          <cx:pt idx="7">100</cx:pt>
          <cx:pt idx="17">316</cx:pt>
          <cx:pt idx="20">100</cx:pt>
          <cx:pt idx="24">20.928462358323198</cx:pt>
          <cx:pt idx="28">200</cx:pt>
          <cx:pt idx="34">138.444681697612</cx:pt>
          <cx:pt idx="35">186.51086538461499</cx:pt>
          <cx:pt idx="36">138.48696853146899</cx:pt>
          <cx:pt idx="37">200.25174579326901</cx:pt>
          <cx:pt idx="38">147.91328011611</cx:pt>
          <cx:pt idx="39">168.387198544699</cx:pt>
          <cx:pt idx="40">145.35914979757101</cx:pt>
          <cx:pt idx="41">147.05220797720801</cx:pt>
          <cx:pt idx="42">151.64814918908399</cx:pt>
          <cx:pt idx="43">189</cx:pt>
          <cx:pt idx="44">159</cx:pt>
          <cx:pt idx="45">183</cx:pt>
          <cx:pt idx="46">291</cx:pt>
          <cx:pt idx="47">369</cx:pt>
          <cx:pt idx="48">212</cx:pt>
          <cx:pt idx="49">252</cx:pt>
          <cx:pt idx="50">294</cx:pt>
          <cx:pt idx="51">186</cx:pt>
          <cx:pt idx="52">197</cx:pt>
          <cx:pt idx="53">171</cx:pt>
          <cx:pt idx="54">227</cx:pt>
          <cx:pt idx="55">164</cx:pt>
          <cx:pt idx="58">190</cx:pt>
        </cx:lvl>
      </cx:numDim>
    </cx:data>
  </cx:chartData>
  <cx:chart>
    <cx:title pos="t" align="ctr" overlay="0">
      <cx:tx>
        <cx:txData>
          <cx:v>ROC listed in returns as per resident per week (£)</cx:v>
        </cx:txData>
      </cx:tx>
      <cx:txPr>
        <a:bodyPr spcFirstLastPara="1" vertOverflow="ellipsis" horzOverflow="overflow" wrap="square" lIns="0" tIns="0" rIns="0" bIns="0" anchor="ctr" anchorCtr="1"/>
        <a:lstStyle/>
        <a:p>
          <a:pPr algn="ctr" rtl="0">
            <a:defRPr>
              <a:solidFill>
                <a:schemeClr val="accent2"/>
              </a:solidFill>
            </a:defRPr>
          </a:pPr>
          <a:r>
            <a:rPr lang="en-US" sz="1400" b="0" i="0" u="none" strike="noStrike" baseline="0">
              <a:solidFill>
                <a:schemeClr val="accent2"/>
              </a:solidFill>
              <a:latin typeface="Calibri" panose="020F0502020204030204"/>
            </a:rPr>
            <a:t>ROC listed in returns as per resident per week (£)</a:t>
          </a:r>
        </a:p>
      </cx:txPr>
    </cx:title>
    <cx:plotArea>
      <cx:plotAreaRegion>
        <cx:series layoutId="clusteredColumn" uniqueId="{CD0C0F1C-5999-4834-9CF5-3C8AA792F031}">
          <cx:tx>
            <cx:txData>
              <cx:f>'ROC ex outliers'!$D$1:$D$2</cx:f>
              <cx:v>Return on Capital per resident per week (£) 2021-22 (tab 3)</cx:v>
            </cx:txData>
          </cx:tx>
          <cx:dataId val="0"/>
          <cx:layoutPr>
            <cx:aggregation/>
          </cx:layoutPr>
          <cx:axisId val="1"/>
        </cx:series>
        <cx:series layoutId="paretoLine" ownerIdx="0" uniqueId="{955EFB95-F39F-47A9-A1C4-43B36B8246FF}">
          <cx:spPr>
            <a:ln>
              <a:noFill/>
            </a:ln>
          </cx:spPr>
          <cx:axisId val="2"/>
        </cx:series>
      </cx:plotAreaRegion>
      <cx:axis id="0" hidden="1">
        <cx:catScaling gapWidth="0"/>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1">
        <cx:valScaling/>
        <cx:majorGridlines/>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axis id="2" hidden="1">
        <cx:valScaling max="1" min="0"/>
        <cx:units unit="percentage"/>
        <cx:tickLabels/>
        <cx:txPr>
          <a:bodyPr vertOverflow="overflow" horzOverflow="overflow" wrap="square" lIns="0" tIns="0" rIns="0" bIns="0"/>
          <a:lstStyle/>
          <a:p>
            <a:pPr algn="ctr" rtl="0">
              <a:defRPr sz="900" b="0" i="0">
                <a:solidFill>
                  <a:schemeClr val="accent2"/>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accent2"/>
              </a:solidFil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0CC6C-D9C6-40EB-A6C6-62331751FCD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A05AC2B7-62E6-4641-AC11-8F9262C97FEF}">
      <dgm:prSet phldrT="[Text]" custT="1"/>
      <dgm:spPr/>
      <dgm:t>
        <a:bodyPr/>
        <a:lstStyle/>
        <a:p>
          <a:r>
            <a:rPr lang="en-US" sz="1400" b="1"/>
            <a:t>Highlight Blanks </a:t>
          </a:r>
          <a:r>
            <a:rPr lang="en-US" sz="1400"/>
            <a:t>submissions where key fields are blank</a:t>
          </a:r>
          <a:endParaRPr lang="en-GB" sz="1400"/>
        </a:p>
      </dgm:t>
    </dgm:pt>
    <dgm:pt modelId="{FCAD173B-8E88-487E-AB90-C391F535E1A4}" type="parTrans" cxnId="{230C98EC-4159-47A1-B00D-5DFDDFEA545B}">
      <dgm:prSet/>
      <dgm:spPr/>
      <dgm:t>
        <a:bodyPr/>
        <a:lstStyle/>
        <a:p>
          <a:endParaRPr lang="en-GB" sz="1400"/>
        </a:p>
      </dgm:t>
    </dgm:pt>
    <dgm:pt modelId="{6AB98C89-CC3F-4FA1-9011-C33CF7177863}" type="sibTrans" cxnId="{230C98EC-4159-47A1-B00D-5DFDDFEA545B}">
      <dgm:prSet custT="1"/>
      <dgm:spPr/>
      <dgm:t>
        <a:bodyPr/>
        <a:lstStyle/>
        <a:p>
          <a:endParaRPr lang="en-GB" sz="1400"/>
        </a:p>
      </dgm:t>
    </dgm:pt>
    <dgm:pt modelId="{94678C61-26E7-44CF-8F8C-648359908D08}">
      <dgm:prSet phldrT="[Text]" custT="1"/>
      <dgm:spPr/>
      <dgm:t>
        <a:bodyPr/>
        <a:lstStyle/>
        <a:p>
          <a:r>
            <a:rPr lang="en-US" sz="1400" b="1"/>
            <a:t>Develop Benchmarks </a:t>
          </a:r>
          <a:r>
            <a:rPr lang="en-US" sz="1400"/>
            <a:t>for medians at cost line from submissions data</a:t>
          </a:r>
          <a:endParaRPr lang="en-GB" sz="1400"/>
        </a:p>
      </dgm:t>
    </dgm:pt>
    <dgm:pt modelId="{5508AF7A-4CCF-4F8C-A89E-F6927FBC5D23}" type="parTrans" cxnId="{2A95D0B4-A9B1-424B-B2AB-B0A0ADF410EA}">
      <dgm:prSet/>
      <dgm:spPr/>
      <dgm:t>
        <a:bodyPr/>
        <a:lstStyle/>
        <a:p>
          <a:endParaRPr lang="en-GB" sz="1400"/>
        </a:p>
      </dgm:t>
    </dgm:pt>
    <dgm:pt modelId="{EFD17A89-059C-4BDF-BB0E-819E40475EAD}" type="sibTrans" cxnId="{2A95D0B4-A9B1-424B-B2AB-B0A0ADF410EA}">
      <dgm:prSet custT="1"/>
      <dgm:spPr/>
      <dgm:t>
        <a:bodyPr/>
        <a:lstStyle/>
        <a:p>
          <a:endParaRPr lang="en-GB" sz="1400"/>
        </a:p>
      </dgm:t>
    </dgm:pt>
    <dgm:pt modelId="{05F52DCA-8B4E-4EAB-BB54-83DDCB241D92}">
      <dgm:prSet phldrT="[Text]" custT="1"/>
      <dgm:spPr/>
      <dgm:t>
        <a:bodyPr/>
        <a:lstStyle/>
        <a:p>
          <a:r>
            <a:rPr lang="en-US" sz="1400" b="1"/>
            <a:t>Highlight Outliers </a:t>
          </a:r>
          <a:r>
            <a:rPr lang="en-US" sz="1400"/>
            <a:t>where per bed per week costings were  proportionally out from medians</a:t>
          </a:r>
          <a:endParaRPr lang="en-GB" sz="1400"/>
        </a:p>
      </dgm:t>
    </dgm:pt>
    <dgm:pt modelId="{6110154C-1EBF-49DB-B1DF-C3249E1617EE}" type="parTrans" cxnId="{CBD2F87E-A471-4AB6-B342-CA626BA90E10}">
      <dgm:prSet/>
      <dgm:spPr/>
      <dgm:t>
        <a:bodyPr/>
        <a:lstStyle/>
        <a:p>
          <a:endParaRPr lang="en-GB" sz="1400"/>
        </a:p>
      </dgm:t>
    </dgm:pt>
    <dgm:pt modelId="{9C94D654-08DC-4FC6-94AE-FABC6A4BCEE9}" type="sibTrans" cxnId="{CBD2F87E-A471-4AB6-B342-CA626BA90E10}">
      <dgm:prSet custT="1"/>
      <dgm:spPr/>
      <dgm:t>
        <a:bodyPr/>
        <a:lstStyle/>
        <a:p>
          <a:endParaRPr lang="en-GB" sz="1400"/>
        </a:p>
      </dgm:t>
    </dgm:pt>
    <dgm:pt modelId="{4C774952-A8D2-4F53-855E-F2C25D075C4A}">
      <dgm:prSet phldrT="[Text]" custT="1"/>
      <dgm:spPr/>
      <dgm:t>
        <a:bodyPr/>
        <a:lstStyle/>
        <a:p>
          <a:r>
            <a:rPr lang="en-US" sz="1400" b="1"/>
            <a:t>Identify Line Level Anomalies </a:t>
          </a:r>
          <a:r>
            <a:rPr lang="en-US" sz="1400"/>
            <a:t>driving outlier costings</a:t>
          </a:r>
          <a:endParaRPr lang="en-GB" sz="1400"/>
        </a:p>
      </dgm:t>
    </dgm:pt>
    <dgm:pt modelId="{33C67912-F9C3-4243-8CC5-BD0933A74D36}" type="parTrans" cxnId="{8C01E128-D791-4A3A-8AFB-85E92150E206}">
      <dgm:prSet/>
      <dgm:spPr/>
      <dgm:t>
        <a:bodyPr/>
        <a:lstStyle/>
        <a:p>
          <a:endParaRPr lang="en-GB" sz="1400"/>
        </a:p>
      </dgm:t>
    </dgm:pt>
    <dgm:pt modelId="{2F62596A-12A9-48B2-9AF1-B80F9E95060F}" type="sibTrans" cxnId="{8C01E128-D791-4A3A-8AFB-85E92150E206}">
      <dgm:prSet custT="1"/>
      <dgm:spPr/>
      <dgm:t>
        <a:bodyPr/>
        <a:lstStyle/>
        <a:p>
          <a:endParaRPr lang="en-GB" sz="1400"/>
        </a:p>
      </dgm:t>
    </dgm:pt>
    <dgm:pt modelId="{EE5E5834-616E-4922-AF24-4A354EDDFFBB}">
      <dgm:prSet phldrT="[Text]" custT="1"/>
      <dgm:spPr/>
      <dgm:t>
        <a:bodyPr/>
        <a:lstStyle/>
        <a:p>
          <a:r>
            <a:rPr lang="en-US" sz="1400" b="1"/>
            <a:t>Email providers </a:t>
          </a:r>
          <a:r>
            <a:rPr lang="en-US" sz="1400"/>
            <a:t>to notify of queries to be raised and reviewed</a:t>
          </a:r>
          <a:endParaRPr lang="en-GB" sz="1400"/>
        </a:p>
      </dgm:t>
    </dgm:pt>
    <dgm:pt modelId="{183D03FD-A800-4BCA-82FF-074E4B70F63A}" type="parTrans" cxnId="{5B157E9A-506E-47C7-8161-CE0CB8FACA43}">
      <dgm:prSet/>
      <dgm:spPr/>
      <dgm:t>
        <a:bodyPr/>
        <a:lstStyle/>
        <a:p>
          <a:endParaRPr lang="en-GB" sz="1400"/>
        </a:p>
      </dgm:t>
    </dgm:pt>
    <dgm:pt modelId="{85579FEA-5452-4AFE-8A79-523759A00533}" type="sibTrans" cxnId="{5B157E9A-506E-47C7-8161-CE0CB8FACA43}">
      <dgm:prSet custT="1"/>
      <dgm:spPr/>
      <dgm:t>
        <a:bodyPr/>
        <a:lstStyle/>
        <a:p>
          <a:endParaRPr lang="en-GB" sz="1400"/>
        </a:p>
      </dgm:t>
    </dgm:pt>
    <dgm:pt modelId="{EEC70F0E-BDDF-4BC9-8F5E-880260DB5792}">
      <dgm:prSet phldrT="[Text]" custT="1"/>
      <dgm:spPr/>
      <dgm:t>
        <a:bodyPr/>
        <a:lstStyle/>
        <a:p>
          <a:r>
            <a:rPr lang="en-US" sz="1400" b="1"/>
            <a:t>Put into query </a:t>
          </a:r>
          <a:r>
            <a:rPr lang="en-US" sz="1400"/>
            <a:t>with provider (+</a:t>
          </a:r>
          <a:r>
            <a:rPr lang="en-US" sz="1400" b="0"/>
            <a:t>add line level comments on IESE platform)</a:t>
          </a:r>
          <a:endParaRPr lang="en-GB" sz="1400"/>
        </a:p>
      </dgm:t>
    </dgm:pt>
    <dgm:pt modelId="{C0D83FB0-D6F2-4A1B-88DA-7662325C4A51}" type="parTrans" cxnId="{4CA3537F-7051-4C04-B1B7-4F06BE1AEC4E}">
      <dgm:prSet/>
      <dgm:spPr/>
      <dgm:t>
        <a:bodyPr/>
        <a:lstStyle/>
        <a:p>
          <a:endParaRPr lang="en-GB" sz="1400"/>
        </a:p>
      </dgm:t>
    </dgm:pt>
    <dgm:pt modelId="{C76AAA29-96CC-4747-9092-BD66388D3073}" type="sibTrans" cxnId="{4CA3537F-7051-4C04-B1B7-4F06BE1AEC4E}">
      <dgm:prSet custT="1"/>
      <dgm:spPr/>
      <dgm:t>
        <a:bodyPr/>
        <a:lstStyle/>
        <a:p>
          <a:endParaRPr lang="en-GB" sz="1400"/>
        </a:p>
      </dgm:t>
    </dgm:pt>
    <dgm:pt modelId="{4E4D34BA-42A3-4BB4-B553-BE67A1069A49}">
      <dgm:prSet phldrT="[Text]" custT="1"/>
      <dgm:spPr/>
      <dgm:t>
        <a:bodyPr/>
        <a:lstStyle/>
        <a:p>
          <a:r>
            <a:rPr lang="en-US" sz="1400" b="1"/>
            <a:t>Provider to resubmit </a:t>
          </a:r>
          <a:r>
            <a:rPr lang="en-US" sz="1400"/>
            <a:t>with comments</a:t>
          </a:r>
          <a:endParaRPr lang="en-GB" sz="1400"/>
        </a:p>
      </dgm:t>
    </dgm:pt>
    <dgm:pt modelId="{CA91DAA7-9288-4CA3-B07A-EACB1D618E35}" type="parTrans" cxnId="{F269920B-0D91-4383-8A5D-F97C6FD8C193}">
      <dgm:prSet/>
      <dgm:spPr/>
      <dgm:t>
        <a:bodyPr/>
        <a:lstStyle/>
        <a:p>
          <a:endParaRPr lang="en-GB" sz="1400"/>
        </a:p>
      </dgm:t>
    </dgm:pt>
    <dgm:pt modelId="{7ED41030-1703-419E-815D-5FA7A98245CC}" type="sibTrans" cxnId="{F269920B-0D91-4383-8A5D-F97C6FD8C193}">
      <dgm:prSet custT="1"/>
      <dgm:spPr/>
      <dgm:t>
        <a:bodyPr/>
        <a:lstStyle/>
        <a:p>
          <a:endParaRPr lang="en-GB" sz="1400"/>
        </a:p>
      </dgm:t>
    </dgm:pt>
    <dgm:pt modelId="{36ABE3BD-2C81-4641-9A64-FCD9F75661A5}">
      <dgm:prSet phldrT="[Text]" custT="1"/>
      <dgm:spPr/>
      <dgm:t>
        <a:bodyPr/>
        <a:lstStyle/>
        <a:p>
          <a:r>
            <a:rPr lang="en-US" sz="1400" b="1"/>
            <a:t>Update tool </a:t>
          </a:r>
          <a:r>
            <a:rPr lang="en-US" sz="1400"/>
            <a:t>with revised submission</a:t>
          </a:r>
          <a:endParaRPr lang="en-GB" sz="1400"/>
        </a:p>
      </dgm:t>
    </dgm:pt>
    <dgm:pt modelId="{9705E355-3051-4A03-93BE-C91E4D64F554}" type="parTrans" cxnId="{182E5BD7-8A29-40E0-8767-26C39096BBDC}">
      <dgm:prSet/>
      <dgm:spPr/>
      <dgm:t>
        <a:bodyPr/>
        <a:lstStyle/>
        <a:p>
          <a:endParaRPr lang="en-GB" sz="1400"/>
        </a:p>
      </dgm:t>
    </dgm:pt>
    <dgm:pt modelId="{50921CB8-196B-45A0-9DDA-4F313EBED3A5}" type="sibTrans" cxnId="{182E5BD7-8A29-40E0-8767-26C39096BBDC}">
      <dgm:prSet custT="1"/>
      <dgm:spPr/>
      <dgm:t>
        <a:bodyPr/>
        <a:lstStyle/>
        <a:p>
          <a:endParaRPr lang="en-GB" sz="1400"/>
        </a:p>
      </dgm:t>
    </dgm:pt>
    <dgm:pt modelId="{247F8480-2FE2-4E91-9917-F281DCB9E7D9}">
      <dgm:prSet phldrT="[Text]" custT="1"/>
      <dgm:spPr/>
      <dgm:t>
        <a:bodyPr/>
        <a:lstStyle/>
        <a:p>
          <a:r>
            <a:rPr lang="en-US" sz="1400" b="1"/>
            <a:t>Repeat process</a:t>
          </a:r>
          <a:r>
            <a:rPr lang="en-US" sz="1400" b="0"/>
            <a:t> to identify new outliers</a:t>
          </a:r>
          <a:endParaRPr lang="en-GB" sz="1400" b="1"/>
        </a:p>
      </dgm:t>
    </dgm:pt>
    <dgm:pt modelId="{D89A74CF-6F36-4C4D-8A96-D5F82C013C78}" type="parTrans" cxnId="{63D04F03-7AD4-4E8B-88CE-312DC3B3BD8F}">
      <dgm:prSet/>
      <dgm:spPr/>
      <dgm:t>
        <a:bodyPr/>
        <a:lstStyle/>
        <a:p>
          <a:endParaRPr lang="en-GB" sz="1400"/>
        </a:p>
      </dgm:t>
    </dgm:pt>
    <dgm:pt modelId="{35C74F36-44DD-4DF0-9ADD-3931675C2154}" type="sibTrans" cxnId="{63D04F03-7AD4-4E8B-88CE-312DC3B3BD8F}">
      <dgm:prSet/>
      <dgm:spPr/>
      <dgm:t>
        <a:bodyPr/>
        <a:lstStyle/>
        <a:p>
          <a:endParaRPr lang="en-GB" sz="1400"/>
        </a:p>
      </dgm:t>
    </dgm:pt>
    <dgm:pt modelId="{BE9A9FEF-D9C0-41B3-9D3C-10EA88D129FB}">
      <dgm:prSet phldrT="[Text]" custT="1"/>
      <dgm:spPr/>
      <dgm:t>
        <a:bodyPr/>
        <a:lstStyle/>
        <a:p>
          <a:r>
            <a:rPr lang="en-US" sz="1400"/>
            <a:t>Benchmarks automatically updated within tool</a:t>
          </a:r>
          <a:endParaRPr lang="en-GB" sz="1400"/>
        </a:p>
      </dgm:t>
    </dgm:pt>
    <dgm:pt modelId="{A82D58F1-7719-4CEF-A25B-59F2A55C8EE3}" type="parTrans" cxnId="{A3A511D7-5514-4427-9FC0-1EFDFA20728F}">
      <dgm:prSet/>
      <dgm:spPr/>
      <dgm:t>
        <a:bodyPr/>
        <a:lstStyle/>
        <a:p>
          <a:endParaRPr lang="en-GB" sz="1400"/>
        </a:p>
      </dgm:t>
    </dgm:pt>
    <dgm:pt modelId="{FE688743-6126-4656-8127-8EB73C293E3C}" type="sibTrans" cxnId="{A3A511D7-5514-4427-9FC0-1EFDFA20728F}">
      <dgm:prSet custT="1"/>
      <dgm:spPr/>
      <dgm:t>
        <a:bodyPr/>
        <a:lstStyle/>
        <a:p>
          <a:endParaRPr lang="en-GB" sz="1400"/>
        </a:p>
      </dgm:t>
    </dgm:pt>
    <dgm:pt modelId="{5C9FE8EB-01A2-4532-A867-961D59F62EFD}" type="pres">
      <dgm:prSet presAssocID="{67C0CC6C-D9C6-40EB-A6C6-62331751FCD5}" presName="Name0" presStyleCnt="0">
        <dgm:presLayoutVars>
          <dgm:dir/>
          <dgm:resizeHandles val="exact"/>
        </dgm:presLayoutVars>
      </dgm:prSet>
      <dgm:spPr/>
    </dgm:pt>
    <dgm:pt modelId="{4C187282-7F2D-454E-8F27-0F04092F2442}" type="pres">
      <dgm:prSet presAssocID="{A05AC2B7-62E6-4641-AC11-8F9262C97FEF}" presName="node" presStyleLbl="node1" presStyleIdx="0" presStyleCnt="10">
        <dgm:presLayoutVars>
          <dgm:bulletEnabled val="1"/>
        </dgm:presLayoutVars>
      </dgm:prSet>
      <dgm:spPr/>
    </dgm:pt>
    <dgm:pt modelId="{B3D72CBE-CB77-4BA4-8ED9-CE4FF354A72D}" type="pres">
      <dgm:prSet presAssocID="{6AB98C89-CC3F-4FA1-9011-C33CF7177863}" presName="sibTrans" presStyleLbl="sibTrans1D1" presStyleIdx="0" presStyleCnt="9"/>
      <dgm:spPr/>
    </dgm:pt>
    <dgm:pt modelId="{6DBAF51D-0613-41B9-B32E-4EA612FBEF35}" type="pres">
      <dgm:prSet presAssocID="{6AB98C89-CC3F-4FA1-9011-C33CF7177863}" presName="connectorText" presStyleLbl="sibTrans1D1" presStyleIdx="0" presStyleCnt="9"/>
      <dgm:spPr/>
    </dgm:pt>
    <dgm:pt modelId="{47BE024D-0373-4D76-95AA-43DB64148874}" type="pres">
      <dgm:prSet presAssocID="{94678C61-26E7-44CF-8F8C-648359908D08}" presName="node" presStyleLbl="node1" presStyleIdx="1" presStyleCnt="10">
        <dgm:presLayoutVars>
          <dgm:bulletEnabled val="1"/>
        </dgm:presLayoutVars>
      </dgm:prSet>
      <dgm:spPr/>
    </dgm:pt>
    <dgm:pt modelId="{9F638F72-FDFE-4837-80D5-22FD779F7913}" type="pres">
      <dgm:prSet presAssocID="{EFD17A89-059C-4BDF-BB0E-819E40475EAD}" presName="sibTrans" presStyleLbl="sibTrans1D1" presStyleIdx="1" presStyleCnt="9"/>
      <dgm:spPr/>
    </dgm:pt>
    <dgm:pt modelId="{6CC063E5-3E86-4D18-8EF6-B81F5342CB43}" type="pres">
      <dgm:prSet presAssocID="{EFD17A89-059C-4BDF-BB0E-819E40475EAD}" presName="connectorText" presStyleLbl="sibTrans1D1" presStyleIdx="1" presStyleCnt="9"/>
      <dgm:spPr/>
    </dgm:pt>
    <dgm:pt modelId="{83EA9D1A-F1AE-4161-8766-532533574CDB}" type="pres">
      <dgm:prSet presAssocID="{05F52DCA-8B4E-4EAB-BB54-83DDCB241D92}" presName="node" presStyleLbl="node1" presStyleIdx="2" presStyleCnt="10">
        <dgm:presLayoutVars>
          <dgm:bulletEnabled val="1"/>
        </dgm:presLayoutVars>
      </dgm:prSet>
      <dgm:spPr/>
    </dgm:pt>
    <dgm:pt modelId="{64A37CBF-5F92-42A1-84E6-7581C4AD9155}" type="pres">
      <dgm:prSet presAssocID="{9C94D654-08DC-4FC6-94AE-FABC6A4BCEE9}" presName="sibTrans" presStyleLbl="sibTrans1D1" presStyleIdx="2" presStyleCnt="9"/>
      <dgm:spPr/>
    </dgm:pt>
    <dgm:pt modelId="{121CD52C-34B5-4245-824E-E389705FCDD1}" type="pres">
      <dgm:prSet presAssocID="{9C94D654-08DC-4FC6-94AE-FABC6A4BCEE9}" presName="connectorText" presStyleLbl="sibTrans1D1" presStyleIdx="2" presStyleCnt="9"/>
      <dgm:spPr/>
    </dgm:pt>
    <dgm:pt modelId="{DA36EAB4-8D53-41B5-AE63-E6486A637A8C}" type="pres">
      <dgm:prSet presAssocID="{4C774952-A8D2-4F53-855E-F2C25D075C4A}" presName="node" presStyleLbl="node1" presStyleIdx="3" presStyleCnt="10">
        <dgm:presLayoutVars>
          <dgm:bulletEnabled val="1"/>
        </dgm:presLayoutVars>
      </dgm:prSet>
      <dgm:spPr/>
    </dgm:pt>
    <dgm:pt modelId="{45A81373-24CB-4CAE-B73E-1A576A7D67DD}" type="pres">
      <dgm:prSet presAssocID="{2F62596A-12A9-48B2-9AF1-B80F9E95060F}" presName="sibTrans" presStyleLbl="sibTrans1D1" presStyleIdx="3" presStyleCnt="9"/>
      <dgm:spPr/>
    </dgm:pt>
    <dgm:pt modelId="{4C809D21-16BB-42A8-9C49-0AFB799DDAAC}" type="pres">
      <dgm:prSet presAssocID="{2F62596A-12A9-48B2-9AF1-B80F9E95060F}" presName="connectorText" presStyleLbl="sibTrans1D1" presStyleIdx="3" presStyleCnt="9"/>
      <dgm:spPr/>
    </dgm:pt>
    <dgm:pt modelId="{80ACF448-F212-4319-BAF5-6E19A111C271}" type="pres">
      <dgm:prSet presAssocID="{EE5E5834-616E-4922-AF24-4A354EDDFFBB}" presName="node" presStyleLbl="node1" presStyleIdx="4" presStyleCnt="10">
        <dgm:presLayoutVars>
          <dgm:bulletEnabled val="1"/>
        </dgm:presLayoutVars>
      </dgm:prSet>
      <dgm:spPr/>
    </dgm:pt>
    <dgm:pt modelId="{15E44FA5-2A6F-45A6-B819-26750C875278}" type="pres">
      <dgm:prSet presAssocID="{85579FEA-5452-4AFE-8A79-523759A00533}" presName="sibTrans" presStyleLbl="sibTrans1D1" presStyleIdx="4" presStyleCnt="9"/>
      <dgm:spPr/>
    </dgm:pt>
    <dgm:pt modelId="{E2943835-F9E7-4948-8237-5F6C630EEB57}" type="pres">
      <dgm:prSet presAssocID="{85579FEA-5452-4AFE-8A79-523759A00533}" presName="connectorText" presStyleLbl="sibTrans1D1" presStyleIdx="4" presStyleCnt="9"/>
      <dgm:spPr/>
    </dgm:pt>
    <dgm:pt modelId="{829358F4-5065-49AF-87AF-6E7401B275E7}" type="pres">
      <dgm:prSet presAssocID="{EEC70F0E-BDDF-4BC9-8F5E-880260DB5792}" presName="node" presStyleLbl="node1" presStyleIdx="5" presStyleCnt="10">
        <dgm:presLayoutVars>
          <dgm:bulletEnabled val="1"/>
        </dgm:presLayoutVars>
      </dgm:prSet>
      <dgm:spPr/>
    </dgm:pt>
    <dgm:pt modelId="{C827BB62-7012-4A2D-BBE3-8DAC78AEF605}" type="pres">
      <dgm:prSet presAssocID="{C76AAA29-96CC-4747-9092-BD66388D3073}" presName="sibTrans" presStyleLbl="sibTrans1D1" presStyleIdx="5" presStyleCnt="9"/>
      <dgm:spPr/>
    </dgm:pt>
    <dgm:pt modelId="{08EE13B9-6BF6-4663-8DB8-D40FBC3FAFAA}" type="pres">
      <dgm:prSet presAssocID="{C76AAA29-96CC-4747-9092-BD66388D3073}" presName="connectorText" presStyleLbl="sibTrans1D1" presStyleIdx="5" presStyleCnt="9"/>
      <dgm:spPr/>
    </dgm:pt>
    <dgm:pt modelId="{DB547AC7-D0A9-4273-AB68-67BA993DE8EC}" type="pres">
      <dgm:prSet presAssocID="{4E4D34BA-42A3-4BB4-B553-BE67A1069A49}" presName="node" presStyleLbl="node1" presStyleIdx="6" presStyleCnt="10">
        <dgm:presLayoutVars>
          <dgm:bulletEnabled val="1"/>
        </dgm:presLayoutVars>
      </dgm:prSet>
      <dgm:spPr/>
    </dgm:pt>
    <dgm:pt modelId="{9BAB74DB-8D69-4DD6-8128-9C9E7FAB0D48}" type="pres">
      <dgm:prSet presAssocID="{7ED41030-1703-419E-815D-5FA7A98245CC}" presName="sibTrans" presStyleLbl="sibTrans1D1" presStyleIdx="6" presStyleCnt="9"/>
      <dgm:spPr/>
    </dgm:pt>
    <dgm:pt modelId="{EAFDDD66-36BD-4ACE-ABF0-3E318F00978D}" type="pres">
      <dgm:prSet presAssocID="{7ED41030-1703-419E-815D-5FA7A98245CC}" presName="connectorText" presStyleLbl="sibTrans1D1" presStyleIdx="6" presStyleCnt="9"/>
      <dgm:spPr/>
    </dgm:pt>
    <dgm:pt modelId="{A4D18E0D-7677-4B4D-B33C-4CB8C7613B04}" type="pres">
      <dgm:prSet presAssocID="{36ABE3BD-2C81-4641-9A64-FCD9F75661A5}" presName="node" presStyleLbl="node1" presStyleIdx="7" presStyleCnt="10">
        <dgm:presLayoutVars>
          <dgm:bulletEnabled val="1"/>
        </dgm:presLayoutVars>
      </dgm:prSet>
      <dgm:spPr/>
    </dgm:pt>
    <dgm:pt modelId="{C8DA78EC-A5CB-4316-9AF6-1B01EF3E5E9D}" type="pres">
      <dgm:prSet presAssocID="{50921CB8-196B-45A0-9DDA-4F313EBED3A5}" presName="sibTrans" presStyleLbl="sibTrans1D1" presStyleIdx="7" presStyleCnt="9"/>
      <dgm:spPr/>
    </dgm:pt>
    <dgm:pt modelId="{1A2FEF18-2896-40DD-A269-D343DABA3C03}" type="pres">
      <dgm:prSet presAssocID="{50921CB8-196B-45A0-9DDA-4F313EBED3A5}" presName="connectorText" presStyleLbl="sibTrans1D1" presStyleIdx="7" presStyleCnt="9"/>
      <dgm:spPr/>
    </dgm:pt>
    <dgm:pt modelId="{F69CA40A-7900-4A20-830D-ED19E01253F0}" type="pres">
      <dgm:prSet presAssocID="{BE9A9FEF-D9C0-41B3-9D3C-10EA88D129FB}" presName="node" presStyleLbl="node1" presStyleIdx="8" presStyleCnt="10">
        <dgm:presLayoutVars>
          <dgm:bulletEnabled val="1"/>
        </dgm:presLayoutVars>
      </dgm:prSet>
      <dgm:spPr/>
    </dgm:pt>
    <dgm:pt modelId="{40E2683A-176A-4765-B26F-4A5CAECC006E}" type="pres">
      <dgm:prSet presAssocID="{FE688743-6126-4656-8127-8EB73C293E3C}" presName="sibTrans" presStyleLbl="sibTrans1D1" presStyleIdx="8" presStyleCnt="9"/>
      <dgm:spPr/>
    </dgm:pt>
    <dgm:pt modelId="{4006F5F7-50AC-43D9-933B-7D8D85F06D4C}" type="pres">
      <dgm:prSet presAssocID="{FE688743-6126-4656-8127-8EB73C293E3C}" presName="connectorText" presStyleLbl="sibTrans1D1" presStyleIdx="8" presStyleCnt="9"/>
      <dgm:spPr/>
    </dgm:pt>
    <dgm:pt modelId="{95EE2831-24A5-459A-A179-48D2C55C3D66}" type="pres">
      <dgm:prSet presAssocID="{247F8480-2FE2-4E91-9917-F281DCB9E7D9}" presName="node" presStyleLbl="node1" presStyleIdx="9" presStyleCnt="10">
        <dgm:presLayoutVars>
          <dgm:bulletEnabled val="1"/>
        </dgm:presLayoutVars>
      </dgm:prSet>
      <dgm:spPr/>
    </dgm:pt>
  </dgm:ptLst>
  <dgm:cxnLst>
    <dgm:cxn modelId="{63D04F03-7AD4-4E8B-88CE-312DC3B3BD8F}" srcId="{67C0CC6C-D9C6-40EB-A6C6-62331751FCD5}" destId="{247F8480-2FE2-4E91-9917-F281DCB9E7D9}" srcOrd="9" destOrd="0" parTransId="{D89A74CF-6F36-4C4D-8A96-D5F82C013C78}" sibTransId="{35C74F36-44DD-4DF0-9ADD-3931675C2154}"/>
    <dgm:cxn modelId="{ADBEBB04-6E00-4376-92E4-197FA4839AFC}" type="presOf" srcId="{2F62596A-12A9-48B2-9AF1-B80F9E95060F}" destId="{45A81373-24CB-4CAE-B73E-1A576A7D67DD}" srcOrd="0" destOrd="0" presId="urn:microsoft.com/office/officeart/2005/8/layout/bProcess3"/>
    <dgm:cxn modelId="{F269920B-0D91-4383-8A5D-F97C6FD8C193}" srcId="{67C0CC6C-D9C6-40EB-A6C6-62331751FCD5}" destId="{4E4D34BA-42A3-4BB4-B553-BE67A1069A49}" srcOrd="6" destOrd="0" parTransId="{CA91DAA7-9288-4CA3-B07A-EACB1D618E35}" sibTransId="{7ED41030-1703-419E-815D-5FA7A98245CC}"/>
    <dgm:cxn modelId="{3BEE670E-76BE-4551-9414-C4AFDA144176}" type="presOf" srcId="{67C0CC6C-D9C6-40EB-A6C6-62331751FCD5}" destId="{5C9FE8EB-01A2-4532-A867-961D59F62EFD}" srcOrd="0" destOrd="0" presId="urn:microsoft.com/office/officeart/2005/8/layout/bProcess3"/>
    <dgm:cxn modelId="{F9DCD317-B937-40A9-845D-11A1FD2C5173}" type="presOf" srcId="{C76AAA29-96CC-4747-9092-BD66388D3073}" destId="{08EE13B9-6BF6-4663-8DB8-D40FBC3FAFAA}" srcOrd="1" destOrd="0" presId="urn:microsoft.com/office/officeart/2005/8/layout/bProcess3"/>
    <dgm:cxn modelId="{8C01E128-D791-4A3A-8AFB-85E92150E206}" srcId="{67C0CC6C-D9C6-40EB-A6C6-62331751FCD5}" destId="{4C774952-A8D2-4F53-855E-F2C25D075C4A}" srcOrd="3" destOrd="0" parTransId="{33C67912-F9C3-4243-8CC5-BD0933A74D36}" sibTransId="{2F62596A-12A9-48B2-9AF1-B80F9E95060F}"/>
    <dgm:cxn modelId="{A77DA22E-15D0-43BE-9AD7-1A18304AF86C}" type="presOf" srcId="{6AB98C89-CC3F-4FA1-9011-C33CF7177863}" destId="{6DBAF51D-0613-41B9-B32E-4EA612FBEF35}" srcOrd="1" destOrd="0" presId="urn:microsoft.com/office/officeart/2005/8/layout/bProcess3"/>
    <dgm:cxn modelId="{70659B61-4313-40D9-A848-82D3525F7805}" type="presOf" srcId="{50921CB8-196B-45A0-9DDA-4F313EBED3A5}" destId="{1A2FEF18-2896-40DD-A269-D343DABA3C03}" srcOrd="1" destOrd="0" presId="urn:microsoft.com/office/officeart/2005/8/layout/bProcess3"/>
    <dgm:cxn modelId="{1EE02164-8686-4A07-89E9-3E061F5F2E5F}" type="presOf" srcId="{36ABE3BD-2C81-4641-9A64-FCD9F75661A5}" destId="{A4D18E0D-7677-4B4D-B33C-4CB8C7613B04}" srcOrd="0" destOrd="0" presId="urn:microsoft.com/office/officeart/2005/8/layout/bProcess3"/>
    <dgm:cxn modelId="{19205F46-784D-4F53-B5C3-CF5A838A61DB}" type="presOf" srcId="{9C94D654-08DC-4FC6-94AE-FABC6A4BCEE9}" destId="{64A37CBF-5F92-42A1-84E6-7581C4AD9155}" srcOrd="0" destOrd="0" presId="urn:microsoft.com/office/officeart/2005/8/layout/bProcess3"/>
    <dgm:cxn modelId="{02FE6951-B5D6-4963-89A4-ED4C3DF05727}" type="presOf" srcId="{EEC70F0E-BDDF-4BC9-8F5E-880260DB5792}" destId="{829358F4-5065-49AF-87AF-6E7401B275E7}" srcOrd="0" destOrd="0" presId="urn:microsoft.com/office/officeart/2005/8/layout/bProcess3"/>
    <dgm:cxn modelId="{DD8CE575-6E5A-4704-BA14-1808C3FCC607}" type="presOf" srcId="{EFD17A89-059C-4BDF-BB0E-819E40475EAD}" destId="{6CC063E5-3E86-4D18-8EF6-B81F5342CB43}" srcOrd="1" destOrd="0" presId="urn:microsoft.com/office/officeart/2005/8/layout/bProcess3"/>
    <dgm:cxn modelId="{CBD2F87E-A471-4AB6-B342-CA626BA90E10}" srcId="{67C0CC6C-D9C6-40EB-A6C6-62331751FCD5}" destId="{05F52DCA-8B4E-4EAB-BB54-83DDCB241D92}" srcOrd="2" destOrd="0" parTransId="{6110154C-1EBF-49DB-B1DF-C3249E1617EE}" sibTransId="{9C94D654-08DC-4FC6-94AE-FABC6A4BCEE9}"/>
    <dgm:cxn modelId="{4CA3537F-7051-4C04-B1B7-4F06BE1AEC4E}" srcId="{67C0CC6C-D9C6-40EB-A6C6-62331751FCD5}" destId="{EEC70F0E-BDDF-4BC9-8F5E-880260DB5792}" srcOrd="5" destOrd="0" parTransId="{C0D83FB0-D6F2-4A1B-88DA-7662325C4A51}" sibTransId="{C76AAA29-96CC-4747-9092-BD66388D3073}"/>
    <dgm:cxn modelId="{A464F27F-32C7-4A21-B20E-86385C8931E2}" type="presOf" srcId="{6AB98C89-CC3F-4FA1-9011-C33CF7177863}" destId="{B3D72CBE-CB77-4BA4-8ED9-CE4FF354A72D}" srcOrd="0" destOrd="0" presId="urn:microsoft.com/office/officeart/2005/8/layout/bProcess3"/>
    <dgm:cxn modelId="{D0DE138D-5EFC-4315-A949-3DD778BEBA92}" type="presOf" srcId="{FE688743-6126-4656-8127-8EB73C293E3C}" destId="{40E2683A-176A-4765-B26F-4A5CAECC006E}" srcOrd="0" destOrd="0" presId="urn:microsoft.com/office/officeart/2005/8/layout/bProcess3"/>
    <dgm:cxn modelId="{5B157E9A-506E-47C7-8161-CE0CB8FACA43}" srcId="{67C0CC6C-D9C6-40EB-A6C6-62331751FCD5}" destId="{EE5E5834-616E-4922-AF24-4A354EDDFFBB}" srcOrd="4" destOrd="0" parTransId="{183D03FD-A800-4BCA-82FF-074E4B70F63A}" sibTransId="{85579FEA-5452-4AFE-8A79-523759A00533}"/>
    <dgm:cxn modelId="{BDEC3DA4-3D9E-45AF-B9FA-F0EDA3302350}" type="presOf" srcId="{FE688743-6126-4656-8127-8EB73C293E3C}" destId="{4006F5F7-50AC-43D9-933B-7D8D85F06D4C}" srcOrd="1" destOrd="0" presId="urn:microsoft.com/office/officeart/2005/8/layout/bProcess3"/>
    <dgm:cxn modelId="{91087DA9-E165-4E24-A995-B725EDCF2187}" type="presOf" srcId="{4C774952-A8D2-4F53-855E-F2C25D075C4A}" destId="{DA36EAB4-8D53-41B5-AE63-E6486A637A8C}" srcOrd="0" destOrd="0" presId="urn:microsoft.com/office/officeart/2005/8/layout/bProcess3"/>
    <dgm:cxn modelId="{6C80CDAA-6025-4197-A309-4CF2F6390B11}" type="presOf" srcId="{50921CB8-196B-45A0-9DDA-4F313EBED3A5}" destId="{C8DA78EC-A5CB-4316-9AF6-1B01EF3E5E9D}" srcOrd="0" destOrd="0" presId="urn:microsoft.com/office/officeart/2005/8/layout/bProcess3"/>
    <dgm:cxn modelId="{1B9CDEB1-93E3-41F2-B208-6B5DC9960A10}" type="presOf" srcId="{85579FEA-5452-4AFE-8A79-523759A00533}" destId="{E2943835-F9E7-4948-8237-5F6C630EEB57}" srcOrd="1" destOrd="0" presId="urn:microsoft.com/office/officeart/2005/8/layout/bProcess3"/>
    <dgm:cxn modelId="{2A95D0B4-A9B1-424B-B2AB-B0A0ADF410EA}" srcId="{67C0CC6C-D9C6-40EB-A6C6-62331751FCD5}" destId="{94678C61-26E7-44CF-8F8C-648359908D08}" srcOrd="1" destOrd="0" parTransId="{5508AF7A-4CCF-4F8C-A89E-F6927FBC5D23}" sibTransId="{EFD17A89-059C-4BDF-BB0E-819E40475EAD}"/>
    <dgm:cxn modelId="{CCBEEAB7-3F42-4E5A-93C1-5D3B9F871604}" type="presOf" srcId="{A05AC2B7-62E6-4641-AC11-8F9262C97FEF}" destId="{4C187282-7F2D-454E-8F27-0F04092F2442}" srcOrd="0" destOrd="0" presId="urn:microsoft.com/office/officeart/2005/8/layout/bProcess3"/>
    <dgm:cxn modelId="{0EE546B8-32BC-45DB-9187-C810D61E88AD}" type="presOf" srcId="{7ED41030-1703-419E-815D-5FA7A98245CC}" destId="{9BAB74DB-8D69-4DD6-8128-9C9E7FAB0D48}" srcOrd="0" destOrd="0" presId="urn:microsoft.com/office/officeart/2005/8/layout/bProcess3"/>
    <dgm:cxn modelId="{F21A69B9-1E79-4320-A386-90B8757552FC}" type="presOf" srcId="{9C94D654-08DC-4FC6-94AE-FABC6A4BCEE9}" destId="{121CD52C-34B5-4245-824E-E389705FCDD1}" srcOrd="1" destOrd="0" presId="urn:microsoft.com/office/officeart/2005/8/layout/bProcess3"/>
    <dgm:cxn modelId="{15DB10CB-C120-4519-99A8-484C61EDE6D9}" type="presOf" srcId="{EE5E5834-616E-4922-AF24-4A354EDDFFBB}" destId="{80ACF448-F212-4319-BAF5-6E19A111C271}" srcOrd="0" destOrd="0" presId="urn:microsoft.com/office/officeart/2005/8/layout/bProcess3"/>
    <dgm:cxn modelId="{5CCD69D1-97BD-4D3E-8AAD-7243247A405E}" type="presOf" srcId="{2F62596A-12A9-48B2-9AF1-B80F9E95060F}" destId="{4C809D21-16BB-42A8-9C49-0AFB799DDAAC}" srcOrd="1" destOrd="0" presId="urn:microsoft.com/office/officeart/2005/8/layout/bProcess3"/>
    <dgm:cxn modelId="{B75C9FD3-236E-4AA2-A82F-D932CDCE70F7}" type="presOf" srcId="{94678C61-26E7-44CF-8F8C-648359908D08}" destId="{47BE024D-0373-4D76-95AA-43DB64148874}" srcOrd="0" destOrd="0" presId="urn:microsoft.com/office/officeart/2005/8/layout/bProcess3"/>
    <dgm:cxn modelId="{5EA59ED6-9D1D-49BE-8B77-D6727D4E1961}" type="presOf" srcId="{85579FEA-5452-4AFE-8A79-523759A00533}" destId="{15E44FA5-2A6F-45A6-B819-26750C875278}" srcOrd="0" destOrd="0" presId="urn:microsoft.com/office/officeart/2005/8/layout/bProcess3"/>
    <dgm:cxn modelId="{A3A511D7-5514-4427-9FC0-1EFDFA20728F}" srcId="{67C0CC6C-D9C6-40EB-A6C6-62331751FCD5}" destId="{BE9A9FEF-D9C0-41B3-9D3C-10EA88D129FB}" srcOrd="8" destOrd="0" parTransId="{A82D58F1-7719-4CEF-A25B-59F2A55C8EE3}" sibTransId="{FE688743-6126-4656-8127-8EB73C293E3C}"/>
    <dgm:cxn modelId="{182E5BD7-8A29-40E0-8767-26C39096BBDC}" srcId="{67C0CC6C-D9C6-40EB-A6C6-62331751FCD5}" destId="{36ABE3BD-2C81-4641-9A64-FCD9F75661A5}" srcOrd="7" destOrd="0" parTransId="{9705E355-3051-4A03-93BE-C91E4D64F554}" sibTransId="{50921CB8-196B-45A0-9DDA-4F313EBED3A5}"/>
    <dgm:cxn modelId="{25D5B6DA-8C8E-47E4-9BFC-3E31F65BE389}" type="presOf" srcId="{7ED41030-1703-419E-815D-5FA7A98245CC}" destId="{EAFDDD66-36BD-4ACE-ABF0-3E318F00978D}" srcOrd="1" destOrd="0" presId="urn:microsoft.com/office/officeart/2005/8/layout/bProcess3"/>
    <dgm:cxn modelId="{9F24E9DF-DFFC-4DF0-A564-9FE97E0D7701}" type="presOf" srcId="{4E4D34BA-42A3-4BB4-B553-BE67A1069A49}" destId="{DB547AC7-D0A9-4273-AB68-67BA993DE8EC}" srcOrd="0" destOrd="0" presId="urn:microsoft.com/office/officeart/2005/8/layout/bProcess3"/>
    <dgm:cxn modelId="{230C98EC-4159-47A1-B00D-5DFDDFEA545B}" srcId="{67C0CC6C-D9C6-40EB-A6C6-62331751FCD5}" destId="{A05AC2B7-62E6-4641-AC11-8F9262C97FEF}" srcOrd="0" destOrd="0" parTransId="{FCAD173B-8E88-487E-AB90-C391F535E1A4}" sibTransId="{6AB98C89-CC3F-4FA1-9011-C33CF7177863}"/>
    <dgm:cxn modelId="{AAAF62ED-8D33-443E-A081-6224C9F169A7}" type="presOf" srcId="{EFD17A89-059C-4BDF-BB0E-819E40475EAD}" destId="{9F638F72-FDFE-4837-80D5-22FD779F7913}" srcOrd="0" destOrd="0" presId="urn:microsoft.com/office/officeart/2005/8/layout/bProcess3"/>
    <dgm:cxn modelId="{94422BF7-7717-499F-941D-074C061D502C}" type="presOf" srcId="{BE9A9FEF-D9C0-41B3-9D3C-10EA88D129FB}" destId="{F69CA40A-7900-4A20-830D-ED19E01253F0}" srcOrd="0" destOrd="0" presId="urn:microsoft.com/office/officeart/2005/8/layout/bProcess3"/>
    <dgm:cxn modelId="{3BD9DEFB-07AB-4D3D-A6D8-768A717B537F}" type="presOf" srcId="{05F52DCA-8B4E-4EAB-BB54-83DDCB241D92}" destId="{83EA9D1A-F1AE-4161-8766-532533574CDB}" srcOrd="0" destOrd="0" presId="urn:microsoft.com/office/officeart/2005/8/layout/bProcess3"/>
    <dgm:cxn modelId="{EE9E53FD-7CE1-4F25-A4EC-BD0D5C7ACA61}" type="presOf" srcId="{247F8480-2FE2-4E91-9917-F281DCB9E7D9}" destId="{95EE2831-24A5-459A-A179-48D2C55C3D66}" srcOrd="0" destOrd="0" presId="urn:microsoft.com/office/officeart/2005/8/layout/bProcess3"/>
    <dgm:cxn modelId="{DC4DE9FD-BF4A-4196-AC23-08F6D06B43D1}" type="presOf" srcId="{C76AAA29-96CC-4747-9092-BD66388D3073}" destId="{C827BB62-7012-4A2D-BBE3-8DAC78AEF605}" srcOrd="0" destOrd="0" presId="urn:microsoft.com/office/officeart/2005/8/layout/bProcess3"/>
    <dgm:cxn modelId="{83CED76A-5A64-439B-A788-51A1222E0721}" type="presParOf" srcId="{5C9FE8EB-01A2-4532-A867-961D59F62EFD}" destId="{4C187282-7F2D-454E-8F27-0F04092F2442}" srcOrd="0" destOrd="0" presId="urn:microsoft.com/office/officeart/2005/8/layout/bProcess3"/>
    <dgm:cxn modelId="{8C8A7774-458F-45B9-B42E-1C6A8036E94E}" type="presParOf" srcId="{5C9FE8EB-01A2-4532-A867-961D59F62EFD}" destId="{B3D72CBE-CB77-4BA4-8ED9-CE4FF354A72D}" srcOrd="1" destOrd="0" presId="urn:microsoft.com/office/officeart/2005/8/layout/bProcess3"/>
    <dgm:cxn modelId="{32A97B5E-5B17-4D63-A1AC-DE44756F6EFA}" type="presParOf" srcId="{B3D72CBE-CB77-4BA4-8ED9-CE4FF354A72D}" destId="{6DBAF51D-0613-41B9-B32E-4EA612FBEF35}" srcOrd="0" destOrd="0" presId="urn:microsoft.com/office/officeart/2005/8/layout/bProcess3"/>
    <dgm:cxn modelId="{0665DCA4-ECE8-4504-8088-E78FDF0703E4}" type="presParOf" srcId="{5C9FE8EB-01A2-4532-A867-961D59F62EFD}" destId="{47BE024D-0373-4D76-95AA-43DB64148874}" srcOrd="2" destOrd="0" presId="urn:microsoft.com/office/officeart/2005/8/layout/bProcess3"/>
    <dgm:cxn modelId="{B5FDE940-DCE4-42C2-B3A6-51E78FF348A7}" type="presParOf" srcId="{5C9FE8EB-01A2-4532-A867-961D59F62EFD}" destId="{9F638F72-FDFE-4837-80D5-22FD779F7913}" srcOrd="3" destOrd="0" presId="urn:microsoft.com/office/officeart/2005/8/layout/bProcess3"/>
    <dgm:cxn modelId="{983CEB63-4718-442C-A788-A608F89B244E}" type="presParOf" srcId="{9F638F72-FDFE-4837-80D5-22FD779F7913}" destId="{6CC063E5-3E86-4D18-8EF6-B81F5342CB43}" srcOrd="0" destOrd="0" presId="urn:microsoft.com/office/officeart/2005/8/layout/bProcess3"/>
    <dgm:cxn modelId="{57766490-0BB9-4B2D-ADFF-91643D4BB125}" type="presParOf" srcId="{5C9FE8EB-01A2-4532-A867-961D59F62EFD}" destId="{83EA9D1A-F1AE-4161-8766-532533574CDB}" srcOrd="4" destOrd="0" presId="urn:microsoft.com/office/officeart/2005/8/layout/bProcess3"/>
    <dgm:cxn modelId="{26390428-D6A6-49C1-9BC6-D6CA4A5A30A0}" type="presParOf" srcId="{5C9FE8EB-01A2-4532-A867-961D59F62EFD}" destId="{64A37CBF-5F92-42A1-84E6-7581C4AD9155}" srcOrd="5" destOrd="0" presId="urn:microsoft.com/office/officeart/2005/8/layout/bProcess3"/>
    <dgm:cxn modelId="{EB48F2BD-63FB-4880-B68B-65BDF8719CBD}" type="presParOf" srcId="{64A37CBF-5F92-42A1-84E6-7581C4AD9155}" destId="{121CD52C-34B5-4245-824E-E389705FCDD1}" srcOrd="0" destOrd="0" presId="urn:microsoft.com/office/officeart/2005/8/layout/bProcess3"/>
    <dgm:cxn modelId="{977839F8-DC3B-400D-9C08-2F7F8D816978}" type="presParOf" srcId="{5C9FE8EB-01A2-4532-A867-961D59F62EFD}" destId="{DA36EAB4-8D53-41B5-AE63-E6486A637A8C}" srcOrd="6" destOrd="0" presId="urn:microsoft.com/office/officeart/2005/8/layout/bProcess3"/>
    <dgm:cxn modelId="{595B198F-C14B-4E93-A60C-1E90E2576961}" type="presParOf" srcId="{5C9FE8EB-01A2-4532-A867-961D59F62EFD}" destId="{45A81373-24CB-4CAE-B73E-1A576A7D67DD}" srcOrd="7" destOrd="0" presId="urn:microsoft.com/office/officeart/2005/8/layout/bProcess3"/>
    <dgm:cxn modelId="{07F2F9E4-DECD-4734-82C2-B0E20050130B}" type="presParOf" srcId="{45A81373-24CB-4CAE-B73E-1A576A7D67DD}" destId="{4C809D21-16BB-42A8-9C49-0AFB799DDAAC}" srcOrd="0" destOrd="0" presId="urn:microsoft.com/office/officeart/2005/8/layout/bProcess3"/>
    <dgm:cxn modelId="{4E8AFF2C-3AEB-4DAC-94D9-CFBBA6245DE2}" type="presParOf" srcId="{5C9FE8EB-01A2-4532-A867-961D59F62EFD}" destId="{80ACF448-F212-4319-BAF5-6E19A111C271}" srcOrd="8" destOrd="0" presId="urn:microsoft.com/office/officeart/2005/8/layout/bProcess3"/>
    <dgm:cxn modelId="{D27A802D-174C-403D-A631-E2B7F5265FA2}" type="presParOf" srcId="{5C9FE8EB-01A2-4532-A867-961D59F62EFD}" destId="{15E44FA5-2A6F-45A6-B819-26750C875278}" srcOrd="9" destOrd="0" presId="urn:microsoft.com/office/officeart/2005/8/layout/bProcess3"/>
    <dgm:cxn modelId="{956F8D60-8B23-489B-920D-629DD95EEF96}" type="presParOf" srcId="{15E44FA5-2A6F-45A6-B819-26750C875278}" destId="{E2943835-F9E7-4948-8237-5F6C630EEB57}" srcOrd="0" destOrd="0" presId="urn:microsoft.com/office/officeart/2005/8/layout/bProcess3"/>
    <dgm:cxn modelId="{9A34ABFE-62D9-4AC5-AD58-BE558EE499DE}" type="presParOf" srcId="{5C9FE8EB-01A2-4532-A867-961D59F62EFD}" destId="{829358F4-5065-49AF-87AF-6E7401B275E7}" srcOrd="10" destOrd="0" presId="urn:microsoft.com/office/officeart/2005/8/layout/bProcess3"/>
    <dgm:cxn modelId="{472A3AD1-18BC-49F5-9E1E-797CFCE45878}" type="presParOf" srcId="{5C9FE8EB-01A2-4532-A867-961D59F62EFD}" destId="{C827BB62-7012-4A2D-BBE3-8DAC78AEF605}" srcOrd="11" destOrd="0" presId="urn:microsoft.com/office/officeart/2005/8/layout/bProcess3"/>
    <dgm:cxn modelId="{EC61D660-3444-4E0D-A33E-838F89AC03D5}" type="presParOf" srcId="{C827BB62-7012-4A2D-BBE3-8DAC78AEF605}" destId="{08EE13B9-6BF6-4663-8DB8-D40FBC3FAFAA}" srcOrd="0" destOrd="0" presId="urn:microsoft.com/office/officeart/2005/8/layout/bProcess3"/>
    <dgm:cxn modelId="{3FE5B797-EAC5-40DF-BBFD-74C2982EE6FC}" type="presParOf" srcId="{5C9FE8EB-01A2-4532-A867-961D59F62EFD}" destId="{DB547AC7-D0A9-4273-AB68-67BA993DE8EC}" srcOrd="12" destOrd="0" presId="urn:microsoft.com/office/officeart/2005/8/layout/bProcess3"/>
    <dgm:cxn modelId="{3C08DA4C-9D5B-46AD-83C1-30B4982C75FE}" type="presParOf" srcId="{5C9FE8EB-01A2-4532-A867-961D59F62EFD}" destId="{9BAB74DB-8D69-4DD6-8128-9C9E7FAB0D48}" srcOrd="13" destOrd="0" presId="urn:microsoft.com/office/officeart/2005/8/layout/bProcess3"/>
    <dgm:cxn modelId="{F580A1EA-0E85-4753-847A-8FAF56BDFCB9}" type="presParOf" srcId="{9BAB74DB-8D69-4DD6-8128-9C9E7FAB0D48}" destId="{EAFDDD66-36BD-4ACE-ABF0-3E318F00978D}" srcOrd="0" destOrd="0" presId="urn:microsoft.com/office/officeart/2005/8/layout/bProcess3"/>
    <dgm:cxn modelId="{375064CA-48FA-41F3-B60A-449C8462218B}" type="presParOf" srcId="{5C9FE8EB-01A2-4532-A867-961D59F62EFD}" destId="{A4D18E0D-7677-4B4D-B33C-4CB8C7613B04}" srcOrd="14" destOrd="0" presId="urn:microsoft.com/office/officeart/2005/8/layout/bProcess3"/>
    <dgm:cxn modelId="{F3881D7F-0DD5-4AAF-A54F-71B30615B47F}" type="presParOf" srcId="{5C9FE8EB-01A2-4532-A867-961D59F62EFD}" destId="{C8DA78EC-A5CB-4316-9AF6-1B01EF3E5E9D}" srcOrd="15" destOrd="0" presId="urn:microsoft.com/office/officeart/2005/8/layout/bProcess3"/>
    <dgm:cxn modelId="{BDF6092C-7CA6-4BD2-A933-83B929CFB226}" type="presParOf" srcId="{C8DA78EC-A5CB-4316-9AF6-1B01EF3E5E9D}" destId="{1A2FEF18-2896-40DD-A269-D343DABA3C03}" srcOrd="0" destOrd="0" presId="urn:microsoft.com/office/officeart/2005/8/layout/bProcess3"/>
    <dgm:cxn modelId="{2E029CA5-7775-4DED-ACB7-06F25C9D7EA2}" type="presParOf" srcId="{5C9FE8EB-01A2-4532-A867-961D59F62EFD}" destId="{F69CA40A-7900-4A20-830D-ED19E01253F0}" srcOrd="16" destOrd="0" presId="urn:microsoft.com/office/officeart/2005/8/layout/bProcess3"/>
    <dgm:cxn modelId="{078A0099-DECF-4652-902F-FF21CC51D37E}" type="presParOf" srcId="{5C9FE8EB-01A2-4532-A867-961D59F62EFD}" destId="{40E2683A-176A-4765-B26F-4A5CAECC006E}" srcOrd="17" destOrd="0" presId="urn:microsoft.com/office/officeart/2005/8/layout/bProcess3"/>
    <dgm:cxn modelId="{F263F9B0-A6D8-40C6-8C3C-289689A657C5}" type="presParOf" srcId="{40E2683A-176A-4765-B26F-4A5CAECC006E}" destId="{4006F5F7-50AC-43D9-933B-7D8D85F06D4C}" srcOrd="0" destOrd="0" presId="urn:microsoft.com/office/officeart/2005/8/layout/bProcess3"/>
    <dgm:cxn modelId="{FC70255E-8F36-4612-B3D7-31365DDD4FA8}" type="presParOf" srcId="{5C9FE8EB-01A2-4532-A867-961D59F62EFD}" destId="{95EE2831-24A5-459A-A179-48D2C55C3D66}"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692BD-22FE-41CA-988B-8B5352B8475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243C6E58-B44A-433D-947C-157BB3B73E74}">
      <dgm:prSet phldrT="[Text]"/>
      <dgm:spPr/>
      <dgm:t>
        <a:bodyPr/>
        <a:lstStyle/>
        <a:p>
          <a:r>
            <a:rPr lang="en-US"/>
            <a:t>Put submissions into query on iese tool / Email provider with queries</a:t>
          </a:r>
          <a:endParaRPr lang="en-GB"/>
        </a:p>
      </dgm:t>
    </dgm:pt>
    <dgm:pt modelId="{7247A0CD-3F41-40F4-A12E-5B603AE93375}" type="parTrans" cxnId="{6D6300BB-35E8-41E0-B52D-40F012790EFC}">
      <dgm:prSet/>
      <dgm:spPr/>
      <dgm:t>
        <a:bodyPr/>
        <a:lstStyle/>
        <a:p>
          <a:endParaRPr lang="en-GB"/>
        </a:p>
      </dgm:t>
    </dgm:pt>
    <dgm:pt modelId="{3B2DAF8C-D8A2-40B7-833D-44BA38F599A9}" type="sibTrans" cxnId="{6D6300BB-35E8-41E0-B52D-40F012790EFC}">
      <dgm:prSet/>
      <dgm:spPr/>
      <dgm:t>
        <a:bodyPr/>
        <a:lstStyle/>
        <a:p>
          <a:endParaRPr lang="en-GB"/>
        </a:p>
      </dgm:t>
    </dgm:pt>
    <dgm:pt modelId="{79E0C391-B1F7-4134-B2B1-B2814855AA83}">
      <dgm:prSet phldrT="[Text]"/>
      <dgm:spPr/>
      <dgm:t>
        <a:bodyPr/>
        <a:lstStyle/>
        <a:p>
          <a:r>
            <a:rPr lang="en-US"/>
            <a:t>Chase provider if no response by specified deadline</a:t>
          </a:r>
          <a:endParaRPr lang="en-GB"/>
        </a:p>
      </dgm:t>
    </dgm:pt>
    <dgm:pt modelId="{87174A20-8B75-416A-8A20-354E762BA849}" type="parTrans" cxnId="{25915A94-B014-4BAC-AED6-467DEFF490B7}">
      <dgm:prSet/>
      <dgm:spPr/>
      <dgm:t>
        <a:bodyPr/>
        <a:lstStyle/>
        <a:p>
          <a:endParaRPr lang="en-GB"/>
        </a:p>
      </dgm:t>
    </dgm:pt>
    <dgm:pt modelId="{8A574387-4F5C-4020-9698-35D3EE51202E}" type="sibTrans" cxnId="{25915A94-B014-4BAC-AED6-467DEFF490B7}">
      <dgm:prSet/>
      <dgm:spPr/>
      <dgm:t>
        <a:bodyPr/>
        <a:lstStyle/>
        <a:p>
          <a:endParaRPr lang="en-GB"/>
        </a:p>
      </dgm:t>
    </dgm:pt>
    <dgm:pt modelId="{AC26BDDC-8E31-41DD-8F58-E888CC9BF2A1}">
      <dgm:prSet phldrT="[Text]"/>
      <dgm:spPr/>
      <dgm:t>
        <a:bodyPr/>
        <a:lstStyle/>
        <a:p>
          <a:r>
            <a:rPr lang="en-US"/>
            <a:t>Discuss outliers with LA </a:t>
          </a:r>
          <a:br>
            <a:rPr lang="en-US"/>
          </a:br>
          <a:r>
            <a:rPr lang="en-US"/>
            <a:t>(If still no response)</a:t>
          </a:r>
          <a:endParaRPr lang="en-GB"/>
        </a:p>
      </dgm:t>
    </dgm:pt>
    <dgm:pt modelId="{F7937AF9-D422-4060-A39F-A184AAB30044}" type="parTrans" cxnId="{AD3ECDE0-66E9-43E2-9E97-DF2A13D5BDEE}">
      <dgm:prSet/>
      <dgm:spPr/>
      <dgm:t>
        <a:bodyPr/>
        <a:lstStyle/>
        <a:p>
          <a:endParaRPr lang="en-GB"/>
        </a:p>
      </dgm:t>
    </dgm:pt>
    <dgm:pt modelId="{315375D3-94B6-42A7-AACB-32475DCB7410}" type="sibTrans" cxnId="{AD3ECDE0-66E9-43E2-9E97-DF2A13D5BDEE}">
      <dgm:prSet/>
      <dgm:spPr/>
      <dgm:t>
        <a:bodyPr/>
        <a:lstStyle/>
        <a:p>
          <a:endParaRPr lang="en-GB"/>
        </a:p>
      </dgm:t>
    </dgm:pt>
    <dgm:pt modelId="{34A6C591-7B2B-4C7D-A63B-A9662B998266}">
      <dgm:prSet phldrT="[Text]"/>
      <dgm:spPr/>
      <dgm:t>
        <a:bodyPr/>
        <a:lstStyle/>
        <a:p>
          <a:r>
            <a:rPr lang="en-US"/>
            <a:t>Confirm how to treat outliers for Annex A calculations</a:t>
          </a:r>
          <a:endParaRPr lang="en-GB"/>
        </a:p>
      </dgm:t>
    </dgm:pt>
    <dgm:pt modelId="{BFB1967E-5B59-4E19-A02B-2674016C97D0}" type="parTrans" cxnId="{3065B575-17DE-4037-86B8-FBDE0351B391}">
      <dgm:prSet/>
      <dgm:spPr/>
      <dgm:t>
        <a:bodyPr/>
        <a:lstStyle/>
        <a:p>
          <a:endParaRPr lang="en-GB"/>
        </a:p>
      </dgm:t>
    </dgm:pt>
    <dgm:pt modelId="{ACC9F78C-B835-4131-A5DB-1049617CB568}" type="sibTrans" cxnId="{3065B575-17DE-4037-86B8-FBDE0351B391}">
      <dgm:prSet/>
      <dgm:spPr/>
      <dgm:t>
        <a:bodyPr/>
        <a:lstStyle/>
        <a:p>
          <a:endParaRPr lang="en-GB"/>
        </a:p>
      </dgm:t>
    </dgm:pt>
    <dgm:pt modelId="{D201F51B-2A95-4808-91B7-25BB5E2520AB}">
      <dgm:prSet phldrT="[Text]"/>
      <dgm:spPr/>
      <dgm:t>
        <a:bodyPr/>
        <a:lstStyle/>
        <a:p>
          <a:r>
            <a:rPr lang="en-US"/>
            <a:t>Document rationale RE outliers</a:t>
          </a:r>
          <a:endParaRPr lang="en-GB"/>
        </a:p>
      </dgm:t>
    </dgm:pt>
    <dgm:pt modelId="{0CF0ECDF-2666-40F3-8689-B53A46784C7F}" type="parTrans" cxnId="{0042F10D-E720-401E-B802-99E5CF61F3EB}">
      <dgm:prSet/>
      <dgm:spPr/>
      <dgm:t>
        <a:bodyPr/>
        <a:lstStyle/>
        <a:p>
          <a:endParaRPr lang="en-GB"/>
        </a:p>
      </dgm:t>
    </dgm:pt>
    <dgm:pt modelId="{100B979F-DE20-445D-9D48-4B94E7B15BD0}" type="sibTrans" cxnId="{0042F10D-E720-401E-B802-99E5CF61F3EB}">
      <dgm:prSet/>
      <dgm:spPr/>
      <dgm:t>
        <a:bodyPr/>
        <a:lstStyle/>
        <a:p>
          <a:endParaRPr lang="en-GB"/>
        </a:p>
      </dgm:t>
    </dgm:pt>
    <dgm:pt modelId="{E76E795D-EFED-453D-928F-5D9B1C33FA21}" type="pres">
      <dgm:prSet presAssocID="{0C7692BD-22FE-41CA-988B-8B5352B8475B}" presName="Name0" presStyleCnt="0">
        <dgm:presLayoutVars>
          <dgm:dir/>
          <dgm:resizeHandles val="exact"/>
        </dgm:presLayoutVars>
      </dgm:prSet>
      <dgm:spPr/>
    </dgm:pt>
    <dgm:pt modelId="{A10F69B7-41AC-4CCF-8231-B3309D5F10E5}" type="pres">
      <dgm:prSet presAssocID="{243C6E58-B44A-433D-947C-157BB3B73E74}" presName="node" presStyleLbl="node1" presStyleIdx="0" presStyleCnt="5">
        <dgm:presLayoutVars>
          <dgm:bulletEnabled val="1"/>
        </dgm:presLayoutVars>
      </dgm:prSet>
      <dgm:spPr/>
    </dgm:pt>
    <dgm:pt modelId="{902DFAE8-95B5-4643-AB6C-AB75767F7EE5}" type="pres">
      <dgm:prSet presAssocID="{3B2DAF8C-D8A2-40B7-833D-44BA38F599A9}" presName="sibTrans" presStyleLbl="sibTrans2D1" presStyleIdx="0" presStyleCnt="4"/>
      <dgm:spPr/>
    </dgm:pt>
    <dgm:pt modelId="{19571FC1-A283-4568-8417-99F7447444BE}" type="pres">
      <dgm:prSet presAssocID="{3B2DAF8C-D8A2-40B7-833D-44BA38F599A9}" presName="connectorText" presStyleLbl="sibTrans2D1" presStyleIdx="0" presStyleCnt="4"/>
      <dgm:spPr/>
    </dgm:pt>
    <dgm:pt modelId="{2B712C9A-6CC3-48E2-B045-2455D40C75B6}" type="pres">
      <dgm:prSet presAssocID="{79E0C391-B1F7-4134-B2B1-B2814855AA83}" presName="node" presStyleLbl="node1" presStyleIdx="1" presStyleCnt="5">
        <dgm:presLayoutVars>
          <dgm:bulletEnabled val="1"/>
        </dgm:presLayoutVars>
      </dgm:prSet>
      <dgm:spPr/>
    </dgm:pt>
    <dgm:pt modelId="{BBFC4CE5-6C24-4B3B-B1AC-7F9434F9FF60}" type="pres">
      <dgm:prSet presAssocID="{8A574387-4F5C-4020-9698-35D3EE51202E}" presName="sibTrans" presStyleLbl="sibTrans2D1" presStyleIdx="1" presStyleCnt="4"/>
      <dgm:spPr/>
    </dgm:pt>
    <dgm:pt modelId="{88D75289-A16E-4413-B2C7-6348056DD0FB}" type="pres">
      <dgm:prSet presAssocID="{8A574387-4F5C-4020-9698-35D3EE51202E}" presName="connectorText" presStyleLbl="sibTrans2D1" presStyleIdx="1" presStyleCnt="4"/>
      <dgm:spPr/>
    </dgm:pt>
    <dgm:pt modelId="{FB9D6048-3EB9-445A-B64E-894E34337873}" type="pres">
      <dgm:prSet presAssocID="{AC26BDDC-8E31-41DD-8F58-E888CC9BF2A1}" presName="node" presStyleLbl="node1" presStyleIdx="2" presStyleCnt="5">
        <dgm:presLayoutVars>
          <dgm:bulletEnabled val="1"/>
        </dgm:presLayoutVars>
      </dgm:prSet>
      <dgm:spPr/>
    </dgm:pt>
    <dgm:pt modelId="{BBE4FF93-E837-4E1D-86AE-00BB380AFBA7}" type="pres">
      <dgm:prSet presAssocID="{315375D3-94B6-42A7-AACB-32475DCB7410}" presName="sibTrans" presStyleLbl="sibTrans2D1" presStyleIdx="2" presStyleCnt="4"/>
      <dgm:spPr/>
    </dgm:pt>
    <dgm:pt modelId="{C02C5B0D-FC8A-4284-B287-416CBA4E4F79}" type="pres">
      <dgm:prSet presAssocID="{315375D3-94B6-42A7-AACB-32475DCB7410}" presName="connectorText" presStyleLbl="sibTrans2D1" presStyleIdx="2" presStyleCnt="4"/>
      <dgm:spPr/>
    </dgm:pt>
    <dgm:pt modelId="{48E98E93-9EF6-43CF-B37D-BCB9EF57DB17}" type="pres">
      <dgm:prSet presAssocID="{34A6C591-7B2B-4C7D-A63B-A9662B998266}" presName="node" presStyleLbl="node1" presStyleIdx="3" presStyleCnt="5">
        <dgm:presLayoutVars>
          <dgm:bulletEnabled val="1"/>
        </dgm:presLayoutVars>
      </dgm:prSet>
      <dgm:spPr/>
    </dgm:pt>
    <dgm:pt modelId="{12760B33-B721-481F-8EDE-25985C376BF2}" type="pres">
      <dgm:prSet presAssocID="{ACC9F78C-B835-4131-A5DB-1049617CB568}" presName="sibTrans" presStyleLbl="sibTrans2D1" presStyleIdx="3" presStyleCnt="4"/>
      <dgm:spPr/>
    </dgm:pt>
    <dgm:pt modelId="{AE5DC5E8-ADC2-4361-92E3-11B0897478D9}" type="pres">
      <dgm:prSet presAssocID="{ACC9F78C-B835-4131-A5DB-1049617CB568}" presName="connectorText" presStyleLbl="sibTrans2D1" presStyleIdx="3" presStyleCnt="4"/>
      <dgm:spPr/>
    </dgm:pt>
    <dgm:pt modelId="{BC05B5D9-F822-4AA2-B02A-F42AE2DA79FF}" type="pres">
      <dgm:prSet presAssocID="{D201F51B-2A95-4808-91B7-25BB5E2520AB}" presName="node" presStyleLbl="node1" presStyleIdx="4" presStyleCnt="5">
        <dgm:presLayoutVars>
          <dgm:bulletEnabled val="1"/>
        </dgm:presLayoutVars>
      </dgm:prSet>
      <dgm:spPr/>
    </dgm:pt>
  </dgm:ptLst>
  <dgm:cxnLst>
    <dgm:cxn modelId="{DF3EFF0C-6ADC-46BC-A18E-DC31C34BF41F}" type="presOf" srcId="{3B2DAF8C-D8A2-40B7-833D-44BA38F599A9}" destId="{19571FC1-A283-4568-8417-99F7447444BE}" srcOrd="1" destOrd="0" presId="urn:microsoft.com/office/officeart/2005/8/layout/process1"/>
    <dgm:cxn modelId="{0042F10D-E720-401E-B802-99E5CF61F3EB}" srcId="{0C7692BD-22FE-41CA-988B-8B5352B8475B}" destId="{D201F51B-2A95-4808-91B7-25BB5E2520AB}" srcOrd="4" destOrd="0" parTransId="{0CF0ECDF-2666-40F3-8689-B53A46784C7F}" sibTransId="{100B979F-DE20-445D-9D48-4B94E7B15BD0}"/>
    <dgm:cxn modelId="{CCCF910E-DFB9-4230-AF8E-8BDF22DA227E}" type="presOf" srcId="{0C7692BD-22FE-41CA-988B-8B5352B8475B}" destId="{E76E795D-EFED-453D-928F-5D9B1C33FA21}" srcOrd="0" destOrd="0" presId="urn:microsoft.com/office/officeart/2005/8/layout/process1"/>
    <dgm:cxn modelId="{DA322F1E-AD6F-4B0B-AB69-BB3963EA13CD}" type="presOf" srcId="{8A574387-4F5C-4020-9698-35D3EE51202E}" destId="{88D75289-A16E-4413-B2C7-6348056DD0FB}" srcOrd="1" destOrd="0" presId="urn:microsoft.com/office/officeart/2005/8/layout/process1"/>
    <dgm:cxn modelId="{866C7428-31A6-4B20-90BC-99DA436AF1C8}" type="presOf" srcId="{34A6C591-7B2B-4C7D-A63B-A9662B998266}" destId="{48E98E93-9EF6-43CF-B37D-BCB9EF57DB17}" srcOrd="0" destOrd="0" presId="urn:microsoft.com/office/officeart/2005/8/layout/process1"/>
    <dgm:cxn modelId="{7CB87429-4CCB-48AC-9EB1-F72C39F70E80}" type="presOf" srcId="{315375D3-94B6-42A7-AACB-32475DCB7410}" destId="{C02C5B0D-FC8A-4284-B287-416CBA4E4F79}" srcOrd="1" destOrd="0" presId="urn:microsoft.com/office/officeart/2005/8/layout/process1"/>
    <dgm:cxn modelId="{1212E536-3FC7-4A03-AA97-D17BA9FE64D7}" type="presOf" srcId="{8A574387-4F5C-4020-9698-35D3EE51202E}" destId="{BBFC4CE5-6C24-4B3B-B1AC-7F9434F9FF60}" srcOrd="0" destOrd="0" presId="urn:microsoft.com/office/officeart/2005/8/layout/process1"/>
    <dgm:cxn modelId="{7BE9326C-7100-49DD-B517-3970CD3CC86D}" type="presOf" srcId="{79E0C391-B1F7-4134-B2B1-B2814855AA83}" destId="{2B712C9A-6CC3-48E2-B045-2455D40C75B6}" srcOrd="0" destOrd="0" presId="urn:microsoft.com/office/officeart/2005/8/layout/process1"/>
    <dgm:cxn modelId="{3A6A334C-DBDD-4F30-9C74-0032E9D92338}" type="presOf" srcId="{315375D3-94B6-42A7-AACB-32475DCB7410}" destId="{BBE4FF93-E837-4E1D-86AE-00BB380AFBA7}" srcOrd="0" destOrd="0" presId="urn:microsoft.com/office/officeart/2005/8/layout/process1"/>
    <dgm:cxn modelId="{2201DA71-CD13-44A3-8876-916756BC9CD4}" type="presOf" srcId="{243C6E58-B44A-433D-947C-157BB3B73E74}" destId="{A10F69B7-41AC-4CCF-8231-B3309D5F10E5}" srcOrd="0" destOrd="0" presId="urn:microsoft.com/office/officeart/2005/8/layout/process1"/>
    <dgm:cxn modelId="{3065B575-17DE-4037-86B8-FBDE0351B391}" srcId="{0C7692BD-22FE-41CA-988B-8B5352B8475B}" destId="{34A6C591-7B2B-4C7D-A63B-A9662B998266}" srcOrd="3" destOrd="0" parTransId="{BFB1967E-5B59-4E19-A02B-2674016C97D0}" sibTransId="{ACC9F78C-B835-4131-A5DB-1049617CB568}"/>
    <dgm:cxn modelId="{B2D3BA77-4494-4E5E-B0D3-7403E1618F64}" type="presOf" srcId="{ACC9F78C-B835-4131-A5DB-1049617CB568}" destId="{12760B33-B721-481F-8EDE-25985C376BF2}" srcOrd="0" destOrd="0" presId="urn:microsoft.com/office/officeart/2005/8/layout/process1"/>
    <dgm:cxn modelId="{E85C965A-A75A-407C-8CC1-ED0188D9DE66}" type="presOf" srcId="{ACC9F78C-B835-4131-A5DB-1049617CB568}" destId="{AE5DC5E8-ADC2-4361-92E3-11B0897478D9}" srcOrd="1" destOrd="0" presId="urn:microsoft.com/office/officeart/2005/8/layout/process1"/>
    <dgm:cxn modelId="{25915A94-B014-4BAC-AED6-467DEFF490B7}" srcId="{0C7692BD-22FE-41CA-988B-8B5352B8475B}" destId="{79E0C391-B1F7-4134-B2B1-B2814855AA83}" srcOrd="1" destOrd="0" parTransId="{87174A20-8B75-416A-8A20-354E762BA849}" sibTransId="{8A574387-4F5C-4020-9698-35D3EE51202E}"/>
    <dgm:cxn modelId="{C3E884A4-F9CB-4ECA-B531-9AB59310ED6C}" type="presOf" srcId="{D201F51B-2A95-4808-91B7-25BB5E2520AB}" destId="{BC05B5D9-F822-4AA2-B02A-F42AE2DA79FF}" srcOrd="0" destOrd="0" presId="urn:microsoft.com/office/officeart/2005/8/layout/process1"/>
    <dgm:cxn modelId="{6633F3AC-53E8-4CC7-A2C9-732DD4EBB978}" type="presOf" srcId="{3B2DAF8C-D8A2-40B7-833D-44BA38F599A9}" destId="{902DFAE8-95B5-4643-AB6C-AB75767F7EE5}" srcOrd="0" destOrd="0" presId="urn:microsoft.com/office/officeart/2005/8/layout/process1"/>
    <dgm:cxn modelId="{6D6300BB-35E8-41E0-B52D-40F012790EFC}" srcId="{0C7692BD-22FE-41CA-988B-8B5352B8475B}" destId="{243C6E58-B44A-433D-947C-157BB3B73E74}" srcOrd="0" destOrd="0" parTransId="{7247A0CD-3F41-40F4-A12E-5B603AE93375}" sibTransId="{3B2DAF8C-D8A2-40B7-833D-44BA38F599A9}"/>
    <dgm:cxn modelId="{2EB519C9-1620-4840-913D-2B5ECB201E28}" type="presOf" srcId="{AC26BDDC-8E31-41DD-8F58-E888CC9BF2A1}" destId="{FB9D6048-3EB9-445A-B64E-894E34337873}" srcOrd="0" destOrd="0" presId="urn:microsoft.com/office/officeart/2005/8/layout/process1"/>
    <dgm:cxn modelId="{AD3ECDE0-66E9-43E2-9E97-DF2A13D5BDEE}" srcId="{0C7692BD-22FE-41CA-988B-8B5352B8475B}" destId="{AC26BDDC-8E31-41DD-8F58-E888CC9BF2A1}" srcOrd="2" destOrd="0" parTransId="{F7937AF9-D422-4060-A39F-A184AAB30044}" sibTransId="{315375D3-94B6-42A7-AACB-32475DCB7410}"/>
    <dgm:cxn modelId="{946F1EC3-D339-43B1-B133-C9542CF2F330}" type="presParOf" srcId="{E76E795D-EFED-453D-928F-5D9B1C33FA21}" destId="{A10F69B7-41AC-4CCF-8231-B3309D5F10E5}" srcOrd="0" destOrd="0" presId="urn:microsoft.com/office/officeart/2005/8/layout/process1"/>
    <dgm:cxn modelId="{363170B7-23DE-4B04-82DD-14269A9CA476}" type="presParOf" srcId="{E76E795D-EFED-453D-928F-5D9B1C33FA21}" destId="{902DFAE8-95B5-4643-AB6C-AB75767F7EE5}" srcOrd="1" destOrd="0" presId="urn:microsoft.com/office/officeart/2005/8/layout/process1"/>
    <dgm:cxn modelId="{9048CFFE-9AB8-45DA-B34E-7E5DB03BAFB1}" type="presParOf" srcId="{902DFAE8-95B5-4643-AB6C-AB75767F7EE5}" destId="{19571FC1-A283-4568-8417-99F7447444BE}" srcOrd="0" destOrd="0" presId="urn:microsoft.com/office/officeart/2005/8/layout/process1"/>
    <dgm:cxn modelId="{58D56887-C69F-4229-923C-C27B0CB3F4A5}" type="presParOf" srcId="{E76E795D-EFED-453D-928F-5D9B1C33FA21}" destId="{2B712C9A-6CC3-48E2-B045-2455D40C75B6}" srcOrd="2" destOrd="0" presId="urn:microsoft.com/office/officeart/2005/8/layout/process1"/>
    <dgm:cxn modelId="{424B3826-7F15-4573-BBE1-736ADCCDA41F}" type="presParOf" srcId="{E76E795D-EFED-453D-928F-5D9B1C33FA21}" destId="{BBFC4CE5-6C24-4B3B-B1AC-7F9434F9FF60}" srcOrd="3" destOrd="0" presId="urn:microsoft.com/office/officeart/2005/8/layout/process1"/>
    <dgm:cxn modelId="{75622C06-B17A-4E23-AB37-B34FAB3E1DE9}" type="presParOf" srcId="{BBFC4CE5-6C24-4B3B-B1AC-7F9434F9FF60}" destId="{88D75289-A16E-4413-B2C7-6348056DD0FB}" srcOrd="0" destOrd="0" presId="urn:microsoft.com/office/officeart/2005/8/layout/process1"/>
    <dgm:cxn modelId="{C1852123-E947-49DE-B3C3-AE52A6CCAAED}" type="presParOf" srcId="{E76E795D-EFED-453D-928F-5D9B1C33FA21}" destId="{FB9D6048-3EB9-445A-B64E-894E34337873}" srcOrd="4" destOrd="0" presId="urn:microsoft.com/office/officeart/2005/8/layout/process1"/>
    <dgm:cxn modelId="{9FB96420-7EB9-4989-9579-D130A3192F52}" type="presParOf" srcId="{E76E795D-EFED-453D-928F-5D9B1C33FA21}" destId="{BBE4FF93-E837-4E1D-86AE-00BB380AFBA7}" srcOrd="5" destOrd="0" presId="urn:microsoft.com/office/officeart/2005/8/layout/process1"/>
    <dgm:cxn modelId="{4672AD4E-EF0D-4FE2-BE8D-2AFDA71D5D98}" type="presParOf" srcId="{BBE4FF93-E837-4E1D-86AE-00BB380AFBA7}" destId="{C02C5B0D-FC8A-4284-B287-416CBA4E4F79}" srcOrd="0" destOrd="0" presId="urn:microsoft.com/office/officeart/2005/8/layout/process1"/>
    <dgm:cxn modelId="{3E6A461E-9C8D-4FF1-8953-ABE04600FB74}" type="presParOf" srcId="{E76E795D-EFED-453D-928F-5D9B1C33FA21}" destId="{48E98E93-9EF6-43CF-B37D-BCB9EF57DB17}" srcOrd="6" destOrd="0" presId="urn:microsoft.com/office/officeart/2005/8/layout/process1"/>
    <dgm:cxn modelId="{64D507A0-8A6C-4640-AB39-82F01E94A4BD}" type="presParOf" srcId="{E76E795D-EFED-453D-928F-5D9B1C33FA21}" destId="{12760B33-B721-481F-8EDE-25985C376BF2}" srcOrd="7" destOrd="0" presId="urn:microsoft.com/office/officeart/2005/8/layout/process1"/>
    <dgm:cxn modelId="{434457D0-F6C8-43A2-BA30-B8F99F597039}" type="presParOf" srcId="{12760B33-B721-481F-8EDE-25985C376BF2}" destId="{AE5DC5E8-ADC2-4361-92E3-11B0897478D9}" srcOrd="0" destOrd="0" presId="urn:microsoft.com/office/officeart/2005/8/layout/process1"/>
    <dgm:cxn modelId="{5CC5DBD7-140A-4CB9-A513-45A9C9B6DA83}" type="presParOf" srcId="{E76E795D-EFED-453D-928F-5D9B1C33FA21}" destId="{BC05B5D9-F822-4AA2-B02A-F42AE2DA79F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2CBE-CB77-4BA4-8ED9-CE4FF354A72D}">
      <dsp:nvSpPr>
        <dsp:cNvPr id="0" name=""/>
        <dsp:cNvSpPr/>
      </dsp:nvSpPr>
      <dsp:spPr>
        <a:xfrm>
          <a:off x="2647261"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59141" y="621961"/>
        <a:ext cx="23913" cy="4782"/>
      </dsp:txXfrm>
    </dsp:sp>
    <dsp:sp modelId="{4C187282-7F2D-454E-8F27-0F04092F2442}">
      <dsp:nvSpPr>
        <dsp:cNvPr id="0" name=""/>
        <dsp:cNvSpPr/>
      </dsp:nvSpPr>
      <dsp:spPr>
        <a:xfrm>
          <a:off x="569614"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Highlight Blanks </a:t>
          </a:r>
          <a:r>
            <a:rPr lang="en-US" sz="1400" kern="1200"/>
            <a:t>submissions where key fields are blank</a:t>
          </a:r>
          <a:endParaRPr lang="en-GB" sz="1400" kern="1200"/>
        </a:p>
      </dsp:txBody>
      <dsp:txXfrm>
        <a:off x="569614" y="518"/>
        <a:ext cx="2079447" cy="1247668"/>
      </dsp:txXfrm>
    </dsp:sp>
    <dsp:sp modelId="{9F638F72-FDFE-4837-80D5-22FD779F7913}">
      <dsp:nvSpPr>
        <dsp:cNvPr id="0" name=""/>
        <dsp:cNvSpPr/>
      </dsp:nvSpPr>
      <dsp:spPr>
        <a:xfrm>
          <a:off x="5204982"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16862" y="621961"/>
        <a:ext cx="23913" cy="4782"/>
      </dsp:txXfrm>
    </dsp:sp>
    <dsp:sp modelId="{47BE024D-0373-4D76-95AA-43DB64148874}">
      <dsp:nvSpPr>
        <dsp:cNvPr id="0" name=""/>
        <dsp:cNvSpPr/>
      </dsp:nvSpPr>
      <dsp:spPr>
        <a:xfrm>
          <a:off x="3127334"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Develop Benchmarks </a:t>
          </a:r>
          <a:r>
            <a:rPr lang="en-US" sz="1400" kern="1200"/>
            <a:t>for medians at cost line from submissions data</a:t>
          </a:r>
          <a:endParaRPr lang="en-GB" sz="1400" kern="1200"/>
        </a:p>
      </dsp:txBody>
      <dsp:txXfrm>
        <a:off x="3127334" y="518"/>
        <a:ext cx="2079447" cy="1247668"/>
      </dsp:txXfrm>
    </dsp:sp>
    <dsp:sp modelId="{64A37CBF-5F92-42A1-84E6-7581C4AD9155}">
      <dsp:nvSpPr>
        <dsp:cNvPr id="0" name=""/>
        <dsp:cNvSpPr/>
      </dsp:nvSpPr>
      <dsp:spPr>
        <a:xfrm>
          <a:off x="7762703" y="578632"/>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974582" y="621961"/>
        <a:ext cx="23913" cy="4782"/>
      </dsp:txXfrm>
    </dsp:sp>
    <dsp:sp modelId="{83EA9D1A-F1AE-4161-8766-532533574CDB}">
      <dsp:nvSpPr>
        <dsp:cNvPr id="0" name=""/>
        <dsp:cNvSpPr/>
      </dsp:nvSpPr>
      <dsp:spPr>
        <a:xfrm>
          <a:off x="5685055"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Highlight Outliers </a:t>
          </a:r>
          <a:r>
            <a:rPr lang="en-US" sz="1400" kern="1200"/>
            <a:t>where per bed per week costings were  proportionally out from medians</a:t>
          </a:r>
          <a:endParaRPr lang="en-GB" sz="1400" kern="1200"/>
        </a:p>
      </dsp:txBody>
      <dsp:txXfrm>
        <a:off x="5685055" y="518"/>
        <a:ext cx="2079447" cy="1247668"/>
      </dsp:txXfrm>
    </dsp:sp>
    <dsp:sp modelId="{45A81373-24CB-4CAE-B73E-1A576A7D67DD}">
      <dsp:nvSpPr>
        <dsp:cNvPr id="0" name=""/>
        <dsp:cNvSpPr/>
      </dsp:nvSpPr>
      <dsp:spPr>
        <a:xfrm>
          <a:off x="1609338" y="1246386"/>
          <a:ext cx="7673161" cy="447672"/>
        </a:xfrm>
        <a:custGeom>
          <a:avLst/>
          <a:gdLst/>
          <a:ahLst/>
          <a:cxnLst/>
          <a:rect l="0" t="0" r="0" b="0"/>
          <a:pathLst>
            <a:path>
              <a:moveTo>
                <a:pt x="7673161" y="0"/>
              </a:moveTo>
              <a:lnTo>
                <a:pt x="7673161" y="240936"/>
              </a:lnTo>
              <a:lnTo>
                <a:pt x="0" y="240936"/>
              </a:lnTo>
              <a:lnTo>
                <a:pt x="0" y="4476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53717" y="1467831"/>
        <a:ext cx="384402" cy="4782"/>
      </dsp:txXfrm>
    </dsp:sp>
    <dsp:sp modelId="{DA36EAB4-8D53-41B5-AE63-E6486A637A8C}">
      <dsp:nvSpPr>
        <dsp:cNvPr id="0" name=""/>
        <dsp:cNvSpPr/>
      </dsp:nvSpPr>
      <dsp:spPr>
        <a:xfrm>
          <a:off x="8242776" y="518"/>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Identify Line Level Anomalies </a:t>
          </a:r>
          <a:r>
            <a:rPr lang="en-US" sz="1400" kern="1200"/>
            <a:t>driving outlier costings</a:t>
          </a:r>
          <a:endParaRPr lang="en-GB" sz="1400" kern="1200"/>
        </a:p>
      </dsp:txBody>
      <dsp:txXfrm>
        <a:off x="8242776" y="518"/>
        <a:ext cx="2079447" cy="1247668"/>
      </dsp:txXfrm>
    </dsp:sp>
    <dsp:sp modelId="{15E44FA5-2A6F-45A6-B819-26750C875278}">
      <dsp:nvSpPr>
        <dsp:cNvPr id="0" name=""/>
        <dsp:cNvSpPr/>
      </dsp:nvSpPr>
      <dsp:spPr>
        <a:xfrm>
          <a:off x="2647261"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59141" y="2347902"/>
        <a:ext cx="23913" cy="4782"/>
      </dsp:txXfrm>
    </dsp:sp>
    <dsp:sp modelId="{80ACF448-F212-4319-BAF5-6E19A111C271}">
      <dsp:nvSpPr>
        <dsp:cNvPr id="0" name=""/>
        <dsp:cNvSpPr/>
      </dsp:nvSpPr>
      <dsp:spPr>
        <a:xfrm>
          <a:off x="569614"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Email providers </a:t>
          </a:r>
          <a:r>
            <a:rPr lang="en-US" sz="1400" kern="1200"/>
            <a:t>to notify of queries to be raised and reviewed</a:t>
          </a:r>
          <a:endParaRPr lang="en-GB" sz="1400" kern="1200"/>
        </a:p>
      </dsp:txBody>
      <dsp:txXfrm>
        <a:off x="569614" y="1726459"/>
        <a:ext cx="2079447" cy="1247668"/>
      </dsp:txXfrm>
    </dsp:sp>
    <dsp:sp modelId="{C827BB62-7012-4A2D-BBE3-8DAC78AEF605}">
      <dsp:nvSpPr>
        <dsp:cNvPr id="0" name=""/>
        <dsp:cNvSpPr/>
      </dsp:nvSpPr>
      <dsp:spPr>
        <a:xfrm>
          <a:off x="5204982"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416862" y="2347902"/>
        <a:ext cx="23913" cy="4782"/>
      </dsp:txXfrm>
    </dsp:sp>
    <dsp:sp modelId="{829358F4-5065-49AF-87AF-6E7401B275E7}">
      <dsp:nvSpPr>
        <dsp:cNvPr id="0" name=""/>
        <dsp:cNvSpPr/>
      </dsp:nvSpPr>
      <dsp:spPr>
        <a:xfrm>
          <a:off x="3127334"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Put into query </a:t>
          </a:r>
          <a:r>
            <a:rPr lang="en-US" sz="1400" kern="1200"/>
            <a:t>with provider (+</a:t>
          </a:r>
          <a:r>
            <a:rPr lang="en-US" sz="1400" b="0" kern="1200"/>
            <a:t>add line level comments on IESE platform)</a:t>
          </a:r>
          <a:endParaRPr lang="en-GB" sz="1400" kern="1200"/>
        </a:p>
      </dsp:txBody>
      <dsp:txXfrm>
        <a:off x="3127334" y="1726459"/>
        <a:ext cx="2079447" cy="1247668"/>
      </dsp:txXfrm>
    </dsp:sp>
    <dsp:sp modelId="{9BAB74DB-8D69-4DD6-8128-9C9E7FAB0D48}">
      <dsp:nvSpPr>
        <dsp:cNvPr id="0" name=""/>
        <dsp:cNvSpPr/>
      </dsp:nvSpPr>
      <dsp:spPr>
        <a:xfrm>
          <a:off x="7762703" y="2304574"/>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974582" y="2347902"/>
        <a:ext cx="23913" cy="4782"/>
      </dsp:txXfrm>
    </dsp:sp>
    <dsp:sp modelId="{DB547AC7-D0A9-4273-AB68-67BA993DE8EC}">
      <dsp:nvSpPr>
        <dsp:cNvPr id="0" name=""/>
        <dsp:cNvSpPr/>
      </dsp:nvSpPr>
      <dsp:spPr>
        <a:xfrm>
          <a:off x="5685055"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Provider to resubmit </a:t>
          </a:r>
          <a:r>
            <a:rPr lang="en-US" sz="1400" kern="1200"/>
            <a:t>with comments</a:t>
          </a:r>
          <a:endParaRPr lang="en-GB" sz="1400" kern="1200"/>
        </a:p>
      </dsp:txBody>
      <dsp:txXfrm>
        <a:off x="5685055" y="1726459"/>
        <a:ext cx="2079447" cy="1247668"/>
      </dsp:txXfrm>
    </dsp:sp>
    <dsp:sp modelId="{C8DA78EC-A5CB-4316-9AF6-1B01EF3E5E9D}">
      <dsp:nvSpPr>
        <dsp:cNvPr id="0" name=""/>
        <dsp:cNvSpPr/>
      </dsp:nvSpPr>
      <dsp:spPr>
        <a:xfrm>
          <a:off x="1609338" y="2972328"/>
          <a:ext cx="7673161" cy="447672"/>
        </a:xfrm>
        <a:custGeom>
          <a:avLst/>
          <a:gdLst/>
          <a:ahLst/>
          <a:cxnLst/>
          <a:rect l="0" t="0" r="0" b="0"/>
          <a:pathLst>
            <a:path>
              <a:moveTo>
                <a:pt x="7673161" y="0"/>
              </a:moveTo>
              <a:lnTo>
                <a:pt x="7673161" y="240936"/>
              </a:lnTo>
              <a:lnTo>
                <a:pt x="0" y="240936"/>
              </a:lnTo>
              <a:lnTo>
                <a:pt x="0" y="4476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253717" y="3193773"/>
        <a:ext cx="384402" cy="4782"/>
      </dsp:txXfrm>
    </dsp:sp>
    <dsp:sp modelId="{A4D18E0D-7677-4B4D-B33C-4CB8C7613B04}">
      <dsp:nvSpPr>
        <dsp:cNvPr id="0" name=""/>
        <dsp:cNvSpPr/>
      </dsp:nvSpPr>
      <dsp:spPr>
        <a:xfrm>
          <a:off x="8242776" y="1726459"/>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Update tool </a:t>
          </a:r>
          <a:r>
            <a:rPr lang="en-US" sz="1400" kern="1200"/>
            <a:t>with revised submission</a:t>
          </a:r>
          <a:endParaRPr lang="en-GB" sz="1400" kern="1200"/>
        </a:p>
      </dsp:txBody>
      <dsp:txXfrm>
        <a:off x="8242776" y="1726459"/>
        <a:ext cx="2079447" cy="1247668"/>
      </dsp:txXfrm>
    </dsp:sp>
    <dsp:sp modelId="{40E2683A-176A-4765-B26F-4A5CAECC006E}">
      <dsp:nvSpPr>
        <dsp:cNvPr id="0" name=""/>
        <dsp:cNvSpPr/>
      </dsp:nvSpPr>
      <dsp:spPr>
        <a:xfrm>
          <a:off x="2647261" y="4030515"/>
          <a:ext cx="447672" cy="91440"/>
        </a:xfrm>
        <a:custGeom>
          <a:avLst/>
          <a:gdLst/>
          <a:ahLst/>
          <a:cxnLst/>
          <a:rect l="0" t="0" r="0" b="0"/>
          <a:pathLst>
            <a:path>
              <a:moveTo>
                <a:pt x="0" y="45720"/>
              </a:moveTo>
              <a:lnTo>
                <a:pt x="4476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59141" y="4073844"/>
        <a:ext cx="23913" cy="4782"/>
      </dsp:txXfrm>
    </dsp:sp>
    <dsp:sp modelId="{F69CA40A-7900-4A20-830D-ED19E01253F0}">
      <dsp:nvSpPr>
        <dsp:cNvPr id="0" name=""/>
        <dsp:cNvSpPr/>
      </dsp:nvSpPr>
      <dsp:spPr>
        <a:xfrm>
          <a:off x="569614" y="3452401"/>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Benchmarks automatically updated within tool</a:t>
          </a:r>
          <a:endParaRPr lang="en-GB" sz="1400" kern="1200"/>
        </a:p>
      </dsp:txBody>
      <dsp:txXfrm>
        <a:off x="569614" y="3452401"/>
        <a:ext cx="2079447" cy="1247668"/>
      </dsp:txXfrm>
    </dsp:sp>
    <dsp:sp modelId="{95EE2831-24A5-459A-A179-48D2C55C3D66}">
      <dsp:nvSpPr>
        <dsp:cNvPr id="0" name=""/>
        <dsp:cNvSpPr/>
      </dsp:nvSpPr>
      <dsp:spPr>
        <a:xfrm>
          <a:off x="3127334" y="3452401"/>
          <a:ext cx="2079447" cy="12476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t>Repeat process</a:t>
          </a:r>
          <a:r>
            <a:rPr lang="en-US" sz="1400" b="0" kern="1200"/>
            <a:t> to identify new outliers</a:t>
          </a:r>
          <a:endParaRPr lang="en-GB" sz="1400" b="1" kern="1200"/>
        </a:p>
      </dsp:txBody>
      <dsp:txXfrm>
        <a:off x="3127334" y="3452401"/>
        <a:ext cx="2079447" cy="1247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F69B7-41AC-4CCF-8231-B3309D5F10E5}">
      <dsp:nvSpPr>
        <dsp:cNvPr id="0" name=""/>
        <dsp:cNvSpPr/>
      </dsp:nvSpPr>
      <dsp:spPr>
        <a:xfrm>
          <a:off x="5318" y="1461559"/>
          <a:ext cx="1648666" cy="177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Put submissions into query on iese tool / Email provider with queries</a:t>
          </a:r>
          <a:endParaRPr lang="en-GB" sz="1800" kern="1200"/>
        </a:p>
      </dsp:txBody>
      <dsp:txXfrm>
        <a:off x="53606" y="1509847"/>
        <a:ext cx="1552090" cy="1680892"/>
      </dsp:txXfrm>
    </dsp:sp>
    <dsp:sp modelId="{902DFAE8-95B5-4643-AB6C-AB75767F7EE5}">
      <dsp:nvSpPr>
        <dsp:cNvPr id="0" name=""/>
        <dsp:cNvSpPr/>
      </dsp:nvSpPr>
      <dsp:spPr>
        <a:xfrm>
          <a:off x="1818851"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818851" y="2227633"/>
        <a:ext cx="244662" cy="245321"/>
      </dsp:txXfrm>
    </dsp:sp>
    <dsp:sp modelId="{2B712C9A-6CC3-48E2-B045-2455D40C75B6}">
      <dsp:nvSpPr>
        <dsp:cNvPr id="0" name=""/>
        <dsp:cNvSpPr/>
      </dsp:nvSpPr>
      <dsp:spPr>
        <a:xfrm>
          <a:off x="2313451" y="1461559"/>
          <a:ext cx="1648666" cy="177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Chase provider if no response by specified deadline</a:t>
          </a:r>
          <a:endParaRPr lang="en-GB" sz="1800" kern="1200"/>
        </a:p>
      </dsp:txBody>
      <dsp:txXfrm>
        <a:off x="2361739" y="1509847"/>
        <a:ext cx="1552090" cy="1680892"/>
      </dsp:txXfrm>
    </dsp:sp>
    <dsp:sp modelId="{BBFC4CE5-6C24-4B3B-B1AC-7F9434F9FF60}">
      <dsp:nvSpPr>
        <dsp:cNvPr id="0" name=""/>
        <dsp:cNvSpPr/>
      </dsp:nvSpPr>
      <dsp:spPr>
        <a:xfrm>
          <a:off x="4126985"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126985" y="2227633"/>
        <a:ext cx="244662" cy="245321"/>
      </dsp:txXfrm>
    </dsp:sp>
    <dsp:sp modelId="{FB9D6048-3EB9-445A-B64E-894E34337873}">
      <dsp:nvSpPr>
        <dsp:cNvPr id="0" name=""/>
        <dsp:cNvSpPr/>
      </dsp:nvSpPr>
      <dsp:spPr>
        <a:xfrm>
          <a:off x="4621585" y="1461559"/>
          <a:ext cx="1648666" cy="177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Discuss outliers with LA </a:t>
          </a:r>
          <a:br>
            <a:rPr lang="en-US" sz="1800" kern="1200"/>
          </a:br>
          <a:r>
            <a:rPr lang="en-US" sz="1800" kern="1200"/>
            <a:t>(If still no response)</a:t>
          </a:r>
          <a:endParaRPr lang="en-GB" sz="1800" kern="1200"/>
        </a:p>
      </dsp:txBody>
      <dsp:txXfrm>
        <a:off x="4669873" y="1509847"/>
        <a:ext cx="1552090" cy="1680892"/>
      </dsp:txXfrm>
    </dsp:sp>
    <dsp:sp modelId="{BBE4FF93-E837-4E1D-86AE-00BB380AFBA7}">
      <dsp:nvSpPr>
        <dsp:cNvPr id="0" name=""/>
        <dsp:cNvSpPr/>
      </dsp:nvSpPr>
      <dsp:spPr>
        <a:xfrm>
          <a:off x="6435119"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435119" y="2227633"/>
        <a:ext cx="244662" cy="245321"/>
      </dsp:txXfrm>
    </dsp:sp>
    <dsp:sp modelId="{48E98E93-9EF6-43CF-B37D-BCB9EF57DB17}">
      <dsp:nvSpPr>
        <dsp:cNvPr id="0" name=""/>
        <dsp:cNvSpPr/>
      </dsp:nvSpPr>
      <dsp:spPr>
        <a:xfrm>
          <a:off x="6929719" y="1461559"/>
          <a:ext cx="1648666" cy="177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Confirm how to treat outliers for Annex A calculations</a:t>
          </a:r>
          <a:endParaRPr lang="en-GB" sz="1800" kern="1200"/>
        </a:p>
      </dsp:txBody>
      <dsp:txXfrm>
        <a:off x="6978007" y="1509847"/>
        <a:ext cx="1552090" cy="1680892"/>
      </dsp:txXfrm>
    </dsp:sp>
    <dsp:sp modelId="{12760B33-B721-481F-8EDE-25985C376BF2}">
      <dsp:nvSpPr>
        <dsp:cNvPr id="0" name=""/>
        <dsp:cNvSpPr/>
      </dsp:nvSpPr>
      <dsp:spPr>
        <a:xfrm>
          <a:off x="8743252" y="2145859"/>
          <a:ext cx="349517" cy="4088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743252" y="2227633"/>
        <a:ext cx="244662" cy="245321"/>
      </dsp:txXfrm>
    </dsp:sp>
    <dsp:sp modelId="{BC05B5D9-F822-4AA2-B02A-F42AE2DA79FF}">
      <dsp:nvSpPr>
        <dsp:cNvPr id="0" name=""/>
        <dsp:cNvSpPr/>
      </dsp:nvSpPr>
      <dsp:spPr>
        <a:xfrm>
          <a:off x="9237852" y="1461559"/>
          <a:ext cx="1648666" cy="17774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Document rationale RE outliers</a:t>
          </a:r>
          <a:endParaRPr lang="en-GB" sz="1800" kern="1200"/>
        </a:p>
      </dsp:txBody>
      <dsp:txXfrm>
        <a:off x="9286140" y="1509847"/>
        <a:ext cx="1552090" cy="168089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93963-C02C-4EAE-A6F5-F2971C6E8CD4}"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66F5A-0364-4D06-B2D4-9B26D23EE094}" type="slidenum">
              <a:rPr lang="en-GB" smtClean="0"/>
              <a:t>‹#›</a:t>
            </a:fld>
            <a:endParaRPr lang="en-GB"/>
          </a:p>
        </p:txBody>
      </p:sp>
    </p:spTree>
    <p:extLst>
      <p:ext uri="{BB962C8B-B14F-4D97-AF65-F5344CB8AC3E}">
        <p14:creationId xmlns:p14="http://schemas.microsoft.com/office/powerpoint/2010/main" val="274829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7138EAA-1E3D-62EF-150A-09304E834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AE4C23D-3E9A-4655-EF6C-590A77CC7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7892" name="Slide Number Placeholder 3">
            <a:extLst>
              <a:ext uri="{FF2B5EF4-FFF2-40B4-BE49-F238E27FC236}">
                <a16:creationId xmlns:a16="http://schemas.microsoft.com/office/drawing/2014/main" id="{14507BE4-2798-20CC-2C13-A339F0F72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79EF2B-21F8-45CA-98A6-44B14FC59C3D}" type="slidenum">
              <a:rPr lang="en-GB" altLang="en-US"/>
              <a:pPr/>
              <a:t>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59443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61E62302-76B0-42F6-B0D3-C837BF89C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246D63D-E191-4D37-90CF-F54650C5FE68}"/>
              </a:ext>
            </a:extLst>
          </p:cNvPr>
          <p:cNvSpPr/>
          <p:nvPr/>
        </p:nvSpPr>
        <p:spPr>
          <a:xfrm>
            <a:off x="8149902" y="5141625"/>
            <a:ext cx="3572406" cy="94973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accent4"/>
              </a:solidFill>
            </a:endParaRPr>
          </a:p>
        </p:txBody>
      </p:sp>
      <p:sp>
        <p:nvSpPr>
          <p:cNvPr id="13" name="Picture Placeholder 13">
            <a:extLst>
              <a:ext uri="{FF2B5EF4-FFF2-40B4-BE49-F238E27FC236}">
                <a16:creationId xmlns:a16="http://schemas.microsoft.com/office/drawing/2014/main" id="{AED331BC-2B8A-4FD5-B162-DD80F7A4B895}"/>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14" name="Text Placeholder 19">
            <a:extLst>
              <a:ext uri="{FF2B5EF4-FFF2-40B4-BE49-F238E27FC236}">
                <a16:creationId xmlns:a16="http://schemas.microsoft.com/office/drawing/2014/main" id="{2254F5D3-A828-4E2C-81C9-A7B5E7A5A6DC}"/>
              </a:ext>
            </a:extLst>
          </p:cNvPr>
          <p:cNvSpPr>
            <a:spLocks noGrp="1"/>
          </p:cNvSpPr>
          <p:nvPr>
            <p:ph type="body" sz="quarter" idx="11" hasCustomPrompt="1"/>
          </p:nvPr>
        </p:nvSpPr>
        <p:spPr>
          <a:xfrm>
            <a:off x="1438275" y="2266950"/>
            <a:ext cx="6210300" cy="1455738"/>
          </a:xfrm>
          <a:prstGeom prst="rect">
            <a:avLst/>
          </a:prstGeom>
        </p:spPr>
        <p:txBody>
          <a:bodyPr anchor="b">
            <a:normAutofit/>
          </a:bodyPr>
          <a:lstStyle>
            <a:lvl1pPr marL="0" indent="0" algn="l" defTabSz="913800" rtl="0" eaLnBrk="1" fontAlgn="base" latinLnBrk="0" hangingPunct="1">
              <a:spcBef>
                <a:spcPct val="0"/>
              </a:spcBef>
              <a:spcAft>
                <a:spcPct val="0"/>
              </a:spcAft>
              <a:buNone/>
              <a:tabLst>
                <a:tab pos="275436" algn="l"/>
              </a:tabLst>
              <a:defRPr lang="en-US" sz="32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b="0">
                <a:solidFill>
                  <a:schemeClr val="bg1"/>
                </a:solidFill>
                <a:ea typeface="Open Sans" panose="020B0606030504020204" pitchFamily="34" charset="0"/>
                <a:cs typeface="Open Sans" panose="020B0606030504020204" pitchFamily="34" charset="0"/>
              </a:rPr>
              <a:t>ADD HEADER HERE FOR THE DOCUMENT TITLE</a:t>
            </a:r>
          </a:p>
        </p:txBody>
      </p:sp>
      <p:sp>
        <p:nvSpPr>
          <p:cNvPr id="15" name="Text Placeholder 19">
            <a:extLst>
              <a:ext uri="{FF2B5EF4-FFF2-40B4-BE49-F238E27FC236}">
                <a16:creationId xmlns:a16="http://schemas.microsoft.com/office/drawing/2014/main" id="{C9109DA6-9FE7-43CC-AC82-F2FBC55E6359}"/>
              </a:ext>
            </a:extLst>
          </p:cNvPr>
          <p:cNvSpPr>
            <a:spLocks noGrp="1"/>
          </p:cNvSpPr>
          <p:nvPr>
            <p:ph type="body" sz="quarter" idx="12" hasCustomPrompt="1"/>
          </p:nvPr>
        </p:nvSpPr>
        <p:spPr>
          <a:xfrm>
            <a:off x="1438275" y="4032352"/>
            <a:ext cx="6210300" cy="949730"/>
          </a:xfrm>
          <a:prstGeom prst="rect">
            <a:avLst/>
          </a:prstGeom>
        </p:spPr>
        <p:txBody>
          <a:bodyPr anchor="t">
            <a:normAutofit/>
          </a:bodyPr>
          <a:lstStyle>
            <a:lvl1pPr marL="0" indent="0" algn="l" defTabSz="913800" rtl="0" eaLnBrk="1" fontAlgn="base" latinLnBrk="0" hangingPunct="1">
              <a:spcBef>
                <a:spcPct val="0"/>
              </a:spcBef>
              <a:spcAft>
                <a:spcPct val="0"/>
              </a:spcAft>
              <a:buNone/>
              <a:tabLst>
                <a:tab pos="275436" algn="l"/>
              </a:tabLst>
              <a:defRPr lang="en-US" sz="1600" b="0" kern="0" baseline="0" noProof="0" dirty="0" smtClean="0">
                <a:solidFill>
                  <a:schemeClr val="bg1"/>
                </a:solidFill>
                <a:latin typeface="+mj-lt"/>
                <a:ea typeface="Open Sans" panose="020B0606030504020204" pitchFamily="34" charset="0"/>
                <a:cs typeface="Open Sans" panose="020B0606030504020204" pitchFamily="34" charset="0"/>
              </a:defRPr>
            </a:lvl1pPr>
          </a:lstStyle>
          <a:p>
            <a:r>
              <a:rPr lang="en-GB" kern="0">
                <a:solidFill>
                  <a:schemeClr val="bg1"/>
                </a:solidFill>
                <a:latin typeface="+mj-lt"/>
              </a:rPr>
              <a:t>Subtitle | Date</a:t>
            </a:r>
          </a:p>
        </p:txBody>
      </p:sp>
    </p:spTree>
    <p:extLst>
      <p:ext uri="{BB962C8B-B14F-4D97-AF65-F5344CB8AC3E}">
        <p14:creationId xmlns:p14="http://schemas.microsoft.com/office/powerpoint/2010/main" val="208622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Project_Plan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358"/>
            <a:ext cx="6059419" cy="504000"/>
          </a:xfrm>
          <a:prstGeom prst="rect">
            <a:avLst/>
          </a:prstGeom>
        </p:spPr>
        <p:txBody>
          <a:bodyPr anchor="ct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242170535"/>
              </p:ext>
            </p:extLst>
          </p:nvPr>
        </p:nvGraphicFramePr>
        <p:xfrm>
          <a:off x="379948" y="2657468"/>
          <a:ext cx="5814000" cy="304798"/>
        </p:xfrm>
        <a:graphic>
          <a:graphicData uri="http://schemas.openxmlformats.org/drawingml/2006/table">
            <a:tbl>
              <a:tblPr firstRow="1" bandRow="1">
                <a:noFill/>
              </a:tblPr>
              <a:tblGrid>
                <a:gridCol w="5814000">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Current activity and goals for the week</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914784155"/>
              </p:ext>
            </p:extLst>
          </p:nvPr>
        </p:nvGraphicFramePr>
        <p:xfrm>
          <a:off x="10320391" y="36358"/>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8432107"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9033059"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4019530159"/>
              </p:ext>
            </p:extLst>
          </p:nvPr>
        </p:nvGraphicFramePr>
        <p:xfrm>
          <a:off x="6230029" y="2665861"/>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87135504"/>
              </p:ext>
            </p:extLst>
          </p:nvPr>
        </p:nvGraphicFramePr>
        <p:xfrm>
          <a:off x="381016" y="579604"/>
          <a:ext cx="11566263" cy="2033539"/>
        </p:xfrm>
        <a:graphic>
          <a:graphicData uri="http://schemas.openxmlformats.org/drawingml/2006/table">
            <a:tbl>
              <a:tblPr firstRow="1" bandRow="1">
                <a:noFill/>
              </a:tblPr>
              <a:tblGrid>
                <a:gridCol w="11566263">
                  <a:extLst>
                    <a:ext uri="{9D8B030D-6E8A-4147-A177-3AD203B41FA5}">
                      <a16:colId xmlns:a16="http://schemas.microsoft.com/office/drawing/2014/main" val="20000"/>
                    </a:ext>
                  </a:extLst>
                </a:gridCol>
              </a:tblGrid>
              <a:tr h="301506">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72874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948" y="2962820"/>
            <a:ext cx="5814000" cy="1833929"/>
          </a:xfrm>
          <a:prstGeom prst="rect">
            <a:avLst/>
          </a:prstGeom>
        </p:spPr>
        <p:txBody>
          <a:bodyPr/>
          <a:lstStyle>
            <a:lvl1pPr>
              <a:defRPr sz="1400">
                <a:latin typeface="+mj-lt"/>
              </a:defRPr>
            </a:lvl1pPr>
            <a:lvl2pPr>
              <a:defRPr sz="1400">
                <a:latin typeface="+mj-lt"/>
              </a:defRPr>
            </a:lvl2pPr>
          </a:lstStyle>
          <a:p>
            <a:r>
              <a:rPr lang="en-GB"/>
              <a:t>Enter Table, with goals as rows, and columns:</a:t>
            </a:r>
          </a:p>
          <a:p>
            <a:pPr lvl="1"/>
            <a:r>
              <a:rPr lang="en-GB"/>
              <a:t>Activity (as above project plan)</a:t>
            </a:r>
          </a:p>
          <a:p>
            <a:pPr lvl="1"/>
            <a:r>
              <a:rPr lang="en-GB"/>
              <a:t>Goal</a:t>
            </a:r>
          </a:p>
          <a:p>
            <a:pPr lvl="1"/>
            <a:r>
              <a:rPr lang="en-GB"/>
              <a:t>Status</a:t>
            </a:r>
          </a:p>
          <a:p>
            <a:pPr lvl="1"/>
            <a:r>
              <a:rPr lang="en-GB"/>
              <a:t>Due date</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231001" y="2971212"/>
            <a:ext cx="5814000"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a:t>
            </a:r>
          </a:p>
          <a:p>
            <a:pPr lvl="1"/>
            <a:r>
              <a:rPr lang="en-GB"/>
              <a:t>Risk / Issue name</a:t>
            </a:r>
          </a:p>
          <a:p>
            <a:pPr lvl="1"/>
            <a:r>
              <a:rPr lang="en-GB"/>
              <a:t>RAG</a:t>
            </a:r>
          </a:p>
          <a:p>
            <a:pPr lvl="1"/>
            <a:r>
              <a:rPr lang="en-GB"/>
              <a:t>Mitigation &amp; Timescale</a:t>
            </a:r>
          </a:p>
          <a:p>
            <a:pPr lvl="1"/>
            <a:r>
              <a:rPr lang="en-GB"/>
              <a:t>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9948"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9032390"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6358"/>
            <a:ext cx="819944" cy="504000"/>
          </a:xfrm>
          <a:prstGeom prst="rect">
            <a:avLst/>
          </a:prstGeom>
          <a:ln>
            <a:solidFill>
              <a:schemeClr val="tx1"/>
            </a:solidFill>
          </a:ln>
        </p:spPr>
        <p:txBody>
          <a:bodyPr/>
          <a:lstStyle>
            <a:lvl1pPr marL="0" indent="0">
              <a:buNone/>
              <a:defRPr/>
            </a:lvl1pPr>
          </a:lstStyle>
          <a:p>
            <a:pPr lvl="0"/>
            <a:r>
              <a:rPr lang="en-GB"/>
              <a:t> </a:t>
            </a:r>
          </a:p>
        </p:txBody>
      </p:sp>
      <p:sp>
        <p:nvSpPr>
          <p:cNvPr id="4" name="Table Placeholder 3">
            <a:extLst>
              <a:ext uri="{FF2B5EF4-FFF2-40B4-BE49-F238E27FC236}">
                <a16:creationId xmlns:a16="http://schemas.microsoft.com/office/drawing/2014/main" id="{50FEA71F-7D9C-4D3E-8475-81C55D429DD3}"/>
              </a:ext>
            </a:extLst>
          </p:cNvPr>
          <p:cNvSpPr>
            <a:spLocks noGrp="1"/>
          </p:cNvSpPr>
          <p:nvPr>
            <p:ph type="tbl" sz="quarter" idx="19"/>
          </p:nvPr>
        </p:nvSpPr>
        <p:spPr>
          <a:xfrm>
            <a:off x="647364" y="579605"/>
            <a:ext cx="11300161" cy="2016350"/>
          </a:xfrm>
          <a:prstGeom prst="rect">
            <a:avLst/>
          </a:prstGeom>
        </p:spPr>
        <p:txBody>
          <a:bodyPr/>
          <a:lstStyle>
            <a:lvl1pPr>
              <a:defRPr sz="1200"/>
            </a:lvl1pPr>
          </a:lstStyle>
          <a:p>
            <a:r>
              <a:rPr lang="en-US"/>
              <a:t>Click icon to add table</a:t>
            </a:r>
            <a:endParaRPr lang="en-GB"/>
          </a:p>
        </p:txBody>
      </p:sp>
      <p:sp>
        <p:nvSpPr>
          <p:cNvPr id="25" name="TextBox 24">
            <a:extLst>
              <a:ext uri="{FF2B5EF4-FFF2-40B4-BE49-F238E27FC236}">
                <a16:creationId xmlns:a16="http://schemas.microsoft.com/office/drawing/2014/main" id="{F63FFB2B-59E1-4BF7-BB11-5C494834C3F4}"/>
              </a:ext>
            </a:extLst>
          </p:cNvPr>
          <p:cNvSpPr txBox="1"/>
          <p:nvPr/>
        </p:nvSpPr>
        <p:spPr>
          <a:xfrm rot="16200000">
            <a:off x="-505438" y="1464991"/>
            <a:ext cx="2033538" cy="262764"/>
          </a:xfrm>
          <a:prstGeom prst="rect">
            <a:avLst/>
          </a:prstGeom>
          <a:solidFill>
            <a:schemeClr val="bg2"/>
          </a:solidFill>
        </p:spPr>
        <p:txBody>
          <a:bodyPr wrap="square" rtlCol="0" anchor="ctr" anchorCtr="0">
            <a:noAutofit/>
          </a:bodyPr>
          <a:lstStyle/>
          <a:p>
            <a:pPr algn="ctr"/>
            <a:r>
              <a:rPr lang="en-GB" sz="1400" b="1" i="0" u="none" strike="noStrike" kern="1200" cap="none">
                <a:solidFill>
                  <a:schemeClr val="bg1"/>
                </a:solidFill>
                <a:latin typeface="+mj-lt"/>
                <a:ea typeface="+mn-ea"/>
                <a:cs typeface="+mn-cs"/>
              </a:rPr>
              <a:t>Project plan</a:t>
            </a:r>
          </a:p>
        </p:txBody>
      </p:sp>
      <p:sp>
        <p:nvSpPr>
          <p:cNvPr id="37" name="Rectangle 36">
            <a:extLst>
              <a:ext uri="{FF2B5EF4-FFF2-40B4-BE49-F238E27FC236}">
                <a16:creationId xmlns:a16="http://schemas.microsoft.com/office/drawing/2014/main" id="{DC843792-3186-41D8-95DF-17548486B558}"/>
              </a:ext>
            </a:extLst>
          </p:cNvPr>
          <p:cNvSpPr/>
          <p:nvPr/>
        </p:nvSpPr>
        <p:spPr>
          <a:xfrm>
            <a:off x="6543823" y="36358"/>
            <a:ext cx="600952" cy="504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Todays Date</a:t>
            </a:r>
          </a:p>
        </p:txBody>
      </p:sp>
      <p:sp>
        <p:nvSpPr>
          <p:cNvPr id="38" name="Rectangle 37">
            <a:extLst>
              <a:ext uri="{FF2B5EF4-FFF2-40B4-BE49-F238E27FC236}">
                <a16:creationId xmlns:a16="http://schemas.microsoft.com/office/drawing/2014/main" id="{E32864F2-9510-452E-8AD4-5A4593AB66FF}"/>
              </a:ext>
            </a:extLst>
          </p:cNvPr>
          <p:cNvSpPr/>
          <p:nvPr/>
        </p:nvSpPr>
        <p:spPr>
          <a:xfrm>
            <a:off x="7144775" y="36358"/>
            <a:ext cx="1182876" cy="50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sp>
        <p:nvSpPr>
          <p:cNvPr id="40" name="Text Placeholder 38">
            <a:extLst>
              <a:ext uri="{FF2B5EF4-FFF2-40B4-BE49-F238E27FC236}">
                <a16:creationId xmlns:a16="http://schemas.microsoft.com/office/drawing/2014/main" id="{2172BA50-6510-4B92-8501-62CF8DD67FE8}"/>
              </a:ext>
            </a:extLst>
          </p:cNvPr>
          <p:cNvSpPr>
            <a:spLocks noGrp="1"/>
          </p:cNvSpPr>
          <p:nvPr>
            <p:ph type="body" sz="quarter" idx="20" hasCustomPrompt="1"/>
          </p:nvPr>
        </p:nvSpPr>
        <p:spPr>
          <a:xfrm>
            <a:off x="7144106" y="36358"/>
            <a:ext cx="1183545" cy="504000"/>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graphicFrame>
        <p:nvGraphicFramePr>
          <p:cNvPr id="42" name="Google Shape;942;g6b7fea2f07_4_567">
            <a:extLst>
              <a:ext uri="{FF2B5EF4-FFF2-40B4-BE49-F238E27FC236}">
                <a16:creationId xmlns:a16="http://schemas.microsoft.com/office/drawing/2014/main" id="{0B1375B1-C7D7-4090-B6A1-DD602292FC95}"/>
              </a:ext>
            </a:extLst>
          </p:cNvPr>
          <p:cNvGraphicFramePr/>
          <p:nvPr>
            <p:extLst>
              <p:ext uri="{D42A27DB-BD31-4B8C-83A1-F6EECF244321}">
                <p14:modId xmlns:p14="http://schemas.microsoft.com/office/powerpoint/2010/main" val="1230189827"/>
              </p:ext>
            </p:extLst>
          </p:nvPr>
        </p:nvGraphicFramePr>
        <p:xfrm>
          <a:off x="379948"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Next Key Stakeholder Meetings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44" name="Google Shape;942;g6b7fea2f07_4_567">
            <a:extLst>
              <a:ext uri="{FF2B5EF4-FFF2-40B4-BE49-F238E27FC236}">
                <a16:creationId xmlns:a16="http://schemas.microsoft.com/office/drawing/2014/main" id="{8E9189C0-5168-48AA-ADA0-9D9EC8DE0094}"/>
              </a:ext>
            </a:extLst>
          </p:cNvPr>
          <p:cNvGraphicFramePr/>
          <p:nvPr>
            <p:extLst>
              <p:ext uri="{D42A27DB-BD31-4B8C-83A1-F6EECF244321}">
                <p14:modId xmlns:p14="http://schemas.microsoft.com/office/powerpoint/2010/main" val="4037566013"/>
              </p:ext>
            </p:extLst>
          </p:nvPr>
        </p:nvGraphicFramePr>
        <p:xfrm>
          <a:off x="6230029" y="4858262"/>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Upcoming governance and recurring meetings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sp>
        <p:nvSpPr>
          <p:cNvPr id="45" name="Content Placeholder 2">
            <a:extLst>
              <a:ext uri="{FF2B5EF4-FFF2-40B4-BE49-F238E27FC236}">
                <a16:creationId xmlns:a16="http://schemas.microsoft.com/office/drawing/2014/main" id="{730228E4-B76E-4006-A6A3-4AE4A5F30998}"/>
              </a:ext>
            </a:extLst>
          </p:cNvPr>
          <p:cNvSpPr>
            <a:spLocks noGrp="1"/>
          </p:cNvSpPr>
          <p:nvPr>
            <p:ph idx="21"/>
          </p:nvPr>
        </p:nvSpPr>
        <p:spPr>
          <a:xfrm>
            <a:off x="6231001" y="5173901"/>
            <a:ext cx="5814000" cy="1216740"/>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CBD1D942-1E7B-E608-53BA-C5BA6E8F0FCF}"/>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69147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7" name="Footer Placeholder 4">
            <a:extLst>
              <a:ext uri="{FF2B5EF4-FFF2-40B4-BE49-F238E27FC236}">
                <a16:creationId xmlns:a16="http://schemas.microsoft.com/office/drawing/2014/main" id="{2E665F1A-1C41-4EA0-8741-07136EFA83F1}"/>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8" name="Slide Number Placeholder 5">
            <a:extLst>
              <a:ext uri="{FF2B5EF4-FFF2-40B4-BE49-F238E27FC236}">
                <a16:creationId xmlns:a16="http://schemas.microsoft.com/office/drawing/2014/main" id="{F11A33E4-0588-43F0-85FE-84637EFB3492}"/>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97482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los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
        <p:nvSpPr>
          <p:cNvPr id="12" name="Text Placeholder 2">
            <a:extLst>
              <a:ext uri="{FF2B5EF4-FFF2-40B4-BE49-F238E27FC236}">
                <a16:creationId xmlns:a16="http://schemas.microsoft.com/office/drawing/2014/main" id="{65DE366A-B343-4E5E-B55A-9B9F6133291E}"/>
              </a:ext>
            </a:extLst>
          </p:cNvPr>
          <p:cNvSpPr>
            <a:spLocks noGrp="1"/>
          </p:cNvSpPr>
          <p:nvPr>
            <p:ph type="body" sz="quarter" idx="16" hasCustomPrompt="1"/>
          </p:nvPr>
        </p:nvSpPr>
        <p:spPr>
          <a:xfrm>
            <a:off x="987426" y="3318168"/>
            <a:ext cx="7060466" cy="1747982"/>
          </a:xfrm>
          <a:prstGeom prst="rect">
            <a:avLst/>
          </a:prstGeom>
        </p:spPr>
        <p:txBody>
          <a:bodyPr tIns="0"/>
          <a:lstStyle>
            <a:lvl1pPr marL="0" indent="0">
              <a:buNone/>
              <a:defRPr sz="1600">
                <a:solidFill>
                  <a:schemeClr val="bg1"/>
                </a:solidFill>
                <a:latin typeface="+mj-lt"/>
              </a:defRPr>
            </a:lvl1pPr>
          </a:lstStyle>
          <a:p>
            <a:pPr lvl="0"/>
            <a:r>
              <a:rPr lang="en-GB"/>
              <a:t>0115 8240040</a:t>
            </a:r>
          </a:p>
          <a:p>
            <a:pPr lvl="0"/>
            <a:r>
              <a:rPr lang="en-GB"/>
              <a:t>info@peopletoo.co.uk</a:t>
            </a:r>
          </a:p>
          <a:p>
            <a:pPr lvl="0"/>
            <a:r>
              <a:rPr lang="en-GB"/>
              <a:t>www.peopletoo.co.uk</a:t>
            </a:r>
          </a:p>
        </p:txBody>
      </p:sp>
      <p:pic>
        <p:nvPicPr>
          <p:cNvPr id="4" name="Picture 3">
            <a:extLst>
              <a:ext uri="{FF2B5EF4-FFF2-40B4-BE49-F238E27FC236}">
                <a16:creationId xmlns:a16="http://schemas.microsoft.com/office/drawing/2014/main" id="{3FE04827-B195-4106-A7C6-FA9DAEAE02E6}"/>
              </a:ext>
            </a:extLst>
          </p:cNvPr>
          <p:cNvPicPr>
            <a:picLocks noChangeAspect="1"/>
          </p:cNvPicPr>
          <p:nvPr/>
        </p:nvPicPr>
        <p:blipFill>
          <a:blip r:embed="rId4"/>
          <a:stretch>
            <a:fillRect/>
          </a:stretch>
        </p:blipFill>
        <p:spPr>
          <a:xfrm>
            <a:off x="937328" y="2136903"/>
            <a:ext cx="3429479" cy="1181265"/>
          </a:xfrm>
          <a:prstGeom prst="rect">
            <a:avLst/>
          </a:prstGeom>
        </p:spPr>
      </p:pic>
      <p:sp>
        <p:nvSpPr>
          <p:cNvPr id="15" name="Rectangle 14">
            <a:extLst>
              <a:ext uri="{FF2B5EF4-FFF2-40B4-BE49-F238E27FC236}">
                <a16:creationId xmlns:a16="http://schemas.microsoft.com/office/drawing/2014/main" id="{3DCBA9F5-6649-48DF-B81D-6FB0072B73CE}"/>
              </a:ext>
            </a:extLst>
          </p:cNvPr>
          <p:cNvSpPr/>
          <p:nvPr/>
        </p:nvSpPr>
        <p:spPr>
          <a:xfrm>
            <a:off x="7908322" y="634360"/>
            <a:ext cx="3551125" cy="2182731"/>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262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Graph and comment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760"/>
            <a:ext cx="10972800" cy="1143000"/>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6096000" y="1268760"/>
            <a:ext cx="5486400" cy="4554992"/>
          </a:xfrm>
        </p:spPr>
        <p:txBody>
          <a:bodyPr/>
          <a:lstStyle>
            <a:lvl1pPr>
              <a:defRPr>
                <a:latin typeface="Open Sans"/>
                <a:cs typeface="Arial" panose="020B0604020202020204" pitchFamily="34" charset="0"/>
              </a:defRPr>
            </a:lvl1pPr>
            <a:lvl2pPr>
              <a:defRPr>
                <a:latin typeface="Open Sans"/>
                <a:cs typeface="Arial" panose="020B0604020202020204" pitchFamily="34" charset="0"/>
              </a:defRPr>
            </a:lvl2pPr>
            <a:lvl3pPr>
              <a:defRPr>
                <a:latin typeface="Open Sans"/>
                <a:cs typeface="Arial" panose="020B0604020202020204" pitchFamily="34" charset="0"/>
              </a:defRPr>
            </a:lvl3pPr>
            <a:lvl4pPr>
              <a:defRPr>
                <a:latin typeface="Open Sans"/>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12"/>
          </p:nvPr>
        </p:nvSpPr>
        <p:spPr/>
        <p:txBody>
          <a:bodyPr/>
          <a:lstStyle/>
          <a:p>
            <a:fld id="{6DE5D082-E394-49EF-8FDB-9D7E87C05279}" type="slidenum">
              <a:rPr lang="en-GB" smtClean="0"/>
              <a:t>‹#›</a:t>
            </a:fld>
            <a:endParaRPr lang="en-GB"/>
          </a:p>
        </p:txBody>
      </p:sp>
      <p:sp>
        <p:nvSpPr>
          <p:cNvPr id="7" name="Chart Placeholder 6">
            <a:extLst>
              <a:ext uri="{FF2B5EF4-FFF2-40B4-BE49-F238E27FC236}">
                <a16:creationId xmlns:a16="http://schemas.microsoft.com/office/drawing/2014/main" id="{84A5EDDF-839E-437C-B109-066145839FC9}"/>
              </a:ext>
            </a:extLst>
          </p:cNvPr>
          <p:cNvSpPr>
            <a:spLocks noGrp="1"/>
          </p:cNvSpPr>
          <p:nvPr>
            <p:ph type="chart" sz="quarter" idx="13"/>
          </p:nvPr>
        </p:nvSpPr>
        <p:spPr>
          <a:xfrm>
            <a:off x="609600" y="1268756"/>
            <a:ext cx="5486400" cy="4554995"/>
          </a:xfrm>
        </p:spPr>
        <p:txBody>
          <a:bodyPr/>
          <a:lstStyle/>
          <a:p>
            <a:r>
              <a:rPr lang="en-US"/>
              <a:t>Click icon to add chart</a:t>
            </a:r>
            <a:endParaRPr lang="en-GB"/>
          </a:p>
        </p:txBody>
      </p:sp>
    </p:spTree>
    <p:extLst>
      <p:ext uri="{BB962C8B-B14F-4D97-AF65-F5344CB8AC3E}">
        <p14:creationId xmlns:p14="http://schemas.microsoft.com/office/powerpoint/2010/main" val="153828336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183089" y="1622995"/>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183089" y="5225143"/>
            <a:ext cx="5214869" cy="87085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B183ADA9-B9B3-8FD0-6DAA-71330BC53303}"/>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46802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19071-F061-4A13-BBF1-6030385F0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501DD6-48BC-4BBA-A637-4937FE1AD0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B67FF-E12A-4D81-9733-9CE35E8E2AB0}"/>
              </a:ext>
            </a:extLst>
          </p:cNvPr>
          <p:cNvSpPr>
            <a:spLocks noGrp="1"/>
          </p:cNvSpPr>
          <p:nvPr>
            <p:ph type="dt" sz="half" idx="10"/>
          </p:nvPr>
        </p:nvSpPr>
        <p:spPr/>
        <p:txBody>
          <a:bodyPr/>
          <a:lstStyle/>
          <a:p>
            <a:fld id="{7579EEE7-6AAC-4445-B25B-CC547ED058FD}" type="datetimeFigureOut">
              <a:rPr lang="en-GB" smtClean="0"/>
              <a:t>23/01/2023</a:t>
            </a:fld>
            <a:endParaRPr lang="en-GB"/>
          </a:p>
        </p:txBody>
      </p:sp>
      <p:sp>
        <p:nvSpPr>
          <p:cNvPr id="5" name="Footer Placeholder 4">
            <a:extLst>
              <a:ext uri="{FF2B5EF4-FFF2-40B4-BE49-F238E27FC236}">
                <a16:creationId xmlns:a16="http://schemas.microsoft.com/office/drawing/2014/main" id="{B7BD6050-5EB8-44F6-ADD7-5AE4F33F9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3F5E7-3738-4D57-91DE-6F26740C8447}"/>
              </a:ext>
            </a:extLst>
          </p:cNvPr>
          <p:cNvSpPr>
            <a:spLocks noGrp="1"/>
          </p:cNvSpPr>
          <p:nvPr>
            <p:ph type="sldNum" sz="quarter" idx="12"/>
          </p:nvPr>
        </p:nvSpPr>
        <p:spPr/>
        <p:txBody>
          <a:bodyPr/>
          <a:lstStyle/>
          <a:p>
            <a:fld id="{6DE5D082-E394-49EF-8FDB-9D7E87C05279}" type="slidenum">
              <a:rPr lang="en-GB" smtClean="0"/>
              <a:t>‹#›</a:t>
            </a:fld>
            <a:endParaRPr lang="en-GB"/>
          </a:p>
        </p:txBody>
      </p:sp>
    </p:spTree>
    <p:extLst>
      <p:ext uri="{BB962C8B-B14F-4D97-AF65-F5344CB8AC3E}">
        <p14:creationId xmlns:p14="http://schemas.microsoft.com/office/powerpoint/2010/main" val="39263453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Agenda and Contents">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361917"/>
          </a:xfrm>
          <a:prstGeom prst="rect">
            <a:avLst/>
          </a:prstGeom>
        </p:spPr>
        <p:txBody>
          <a:bodyPr anchor="ctr"/>
          <a:lstStyle>
            <a:lvl1pP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0" name="Text Placeholder 5">
            <a:extLst>
              <a:ext uri="{FF2B5EF4-FFF2-40B4-BE49-F238E27FC236}">
                <a16:creationId xmlns:a16="http://schemas.microsoft.com/office/drawing/2014/main" id="{F17CECF7-F9D8-4C62-8536-2A7E1EE64688}"/>
              </a:ext>
            </a:extLst>
          </p:cNvPr>
          <p:cNvSpPr>
            <a:spLocks noGrp="1"/>
          </p:cNvSpPr>
          <p:nvPr>
            <p:ph type="body" sz="quarter" idx="18" hasCustomPrompt="1"/>
          </p:nvPr>
        </p:nvSpPr>
        <p:spPr>
          <a:xfrm>
            <a:off x="1111249" y="219379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2</a:t>
            </a:r>
          </a:p>
        </p:txBody>
      </p:sp>
      <p:sp>
        <p:nvSpPr>
          <p:cNvPr id="21" name="Text Placeholder 5">
            <a:extLst>
              <a:ext uri="{FF2B5EF4-FFF2-40B4-BE49-F238E27FC236}">
                <a16:creationId xmlns:a16="http://schemas.microsoft.com/office/drawing/2014/main" id="{BF7C65BF-9548-4614-A7C8-74650DFA759B}"/>
              </a:ext>
            </a:extLst>
          </p:cNvPr>
          <p:cNvSpPr>
            <a:spLocks noGrp="1"/>
          </p:cNvSpPr>
          <p:nvPr>
            <p:ph type="body" sz="quarter" idx="19" hasCustomPrompt="1"/>
          </p:nvPr>
        </p:nvSpPr>
        <p:spPr>
          <a:xfrm>
            <a:off x="1111248" y="276458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3</a:t>
            </a:r>
          </a:p>
        </p:txBody>
      </p:sp>
      <p:sp>
        <p:nvSpPr>
          <p:cNvPr id="22" name="Text Placeholder 5">
            <a:extLst>
              <a:ext uri="{FF2B5EF4-FFF2-40B4-BE49-F238E27FC236}">
                <a16:creationId xmlns:a16="http://schemas.microsoft.com/office/drawing/2014/main" id="{4B8B301E-42CF-406E-9EB2-F0CFCBBCFEF2}"/>
              </a:ext>
            </a:extLst>
          </p:cNvPr>
          <p:cNvSpPr>
            <a:spLocks noGrp="1"/>
          </p:cNvSpPr>
          <p:nvPr>
            <p:ph type="body" sz="quarter" idx="20" hasCustomPrompt="1"/>
          </p:nvPr>
        </p:nvSpPr>
        <p:spPr>
          <a:xfrm>
            <a:off x="1111247" y="3335378"/>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4</a:t>
            </a:r>
          </a:p>
        </p:txBody>
      </p:sp>
      <p:sp>
        <p:nvSpPr>
          <p:cNvPr id="23" name="Text Placeholder 5">
            <a:extLst>
              <a:ext uri="{FF2B5EF4-FFF2-40B4-BE49-F238E27FC236}">
                <a16:creationId xmlns:a16="http://schemas.microsoft.com/office/drawing/2014/main" id="{42F7B948-CD79-47F6-B90D-E3D283ED2BC0}"/>
              </a:ext>
            </a:extLst>
          </p:cNvPr>
          <p:cNvSpPr>
            <a:spLocks noGrp="1"/>
          </p:cNvSpPr>
          <p:nvPr>
            <p:ph type="body" sz="quarter" idx="21" hasCustomPrompt="1"/>
          </p:nvPr>
        </p:nvSpPr>
        <p:spPr>
          <a:xfrm>
            <a:off x="1111246" y="3906172"/>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5</a:t>
            </a:r>
          </a:p>
        </p:txBody>
      </p:sp>
      <p:sp>
        <p:nvSpPr>
          <p:cNvPr id="24" name="Text Placeholder 5">
            <a:extLst>
              <a:ext uri="{FF2B5EF4-FFF2-40B4-BE49-F238E27FC236}">
                <a16:creationId xmlns:a16="http://schemas.microsoft.com/office/drawing/2014/main" id="{EC723C7E-1B58-40EA-B956-F047412E7389}"/>
              </a:ext>
            </a:extLst>
          </p:cNvPr>
          <p:cNvSpPr>
            <a:spLocks noGrp="1"/>
          </p:cNvSpPr>
          <p:nvPr>
            <p:ph type="body" sz="quarter" idx="22" hasCustomPrompt="1"/>
          </p:nvPr>
        </p:nvSpPr>
        <p:spPr>
          <a:xfrm>
            <a:off x="1111245" y="4476966"/>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6</a:t>
            </a:r>
          </a:p>
        </p:txBody>
      </p:sp>
      <p:sp>
        <p:nvSpPr>
          <p:cNvPr id="25" name="Text Placeholder 5">
            <a:extLst>
              <a:ext uri="{FF2B5EF4-FFF2-40B4-BE49-F238E27FC236}">
                <a16:creationId xmlns:a16="http://schemas.microsoft.com/office/drawing/2014/main" id="{4E076F06-20A2-40F7-9245-3B21F26F3BBB}"/>
              </a:ext>
            </a:extLst>
          </p:cNvPr>
          <p:cNvSpPr>
            <a:spLocks noGrp="1"/>
          </p:cNvSpPr>
          <p:nvPr>
            <p:ph type="body" sz="quarter" idx="23" hasCustomPrompt="1"/>
          </p:nvPr>
        </p:nvSpPr>
        <p:spPr>
          <a:xfrm>
            <a:off x="1111244" y="5047760"/>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7</a:t>
            </a:r>
          </a:p>
        </p:txBody>
      </p:sp>
      <p:sp>
        <p:nvSpPr>
          <p:cNvPr id="26" name="Text Placeholder 5">
            <a:extLst>
              <a:ext uri="{FF2B5EF4-FFF2-40B4-BE49-F238E27FC236}">
                <a16:creationId xmlns:a16="http://schemas.microsoft.com/office/drawing/2014/main" id="{B188ED22-902C-4323-9FAB-BAEEFB1D4196}"/>
              </a:ext>
            </a:extLst>
          </p:cNvPr>
          <p:cNvSpPr>
            <a:spLocks noGrp="1"/>
          </p:cNvSpPr>
          <p:nvPr>
            <p:ph type="body" sz="quarter" idx="24" hasCustomPrompt="1"/>
          </p:nvPr>
        </p:nvSpPr>
        <p:spPr>
          <a:xfrm>
            <a:off x="1111243" y="5618554"/>
            <a:ext cx="6936647" cy="361917"/>
          </a:xfrm>
          <a:prstGeom prst="rect">
            <a:avLst/>
          </a:prstGeom>
        </p:spPr>
        <p:txBody>
          <a:bodyPr/>
          <a:lstStyle>
            <a:lvl1pPr>
              <a:defRPr lang="en-US" sz="2400" kern="1200" dirty="0" smtClean="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8</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r>
              <a:rPr lang="en-GB"/>
              <a:t>Strictly private &amp; confidential</a:t>
            </a:r>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306869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BB65CF4B-C1BC-4DC9-8968-1493E4EDAC9D}"/>
              </a:ext>
            </a:extLst>
          </p:cNvPr>
          <p:cNvSpPr/>
          <p:nvPr userDrawn="1"/>
        </p:nvSpPr>
        <p:spPr>
          <a:xfrm flipV="1">
            <a:off x="10249786" y="-1"/>
            <a:ext cx="1942214" cy="850606"/>
          </a:xfrm>
          <a:prstGeom prst="round2SameRect">
            <a:avLst/>
          </a:prstGeom>
          <a:solidFill>
            <a:schemeClr val="bg1"/>
          </a:solidFill>
          <a:ln>
            <a:noFill/>
          </a:ln>
          <a:effectLst>
            <a:outerShdw blurRad="5969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descr="peopletoo_strap_whitebkgd.jpg">
            <a:extLst>
              <a:ext uri="{FF2B5EF4-FFF2-40B4-BE49-F238E27FC236}">
                <a16:creationId xmlns:a16="http://schemas.microsoft.com/office/drawing/2014/main" id="{152BA9AB-AAAE-4D11-8C36-9595FF561CA9}"/>
              </a:ext>
            </a:extLst>
          </p:cNvPr>
          <p:cNvPicPr>
            <a:picLocks noChangeAspect="1"/>
          </p:cNvPicPr>
          <p:nvPr userDrawn="1"/>
        </p:nvPicPr>
        <p:blipFill rotWithShape="1">
          <a:blip r:embed="rId2" cstate="print"/>
          <a:srcRect t="8776" b="11589"/>
          <a:stretch/>
        </p:blipFill>
        <p:spPr bwMode="auto">
          <a:xfrm>
            <a:off x="10396450" y="70430"/>
            <a:ext cx="1710485" cy="673848"/>
          </a:xfrm>
          <a:prstGeom prst="rect">
            <a:avLst/>
          </a:prstGeom>
          <a:noFill/>
          <a:ln w="9525">
            <a:noFill/>
            <a:miter lim="800000"/>
            <a:headEnd/>
            <a:tailEnd/>
          </a:ln>
        </p:spPr>
      </p:pic>
      <p:sp>
        <p:nvSpPr>
          <p:cNvPr id="13" name="Rectangle 12">
            <a:extLst>
              <a:ext uri="{FF2B5EF4-FFF2-40B4-BE49-F238E27FC236}">
                <a16:creationId xmlns:a16="http://schemas.microsoft.com/office/drawing/2014/main" id="{F998BE32-2CAE-4094-97FE-A88C215456A4}"/>
              </a:ext>
            </a:extLst>
          </p:cNvPr>
          <p:cNvSpPr/>
          <p:nvPr userDrawn="1"/>
        </p:nvSpPr>
        <p:spPr>
          <a:xfrm>
            <a:off x="9410299" y="6356683"/>
            <a:ext cx="2781701" cy="430887"/>
          </a:xfrm>
          <a:prstGeom prst="rect">
            <a:avLst/>
          </a:prstGeom>
        </p:spPr>
        <p:txBody>
          <a:bodyPr wrap="square">
            <a:spAutoFit/>
          </a:bodyPr>
          <a:lstStyle/>
          <a:p>
            <a:pPr algn="r"/>
            <a:endParaRPr lang="en-US" sz="1100">
              <a:solidFill>
                <a:schemeClr val="bg1">
                  <a:lumMod val="50000"/>
                </a:schemeClr>
              </a:solidFill>
            </a:endParaRPr>
          </a:p>
          <a:p>
            <a:pPr algn="r"/>
            <a:r>
              <a:rPr lang="en-US" sz="1100">
                <a:solidFill>
                  <a:schemeClr val="bg1">
                    <a:lumMod val="50000"/>
                  </a:schemeClr>
                </a:solidFill>
              </a:rPr>
              <a:t> © 2019 Peopletoo Ltd All Rights Reserved.</a:t>
            </a:r>
          </a:p>
        </p:txBody>
      </p:sp>
    </p:spTree>
    <p:extLst>
      <p:ext uri="{BB962C8B-B14F-4D97-AF65-F5344CB8AC3E}">
        <p14:creationId xmlns:p14="http://schemas.microsoft.com/office/powerpoint/2010/main" val="983638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DC7F-1F46-5647-B6A0-2C11EB43D44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067256-1328-EC45-8F34-F455E4DE5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376A23-7CF0-5848-BE70-E3C65E9F77D1}"/>
              </a:ext>
            </a:extLst>
          </p:cNvPr>
          <p:cNvSpPr>
            <a:spLocks noGrp="1"/>
          </p:cNvSpPr>
          <p:nvPr>
            <p:ph type="dt" sz="half" idx="10"/>
          </p:nvPr>
        </p:nvSpPr>
        <p:spPr/>
        <p:txBody>
          <a:bodyPr/>
          <a:lstStyle/>
          <a:p>
            <a:fld id="{A4E7864D-D53A-4B48-83A6-EFC25C17B438}" type="datetimeFigureOut">
              <a:rPr lang="en-GB" smtClean="0"/>
              <a:t>23/01/2023</a:t>
            </a:fld>
            <a:endParaRPr lang="en-GB"/>
          </a:p>
        </p:txBody>
      </p:sp>
      <p:sp>
        <p:nvSpPr>
          <p:cNvPr id="5" name="Footer Placeholder 4">
            <a:extLst>
              <a:ext uri="{FF2B5EF4-FFF2-40B4-BE49-F238E27FC236}">
                <a16:creationId xmlns:a16="http://schemas.microsoft.com/office/drawing/2014/main" id="{D3CECC85-8416-F947-865A-BD25C308FB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85FBF6-D231-EA48-A16C-8A00C3910D96}"/>
              </a:ext>
            </a:extLst>
          </p:cNvPr>
          <p:cNvSpPr>
            <a:spLocks noGrp="1"/>
          </p:cNvSpPr>
          <p:nvPr>
            <p:ph type="sldNum" sz="quarter" idx="12"/>
          </p:nvPr>
        </p:nvSpPr>
        <p:spPr/>
        <p:txBody>
          <a:bodyPr/>
          <a:lstStyle/>
          <a:p>
            <a:fld id="{3E498840-9478-4B3A-BE17-F0C9FE1BD228}" type="slidenum">
              <a:rPr lang="en-GB" smtClean="0"/>
              <a:t>‹#›</a:t>
            </a:fld>
            <a:endParaRPr lang="en-GB"/>
          </a:p>
        </p:txBody>
      </p:sp>
      <p:sp>
        <p:nvSpPr>
          <p:cNvPr id="7" name="TextBox 6">
            <a:extLst>
              <a:ext uri="{FF2B5EF4-FFF2-40B4-BE49-F238E27FC236}">
                <a16:creationId xmlns:a16="http://schemas.microsoft.com/office/drawing/2014/main" id="{AC32AAFE-DEB5-C28F-0939-C8F23CFB70B1}"/>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98342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374901"/>
            <a:ext cx="7777571" cy="711081"/>
          </a:xfrm>
        </p:spPr>
        <p:txBody>
          <a:bodyPr>
            <a:noAutofit/>
          </a:bodyPr>
          <a:lstStyle>
            <a:lvl1pPr>
              <a:defRPr sz="3200" b="1">
                <a:latin typeface="+mj-lt"/>
                <a:ea typeface="Century Gothic" charset="0"/>
                <a:cs typeface="Century Gothic" charset="0"/>
              </a:defRPr>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t>‹#›</a:t>
            </a:fld>
            <a:endParaRPr lang="en-US"/>
          </a:p>
        </p:txBody>
      </p:sp>
      <p:sp>
        <p:nvSpPr>
          <p:cNvPr id="10" name="Text Placeholder 9"/>
          <p:cNvSpPr>
            <a:spLocks noGrp="1"/>
          </p:cNvSpPr>
          <p:nvPr>
            <p:ph type="body" sz="quarter" idx="13" hasCustomPrompt="1"/>
          </p:nvPr>
        </p:nvSpPr>
        <p:spPr>
          <a:xfrm>
            <a:off x="609760" y="1085671"/>
            <a:ext cx="3958793" cy="510870"/>
          </a:xfrm>
        </p:spPr>
        <p:txBody>
          <a:bodyPr>
            <a:normAutofit/>
          </a:bodyPr>
          <a:lstStyle>
            <a:lvl1pPr marL="457120" marR="0" indent="-457120" algn="l" defTabSz="1218987" rtl="0" eaLnBrk="1" fontAlgn="auto" latinLnBrk="0" hangingPunct="1">
              <a:lnSpc>
                <a:spcPct val="100000"/>
              </a:lnSpc>
              <a:spcBef>
                <a:spcPct val="20000"/>
              </a:spcBef>
              <a:spcAft>
                <a:spcPts val="0"/>
              </a:spcAft>
              <a:buClrTx/>
              <a:buSzTx/>
              <a:buNone/>
              <a:tabLst/>
              <a:defRPr sz="20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457120" marR="0" lvl="0" indent="-457120" algn="l" defTabSz="1218987" rtl="0" eaLnBrk="1" fontAlgn="auto" latinLnBrk="0" hangingPunct="1">
              <a:lnSpc>
                <a:spcPct val="100000"/>
              </a:lnSpc>
              <a:spcBef>
                <a:spcPct val="20000"/>
              </a:spcBef>
              <a:spcAft>
                <a:spcPts val="0"/>
              </a:spcAft>
              <a:buClrTx/>
              <a:buSzTx/>
              <a:tabLst/>
              <a:defRPr/>
            </a:pPr>
            <a:r>
              <a:rPr lang="en-US"/>
              <a:t>Edit this presentation title</a:t>
            </a:r>
          </a:p>
        </p:txBody>
      </p:sp>
    </p:spTree>
    <p:extLst>
      <p:ext uri="{BB962C8B-B14F-4D97-AF65-F5344CB8AC3E}">
        <p14:creationId xmlns:p14="http://schemas.microsoft.com/office/powerpoint/2010/main" val="85500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Agenda and Contents">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614728"/>
            <a:ext cx="7060466" cy="899410"/>
          </a:xfrm>
          <a:prstGeom prst="rect">
            <a:avLst/>
          </a:prstGeom>
        </p:spPr>
        <p:txBody>
          <a:bodyPr anchor="ctr">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CONTENTS</a:t>
            </a:r>
            <a:endParaRPr lang="en-US"/>
          </a:p>
        </p:txBody>
      </p:sp>
      <p:sp>
        <p:nvSpPr>
          <p:cNvPr id="19" name="Text Placeholder 5">
            <a:extLst>
              <a:ext uri="{FF2B5EF4-FFF2-40B4-BE49-F238E27FC236}">
                <a16:creationId xmlns:a16="http://schemas.microsoft.com/office/drawing/2014/main" id="{1756DA8B-A721-4F95-B878-4A88A3C3FDEE}"/>
              </a:ext>
            </a:extLst>
          </p:cNvPr>
          <p:cNvSpPr>
            <a:spLocks noGrp="1"/>
          </p:cNvSpPr>
          <p:nvPr>
            <p:ph type="body" sz="quarter" idx="17" hasCustomPrompt="1"/>
          </p:nvPr>
        </p:nvSpPr>
        <p:spPr>
          <a:xfrm>
            <a:off x="1111250" y="1622996"/>
            <a:ext cx="6936647" cy="4357475"/>
          </a:xfrm>
          <a:prstGeom prst="rect">
            <a:avLst/>
          </a:prstGeom>
        </p:spPr>
        <p:txBody>
          <a:bodyPr anchor="t"/>
          <a:lstStyle>
            <a:lvl1pPr marL="228600" indent="-228600">
              <a:buFont typeface="Arial" panose="020B0604020202020204" pitchFamily="34" charset="0"/>
              <a:buChar char="•"/>
              <a:defRPr lang="en-GB" sz="2400" kern="1200" dirty="0">
                <a:solidFill>
                  <a:schemeClr val="bg1"/>
                </a:solidFill>
                <a:latin typeface="+mj-lt"/>
                <a:ea typeface="+mn-ea"/>
                <a:cs typeface="Arial" panose="020B0604020202020204" pitchFamily="34" charset="0"/>
              </a:defRPr>
            </a:lvl1pPr>
            <a:lvl2pPr>
              <a:defRPr/>
            </a:lvl2pPr>
            <a:lvl3pPr>
              <a:defRPr/>
            </a:lvl3pPr>
            <a:lvl4pPr>
              <a:defRPr/>
            </a:lvl4pPr>
            <a:lvl5pPr>
              <a:defRPr/>
            </a:lvl5pPr>
          </a:lstStyle>
          <a:p>
            <a:pPr marL="0" lvl="0" indent="0" algn="l" defTabSz="914400" rtl="0" eaLnBrk="1" latinLnBrk="0" hangingPunct="1">
              <a:lnSpc>
                <a:spcPct val="90000"/>
              </a:lnSpc>
              <a:spcBef>
                <a:spcPts val="1000"/>
              </a:spcBef>
              <a:buClr>
                <a:srgbClr val="55BE47"/>
              </a:buClr>
              <a:buFont typeface="Wingdings" panose="05000000000000000000" pitchFamily="2" charset="2"/>
              <a:buNone/>
            </a:pPr>
            <a:r>
              <a:rPr lang="en-US"/>
              <a:t>Section 1</a:t>
            </a:r>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27" name="Footer Placeholder 4">
            <a:extLst>
              <a:ext uri="{FF2B5EF4-FFF2-40B4-BE49-F238E27FC236}">
                <a16:creationId xmlns:a16="http://schemas.microsoft.com/office/drawing/2014/main" id="{3F3DCD13-0AEB-4B14-A142-90E2CCEA665C}"/>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21239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566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Section Title">
    <p:spTree>
      <p:nvGrpSpPr>
        <p:cNvPr id="1" name=""/>
        <p:cNvGrpSpPr/>
        <p:nvPr/>
      </p:nvGrpSpPr>
      <p:grpSpPr>
        <a:xfrm>
          <a:off x="0" y="0"/>
          <a:ext cx="0" cy="0"/>
          <a:chOff x="0" y="0"/>
          <a:chExt cx="0" cy="0"/>
        </a:xfrm>
      </p:grpSpPr>
      <p:pic>
        <p:nvPicPr>
          <p:cNvPr id="28" name="Picture 27" descr="A screenshot of a cell phone&#10;&#10;Description automatically generated">
            <a:extLst>
              <a:ext uri="{FF2B5EF4-FFF2-40B4-BE49-F238E27FC236}">
                <a16:creationId xmlns:a16="http://schemas.microsoft.com/office/drawing/2014/main" id="{982E4821-ADE5-4EEE-A2CD-A0612FCC5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60031445-B272-4433-BA5F-E78C6DDB903E}"/>
              </a:ext>
            </a:extLst>
          </p:cNvPr>
          <p:cNvSpPr/>
          <p:nvPr/>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9551E51-2FF2-4DE1-833B-5D7232DD3AA4}"/>
              </a:ext>
            </a:extLst>
          </p:cNvPr>
          <p:cNvSpPr/>
          <p:nvPr/>
        </p:nvSpPr>
        <p:spPr>
          <a:xfrm>
            <a:off x="496887" y="609600"/>
            <a:ext cx="7485069" cy="56388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987425" y="2388170"/>
            <a:ext cx="7060466" cy="899410"/>
          </a:xfrm>
          <a:prstGeom prst="rect">
            <a:avLst/>
          </a:prstGeom>
        </p:spPr>
        <p:txBody>
          <a:bodyPr bIns="0" anchor="b">
            <a:normAutofit/>
          </a:bodyPr>
          <a:lstStyle>
            <a:lvl1pPr marL="0" algn="l" defTabSz="914400" rtl="0" eaLnBrk="0" fontAlgn="base" latinLnBrk="0" hangingPunct="0">
              <a:spcBef>
                <a:spcPct val="0"/>
              </a:spcBef>
              <a:spcAft>
                <a:spcPct val="0"/>
              </a:spcAft>
              <a:defRPr lang="en-US" sz="3200" b="0" kern="0" dirty="0">
                <a:solidFill>
                  <a:schemeClr val="bg1"/>
                </a:solidFill>
                <a:latin typeface="+mj-lt"/>
                <a:ea typeface="+mj-ea"/>
                <a:cs typeface="Arial" panose="020B0604020202020204" pitchFamily="34" charset="0"/>
              </a:defRPr>
            </a:lvl1pPr>
          </a:lstStyle>
          <a:p>
            <a:r>
              <a:rPr lang="en-GB"/>
              <a:t>Section Title</a:t>
            </a:r>
            <a:endParaRPr lang="en-US"/>
          </a:p>
        </p:txBody>
      </p:sp>
      <p:sp>
        <p:nvSpPr>
          <p:cNvPr id="29" name="Picture Placeholder 13">
            <a:extLst>
              <a:ext uri="{FF2B5EF4-FFF2-40B4-BE49-F238E27FC236}">
                <a16:creationId xmlns:a16="http://schemas.microsoft.com/office/drawing/2014/main" id="{9828639B-1249-49DD-A0BE-A85A38DA2121}"/>
              </a:ext>
            </a:extLst>
          </p:cNvPr>
          <p:cNvSpPr>
            <a:spLocks noGrp="1"/>
          </p:cNvSpPr>
          <p:nvPr>
            <p:ph type="pic" sz="quarter" idx="10" hasCustomPrompt="1"/>
          </p:nvPr>
        </p:nvSpPr>
        <p:spPr>
          <a:xfrm>
            <a:off x="8105775" y="5070475"/>
            <a:ext cx="3465513" cy="1177925"/>
          </a:xfrm>
          <a:prstGeom prst="rect">
            <a:avLst/>
          </a:prstGeom>
        </p:spPr>
        <p:txBody>
          <a:bodyPr anchor="ctr">
            <a:normAutofit/>
          </a:bodyPr>
          <a:lstStyle>
            <a:lvl1pPr marL="0" indent="0" algn="ctr">
              <a:buNone/>
              <a:defRPr sz="1200"/>
            </a:lvl1pPr>
          </a:lstStyle>
          <a:p>
            <a:r>
              <a:rPr lang="en-GB"/>
              <a:t>INSERT COUNCIL LOGO HERE</a:t>
            </a:r>
          </a:p>
          <a:p>
            <a:endParaRPr lang="en-GB"/>
          </a:p>
        </p:txBody>
      </p:sp>
      <p:sp>
        <p:nvSpPr>
          <p:cNvPr id="47" name="Rectangle 46">
            <a:extLst>
              <a:ext uri="{FF2B5EF4-FFF2-40B4-BE49-F238E27FC236}">
                <a16:creationId xmlns:a16="http://schemas.microsoft.com/office/drawing/2014/main" id="{016C2201-02EF-444D-BCB2-7D47DC363D21}"/>
              </a:ext>
            </a:extLst>
          </p:cNvPr>
          <p:cNvSpPr/>
          <p:nvPr/>
        </p:nvSpPr>
        <p:spPr>
          <a:xfrm>
            <a:off x="0" y="584840"/>
            <a:ext cx="496887" cy="5663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descr="A screenshot of a cell phone&#10;&#10;Description automatically generated">
            <a:extLst>
              <a:ext uri="{FF2B5EF4-FFF2-40B4-BE49-F238E27FC236}">
                <a16:creationId xmlns:a16="http://schemas.microsoft.com/office/drawing/2014/main" id="{50990D0E-D33B-424A-B94D-E988F4266003}"/>
              </a:ext>
            </a:extLst>
          </p:cNvPr>
          <p:cNvPicPr>
            <a:picLocks noChangeAspect="1"/>
          </p:cNvPicPr>
          <p:nvPr/>
        </p:nvPicPr>
        <p:blipFill rotWithShape="1">
          <a:blip r:embed="rId3">
            <a:extLst>
              <a:ext uri="{28A0092B-C50C-407E-A947-70E740481C1C}">
                <a14:useLocalDpi xmlns:a14="http://schemas.microsoft.com/office/drawing/2010/main" val="0"/>
              </a:ext>
            </a:extLst>
          </a:blip>
          <a:srcRect r="97553" b="33675"/>
          <a:stretch/>
        </p:blipFill>
        <p:spPr>
          <a:xfrm>
            <a:off x="0" y="0"/>
            <a:ext cx="298315" cy="4548554"/>
          </a:xfrm>
          <a:prstGeom prst="rect">
            <a:avLst/>
          </a:prstGeom>
        </p:spPr>
      </p:pic>
      <p:sp>
        <p:nvSpPr>
          <p:cNvPr id="32" name="Slide Number Placeholder 5">
            <a:extLst>
              <a:ext uri="{FF2B5EF4-FFF2-40B4-BE49-F238E27FC236}">
                <a16:creationId xmlns:a16="http://schemas.microsoft.com/office/drawing/2014/main" id="{8379A5CA-B0C7-4F0E-9103-9394702A93FD}"/>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
        <p:nvSpPr>
          <p:cNvPr id="3" name="Text Placeholder 2">
            <a:extLst>
              <a:ext uri="{FF2B5EF4-FFF2-40B4-BE49-F238E27FC236}">
                <a16:creationId xmlns:a16="http://schemas.microsoft.com/office/drawing/2014/main" id="{08940DED-5A13-4A3A-89E9-69EF3F82B570}"/>
              </a:ext>
            </a:extLst>
          </p:cNvPr>
          <p:cNvSpPr>
            <a:spLocks noGrp="1"/>
          </p:cNvSpPr>
          <p:nvPr>
            <p:ph type="body" sz="quarter" idx="15" hasCustomPrompt="1"/>
          </p:nvPr>
        </p:nvSpPr>
        <p:spPr>
          <a:xfrm>
            <a:off x="987426" y="3318169"/>
            <a:ext cx="7060466" cy="899410"/>
          </a:xfrm>
          <a:prstGeom prst="rect">
            <a:avLst/>
          </a:prstGeom>
        </p:spPr>
        <p:txBody>
          <a:bodyPr tIns="0"/>
          <a:lstStyle>
            <a:lvl1pPr marL="0" indent="0">
              <a:buNone/>
              <a:defRPr sz="2400">
                <a:solidFill>
                  <a:schemeClr val="accent1"/>
                </a:solidFill>
                <a:latin typeface="+mj-lt"/>
              </a:defRPr>
            </a:lvl1pPr>
          </a:lstStyle>
          <a:p>
            <a:pPr lvl="0"/>
            <a:r>
              <a:rPr lang="en-GB"/>
              <a:t>Section Subtitle</a:t>
            </a:r>
          </a:p>
        </p:txBody>
      </p:sp>
    </p:spTree>
    <p:extLst>
      <p:ext uri="{BB962C8B-B14F-4D97-AF65-F5344CB8AC3E}">
        <p14:creationId xmlns:p14="http://schemas.microsoft.com/office/powerpoint/2010/main" val="212594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B7611286-A5AF-40E4-8D69-760FACBD4D4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95C626F4-0317-4015-A39A-08A6245F050E}"/>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325070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ontent Tick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10892641" cy="4699983"/>
          </a:xfrm>
          <a:prstGeom prst="rect">
            <a:avLst/>
          </a:prstGeom>
        </p:spPr>
        <p:txBody>
          <a:bodyPr>
            <a:normAutofit/>
          </a:bodyPr>
          <a:lstStyle>
            <a:lvl1pPr marL="2286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Wingdings" panose="05000000000000000000" pitchFamily="2" charset="2"/>
              <a:buChar char="ü"/>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Wingdings" panose="05000000000000000000" pitchFamily="2" charset="2"/>
              <a:buChar char="ü"/>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Footer Placeholder 4">
            <a:extLst>
              <a:ext uri="{FF2B5EF4-FFF2-40B4-BE49-F238E27FC236}">
                <a16:creationId xmlns:a16="http://schemas.microsoft.com/office/drawing/2014/main" id="{1A562D82-E46F-423A-A562-C12FC518B6B3}"/>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7" name="Slide Number Placeholder 5">
            <a:extLst>
              <a:ext uri="{FF2B5EF4-FFF2-40B4-BE49-F238E27FC236}">
                <a16:creationId xmlns:a16="http://schemas.microsoft.com/office/drawing/2014/main" id="{BB68618B-2ECB-4D53-A81C-C81DAFC50534}"/>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201372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5"/>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80526" y="1622994"/>
            <a:ext cx="5214869" cy="4699983"/>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F28649D3-A1AF-4A88-AFAC-A4657E0AFE09}"/>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3" name="Slide Number Placeholder 5">
            <a:extLst>
              <a:ext uri="{FF2B5EF4-FFF2-40B4-BE49-F238E27FC236}">
                <a16:creationId xmlns:a16="http://schemas.microsoft.com/office/drawing/2014/main" id="{76AA047F-E567-40A0-BB3B-DF64EBF59E29}"/>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29446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Four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76B6793-A817-4955-8190-D4A266AD5205}"/>
              </a:ext>
            </a:extLst>
          </p:cNvPr>
          <p:cNvSpPr>
            <a:spLocks noGrp="1"/>
          </p:cNvSpPr>
          <p:nvPr>
            <p:ph idx="1"/>
          </p:nvPr>
        </p:nvSpPr>
        <p:spPr>
          <a:xfrm>
            <a:off x="802754" y="1622996"/>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p:nvPr>
        </p:nvSpPr>
        <p:spPr>
          <a:xfrm>
            <a:off x="802755" y="361794"/>
            <a:ext cx="8334760" cy="899410"/>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63078C3E-1512-438A-A9F2-F9BE1CECE145}"/>
              </a:ext>
            </a:extLst>
          </p:cNvPr>
          <p:cNvSpPr>
            <a:spLocks noGrp="1"/>
          </p:cNvSpPr>
          <p:nvPr>
            <p:ph idx="10"/>
          </p:nvPr>
        </p:nvSpPr>
        <p:spPr>
          <a:xfrm>
            <a:off x="6472099" y="1622994"/>
            <a:ext cx="5214869" cy="3462812"/>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E1294A3B-63AF-4E09-B4B3-F8E4F90DF991}"/>
              </a:ext>
            </a:extLst>
          </p:cNvPr>
          <p:cNvSpPr>
            <a:spLocks noGrp="1"/>
          </p:cNvSpPr>
          <p:nvPr>
            <p:ph idx="11"/>
          </p:nvPr>
        </p:nvSpPr>
        <p:spPr>
          <a:xfrm>
            <a:off x="802754" y="5225144"/>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D68B3CBF-37A0-4041-8F8D-2D6CDB8CB13D}"/>
              </a:ext>
            </a:extLst>
          </p:cNvPr>
          <p:cNvSpPr>
            <a:spLocks noGrp="1"/>
          </p:cNvSpPr>
          <p:nvPr>
            <p:ph idx="12"/>
          </p:nvPr>
        </p:nvSpPr>
        <p:spPr>
          <a:xfrm>
            <a:off x="6472099" y="5225142"/>
            <a:ext cx="5214869" cy="1097836"/>
          </a:xfrm>
          <a:prstGeom prst="rect">
            <a:avLst/>
          </a:prstGeom>
        </p:spPr>
        <p:txBody>
          <a:bodyPr>
            <a:normAutofit/>
          </a:bodyPr>
          <a:lstStyle>
            <a:lvl1pPr marL="2286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16" name="Footer Placeholder 4">
            <a:extLst>
              <a:ext uri="{FF2B5EF4-FFF2-40B4-BE49-F238E27FC236}">
                <a16:creationId xmlns:a16="http://schemas.microsoft.com/office/drawing/2014/main" id="{E2A56E23-E2BE-4CAF-B22F-6BCF214F1935}"/>
              </a:ext>
            </a:extLst>
          </p:cNvPr>
          <p:cNvSpPr>
            <a:spLocks noGrp="1"/>
          </p:cNvSpPr>
          <p:nvPr>
            <p:ph type="ftr" sz="quarter" idx="13"/>
          </p:nvPr>
        </p:nvSpPr>
        <p:spPr>
          <a:xfrm>
            <a:off x="6096000" y="6386944"/>
            <a:ext cx="0" cy="0"/>
          </a:xfrm>
        </p:spPr>
        <p:txBody>
          <a:bodyPr/>
          <a:lstStyle>
            <a:lvl1pPr algn="ctr">
              <a:defRPr/>
            </a:lvl1pPr>
          </a:lstStyle>
          <a:p>
            <a:endParaRPr lang="en-GB"/>
          </a:p>
        </p:txBody>
      </p:sp>
      <p:sp>
        <p:nvSpPr>
          <p:cNvPr id="17" name="Slide Number Placeholder 5">
            <a:extLst>
              <a:ext uri="{FF2B5EF4-FFF2-40B4-BE49-F238E27FC236}">
                <a16:creationId xmlns:a16="http://schemas.microsoft.com/office/drawing/2014/main" id="{856EF57B-878D-45CE-B579-9B46B7503B14}"/>
              </a:ext>
            </a:extLst>
          </p:cNvPr>
          <p:cNvSpPr>
            <a:spLocks noGrp="1"/>
          </p:cNvSpPr>
          <p:nvPr>
            <p:ph type="sldNum" sz="quarter" idx="14"/>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73070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Project Highlight Re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361794"/>
            <a:ext cx="7196195"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Project Name</a:t>
            </a:r>
            <a:endParaRPr lang="en-US"/>
          </a:p>
        </p:txBody>
      </p:sp>
      <p:graphicFrame>
        <p:nvGraphicFramePr>
          <p:cNvPr id="12" name="Google Shape;942;g6b7fea2f07_4_567">
            <a:extLst>
              <a:ext uri="{FF2B5EF4-FFF2-40B4-BE49-F238E27FC236}">
                <a16:creationId xmlns:a16="http://schemas.microsoft.com/office/drawing/2014/main" id="{9C748816-0AE2-4437-91D0-34F10C07A873}"/>
              </a:ext>
            </a:extLst>
          </p:cNvPr>
          <p:cNvGraphicFramePr/>
          <p:nvPr>
            <p:extLst>
              <p:ext uri="{D42A27DB-BD31-4B8C-83A1-F6EECF244321}">
                <p14:modId xmlns:p14="http://schemas.microsoft.com/office/powerpoint/2010/main" val="3036639898"/>
              </p:ext>
            </p:extLst>
          </p:nvPr>
        </p:nvGraphicFramePr>
        <p:xfrm>
          <a:off x="379950" y="3691288"/>
          <a:ext cx="5714982" cy="304798"/>
        </p:xfrm>
        <a:graphic>
          <a:graphicData uri="http://schemas.openxmlformats.org/drawingml/2006/table">
            <a:tbl>
              <a:tblPr firstRow="1" bandRow="1">
                <a:noFill/>
              </a:tblPr>
              <a:tblGrid>
                <a:gridCol w="5714982">
                  <a:extLst>
                    <a:ext uri="{9D8B030D-6E8A-4147-A177-3AD203B41FA5}">
                      <a16:colId xmlns:a16="http://schemas.microsoft.com/office/drawing/2014/main" val="20000"/>
                    </a:ext>
                  </a:extLst>
                </a:gridCol>
              </a:tblGrid>
              <a:tr h="211501">
                <a:tc>
                  <a:txBody>
                    <a:bodyPr/>
                    <a:lstStyle/>
                    <a:p>
                      <a:pPr marL="0" marR="0" lvl="0" indent="0" algn="l" rtl="0">
                        <a:lnSpc>
                          <a:spcPct val="100000"/>
                        </a:lnSpc>
                        <a:spcBef>
                          <a:spcPts val="0"/>
                        </a:spcBef>
                        <a:spcAft>
                          <a:spcPts val="0"/>
                        </a:spcAft>
                        <a:buNone/>
                      </a:pPr>
                      <a:r>
                        <a:rPr lang="en-GB" sz="1400" b="1" u="none" strike="noStrike" cap="none">
                          <a:solidFill>
                            <a:schemeClr val="bg1"/>
                          </a:solidFill>
                          <a:latin typeface="+mj-lt"/>
                          <a:ea typeface="Helvetica Neue"/>
                          <a:cs typeface="Helvetica Neue"/>
                          <a:sym typeface="Helvetica Neue"/>
                        </a:rPr>
                        <a:t>Milestones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13" name="Google Shape;1043;g6bbe9dff8c_2_0">
            <a:extLst>
              <a:ext uri="{FF2B5EF4-FFF2-40B4-BE49-F238E27FC236}">
                <a16:creationId xmlns:a16="http://schemas.microsoft.com/office/drawing/2014/main" id="{B568ECD0-F095-4C06-85E3-67A45A305D7A}"/>
              </a:ext>
            </a:extLst>
          </p:cNvPr>
          <p:cNvGraphicFramePr/>
          <p:nvPr>
            <p:extLst>
              <p:ext uri="{D42A27DB-BD31-4B8C-83A1-F6EECF244321}">
                <p14:modId xmlns:p14="http://schemas.microsoft.com/office/powerpoint/2010/main" val="418572386"/>
              </p:ext>
            </p:extLst>
          </p:nvPr>
        </p:nvGraphicFramePr>
        <p:xfrm>
          <a:off x="10320391" y="357505"/>
          <a:ext cx="1626888" cy="490528"/>
        </p:xfrm>
        <a:graphic>
          <a:graphicData uri="http://schemas.openxmlformats.org/drawingml/2006/table">
            <a:tbl>
              <a:tblPr bandRow="1">
                <a:noFill/>
              </a:tblPr>
              <a:tblGrid>
                <a:gridCol w="813444">
                  <a:extLst>
                    <a:ext uri="{9D8B030D-6E8A-4147-A177-3AD203B41FA5}">
                      <a16:colId xmlns:a16="http://schemas.microsoft.com/office/drawing/2014/main" val="20000"/>
                    </a:ext>
                  </a:extLst>
                </a:gridCol>
                <a:gridCol w="813444">
                  <a:extLst>
                    <a:ext uri="{9D8B030D-6E8A-4147-A177-3AD203B41FA5}">
                      <a16:colId xmlns:a16="http://schemas.microsoft.com/office/drawing/2014/main" val="20001"/>
                    </a:ext>
                  </a:extLst>
                </a:gridCol>
              </a:tblGrid>
              <a:tr h="490528">
                <a:tc>
                  <a:txBody>
                    <a:bodyPr/>
                    <a:lstStyle/>
                    <a:p>
                      <a:pPr marL="0" marR="0" lvl="0" indent="0" algn="ctr" rtl="0">
                        <a:lnSpc>
                          <a:spcPct val="100000"/>
                        </a:lnSpc>
                        <a:spcBef>
                          <a:spcPts val="0"/>
                        </a:spcBef>
                        <a:spcAft>
                          <a:spcPts val="0"/>
                        </a:spcAft>
                        <a:buNone/>
                      </a:pPr>
                      <a:r>
                        <a:rPr lang="en-GB" sz="1200" b="1" u="none" strike="noStrike" cap="none">
                          <a:solidFill>
                            <a:schemeClr val="bg1"/>
                          </a:solidFill>
                          <a:latin typeface="+mj-lt"/>
                        </a:rPr>
                        <a:t>RAG</a:t>
                      </a:r>
                      <a:endParaRPr sz="1800">
                        <a:solidFill>
                          <a:schemeClr val="bg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0BA1E"/>
                    </a:solidFill>
                  </a:tcPr>
                </a:tc>
                <a:tc>
                  <a:txBody>
                    <a:bodyPr/>
                    <a:lstStyle/>
                    <a:p>
                      <a:pPr marL="0" marR="0" lvl="0" indent="0" algn="ctr" rtl="0">
                        <a:lnSpc>
                          <a:spcPct val="100000"/>
                        </a:lnSpc>
                        <a:spcBef>
                          <a:spcPts val="0"/>
                        </a:spcBef>
                        <a:spcAft>
                          <a:spcPts val="0"/>
                        </a:spcAft>
                        <a:buNone/>
                      </a:pPr>
                      <a:endParaRPr lang="en-GB" sz="1000" b="1">
                        <a:solidFill>
                          <a:schemeClr val="tx1"/>
                        </a:solidFill>
                        <a:latin typeface="+mj-lt"/>
                      </a:endParaRPr>
                    </a:p>
                  </a:txBody>
                  <a:tcPr marL="91438" marR="91438" marT="45719" marB="45719"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4" name="Rectangle 13">
            <a:extLst>
              <a:ext uri="{FF2B5EF4-FFF2-40B4-BE49-F238E27FC236}">
                <a16:creationId xmlns:a16="http://schemas.microsoft.com/office/drawing/2014/main" id="{60914482-CBF7-46E3-AB49-4581E1451396}"/>
              </a:ext>
            </a:extLst>
          </p:cNvPr>
          <p:cNvSpPr/>
          <p:nvPr/>
        </p:nvSpPr>
        <p:spPr>
          <a:xfrm>
            <a:off x="7680267" y="359707"/>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Owner</a:t>
            </a:r>
          </a:p>
        </p:txBody>
      </p:sp>
      <p:sp>
        <p:nvSpPr>
          <p:cNvPr id="15" name="Rectangle 14">
            <a:extLst>
              <a:ext uri="{FF2B5EF4-FFF2-40B4-BE49-F238E27FC236}">
                <a16:creationId xmlns:a16="http://schemas.microsoft.com/office/drawing/2014/main" id="{41B655B0-03D6-4A41-B8D9-DE23D1C80F2A}"/>
              </a:ext>
            </a:extLst>
          </p:cNvPr>
          <p:cNvSpPr/>
          <p:nvPr/>
        </p:nvSpPr>
        <p:spPr>
          <a:xfrm>
            <a:off x="8281219" y="358407"/>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3907350101"/>
              </p:ext>
            </p:extLst>
          </p:nvPr>
        </p:nvGraphicFramePr>
        <p:xfrm>
          <a:off x="6137072" y="3691288"/>
          <a:ext cx="5814972" cy="304798"/>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144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2347130574"/>
              </p:ext>
            </p:extLst>
          </p:nvPr>
        </p:nvGraphicFramePr>
        <p:xfrm>
          <a:off x="381016" y="1122529"/>
          <a:ext cx="5713397" cy="2568760"/>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81479">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87281">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778809374"/>
              </p:ext>
            </p:extLst>
          </p:nvPr>
        </p:nvGraphicFramePr>
        <p:xfrm>
          <a:off x="6137072" y="1122528"/>
          <a:ext cx="5816039" cy="2568760"/>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2172267">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1799304" y="1122363"/>
            <a:ext cx="4337972"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1107615"/>
            <a:ext cx="159930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Progress up until:</a:t>
            </a:r>
          </a:p>
        </p:txBody>
      </p:sp>
      <p:sp>
        <p:nvSpPr>
          <p:cNvPr id="26" name="Text Placeholder 23">
            <a:extLst>
              <a:ext uri="{FF2B5EF4-FFF2-40B4-BE49-F238E27FC236}">
                <a16:creationId xmlns:a16="http://schemas.microsoft.com/office/drawing/2014/main" id="{3FEC196E-ECA6-45D5-B9C0-0209D2FAF0DC}"/>
              </a:ext>
            </a:extLst>
          </p:cNvPr>
          <p:cNvSpPr>
            <a:spLocks noGrp="1"/>
          </p:cNvSpPr>
          <p:nvPr>
            <p:ph type="body" sz="quarter" idx="13" hasCustomPrompt="1"/>
          </p:nvPr>
        </p:nvSpPr>
        <p:spPr>
          <a:xfrm>
            <a:off x="8200103" y="1122363"/>
            <a:ext cx="3697466"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5" y="1107615"/>
            <a:ext cx="2143944"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Anticipated progress until:</a:t>
            </a:r>
          </a:p>
        </p:txBody>
      </p:sp>
      <p:sp>
        <p:nvSpPr>
          <p:cNvPr id="29" name="Table Placeholder 3">
            <a:extLst>
              <a:ext uri="{FF2B5EF4-FFF2-40B4-BE49-F238E27FC236}">
                <a16:creationId xmlns:a16="http://schemas.microsoft.com/office/drawing/2014/main" id="{BC937C29-34BF-43B4-B4F5-3FD431F7BB37}"/>
              </a:ext>
            </a:extLst>
          </p:cNvPr>
          <p:cNvSpPr>
            <a:spLocks noGrp="1"/>
          </p:cNvSpPr>
          <p:nvPr>
            <p:ph type="tbl" sz="quarter" idx="10" hasCustomPrompt="1"/>
          </p:nvPr>
        </p:nvSpPr>
        <p:spPr>
          <a:xfrm>
            <a:off x="379413" y="3976320"/>
            <a:ext cx="5715000" cy="1833929"/>
          </a:xfrm>
          <a:prstGeom prst="rect">
            <a:avLst/>
          </a:prstGeom>
        </p:spPr>
        <p:txBody>
          <a:bodyPr/>
          <a:lstStyle>
            <a:lvl1pPr>
              <a:defRPr sz="1400">
                <a:latin typeface="+mj-lt"/>
              </a:defRPr>
            </a:lvl1pPr>
            <a:lvl2pPr>
              <a:defRPr sz="1400">
                <a:latin typeface="+mj-lt"/>
              </a:defRPr>
            </a:lvl2pPr>
          </a:lstStyle>
          <a:p>
            <a:r>
              <a:rPr lang="en-GB"/>
              <a:t>Enter Table of Milestones with columns:</a:t>
            </a:r>
          </a:p>
          <a:p>
            <a:pPr lvl="1"/>
            <a:r>
              <a:rPr lang="en-GB"/>
              <a:t>ID</a:t>
            </a:r>
          </a:p>
          <a:p>
            <a:pPr lvl="1"/>
            <a:r>
              <a:rPr lang="en-GB"/>
              <a:t>Milestone</a:t>
            </a:r>
          </a:p>
          <a:p>
            <a:pPr lvl="1"/>
            <a:r>
              <a:rPr lang="en-GB"/>
              <a:t>Date</a:t>
            </a:r>
          </a:p>
          <a:p>
            <a:pPr lvl="1"/>
            <a:r>
              <a:rPr lang="en-GB"/>
              <a:t>Update</a:t>
            </a:r>
          </a:p>
          <a:p>
            <a:pPr lvl="1"/>
            <a:r>
              <a:rPr lang="en-GB"/>
              <a:t>Status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3976319"/>
            <a:ext cx="5812866" cy="1833929"/>
          </a:xfrm>
          <a:prstGeom prst="rect">
            <a:avLst/>
          </a:prstGeom>
        </p:spPr>
        <p:txBody>
          <a:bodyPr/>
          <a:lstStyle>
            <a:lvl1pPr>
              <a:defRPr sz="1400">
                <a:latin typeface="+mj-lt"/>
              </a:defRPr>
            </a:lvl1pPr>
            <a:lvl2pPr>
              <a:defRPr sz="1400">
                <a:latin typeface="+mj-lt"/>
              </a:defRPr>
            </a:lvl2pPr>
          </a:lstStyle>
          <a:p>
            <a:r>
              <a:rPr lang="en-GB"/>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p:nvPr>
        </p:nvSpPr>
        <p:spPr>
          <a:xfrm>
            <a:off x="376981" y="1511301"/>
            <a:ext cx="5720090"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6" name="Content Placeholder 2">
            <a:extLst>
              <a:ext uri="{FF2B5EF4-FFF2-40B4-BE49-F238E27FC236}">
                <a16:creationId xmlns:a16="http://schemas.microsoft.com/office/drawing/2014/main" id="{89AC9B1D-3827-4E12-83C6-437D784CD616}"/>
              </a:ext>
            </a:extLst>
          </p:cNvPr>
          <p:cNvSpPr>
            <a:spLocks noGrp="1"/>
          </p:cNvSpPr>
          <p:nvPr>
            <p:ph idx="14"/>
          </p:nvPr>
        </p:nvSpPr>
        <p:spPr>
          <a:xfrm>
            <a:off x="6134413" y="1511301"/>
            <a:ext cx="5812865" cy="2194735"/>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39" name="Text Placeholder 38">
            <a:extLst>
              <a:ext uri="{FF2B5EF4-FFF2-40B4-BE49-F238E27FC236}">
                <a16:creationId xmlns:a16="http://schemas.microsoft.com/office/drawing/2014/main" id="{501DBA56-6C87-4F38-8094-15F35B7047B7}"/>
              </a:ext>
            </a:extLst>
          </p:cNvPr>
          <p:cNvSpPr>
            <a:spLocks noGrp="1"/>
          </p:cNvSpPr>
          <p:nvPr>
            <p:ph type="body" sz="quarter" idx="15" hasCustomPrompt="1"/>
          </p:nvPr>
        </p:nvSpPr>
        <p:spPr>
          <a:xfrm>
            <a:off x="8280550" y="357188"/>
            <a:ext cx="1944538" cy="485775"/>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41" name="Content Placeholder 40">
            <a:extLst>
              <a:ext uri="{FF2B5EF4-FFF2-40B4-BE49-F238E27FC236}">
                <a16:creationId xmlns:a16="http://schemas.microsoft.com/office/drawing/2014/main" id="{79D15DD1-D090-4FBE-96F7-E101B734BEFD}"/>
              </a:ext>
            </a:extLst>
          </p:cNvPr>
          <p:cNvSpPr>
            <a:spLocks noGrp="1"/>
          </p:cNvSpPr>
          <p:nvPr>
            <p:ph sz="quarter" idx="16" hasCustomPrompt="1"/>
          </p:nvPr>
        </p:nvSpPr>
        <p:spPr>
          <a:xfrm>
            <a:off x="11127581" y="357188"/>
            <a:ext cx="819944" cy="485775"/>
          </a:xfrm>
          <a:prstGeom prst="rect">
            <a:avLst/>
          </a:prstGeom>
          <a:ln>
            <a:solidFill>
              <a:schemeClr val="tx1"/>
            </a:solidFill>
          </a:ln>
        </p:spPr>
        <p:txBody>
          <a:bodyPr/>
          <a:lstStyle>
            <a:lvl1pPr marL="0" indent="0">
              <a:buNone/>
              <a:defRPr/>
            </a:lvl1pPr>
          </a:lstStyle>
          <a:p>
            <a:pPr lvl="0"/>
            <a:r>
              <a:rPr lang="en-GB"/>
              <a:t> </a:t>
            </a:r>
          </a:p>
        </p:txBody>
      </p:sp>
      <p:sp>
        <p:nvSpPr>
          <p:cNvPr id="33" name="Footer Placeholder 4">
            <a:extLst>
              <a:ext uri="{FF2B5EF4-FFF2-40B4-BE49-F238E27FC236}">
                <a16:creationId xmlns:a16="http://schemas.microsoft.com/office/drawing/2014/main" id="{2732EBCF-B8C1-41DE-A145-5CDAEC30AB32}"/>
              </a:ext>
            </a:extLst>
          </p:cNvPr>
          <p:cNvSpPr>
            <a:spLocks noGrp="1"/>
          </p:cNvSpPr>
          <p:nvPr>
            <p:ph type="ftr" sz="quarter" idx="17"/>
          </p:nvPr>
        </p:nvSpPr>
        <p:spPr>
          <a:xfrm>
            <a:off x="6096000" y="6386944"/>
            <a:ext cx="0" cy="0"/>
          </a:xfrm>
        </p:spPr>
        <p:txBody>
          <a:bodyPr/>
          <a:lstStyle>
            <a:lvl1pPr algn="ctr">
              <a:defRPr/>
            </a:lvl1pPr>
          </a:lstStyle>
          <a:p>
            <a:endParaRPr lang="en-GB"/>
          </a:p>
        </p:txBody>
      </p:sp>
      <p:sp>
        <p:nvSpPr>
          <p:cNvPr id="34" name="Slide Number Placeholder 5">
            <a:extLst>
              <a:ext uri="{FF2B5EF4-FFF2-40B4-BE49-F238E27FC236}">
                <a16:creationId xmlns:a16="http://schemas.microsoft.com/office/drawing/2014/main" id="{C7E5B74D-7811-4E6A-9981-6FBBAB385DE5}"/>
              </a:ext>
            </a:extLst>
          </p:cNvPr>
          <p:cNvSpPr>
            <a:spLocks noGrp="1"/>
          </p:cNvSpPr>
          <p:nvPr>
            <p:ph type="sldNum" sz="quarter" idx="18"/>
          </p:nvPr>
        </p:nvSpPr>
        <p:spPr>
          <a:xfrm>
            <a:off x="11730184" y="6386944"/>
            <a:ext cx="0" cy="0"/>
          </a:xfrm>
        </p:spPr>
        <p:txBody>
          <a:bodyPr/>
          <a:lstStyle>
            <a:lvl1pPr algn="r">
              <a:defRPr/>
            </a:lvl1pPr>
          </a:lstStyle>
          <a:p>
            <a:fld id="{6980CC64-0A06-4CF8-9611-56931FA17E94}" type="slidenum">
              <a:rPr lang="en-GB" smtClean="0"/>
              <a:pPr/>
              <a:t>‹#›</a:t>
            </a:fld>
            <a:endParaRPr lang="en-GB"/>
          </a:p>
        </p:txBody>
      </p:sp>
    </p:spTree>
    <p:extLst>
      <p:ext uri="{BB962C8B-B14F-4D97-AF65-F5344CB8AC3E}">
        <p14:creationId xmlns:p14="http://schemas.microsoft.com/office/powerpoint/2010/main" val="109132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Account_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A7022-B1BB-4787-8ED5-B8F6569D1B21}"/>
              </a:ext>
            </a:extLst>
          </p:cNvPr>
          <p:cNvSpPr/>
          <p:nvPr/>
        </p:nvSpPr>
        <p:spPr>
          <a:xfrm>
            <a:off x="9137515" y="0"/>
            <a:ext cx="3054485" cy="1261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85FC19B-9349-46AE-B172-3DB01D4EAC2F}"/>
              </a:ext>
            </a:extLst>
          </p:cNvPr>
          <p:cNvSpPr>
            <a:spLocks noGrp="1"/>
          </p:cNvSpPr>
          <p:nvPr>
            <p:ph type="title" hasCustomPrompt="1"/>
          </p:nvPr>
        </p:nvSpPr>
        <p:spPr>
          <a:xfrm>
            <a:off x="379948" y="119427"/>
            <a:ext cx="4511023" cy="486238"/>
          </a:xfrm>
          <a:prstGeom prst="rect">
            <a:avLst/>
          </a:prstGeom>
        </p:spPr>
        <p:txBody>
          <a:bodyPr>
            <a:normAutofit/>
          </a:bodyPr>
          <a:lstStyle>
            <a:lvl1pPr marL="0" algn="l" defTabSz="914400" rtl="0" eaLnBrk="0" fontAlgn="base" latinLnBrk="0" hangingPunct="0">
              <a:spcBef>
                <a:spcPct val="0"/>
              </a:spcBef>
              <a:spcAft>
                <a:spcPct val="0"/>
              </a:spcAft>
              <a:defRPr lang="en-US" sz="2800" b="1" kern="0" dirty="0">
                <a:solidFill>
                  <a:srgbClr val="95999D"/>
                </a:solidFill>
                <a:latin typeface="+mj-lt"/>
                <a:ea typeface="+mj-ea"/>
                <a:cs typeface="Arial" panose="020B0604020202020204" pitchFamily="34" charset="0"/>
              </a:defRPr>
            </a:lvl1pPr>
          </a:lstStyle>
          <a:p>
            <a:r>
              <a:rPr lang="en-GB"/>
              <a:t>Enter Client Name</a:t>
            </a:r>
            <a:endParaRPr lang="en-US"/>
          </a:p>
        </p:txBody>
      </p:sp>
      <p:graphicFrame>
        <p:nvGraphicFramePr>
          <p:cNvPr id="16" name="Google Shape;942;g6b7fea2f07_4_567">
            <a:extLst>
              <a:ext uri="{FF2B5EF4-FFF2-40B4-BE49-F238E27FC236}">
                <a16:creationId xmlns:a16="http://schemas.microsoft.com/office/drawing/2014/main" id="{4D591467-0E00-420B-8BAF-71268E89C305}"/>
              </a:ext>
            </a:extLst>
          </p:cNvPr>
          <p:cNvGraphicFramePr/>
          <p:nvPr>
            <p:extLst>
              <p:ext uri="{D42A27DB-BD31-4B8C-83A1-F6EECF244321}">
                <p14:modId xmlns:p14="http://schemas.microsoft.com/office/powerpoint/2010/main" val="823211730"/>
              </p:ext>
            </p:extLst>
          </p:nvPr>
        </p:nvGraphicFramePr>
        <p:xfrm>
          <a:off x="6138139" y="4639983"/>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Key Risks &amp; Issues:</a:t>
                      </a:r>
                      <a:r>
                        <a:rPr lang="en-GB" sz="1400" b="1" u="none" strike="noStrike" cap="none">
                          <a:solidFill>
                            <a:schemeClr val="bg1"/>
                          </a:solidFill>
                          <a:latin typeface="+mj-lt"/>
                          <a:ea typeface="Helvetica Neue"/>
                          <a:cs typeface="Helvetica Neue"/>
                        </a:rPr>
                        <a:t> (what keeps you up at night?)</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graphicFrame>
        <p:nvGraphicFramePr>
          <p:cNvPr id="21" name="Google Shape;940;g6b7fea2f07_4_567">
            <a:extLst>
              <a:ext uri="{FF2B5EF4-FFF2-40B4-BE49-F238E27FC236}">
                <a16:creationId xmlns:a16="http://schemas.microsoft.com/office/drawing/2014/main" id="{542C45B1-57C0-4101-BB01-2525B0EF0051}"/>
              </a:ext>
            </a:extLst>
          </p:cNvPr>
          <p:cNvGraphicFramePr/>
          <p:nvPr>
            <p:extLst>
              <p:ext uri="{D42A27DB-BD31-4B8C-83A1-F6EECF244321}">
                <p14:modId xmlns:p14="http://schemas.microsoft.com/office/powerpoint/2010/main" val="531147238"/>
              </p:ext>
            </p:extLst>
          </p:nvPr>
        </p:nvGraphicFramePr>
        <p:xfrm>
          <a:off x="381016" y="683988"/>
          <a:ext cx="5713397" cy="3890393"/>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8393">
                <a:tc>
                  <a:txBody>
                    <a:bodyPr/>
                    <a:lstStyle/>
                    <a:p>
                      <a:pPr marL="0" marR="0" lvl="0" indent="0" algn="l">
                        <a:lnSpc>
                          <a:spcPct val="100000"/>
                        </a:lnSpc>
                        <a:spcBef>
                          <a:spcPts val="0"/>
                        </a:spcBef>
                        <a:spcAft>
                          <a:spcPts val="0"/>
                        </a:spcAft>
                        <a:buNone/>
                      </a:pPr>
                      <a:endParaRPr sz="140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3492000">
                <a:tc>
                  <a:txBody>
                    <a:bodyPr/>
                    <a:lstStyle/>
                    <a:p>
                      <a:pPr marL="457200" marR="0" lvl="0" indent="0" algn="l" rtl="0">
                        <a:lnSpc>
                          <a:spcPct val="100000"/>
                        </a:lnSpc>
                        <a:spcBef>
                          <a:spcPts val="300"/>
                        </a:spcBef>
                        <a:spcAft>
                          <a:spcPts val="0"/>
                        </a:spcAft>
                        <a:buNone/>
                      </a:pPr>
                      <a:endParaRPr lang="en-GB" sz="1400" b="0">
                        <a:solidFill>
                          <a:srgbClr val="FF0000"/>
                        </a:solidFill>
                        <a:latin typeface="+mj-lt"/>
                        <a:ea typeface="Helvetica Neue"/>
                        <a:cs typeface="Helvetica Neue"/>
                      </a:endParaRPr>
                    </a:p>
                  </a:txBody>
                  <a:tcPr marL="0" marR="72000" marT="72000" marB="0">
                    <a:solidFill>
                      <a:schemeClr val="bg1"/>
                    </a:solidFill>
                  </a:tcPr>
                </a:tc>
                <a:extLst>
                  <a:ext uri="{0D108BD9-81ED-4DB2-BD59-A6C34878D82A}">
                    <a16:rowId xmlns:a16="http://schemas.microsoft.com/office/drawing/2014/main" val="10001"/>
                  </a:ext>
                </a:extLst>
              </a:tr>
            </a:tbl>
          </a:graphicData>
        </a:graphic>
      </p:graphicFrame>
      <p:graphicFrame>
        <p:nvGraphicFramePr>
          <p:cNvPr id="22" name="Google Shape;940;g6b7fea2f07_4_567">
            <a:extLst>
              <a:ext uri="{FF2B5EF4-FFF2-40B4-BE49-F238E27FC236}">
                <a16:creationId xmlns:a16="http://schemas.microsoft.com/office/drawing/2014/main" id="{5AA88588-CCCC-451B-AFDE-B715A6ACB22A}"/>
              </a:ext>
            </a:extLst>
          </p:cNvPr>
          <p:cNvGraphicFramePr/>
          <p:nvPr>
            <p:extLst>
              <p:ext uri="{D42A27DB-BD31-4B8C-83A1-F6EECF244321}">
                <p14:modId xmlns:p14="http://schemas.microsoft.com/office/powerpoint/2010/main" val="474623068"/>
              </p:ext>
            </p:extLst>
          </p:nvPr>
        </p:nvGraphicFramePr>
        <p:xfrm>
          <a:off x="6137072" y="683989"/>
          <a:ext cx="5816039" cy="1908493"/>
        </p:xfrm>
        <a:graphic>
          <a:graphicData uri="http://schemas.openxmlformats.org/drawingml/2006/table">
            <a:tbl>
              <a:tblPr firstRow="1" bandRow="1">
                <a:noFill/>
              </a:tblPr>
              <a:tblGrid>
                <a:gridCol w="5816039">
                  <a:extLst>
                    <a:ext uri="{9D8B030D-6E8A-4147-A177-3AD203B41FA5}">
                      <a16:colId xmlns:a16="http://schemas.microsoft.com/office/drawing/2014/main" val="20000"/>
                    </a:ext>
                  </a:extLst>
                </a:gridCol>
              </a:tblGrid>
              <a:tr h="396493">
                <a:tc>
                  <a:txBody>
                    <a:bodyPr/>
                    <a:lstStyle/>
                    <a:p>
                      <a:pPr lvl="0" algn="l">
                        <a:lnSpc>
                          <a:spcPct val="100000"/>
                        </a:lnSpc>
                        <a:spcBef>
                          <a:spcPts val="0"/>
                        </a:spcBef>
                        <a:spcAft>
                          <a:spcPts val="0"/>
                        </a:spcAft>
                        <a:buNone/>
                      </a:pPr>
                      <a:endParaRPr lang="en-GB" sz="1400" b="0" i="0" u="none" strike="noStrike" cap="none" noProof="0">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12000">
                <a:tc>
                  <a:txBody>
                    <a:bodyPr/>
                    <a:lstStyle/>
                    <a:p>
                      <a:pPr marL="742950" marR="0" lvl="0" indent="-285750" algn="l" rtl="0">
                        <a:lnSpc>
                          <a:spcPct val="100000"/>
                        </a:lnSpc>
                        <a:spcBef>
                          <a:spcPts val="300"/>
                        </a:spcBef>
                        <a:spcAft>
                          <a:spcPts val="0"/>
                        </a:spcAft>
                        <a:buFont typeface="Arial" panose="020B0604020202020204" pitchFamily="34" charset="0"/>
                        <a:buChar char="•"/>
                      </a:pPr>
                      <a:endParaRPr lang="en-GB" sz="1400">
                        <a:solidFill>
                          <a:schemeClr val="tx1"/>
                        </a:solidFill>
                        <a:latin typeface="+mj-lt"/>
                        <a:ea typeface="Helvetica Neue"/>
                        <a:cs typeface="Helvetica Neue"/>
                        <a:sym typeface="Helvetica Neue"/>
                      </a:endParaRPr>
                    </a:p>
                  </a:txBody>
                  <a:tcPr marL="0" marR="91438" marT="71991" marB="45719">
                    <a:solidFill>
                      <a:schemeClr val="bg1"/>
                    </a:solidFill>
                  </a:tcPr>
                </a:tc>
                <a:extLst>
                  <a:ext uri="{0D108BD9-81ED-4DB2-BD59-A6C34878D82A}">
                    <a16:rowId xmlns:a16="http://schemas.microsoft.com/office/drawing/2014/main" val="10001"/>
                  </a:ext>
                </a:extLst>
              </a:tr>
            </a:tbl>
          </a:graphicData>
        </a:graphic>
      </p:graphicFrame>
      <p:sp>
        <p:nvSpPr>
          <p:cNvPr id="24" name="Text Placeholder 23">
            <a:extLst>
              <a:ext uri="{FF2B5EF4-FFF2-40B4-BE49-F238E27FC236}">
                <a16:creationId xmlns:a16="http://schemas.microsoft.com/office/drawing/2014/main" id="{C2B1BC08-624C-4893-A29D-B10EF6DF23B0}"/>
              </a:ext>
            </a:extLst>
          </p:cNvPr>
          <p:cNvSpPr>
            <a:spLocks noGrp="1"/>
          </p:cNvSpPr>
          <p:nvPr>
            <p:ph type="body" sz="quarter" idx="12" hasCustomPrompt="1"/>
          </p:nvPr>
        </p:nvSpPr>
        <p:spPr>
          <a:xfrm>
            <a:off x="2295332" y="683824"/>
            <a:ext cx="3841944" cy="388937"/>
          </a:xfrm>
          <a:prstGeom prst="rect">
            <a:avLst/>
          </a:prstGeom>
        </p:spPr>
        <p:txBody>
          <a:bodyPr anchor="ctr"/>
          <a:lstStyle>
            <a:lvl1pPr marL="0" indent="0">
              <a:buNone/>
              <a:defRPr lang="en-GB" sz="1400" b="1" i="0" u="none" strike="noStrike" kern="1200" cap="none" dirty="0">
                <a:solidFill>
                  <a:schemeClr val="bg1"/>
                </a:solidFill>
                <a:latin typeface="+mj-lt"/>
                <a:ea typeface="+mn-ea"/>
                <a:cs typeface="+mn-cs"/>
              </a:defRPr>
            </a:lvl1pPr>
          </a:lstStyle>
          <a:p>
            <a:pPr lvl="0"/>
            <a:r>
              <a:rPr lang="en-GB"/>
              <a:t>Enter date</a:t>
            </a:r>
          </a:p>
        </p:txBody>
      </p:sp>
      <p:sp>
        <p:nvSpPr>
          <p:cNvPr id="25" name="TextBox 24">
            <a:extLst>
              <a:ext uri="{FF2B5EF4-FFF2-40B4-BE49-F238E27FC236}">
                <a16:creationId xmlns:a16="http://schemas.microsoft.com/office/drawing/2014/main" id="{F63FFB2B-59E1-4BF7-BB11-5C494834C3F4}"/>
              </a:ext>
            </a:extLst>
          </p:cNvPr>
          <p:cNvSpPr txBox="1"/>
          <p:nvPr/>
        </p:nvSpPr>
        <p:spPr>
          <a:xfrm>
            <a:off x="376980" y="669076"/>
            <a:ext cx="2212404" cy="418889"/>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Current projects up until:</a:t>
            </a:r>
          </a:p>
        </p:txBody>
      </p:sp>
      <p:sp>
        <p:nvSpPr>
          <p:cNvPr id="27" name="TextBox 26">
            <a:extLst>
              <a:ext uri="{FF2B5EF4-FFF2-40B4-BE49-F238E27FC236}">
                <a16:creationId xmlns:a16="http://schemas.microsoft.com/office/drawing/2014/main" id="{549F785F-38F7-4E1A-8067-A096E8049817}"/>
              </a:ext>
            </a:extLst>
          </p:cNvPr>
          <p:cNvSpPr txBox="1"/>
          <p:nvPr/>
        </p:nvSpPr>
        <p:spPr>
          <a:xfrm>
            <a:off x="6137274" y="669076"/>
            <a:ext cx="5572643" cy="388937"/>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Future projects (sold / proposed / likely / potential opportunities):</a:t>
            </a:r>
          </a:p>
        </p:txBody>
      </p:sp>
      <p:sp>
        <p:nvSpPr>
          <p:cNvPr id="30" name="Table Placeholder 3">
            <a:extLst>
              <a:ext uri="{FF2B5EF4-FFF2-40B4-BE49-F238E27FC236}">
                <a16:creationId xmlns:a16="http://schemas.microsoft.com/office/drawing/2014/main" id="{3F015467-6808-4E32-9EFC-158010FAD4EC}"/>
              </a:ext>
            </a:extLst>
          </p:cNvPr>
          <p:cNvSpPr>
            <a:spLocks noGrp="1"/>
          </p:cNvSpPr>
          <p:nvPr>
            <p:ph type="tbl" sz="quarter" idx="11" hasCustomPrompt="1"/>
          </p:nvPr>
        </p:nvSpPr>
        <p:spPr>
          <a:xfrm>
            <a:off x="6137590" y="5067022"/>
            <a:ext cx="5812866" cy="1492397"/>
          </a:xfrm>
          <a:prstGeom prst="rect">
            <a:avLst/>
          </a:prstGeom>
        </p:spPr>
        <p:txBody>
          <a:bodyPr/>
          <a:lstStyle>
            <a:lvl1pPr>
              <a:defRPr sz="1400">
                <a:latin typeface="+mj-lt"/>
              </a:defRPr>
            </a:lvl1pPr>
            <a:lvl2pPr>
              <a:defRPr sz="1400">
                <a:latin typeface="+mj-lt"/>
              </a:defRPr>
            </a:lvl2pPr>
          </a:lstStyle>
          <a:p>
            <a:r>
              <a:rPr lang="en-GB"/>
              <a:t>Enter table of Risks &amp; Issues with columns: Risk / Issue name; RAG; Mitigation &amp; Timescale; Risk owner</a:t>
            </a:r>
          </a:p>
        </p:txBody>
      </p:sp>
      <p:sp>
        <p:nvSpPr>
          <p:cNvPr id="35" name="Content Placeholder 2">
            <a:extLst>
              <a:ext uri="{FF2B5EF4-FFF2-40B4-BE49-F238E27FC236}">
                <a16:creationId xmlns:a16="http://schemas.microsoft.com/office/drawing/2014/main" id="{A44B3DE5-25E4-4D89-A192-A555F3383188}"/>
              </a:ext>
            </a:extLst>
          </p:cNvPr>
          <p:cNvSpPr>
            <a:spLocks noGrp="1"/>
          </p:cNvSpPr>
          <p:nvPr>
            <p:ph idx="1" hasCustomPrompt="1"/>
          </p:nvPr>
        </p:nvSpPr>
        <p:spPr>
          <a:xfrm>
            <a:off x="376981" y="1087510"/>
            <a:ext cx="5720090" cy="3486871"/>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Enter table of projects with: Project names; Project value (£); Start Date; End Date; Resourcing; Deliverables</a:t>
            </a:r>
          </a:p>
        </p:txBody>
      </p:sp>
      <p:sp>
        <p:nvSpPr>
          <p:cNvPr id="23" name="Rectangle 22">
            <a:extLst>
              <a:ext uri="{FF2B5EF4-FFF2-40B4-BE49-F238E27FC236}">
                <a16:creationId xmlns:a16="http://schemas.microsoft.com/office/drawing/2014/main" id="{A1CD65BB-4E33-40DB-91F6-6CEC4E168DD2}"/>
              </a:ext>
            </a:extLst>
          </p:cNvPr>
          <p:cNvSpPr/>
          <p:nvPr/>
        </p:nvSpPr>
        <p:spPr>
          <a:xfrm>
            <a:off x="9401788"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Site Lead</a:t>
            </a:r>
          </a:p>
        </p:txBody>
      </p:sp>
      <p:sp>
        <p:nvSpPr>
          <p:cNvPr id="28" name="Rectangle 27">
            <a:extLst>
              <a:ext uri="{FF2B5EF4-FFF2-40B4-BE49-F238E27FC236}">
                <a16:creationId xmlns:a16="http://schemas.microsoft.com/office/drawing/2014/main" id="{D95AB14E-2DA4-4069-BBC9-6F1244020E68}"/>
              </a:ext>
            </a:extLst>
          </p:cNvPr>
          <p:cNvSpPr/>
          <p:nvPr/>
        </p:nvSpPr>
        <p:spPr>
          <a:xfrm>
            <a:off x="10002740"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black"/>
                </a:solidFill>
                <a:latin typeface="Calibri" panose="020F0502020204030204"/>
                <a:sym typeface="Arial"/>
              </a:rPr>
              <a:t> </a:t>
            </a:r>
          </a:p>
        </p:txBody>
      </p:sp>
      <p:sp>
        <p:nvSpPr>
          <p:cNvPr id="31" name="Text Placeholder 38">
            <a:extLst>
              <a:ext uri="{FF2B5EF4-FFF2-40B4-BE49-F238E27FC236}">
                <a16:creationId xmlns:a16="http://schemas.microsoft.com/office/drawing/2014/main" id="{E40DCCEC-5E51-4C37-B518-66DB900F4F86}"/>
              </a:ext>
            </a:extLst>
          </p:cNvPr>
          <p:cNvSpPr>
            <a:spLocks noGrp="1"/>
          </p:cNvSpPr>
          <p:nvPr>
            <p:ph type="body" sz="quarter" idx="15" hasCustomPrompt="1"/>
          </p:nvPr>
        </p:nvSpPr>
        <p:spPr>
          <a:xfrm>
            <a:off x="10002071"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sp>
        <p:nvSpPr>
          <p:cNvPr id="32" name="Rectangle 31">
            <a:extLst>
              <a:ext uri="{FF2B5EF4-FFF2-40B4-BE49-F238E27FC236}">
                <a16:creationId xmlns:a16="http://schemas.microsoft.com/office/drawing/2014/main" id="{6750E7DF-190D-4515-9D81-4DC9A9AE3A1D}"/>
              </a:ext>
            </a:extLst>
          </p:cNvPr>
          <p:cNvSpPr/>
          <p:nvPr/>
        </p:nvSpPr>
        <p:spPr>
          <a:xfrm>
            <a:off x="6807170" y="117282"/>
            <a:ext cx="600952" cy="490528"/>
          </a:xfrm>
          <a:prstGeom prst="rect">
            <a:avLst/>
          </a:prstGeom>
          <a:solidFill>
            <a:srgbClr val="90BA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r>
              <a:rPr lang="en-GB" sz="1200" b="1">
                <a:solidFill>
                  <a:prstClr val="white"/>
                </a:solidFill>
                <a:latin typeface="+mj-lt"/>
                <a:sym typeface="Arial"/>
              </a:rPr>
              <a:t>Strat. Lead</a:t>
            </a:r>
          </a:p>
        </p:txBody>
      </p:sp>
      <p:sp>
        <p:nvSpPr>
          <p:cNvPr id="37" name="Rectangle 36">
            <a:extLst>
              <a:ext uri="{FF2B5EF4-FFF2-40B4-BE49-F238E27FC236}">
                <a16:creationId xmlns:a16="http://schemas.microsoft.com/office/drawing/2014/main" id="{253DDA59-52F7-45D3-AA7E-F90FB00EEF46}"/>
              </a:ext>
            </a:extLst>
          </p:cNvPr>
          <p:cNvSpPr/>
          <p:nvPr/>
        </p:nvSpPr>
        <p:spPr>
          <a:xfrm>
            <a:off x="7408122" y="117282"/>
            <a:ext cx="1944538" cy="490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GB" sz="1200" b="1">
              <a:solidFill>
                <a:prstClr val="black"/>
              </a:solidFill>
              <a:latin typeface="Calibri" panose="020F0502020204030204"/>
              <a:sym typeface="Arial"/>
            </a:endParaRPr>
          </a:p>
        </p:txBody>
      </p:sp>
      <p:sp>
        <p:nvSpPr>
          <p:cNvPr id="38" name="Text Placeholder 38">
            <a:extLst>
              <a:ext uri="{FF2B5EF4-FFF2-40B4-BE49-F238E27FC236}">
                <a16:creationId xmlns:a16="http://schemas.microsoft.com/office/drawing/2014/main" id="{0F6473A5-10F4-4051-BC43-05A4D79DF870}"/>
              </a:ext>
            </a:extLst>
          </p:cNvPr>
          <p:cNvSpPr>
            <a:spLocks noGrp="1"/>
          </p:cNvSpPr>
          <p:nvPr>
            <p:ph type="body" sz="quarter" idx="19" hasCustomPrompt="1"/>
          </p:nvPr>
        </p:nvSpPr>
        <p:spPr>
          <a:xfrm>
            <a:off x="7407453" y="111967"/>
            <a:ext cx="1944538" cy="493467"/>
          </a:xfrm>
          <a:prstGeom prst="rect">
            <a:avLst/>
          </a:prstGeom>
        </p:spPr>
        <p:txBody>
          <a:bodyPr anchor="ctr"/>
          <a:lstStyle>
            <a:lvl1pPr marL="0" indent="0">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Enter name</a:t>
            </a:r>
            <a:endParaRPr lang="en-GB"/>
          </a:p>
        </p:txBody>
      </p:sp>
      <p:graphicFrame>
        <p:nvGraphicFramePr>
          <p:cNvPr id="26" name="Google Shape;942;g6b7fea2f07_4_567">
            <a:extLst>
              <a:ext uri="{FF2B5EF4-FFF2-40B4-BE49-F238E27FC236}">
                <a16:creationId xmlns:a16="http://schemas.microsoft.com/office/drawing/2014/main" id="{66E0C9DE-566E-4851-8E61-32BB1AD4D8A6}"/>
              </a:ext>
            </a:extLst>
          </p:cNvPr>
          <p:cNvGraphicFramePr/>
          <p:nvPr>
            <p:extLst>
              <p:ext uri="{D42A27DB-BD31-4B8C-83A1-F6EECF244321}">
                <p14:modId xmlns:p14="http://schemas.microsoft.com/office/powerpoint/2010/main" val="1690255203"/>
              </p:ext>
            </p:extLst>
          </p:nvPr>
        </p:nvGraphicFramePr>
        <p:xfrm>
          <a:off x="6138139" y="2643839"/>
          <a:ext cx="5814972" cy="1919436"/>
        </p:xfrm>
        <a:graphic>
          <a:graphicData uri="http://schemas.openxmlformats.org/drawingml/2006/table">
            <a:tbl>
              <a:tblPr firstRow="1" bandRow="1">
                <a:noFill/>
              </a:tblPr>
              <a:tblGrid>
                <a:gridCol w="5814972">
                  <a:extLst>
                    <a:ext uri="{9D8B030D-6E8A-4147-A177-3AD203B41FA5}">
                      <a16:colId xmlns:a16="http://schemas.microsoft.com/office/drawing/2014/main" val="20000"/>
                    </a:ext>
                  </a:extLst>
                </a:gridCol>
              </a:tblGrid>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strike="noStrike" cap="none">
                          <a:solidFill>
                            <a:schemeClr val="bg1"/>
                          </a:solidFill>
                          <a:latin typeface="+mj-lt"/>
                          <a:ea typeface="Helvetica Neue"/>
                          <a:cs typeface="Helvetica Neue"/>
                          <a:sym typeface="Helvetica Neue"/>
                        </a:rPr>
                        <a:t>Team Health &amp; Happiness:</a:t>
                      </a:r>
                      <a:endParaRPr sz="1400" b="1">
                        <a:solidFill>
                          <a:schemeClr val="bg1"/>
                        </a:solidFill>
                        <a:latin typeface="+mj-lt"/>
                      </a:endParaRPr>
                    </a:p>
                  </a:txBody>
                  <a:tcPr marL="91438" marR="91438" marT="45719" marB="45719" anchor="ctr">
                    <a:solidFill>
                      <a:srgbClr val="60256F"/>
                    </a:solidFill>
                  </a:tcPr>
                </a:tc>
                <a:extLst>
                  <a:ext uri="{0D108BD9-81ED-4DB2-BD59-A6C34878D82A}">
                    <a16:rowId xmlns:a16="http://schemas.microsoft.com/office/drawing/2014/main" val="10000"/>
                  </a:ext>
                </a:extLst>
              </a:tr>
              <a:tr h="152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sz="1400" b="1">
                        <a:solidFill>
                          <a:schemeClr val="bg1"/>
                        </a:solidFill>
                        <a:latin typeface="+mj-lt"/>
                      </a:endParaRPr>
                    </a:p>
                  </a:txBody>
                  <a:tcPr marL="91438" marR="91438" marT="45719" marB="45719" anchor="ctr">
                    <a:noFill/>
                  </a:tcPr>
                </a:tc>
                <a:extLst>
                  <a:ext uri="{0D108BD9-81ED-4DB2-BD59-A6C34878D82A}">
                    <a16:rowId xmlns:a16="http://schemas.microsoft.com/office/drawing/2014/main" val="2373790788"/>
                  </a:ext>
                </a:extLst>
              </a:tr>
            </a:tbl>
          </a:graphicData>
        </a:graphic>
      </p:graphicFrame>
      <p:sp>
        <p:nvSpPr>
          <p:cNvPr id="39" name="Content Placeholder 2">
            <a:extLst>
              <a:ext uri="{FF2B5EF4-FFF2-40B4-BE49-F238E27FC236}">
                <a16:creationId xmlns:a16="http://schemas.microsoft.com/office/drawing/2014/main" id="{3B4F516A-7F2E-4AEB-8409-00FCF8B044CA}"/>
              </a:ext>
            </a:extLst>
          </p:cNvPr>
          <p:cNvSpPr>
            <a:spLocks noGrp="1"/>
          </p:cNvSpPr>
          <p:nvPr>
            <p:ph idx="14"/>
          </p:nvPr>
        </p:nvSpPr>
        <p:spPr>
          <a:xfrm>
            <a:off x="6140246" y="1100085"/>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sp>
        <p:nvSpPr>
          <p:cNvPr id="40" name="Content Placeholder 2">
            <a:extLst>
              <a:ext uri="{FF2B5EF4-FFF2-40B4-BE49-F238E27FC236}">
                <a16:creationId xmlns:a16="http://schemas.microsoft.com/office/drawing/2014/main" id="{B9C32825-C0AA-4815-848C-7DCEE6178061}"/>
              </a:ext>
            </a:extLst>
          </p:cNvPr>
          <p:cNvSpPr>
            <a:spLocks noGrp="1"/>
          </p:cNvSpPr>
          <p:nvPr>
            <p:ph idx="20"/>
          </p:nvPr>
        </p:nvSpPr>
        <p:spPr>
          <a:xfrm>
            <a:off x="6133744" y="3045902"/>
            <a:ext cx="5812865" cy="1492397"/>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Click to edit Master text styles</a:t>
            </a:r>
          </a:p>
          <a:p>
            <a:pPr lvl="1"/>
            <a:r>
              <a:rPr lang="en-US"/>
              <a:t>Second level</a:t>
            </a:r>
          </a:p>
        </p:txBody>
      </p:sp>
      <p:graphicFrame>
        <p:nvGraphicFramePr>
          <p:cNvPr id="34" name="Google Shape;940;g6b7fea2f07_4_567">
            <a:extLst>
              <a:ext uri="{FF2B5EF4-FFF2-40B4-BE49-F238E27FC236}">
                <a16:creationId xmlns:a16="http://schemas.microsoft.com/office/drawing/2014/main" id="{4C4C134F-13E6-49E2-903F-3F737AA492FE}"/>
              </a:ext>
            </a:extLst>
          </p:cNvPr>
          <p:cNvGraphicFramePr/>
          <p:nvPr>
            <p:extLst>
              <p:ext uri="{D42A27DB-BD31-4B8C-83A1-F6EECF244321}">
                <p14:modId xmlns:p14="http://schemas.microsoft.com/office/powerpoint/2010/main" val="56843873"/>
              </p:ext>
            </p:extLst>
          </p:nvPr>
        </p:nvGraphicFramePr>
        <p:xfrm>
          <a:off x="390175" y="4639983"/>
          <a:ext cx="5713397" cy="1919436"/>
        </p:xfrm>
        <a:graphic>
          <a:graphicData uri="http://schemas.openxmlformats.org/drawingml/2006/table">
            <a:tbl>
              <a:tblPr firstRow="1" bandRow="1">
                <a:noFill/>
              </a:tblPr>
              <a:tblGrid>
                <a:gridCol w="5713397">
                  <a:extLst>
                    <a:ext uri="{9D8B030D-6E8A-4147-A177-3AD203B41FA5}">
                      <a16:colId xmlns:a16="http://schemas.microsoft.com/office/drawing/2014/main" val="20000"/>
                    </a:ext>
                  </a:extLst>
                </a:gridCol>
              </a:tblGrid>
              <a:tr h="392074">
                <a:tc>
                  <a:txBody>
                    <a:bodyPr/>
                    <a:lstStyle/>
                    <a:p>
                      <a:pPr marL="0" marR="0" lvl="0" indent="0" algn="l">
                        <a:lnSpc>
                          <a:spcPct val="100000"/>
                        </a:lnSpc>
                        <a:spcBef>
                          <a:spcPts val="0"/>
                        </a:spcBef>
                        <a:spcAft>
                          <a:spcPts val="0"/>
                        </a:spcAft>
                        <a:buNone/>
                      </a:pPr>
                      <a:r>
                        <a:rPr lang="en-GB" sz="1400" b="1">
                          <a:solidFill>
                            <a:schemeClr val="bg1"/>
                          </a:solidFill>
                          <a:latin typeface="+mj-lt"/>
                        </a:rPr>
                        <a:t>Client Overview:</a:t>
                      </a:r>
                      <a:endParaRPr sz="1400" b="1">
                        <a:solidFill>
                          <a:schemeClr val="bg1"/>
                        </a:solidFill>
                        <a:latin typeface="+mj-lt"/>
                      </a:endParaRPr>
                    </a:p>
                  </a:txBody>
                  <a:tcPr marL="91438" marR="91438" marT="45719" marB="45719" anchor="ctr">
                    <a:solidFill>
                      <a:schemeClr val="bg2"/>
                    </a:solidFill>
                  </a:tcPr>
                </a:tc>
                <a:extLst>
                  <a:ext uri="{0D108BD9-81ED-4DB2-BD59-A6C34878D82A}">
                    <a16:rowId xmlns:a16="http://schemas.microsoft.com/office/drawing/2014/main" val="10000"/>
                  </a:ext>
                </a:extLst>
              </a:tr>
              <a:tr h="1527362">
                <a:tc>
                  <a:txBody>
                    <a:bodyPr/>
                    <a:lstStyle/>
                    <a:p>
                      <a:pPr marL="457200" marR="0" lvl="0" indent="0" algn="l" rtl="0">
                        <a:lnSpc>
                          <a:spcPct val="100000"/>
                        </a:lnSpc>
                        <a:spcBef>
                          <a:spcPts val="300"/>
                        </a:spcBef>
                        <a:spcAft>
                          <a:spcPts val="0"/>
                        </a:spcAft>
                        <a:buNone/>
                      </a:pPr>
                      <a:endParaRPr lang="en-GB" sz="1400" b="0">
                        <a:solidFill>
                          <a:schemeClr val="bg1"/>
                        </a:solidFill>
                        <a:latin typeface="+mj-lt"/>
                        <a:ea typeface="Helvetica Neue"/>
                        <a:cs typeface="Helvetica Neue"/>
                      </a:endParaRPr>
                    </a:p>
                  </a:txBody>
                  <a:tcPr marL="0" marR="72000" marT="72000" marB="0">
                    <a:solidFill>
                      <a:schemeClr val="bg2"/>
                    </a:solidFill>
                  </a:tcPr>
                </a:tc>
                <a:extLst>
                  <a:ext uri="{0D108BD9-81ED-4DB2-BD59-A6C34878D82A}">
                    <a16:rowId xmlns:a16="http://schemas.microsoft.com/office/drawing/2014/main" val="10001"/>
                  </a:ext>
                </a:extLst>
              </a:tr>
            </a:tbl>
          </a:graphicData>
        </a:graphic>
      </p:graphicFrame>
      <p:sp>
        <p:nvSpPr>
          <p:cNvPr id="41" name="TextBox 40">
            <a:extLst>
              <a:ext uri="{FF2B5EF4-FFF2-40B4-BE49-F238E27FC236}">
                <a16:creationId xmlns:a16="http://schemas.microsoft.com/office/drawing/2014/main" id="{ABE9C90A-BD2A-4079-81C7-790727126A4C}"/>
              </a:ext>
            </a:extLst>
          </p:cNvPr>
          <p:cNvSpPr txBox="1"/>
          <p:nvPr/>
        </p:nvSpPr>
        <p:spPr>
          <a:xfrm>
            <a:off x="370479" y="2268706"/>
            <a:ext cx="2212404" cy="418889"/>
          </a:xfrm>
          <a:prstGeom prst="rect">
            <a:avLst/>
          </a:prstGeom>
          <a:noFill/>
        </p:spPr>
        <p:txBody>
          <a:bodyPr wrap="square" rtlCol="0" anchor="ctr" anchorCtr="0">
            <a:noAutofit/>
          </a:bodyPr>
          <a:lstStyle/>
          <a:p>
            <a:r>
              <a:rPr lang="en-GB" sz="1400" b="1" i="0" u="none" strike="noStrike" kern="1200" cap="none">
                <a:solidFill>
                  <a:schemeClr val="bg1"/>
                </a:solidFill>
                <a:latin typeface="+mj-lt"/>
                <a:ea typeface="+mn-ea"/>
                <a:cs typeface="+mn-cs"/>
              </a:rPr>
              <a:t>Current projects up until:</a:t>
            </a:r>
          </a:p>
        </p:txBody>
      </p:sp>
      <p:sp>
        <p:nvSpPr>
          <p:cNvPr id="42" name="Content Placeholder 2">
            <a:extLst>
              <a:ext uri="{FF2B5EF4-FFF2-40B4-BE49-F238E27FC236}">
                <a16:creationId xmlns:a16="http://schemas.microsoft.com/office/drawing/2014/main" id="{9455BDF2-93C2-40DA-A95A-7B80F9281C8E}"/>
              </a:ext>
            </a:extLst>
          </p:cNvPr>
          <p:cNvSpPr>
            <a:spLocks noGrp="1"/>
          </p:cNvSpPr>
          <p:nvPr>
            <p:ph idx="22" hasCustomPrompt="1"/>
          </p:nvPr>
        </p:nvSpPr>
        <p:spPr>
          <a:xfrm>
            <a:off x="370480" y="4992816"/>
            <a:ext cx="5720090" cy="1566604"/>
          </a:xfrm>
          <a:prstGeom prst="rect">
            <a:avLst/>
          </a:prstGeom>
        </p:spPr>
        <p:txBody>
          <a:bodyPr>
            <a:normAutofit/>
          </a:bodyPr>
          <a:lstStyle>
            <a:lvl1pPr marL="180000" indent="-180000" algn="l" defTabSz="914400" rtl="0" eaLnBrk="1" latinLnBrk="0" hangingPunct="1">
              <a:buClr>
                <a:srgbClr val="55BE47"/>
              </a:buClr>
              <a:buFont typeface="Arial" panose="020B0604020202020204" pitchFamily="34" charset="0"/>
              <a:buChar char="•"/>
              <a:defRPr lang="en-GB" sz="1400" kern="1200" dirty="0">
                <a:solidFill>
                  <a:schemeClr val="bg1"/>
                </a:solidFill>
                <a:latin typeface="+mj-lt"/>
                <a:ea typeface="+mn-ea"/>
                <a:cs typeface="Arial" panose="020B0604020202020204" pitchFamily="34" charset="0"/>
              </a:defRPr>
            </a:lvl1pPr>
            <a:lvl2pPr marL="6858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2pPr>
            <a:lvl3pPr marL="11430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3pPr>
            <a:lvl4pPr marL="1600200" indent="-342900" algn="l" defTabSz="914400" rtl="0" eaLnBrk="1" latinLnBrk="0" hangingPunct="1">
              <a:buClr>
                <a:srgbClr val="55BE47"/>
              </a:buClr>
              <a:buFont typeface="Arial" panose="020B0604020202020204" pitchFamily="34" charset="0"/>
              <a:buChar char="•"/>
              <a:defRPr lang="en-GB" sz="1400" kern="1200" dirty="0">
                <a:solidFill>
                  <a:srgbClr val="95999D"/>
                </a:solidFill>
                <a:latin typeface="+mj-lt"/>
                <a:ea typeface="+mn-ea"/>
                <a:cs typeface="Arial" panose="020B0604020202020204" pitchFamily="34" charset="0"/>
              </a:defRPr>
            </a:lvl4pPr>
            <a:lvl5pPr marL="2057400" indent="-342900" algn="l" defTabSz="914400" rtl="0" eaLnBrk="1" latinLnBrk="0" hangingPunct="1">
              <a:buClr>
                <a:srgbClr val="55BE47"/>
              </a:buClr>
              <a:buFont typeface="Arial" panose="020B0604020202020204" pitchFamily="34" charset="0"/>
              <a:buChar char="•"/>
              <a:defRPr lang="en-US" sz="1400" kern="1200" dirty="0">
                <a:solidFill>
                  <a:srgbClr val="95999D"/>
                </a:solidFill>
                <a:latin typeface="+mj-lt"/>
                <a:ea typeface="+mn-ea"/>
                <a:cs typeface="Arial" panose="020B0604020202020204" pitchFamily="34" charset="0"/>
              </a:defRPr>
            </a:lvl5pPr>
          </a:lstStyle>
          <a:p>
            <a:pPr lvl="0"/>
            <a:r>
              <a:rPr lang="en-US"/>
              <a:t>Write a simple pen profile summary of this client, including relevant background, maturity, and overview of active work</a:t>
            </a:r>
          </a:p>
        </p:txBody>
      </p:sp>
      <p:sp>
        <p:nvSpPr>
          <p:cNvPr id="3" name="TextBox 2">
            <a:extLst>
              <a:ext uri="{FF2B5EF4-FFF2-40B4-BE49-F238E27FC236}">
                <a16:creationId xmlns:a16="http://schemas.microsoft.com/office/drawing/2014/main" id="{85BD9658-D176-4BAC-F4BD-A3A67D0A317E}"/>
              </a:ext>
            </a:extLst>
          </p:cNvPr>
          <p:cNvSpPr txBox="1"/>
          <p:nvPr userDrawn="1"/>
        </p:nvSpPr>
        <p:spPr>
          <a:xfrm rot="19279561">
            <a:off x="4762896" y="3249711"/>
            <a:ext cx="2666205" cy="1446550"/>
          </a:xfrm>
          <a:prstGeom prst="rect">
            <a:avLst/>
          </a:prstGeom>
          <a:noFill/>
        </p:spPr>
        <p:txBody>
          <a:bodyPr wrap="square" rtlCol="0">
            <a:spAutoFit/>
          </a:bodyPr>
          <a:lstStyle/>
          <a:p>
            <a:r>
              <a:rPr lang="en-US" sz="8800">
                <a:solidFill>
                  <a:schemeClr val="bg1">
                    <a:lumMod val="85000"/>
                  </a:schemeClr>
                </a:solidFill>
              </a:rPr>
              <a:t>Draft</a:t>
            </a:r>
            <a:endParaRPr lang="en-GB" sz="8800">
              <a:solidFill>
                <a:schemeClr val="bg1">
                  <a:lumMod val="85000"/>
                </a:schemeClr>
              </a:solidFill>
            </a:endParaRPr>
          </a:p>
        </p:txBody>
      </p:sp>
    </p:spTree>
    <p:extLst>
      <p:ext uri="{BB962C8B-B14F-4D97-AF65-F5344CB8AC3E}">
        <p14:creationId xmlns:p14="http://schemas.microsoft.com/office/powerpoint/2010/main" val="3320310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FCCEE04-1991-4570-9469-3F0143C7DA4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74012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8" r:id="rId17"/>
    <p:sldLayoutId id="2147483690" r:id="rId18"/>
    <p:sldLayoutId id="2147483695" r:id="rId19"/>
    <p:sldLayoutId id="214748369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8B181.B726CAE0" TargetMode="External"/><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2.xml"/><Relationship Id="rId16" Type="http://schemas.openxmlformats.org/officeDocument/2006/relationships/image" Target="../media/image18.svg"/><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diagramQuickStyle" Target="../diagrams/quickStyle2.xml"/><Relationship Id="rId9" Type="http://schemas.openxmlformats.org/officeDocument/2006/relationships/image" Target="../media/image11.png"/><Relationship Id="rId14" Type="http://schemas.openxmlformats.org/officeDocument/2006/relationships/image" Target="../media/image1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microsoft.com/office/2014/relationships/chartEx" Target="../charts/chartEx1.xml"/><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14/relationships/chartEx" Target="../charts/chartEx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4/relationships/chartEx" Target="../charts/chartEx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4/relationships/chartEx" Target="../charts/chartEx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publications/market-sustainability-and-fair-cost-of-care-fund-2022-to-202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consultations/adult-social-care-charging-reform-distribution-of-funding-2023-to-2024/distribution-of-funding-to-support-the-reform-of-the-adult-social-care-charging-system-in-2023-to-2024#annex-b-table-exemplifying-indicative-results-for-options-to-allocate-funding-for-implementation-and-additional-assessments-2023-to-2024"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CE73F-5274-4F21-9440-D5478F52967D}"/>
              </a:ext>
            </a:extLst>
          </p:cNvPr>
          <p:cNvSpPr>
            <a:spLocks noGrp="1"/>
          </p:cNvSpPr>
          <p:nvPr>
            <p:ph type="body" sz="quarter" idx="11"/>
          </p:nvPr>
        </p:nvSpPr>
        <p:spPr>
          <a:xfrm>
            <a:off x="1438275" y="2266950"/>
            <a:ext cx="6210300" cy="1455738"/>
          </a:xfrm>
        </p:spPr>
        <p:txBody>
          <a:bodyPr lIns="91440" tIns="45720" rIns="91440" bIns="45720" anchor="b">
            <a:normAutofit/>
          </a:bodyPr>
          <a:lstStyle/>
          <a:p>
            <a:pPr>
              <a:spcAft>
                <a:spcPts val="600"/>
              </a:spcAft>
            </a:pPr>
            <a:r>
              <a:rPr lang="en-GB"/>
              <a:t>Annex B - </a:t>
            </a:r>
          </a:p>
          <a:p>
            <a:pPr>
              <a:spcAft>
                <a:spcPts val="600"/>
              </a:spcAft>
            </a:pPr>
            <a:r>
              <a:rPr lang="en-GB" dirty="0"/>
              <a:t>Cost of Care Report</a:t>
            </a:r>
          </a:p>
        </p:txBody>
      </p:sp>
      <p:sp>
        <p:nvSpPr>
          <p:cNvPr id="4" name="Text Placeholder 3">
            <a:extLst>
              <a:ext uri="{FF2B5EF4-FFF2-40B4-BE49-F238E27FC236}">
                <a16:creationId xmlns:a16="http://schemas.microsoft.com/office/drawing/2014/main" id="{1C280C87-FA9E-4058-9C8F-7C99843DB5F8}"/>
              </a:ext>
            </a:extLst>
          </p:cNvPr>
          <p:cNvSpPr>
            <a:spLocks noGrp="1"/>
          </p:cNvSpPr>
          <p:nvPr>
            <p:ph type="body" sz="quarter" idx="12"/>
          </p:nvPr>
        </p:nvSpPr>
        <p:spPr>
          <a:xfrm>
            <a:off x="1438275" y="4032352"/>
            <a:ext cx="6210300" cy="949730"/>
          </a:xfrm>
        </p:spPr>
        <p:txBody>
          <a:bodyPr lIns="91440" tIns="45720" rIns="91440" bIns="45720" anchor="t">
            <a:normAutofit lnSpcReduction="10000"/>
          </a:bodyPr>
          <a:lstStyle/>
          <a:p>
            <a:pPr>
              <a:spcAft>
                <a:spcPts val="600"/>
              </a:spcAft>
            </a:pPr>
            <a:r>
              <a:rPr lang="en-GB">
                <a:ea typeface="Open Sans"/>
                <a:cs typeface="Open Sans"/>
              </a:rPr>
              <a:t>65+ Care Homes</a:t>
            </a:r>
          </a:p>
          <a:p>
            <a:pPr>
              <a:spcAft>
                <a:spcPts val="600"/>
              </a:spcAft>
            </a:pPr>
            <a:r>
              <a:rPr lang="en-GB">
                <a:ea typeface="Open Sans"/>
                <a:cs typeface="Open Sans"/>
              </a:rPr>
              <a:t>Suffolk County Council</a:t>
            </a:r>
            <a:endParaRPr lang="en-GB"/>
          </a:p>
          <a:p>
            <a:pPr>
              <a:spcAft>
                <a:spcPts val="600"/>
              </a:spcAft>
            </a:pPr>
            <a:r>
              <a:rPr lang="en-GB">
                <a:ea typeface="Open Sans"/>
                <a:cs typeface="Open Sans"/>
              </a:rPr>
              <a:t>Date: 13.10.2022</a:t>
            </a:r>
            <a:endParaRPr lang="en-GB"/>
          </a:p>
          <a:p>
            <a:pPr>
              <a:spcAft>
                <a:spcPts val="600"/>
              </a:spcAft>
            </a:pPr>
            <a:endParaRPr lang="en-GB"/>
          </a:p>
        </p:txBody>
      </p:sp>
      <p:sp>
        <p:nvSpPr>
          <p:cNvPr id="6" name="Slide Number Placeholder 12">
            <a:extLst>
              <a:ext uri="{FF2B5EF4-FFF2-40B4-BE49-F238E27FC236}">
                <a16:creationId xmlns:a16="http://schemas.microsoft.com/office/drawing/2014/main" id="{165546BB-C4A8-404D-88AB-16B68D783959}"/>
              </a:ext>
            </a:extLst>
          </p:cNvPr>
          <p:cNvSpPr txBox="1">
            <a:spLocks/>
          </p:cNvSpPr>
          <p:nvPr/>
        </p:nvSpPr>
        <p:spPr>
          <a:xfrm>
            <a:off x="11730184"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6980CC64-0A06-4CF8-9611-56931FA17E94}" type="slidenum">
              <a:rPr kumimoji="0" lang="en-GB" sz="1800" b="0" i="0" u="none" strike="noStrike" kern="1200" cap="none" spc="0" normalizeH="0" baseline="0" noProof="0" smtClean="0">
                <a:ln>
                  <a:noFill/>
                </a:ln>
                <a:solidFill>
                  <a:srgbClr val="95999D"/>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a:t>
            </a:fld>
            <a:endParaRPr kumimoji="0" lang="en-GB" sz="1800" b="0" i="0" u="none" strike="noStrike" kern="1200" cap="none" spc="0" normalizeH="0" baseline="0" noProof="0">
              <a:ln>
                <a:noFill/>
              </a:ln>
              <a:solidFill>
                <a:srgbClr val="95999D"/>
              </a:solidFill>
              <a:effectLst/>
              <a:uLnTx/>
              <a:uFillTx/>
              <a:latin typeface="Calibri" panose="020F0502020204030204"/>
              <a:ea typeface="+mn-ea"/>
              <a:cs typeface="+mn-cs"/>
            </a:endParaRPr>
          </a:p>
        </p:txBody>
      </p:sp>
      <p:sp>
        <p:nvSpPr>
          <p:cNvPr id="7" name="Footer Placeholder 17">
            <a:extLst>
              <a:ext uri="{FF2B5EF4-FFF2-40B4-BE49-F238E27FC236}">
                <a16:creationId xmlns:a16="http://schemas.microsoft.com/office/drawing/2014/main" id="{719B739B-269A-4B16-89EE-FE9898A879A0}"/>
              </a:ext>
            </a:extLst>
          </p:cNvPr>
          <p:cNvSpPr txBox="1">
            <a:spLocks/>
          </p:cNvSpPr>
          <p:nvPr/>
        </p:nvSpPr>
        <p:spPr>
          <a:xfrm>
            <a:off x="6096000" y="6386944"/>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95999D"/>
              </a:solidFill>
              <a:effectLst/>
              <a:uLnTx/>
              <a:uFillTx/>
              <a:latin typeface="Calibri" panose="020F0502020204030204"/>
              <a:ea typeface="+mn-ea"/>
              <a:cs typeface="+mn-cs"/>
            </a:endParaRPr>
          </a:p>
        </p:txBody>
      </p:sp>
      <p:sp>
        <p:nvSpPr>
          <p:cNvPr id="8" name="Picture Placeholder 7">
            <a:extLst>
              <a:ext uri="{FF2B5EF4-FFF2-40B4-BE49-F238E27FC236}">
                <a16:creationId xmlns:a16="http://schemas.microsoft.com/office/drawing/2014/main" id="{EF38F3B1-E33E-946F-C38E-BE49E4FCFE0B}"/>
              </a:ext>
            </a:extLst>
          </p:cNvPr>
          <p:cNvSpPr>
            <a:spLocks noGrp="1"/>
          </p:cNvSpPr>
          <p:nvPr>
            <p:ph type="pic" sz="quarter" idx="10"/>
          </p:nvPr>
        </p:nvSpPr>
        <p:spPr/>
      </p:sp>
      <p:pic>
        <p:nvPicPr>
          <p:cNvPr id="12" name="Picture 11">
            <a:extLst>
              <a:ext uri="{FF2B5EF4-FFF2-40B4-BE49-F238E27FC236}">
                <a16:creationId xmlns:a16="http://schemas.microsoft.com/office/drawing/2014/main" id="{D5B6557E-3EF3-70A9-085A-23CA420C2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424862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E85E5-A362-4EDB-A8A4-C0E3FD0A7844}"/>
              </a:ext>
            </a:extLst>
          </p:cNvPr>
          <p:cNvSpPr/>
          <p:nvPr/>
        </p:nvSpPr>
        <p:spPr>
          <a:xfrm>
            <a:off x="611031" y="3276296"/>
            <a:ext cx="2744177" cy="2595985"/>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0" name="Rectangle 39">
            <a:extLst>
              <a:ext uri="{FF2B5EF4-FFF2-40B4-BE49-F238E27FC236}">
                <a16:creationId xmlns:a16="http://schemas.microsoft.com/office/drawing/2014/main" id="{FEE83973-040C-4303-9408-6A28D4468DDD}"/>
              </a:ext>
            </a:extLst>
          </p:cNvPr>
          <p:cNvSpPr/>
          <p:nvPr/>
        </p:nvSpPr>
        <p:spPr>
          <a:xfrm>
            <a:off x="3352953" y="3276296"/>
            <a:ext cx="2744177" cy="2595985"/>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1" name="Rectangle 40">
            <a:extLst>
              <a:ext uri="{FF2B5EF4-FFF2-40B4-BE49-F238E27FC236}">
                <a16:creationId xmlns:a16="http://schemas.microsoft.com/office/drawing/2014/main" id="{FA0AE222-E23D-446F-8618-04F8A6726E82}"/>
              </a:ext>
            </a:extLst>
          </p:cNvPr>
          <p:cNvSpPr/>
          <p:nvPr/>
        </p:nvSpPr>
        <p:spPr>
          <a:xfrm>
            <a:off x="6094874" y="3276296"/>
            <a:ext cx="2744177" cy="2595985"/>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2" name="Rectangle 41">
            <a:extLst>
              <a:ext uri="{FF2B5EF4-FFF2-40B4-BE49-F238E27FC236}">
                <a16:creationId xmlns:a16="http://schemas.microsoft.com/office/drawing/2014/main" id="{34EF52E4-A32C-49CF-B967-ED5E8C634253}"/>
              </a:ext>
            </a:extLst>
          </p:cNvPr>
          <p:cNvSpPr/>
          <p:nvPr/>
        </p:nvSpPr>
        <p:spPr>
          <a:xfrm>
            <a:off x="8836796" y="3276296"/>
            <a:ext cx="2744177" cy="259598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12" name="TextBox 11">
            <a:extLst>
              <a:ext uri="{FF2B5EF4-FFF2-40B4-BE49-F238E27FC236}">
                <a16:creationId xmlns:a16="http://schemas.microsoft.com/office/drawing/2014/main" id="{78A93766-3DF8-450E-A3A6-1DC1B14BAE4F}"/>
              </a:ext>
            </a:extLst>
          </p:cNvPr>
          <p:cNvSpPr txBox="1"/>
          <p:nvPr/>
        </p:nvSpPr>
        <p:spPr>
          <a:xfrm>
            <a:off x="751448" y="4370091"/>
            <a:ext cx="2463340" cy="110799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US" sz="1100" b="1" err="1">
                <a:solidFill>
                  <a:schemeClr val="tx1">
                    <a:lumMod val="50000"/>
                  </a:schemeClr>
                </a:solidFill>
                <a:latin typeface="+mj-lt"/>
                <a:ea typeface="Open Sans"/>
                <a:cs typeface="Open Sans"/>
              </a:rPr>
              <a:t>Review</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of</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preferred</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tools</a:t>
            </a:r>
            <a:endParaRPr lang="es-US" sz="1100" b="1">
              <a:solidFill>
                <a:schemeClr val="tx1">
                  <a:lumMod val="50000"/>
                </a:schemeClr>
              </a:solidFill>
              <a:latin typeface="+mj-lt"/>
              <a:ea typeface="Open Sans"/>
              <a:cs typeface="Open Sans"/>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a:cs typeface="Open Sans"/>
              </a:rPr>
              <a:t>Review</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of</a:t>
            </a:r>
            <a:r>
              <a:rPr lang="es-US" sz="1100" b="1">
                <a:solidFill>
                  <a:schemeClr val="tx1">
                    <a:lumMod val="50000"/>
                  </a:schemeClr>
                </a:solidFill>
                <a:latin typeface="+mj-lt"/>
                <a:ea typeface="Open Sans"/>
                <a:cs typeface="Open Sans"/>
              </a:rPr>
              <a:t> MPS, JSNA and </a:t>
            </a:r>
            <a:r>
              <a:rPr lang="es-US" sz="1100" b="1" err="1">
                <a:solidFill>
                  <a:schemeClr val="tx1">
                    <a:lumMod val="50000"/>
                  </a:schemeClr>
                </a:solidFill>
                <a:latin typeface="+mj-lt"/>
                <a:ea typeface="Open Sans"/>
                <a:cs typeface="Open Sans"/>
              </a:rPr>
              <a:t>Commissioning</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information</a:t>
            </a:r>
            <a:endParaRPr lang="es-US" sz="1100" b="1" err="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a:solidFill>
                  <a:schemeClr val="tx1">
                    <a:lumMod val="50000"/>
                  </a:schemeClr>
                </a:solidFill>
                <a:latin typeface="+mj-lt"/>
                <a:ea typeface="Open Sans"/>
                <a:cs typeface="Open Sans"/>
              </a:rPr>
              <a:t>Data </a:t>
            </a:r>
            <a:r>
              <a:rPr lang="es-US" sz="1100" b="1" err="1">
                <a:solidFill>
                  <a:schemeClr val="tx1">
                    <a:lumMod val="50000"/>
                  </a:schemeClr>
                </a:solidFill>
                <a:latin typeface="+mj-lt"/>
                <a:ea typeface="Open Sans"/>
                <a:cs typeface="Open Sans"/>
              </a:rPr>
              <a:t>collation</a:t>
            </a:r>
            <a:r>
              <a:rPr lang="es-US" sz="1100" b="1">
                <a:solidFill>
                  <a:schemeClr val="tx1">
                    <a:lumMod val="50000"/>
                  </a:schemeClr>
                </a:solidFill>
                <a:latin typeface="+mj-lt"/>
                <a:ea typeface="Open Sans"/>
                <a:cs typeface="Open Sans"/>
              </a:rPr>
              <a:t> - </a:t>
            </a:r>
            <a:r>
              <a:rPr lang="es-US" sz="1100" b="1" err="1">
                <a:solidFill>
                  <a:schemeClr val="tx1">
                    <a:lumMod val="50000"/>
                  </a:schemeClr>
                </a:solidFill>
                <a:latin typeface="+mj-lt"/>
                <a:ea typeface="Open Sans"/>
                <a:cs typeface="Open Sans"/>
              </a:rPr>
              <a:t>demographic</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market</a:t>
            </a:r>
            <a:r>
              <a:rPr lang="es-US" sz="1100" b="1">
                <a:solidFill>
                  <a:schemeClr val="tx1">
                    <a:lumMod val="50000"/>
                  </a:schemeClr>
                </a:solidFill>
                <a:latin typeface="+mj-lt"/>
                <a:ea typeface="Open Sans"/>
                <a:cs typeface="Open Sans"/>
              </a:rPr>
              <a:t>/ LA </a:t>
            </a:r>
            <a:r>
              <a:rPr lang="es-US" sz="1100" b="1" err="1">
                <a:solidFill>
                  <a:schemeClr val="tx1">
                    <a:lumMod val="50000"/>
                  </a:schemeClr>
                </a:solidFill>
                <a:latin typeface="+mj-lt"/>
                <a:ea typeface="Open Sans"/>
                <a:cs typeface="Open Sans"/>
              </a:rPr>
              <a:t>current</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rates</a:t>
            </a:r>
            <a:r>
              <a:rPr lang="es-US" sz="1100" b="1">
                <a:solidFill>
                  <a:schemeClr val="tx1">
                    <a:lumMod val="50000"/>
                  </a:schemeClr>
                </a:solidFill>
                <a:latin typeface="+mj-lt"/>
                <a:ea typeface="Open Sans"/>
                <a:cs typeface="Open Sans"/>
              </a:rPr>
              <a:t> </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a:cs typeface="Open Sans"/>
              </a:rPr>
              <a:t>Engagement</a:t>
            </a:r>
            <a:r>
              <a:rPr lang="es-US" sz="1100" b="1">
                <a:solidFill>
                  <a:schemeClr val="tx1">
                    <a:lumMod val="50000"/>
                  </a:schemeClr>
                </a:solidFill>
                <a:latin typeface="+mj-lt"/>
                <a:ea typeface="Open Sans"/>
                <a:cs typeface="Open Sans"/>
              </a:rPr>
              <a:t> </a:t>
            </a:r>
            <a:r>
              <a:rPr lang="es-US" sz="1100" b="1" err="1">
                <a:solidFill>
                  <a:schemeClr val="tx1">
                    <a:lumMod val="50000"/>
                  </a:schemeClr>
                </a:solidFill>
                <a:latin typeface="+mj-lt"/>
                <a:ea typeface="Open Sans"/>
                <a:cs typeface="Open Sans"/>
              </a:rPr>
              <a:t>Planning</a:t>
            </a:r>
            <a:endParaRPr lang="en-US" sz="1100" b="1">
              <a:solidFill>
                <a:schemeClr val="tx1">
                  <a:lumMod val="50000"/>
                </a:schemeClr>
              </a:solidFill>
              <a:latin typeface="+mj-lt"/>
              <a:ea typeface="Open Sans"/>
              <a:cs typeface="Open Sans"/>
            </a:endParaRPr>
          </a:p>
        </p:txBody>
      </p:sp>
      <p:sp>
        <p:nvSpPr>
          <p:cNvPr id="13" name="TextBox 12">
            <a:extLst>
              <a:ext uri="{FF2B5EF4-FFF2-40B4-BE49-F238E27FC236}">
                <a16:creationId xmlns:a16="http://schemas.microsoft.com/office/drawing/2014/main" id="{BA9B03F0-02F8-48C0-B8CA-EA5ED354487A}"/>
              </a:ext>
            </a:extLst>
          </p:cNvPr>
          <p:cNvSpPr txBox="1"/>
          <p:nvPr/>
        </p:nvSpPr>
        <p:spPr>
          <a:xfrm>
            <a:off x="751448" y="3651417"/>
            <a:ext cx="2463340" cy="369332"/>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Setting up for Success</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CA7C3773-03F3-4DE1-94C2-A8F107B72CCB}"/>
              </a:ext>
            </a:extLst>
          </p:cNvPr>
          <p:cNvSpPr txBox="1"/>
          <p:nvPr/>
        </p:nvSpPr>
        <p:spPr>
          <a:xfrm>
            <a:off x="3493370" y="4370091"/>
            <a:ext cx="2463340" cy="1107996"/>
          </a:xfrm>
          <a:prstGeom prst="rect">
            <a:avLst/>
          </a:prstGeom>
          <a:noFill/>
        </p:spPr>
        <p:txBody>
          <a:bodyPr wrap="square" rtlCol="0">
            <a:spAutoFit/>
          </a:bodyPr>
          <a:lstStyle/>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Key </a:t>
            </a:r>
            <a:r>
              <a:rPr lang="es-US" sz="1100" b="1" err="1">
                <a:solidFill>
                  <a:schemeClr val="tx1">
                    <a:lumMod val="50000"/>
                  </a:schemeClr>
                </a:solidFill>
                <a:latin typeface="+mj-lt"/>
                <a:ea typeface="Open Sans" panose="020B0606030504020204" pitchFamily="34" charset="0"/>
                <a:cs typeface="Open Sans" panose="020B0606030504020204" pitchFamily="34" charset="0"/>
              </a:rPr>
              <a:t>messages</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Detailed</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comms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planning</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Meeting </a:t>
            </a:r>
            <a:r>
              <a:rPr lang="es-US" sz="1100" b="1" err="1">
                <a:solidFill>
                  <a:schemeClr val="tx1">
                    <a:lumMod val="50000"/>
                  </a:schemeClr>
                </a:solidFill>
                <a:latin typeface="+mj-lt"/>
                <a:ea typeface="Open Sans" panose="020B0606030504020204" pitchFamily="34" charset="0"/>
                <a:cs typeface="Open Sans" panose="020B0606030504020204" pitchFamily="34" charset="0"/>
              </a:rPr>
              <a:t>information</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requirements</a:t>
            </a:r>
            <a:endParaRPr lang="es-US" sz="11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Delivering</a:t>
            </a:r>
            <a:r>
              <a:rPr lang="es-US" sz="1100" b="1">
                <a:solidFill>
                  <a:schemeClr val="tx1">
                    <a:lumMod val="50000"/>
                  </a:schemeClr>
                </a:solidFill>
                <a:latin typeface="+mj-lt"/>
                <a:ea typeface="Open Sans" panose="020B0606030504020204" pitchFamily="34" charset="0"/>
                <a:cs typeface="Open Sans" panose="020B0606030504020204" pitchFamily="34" charset="0"/>
              </a:rPr>
              <a:t> workshops</a:t>
            </a:r>
          </a:p>
          <a:p>
            <a:pPr marL="285750" indent="-285750">
              <a:buFont typeface="Arial" panose="020B0604020202020204" pitchFamily="34" charset="0"/>
              <a:buChar char="•"/>
            </a:pPr>
            <a:r>
              <a:rPr lang="es-US" sz="1100" b="1" err="1">
                <a:solidFill>
                  <a:schemeClr val="tx1">
                    <a:lumMod val="50000"/>
                  </a:schemeClr>
                </a:solidFill>
                <a:latin typeface="+mj-lt"/>
                <a:ea typeface="Open Sans" panose="020B0606030504020204" pitchFamily="34" charset="0"/>
                <a:cs typeface="Open Sans" panose="020B0606030504020204" pitchFamily="34" charset="0"/>
              </a:rPr>
              <a:t>Delivering</a:t>
            </a:r>
            <a:r>
              <a:rPr lang="es-US" sz="1100" b="1">
                <a:solidFill>
                  <a:schemeClr val="tx1">
                    <a:lumMod val="50000"/>
                  </a:schemeClr>
                </a:solidFill>
                <a:latin typeface="+mj-lt"/>
                <a:ea typeface="Open Sans" panose="020B0606030504020204" pitchFamily="34" charset="0"/>
                <a:cs typeface="Open Sans" panose="020B0606030504020204" pitchFamily="34" charset="0"/>
              </a:rPr>
              <a:t> 1-2-1 </a:t>
            </a:r>
            <a:r>
              <a:rPr lang="en-GB" sz="1100" b="1">
                <a:solidFill>
                  <a:schemeClr val="tx1">
                    <a:lumMod val="50000"/>
                  </a:schemeClr>
                </a:solidFill>
                <a:latin typeface="+mj-lt"/>
                <a:ea typeface="Open Sans" panose="020B0606030504020204" pitchFamily="34" charset="0"/>
                <a:cs typeface="Open Sans" panose="020B0606030504020204" pitchFamily="34" charset="0"/>
              </a:rPr>
              <a:t>sessions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s-US" sz="1100" b="1">
                <a:solidFill>
                  <a:schemeClr val="tx1">
                    <a:lumMod val="50000"/>
                  </a:schemeClr>
                </a:solidFill>
                <a:latin typeface="+mj-lt"/>
                <a:ea typeface="Open Sans" panose="020B0606030504020204" pitchFamily="34" charset="0"/>
                <a:cs typeface="Open Sans" panose="020B0606030504020204" pitchFamily="34" charset="0"/>
              </a:rPr>
              <a:t>Direct </a:t>
            </a:r>
            <a:r>
              <a:rPr lang="es-US" sz="1100" b="1" err="1">
                <a:solidFill>
                  <a:schemeClr val="tx1">
                    <a:lumMod val="50000"/>
                  </a:schemeClr>
                </a:solidFill>
                <a:latin typeface="+mj-lt"/>
                <a:ea typeface="Open Sans" panose="020B0606030504020204" pitchFamily="34" charset="0"/>
                <a:cs typeface="Open Sans" panose="020B0606030504020204" pitchFamily="34" charset="0"/>
              </a:rPr>
              <a:t>phone</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r>
              <a:rPr lang="es-US" sz="1100" b="1" err="1">
                <a:solidFill>
                  <a:schemeClr val="tx1">
                    <a:lumMod val="50000"/>
                  </a:schemeClr>
                </a:solidFill>
                <a:latin typeface="+mj-lt"/>
                <a:ea typeface="Open Sans" panose="020B0606030504020204" pitchFamily="34" charset="0"/>
                <a:cs typeface="Open Sans" panose="020B0606030504020204" pitchFamily="34" charset="0"/>
              </a:rPr>
              <a:t>calls</a:t>
            </a:r>
            <a:r>
              <a:rPr lang="es-US" sz="1100" b="1">
                <a:solidFill>
                  <a:schemeClr val="tx1">
                    <a:lumMod val="50000"/>
                  </a:schemeClr>
                </a:solidFill>
                <a:latin typeface="+mj-lt"/>
                <a:ea typeface="Open Sans" panose="020B0606030504020204" pitchFamily="34" charset="0"/>
                <a:cs typeface="Open Sans" panose="020B0606030504020204" pitchFamily="34" charset="0"/>
              </a:rPr>
              <a:t> </a:t>
            </a:r>
            <a:endParaRPr lang="en-US" sz="110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6" name="TextBox 65">
            <a:extLst>
              <a:ext uri="{FF2B5EF4-FFF2-40B4-BE49-F238E27FC236}">
                <a16:creationId xmlns:a16="http://schemas.microsoft.com/office/drawing/2014/main" id="{786B6386-5803-4DB7-90B4-99A0CA5B09A1}"/>
              </a:ext>
            </a:extLst>
          </p:cNvPr>
          <p:cNvSpPr txBox="1"/>
          <p:nvPr/>
        </p:nvSpPr>
        <p:spPr>
          <a:xfrm>
            <a:off x="3493370" y="3651417"/>
            <a:ext cx="2463340" cy="646331"/>
          </a:xfrm>
          <a:prstGeom prst="rect">
            <a:avLst/>
          </a:prstGeom>
          <a:noFill/>
        </p:spPr>
        <p:txBody>
          <a:bodyPr wrap="square" rtlCol="0">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Engagement with Providers</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D767E039-6E19-49D7-953F-2BFC88A92A83}"/>
              </a:ext>
            </a:extLst>
          </p:cNvPr>
          <p:cNvSpPr txBox="1"/>
          <p:nvPr/>
        </p:nvSpPr>
        <p:spPr>
          <a:xfrm>
            <a:off x="6235291" y="4370091"/>
            <a:ext cx="2463340" cy="1384995"/>
          </a:xfrm>
          <a:prstGeom prst="rect">
            <a:avLst/>
          </a:prstGeom>
          <a:noFill/>
        </p:spPr>
        <p:txBody>
          <a:bodyPr wrap="square" rtlCol="0">
            <a:spAutoFit/>
          </a:bodyPr>
          <a:lstStyle/>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Supporting</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completion</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of</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templates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Chasing</a:t>
            </a:r>
            <a:r>
              <a:rPr lang="es-US" sz="1200" b="1">
                <a:solidFill>
                  <a:schemeClr val="tx1">
                    <a:lumMod val="50000"/>
                  </a:schemeClr>
                </a:solidFill>
                <a:latin typeface="+mj-lt"/>
                <a:ea typeface="Open Sans" panose="020B0606030504020204" pitchFamily="34" charset="0"/>
                <a:cs typeface="Open Sans" panose="020B0606030504020204" pitchFamily="34" charset="0"/>
              </a:rPr>
              <a:t> non-Returns</a:t>
            </a: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Chasing</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key</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blank</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fields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US" sz="1200" b="1" err="1">
                <a:solidFill>
                  <a:schemeClr val="tx1">
                    <a:lumMod val="50000"/>
                  </a:schemeClr>
                </a:solidFill>
                <a:latin typeface="+mj-lt"/>
                <a:ea typeface="Open Sans" panose="020B0606030504020204" pitchFamily="34" charset="0"/>
                <a:cs typeface="Open Sans" panose="020B0606030504020204" pitchFamily="34" charset="0"/>
              </a:rPr>
              <a:t>Validate</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submissions</a:t>
            </a:r>
            <a:r>
              <a:rPr lang="es-US" sz="1200" b="1">
                <a:solidFill>
                  <a:schemeClr val="tx1">
                    <a:lumMod val="50000"/>
                  </a:schemeClr>
                </a:solidFill>
                <a:latin typeface="+mj-lt"/>
                <a:ea typeface="Open Sans" panose="020B0606030504020204" pitchFamily="34" charset="0"/>
                <a:cs typeface="Open Sans" panose="020B0606030504020204" pitchFamily="34" charset="0"/>
              </a:rPr>
              <a:t> and </a:t>
            </a:r>
            <a:r>
              <a:rPr lang="es-US" sz="1200" b="1" err="1">
                <a:solidFill>
                  <a:schemeClr val="tx1">
                    <a:lumMod val="50000"/>
                  </a:schemeClr>
                </a:solidFill>
                <a:latin typeface="+mj-lt"/>
                <a:ea typeface="Open Sans" panose="020B0606030504020204" pitchFamily="34" charset="0"/>
                <a:cs typeface="Open Sans" panose="020B0606030504020204" pitchFamily="34" charset="0"/>
              </a:rPr>
              <a:t>handle</a:t>
            </a:r>
            <a:r>
              <a:rPr lang="es-US" sz="1200" b="1">
                <a:solidFill>
                  <a:schemeClr val="tx1">
                    <a:lumMod val="50000"/>
                  </a:schemeClr>
                </a:solidFill>
                <a:latin typeface="+mj-lt"/>
                <a:ea typeface="Open Sans" panose="020B0606030504020204" pitchFamily="34" charset="0"/>
                <a:cs typeface="Open Sans" panose="020B0606030504020204" pitchFamily="34" charset="0"/>
              </a:rPr>
              <a:t> </a:t>
            </a:r>
            <a:r>
              <a:rPr lang="es-US" sz="1200" b="1" err="1">
                <a:solidFill>
                  <a:schemeClr val="tx1">
                    <a:lumMod val="50000"/>
                  </a:schemeClr>
                </a:solidFill>
                <a:latin typeface="+mj-lt"/>
                <a:ea typeface="Open Sans" panose="020B0606030504020204" pitchFamily="34" charset="0"/>
                <a:cs typeface="Open Sans" panose="020B0606030504020204" pitchFamily="34" charset="0"/>
              </a:rPr>
              <a:t>queries</a:t>
            </a:r>
            <a:endParaRPr lang="es-US" sz="1200" b="1">
              <a:solidFill>
                <a:schemeClr val="tx1">
                  <a:lumMod val="50000"/>
                </a:schemeClr>
              </a:solidFill>
              <a:latin typeface="+mj-lt"/>
              <a:ea typeface="Open Sans" panose="020B0606030504020204" pitchFamily="34" charset="0"/>
              <a:cs typeface="Open Sans" panose="020B0606030504020204" pitchFamily="34" charset="0"/>
            </a:endParaRPr>
          </a:p>
          <a:p>
            <a:endParaRPr lang="en-US" sz="120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DBC1F43D-F2C9-4335-9D65-F671FE650F13}"/>
              </a:ext>
            </a:extLst>
          </p:cNvPr>
          <p:cNvSpPr txBox="1"/>
          <p:nvPr/>
        </p:nvSpPr>
        <p:spPr>
          <a:xfrm>
            <a:off x="6235291" y="3651417"/>
            <a:ext cx="2463340" cy="369332"/>
          </a:xfrm>
          <a:prstGeom prst="rect">
            <a:avLst/>
          </a:prstGeom>
          <a:noFill/>
        </p:spPr>
        <p:txBody>
          <a:bodyPr wrap="square" lIns="91440" tIns="45720" rIns="91440" bIns="45720" rtlCol="0" anchor="t">
            <a:spAutoFit/>
          </a:bodyPr>
          <a:lstStyle/>
          <a:p>
            <a:pPr algn="ctr"/>
            <a:r>
              <a:rPr lang="en-US" b="1">
                <a:solidFill>
                  <a:schemeClr val="tx1">
                    <a:lumMod val="50000"/>
                  </a:schemeClr>
                </a:solidFill>
                <a:latin typeface="+mj-lt"/>
                <a:ea typeface="Open Sans"/>
                <a:cs typeface="Open Sans"/>
              </a:rPr>
              <a:t>Data Collation</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39823CDF-7E7D-4BD7-9341-A35F94BA64E3}"/>
              </a:ext>
            </a:extLst>
          </p:cNvPr>
          <p:cNvSpPr txBox="1"/>
          <p:nvPr/>
        </p:nvSpPr>
        <p:spPr>
          <a:xfrm>
            <a:off x="8977213" y="4117308"/>
            <a:ext cx="2463340" cy="1708160"/>
          </a:xfrm>
          <a:prstGeom prst="rect">
            <a:avLst/>
          </a:prstGeom>
          <a:noFill/>
        </p:spPr>
        <p:txBody>
          <a:bodyPr wrap="square" rtlCol="0">
            <a:spAutoFit/>
          </a:bodyPr>
          <a:lstStyle/>
          <a:p>
            <a:pPr marL="171450" indent="-171450">
              <a:buFont typeface="Arial" panose="020B0604020202020204" pitchFamily="34" charset="0"/>
              <a:buChar char="•"/>
            </a:pPr>
            <a:r>
              <a:rPr lang="en-US" sz="1050" b="1">
                <a:solidFill>
                  <a:schemeClr val="tx1">
                    <a:lumMod val="50000"/>
                  </a:schemeClr>
                </a:solidFill>
                <a:latin typeface="+mj-lt"/>
                <a:ea typeface="Open Sans" panose="020B0606030504020204" pitchFamily="34" charset="0"/>
                <a:cs typeface="Open Sans" panose="020B0606030504020204" pitchFamily="34" charset="0"/>
              </a:rPr>
              <a:t>Cost of care data tables, demonstrating median costs</a:t>
            </a:r>
          </a:p>
          <a:p>
            <a:pPr marL="171450" indent="-171450">
              <a:buFont typeface="Arial" panose="020B0604020202020204" pitchFamily="34" charset="0"/>
              <a:buChar char="•"/>
            </a:pPr>
            <a:r>
              <a:rPr lang="en-US" sz="1050" b="1">
                <a:solidFill>
                  <a:schemeClr val="tx1">
                    <a:lumMod val="50000"/>
                  </a:schemeClr>
                </a:solidFill>
                <a:latin typeface="+mj-lt"/>
                <a:ea typeface="Open Sans" panose="020B0606030504020204" pitchFamily="34" charset="0"/>
                <a:cs typeface="Open Sans" panose="020B0606030504020204" pitchFamily="34" charset="0"/>
              </a:rPr>
              <a:t>Understand what constitutes a reasonable profit or surplus to maintain a sustainable local market</a:t>
            </a:r>
          </a:p>
          <a:p>
            <a:pPr marL="171450" indent="-171450">
              <a:buFont typeface="Arial" panose="020B0604020202020204" pitchFamily="34" charset="0"/>
              <a:buChar char="•"/>
            </a:pPr>
            <a:r>
              <a:rPr lang="en-GB" sz="1050" b="1">
                <a:solidFill>
                  <a:schemeClr val="tx1">
                    <a:lumMod val="50000"/>
                  </a:schemeClr>
                </a:solidFill>
                <a:latin typeface="+mj-lt"/>
                <a:ea typeface="Open Sans" panose="020B0606030504020204" pitchFamily="34" charset="0"/>
                <a:cs typeface="Open Sans" panose="020B0606030504020204" pitchFamily="34" charset="0"/>
              </a:rPr>
              <a:t>Undertake analysis and model impact on the market and Local Authority expenditure</a:t>
            </a:r>
          </a:p>
          <a:p>
            <a:pPr marL="171450" indent="-171450">
              <a:buFont typeface="Arial" panose="020B0604020202020204" pitchFamily="34" charset="0"/>
              <a:buChar char="•"/>
            </a:pPr>
            <a:r>
              <a:rPr lang="en-GB" sz="1050" b="1">
                <a:solidFill>
                  <a:schemeClr val="tx1">
                    <a:lumMod val="50000"/>
                  </a:schemeClr>
                </a:solidFill>
                <a:latin typeface="+mj-lt"/>
                <a:ea typeface="Open Sans" panose="020B0606030504020204" pitchFamily="34" charset="0"/>
                <a:cs typeface="Open Sans" panose="020B0606030504020204" pitchFamily="34" charset="0"/>
              </a:rPr>
              <a:t>Wider benchmarking</a:t>
            </a:r>
            <a:endParaRPr lang="en-US" sz="1050" b="1">
              <a:solidFill>
                <a:schemeClr val="tx1">
                  <a:lumMod val="50000"/>
                </a:schemeClr>
              </a:solidFill>
              <a:latin typeface="+mj-lt"/>
              <a:ea typeface="Open Sans" panose="020B0606030504020204" pitchFamily="34" charset="0"/>
              <a:cs typeface="Open Sans" panose="020B0606030504020204" pitchFamily="34" charset="0"/>
            </a:endParaRPr>
          </a:p>
          <a:p>
            <a:endParaRPr lang="en-US" sz="1050"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73" name="TextBox 72">
            <a:extLst>
              <a:ext uri="{FF2B5EF4-FFF2-40B4-BE49-F238E27FC236}">
                <a16:creationId xmlns:a16="http://schemas.microsoft.com/office/drawing/2014/main" id="{9CE10E1D-EF06-435B-BA00-63F3B094E1CF}"/>
              </a:ext>
            </a:extLst>
          </p:cNvPr>
          <p:cNvSpPr txBox="1"/>
          <p:nvPr/>
        </p:nvSpPr>
        <p:spPr>
          <a:xfrm>
            <a:off x="8977213" y="3651417"/>
            <a:ext cx="2463340" cy="369332"/>
          </a:xfrm>
          <a:prstGeom prst="rect">
            <a:avLst/>
          </a:prstGeom>
          <a:noFill/>
        </p:spPr>
        <p:txBody>
          <a:bodyPr wrap="square" lIns="91440" tIns="45720" rIns="91440" bIns="45720" rtlCol="0" anchor="t">
            <a:spAutoFit/>
          </a:bodyPr>
          <a:lstStyle/>
          <a:p>
            <a:pPr algn="ctr"/>
            <a:r>
              <a:rPr lang="en-US" b="1">
                <a:solidFill>
                  <a:schemeClr val="tx1">
                    <a:lumMod val="50000"/>
                  </a:schemeClr>
                </a:solidFill>
                <a:latin typeface="+mj-lt"/>
                <a:ea typeface="Open Sans"/>
                <a:cs typeface="Open Sans"/>
              </a:rPr>
              <a:t>Analysis and Reporting</a:t>
            </a:r>
            <a:endParaRPr lang="en-IN" b="1">
              <a:solidFill>
                <a:schemeClr val="tx1">
                  <a:lumMod val="50000"/>
                </a:schemeClr>
              </a:solidFill>
              <a:latin typeface="+mj-lt"/>
              <a:ea typeface="Open Sans"/>
              <a:cs typeface="Open Sans"/>
            </a:endParaRPr>
          </a:p>
        </p:txBody>
      </p:sp>
      <p:sp>
        <p:nvSpPr>
          <p:cNvPr id="5" name="Title 4">
            <a:extLst>
              <a:ext uri="{FF2B5EF4-FFF2-40B4-BE49-F238E27FC236}">
                <a16:creationId xmlns:a16="http://schemas.microsoft.com/office/drawing/2014/main" id="{71DBB170-5D69-4510-ABB6-A2C7B99D3027}"/>
              </a:ext>
            </a:extLst>
          </p:cNvPr>
          <p:cNvSpPr>
            <a:spLocks noGrp="1"/>
          </p:cNvSpPr>
          <p:nvPr>
            <p:ph type="title"/>
          </p:nvPr>
        </p:nvSpPr>
        <p:spPr/>
        <p:txBody>
          <a:bodyPr/>
          <a:lstStyle/>
          <a:p>
            <a:r>
              <a:rPr lang="en-IN" sz="2800" kern="0">
                <a:solidFill>
                  <a:srgbClr val="95999D"/>
                </a:solidFill>
                <a:ea typeface="+mj-ea"/>
                <a:cs typeface="Arial" panose="020B0604020202020204" pitchFamily="34" charset="0"/>
              </a:rPr>
              <a:t>Cost of Care Exercise Stages</a:t>
            </a:r>
          </a:p>
        </p:txBody>
      </p:sp>
      <p:sp>
        <p:nvSpPr>
          <p:cNvPr id="6" name="Text Placeholder 5">
            <a:extLst>
              <a:ext uri="{FF2B5EF4-FFF2-40B4-BE49-F238E27FC236}">
                <a16:creationId xmlns:a16="http://schemas.microsoft.com/office/drawing/2014/main" id="{EB2C48F8-368E-4597-AF77-3C75DADA7A2B}"/>
              </a:ext>
            </a:extLst>
          </p:cNvPr>
          <p:cNvSpPr>
            <a:spLocks noGrp="1"/>
          </p:cNvSpPr>
          <p:nvPr>
            <p:ph type="body" sz="quarter" idx="13"/>
          </p:nvPr>
        </p:nvSpPr>
        <p:spPr/>
        <p:txBody>
          <a:bodyPr>
            <a:noAutofit/>
          </a:bodyPr>
          <a:lstStyle/>
          <a:p>
            <a:r>
              <a:rPr lang="en-US" b="1" kern="0">
                <a:solidFill>
                  <a:schemeClr val="tx1"/>
                </a:solidFill>
                <a:latin typeface="+mj-lt"/>
                <a:ea typeface="+mj-ea"/>
                <a:cs typeface="Arial" panose="020B0604020202020204" pitchFamily="34" charset="0"/>
              </a:rPr>
              <a:t>4-stage process</a:t>
            </a:r>
          </a:p>
        </p:txBody>
      </p:sp>
      <p:cxnSp>
        <p:nvCxnSpPr>
          <p:cNvPr id="7" name="Straight Connector 6">
            <a:extLst>
              <a:ext uri="{FF2B5EF4-FFF2-40B4-BE49-F238E27FC236}">
                <a16:creationId xmlns:a16="http://schemas.microsoft.com/office/drawing/2014/main" id="{5F18461E-5C91-477A-8D3A-8A69365BA11B}"/>
              </a:ext>
            </a:extLst>
          </p:cNvPr>
          <p:cNvCxnSpPr>
            <a:cxnSpLocks/>
          </p:cNvCxnSpPr>
          <p:nvPr/>
        </p:nvCxnSpPr>
        <p:spPr>
          <a:xfrm>
            <a:off x="611030" y="2217683"/>
            <a:ext cx="1096994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id="{F69CD200-1C86-4ABC-B19B-647208BA4014}"/>
              </a:ext>
            </a:extLst>
          </p:cNvPr>
          <p:cNvSpPr/>
          <p:nvPr/>
        </p:nvSpPr>
        <p:spPr>
          <a:xfrm rot="10800000">
            <a:off x="1851690"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5" name="Isosceles Triangle 44">
            <a:extLst>
              <a:ext uri="{FF2B5EF4-FFF2-40B4-BE49-F238E27FC236}">
                <a16:creationId xmlns:a16="http://schemas.microsoft.com/office/drawing/2014/main" id="{C28A7813-8CC0-4B51-9F05-28D9CDF86316}"/>
              </a:ext>
            </a:extLst>
          </p:cNvPr>
          <p:cNvSpPr/>
          <p:nvPr/>
        </p:nvSpPr>
        <p:spPr>
          <a:xfrm rot="10800000">
            <a:off x="4593612"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6" name="Isosceles Triangle 45">
            <a:extLst>
              <a:ext uri="{FF2B5EF4-FFF2-40B4-BE49-F238E27FC236}">
                <a16:creationId xmlns:a16="http://schemas.microsoft.com/office/drawing/2014/main" id="{1C7B969B-3442-481A-83CF-2A602826AD9F}"/>
              </a:ext>
            </a:extLst>
          </p:cNvPr>
          <p:cNvSpPr/>
          <p:nvPr/>
        </p:nvSpPr>
        <p:spPr>
          <a:xfrm rot="10800000">
            <a:off x="7335533"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sp>
        <p:nvSpPr>
          <p:cNvPr id="47" name="Isosceles Triangle 46">
            <a:extLst>
              <a:ext uri="{FF2B5EF4-FFF2-40B4-BE49-F238E27FC236}">
                <a16:creationId xmlns:a16="http://schemas.microsoft.com/office/drawing/2014/main" id="{16473E84-A4D0-449F-8032-1BC5A68E2E64}"/>
              </a:ext>
            </a:extLst>
          </p:cNvPr>
          <p:cNvSpPr/>
          <p:nvPr/>
        </p:nvSpPr>
        <p:spPr>
          <a:xfrm rot="10800000">
            <a:off x="10077455" y="3272074"/>
            <a:ext cx="262856" cy="1638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latin typeface="+mj-lt"/>
            </a:endParaRPr>
          </a:p>
        </p:txBody>
      </p:sp>
      <p:grpSp>
        <p:nvGrpSpPr>
          <p:cNvPr id="15" name="Group 14">
            <a:extLst>
              <a:ext uri="{FF2B5EF4-FFF2-40B4-BE49-F238E27FC236}">
                <a16:creationId xmlns:a16="http://schemas.microsoft.com/office/drawing/2014/main" id="{CE036FAB-E304-4AE2-BA27-546450550AA8}"/>
              </a:ext>
            </a:extLst>
          </p:cNvPr>
          <p:cNvGrpSpPr/>
          <p:nvPr/>
        </p:nvGrpSpPr>
        <p:grpSpPr>
          <a:xfrm>
            <a:off x="1559093" y="2144112"/>
            <a:ext cx="848053" cy="763499"/>
            <a:chOff x="1100205" y="2144111"/>
            <a:chExt cx="848053" cy="763499"/>
          </a:xfrm>
        </p:grpSpPr>
        <p:sp>
          <p:nvSpPr>
            <p:cNvPr id="10" name="TextBox 9">
              <a:extLst>
                <a:ext uri="{FF2B5EF4-FFF2-40B4-BE49-F238E27FC236}">
                  <a16:creationId xmlns:a16="http://schemas.microsoft.com/office/drawing/2014/main" id="{CD72AA7C-6F22-4F68-959C-D7C903C4503B}"/>
                </a:ext>
              </a:extLst>
            </p:cNvPr>
            <p:cNvSpPr txBox="1"/>
            <p:nvPr/>
          </p:nvSpPr>
          <p:spPr>
            <a:xfrm>
              <a:off x="1100205"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1</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8DC3DCEC-3B27-4D7E-8AE0-D50DD76D83B0}"/>
                </a:ext>
              </a:extLst>
            </p:cNvPr>
            <p:cNvSpPr/>
            <p:nvPr/>
          </p:nvSpPr>
          <p:spPr>
            <a:xfrm>
              <a:off x="1450659" y="2144111"/>
              <a:ext cx="147144" cy="14714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14" name="Group 13">
            <a:extLst>
              <a:ext uri="{FF2B5EF4-FFF2-40B4-BE49-F238E27FC236}">
                <a16:creationId xmlns:a16="http://schemas.microsoft.com/office/drawing/2014/main" id="{C1A2746C-5854-49DE-84BB-8A3EB6BE30EC}"/>
              </a:ext>
            </a:extLst>
          </p:cNvPr>
          <p:cNvGrpSpPr/>
          <p:nvPr/>
        </p:nvGrpSpPr>
        <p:grpSpPr>
          <a:xfrm>
            <a:off x="4301015" y="2144112"/>
            <a:ext cx="848053" cy="763499"/>
            <a:chOff x="2928278" y="2144111"/>
            <a:chExt cx="848053" cy="763499"/>
          </a:xfrm>
        </p:grpSpPr>
        <p:sp>
          <p:nvSpPr>
            <p:cNvPr id="52" name="TextBox 51">
              <a:extLst>
                <a:ext uri="{FF2B5EF4-FFF2-40B4-BE49-F238E27FC236}">
                  <a16:creationId xmlns:a16="http://schemas.microsoft.com/office/drawing/2014/main" id="{96FA8621-F237-4B45-A810-C044CD489B6E}"/>
                </a:ext>
              </a:extLst>
            </p:cNvPr>
            <p:cNvSpPr txBox="1"/>
            <p:nvPr/>
          </p:nvSpPr>
          <p:spPr>
            <a:xfrm>
              <a:off x="2928278"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2</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58" name="Oval 57">
              <a:extLst>
                <a:ext uri="{FF2B5EF4-FFF2-40B4-BE49-F238E27FC236}">
                  <a16:creationId xmlns:a16="http://schemas.microsoft.com/office/drawing/2014/main" id="{9F23368C-2A2C-4FD2-90BB-2B88A35FB791}"/>
                </a:ext>
              </a:extLst>
            </p:cNvPr>
            <p:cNvSpPr/>
            <p:nvPr/>
          </p:nvSpPr>
          <p:spPr>
            <a:xfrm>
              <a:off x="3278732" y="2144111"/>
              <a:ext cx="147144" cy="1471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9" name="Group 8">
            <a:extLst>
              <a:ext uri="{FF2B5EF4-FFF2-40B4-BE49-F238E27FC236}">
                <a16:creationId xmlns:a16="http://schemas.microsoft.com/office/drawing/2014/main" id="{7B16BDA4-94EC-42EB-97EE-73D7DBBBDD17}"/>
              </a:ext>
            </a:extLst>
          </p:cNvPr>
          <p:cNvGrpSpPr/>
          <p:nvPr/>
        </p:nvGrpSpPr>
        <p:grpSpPr>
          <a:xfrm>
            <a:off x="7042936" y="2144112"/>
            <a:ext cx="848053" cy="763499"/>
            <a:chOff x="4756351" y="2144111"/>
            <a:chExt cx="848053" cy="763499"/>
          </a:xfrm>
        </p:grpSpPr>
        <p:sp>
          <p:nvSpPr>
            <p:cNvPr id="53" name="TextBox 52">
              <a:extLst>
                <a:ext uri="{FF2B5EF4-FFF2-40B4-BE49-F238E27FC236}">
                  <a16:creationId xmlns:a16="http://schemas.microsoft.com/office/drawing/2014/main" id="{E46CA82A-964E-456F-AA44-7FFE61419B12}"/>
                </a:ext>
              </a:extLst>
            </p:cNvPr>
            <p:cNvSpPr txBox="1"/>
            <p:nvPr/>
          </p:nvSpPr>
          <p:spPr>
            <a:xfrm>
              <a:off x="4756351"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3</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59" name="Oval 58">
              <a:extLst>
                <a:ext uri="{FF2B5EF4-FFF2-40B4-BE49-F238E27FC236}">
                  <a16:creationId xmlns:a16="http://schemas.microsoft.com/office/drawing/2014/main" id="{B1CDBD75-6732-452E-B441-8C258FDAAFD8}"/>
                </a:ext>
              </a:extLst>
            </p:cNvPr>
            <p:cNvSpPr/>
            <p:nvPr/>
          </p:nvSpPr>
          <p:spPr>
            <a:xfrm>
              <a:off x="5106805" y="2144111"/>
              <a:ext cx="147144" cy="14714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grpSp>
        <p:nvGrpSpPr>
          <p:cNvPr id="4" name="Group 3">
            <a:extLst>
              <a:ext uri="{FF2B5EF4-FFF2-40B4-BE49-F238E27FC236}">
                <a16:creationId xmlns:a16="http://schemas.microsoft.com/office/drawing/2014/main" id="{0D16B7FD-5944-4E75-AB4A-F6BE2A6EB637}"/>
              </a:ext>
            </a:extLst>
          </p:cNvPr>
          <p:cNvGrpSpPr/>
          <p:nvPr/>
        </p:nvGrpSpPr>
        <p:grpSpPr>
          <a:xfrm>
            <a:off x="9784859" y="2144112"/>
            <a:ext cx="848053" cy="763499"/>
            <a:chOff x="6584424" y="2144111"/>
            <a:chExt cx="848053" cy="763499"/>
          </a:xfrm>
        </p:grpSpPr>
        <p:sp>
          <p:nvSpPr>
            <p:cNvPr id="55" name="TextBox 54">
              <a:extLst>
                <a:ext uri="{FF2B5EF4-FFF2-40B4-BE49-F238E27FC236}">
                  <a16:creationId xmlns:a16="http://schemas.microsoft.com/office/drawing/2014/main" id="{0A1C6926-3CA0-4404-B09A-DFB22221DBD8}"/>
                </a:ext>
              </a:extLst>
            </p:cNvPr>
            <p:cNvSpPr txBox="1"/>
            <p:nvPr/>
          </p:nvSpPr>
          <p:spPr>
            <a:xfrm>
              <a:off x="6584424" y="2538278"/>
              <a:ext cx="848053" cy="369332"/>
            </a:xfrm>
            <a:prstGeom prst="rect">
              <a:avLst/>
            </a:prstGeom>
            <a:noFill/>
          </p:spPr>
          <p:txBody>
            <a:bodyPr wrap="none" rtlCol="0" anchor="ctr">
              <a:spAutoFit/>
            </a:bodyPr>
            <a:lstStyle/>
            <a:p>
              <a:pPr algn="ctr"/>
              <a:r>
                <a:rPr lang="en-US" b="1">
                  <a:solidFill>
                    <a:schemeClr val="tx1">
                      <a:lumMod val="50000"/>
                    </a:schemeClr>
                  </a:solidFill>
                  <a:latin typeface="+mj-lt"/>
                  <a:ea typeface="Open Sans" panose="020B0606030504020204" pitchFamily="34" charset="0"/>
                  <a:cs typeface="Open Sans" panose="020B0606030504020204" pitchFamily="34" charset="0"/>
                </a:rPr>
                <a:t>Stage 4</a:t>
              </a:r>
              <a:endParaRPr lang="en-IN" b="1">
                <a:solidFill>
                  <a:schemeClr val="tx1">
                    <a:lumMod val="50000"/>
                  </a:schemeClr>
                </a:solidFill>
                <a:latin typeface="+mj-lt"/>
                <a:ea typeface="Open Sans" panose="020B0606030504020204" pitchFamily="34" charset="0"/>
                <a:cs typeface="Open Sans" panose="020B0606030504020204" pitchFamily="34" charset="0"/>
              </a:endParaRPr>
            </a:p>
          </p:txBody>
        </p:sp>
        <p:sp>
          <p:nvSpPr>
            <p:cNvPr id="60" name="Oval 59">
              <a:extLst>
                <a:ext uri="{FF2B5EF4-FFF2-40B4-BE49-F238E27FC236}">
                  <a16:creationId xmlns:a16="http://schemas.microsoft.com/office/drawing/2014/main" id="{AEA8E05C-6156-46F3-AE02-2C8B254EAAB5}"/>
                </a:ext>
              </a:extLst>
            </p:cNvPr>
            <p:cNvSpPr/>
            <p:nvPr/>
          </p:nvSpPr>
          <p:spPr>
            <a:xfrm>
              <a:off x="6934878" y="2144111"/>
              <a:ext cx="147144" cy="1471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lumMod val="50000"/>
                  </a:schemeClr>
                </a:solidFill>
                <a:latin typeface="+mj-lt"/>
              </a:endParaRPr>
            </a:p>
          </p:txBody>
        </p:sp>
      </p:grpSp>
    </p:spTree>
    <p:extLst>
      <p:ext uri="{BB962C8B-B14F-4D97-AF65-F5344CB8AC3E}">
        <p14:creationId xmlns:p14="http://schemas.microsoft.com/office/powerpoint/2010/main" val="396086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F1F8DBB-0E4A-4F0F-9F94-DDC976327F88}"/>
              </a:ext>
            </a:extLst>
          </p:cNvPr>
          <p:cNvSpPr>
            <a:spLocks noGrp="1"/>
          </p:cNvSpPr>
          <p:nvPr>
            <p:ph idx="1"/>
          </p:nvPr>
        </p:nvSpPr>
        <p:spPr/>
        <p:txBody>
          <a:bodyPr/>
          <a:lstStyle/>
          <a:p>
            <a:pPr marL="0" indent="0">
              <a:buNone/>
            </a:pPr>
            <a:r>
              <a:rPr lang="en-US" sz="2000" b="1" u="sng"/>
              <a:t>Care Home iese CareCubed Tool</a:t>
            </a:r>
            <a:endParaRPr lang="en-GB" sz="2000" b="1" u="sng"/>
          </a:p>
          <a:p>
            <a:pPr marL="342900"/>
            <a:r>
              <a:rPr lang="en-GB" sz="2000"/>
              <a:t>Nationally recognised tool for the exercise</a:t>
            </a:r>
          </a:p>
          <a:p>
            <a:pPr marL="342900"/>
            <a:r>
              <a:rPr lang="en-GB" sz="2000"/>
              <a:t>Recognised tool already in use by a third of councils &amp; 50 providers</a:t>
            </a:r>
          </a:p>
          <a:p>
            <a:pPr marL="342900"/>
            <a:r>
              <a:rPr lang="en-GB" sz="2000"/>
              <a:t>Included all key fields for data collection for analysis &amp; validation</a:t>
            </a:r>
          </a:p>
          <a:p>
            <a:pPr marL="342900"/>
            <a:r>
              <a:rPr lang="en-GB" sz="2000"/>
              <a:t>A tool providers/ LAs could continue to use for future exercises</a:t>
            </a:r>
          </a:p>
          <a:p>
            <a:endParaRPr lang="en-GB"/>
          </a:p>
        </p:txBody>
      </p:sp>
      <p:sp>
        <p:nvSpPr>
          <p:cNvPr id="3" name="Title 2">
            <a:extLst>
              <a:ext uri="{FF2B5EF4-FFF2-40B4-BE49-F238E27FC236}">
                <a16:creationId xmlns:a16="http://schemas.microsoft.com/office/drawing/2014/main" id="{10387185-5E98-DC09-2059-7C0E74592733}"/>
              </a:ext>
            </a:extLst>
          </p:cNvPr>
          <p:cNvSpPr>
            <a:spLocks noGrp="1"/>
          </p:cNvSpPr>
          <p:nvPr>
            <p:ph type="title"/>
          </p:nvPr>
        </p:nvSpPr>
        <p:spPr/>
        <p:txBody>
          <a:bodyPr anchor="t"/>
          <a:lstStyle/>
          <a:p>
            <a:r>
              <a:rPr lang="en-US"/>
              <a:t>Tool Used for Exercise</a:t>
            </a:r>
            <a:endParaRPr lang="en-GB"/>
          </a:p>
        </p:txBody>
      </p:sp>
      <p:pic>
        <p:nvPicPr>
          <p:cNvPr id="8196" name="Picture 4" descr="signature_585462200">
            <a:extLst>
              <a:ext uri="{FF2B5EF4-FFF2-40B4-BE49-F238E27FC236}">
                <a16:creationId xmlns:a16="http://schemas.microsoft.com/office/drawing/2014/main" id="{231CB489-2292-8931-E41D-6FCF71F1A04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544738" y="5526123"/>
            <a:ext cx="1325809" cy="89581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1D0F0B87-6A8B-486C-92BC-14F9828F8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181" y="5616076"/>
            <a:ext cx="1333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a:extLst>
              <a:ext uri="{FF2B5EF4-FFF2-40B4-BE49-F238E27FC236}">
                <a16:creationId xmlns:a16="http://schemas.microsoft.com/office/drawing/2014/main" id="{0D17C0D4-D27C-D14C-FB5F-1D431514E9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045" y="5654177"/>
            <a:ext cx="12382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40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0F832-5E27-FBFB-616C-BCCFE83990FC}"/>
              </a:ext>
            </a:extLst>
          </p:cNvPr>
          <p:cNvSpPr>
            <a:spLocks noGrp="1"/>
          </p:cNvSpPr>
          <p:nvPr>
            <p:ph idx="1"/>
          </p:nvPr>
        </p:nvSpPr>
        <p:spPr/>
        <p:txBody>
          <a:bodyPr>
            <a:normAutofit/>
          </a:bodyPr>
          <a:lstStyle/>
          <a:p>
            <a:pPr marL="0" indent="0">
              <a:buNone/>
            </a:pPr>
            <a:r>
              <a:rPr lang="en-US" sz="2000" b="1" u="sng"/>
              <a:t>Care Homes Providers</a:t>
            </a:r>
          </a:p>
          <a:p>
            <a:pPr marL="342900"/>
            <a:r>
              <a:rPr lang="en-US" sz="2000"/>
              <a:t>Providers were asked to submit their costing via the iese tool by 31.07.2022</a:t>
            </a:r>
          </a:p>
          <a:p>
            <a:pPr marL="342900"/>
            <a:r>
              <a:rPr lang="en-US" sz="2000"/>
              <a:t>Providers were asked to submit their April 2021- March 2022 costings and were given the option to suggest a % uplift across the lines from April 2022</a:t>
            </a:r>
          </a:p>
          <a:p>
            <a:pPr marL="342900"/>
            <a:r>
              <a:rPr lang="en-US" sz="2000"/>
              <a:t>The 21-22 data has been used for analysis and an uplift will be applied to 21-22 costs to bring them up to 22-23 costs</a:t>
            </a:r>
          </a:p>
          <a:p>
            <a:pPr marL="342900"/>
            <a:r>
              <a:rPr lang="en-US" sz="2000"/>
              <a:t>All of the uplift information supplied by providers has been reviewed to support the method of uplifting</a:t>
            </a:r>
            <a:endParaRPr lang="en-GB" sz="2000"/>
          </a:p>
        </p:txBody>
      </p:sp>
      <p:sp>
        <p:nvSpPr>
          <p:cNvPr id="3" name="Title 2">
            <a:extLst>
              <a:ext uri="{FF2B5EF4-FFF2-40B4-BE49-F238E27FC236}">
                <a16:creationId xmlns:a16="http://schemas.microsoft.com/office/drawing/2014/main" id="{50292F04-0A2F-462E-D2CF-6F6F4980F75F}"/>
              </a:ext>
            </a:extLst>
          </p:cNvPr>
          <p:cNvSpPr>
            <a:spLocks noGrp="1"/>
          </p:cNvSpPr>
          <p:nvPr>
            <p:ph type="title"/>
          </p:nvPr>
        </p:nvSpPr>
        <p:spPr/>
        <p:txBody>
          <a:bodyPr anchor="t"/>
          <a:lstStyle/>
          <a:p>
            <a:r>
              <a:rPr lang="en-US"/>
              <a:t>Data Collection Period</a:t>
            </a:r>
            <a:endParaRPr lang="en-GB"/>
          </a:p>
        </p:txBody>
      </p:sp>
    </p:spTree>
    <p:extLst>
      <p:ext uri="{BB962C8B-B14F-4D97-AF65-F5344CB8AC3E}">
        <p14:creationId xmlns:p14="http://schemas.microsoft.com/office/powerpoint/2010/main" val="312260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500E9D8-DB2C-17FF-70FC-93197004C1E0}"/>
              </a:ext>
            </a:extLst>
          </p:cNvPr>
          <p:cNvGraphicFramePr>
            <a:graphicFrameLocks noGrp="1"/>
          </p:cNvGraphicFramePr>
          <p:nvPr>
            <p:ph idx="1"/>
            <p:extLst>
              <p:ext uri="{D42A27DB-BD31-4B8C-83A1-F6EECF244321}">
                <p14:modId xmlns:p14="http://schemas.microsoft.com/office/powerpoint/2010/main" val="1406756935"/>
              </p:ext>
            </p:extLst>
          </p:nvPr>
        </p:nvGraphicFramePr>
        <p:xfrm>
          <a:off x="803275" y="1622425"/>
          <a:ext cx="10891838"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F18935E-8809-A3C6-6B58-A79F961F114E}"/>
              </a:ext>
            </a:extLst>
          </p:cNvPr>
          <p:cNvSpPr>
            <a:spLocks noGrp="1"/>
          </p:cNvSpPr>
          <p:nvPr>
            <p:ph type="title"/>
          </p:nvPr>
        </p:nvSpPr>
        <p:spPr>
          <a:xfrm>
            <a:off x="802755" y="342744"/>
            <a:ext cx="8334760" cy="899410"/>
          </a:xfrm>
        </p:spPr>
        <p:txBody>
          <a:bodyPr anchor="t"/>
          <a:lstStyle/>
          <a:p>
            <a:r>
              <a:rPr lang="en-US"/>
              <a:t>Validation Process</a:t>
            </a:r>
            <a:endParaRPr lang="en-GB"/>
          </a:p>
        </p:txBody>
      </p:sp>
    </p:spTree>
    <p:extLst>
      <p:ext uri="{BB962C8B-B14F-4D97-AF65-F5344CB8AC3E}">
        <p14:creationId xmlns:p14="http://schemas.microsoft.com/office/powerpoint/2010/main" val="370902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5CD7C7-6FC3-EFF5-3F14-1865EC4EB5D7}"/>
              </a:ext>
            </a:extLst>
          </p:cNvPr>
          <p:cNvGraphicFramePr>
            <a:graphicFrameLocks noGrp="1"/>
          </p:cNvGraphicFramePr>
          <p:nvPr>
            <p:ph idx="1"/>
            <p:extLst>
              <p:ext uri="{D42A27DB-BD31-4B8C-83A1-F6EECF244321}">
                <p14:modId xmlns:p14="http://schemas.microsoft.com/office/powerpoint/2010/main" val="695540699"/>
              </p:ext>
            </p:extLst>
          </p:nvPr>
        </p:nvGraphicFramePr>
        <p:xfrm>
          <a:off x="802755" y="1091837"/>
          <a:ext cx="10891838" cy="470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0B7F99E-DB66-D1CA-136C-DFBBF6E6B671}"/>
              </a:ext>
            </a:extLst>
          </p:cNvPr>
          <p:cNvSpPr>
            <a:spLocks noGrp="1"/>
          </p:cNvSpPr>
          <p:nvPr>
            <p:ph type="title"/>
          </p:nvPr>
        </p:nvSpPr>
        <p:spPr/>
        <p:txBody>
          <a:bodyPr/>
          <a:lstStyle/>
          <a:p>
            <a:r>
              <a:rPr lang="en-US"/>
              <a:t>Process for Outliers</a:t>
            </a:r>
            <a:endParaRPr lang="en-GB"/>
          </a:p>
        </p:txBody>
      </p:sp>
      <p:pic>
        <p:nvPicPr>
          <p:cNvPr id="6" name="Graphic 5" descr="Help with solid fill">
            <a:extLst>
              <a:ext uri="{FF2B5EF4-FFF2-40B4-BE49-F238E27FC236}">
                <a16:creationId xmlns:a16="http://schemas.microsoft.com/office/drawing/2014/main" id="{93ABBAE3-BD65-7BCF-AE89-B2C9C59CAA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1409" y="4670425"/>
            <a:ext cx="720000" cy="720000"/>
          </a:xfrm>
          <a:prstGeom prst="rect">
            <a:avLst/>
          </a:prstGeom>
        </p:spPr>
      </p:pic>
      <p:pic>
        <p:nvPicPr>
          <p:cNvPr id="8" name="Graphic 7" descr="Receiver with solid fill">
            <a:extLst>
              <a:ext uri="{FF2B5EF4-FFF2-40B4-BE49-F238E27FC236}">
                <a16:creationId xmlns:a16="http://schemas.microsoft.com/office/drawing/2014/main" id="{C8316496-2B51-249F-AF2B-7C0C15309C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9838" y="4651375"/>
            <a:ext cx="720000" cy="720000"/>
          </a:xfrm>
          <a:prstGeom prst="rect">
            <a:avLst/>
          </a:prstGeom>
        </p:spPr>
      </p:pic>
      <p:pic>
        <p:nvPicPr>
          <p:cNvPr id="10" name="Graphic 9" descr="Meeting with solid fill">
            <a:extLst>
              <a:ext uri="{FF2B5EF4-FFF2-40B4-BE49-F238E27FC236}">
                <a16:creationId xmlns:a16="http://schemas.microsoft.com/office/drawing/2014/main" id="{6556F5D2-2F15-09CC-48C2-9A74AB1493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3874" y="4670425"/>
            <a:ext cx="720000" cy="720000"/>
          </a:xfrm>
          <a:prstGeom prst="rect">
            <a:avLst/>
          </a:prstGeom>
        </p:spPr>
      </p:pic>
      <p:pic>
        <p:nvPicPr>
          <p:cNvPr id="12" name="Graphic 11" descr="Checkmark with solid fill">
            <a:extLst>
              <a:ext uri="{FF2B5EF4-FFF2-40B4-BE49-F238E27FC236}">
                <a16:creationId xmlns:a16="http://schemas.microsoft.com/office/drawing/2014/main" id="{D305B44C-0B7B-BAD1-D8EE-1E3ED7CA22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68248" y="4689475"/>
            <a:ext cx="720000" cy="720000"/>
          </a:xfrm>
          <a:prstGeom prst="rect">
            <a:avLst/>
          </a:prstGeom>
        </p:spPr>
      </p:pic>
      <p:pic>
        <p:nvPicPr>
          <p:cNvPr id="14" name="Graphic 13" descr="Document with solid fill">
            <a:extLst>
              <a:ext uri="{FF2B5EF4-FFF2-40B4-BE49-F238E27FC236}">
                <a16:creationId xmlns:a16="http://schemas.microsoft.com/office/drawing/2014/main" id="{C21211B2-BF51-8488-18B6-4A8CA21247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79100" y="4676775"/>
            <a:ext cx="720000" cy="720000"/>
          </a:xfrm>
          <a:prstGeom prst="rect">
            <a:avLst/>
          </a:prstGeom>
        </p:spPr>
      </p:pic>
    </p:spTree>
    <p:extLst>
      <p:ext uri="{BB962C8B-B14F-4D97-AF65-F5344CB8AC3E}">
        <p14:creationId xmlns:p14="http://schemas.microsoft.com/office/powerpoint/2010/main" val="13527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59467-18C9-702D-85FB-A0DCC0B6F255}"/>
              </a:ext>
            </a:extLst>
          </p:cNvPr>
          <p:cNvSpPr>
            <a:spLocks noGrp="1"/>
          </p:cNvSpPr>
          <p:nvPr>
            <p:ph idx="1"/>
          </p:nvPr>
        </p:nvSpPr>
        <p:spPr>
          <a:xfrm>
            <a:off x="802754" y="1622995"/>
            <a:ext cx="10892641" cy="5055207"/>
          </a:xfrm>
        </p:spPr>
        <p:txBody>
          <a:bodyPr>
            <a:normAutofit fontScale="70000" lnSpcReduction="20000"/>
          </a:bodyPr>
          <a:lstStyle/>
          <a:p>
            <a:pPr marL="0" indent="0">
              <a:buNone/>
            </a:pPr>
            <a:r>
              <a:rPr lang="en-US"/>
              <a:t>We have made our best effort to resolve any concerns about data submitted with providers.</a:t>
            </a:r>
          </a:p>
          <a:p>
            <a:pPr marL="0" indent="0">
              <a:lnSpc>
                <a:spcPct val="134000"/>
              </a:lnSpc>
              <a:buNone/>
            </a:pPr>
            <a:r>
              <a:rPr lang="en-US"/>
              <a:t>Where we have been unable to get a response from a provider around cost queries submitted, and they were considerably outside the ranges of data we have seen, we have flagged those submissions as outliers and excluded these for the Annex A calculations.</a:t>
            </a:r>
          </a:p>
          <a:p>
            <a:pPr marL="0" indent="0">
              <a:buNone/>
            </a:pPr>
            <a:endParaRPr lang="en-US"/>
          </a:p>
          <a:p>
            <a:pPr marL="0" indent="0">
              <a:buNone/>
            </a:pPr>
            <a:r>
              <a:rPr lang="en-US" u="sng"/>
              <a:t>Exclusions made:</a:t>
            </a:r>
          </a:p>
          <a:p>
            <a:pPr marL="342900"/>
            <a:r>
              <a:rPr lang="en-US"/>
              <a:t>12 submissions were excluded completely</a:t>
            </a:r>
          </a:p>
          <a:p>
            <a:pPr marL="342900"/>
            <a:r>
              <a:rPr lang="en-US"/>
              <a:t>3 submissions were partially excluded (nursing bed costs only)</a:t>
            </a:r>
          </a:p>
          <a:p>
            <a:pPr marL="0" indent="0">
              <a:buNone/>
            </a:pPr>
            <a:endParaRPr lang="en-US"/>
          </a:p>
          <a:p>
            <a:pPr marL="0" indent="0">
              <a:buNone/>
            </a:pPr>
            <a:r>
              <a:rPr lang="en-US" u="sng"/>
              <a:t>Exclusions were made on the below basis:</a:t>
            </a:r>
          </a:p>
          <a:p>
            <a:pPr marL="342900"/>
            <a:r>
              <a:rPr lang="en-US"/>
              <a:t>3 returns - ROO &amp; ROC was considerably outside the range seen in Suffolk returns</a:t>
            </a:r>
          </a:p>
          <a:p>
            <a:pPr marL="342900"/>
            <a:r>
              <a:rPr lang="en-US"/>
              <a:t>1 return - found to be out of scope for the requirements of the exercise</a:t>
            </a:r>
          </a:p>
          <a:p>
            <a:pPr marL="342900"/>
            <a:r>
              <a:rPr lang="en-US"/>
              <a:t>3 returns – significant data errors</a:t>
            </a:r>
          </a:p>
          <a:p>
            <a:pPr marL="342900"/>
            <a:r>
              <a:rPr lang="en-US"/>
              <a:t>3 returns – costs were not apportioned out and would distort costings</a:t>
            </a:r>
          </a:p>
          <a:p>
            <a:pPr marL="342900"/>
            <a:r>
              <a:rPr lang="en-US"/>
              <a:t>2 returns – missing all information</a:t>
            </a:r>
          </a:p>
          <a:p>
            <a:pPr marL="342900"/>
            <a:r>
              <a:rPr lang="en-US"/>
              <a:t>3 returns (partially) – nursing cost incorrectly added</a:t>
            </a:r>
          </a:p>
          <a:p>
            <a:pPr marL="342900"/>
            <a:endParaRPr lang="en-US" sz="2000"/>
          </a:p>
        </p:txBody>
      </p:sp>
      <p:sp>
        <p:nvSpPr>
          <p:cNvPr id="3" name="Title 2">
            <a:extLst>
              <a:ext uri="{FF2B5EF4-FFF2-40B4-BE49-F238E27FC236}">
                <a16:creationId xmlns:a16="http://schemas.microsoft.com/office/drawing/2014/main" id="{3607873E-02EE-57BE-3F06-68A2E6073FCE}"/>
              </a:ext>
            </a:extLst>
          </p:cNvPr>
          <p:cNvSpPr>
            <a:spLocks noGrp="1"/>
          </p:cNvSpPr>
          <p:nvPr>
            <p:ph type="title"/>
          </p:nvPr>
        </p:nvSpPr>
        <p:spPr/>
        <p:txBody>
          <a:bodyPr anchor="t"/>
          <a:lstStyle/>
          <a:p>
            <a:r>
              <a:rPr lang="en-US"/>
              <a:t>Treatment of Outliers – Care Home Providers</a:t>
            </a:r>
            <a:endParaRPr lang="en-GB"/>
          </a:p>
        </p:txBody>
      </p:sp>
    </p:spTree>
    <p:extLst>
      <p:ext uri="{BB962C8B-B14F-4D97-AF65-F5344CB8AC3E}">
        <p14:creationId xmlns:p14="http://schemas.microsoft.com/office/powerpoint/2010/main" val="107395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E1E3-E365-358E-6C29-BB33084F2933}"/>
              </a:ext>
            </a:extLst>
          </p:cNvPr>
          <p:cNvSpPr>
            <a:spLocks noGrp="1"/>
          </p:cNvSpPr>
          <p:nvPr>
            <p:ph type="title"/>
          </p:nvPr>
        </p:nvSpPr>
        <p:spPr/>
        <p:txBody>
          <a:bodyPr/>
          <a:lstStyle/>
          <a:p>
            <a:r>
              <a:rPr lang="en-US"/>
              <a:t>Care Home Providers</a:t>
            </a:r>
            <a:endParaRPr lang="en-GB"/>
          </a:p>
        </p:txBody>
      </p:sp>
      <p:sp>
        <p:nvSpPr>
          <p:cNvPr id="4" name="Text Placeholder 3">
            <a:extLst>
              <a:ext uri="{FF2B5EF4-FFF2-40B4-BE49-F238E27FC236}">
                <a16:creationId xmlns:a16="http://schemas.microsoft.com/office/drawing/2014/main" id="{27370A8D-9E9B-2997-DBDF-1AC857578EEC}"/>
              </a:ext>
            </a:extLst>
          </p:cNvPr>
          <p:cNvSpPr>
            <a:spLocks noGrp="1"/>
          </p:cNvSpPr>
          <p:nvPr>
            <p:ph type="body" sz="quarter" idx="15"/>
          </p:nvPr>
        </p:nvSpPr>
        <p:spPr/>
        <p:txBody>
          <a:bodyPr/>
          <a:lstStyle/>
          <a:p>
            <a:r>
              <a:rPr lang="en-US"/>
              <a:t>Engagement Plan</a:t>
            </a:r>
          </a:p>
          <a:p>
            <a:r>
              <a:rPr lang="en-US"/>
              <a:t>Engagement &amp; Response Rate</a:t>
            </a:r>
          </a:p>
          <a:p>
            <a:r>
              <a:rPr lang="en-US"/>
              <a:t>Representation of Provider Market with Responses</a:t>
            </a:r>
            <a:endParaRPr lang="en-GB"/>
          </a:p>
        </p:txBody>
      </p:sp>
      <p:sp>
        <p:nvSpPr>
          <p:cNvPr id="5" name="Picture Placeholder 4">
            <a:extLst>
              <a:ext uri="{FF2B5EF4-FFF2-40B4-BE49-F238E27FC236}">
                <a16:creationId xmlns:a16="http://schemas.microsoft.com/office/drawing/2014/main" id="{E68A0DF9-EFBF-606A-2726-C18903A9E1E2}"/>
              </a:ext>
            </a:extLst>
          </p:cNvPr>
          <p:cNvSpPr>
            <a:spLocks noGrp="1"/>
          </p:cNvSpPr>
          <p:nvPr>
            <p:ph type="pic" sz="quarter" idx="10"/>
          </p:nvPr>
        </p:nvSpPr>
        <p:spPr/>
      </p:sp>
      <p:pic>
        <p:nvPicPr>
          <p:cNvPr id="7" name="Picture 6">
            <a:extLst>
              <a:ext uri="{FF2B5EF4-FFF2-40B4-BE49-F238E27FC236}">
                <a16:creationId xmlns:a16="http://schemas.microsoft.com/office/drawing/2014/main" id="{B47A9A2E-D1C9-12D2-6C71-F8B93BD2A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281039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F4ECC-DCF6-FC34-07E5-5897C897AF13}"/>
              </a:ext>
            </a:extLst>
          </p:cNvPr>
          <p:cNvSpPr>
            <a:spLocks noGrp="1"/>
          </p:cNvSpPr>
          <p:nvPr>
            <p:ph type="title"/>
          </p:nvPr>
        </p:nvSpPr>
        <p:spPr/>
        <p:txBody>
          <a:bodyPr anchor="t"/>
          <a:lstStyle/>
          <a:p>
            <a:r>
              <a:rPr lang="en-US"/>
              <a:t>Care Home Providers Engagement Plan</a:t>
            </a:r>
            <a:endParaRPr lang="en-GB"/>
          </a:p>
        </p:txBody>
      </p:sp>
      <p:cxnSp>
        <p:nvCxnSpPr>
          <p:cNvPr id="5" name="Straight Connector 4">
            <a:extLst>
              <a:ext uri="{FF2B5EF4-FFF2-40B4-BE49-F238E27FC236}">
                <a16:creationId xmlns:a16="http://schemas.microsoft.com/office/drawing/2014/main" id="{3E0D7B77-FF5E-426D-389D-5564AEFAA6E9}"/>
              </a:ext>
            </a:extLst>
          </p:cNvPr>
          <p:cNvCxnSpPr>
            <a:cxnSpLocks/>
          </p:cNvCxnSpPr>
          <p:nvPr/>
        </p:nvCxnSpPr>
        <p:spPr>
          <a:xfrm>
            <a:off x="996950" y="3159196"/>
            <a:ext cx="102489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Oval 6">
            <a:extLst>
              <a:ext uri="{FF2B5EF4-FFF2-40B4-BE49-F238E27FC236}">
                <a16:creationId xmlns:a16="http://schemas.microsoft.com/office/drawing/2014/main" id="{FB8C5452-15E6-A251-B8DD-97397A003DE0}"/>
              </a:ext>
            </a:extLst>
          </p:cNvPr>
          <p:cNvSpPr/>
          <p:nvPr/>
        </p:nvSpPr>
        <p:spPr>
          <a:xfrm>
            <a:off x="911225" y="3063945"/>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F59BB48-E57B-3A43-E162-AD79F67C54C1}"/>
              </a:ext>
            </a:extLst>
          </p:cNvPr>
          <p:cNvSpPr/>
          <p:nvPr/>
        </p:nvSpPr>
        <p:spPr>
          <a:xfrm>
            <a:off x="3346450" y="3086236"/>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E3BE98B-870A-AEB8-2D75-BA6201E435CF}"/>
              </a:ext>
            </a:extLst>
          </p:cNvPr>
          <p:cNvSpPr/>
          <p:nvPr/>
        </p:nvSpPr>
        <p:spPr>
          <a:xfrm>
            <a:off x="6121400" y="3063944"/>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E2C812D-CC6E-99BE-57C0-42D8E309CF6D}"/>
              </a:ext>
            </a:extLst>
          </p:cNvPr>
          <p:cNvSpPr/>
          <p:nvPr/>
        </p:nvSpPr>
        <p:spPr>
          <a:xfrm>
            <a:off x="11160125" y="3063945"/>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D0B12DF-9234-28CE-34AF-F3049244C8C3}"/>
              </a:ext>
            </a:extLst>
          </p:cNvPr>
          <p:cNvSpPr/>
          <p:nvPr/>
        </p:nvSpPr>
        <p:spPr>
          <a:xfrm>
            <a:off x="8702675" y="3079808"/>
            <a:ext cx="171450" cy="184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BA7918E-D055-B78C-4748-450A5090BBF3}"/>
              </a:ext>
            </a:extLst>
          </p:cNvPr>
          <p:cNvSpPr txBox="1"/>
          <p:nvPr/>
        </p:nvSpPr>
        <p:spPr>
          <a:xfrm>
            <a:off x="349321" y="3324233"/>
            <a:ext cx="1811437" cy="1600438"/>
          </a:xfrm>
          <a:prstGeom prst="rect">
            <a:avLst/>
          </a:prstGeom>
          <a:noFill/>
        </p:spPr>
        <p:txBody>
          <a:bodyPr wrap="square" rtlCol="0">
            <a:spAutoFit/>
          </a:bodyPr>
          <a:lstStyle/>
          <a:p>
            <a:r>
              <a:rPr lang="en-US" sz="1400" b="1">
                <a:solidFill>
                  <a:schemeClr val="accent1"/>
                </a:solidFill>
              </a:rPr>
              <a:t>Introduction</a:t>
            </a:r>
          </a:p>
          <a:p>
            <a:r>
              <a:rPr lang="en-US" sz="1400">
                <a:solidFill>
                  <a:schemeClr val="accent1"/>
                </a:solidFill>
              </a:rPr>
              <a:t>Email letter follow up</a:t>
            </a:r>
          </a:p>
          <a:p>
            <a:r>
              <a:rPr lang="en-US" sz="1400">
                <a:solidFill>
                  <a:schemeClr val="accent1"/>
                </a:solidFill>
              </a:rPr>
              <a:t>Event Invite</a:t>
            </a:r>
          </a:p>
          <a:p>
            <a:r>
              <a:rPr lang="en-US" sz="1400">
                <a:solidFill>
                  <a:schemeClr val="accent1"/>
                </a:solidFill>
              </a:rPr>
              <a:t>Event reminder email</a:t>
            </a:r>
          </a:p>
          <a:p>
            <a:r>
              <a:rPr lang="en-US" sz="1400">
                <a:solidFill>
                  <a:schemeClr val="accent1"/>
                </a:solidFill>
              </a:rPr>
              <a:t>Event joining instructions</a:t>
            </a:r>
          </a:p>
          <a:p>
            <a:endParaRPr lang="en-GB" sz="1400"/>
          </a:p>
        </p:txBody>
      </p:sp>
      <p:sp>
        <p:nvSpPr>
          <p:cNvPr id="13" name="TextBox 12">
            <a:extLst>
              <a:ext uri="{FF2B5EF4-FFF2-40B4-BE49-F238E27FC236}">
                <a16:creationId xmlns:a16="http://schemas.microsoft.com/office/drawing/2014/main" id="{F4DA77AE-C7A8-9B6A-1FA6-1871CF9204AD}"/>
              </a:ext>
            </a:extLst>
          </p:cNvPr>
          <p:cNvSpPr txBox="1"/>
          <p:nvPr/>
        </p:nvSpPr>
        <p:spPr>
          <a:xfrm>
            <a:off x="2755489" y="3324233"/>
            <a:ext cx="1914179" cy="954107"/>
          </a:xfrm>
          <a:prstGeom prst="rect">
            <a:avLst/>
          </a:prstGeom>
          <a:noFill/>
        </p:spPr>
        <p:txBody>
          <a:bodyPr wrap="square" rtlCol="0">
            <a:spAutoFit/>
          </a:bodyPr>
          <a:lstStyle/>
          <a:p>
            <a:r>
              <a:rPr lang="en-US" sz="1400" b="1">
                <a:solidFill>
                  <a:schemeClr val="accent1"/>
                </a:solidFill>
              </a:rPr>
              <a:t>Introductory Event</a:t>
            </a:r>
          </a:p>
          <a:p>
            <a:r>
              <a:rPr lang="en-US" sz="1400">
                <a:solidFill>
                  <a:schemeClr val="accent1"/>
                </a:solidFill>
              </a:rPr>
              <a:t>Introductory Session </a:t>
            </a:r>
          </a:p>
          <a:p>
            <a:r>
              <a:rPr lang="en-US" sz="1400">
                <a:solidFill>
                  <a:schemeClr val="accent1"/>
                </a:solidFill>
              </a:rPr>
              <a:t>Event presentation email follow ups</a:t>
            </a:r>
          </a:p>
        </p:txBody>
      </p:sp>
      <p:sp>
        <p:nvSpPr>
          <p:cNvPr id="14" name="TextBox 13">
            <a:extLst>
              <a:ext uri="{FF2B5EF4-FFF2-40B4-BE49-F238E27FC236}">
                <a16:creationId xmlns:a16="http://schemas.microsoft.com/office/drawing/2014/main" id="{103D576A-3867-D5F1-FD36-CDFB19AF12DD}"/>
              </a:ext>
            </a:extLst>
          </p:cNvPr>
          <p:cNvSpPr txBox="1"/>
          <p:nvPr/>
        </p:nvSpPr>
        <p:spPr>
          <a:xfrm>
            <a:off x="5594686" y="3351023"/>
            <a:ext cx="2056901" cy="1169551"/>
          </a:xfrm>
          <a:prstGeom prst="rect">
            <a:avLst/>
          </a:prstGeom>
          <a:noFill/>
        </p:spPr>
        <p:txBody>
          <a:bodyPr wrap="square" rtlCol="0">
            <a:spAutoFit/>
          </a:bodyPr>
          <a:lstStyle/>
          <a:p>
            <a:r>
              <a:rPr lang="en-US" sz="1400" b="1">
                <a:solidFill>
                  <a:schemeClr val="accent1"/>
                </a:solidFill>
              </a:rPr>
              <a:t>Reminders</a:t>
            </a:r>
          </a:p>
          <a:p>
            <a:r>
              <a:rPr lang="en-US" sz="1400">
                <a:solidFill>
                  <a:schemeClr val="accent1"/>
                </a:solidFill>
              </a:rPr>
              <a:t>Deadline Reminder</a:t>
            </a:r>
            <a:br>
              <a:rPr lang="en-US" sz="1400">
                <a:solidFill>
                  <a:schemeClr val="accent1"/>
                </a:solidFill>
              </a:rPr>
            </a:br>
            <a:r>
              <a:rPr lang="en-US" sz="1400">
                <a:solidFill>
                  <a:schemeClr val="accent1"/>
                </a:solidFill>
              </a:rPr>
              <a:t>CPA Session Invites</a:t>
            </a:r>
          </a:p>
          <a:p>
            <a:r>
              <a:rPr lang="en-US" sz="1400">
                <a:solidFill>
                  <a:schemeClr val="accent1"/>
                </a:solidFill>
              </a:rPr>
              <a:t>Final Reminder &amp; CPA Session Invites</a:t>
            </a:r>
          </a:p>
        </p:txBody>
      </p:sp>
      <p:sp>
        <p:nvSpPr>
          <p:cNvPr id="15" name="TextBox 14">
            <a:extLst>
              <a:ext uri="{FF2B5EF4-FFF2-40B4-BE49-F238E27FC236}">
                <a16:creationId xmlns:a16="http://schemas.microsoft.com/office/drawing/2014/main" id="{72262BF3-4601-F2B7-8112-E8784BCC6603}"/>
              </a:ext>
            </a:extLst>
          </p:cNvPr>
          <p:cNvSpPr txBox="1"/>
          <p:nvPr/>
        </p:nvSpPr>
        <p:spPr>
          <a:xfrm>
            <a:off x="8010157" y="3351023"/>
            <a:ext cx="1914179" cy="523220"/>
          </a:xfrm>
          <a:prstGeom prst="rect">
            <a:avLst/>
          </a:prstGeom>
          <a:noFill/>
        </p:spPr>
        <p:txBody>
          <a:bodyPr wrap="square" rtlCol="0">
            <a:spAutoFit/>
          </a:bodyPr>
          <a:lstStyle/>
          <a:p>
            <a:r>
              <a:rPr lang="en-US" sz="1400" b="1">
                <a:solidFill>
                  <a:schemeClr val="accent1"/>
                </a:solidFill>
              </a:rPr>
              <a:t>1-2-1 Sessions</a:t>
            </a:r>
          </a:p>
          <a:p>
            <a:r>
              <a:rPr lang="en-US" sz="1400">
                <a:solidFill>
                  <a:schemeClr val="accent1"/>
                </a:solidFill>
              </a:rPr>
              <a:t>Offered to all providers</a:t>
            </a:r>
          </a:p>
        </p:txBody>
      </p:sp>
      <p:sp>
        <p:nvSpPr>
          <p:cNvPr id="16" name="TextBox 15">
            <a:extLst>
              <a:ext uri="{FF2B5EF4-FFF2-40B4-BE49-F238E27FC236}">
                <a16:creationId xmlns:a16="http://schemas.microsoft.com/office/drawing/2014/main" id="{3C78B1A6-5FC1-AF9B-5BE2-AC2FD5283C76}"/>
              </a:ext>
            </a:extLst>
          </p:cNvPr>
          <p:cNvSpPr txBox="1"/>
          <p:nvPr/>
        </p:nvSpPr>
        <p:spPr>
          <a:xfrm>
            <a:off x="10160497" y="3270310"/>
            <a:ext cx="2056901" cy="2031325"/>
          </a:xfrm>
          <a:prstGeom prst="rect">
            <a:avLst/>
          </a:prstGeom>
          <a:noFill/>
        </p:spPr>
        <p:txBody>
          <a:bodyPr wrap="square" rtlCol="0">
            <a:spAutoFit/>
          </a:bodyPr>
          <a:lstStyle/>
          <a:p>
            <a:r>
              <a:rPr lang="en-US" sz="1400" b="1">
                <a:solidFill>
                  <a:schemeClr val="accent1"/>
                </a:solidFill>
              </a:rPr>
              <a:t>Direct Calls</a:t>
            </a:r>
          </a:p>
          <a:p>
            <a:r>
              <a:rPr lang="en-US" sz="1400">
                <a:solidFill>
                  <a:schemeClr val="accent1"/>
                </a:solidFill>
              </a:rPr>
              <a:t>Before deadline (all providers)</a:t>
            </a:r>
          </a:p>
          <a:p>
            <a:r>
              <a:rPr lang="en-US" sz="1400">
                <a:solidFill>
                  <a:schemeClr val="accent1"/>
                </a:solidFill>
              </a:rPr>
              <a:t>After deadline to offer extension &amp; 1-2-1 support (providers yet to submit)</a:t>
            </a:r>
          </a:p>
          <a:p>
            <a:r>
              <a:rPr lang="en-US" sz="1400">
                <a:solidFill>
                  <a:schemeClr val="accent1"/>
                </a:solidFill>
              </a:rPr>
              <a:t>After Extension (providers yet to submit)</a:t>
            </a:r>
          </a:p>
        </p:txBody>
      </p:sp>
      <p:pic>
        <p:nvPicPr>
          <p:cNvPr id="18" name="Graphic 17" descr="Receiver with solid fill">
            <a:extLst>
              <a:ext uri="{FF2B5EF4-FFF2-40B4-BE49-F238E27FC236}">
                <a16:creationId xmlns:a16="http://schemas.microsoft.com/office/drawing/2014/main" id="{0603F55B-5F66-DD93-17BC-B87F099F3D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9937" y="2121005"/>
            <a:ext cx="631825" cy="631825"/>
          </a:xfrm>
          <a:prstGeom prst="rect">
            <a:avLst/>
          </a:prstGeom>
        </p:spPr>
      </p:pic>
      <p:pic>
        <p:nvPicPr>
          <p:cNvPr id="4" name="Graphic 3" descr="Boardroom with solid fill">
            <a:extLst>
              <a:ext uri="{FF2B5EF4-FFF2-40B4-BE49-F238E27FC236}">
                <a16:creationId xmlns:a16="http://schemas.microsoft.com/office/drawing/2014/main" id="{F8E8B173-46C3-7100-570C-03FBB3B489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5661" y="2121007"/>
            <a:ext cx="631823" cy="631823"/>
          </a:xfrm>
          <a:prstGeom prst="rect">
            <a:avLst/>
          </a:prstGeom>
        </p:spPr>
      </p:pic>
      <p:pic>
        <p:nvPicPr>
          <p:cNvPr id="17" name="Graphic 16" descr="Mailbox with solid fill">
            <a:extLst>
              <a:ext uri="{FF2B5EF4-FFF2-40B4-BE49-F238E27FC236}">
                <a16:creationId xmlns:a16="http://schemas.microsoft.com/office/drawing/2014/main" id="{3781C18B-7C4C-D18C-DB7F-55DBA68BBA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1213" y="2117880"/>
            <a:ext cx="631823" cy="631823"/>
          </a:xfrm>
          <a:prstGeom prst="rect">
            <a:avLst/>
          </a:prstGeom>
        </p:spPr>
      </p:pic>
      <p:pic>
        <p:nvPicPr>
          <p:cNvPr id="20" name="Graphic 19" descr="Online meeting with solid fill">
            <a:extLst>
              <a:ext uri="{FF2B5EF4-FFF2-40B4-BE49-F238E27FC236}">
                <a16:creationId xmlns:a16="http://schemas.microsoft.com/office/drawing/2014/main" id="{2589849F-4C74-E0FD-BE52-EA0730595B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16263" y="2117953"/>
            <a:ext cx="631823" cy="631823"/>
          </a:xfrm>
          <a:prstGeom prst="rect">
            <a:avLst/>
          </a:prstGeom>
        </p:spPr>
      </p:pic>
      <p:pic>
        <p:nvPicPr>
          <p:cNvPr id="22" name="Graphic 21" descr="Envelope with solid fill">
            <a:extLst>
              <a:ext uri="{FF2B5EF4-FFF2-40B4-BE49-F238E27FC236}">
                <a16:creationId xmlns:a16="http://schemas.microsoft.com/office/drawing/2014/main" id="{E348197A-7197-DB41-80D0-E726EDDD47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049" y="2117880"/>
            <a:ext cx="631823" cy="631823"/>
          </a:xfrm>
          <a:prstGeom prst="rect">
            <a:avLst/>
          </a:prstGeom>
        </p:spPr>
      </p:pic>
    </p:spTree>
    <p:extLst>
      <p:ext uri="{BB962C8B-B14F-4D97-AF65-F5344CB8AC3E}">
        <p14:creationId xmlns:p14="http://schemas.microsoft.com/office/powerpoint/2010/main" val="79830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71EA17-D28F-4F75-19D0-B720A00F64D4}"/>
              </a:ext>
            </a:extLst>
          </p:cNvPr>
          <p:cNvSpPr>
            <a:spLocks noGrp="1"/>
          </p:cNvSpPr>
          <p:nvPr>
            <p:ph idx="1"/>
          </p:nvPr>
        </p:nvSpPr>
        <p:spPr>
          <a:xfrm>
            <a:off x="802754" y="1169424"/>
            <a:ext cx="10892641" cy="4699983"/>
          </a:xfrm>
        </p:spPr>
        <p:txBody>
          <a:bodyPr lIns="91440" tIns="45720" rIns="91440" bIns="45720" anchor="t">
            <a:normAutofit fontScale="85000" lnSpcReduction="20000"/>
          </a:bodyPr>
          <a:lstStyle/>
          <a:p>
            <a:pPr lvl="1"/>
            <a:r>
              <a:rPr lang="en-US" b="1">
                <a:solidFill>
                  <a:schemeClr val="tx1"/>
                </a:solidFill>
              </a:rPr>
              <a:t>Introduction</a:t>
            </a:r>
          </a:p>
          <a:p>
            <a:pPr lvl="2"/>
            <a:r>
              <a:rPr lang="en-US">
                <a:solidFill>
                  <a:schemeClr val="tx1"/>
                </a:solidFill>
                <a:cs typeface="Arial"/>
              </a:rPr>
              <a:t>Email  &amp; event invite</a:t>
            </a:r>
            <a:endParaRPr lang="en-US">
              <a:solidFill>
                <a:schemeClr val="tx1"/>
              </a:solidFill>
            </a:endParaRPr>
          </a:p>
          <a:p>
            <a:pPr lvl="2"/>
            <a:r>
              <a:rPr lang="en-US">
                <a:solidFill>
                  <a:schemeClr val="tx1"/>
                </a:solidFill>
              </a:rPr>
              <a:t>Event reminder email</a:t>
            </a:r>
          </a:p>
          <a:p>
            <a:pPr lvl="2"/>
            <a:r>
              <a:rPr lang="en-US">
                <a:solidFill>
                  <a:schemeClr val="tx1"/>
                </a:solidFill>
              </a:rPr>
              <a:t>Event joining instructions</a:t>
            </a:r>
          </a:p>
          <a:p>
            <a:pPr lvl="1"/>
            <a:r>
              <a:rPr lang="en-US" b="1">
                <a:solidFill>
                  <a:schemeClr val="tx1"/>
                </a:solidFill>
              </a:rPr>
              <a:t>Introductory Event</a:t>
            </a:r>
          </a:p>
          <a:p>
            <a:pPr lvl="2"/>
            <a:r>
              <a:rPr lang="en-US">
                <a:solidFill>
                  <a:schemeClr val="tx1"/>
                </a:solidFill>
              </a:rPr>
              <a:t>Introductory Session </a:t>
            </a:r>
          </a:p>
          <a:p>
            <a:pPr lvl="2"/>
            <a:r>
              <a:rPr lang="en-US">
                <a:solidFill>
                  <a:schemeClr val="tx1"/>
                </a:solidFill>
              </a:rPr>
              <a:t>Event presentation email follow up &amp; surgery invites</a:t>
            </a:r>
          </a:p>
          <a:p>
            <a:pPr lvl="1"/>
            <a:r>
              <a:rPr lang="en-US" b="1">
                <a:solidFill>
                  <a:schemeClr val="tx1"/>
                </a:solidFill>
              </a:rPr>
              <a:t>Reminders</a:t>
            </a:r>
          </a:p>
          <a:p>
            <a:pPr lvl="2"/>
            <a:r>
              <a:rPr lang="en-US">
                <a:solidFill>
                  <a:schemeClr val="tx1"/>
                </a:solidFill>
                <a:cs typeface="Arial"/>
              </a:rPr>
              <a:t>Deadline Reminder </a:t>
            </a:r>
          </a:p>
          <a:p>
            <a:pPr lvl="2"/>
            <a:r>
              <a:rPr lang="en-US">
                <a:solidFill>
                  <a:schemeClr val="tx1"/>
                </a:solidFill>
                <a:cs typeface="Arial"/>
              </a:rPr>
              <a:t>Final Reminder </a:t>
            </a:r>
          </a:p>
          <a:p>
            <a:pPr lvl="1"/>
            <a:r>
              <a:rPr lang="en-US" b="1">
                <a:solidFill>
                  <a:schemeClr val="tx1"/>
                </a:solidFill>
              </a:rPr>
              <a:t>1-2-1 Surgery Sessions</a:t>
            </a:r>
          </a:p>
          <a:p>
            <a:pPr lvl="2"/>
            <a:r>
              <a:rPr lang="en-US">
                <a:solidFill>
                  <a:schemeClr val="tx1"/>
                </a:solidFill>
                <a:cs typeface="Arial"/>
              </a:rPr>
              <a:t>Offered to all providers</a:t>
            </a:r>
          </a:p>
          <a:p>
            <a:pPr lvl="1"/>
            <a:r>
              <a:rPr lang="en-US" b="1">
                <a:solidFill>
                  <a:schemeClr val="tx1"/>
                </a:solidFill>
              </a:rPr>
              <a:t>Direct Calls</a:t>
            </a:r>
          </a:p>
          <a:p>
            <a:pPr lvl="2"/>
            <a:r>
              <a:rPr lang="en-US">
                <a:solidFill>
                  <a:schemeClr val="tx1"/>
                </a:solidFill>
              </a:rPr>
              <a:t>Before Deadline (all providers)</a:t>
            </a:r>
          </a:p>
          <a:p>
            <a:pPr lvl="2"/>
            <a:r>
              <a:rPr lang="en-US">
                <a:solidFill>
                  <a:schemeClr val="tx1"/>
                </a:solidFill>
              </a:rPr>
              <a:t>After Deadline to offer extension &amp; 1-2-1 support (providers yet to submit)</a:t>
            </a:r>
          </a:p>
          <a:p>
            <a:pPr lvl="2"/>
            <a:r>
              <a:rPr lang="en-US">
                <a:solidFill>
                  <a:schemeClr val="tx1"/>
                </a:solidFill>
              </a:rPr>
              <a:t>After Extension (providers yet to submit)</a:t>
            </a:r>
          </a:p>
          <a:p>
            <a:pPr lvl="2"/>
            <a:endParaRPr lang="en-GB">
              <a:solidFill>
                <a:schemeClr val="tx1"/>
              </a:solidFill>
            </a:endParaRPr>
          </a:p>
        </p:txBody>
      </p:sp>
      <p:sp>
        <p:nvSpPr>
          <p:cNvPr id="18" name="Title 2">
            <a:extLst>
              <a:ext uri="{FF2B5EF4-FFF2-40B4-BE49-F238E27FC236}">
                <a16:creationId xmlns:a16="http://schemas.microsoft.com/office/drawing/2014/main" id="{C1A9672D-00A3-8174-E90D-44DD2E8B0C1B}"/>
              </a:ext>
            </a:extLst>
          </p:cNvPr>
          <p:cNvSpPr>
            <a:spLocks noGrp="1"/>
          </p:cNvSpPr>
          <p:nvPr>
            <p:ph type="title"/>
          </p:nvPr>
        </p:nvSpPr>
        <p:spPr/>
        <p:txBody>
          <a:bodyPr/>
          <a:lstStyle/>
          <a:p>
            <a:r>
              <a:rPr lang="en-US"/>
              <a:t>Care Home Providers Engagement Plan</a:t>
            </a:r>
            <a:endParaRPr lang="en-US">
              <a:solidFill>
                <a:schemeClr val="tx1"/>
              </a:solidFill>
            </a:endParaRPr>
          </a:p>
        </p:txBody>
      </p:sp>
    </p:spTree>
    <p:extLst>
      <p:ext uri="{BB962C8B-B14F-4D97-AF65-F5344CB8AC3E}">
        <p14:creationId xmlns:p14="http://schemas.microsoft.com/office/powerpoint/2010/main" val="827619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CD9A3564-9F6F-E52A-A179-2D769D47AA85}"/>
              </a:ext>
            </a:extLst>
          </p:cNvPr>
          <p:cNvGraphicFramePr>
            <a:graphicFrameLocks noGrp="1"/>
          </p:cNvGraphicFramePr>
          <p:nvPr>
            <p:ph idx="1"/>
            <p:extLst>
              <p:ext uri="{D42A27DB-BD31-4B8C-83A1-F6EECF244321}">
                <p14:modId xmlns:p14="http://schemas.microsoft.com/office/powerpoint/2010/main" val="2948513846"/>
              </p:ext>
            </p:extLst>
          </p:nvPr>
        </p:nvGraphicFramePr>
        <p:xfrm>
          <a:off x="803275" y="1622425"/>
          <a:ext cx="10891835" cy="3200400"/>
        </p:xfrm>
        <a:graphic>
          <a:graphicData uri="http://schemas.openxmlformats.org/drawingml/2006/table">
            <a:tbl>
              <a:tblPr firstRow="1" bandRow="1">
                <a:tableStyleId>{5C22544A-7EE6-4342-B048-85BDC9FD1C3A}</a:tableStyleId>
              </a:tblPr>
              <a:tblGrid>
                <a:gridCol w="2178367">
                  <a:extLst>
                    <a:ext uri="{9D8B030D-6E8A-4147-A177-3AD203B41FA5}">
                      <a16:colId xmlns:a16="http://schemas.microsoft.com/office/drawing/2014/main" val="49283421"/>
                    </a:ext>
                  </a:extLst>
                </a:gridCol>
                <a:gridCol w="2178367">
                  <a:extLst>
                    <a:ext uri="{9D8B030D-6E8A-4147-A177-3AD203B41FA5}">
                      <a16:colId xmlns:a16="http://schemas.microsoft.com/office/drawing/2014/main" val="4248967372"/>
                    </a:ext>
                  </a:extLst>
                </a:gridCol>
                <a:gridCol w="2178367">
                  <a:extLst>
                    <a:ext uri="{9D8B030D-6E8A-4147-A177-3AD203B41FA5}">
                      <a16:colId xmlns:a16="http://schemas.microsoft.com/office/drawing/2014/main" val="2058249253"/>
                    </a:ext>
                  </a:extLst>
                </a:gridCol>
                <a:gridCol w="2178367">
                  <a:extLst>
                    <a:ext uri="{9D8B030D-6E8A-4147-A177-3AD203B41FA5}">
                      <a16:colId xmlns:a16="http://schemas.microsoft.com/office/drawing/2014/main" val="870358228"/>
                    </a:ext>
                  </a:extLst>
                </a:gridCol>
                <a:gridCol w="2178367">
                  <a:extLst>
                    <a:ext uri="{9D8B030D-6E8A-4147-A177-3AD203B41FA5}">
                      <a16:colId xmlns:a16="http://schemas.microsoft.com/office/drawing/2014/main" val="2464056568"/>
                    </a:ext>
                  </a:extLst>
                </a:gridCol>
              </a:tblGrid>
              <a:tr h="370840">
                <a:tc>
                  <a:txBody>
                    <a:bodyPr/>
                    <a:lstStyle/>
                    <a:p>
                      <a:pPr algn="l" fontAlgn="base"/>
                      <a:r>
                        <a:rPr lang="en-US" sz="2000" b="1" i="0">
                          <a:solidFill>
                            <a:srgbClr val="FFFFFF"/>
                          </a:solidFill>
                          <a:effectLst/>
                          <a:latin typeface="Calibri" panose="020F0502020204030204" pitchFamily="34" charset="0"/>
                        </a:rPr>
                        <a:t>Category​</a:t>
                      </a:r>
                      <a:endParaRPr lang="en-US" sz="2000" b="1" i="0">
                        <a:solidFill>
                          <a:srgbClr val="FFFFFF"/>
                        </a:solidFill>
                        <a:effectLst/>
                      </a:endParaRPr>
                    </a:p>
                  </a:txBody>
                  <a:tcPr/>
                </a:tc>
                <a:tc>
                  <a:txBody>
                    <a:bodyPr/>
                    <a:lstStyle/>
                    <a:p>
                      <a:pPr algn="ctr" fontAlgn="base"/>
                      <a:r>
                        <a:rPr lang="en-US" sz="2000" b="1" i="0">
                          <a:solidFill>
                            <a:srgbClr val="FFFFFF"/>
                          </a:solidFill>
                          <a:effectLst/>
                          <a:latin typeface="Calibri" panose="020F0502020204030204" pitchFamily="34" charset="0"/>
                        </a:rPr>
                        <a:t>No of Care Homes​</a:t>
                      </a:r>
                      <a:endParaRPr lang="en-US" sz="2000" b="1" i="0">
                        <a:solidFill>
                          <a:srgbClr val="FFFFFF"/>
                        </a:solidFill>
                        <a:effectLst/>
                      </a:endParaRPr>
                    </a:p>
                  </a:txBody>
                  <a:tcPr/>
                </a:tc>
                <a:tc>
                  <a:txBody>
                    <a:bodyPr/>
                    <a:lstStyle/>
                    <a:p>
                      <a:pPr algn="ctr" fontAlgn="base"/>
                      <a:r>
                        <a:rPr lang="en-US" sz="2000" b="1" i="0">
                          <a:solidFill>
                            <a:srgbClr val="FFFFFF"/>
                          </a:solidFill>
                          <a:effectLst/>
                        </a:rPr>
                        <a:t>% Out of Care Homes in Scope</a:t>
                      </a:r>
                    </a:p>
                  </a:txBody>
                  <a:tcPr/>
                </a:tc>
                <a:tc>
                  <a:txBody>
                    <a:bodyPr/>
                    <a:lstStyle/>
                    <a:p>
                      <a:pPr algn="ctr" fontAlgn="base"/>
                      <a:r>
                        <a:rPr lang="en-US" sz="2000" b="1" i="0">
                          <a:solidFill>
                            <a:srgbClr val="FFFFFF"/>
                          </a:solidFill>
                          <a:effectLst/>
                          <a:latin typeface="Calibri" panose="020F0502020204030204" pitchFamily="34" charset="0"/>
                        </a:rPr>
                        <a:t>Total No of Registered Beds</a:t>
                      </a:r>
                      <a:endParaRPr lang="en-US" sz="2000" b="1" i="0">
                        <a:solidFill>
                          <a:srgbClr val="FFFFFF"/>
                        </a:solidFill>
                        <a:effectLst/>
                      </a:endParaRPr>
                    </a:p>
                  </a:txBody>
                  <a:tcPr/>
                </a:tc>
                <a:tc>
                  <a:txBody>
                    <a:bodyPr/>
                    <a:lstStyle/>
                    <a:p>
                      <a:pPr algn="ctr" fontAlgn="base"/>
                      <a:r>
                        <a:rPr lang="en-US" sz="2000" b="1" i="0">
                          <a:solidFill>
                            <a:srgbClr val="FFFFFF"/>
                          </a:solidFill>
                          <a:effectLst/>
                        </a:rPr>
                        <a:t>% Out of Total No of Registered Beds in Scope</a:t>
                      </a:r>
                    </a:p>
                  </a:txBody>
                  <a:tcPr/>
                </a:tc>
                <a:extLst>
                  <a:ext uri="{0D108BD9-81ED-4DB2-BD59-A6C34878D82A}">
                    <a16:rowId xmlns:a16="http://schemas.microsoft.com/office/drawing/2014/main" val="2610098338"/>
                  </a:ext>
                </a:extLst>
              </a:tr>
              <a:tr h="370840">
                <a:tc>
                  <a:txBody>
                    <a:bodyPr/>
                    <a:lstStyle/>
                    <a:p>
                      <a:pPr algn="l" fontAlgn="base"/>
                      <a:r>
                        <a:rPr lang="en-US" sz="2000" b="0" i="0">
                          <a:solidFill>
                            <a:schemeClr val="accent2"/>
                          </a:solidFill>
                          <a:effectLst/>
                          <a:latin typeface="+mj-lt"/>
                        </a:rPr>
                        <a:t>In Scope​</a:t>
                      </a:r>
                    </a:p>
                  </a:txBody>
                  <a:tcPr/>
                </a:tc>
                <a:tc>
                  <a:txBody>
                    <a:bodyPr/>
                    <a:lstStyle/>
                    <a:p>
                      <a:pPr algn="ctr" fontAlgn="base"/>
                      <a:r>
                        <a:rPr lang="en-US" sz="2000" b="0" i="0">
                          <a:solidFill>
                            <a:schemeClr val="accent2"/>
                          </a:solidFill>
                          <a:effectLst/>
                          <a:latin typeface="+mj-lt"/>
                        </a:rPr>
                        <a:t>156</a:t>
                      </a:r>
                    </a:p>
                  </a:txBody>
                  <a:tcPr/>
                </a:tc>
                <a:tc>
                  <a:txBody>
                    <a:bodyPr/>
                    <a:lstStyle/>
                    <a:p>
                      <a:pPr algn="ctr" fontAlgn="base"/>
                      <a:r>
                        <a:rPr lang="en-US" sz="2000" b="0" i="0">
                          <a:solidFill>
                            <a:schemeClr val="accent2"/>
                          </a:solidFill>
                          <a:effectLst/>
                          <a:latin typeface="+mj-lt"/>
                        </a:rPr>
                        <a:t>-</a:t>
                      </a:r>
                    </a:p>
                  </a:txBody>
                  <a:tcPr/>
                </a:tc>
                <a:tc>
                  <a:txBody>
                    <a:bodyPr/>
                    <a:lstStyle/>
                    <a:p>
                      <a:pPr algn="ctr" fontAlgn="base"/>
                      <a:r>
                        <a:rPr lang="en-US" sz="2000" b="0" i="0">
                          <a:solidFill>
                            <a:schemeClr val="accent2"/>
                          </a:solidFill>
                          <a:effectLst/>
                          <a:latin typeface="+mj-lt"/>
                        </a:rPr>
                        <a:t>6978</a:t>
                      </a:r>
                    </a:p>
                  </a:txBody>
                  <a:tcPr/>
                </a:tc>
                <a:tc>
                  <a:txBody>
                    <a:bodyPr/>
                    <a:lstStyle/>
                    <a:p>
                      <a:pPr algn="ctr" fontAlgn="base"/>
                      <a:r>
                        <a:rPr lang="en-US" sz="2000" b="0" i="0">
                          <a:solidFill>
                            <a:schemeClr val="accent2"/>
                          </a:solidFill>
                          <a:effectLst/>
                          <a:latin typeface="+mj-lt"/>
                        </a:rPr>
                        <a:t>-</a:t>
                      </a:r>
                    </a:p>
                  </a:txBody>
                  <a:tcPr/>
                </a:tc>
                <a:extLst>
                  <a:ext uri="{0D108BD9-81ED-4DB2-BD59-A6C34878D82A}">
                    <a16:rowId xmlns:a16="http://schemas.microsoft.com/office/drawing/2014/main" val="1515427228"/>
                  </a:ext>
                </a:extLst>
              </a:tr>
              <a:tr h="370840">
                <a:tc>
                  <a:txBody>
                    <a:bodyPr/>
                    <a:lstStyle/>
                    <a:p>
                      <a:pPr algn="l" fontAlgn="base"/>
                      <a:r>
                        <a:rPr lang="en-US" sz="2000" b="0" i="0">
                          <a:solidFill>
                            <a:schemeClr val="accent2"/>
                          </a:solidFill>
                          <a:effectLst/>
                          <a:latin typeface="+mj-lt"/>
                        </a:rPr>
                        <a:t>Engaged with Exercise*​</a:t>
                      </a:r>
                    </a:p>
                  </a:txBody>
                  <a:tcPr/>
                </a:tc>
                <a:tc>
                  <a:txBody>
                    <a:bodyPr/>
                    <a:lstStyle/>
                    <a:p>
                      <a:pPr algn="ctr" fontAlgn="base"/>
                      <a:r>
                        <a:rPr lang="en-US" sz="2000" b="0" i="0">
                          <a:solidFill>
                            <a:schemeClr val="accent2"/>
                          </a:solidFill>
                          <a:effectLst/>
                          <a:latin typeface="+mj-lt"/>
                        </a:rPr>
                        <a:t>110</a:t>
                      </a:r>
                    </a:p>
                  </a:txBody>
                  <a:tcPr/>
                </a:tc>
                <a:tc>
                  <a:txBody>
                    <a:bodyPr/>
                    <a:lstStyle/>
                    <a:p>
                      <a:pPr algn="ctr" fontAlgn="base"/>
                      <a:r>
                        <a:rPr lang="en-US" sz="2000" b="0" i="0">
                          <a:solidFill>
                            <a:schemeClr val="accent2"/>
                          </a:solidFill>
                          <a:effectLst/>
                          <a:latin typeface="+mj-lt"/>
                        </a:rPr>
                        <a:t>71%</a:t>
                      </a:r>
                    </a:p>
                  </a:txBody>
                  <a:tcPr/>
                </a:tc>
                <a:tc>
                  <a:txBody>
                    <a:bodyPr/>
                    <a:lstStyle/>
                    <a:p>
                      <a:pPr algn="ctr" fontAlgn="base"/>
                      <a:r>
                        <a:rPr lang="en-US" sz="2000" b="0" i="0">
                          <a:solidFill>
                            <a:schemeClr val="accent2"/>
                          </a:solidFill>
                          <a:effectLst/>
                          <a:latin typeface="+mj-lt"/>
                        </a:rPr>
                        <a:t>5535</a:t>
                      </a:r>
                    </a:p>
                  </a:txBody>
                  <a:tcPr/>
                </a:tc>
                <a:tc>
                  <a:txBody>
                    <a:bodyPr/>
                    <a:lstStyle/>
                    <a:p>
                      <a:pPr algn="ctr" fontAlgn="base"/>
                      <a:r>
                        <a:rPr lang="en-US" sz="2000" b="0" i="0">
                          <a:solidFill>
                            <a:schemeClr val="accent2"/>
                          </a:solidFill>
                          <a:effectLst/>
                          <a:latin typeface="+mj-lt"/>
                        </a:rPr>
                        <a:t>79%</a:t>
                      </a:r>
                    </a:p>
                  </a:txBody>
                  <a:tcPr/>
                </a:tc>
                <a:extLst>
                  <a:ext uri="{0D108BD9-81ED-4DB2-BD59-A6C34878D82A}">
                    <a16:rowId xmlns:a16="http://schemas.microsoft.com/office/drawing/2014/main" val="3694210935"/>
                  </a:ext>
                </a:extLst>
              </a:tr>
              <a:tr h="370840">
                <a:tc>
                  <a:txBody>
                    <a:bodyPr/>
                    <a:lstStyle/>
                    <a:p>
                      <a:pPr algn="l" fontAlgn="base"/>
                      <a:r>
                        <a:rPr lang="en-US" sz="2000" b="0" i="0">
                          <a:solidFill>
                            <a:schemeClr val="accent2"/>
                          </a:solidFill>
                          <a:effectLst/>
                          <a:latin typeface="+mj-lt"/>
                        </a:rPr>
                        <a:t>Submitted Returns​</a:t>
                      </a:r>
                    </a:p>
                  </a:txBody>
                  <a:tcPr/>
                </a:tc>
                <a:tc>
                  <a:txBody>
                    <a:bodyPr/>
                    <a:lstStyle/>
                    <a:p>
                      <a:pPr algn="ctr" fontAlgn="base"/>
                      <a:r>
                        <a:rPr lang="en-US" sz="2000" b="0" i="0">
                          <a:solidFill>
                            <a:schemeClr val="accent2"/>
                          </a:solidFill>
                          <a:effectLst/>
                          <a:latin typeface="+mj-lt"/>
                        </a:rPr>
                        <a:t>72</a:t>
                      </a:r>
                    </a:p>
                  </a:txBody>
                  <a:tcPr/>
                </a:tc>
                <a:tc>
                  <a:txBody>
                    <a:bodyPr/>
                    <a:lstStyle/>
                    <a:p>
                      <a:pPr algn="ctr" fontAlgn="base"/>
                      <a:r>
                        <a:rPr lang="en-US" sz="2000" b="0" i="0">
                          <a:solidFill>
                            <a:schemeClr val="accent2"/>
                          </a:solidFill>
                          <a:effectLst/>
                          <a:latin typeface="+mj-lt"/>
                        </a:rPr>
                        <a:t>46%</a:t>
                      </a:r>
                    </a:p>
                  </a:txBody>
                  <a:tcPr/>
                </a:tc>
                <a:tc>
                  <a:txBody>
                    <a:bodyPr/>
                    <a:lstStyle/>
                    <a:p>
                      <a:pPr algn="ctr" fontAlgn="base"/>
                      <a:r>
                        <a:rPr lang="en-US" sz="2000" b="0" i="0">
                          <a:solidFill>
                            <a:schemeClr val="accent2"/>
                          </a:solidFill>
                          <a:effectLst/>
                          <a:latin typeface="+mj-lt"/>
                        </a:rPr>
                        <a:t>3788</a:t>
                      </a:r>
                    </a:p>
                  </a:txBody>
                  <a:tcPr/>
                </a:tc>
                <a:tc>
                  <a:txBody>
                    <a:bodyPr/>
                    <a:lstStyle/>
                    <a:p>
                      <a:pPr algn="ctr" fontAlgn="base"/>
                      <a:r>
                        <a:rPr lang="en-US" sz="2000" b="0" i="0">
                          <a:solidFill>
                            <a:schemeClr val="accent2"/>
                          </a:solidFill>
                          <a:effectLst/>
                          <a:latin typeface="+mj-lt"/>
                        </a:rPr>
                        <a:t>54%</a:t>
                      </a:r>
                    </a:p>
                  </a:txBody>
                  <a:tcPr/>
                </a:tc>
                <a:extLst>
                  <a:ext uri="{0D108BD9-81ED-4DB2-BD59-A6C34878D82A}">
                    <a16:rowId xmlns:a16="http://schemas.microsoft.com/office/drawing/2014/main" val="968613715"/>
                  </a:ext>
                </a:extLst>
              </a:tr>
              <a:tr h="370840">
                <a:tc>
                  <a:txBody>
                    <a:bodyPr/>
                    <a:lstStyle/>
                    <a:p>
                      <a:pPr algn="l" fontAlgn="base"/>
                      <a:r>
                        <a:rPr lang="en-US" sz="2000" b="0" i="0">
                          <a:solidFill>
                            <a:schemeClr val="accent2"/>
                          </a:solidFill>
                          <a:effectLst/>
                          <a:latin typeface="+mj-lt"/>
                        </a:rPr>
                        <a:t>Returns which can be used ​</a:t>
                      </a:r>
                    </a:p>
                  </a:txBody>
                  <a:tcPr/>
                </a:tc>
                <a:tc>
                  <a:txBody>
                    <a:bodyPr/>
                    <a:lstStyle/>
                    <a:p>
                      <a:pPr algn="ctr" fontAlgn="base"/>
                      <a:r>
                        <a:rPr lang="en-US" sz="2000" b="0" i="0">
                          <a:solidFill>
                            <a:schemeClr val="accent2"/>
                          </a:solidFill>
                          <a:effectLst/>
                          <a:latin typeface="+mj-lt"/>
                        </a:rPr>
                        <a:t>60</a:t>
                      </a:r>
                    </a:p>
                  </a:txBody>
                  <a:tcPr/>
                </a:tc>
                <a:tc>
                  <a:txBody>
                    <a:bodyPr/>
                    <a:lstStyle/>
                    <a:p>
                      <a:pPr algn="ctr" fontAlgn="base"/>
                      <a:r>
                        <a:rPr lang="en-US" sz="2000" b="0" i="0">
                          <a:solidFill>
                            <a:schemeClr val="accent2"/>
                          </a:solidFill>
                          <a:effectLst/>
                          <a:latin typeface="+mj-lt"/>
                        </a:rPr>
                        <a:t>38%</a:t>
                      </a:r>
                    </a:p>
                  </a:txBody>
                  <a:tcPr/>
                </a:tc>
                <a:tc>
                  <a:txBody>
                    <a:bodyPr/>
                    <a:lstStyle/>
                    <a:p>
                      <a:pPr algn="ctr" fontAlgn="base"/>
                      <a:r>
                        <a:rPr lang="en-US" sz="2000" b="0" i="0">
                          <a:solidFill>
                            <a:schemeClr val="accent2"/>
                          </a:solidFill>
                          <a:effectLst/>
                          <a:latin typeface="+mj-lt"/>
                        </a:rPr>
                        <a:t>3242</a:t>
                      </a:r>
                    </a:p>
                  </a:txBody>
                  <a:tcPr/>
                </a:tc>
                <a:tc>
                  <a:txBody>
                    <a:bodyPr/>
                    <a:lstStyle/>
                    <a:p>
                      <a:pPr algn="ctr" fontAlgn="base"/>
                      <a:r>
                        <a:rPr lang="en-US" sz="2000" b="0" i="0">
                          <a:solidFill>
                            <a:schemeClr val="accent2"/>
                          </a:solidFill>
                          <a:effectLst/>
                          <a:latin typeface="+mj-lt"/>
                        </a:rPr>
                        <a:t>46%</a:t>
                      </a:r>
                    </a:p>
                  </a:txBody>
                  <a:tcPr/>
                </a:tc>
                <a:extLst>
                  <a:ext uri="{0D108BD9-81ED-4DB2-BD59-A6C34878D82A}">
                    <a16:rowId xmlns:a16="http://schemas.microsoft.com/office/drawing/2014/main" val="3103374869"/>
                  </a:ext>
                </a:extLst>
              </a:tr>
            </a:tbl>
          </a:graphicData>
        </a:graphic>
      </p:graphicFrame>
      <p:sp>
        <p:nvSpPr>
          <p:cNvPr id="3" name="Title 2">
            <a:extLst>
              <a:ext uri="{FF2B5EF4-FFF2-40B4-BE49-F238E27FC236}">
                <a16:creationId xmlns:a16="http://schemas.microsoft.com/office/drawing/2014/main" id="{D94003DE-1C81-9437-4107-2DBA5AE2951B}"/>
              </a:ext>
            </a:extLst>
          </p:cNvPr>
          <p:cNvSpPr>
            <a:spLocks noGrp="1"/>
          </p:cNvSpPr>
          <p:nvPr>
            <p:ph type="title"/>
          </p:nvPr>
        </p:nvSpPr>
        <p:spPr/>
        <p:txBody>
          <a:bodyPr anchor="t"/>
          <a:lstStyle/>
          <a:p>
            <a:r>
              <a:rPr lang="en-US"/>
              <a:t>Care Home Response Rate</a:t>
            </a:r>
            <a:endParaRPr lang="en-GB"/>
          </a:p>
        </p:txBody>
      </p:sp>
      <p:sp>
        <p:nvSpPr>
          <p:cNvPr id="17" name="TextBox 16">
            <a:extLst>
              <a:ext uri="{FF2B5EF4-FFF2-40B4-BE49-F238E27FC236}">
                <a16:creationId xmlns:a16="http://schemas.microsoft.com/office/drawing/2014/main" id="{007EBB0B-F9EA-61D2-64EC-DB8D006CBEBD}"/>
              </a:ext>
            </a:extLst>
          </p:cNvPr>
          <p:cNvSpPr txBox="1"/>
          <p:nvPr/>
        </p:nvSpPr>
        <p:spPr>
          <a:xfrm>
            <a:off x="802755" y="6195316"/>
            <a:ext cx="11002252" cy="369332"/>
          </a:xfrm>
          <a:prstGeom prst="rect">
            <a:avLst/>
          </a:prstGeom>
          <a:noFill/>
        </p:spPr>
        <p:txBody>
          <a:bodyPr wrap="square" rtlCol="0">
            <a:spAutoFit/>
          </a:bodyPr>
          <a:lstStyle/>
          <a:p>
            <a:r>
              <a:rPr lang="en-US"/>
              <a:t>* Providers that registered/attended a session, emailed for support or engaged on the phone regarding the exercise</a:t>
            </a:r>
            <a:endParaRPr lang="en-GB"/>
          </a:p>
        </p:txBody>
      </p:sp>
    </p:spTree>
    <p:extLst>
      <p:ext uri="{BB962C8B-B14F-4D97-AF65-F5344CB8AC3E}">
        <p14:creationId xmlns:p14="http://schemas.microsoft.com/office/powerpoint/2010/main" val="200447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D266-6D90-340B-C5D6-A6B06B8BD8BC}"/>
              </a:ext>
            </a:extLst>
          </p:cNvPr>
          <p:cNvSpPr>
            <a:spLocks noGrp="1"/>
          </p:cNvSpPr>
          <p:nvPr>
            <p:ph type="title"/>
          </p:nvPr>
        </p:nvSpPr>
        <p:spPr/>
        <p:txBody>
          <a:bodyPr/>
          <a:lstStyle/>
          <a:p>
            <a:r>
              <a:rPr lang="en-US"/>
              <a:t>Report Contents</a:t>
            </a:r>
            <a:endParaRPr lang="en-GB"/>
          </a:p>
        </p:txBody>
      </p:sp>
      <p:sp>
        <p:nvSpPr>
          <p:cNvPr id="3" name="Text Placeholder 2">
            <a:extLst>
              <a:ext uri="{FF2B5EF4-FFF2-40B4-BE49-F238E27FC236}">
                <a16:creationId xmlns:a16="http://schemas.microsoft.com/office/drawing/2014/main" id="{AE78CA4A-0BDE-44EB-0093-DAB03458B30D}"/>
              </a:ext>
            </a:extLst>
          </p:cNvPr>
          <p:cNvSpPr>
            <a:spLocks noGrp="1"/>
          </p:cNvSpPr>
          <p:nvPr>
            <p:ph type="body" sz="quarter" idx="17"/>
          </p:nvPr>
        </p:nvSpPr>
        <p:spPr/>
        <p:txBody>
          <a:bodyPr/>
          <a:lstStyle/>
          <a:p>
            <a:r>
              <a:rPr lang="en-US" sz="1600" b="1"/>
              <a:t>Exercise Background &amp; Overview</a:t>
            </a:r>
          </a:p>
          <a:p>
            <a:r>
              <a:rPr lang="en-US" sz="1600" b="1"/>
              <a:t>Project Methodology (Including tool used)</a:t>
            </a:r>
          </a:p>
          <a:p>
            <a:r>
              <a:rPr lang="en-US" sz="1600" b="1"/>
              <a:t>Care Homes Providers (65+)</a:t>
            </a:r>
          </a:p>
          <a:p>
            <a:pPr lvl="1"/>
            <a:r>
              <a:rPr lang="en-US" sz="1600">
                <a:solidFill>
                  <a:schemeClr val="bg1"/>
                </a:solidFill>
              </a:rPr>
              <a:t>Engagement Plan</a:t>
            </a:r>
          </a:p>
          <a:p>
            <a:pPr lvl="1"/>
            <a:r>
              <a:rPr lang="en-US" sz="1600">
                <a:solidFill>
                  <a:schemeClr val="bg1"/>
                </a:solidFill>
              </a:rPr>
              <a:t>Engagement &amp; Response Rate</a:t>
            </a:r>
          </a:p>
          <a:p>
            <a:pPr lvl="1"/>
            <a:r>
              <a:rPr lang="en-US" sz="1600">
                <a:solidFill>
                  <a:schemeClr val="bg1"/>
                </a:solidFill>
              </a:rPr>
              <a:t>Representation of Provider Market with Responses</a:t>
            </a:r>
          </a:p>
          <a:p>
            <a:r>
              <a:rPr lang="en-US" sz="1600" b="1"/>
              <a:t>Outcome of Cost of Care Exercise</a:t>
            </a:r>
          </a:p>
          <a:p>
            <a:pPr lvl="1"/>
            <a:r>
              <a:rPr lang="en-US" sz="1600">
                <a:solidFill>
                  <a:schemeClr val="bg1"/>
                </a:solidFill>
              </a:rPr>
              <a:t>Approach to Inflation</a:t>
            </a:r>
          </a:p>
          <a:p>
            <a:pPr lvl="1"/>
            <a:r>
              <a:rPr lang="en-US" sz="1600">
                <a:solidFill>
                  <a:schemeClr val="bg1"/>
                </a:solidFill>
              </a:rPr>
              <a:t>Approach to ROO &amp; ROC</a:t>
            </a:r>
          </a:p>
          <a:p>
            <a:pPr lvl="1"/>
            <a:r>
              <a:rPr lang="en-US" sz="1600">
                <a:solidFill>
                  <a:schemeClr val="bg1"/>
                </a:solidFill>
              </a:rPr>
              <a:t>Approach to Calculating Median</a:t>
            </a:r>
          </a:p>
          <a:p>
            <a:pPr lvl="1"/>
            <a:r>
              <a:rPr lang="en-US" sz="1600">
                <a:solidFill>
                  <a:schemeClr val="bg1"/>
                </a:solidFill>
              </a:rPr>
              <a:t>Annex A Table</a:t>
            </a:r>
          </a:p>
          <a:p>
            <a:pPr lvl="2"/>
            <a:r>
              <a:rPr lang="en-US" sz="1200">
                <a:solidFill>
                  <a:schemeClr val="bg1"/>
                </a:solidFill>
              </a:rPr>
              <a:t>Part 1</a:t>
            </a:r>
          </a:p>
          <a:p>
            <a:pPr lvl="2"/>
            <a:r>
              <a:rPr lang="en-US" sz="1200">
                <a:solidFill>
                  <a:schemeClr val="bg1"/>
                </a:solidFill>
              </a:rPr>
              <a:t>Part 2</a:t>
            </a:r>
          </a:p>
          <a:p>
            <a:pPr lvl="1"/>
            <a:r>
              <a:rPr lang="en-US" sz="1600">
                <a:solidFill>
                  <a:schemeClr val="bg1"/>
                </a:solidFill>
              </a:rPr>
              <a:t>Summary of Annex A</a:t>
            </a:r>
            <a:endParaRPr lang="en-US">
              <a:solidFill>
                <a:schemeClr val="bg1"/>
              </a:solidFill>
            </a:endParaRPr>
          </a:p>
          <a:p>
            <a:endParaRPr lang="en-US" sz="2000"/>
          </a:p>
          <a:p>
            <a:endParaRPr lang="en-GB"/>
          </a:p>
        </p:txBody>
      </p:sp>
      <p:sp>
        <p:nvSpPr>
          <p:cNvPr id="5" name="Picture Placeholder 4">
            <a:extLst>
              <a:ext uri="{FF2B5EF4-FFF2-40B4-BE49-F238E27FC236}">
                <a16:creationId xmlns:a16="http://schemas.microsoft.com/office/drawing/2014/main" id="{03FCCF28-3883-A39B-2D65-684DB24A1C32}"/>
              </a:ext>
            </a:extLst>
          </p:cNvPr>
          <p:cNvSpPr>
            <a:spLocks noGrp="1"/>
          </p:cNvSpPr>
          <p:nvPr>
            <p:ph type="pic" sz="quarter" idx="10"/>
          </p:nvPr>
        </p:nvSpPr>
        <p:spPr/>
      </p:sp>
      <p:pic>
        <p:nvPicPr>
          <p:cNvPr id="8" name="Picture 7">
            <a:extLst>
              <a:ext uri="{FF2B5EF4-FFF2-40B4-BE49-F238E27FC236}">
                <a16:creationId xmlns:a16="http://schemas.microsoft.com/office/drawing/2014/main" id="{74B7EB92-95F2-FC7C-E258-799A44AE7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127522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384744-E6B2-0B75-5411-E370D65AC571}"/>
              </a:ext>
            </a:extLst>
          </p:cNvPr>
          <p:cNvSpPr>
            <a:spLocks noGrp="1"/>
          </p:cNvSpPr>
          <p:nvPr>
            <p:ph idx="1"/>
          </p:nvPr>
        </p:nvSpPr>
        <p:spPr>
          <a:xfrm>
            <a:off x="802754" y="1261204"/>
            <a:ext cx="10892641" cy="5235001"/>
          </a:xfrm>
        </p:spPr>
        <p:txBody>
          <a:bodyPr>
            <a:normAutofit lnSpcReduction="10000"/>
          </a:bodyPr>
          <a:lstStyle/>
          <a:p>
            <a:pPr marL="342900">
              <a:buClr>
                <a:schemeClr val="accent1"/>
              </a:buClr>
            </a:pPr>
            <a:r>
              <a:rPr lang="en-US" sz="1600">
                <a:solidFill>
                  <a:schemeClr val="tx1"/>
                </a:solidFill>
              </a:rPr>
              <a:t>Critical to the success of the Fair Cost of Care exercise was engagement with commissioned and registered care providers in Suffolk. Peopletoo were commissioned to lead this exercise and brought with them a wealth of experience and skill in engaging providers from across the breadth of adult social care services, building relationships, and exploring difficult questions to enable and provide access to key information.</a:t>
            </a:r>
          </a:p>
          <a:p>
            <a:pPr marL="342900">
              <a:buClr>
                <a:schemeClr val="accent1"/>
              </a:buClr>
            </a:pPr>
            <a:r>
              <a:rPr lang="en-US" sz="1600">
                <a:solidFill>
                  <a:schemeClr val="tx1"/>
                </a:solidFill>
              </a:rPr>
              <a:t>The framing around the exercise at the outset was crucial in supporting engagement with providers, and collaboration with local commissioners was central to the development of an effective communication plan, with key messages focusing on strategic relationship-building, mutual sustainability for the future and improving outcomes together.  Effective and timely communication with the provider market prior to the commencement of the exercise was critical – clearly setting out exercise goals, timescales, and information requirements, plus a named key point of contact to ensure that providers could receive continual feedback throughout the process. </a:t>
            </a:r>
          </a:p>
          <a:p>
            <a:pPr marL="342900">
              <a:buClr>
                <a:schemeClr val="accent1"/>
              </a:buClr>
            </a:pPr>
            <a:r>
              <a:rPr lang="en-US" sz="1600">
                <a:solidFill>
                  <a:schemeClr val="tx1"/>
                </a:solidFill>
              </a:rPr>
              <a:t>As well as utilising key forums and the local Care Associations, Peopletoo were supported by National and Regional engagement and support opportunities which all providers locally were supported and enabled to access to ensure a breadth of information, advice and guidance was available.</a:t>
            </a:r>
          </a:p>
          <a:p>
            <a:pPr marL="342900">
              <a:buClr>
                <a:schemeClr val="accent1"/>
              </a:buClr>
            </a:pPr>
            <a:r>
              <a:rPr lang="en-US" sz="1600">
                <a:solidFill>
                  <a:schemeClr val="tx1"/>
                </a:solidFill>
              </a:rPr>
              <a:t>A range of engagement and feedback tools to make participation in the exercise easy for providers were established; creating opportunities to meet collectively and individually, to discuss and explore the specific information requirements. Peopletoo ensured that an auditable process for recording provider engagement and relevant outcomes of engagement was established, which also captured those that complete the cost of care tool kit, and those who chose not to register on the iese tool.</a:t>
            </a:r>
          </a:p>
          <a:p>
            <a:pPr marL="342900">
              <a:buClr>
                <a:schemeClr val="accent1"/>
              </a:buClr>
            </a:pPr>
            <a:r>
              <a:rPr lang="en-US" sz="1600">
                <a:solidFill>
                  <a:schemeClr val="tx1"/>
                </a:solidFill>
              </a:rPr>
              <a:t>Peopletoo’s skills and experience in provider engagement provided a high level of independence to the exercise, creating open space between providers and local commissioners which often enabled greater discussion and freer information sharing.  Barriers to provider engagement included capacity and the availability of time to undertake the exercise, the inability to complete the toolkit due to the way in which accounts were collated at provider level, and the inability to split data out against the required cost lines.  84 providers chose not to participate in the exercise.</a:t>
            </a:r>
            <a:endParaRPr lang="en-GB" sz="1600">
              <a:solidFill>
                <a:schemeClr val="tx1"/>
              </a:solidFill>
            </a:endParaRPr>
          </a:p>
        </p:txBody>
      </p:sp>
      <p:sp>
        <p:nvSpPr>
          <p:cNvPr id="6" name="Title 5">
            <a:extLst>
              <a:ext uri="{FF2B5EF4-FFF2-40B4-BE49-F238E27FC236}">
                <a16:creationId xmlns:a16="http://schemas.microsoft.com/office/drawing/2014/main" id="{9EBBE10C-D37D-4464-AE06-A115EF0C8CB2}"/>
              </a:ext>
            </a:extLst>
          </p:cNvPr>
          <p:cNvSpPr>
            <a:spLocks noGrp="1"/>
          </p:cNvSpPr>
          <p:nvPr>
            <p:ph type="title"/>
          </p:nvPr>
        </p:nvSpPr>
        <p:spPr/>
        <p:txBody>
          <a:bodyPr lIns="91440" tIns="45720" rIns="91440" bIns="45720" anchor="t">
            <a:normAutofit/>
          </a:bodyPr>
          <a:lstStyle/>
          <a:p>
            <a:r>
              <a:rPr lang="en-US">
                <a:solidFill>
                  <a:schemeClr val="tx1"/>
                </a:solidFill>
                <a:cs typeface="Arial"/>
              </a:rPr>
              <a:t>Summary of Care Home Provider Engagement</a:t>
            </a:r>
            <a:endParaRPr lang="en-US">
              <a:solidFill>
                <a:schemeClr val="tx1"/>
              </a:solidFill>
              <a:highlight>
                <a:srgbClr val="FF0000"/>
              </a:highlight>
            </a:endParaRPr>
          </a:p>
        </p:txBody>
      </p:sp>
      <p:sp>
        <p:nvSpPr>
          <p:cNvPr id="8" name="Footer Placeholder 7">
            <a:extLst>
              <a:ext uri="{FF2B5EF4-FFF2-40B4-BE49-F238E27FC236}">
                <a16:creationId xmlns:a16="http://schemas.microsoft.com/office/drawing/2014/main" id="{824B6705-9649-40F8-A0E6-2AB72AF6344D}"/>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5999D"/>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A5719FA-8301-431B-99AC-25B8C45D4833}"/>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80CC64-0A06-4CF8-9611-56931FA17E94}" type="slidenum">
              <a:rPr kumimoji="0" lang="en-GB" sz="1800" b="0" i="0" u="none" strike="noStrike" kern="1200" cap="none" spc="0" normalizeH="0" baseline="0" noProof="0" smtClean="0">
                <a:ln>
                  <a:noFill/>
                </a:ln>
                <a:solidFill>
                  <a:srgbClr val="95999D"/>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95999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0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1E0A5-B372-5107-EB5A-1339196C1F9C}"/>
              </a:ext>
            </a:extLst>
          </p:cNvPr>
          <p:cNvSpPr>
            <a:spLocks noGrp="1"/>
          </p:cNvSpPr>
          <p:nvPr>
            <p:ph idx="1"/>
          </p:nvPr>
        </p:nvSpPr>
        <p:spPr/>
        <p:txBody>
          <a:bodyPr>
            <a:normAutofit fontScale="92500" lnSpcReduction="10000"/>
          </a:bodyPr>
          <a:lstStyle/>
          <a:p>
            <a:pPr marL="342900" algn="l" rtl="0" fontAlgn="base"/>
            <a:r>
              <a:rPr lang="en-US" b="0" i="0" u="none" strike="noStrike">
                <a:solidFill>
                  <a:schemeClr val="tx1"/>
                </a:solidFill>
                <a:effectLst/>
                <a:cs typeface="Arial"/>
              </a:rPr>
              <a:t>The capability of the tool to provide detail and nuance in relation to some of the key lines of expenditure </a:t>
            </a:r>
          </a:p>
          <a:p>
            <a:pPr marL="342900" algn="l" rtl="0" fontAlgn="base"/>
            <a:r>
              <a:rPr lang="en-US" b="0" i="0" u="none" strike="noStrike">
                <a:solidFill>
                  <a:schemeClr val="tx1"/>
                </a:solidFill>
                <a:effectLst/>
                <a:cs typeface="Arial"/>
              </a:rPr>
              <a:t>The inability to split out key lines of expenditure as required by the tool due to the way in which accounts are collated and </a:t>
            </a:r>
            <a:r>
              <a:rPr lang="en-US" b="0" i="0" u="none" strike="noStrike" err="1">
                <a:solidFill>
                  <a:schemeClr val="tx1"/>
                </a:solidFill>
                <a:effectLst/>
                <a:cs typeface="Arial"/>
              </a:rPr>
              <a:t>summarised</a:t>
            </a:r>
            <a:endParaRPr lang="en-US" b="0" i="0">
              <a:solidFill>
                <a:schemeClr val="tx1"/>
              </a:solidFill>
              <a:effectLst/>
              <a:cs typeface="Arial"/>
            </a:endParaRPr>
          </a:p>
          <a:p>
            <a:pPr marL="342900" algn="l" rtl="0" fontAlgn="base"/>
            <a:r>
              <a:rPr lang="en-US" b="0" i="0" u="none" strike="noStrike">
                <a:solidFill>
                  <a:schemeClr val="tx1"/>
                </a:solidFill>
                <a:effectLst/>
                <a:cs typeface="Arial"/>
              </a:rPr>
              <a:t>‘</a:t>
            </a:r>
            <a:r>
              <a:rPr lang="en-US">
                <a:solidFill>
                  <a:schemeClr val="tx1"/>
                </a:solidFill>
                <a:cs typeface="Arial"/>
              </a:rPr>
              <a:t>G</a:t>
            </a:r>
            <a:r>
              <a:rPr lang="en-US" b="0" i="0" u="none" strike="noStrike">
                <a:solidFill>
                  <a:schemeClr val="tx1"/>
                </a:solidFill>
                <a:effectLst/>
                <a:cs typeface="Arial"/>
              </a:rPr>
              <a:t>rouping together’ costs in the data submission</a:t>
            </a:r>
            <a:endParaRPr lang="en-US" b="0" i="0">
              <a:solidFill>
                <a:schemeClr val="tx1"/>
              </a:solidFill>
              <a:effectLst/>
              <a:cs typeface="Arial"/>
            </a:endParaRPr>
          </a:p>
          <a:p>
            <a:pPr marL="342900" algn="l" rtl="0" fontAlgn="base"/>
            <a:r>
              <a:rPr lang="en-US" b="0" i="0" u="none" strike="noStrike">
                <a:solidFill>
                  <a:schemeClr val="tx1"/>
                </a:solidFill>
                <a:effectLst/>
                <a:cs typeface="Arial"/>
              </a:rPr>
              <a:t>Concerns regarding the ability to forecast increases for 22/23 ‘full year’ due to the turbulence of the external environment</a:t>
            </a:r>
            <a:endParaRPr lang="en-US" b="0" i="0">
              <a:solidFill>
                <a:schemeClr val="tx1"/>
              </a:solidFill>
              <a:effectLst/>
              <a:cs typeface="Arial"/>
            </a:endParaRPr>
          </a:p>
          <a:p>
            <a:pPr marL="342900" algn="l" rtl="0" fontAlgn="base"/>
            <a:r>
              <a:rPr lang="en-US" b="0" i="0" u="none" strike="noStrike">
                <a:solidFill>
                  <a:schemeClr val="tx1"/>
                </a:solidFill>
                <a:effectLst/>
                <a:cs typeface="Arial"/>
              </a:rPr>
              <a:t>Predicted increases in maintenance, refurbishments, insurance and utilities costs</a:t>
            </a:r>
            <a:endParaRPr lang="en-US" b="0" i="0">
              <a:solidFill>
                <a:schemeClr val="tx1"/>
              </a:solidFill>
              <a:effectLst/>
              <a:cs typeface="Arial"/>
            </a:endParaRPr>
          </a:p>
          <a:p>
            <a:pPr marL="342900" algn="l" rtl="0" fontAlgn="base"/>
            <a:r>
              <a:rPr lang="en-US" b="0" i="0" u="none" strike="noStrike">
                <a:solidFill>
                  <a:schemeClr val="tx1"/>
                </a:solidFill>
                <a:effectLst/>
                <a:cs typeface="Arial"/>
              </a:rPr>
              <a:t>Common errors – copy and paste, decimal places and adding staffing on costs twice (earlier and later in the toolkit)</a:t>
            </a:r>
            <a:endParaRPr lang="en-US" b="0" i="0">
              <a:solidFill>
                <a:schemeClr val="tx1"/>
              </a:solidFill>
              <a:effectLst/>
              <a:cs typeface="Arial"/>
            </a:endParaRPr>
          </a:p>
          <a:p>
            <a:pPr marL="342900"/>
            <a:r>
              <a:rPr lang="en-US">
                <a:solidFill>
                  <a:schemeClr val="tx1"/>
                </a:solidFill>
                <a:cs typeface="Arial"/>
              </a:rPr>
              <a:t>Lack of trust that it will make a difference </a:t>
            </a:r>
          </a:p>
          <a:p>
            <a:pPr marL="342900"/>
            <a:r>
              <a:rPr lang="en-US">
                <a:solidFill>
                  <a:schemeClr val="tx1"/>
                </a:solidFill>
                <a:cs typeface="Arial"/>
              </a:rPr>
              <a:t>Concern about sharing commercially sensitive information </a:t>
            </a:r>
          </a:p>
          <a:p>
            <a:pPr marL="342900"/>
            <a:r>
              <a:rPr lang="en-US">
                <a:solidFill>
                  <a:schemeClr val="tx1"/>
                </a:solidFill>
                <a:cs typeface="Arial"/>
              </a:rPr>
              <a:t>Lack of time to complete the exercise within the deadlines</a:t>
            </a:r>
            <a:endParaRPr lang="en-US">
              <a:solidFill>
                <a:schemeClr val="tx1"/>
              </a:solidFill>
            </a:endParaRPr>
          </a:p>
          <a:p>
            <a:pPr marL="342900"/>
            <a:endParaRPr lang="en-GB">
              <a:highlight>
                <a:srgbClr val="FFFF00"/>
              </a:highlight>
            </a:endParaRPr>
          </a:p>
        </p:txBody>
      </p:sp>
      <p:sp>
        <p:nvSpPr>
          <p:cNvPr id="3" name="Title 2">
            <a:extLst>
              <a:ext uri="{FF2B5EF4-FFF2-40B4-BE49-F238E27FC236}">
                <a16:creationId xmlns:a16="http://schemas.microsoft.com/office/drawing/2014/main" id="{8873DE09-2012-9786-A19E-E75D1F08D09E}"/>
              </a:ext>
            </a:extLst>
          </p:cNvPr>
          <p:cNvSpPr>
            <a:spLocks noGrp="1"/>
          </p:cNvSpPr>
          <p:nvPr>
            <p:ph type="title"/>
          </p:nvPr>
        </p:nvSpPr>
        <p:spPr/>
        <p:txBody>
          <a:bodyPr/>
          <a:lstStyle/>
          <a:p>
            <a:r>
              <a:rPr lang="en-US"/>
              <a:t>Care Home Providers Key Challenges and Reasons for Non-Engagement</a:t>
            </a:r>
            <a:endParaRPr lang="en-GB"/>
          </a:p>
        </p:txBody>
      </p:sp>
    </p:spTree>
    <p:extLst>
      <p:ext uri="{BB962C8B-B14F-4D97-AF65-F5344CB8AC3E}">
        <p14:creationId xmlns:p14="http://schemas.microsoft.com/office/powerpoint/2010/main" val="187817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4580698-635C-FDA4-89BF-E895BCD5470A}"/>
              </a:ext>
            </a:extLst>
          </p:cNvPr>
          <p:cNvGraphicFramePr>
            <a:graphicFrameLocks noGrp="1"/>
          </p:cNvGraphicFramePr>
          <p:nvPr>
            <p:ph idx="1"/>
            <p:extLst>
              <p:ext uri="{D42A27DB-BD31-4B8C-83A1-F6EECF244321}">
                <p14:modId xmlns:p14="http://schemas.microsoft.com/office/powerpoint/2010/main" val="1954122377"/>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32D790B9-D205-EA86-7598-308B1282A817}"/>
              </a:ext>
            </a:extLst>
          </p:cNvPr>
          <p:cNvSpPr>
            <a:spLocks noGrp="1"/>
          </p:cNvSpPr>
          <p:nvPr>
            <p:ph type="title"/>
          </p:nvPr>
        </p:nvSpPr>
        <p:spPr/>
        <p:txBody>
          <a:bodyPr anchor="t"/>
          <a:lstStyle/>
          <a:p>
            <a:r>
              <a:rPr lang="en-US"/>
              <a:t>Representation of Market – Category of Beds</a:t>
            </a:r>
            <a:endParaRPr lang="en-GB">
              <a:highlight>
                <a:srgbClr val="FFFF00"/>
              </a:highlight>
            </a:endParaRPr>
          </a:p>
        </p:txBody>
      </p:sp>
      <p:sp>
        <p:nvSpPr>
          <p:cNvPr id="4" name="Content Placeholder 3">
            <a:extLst>
              <a:ext uri="{FF2B5EF4-FFF2-40B4-BE49-F238E27FC236}">
                <a16:creationId xmlns:a16="http://schemas.microsoft.com/office/drawing/2014/main" id="{D1DBD126-B91A-E424-13C6-12D8CFD35B9E}"/>
              </a:ext>
            </a:extLst>
          </p:cNvPr>
          <p:cNvSpPr>
            <a:spLocks noGrp="1"/>
          </p:cNvSpPr>
          <p:nvPr>
            <p:ph idx="10"/>
          </p:nvPr>
        </p:nvSpPr>
        <p:spPr/>
        <p:txBody>
          <a:bodyPr/>
          <a:lstStyle/>
          <a:p>
            <a:pPr marL="342900"/>
            <a:r>
              <a:rPr lang="en-US" sz="2000"/>
              <a:t>This graphs shows the returns representation across all 4 bed categories listed as part of the Cost of Care exercise.</a:t>
            </a:r>
          </a:p>
          <a:p>
            <a:pPr marL="342900"/>
            <a:r>
              <a:rPr lang="en-US" sz="2000"/>
              <a:t>Although there are fewer beds represented in the “Nursing, Dementia” category, there is still representation within the returns received.</a:t>
            </a:r>
          </a:p>
          <a:p>
            <a:endParaRPr lang="en-GB"/>
          </a:p>
        </p:txBody>
      </p:sp>
      <p:sp>
        <p:nvSpPr>
          <p:cNvPr id="6" name="TextBox 5">
            <a:extLst>
              <a:ext uri="{FF2B5EF4-FFF2-40B4-BE49-F238E27FC236}">
                <a16:creationId xmlns:a16="http://schemas.microsoft.com/office/drawing/2014/main" id="{BCA3AFE5-571D-6B3C-03B6-5076281F6B58}"/>
              </a:ext>
            </a:extLst>
          </p:cNvPr>
          <p:cNvSpPr txBox="1"/>
          <p:nvPr/>
        </p:nvSpPr>
        <p:spPr>
          <a:xfrm>
            <a:off x="802755" y="6322977"/>
            <a:ext cx="6094520" cy="369332"/>
          </a:xfrm>
          <a:prstGeom prst="rect">
            <a:avLst/>
          </a:prstGeom>
          <a:noFill/>
        </p:spPr>
        <p:txBody>
          <a:bodyPr wrap="square">
            <a:spAutoFit/>
          </a:bodyPr>
          <a:lstStyle/>
          <a:p>
            <a:r>
              <a:rPr lang="en-US" sz="1800"/>
              <a:t>Note: Outliers have been excluded from the above graphs </a:t>
            </a:r>
          </a:p>
        </p:txBody>
      </p:sp>
    </p:spTree>
    <p:extLst>
      <p:ext uri="{BB962C8B-B14F-4D97-AF65-F5344CB8AC3E}">
        <p14:creationId xmlns:p14="http://schemas.microsoft.com/office/powerpoint/2010/main" val="301637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8">
            <a:extLst>
              <a:ext uri="{FF2B5EF4-FFF2-40B4-BE49-F238E27FC236}">
                <a16:creationId xmlns:a16="http://schemas.microsoft.com/office/drawing/2014/main" id="{DFD6FB95-1482-0A68-D783-5FAFF76B398F}"/>
              </a:ext>
            </a:extLst>
          </p:cNvPr>
          <p:cNvGraphicFramePr>
            <a:graphicFrameLocks noGrp="1"/>
          </p:cNvGraphicFramePr>
          <p:nvPr>
            <p:ph idx="1"/>
            <p:extLst>
              <p:ext uri="{D42A27DB-BD31-4B8C-83A1-F6EECF244321}">
                <p14:modId xmlns:p14="http://schemas.microsoft.com/office/powerpoint/2010/main" val="2445402525"/>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32D790B9-D205-EA86-7598-308B1282A817}"/>
              </a:ext>
            </a:extLst>
          </p:cNvPr>
          <p:cNvSpPr>
            <a:spLocks noGrp="1"/>
          </p:cNvSpPr>
          <p:nvPr>
            <p:ph type="title"/>
          </p:nvPr>
        </p:nvSpPr>
        <p:spPr/>
        <p:txBody>
          <a:bodyPr anchor="t"/>
          <a:lstStyle/>
          <a:p>
            <a:r>
              <a:rPr lang="en-US"/>
              <a:t>Representation of Market – Funding Type</a:t>
            </a:r>
            <a:endParaRPr lang="en-GB">
              <a:highlight>
                <a:srgbClr val="FFFF00"/>
              </a:highlight>
            </a:endParaRPr>
          </a:p>
        </p:txBody>
      </p:sp>
      <p:sp>
        <p:nvSpPr>
          <p:cNvPr id="8" name="Content Placeholder 7">
            <a:extLst>
              <a:ext uri="{FF2B5EF4-FFF2-40B4-BE49-F238E27FC236}">
                <a16:creationId xmlns:a16="http://schemas.microsoft.com/office/drawing/2014/main" id="{5E3E5A8F-0D61-AC83-EB2D-3DCD750E8CA3}"/>
              </a:ext>
            </a:extLst>
          </p:cNvPr>
          <p:cNvSpPr>
            <a:spLocks noGrp="1"/>
          </p:cNvSpPr>
          <p:nvPr>
            <p:ph idx="10"/>
          </p:nvPr>
        </p:nvSpPr>
        <p:spPr/>
        <p:txBody>
          <a:bodyPr lIns="91440" tIns="45720" rIns="91440" bIns="45720" anchor="t">
            <a:normAutofit/>
          </a:bodyPr>
          <a:lstStyle/>
          <a:p>
            <a:pPr marL="342900"/>
            <a:r>
              <a:rPr lang="en-US" sz="2000"/>
              <a:t>This graphs shows the returns representation across all different funding types.</a:t>
            </a:r>
          </a:p>
          <a:p>
            <a:pPr marL="342900"/>
            <a:r>
              <a:rPr lang="en-US" sz="2000">
                <a:cs typeface="Arial"/>
              </a:rPr>
              <a:t>Whilst a 36% of the residents represented in the returns are LA funded, 43% of residents are self funders, and this could denote why costs vary from Suffolk’s average rates paid to providers.</a:t>
            </a:r>
          </a:p>
          <a:p>
            <a:endParaRPr lang="en-GB"/>
          </a:p>
        </p:txBody>
      </p:sp>
      <p:sp>
        <p:nvSpPr>
          <p:cNvPr id="10" name="TextBox 9">
            <a:extLst>
              <a:ext uri="{FF2B5EF4-FFF2-40B4-BE49-F238E27FC236}">
                <a16:creationId xmlns:a16="http://schemas.microsoft.com/office/drawing/2014/main" id="{B8E9FF69-052D-6EB8-9BD6-235DE04BD703}"/>
              </a:ext>
            </a:extLst>
          </p:cNvPr>
          <p:cNvSpPr txBox="1"/>
          <p:nvPr/>
        </p:nvSpPr>
        <p:spPr>
          <a:xfrm>
            <a:off x="802755" y="6322977"/>
            <a:ext cx="6094520" cy="369332"/>
          </a:xfrm>
          <a:prstGeom prst="rect">
            <a:avLst/>
          </a:prstGeom>
          <a:noFill/>
        </p:spPr>
        <p:txBody>
          <a:bodyPr wrap="square">
            <a:spAutoFit/>
          </a:bodyPr>
          <a:lstStyle/>
          <a:p>
            <a:r>
              <a:rPr lang="en-US" sz="1800"/>
              <a:t>Note: Outliers have been excluded from the above graphs </a:t>
            </a:r>
          </a:p>
        </p:txBody>
      </p:sp>
    </p:spTree>
    <p:extLst>
      <p:ext uri="{BB962C8B-B14F-4D97-AF65-F5344CB8AC3E}">
        <p14:creationId xmlns:p14="http://schemas.microsoft.com/office/powerpoint/2010/main" val="19040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671CB2B-79FF-0A6E-C279-BB6CABA0D988}"/>
              </a:ext>
            </a:extLst>
          </p:cNvPr>
          <p:cNvGraphicFramePr>
            <a:graphicFrameLocks noGrp="1"/>
          </p:cNvGraphicFramePr>
          <p:nvPr>
            <p:ph idx="1"/>
            <p:extLst>
              <p:ext uri="{D42A27DB-BD31-4B8C-83A1-F6EECF244321}">
                <p14:modId xmlns:p14="http://schemas.microsoft.com/office/powerpoint/2010/main" val="3507897969"/>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3FC3C57A-E81E-9F33-A158-991698664E11}"/>
              </a:ext>
            </a:extLst>
          </p:cNvPr>
          <p:cNvSpPr>
            <a:spLocks noGrp="1"/>
          </p:cNvSpPr>
          <p:nvPr>
            <p:ph type="title"/>
          </p:nvPr>
        </p:nvSpPr>
        <p:spPr/>
        <p:txBody>
          <a:bodyPr/>
          <a:lstStyle/>
          <a:p>
            <a:r>
              <a:rPr lang="en-US"/>
              <a:t>Representation of Market – Size of Homes</a:t>
            </a:r>
            <a:endParaRPr lang="en-GB"/>
          </a:p>
        </p:txBody>
      </p:sp>
      <p:sp>
        <p:nvSpPr>
          <p:cNvPr id="6" name="Content Placeholder 5">
            <a:extLst>
              <a:ext uri="{FF2B5EF4-FFF2-40B4-BE49-F238E27FC236}">
                <a16:creationId xmlns:a16="http://schemas.microsoft.com/office/drawing/2014/main" id="{3CBF009A-369E-CEB6-CBDB-4978D4FD9C7C}"/>
              </a:ext>
            </a:extLst>
          </p:cNvPr>
          <p:cNvSpPr>
            <a:spLocks noGrp="1"/>
          </p:cNvSpPr>
          <p:nvPr>
            <p:ph idx="10"/>
          </p:nvPr>
        </p:nvSpPr>
        <p:spPr/>
        <p:txBody>
          <a:bodyPr>
            <a:normAutofit/>
          </a:bodyPr>
          <a:lstStyle/>
          <a:p>
            <a:pPr marL="342900"/>
            <a:r>
              <a:rPr lang="en-US" sz="2000"/>
              <a:t>This graph shows the care homes represented in the returns data by size of home.</a:t>
            </a:r>
          </a:p>
          <a:p>
            <a:pPr marL="342900"/>
            <a:r>
              <a:rPr lang="en-US" sz="2000"/>
              <a:t>Overall, the returns represent providers of all sizes ranging from 7 CQC registered beds to 176 beds.</a:t>
            </a:r>
          </a:p>
          <a:p>
            <a:pPr marL="342900"/>
            <a:r>
              <a:rPr lang="en-US" sz="2000"/>
              <a:t>The most common size of homes shown in returns was between 51- 60 beds, making up 25% of returns.</a:t>
            </a:r>
          </a:p>
        </p:txBody>
      </p:sp>
      <p:sp>
        <p:nvSpPr>
          <p:cNvPr id="4" name="TextBox 3">
            <a:extLst>
              <a:ext uri="{FF2B5EF4-FFF2-40B4-BE49-F238E27FC236}">
                <a16:creationId xmlns:a16="http://schemas.microsoft.com/office/drawing/2014/main" id="{44EA085D-F311-B864-E380-A4A10F73014A}"/>
              </a:ext>
            </a:extLst>
          </p:cNvPr>
          <p:cNvSpPr txBox="1"/>
          <p:nvPr/>
        </p:nvSpPr>
        <p:spPr>
          <a:xfrm>
            <a:off x="752622" y="6311540"/>
            <a:ext cx="6094520" cy="369332"/>
          </a:xfrm>
          <a:prstGeom prst="rect">
            <a:avLst/>
          </a:prstGeom>
          <a:noFill/>
        </p:spPr>
        <p:txBody>
          <a:bodyPr wrap="square">
            <a:spAutoFit/>
          </a:bodyPr>
          <a:lstStyle/>
          <a:p>
            <a:r>
              <a:rPr lang="en-US" sz="1800"/>
              <a:t>Note: Outliers have been excluded from the above graphs </a:t>
            </a:r>
          </a:p>
        </p:txBody>
      </p:sp>
    </p:spTree>
    <p:extLst>
      <p:ext uri="{BB962C8B-B14F-4D97-AF65-F5344CB8AC3E}">
        <p14:creationId xmlns:p14="http://schemas.microsoft.com/office/powerpoint/2010/main" val="251696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F0DA7-775A-F215-A9EA-795BF004060E}"/>
              </a:ext>
            </a:extLst>
          </p:cNvPr>
          <p:cNvSpPr>
            <a:spLocks noGrp="1"/>
          </p:cNvSpPr>
          <p:nvPr>
            <p:ph type="title"/>
          </p:nvPr>
        </p:nvSpPr>
        <p:spPr/>
        <p:txBody>
          <a:bodyPr/>
          <a:lstStyle/>
          <a:p>
            <a:r>
              <a:rPr lang="en-US"/>
              <a:t>Representation of Market – Quality </a:t>
            </a:r>
            <a:endParaRPr lang="en-GB"/>
          </a:p>
        </p:txBody>
      </p:sp>
      <p:sp>
        <p:nvSpPr>
          <p:cNvPr id="5" name="Content Placeholder 4">
            <a:extLst>
              <a:ext uri="{FF2B5EF4-FFF2-40B4-BE49-F238E27FC236}">
                <a16:creationId xmlns:a16="http://schemas.microsoft.com/office/drawing/2014/main" id="{585DF72C-CD87-35CB-8628-C46B3A8E065D}"/>
              </a:ext>
            </a:extLst>
          </p:cNvPr>
          <p:cNvSpPr>
            <a:spLocks noGrp="1"/>
          </p:cNvSpPr>
          <p:nvPr>
            <p:ph idx="10"/>
          </p:nvPr>
        </p:nvSpPr>
        <p:spPr/>
        <p:txBody>
          <a:bodyPr lIns="91440" tIns="45720" rIns="91440" bIns="45720" anchor="t">
            <a:normAutofit/>
          </a:bodyPr>
          <a:lstStyle/>
          <a:p>
            <a:pPr marL="342900"/>
            <a:r>
              <a:rPr lang="en-US" sz="2000"/>
              <a:t>85% of the care homes which submitted returns had a last CQC overall rating of “good” or “outstanding</a:t>
            </a:r>
          </a:p>
          <a:p>
            <a:pPr marL="342900"/>
            <a:r>
              <a:rPr lang="en-US" sz="2000"/>
              <a:t>15% of the care homes which submitted required improvement</a:t>
            </a:r>
          </a:p>
          <a:p>
            <a:pPr marL="342900"/>
            <a:r>
              <a:rPr lang="en-US" sz="2000">
                <a:cs typeface="Arial"/>
              </a:rPr>
              <a:t>This variance in the quality could represent the variance in costs submitted by providers</a:t>
            </a:r>
            <a:endParaRPr lang="en-US" sz="2000">
              <a:ea typeface="Calibri Light"/>
            </a:endParaRPr>
          </a:p>
        </p:txBody>
      </p:sp>
      <p:graphicFrame>
        <p:nvGraphicFramePr>
          <p:cNvPr id="9" name="Content Placeholder 8">
            <a:extLst>
              <a:ext uri="{FF2B5EF4-FFF2-40B4-BE49-F238E27FC236}">
                <a16:creationId xmlns:a16="http://schemas.microsoft.com/office/drawing/2014/main" id="{56660184-E057-0303-6435-1F3828BC656A}"/>
              </a:ext>
            </a:extLst>
          </p:cNvPr>
          <p:cNvGraphicFramePr>
            <a:graphicFrameLocks noGrp="1"/>
          </p:cNvGraphicFramePr>
          <p:nvPr>
            <p:ph idx="1"/>
            <p:extLst>
              <p:ext uri="{D42A27DB-BD31-4B8C-83A1-F6EECF244321}">
                <p14:modId xmlns:p14="http://schemas.microsoft.com/office/powerpoint/2010/main" val="3710579299"/>
              </p:ext>
            </p:extLst>
          </p:nvPr>
        </p:nvGraphicFramePr>
        <p:xfrm>
          <a:off x="803275" y="1622425"/>
          <a:ext cx="5214938" cy="47005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A9911E6-FED2-8DB2-3136-84FE4168910B}"/>
              </a:ext>
            </a:extLst>
          </p:cNvPr>
          <p:cNvSpPr txBox="1"/>
          <p:nvPr/>
        </p:nvSpPr>
        <p:spPr>
          <a:xfrm>
            <a:off x="802755" y="6322977"/>
            <a:ext cx="6094520" cy="369332"/>
          </a:xfrm>
          <a:prstGeom prst="rect">
            <a:avLst/>
          </a:prstGeom>
          <a:noFill/>
        </p:spPr>
        <p:txBody>
          <a:bodyPr wrap="square">
            <a:spAutoFit/>
          </a:bodyPr>
          <a:lstStyle/>
          <a:p>
            <a:r>
              <a:rPr lang="en-US" sz="1800"/>
              <a:t>Note: Outliers have been excluded from the above graphs </a:t>
            </a:r>
          </a:p>
        </p:txBody>
      </p:sp>
    </p:spTree>
    <p:extLst>
      <p:ext uri="{BB962C8B-B14F-4D97-AF65-F5344CB8AC3E}">
        <p14:creationId xmlns:p14="http://schemas.microsoft.com/office/powerpoint/2010/main" val="3860258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9B9CA-8119-6654-9908-D8593071F8B9}"/>
              </a:ext>
            </a:extLst>
          </p:cNvPr>
          <p:cNvSpPr>
            <a:spLocks noGrp="1"/>
          </p:cNvSpPr>
          <p:nvPr>
            <p:ph type="title"/>
          </p:nvPr>
        </p:nvSpPr>
        <p:spPr/>
        <p:txBody>
          <a:bodyPr lIns="91440" tIns="45720" rIns="91440" bIns="45720" anchor="t">
            <a:normAutofit/>
          </a:bodyPr>
          <a:lstStyle/>
          <a:p>
            <a:r>
              <a:rPr lang="en-US">
                <a:cs typeface="Arial"/>
              </a:rPr>
              <a:t>Representation of Market – Occupancy Levels</a:t>
            </a:r>
            <a:endParaRPr lang="en-GB"/>
          </a:p>
        </p:txBody>
      </p:sp>
      <p:sp>
        <p:nvSpPr>
          <p:cNvPr id="8" name="Content Placeholder 7">
            <a:extLst>
              <a:ext uri="{FF2B5EF4-FFF2-40B4-BE49-F238E27FC236}">
                <a16:creationId xmlns:a16="http://schemas.microsoft.com/office/drawing/2014/main" id="{E62E359C-4681-9FCF-F8B1-300A42707A00}"/>
              </a:ext>
            </a:extLst>
          </p:cNvPr>
          <p:cNvSpPr>
            <a:spLocks noGrp="1"/>
          </p:cNvSpPr>
          <p:nvPr>
            <p:ph idx="11"/>
          </p:nvPr>
        </p:nvSpPr>
        <p:spPr/>
        <p:txBody>
          <a:bodyPr>
            <a:normAutofit/>
          </a:bodyPr>
          <a:lstStyle/>
          <a:p>
            <a:pPr marL="342900"/>
            <a:r>
              <a:rPr lang="en-US" sz="2000"/>
              <a:t>89% Average occupancy from active beds, Median 91%</a:t>
            </a:r>
            <a:endParaRPr lang="en-GB" sz="2000"/>
          </a:p>
        </p:txBody>
      </p:sp>
      <p:sp>
        <p:nvSpPr>
          <p:cNvPr id="9" name="Content Placeholder 8">
            <a:extLst>
              <a:ext uri="{FF2B5EF4-FFF2-40B4-BE49-F238E27FC236}">
                <a16:creationId xmlns:a16="http://schemas.microsoft.com/office/drawing/2014/main" id="{310770A1-19BB-6F90-0F23-41987ADFD9C8}"/>
              </a:ext>
            </a:extLst>
          </p:cNvPr>
          <p:cNvSpPr>
            <a:spLocks noGrp="1"/>
          </p:cNvSpPr>
          <p:nvPr>
            <p:ph idx="12"/>
          </p:nvPr>
        </p:nvSpPr>
        <p:spPr/>
        <p:txBody>
          <a:bodyPr>
            <a:normAutofit/>
          </a:bodyPr>
          <a:lstStyle/>
          <a:p>
            <a:pPr marL="342900"/>
            <a:r>
              <a:rPr lang="en-US" sz="2000"/>
              <a:t>89% Average occupancy from active beds, Median 91%</a:t>
            </a:r>
            <a:endParaRPr lang="en-GB" sz="2000"/>
          </a:p>
        </p:txBody>
      </p:sp>
      <mc:AlternateContent xmlns:mc="http://schemas.openxmlformats.org/markup-compatibility/2006" xmlns:cx1="http://schemas.microsoft.com/office/drawing/2015/9/8/chartex">
        <mc:Choice Requires="cx1">
          <p:graphicFrame>
            <p:nvGraphicFramePr>
              <p:cNvPr id="5" name="Content Placeholder 5">
                <a:extLst>
                  <a:ext uri="{FF2B5EF4-FFF2-40B4-BE49-F238E27FC236}">
                    <a16:creationId xmlns:a16="http://schemas.microsoft.com/office/drawing/2014/main" id="{4BF64656-69D9-EC94-59D5-1A5E6E105371}"/>
                  </a:ext>
                </a:extLst>
              </p:cNvPr>
              <p:cNvGraphicFramePr>
                <a:graphicFrameLocks noGrp="1"/>
              </p:cNvGraphicFramePr>
              <p:nvPr>
                <p:ph idx="1"/>
                <p:extLst>
                  <p:ext uri="{D42A27DB-BD31-4B8C-83A1-F6EECF244321}">
                    <p14:modId xmlns:p14="http://schemas.microsoft.com/office/powerpoint/2010/main" val="307127606"/>
                  </p:ext>
                </p:extLst>
              </p:nvPr>
            </p:nvGraphicFramePr>
            <p:xfrm>
              <a:off x="803275" y="1622425"/>
              <a:ext cx="5214938" cy="346392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5">
                <a:extLst>
                  <a:ext uri="{FF2B5EF4-FFF2-40B4-BE49-F238E27FC236}">
                    <a16:creationId xmlns:a16="http://schemas.microsoft.com/office/drawing/2014/main" id="{4BF64656-69D9-EC94-59D5-1A5E6E105371}"/>
                  </a:ext>
                </a:extLst>
              </p:cNvPr>
              <p:cNvPicPr>
                <a:picLocks noGrp="1" noRot="1" noChangeAspect="1" noMove="1" noResize="1" noEditPoints="1" noAdjustHandles="1" noChangeArrowheads="1" noChangeShapeType="1"/>
              </p:cNvPicPr>
              <p:nvPr/>
            </p:nvPicPr>
            <p:blipFill>
              <a:blip r:embed="rId4"/>
              <a:stretch>
                <a:fillRect/>
              </a:stretch>
            </p:blipFill>
            <p:spPr>
              <a:xfrm>
                <a:off x="803275" y="1622425"/>
                <a:ext cx="5214938" cy="3463925"/>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2" name="Content Placeholder 11">
                <a:extLst>
                  <a:ext uri="{FF2B5EF4-FFF2-40B4-BE49-F238E27FC236}">
                    <a16:creationId xmlns:a16="http://schemas.microsoft.com/office/drawing/2014/main" id="{9010BBA0-A30F-45B2-8918-DEBB9823E4B5}"/>
                  </a:ext>
                </a:extLst>
              </p:cNvPr>
              <p:cNvGraphicFramePr>
                <a:graphicFrameLocks noGrp="1"/>
              </p:cNvGraphicFramePr>
              <p:nvPr>
                <p:ph idx="10"/>
                <p:extLst>
                  <p:ext uri="{D42A27DB-BD31-4B8C-83A1-F6EECF244321}">
                    <p14:modId xmlns:p14="http://schemas.microsoft.com/office/powerpoint/2010/main" val="3839667798"/>
                  </p:ext>
                </p:extLst>
              </p:nvPr>
            </p:nvGraphicFramePr>
            <p:xfrm>
              <a:off x="6472238" y="1622425"/>
              <a:ext cx="5214937" cy="3463925"/>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2" name="Content Placeholder 11">
                <a:extLst>
                  <a:ext uri="{FF2B5EF4-FFF2-40B4-BE49-F238E27FC236}">
                    <a16:creationId xmlns:a16="http://schemas.microsoft.com/office/drawing/2014/main" id="{9010BBA0-A30F-45B2-8918-DEBB9823E4B5}"/>
                  </a:ext>
                </a:extLst>
              </p:cNvPr>
              <p:cNvPicPr>
                <a:picLocks noGrp="1" noRot="1" noChangeAspect="1" noMove="1" noResize="1" noEditPoints="1" noAdjustHandles="1" noChangeArrowheads="1" noChangeShapeType="1"/>
              </p:cNvPicPr>
              <p:nvPr/>
            </p:nvPicPr>
            <p:blipFill>
              <a:blip r:embed="rId6"/>
              <a:stretch>
                <a:fillRect/>
              </a:stretch>
            </p:blipFill>
            <p:spPr>
              <a:xfrm>
                <a:off x="6472238" y="1622425"/>
                <a:ext cx="5214937" cy="3463925"/>
              </a:xfrm>
              <a:prstGeom prst="rect">
                <a:avLst/>
              </a:prstGeom>
            </p:spPr>
          </p:pic>
        </mc:Fallback>
      </mc:AlternateContent>
    </p:spTree>
    <p:extLst>
      <p:ext uri="{BB962C8B-B14F-4D97-AF65-F5344CB8AC3E}">
        <p14:creationId xmlns:p14="http://schemas.microsoft.com/office/powerpoint/2010/main" val="1546133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8BDE-6C4C-973D-A017-44D4B4C99E60}"/>
              </a:ext>
            </a:extLst>
          </p:cNvPr>
          <p:cNvSpPr>
            <a:spLocks noGrp="1"/>
          </p:cNvSpPr>
          <p:nvPr>
            <p:ph type="title"/>
          </p:nvPr>
        </p:nvSpPr>
        <p:spPr/>
        <p:txBody>
          <a:bodyPr>
            <a:normAutofit fontScale="90000"/>
          </a:bodyPr>
          <a:lstStyle/>
          <a:p>
            <a:r>
              <a:rPr lang="en-US"/>
              <a:t>Outcome of Cost of Care Exercise – Care Homes</a:t>
            </a:r>
            <a:endParaRPr lang="en-GB"/>
          </a:p>
        </p:txBody>
      </p:sp>
      <p:sp>
        <p:nvSpPr>
          <p:cNvPr id="4" name="Text Placeholder 3">
            <a:extLst>
              <a:ext uri="{FF2B5EF4-FFF2-40B4-BE49-F238E27FC236}">
                <a16:creationId xmlns:a16="http://schemas.microsoft.com/office/drawing/2014/main" id="{F4F22030-9B79-A8D7-D81D-8B08BF172D16}"/>
              </a:ext>
            </a:extLst>
          </p:cNvPr>
          <p:cNvSpPr>
            <a:spLocks noGrp="1"/>
          </p:cNvSpPr>
          <p:nvPr>
            <p:ph type="body" sz="quarter" idx="15"/>
          </p:nvPr>
        </p:nvSpPr>
        <p:spPr/>
        <p:txBody>
          <a:bodyPr/>
          <a:lstStyle/>
          <a:p>
            <a:r>
              <a:rPr lang="en-US"/>
              <a:t>Challenges in the Data</a:t>
            </a:r>
          </a:p>
          <a:p>
            <a:r>
              <a:rPr lang="en-US"/>
              <a:t>Approach to Calculating Median </a:t>
            </a:r>
          </a:p>
          <a:p>
            <a:r>
              <a:rPr lang="en-US"/>
              <a:t>Approach to Inflation</a:t>
            </a:r>
          </a:p>
          <a:p>
            <a:r>
              <a:rPr lang="en-US"/>
              <a:t>Approach to ROO &amp; ROC</a:t>
            </a:r>
          </a:p>
          <a:p>
            <a:r>
              <a:rPr lang="en-US"/>
              <a:t>Annex A Table</a:t>
            </a:r>
          </a:p>
          <a:p>
            <a:r>
              <a:rPr lang="en-US"/>
              <a:t>Summary of Annex A</a:t>
            </a:r>
          </a:p>
          <a:p>
            <a:endParaRPr lang="en-GB"/>
          </a:p>
        </p:txBody>
      </p:sp>
      <p:sp>
        <p:nvSpPr>
          <p:cNvPr id="5" name="Picture Placeholder 4">
            <a:extLst>
              <a:ext uri="{FF2B5EF4-FFF2-40B4-BE49-F238E27FC236}">
                <a16:creationId xmlns:a16="http://schemas.microsoft.com/office/drawing/2014/main" id="{38634F18-BA3C-C020-AD36-5CBA516CEAAF}"/>
              </a:ext>
            </a:extLst>
          </p:cNvPr>
          <p:cNvSpPr>
            <a:spLocks noGrp="1"/>
          </p:cNvSpPr>
          <p:nvPr>
            <p:ph type="pic" sz="quarter" idx="10"/>
          </p:nvPr>
        </p:nvSpPr>
        <p:spPr/>
      </p:sp>
      <p:pic>
        <p:nvPicPr>
          <p:cNvPr id="7" name="Picture 6">
            <a:extLst>
              <a:ext uri="{FF2B5EF4-FFF2-40B4-BE49-F238E27FC236}">
                <a16:creationId xmlns:a16="http://schemas.microsoft.com/office/drawing/2014/main" id="{7ABF57F0-3432-F438-7E25-AC2E256CE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778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C1F969-AB3D-8972-8839-138D2E88E357}"/>
              </a:ext>
            </a:extLst>
          </p:cNvPr>
          <p:cNvSpPr>
            <a:spLocks noGrp="1"/>
          </p:cNvSpPr>
          <p:nvPr>
            <p:ph idx="1"/>
          </p:nvPr>
        </p:nvSpPr>
        <p:spPr>
          <a:xfrm>
            <a:off x="802754" y="1261204"/>
            <a:ext cx="10892641" cy="5316577"/>
          </a:xfrm>
        </p:spPr>
        <p:txBody>
          <a:bodyPr>
            <a:normAutofit fontScale="85000" lnSpcReduction="20000"/>
          </a:bodyPr>
          <a:lstStyle/>
          <a:p>
            <a:pPr marL="0" indent="0">
              <a:lnSpc>
                <a:spcPct val="120000"/>
              </a:lnSpc>
              <a:buClr>
                <a:schemeClr val="accent1"/>
              </a:buClr>
              <a:buNone/>
            </a:pPr>
            <a:r>
              <a:rPr lang="en-GB" sz="1800">
                <a:solidFill>
                  <a:schemeClr val="tx1"/>
                </a:solidFill>
              </a:rPr>
              <a:t>The Fair Cost of Care Exercise set out by the DHSC is one which is predominantly driven by the input of provider cost data, and as the exercise only sets loose guidance around validation parameters and the ability of local commissioners to challenge and interrogate the data in depth, several challenges in relation to data accuracy should be raised and noted.</a:t>
            </a:r>
          </a:p>
          <a:p>
            <a:pPr marL="0" indent="0">
              <a:lnSpc>
                <a:spcPct val="120000"/>
              </a:lnSpc>
              <a:buClr>
                <a:schemeClr val="accent1"/>
              </a:buClr>
              <a:buNone/>
            </a:pPr>
            <a:r>
              <a:rPr lang="en-GB" sz="1800">
                <a:solidFill>
                  <a:schemeClr val="tx1"/>
                </a:solidFill>
              </a:rPr>
              <a:t>Specially for Suffolk, these challenges include:</a:t>
            </a:r>
          </a:p>
          <a:p>
            <a:pPr marL="0" indent="0">
              <a:lnSpc>
                <a:spcPct val="120000"/>
              </a:lnSpc>
              <a:buNone/>
            </a:pPr>
            <a:r>
              <a:rPr lang="en-GB" sz="1800" b="1">
                <a:solidFill>
                  <a:schemeClr val="tx1"/>
                </a:solidFill>
              </a:rPr>
              <a:t>Categorisation of care homes against the ‘bed types’ defined by the exercise.  </a:t>
            </a:r>
          </a:p>
          <a:p>
            <a:pPr marL="738187" lvl="1" indent="-285750">
              <a:lnSpc>
                <a:spcPct val="120000"/>
              </a:lnSpc>
              <a:buClr>
                <a:schemeClr val="accent1"/>
              </a:buClr>
              <a:buSzPct val="75000"/>
              <a:tabLst>
                <a:tab pos="268288" algn="l"/>
              </a:tabLst>
            </a:pPr>
            <a:r>
              <a:rPr lang="en-GB" sz="1800">
                <a:solidFill>
                  <a:schemeClr val="tx1"/>
                </a:solidFill>
              </a:rPr>
              <a:t>During finalisation of the fair cost of care exercise, it has become apparent that the CQC self-categorisation applied by the toolkit does not accurately reflect commissioning-level records in relation to care commissioned and provided.</a:t>
            </a:r>
          </a:p>
          <a:p>
            <a:pPr marL="0" lvl="1" indent="0">
              <a:lnSpc>
                <a:spcPct val="120000"/>
              </a:lnSpc>
              <a:spcBef>
                <a:spcPts val="1000"/>
              </a:spcBef>
              <a:buSzPct val="75000"/>
              <a:buNone/>
              <a:tabLst>
                <a:tab pos="268288" algn="l"/>
              </a:tabLst>
            </a:pPr>
            <a:r>
              <a:rPr lang="en-GB" sz="1800" b="1">
                <a:solidFill>
                  <a:schemeClr val="tx1"/>
                </a:solidFill>
              </a:rPr>
              <a:t>Accuracy of self-reported occupancy levels</a:t>
            </a:r>
          </a:p>
          <a:p>
            <a:pPr marL="738187" lvl="1" indent="-285750">
              <a:lnSpc>
                <a:spcPct val="120000"/>
              </a:lnSpc>
              <a:buClr>
                <a:schemeClr val="accent1"/>
              </a:buClr>
              <a:buSzPct val="75000"/>
              <a:tabLst>
                <a:tab pos="268288" algn="l"/>
              </a:tabLst>
            </a:pPr>
            <a:r>
              <a:rPr lang="en-GB" sz="1800">
                <a:solidFill>
                  <a:schemeClr val="tx1"/>
                </a:solidFill>
              </a:rPr>
              <a:t>The occupancy figures required by the exercise are to be representative of full year 2021/22. This would not be a ‘normal’ year upon which to base a fair costing exercise due to the impact of the Covid-19 pandemic on care home occupancy. </a:t>
            </a:r>
          </a:p>
          <a:p>
            <a:pPr marL="0" indent="0">
              <a:lnSpc>
                <a:spcPct val="120000"/>
              </a:lnSpc>
              <a:buClr>
                <a:schemeClr val="accent1"/>
              </a:buClr>
              <a:buSzPct val="75000"/>
              <a:buNone/>
              <a:tabLst>
                <a:tab pos="268288" algn="l"/>
              </a:tabLst>
            </a:pPr>
            <a:r>
              <a:rPr lang="en-GB" sz="1800" b="1">
                <a:solidFill>
                  <a:schemeClr val="tx1"/>
                </a:solidFill>
              </a:rPr>
              <a:t>The impact of Covid-19</a:t>
            </a:r>
          </a:p>
          <a:p>
            <a:pPr marL="738187" lvl="1" indent="-285750">
              <a:lnSpc>
                <a:spcPct val="120000"/>
              </a:lnSpc>
              <a:buClr>
                <a:schemeClr val="accent1"/>
              </a:buClr>
              <a:buSzPct val="75000"/>
              <a:tabLst>
                <a:tab pos="268288" algn="l"/>
              </a:tabLst>
            </a:pPr>
            <a:r>
              <a:rPr lang="en-GB" sz="1800">
                <a:solidFill>
                  <a:schemeClr val="tx1"/>
                </a:solidFill>
              </a:rPr>
              <a:t>The requirement to base a fair costing exercise on a year in which care homes and commissioners faced significant pressures in relation to occupancy and costs as a result of the Covid-19 pandemic is a challenge raised at a National level.</a:t>
            </a:r>
          </a:p>
          <a:p>
            <a:pPr marL="0" lvl="1" indent="0">
              <a:lnSpc>
                <a:spcPct val="120000"/>
              </a:lnSpc>
              <a:spcBef>
                <a:spcPts val="1000"/>
              </a:spcBef>
              <a:buSzPct val="75000"/>
              <a:buNone/>
              <a:tabLst>
                <a:tab pos="268288" algn="l"/>
              </a:tabLst>
            </a:pPr>
            <a:r>
              <a:rPr lang="en-GB" sz="1800" b="1">
                <a:solidFill>
                  <a:schemeClr val="tx1"/>
                </a:solidFill>
              </a:rPr>
              <a:t>The inability to re-calculate higher occupancy and lower ROO/ROC</a:t>
            </a:r>
          </a:p>
          <a:p>
            <a:pPr marL="738187" lvl="1" indent="-285750">
              <a:lnSpc>
                <a:spcPct val="120000"/>
              </a:lnSpc>
              <a:buClr>
                <a:schemeClr val="accent1"/>
              </a:buClr>
              <a:buSzPct val="75000"/>
              <a:tabLst>
                <a:tab pos="268288" algn="l"/>
              </a:tabLst>
            </a:pPr>
            <a:r>
              <a:rPr lang="en-GB" sz="1800">
                <a:solidFill>
                  <a:schemeClr val="tx1"/>
                </a:solidFill>
              </a:rPr>
              <a:t>In setting a fair cost of care locally, commissioners would like to be able to model several scenarios such as higher occupancy and lower Return on Operations and Return on Capital figures to better reflect an accurate local position.  At the time of writing this report, there is limited ability in the toolkit to undertake this modelling.  This is a challenge gaining ground at a National level, with other commissioners wishing to undertake similar modelling activity.</a:t>
            </a:r>
          </a:p>
        </p:txBody>
      </p:sp>
      <p:sp>
        <p:nvSpPr>
          <p:cNvPr id="3" name="Title 2">
            <a:extLst>
              <a:ext uri="{FF2B5EF4-FFF2-40B4-BE49-F238E27FC236}">
                <a16:creationId xmlns:a16="http://schemas.microsoft.com/office/drawing/2014/main" id="{10387185-5E98-DC09-2059-7C0E74592733}"/>
              </a:ext>
            </a:extLst>
          </p:cNvPr>
          <p:cNvSpPr>
            <a:spLocks noGrp="1"/>
          </p:cNvSpPr>
          <p:nvPr>
            <p:ph type="title"/>
          </p:nvPr>
        </p:nvSpPr>
        <p:spPr/>
        <p:txBody>
          <a:bodyPr anchor="t"/>
          <a:lstStyle/>
          <a:p>
            <a:r>
              <a:rPr lang="en-US">
                <a:solidFill>
                  <a:schemeClr val="tx1"/>
                </a:solidFill>
              </a:rPr>
              <a:t>Challenges in the Data</a:t>
            </a:r>
            <a:endParaRPr lang="en-GB">
              <a:solidFill>
                <a:schemeClr val="tx1"/>
              </a:solidFill>
            </a:endParaRPr>
          </a:p>
        </p:txBody>
      </p:sp>
    </p:spTree>
    <p:extLst>
      <p:ext uri="{BB962C8B-B14F-4D97-AF65-F5344CB8AC3E}">
        <p14:creationId xmlns:p14="http://schemas.microsoft.com/office/powerpoint/2010/main" val="468993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303BD-1712-80AE-736E-F2361D36F74C}"/>
              </a:ext>
            </a:extLst>
          </p:cNvPr>
          <p:cNvSpPr>
            <a:spLocks noGrp="1"/>
          </p:cNvSpPr>
          <p:nvPr>
            <p:ph idx="1"/>
          </p:nvPr>
        </p:nvSpPr>
        <p:spPr/>
        <p:txBody>
          <a:bodyPr lIns="91440" tIns="45720" rIns="91440" bIns="45720" anchor="t">
            <a:normAutofit/>
          </a:bodyPr>
          <a:lstStyle/>
          <a:p>
            <a:r>
              <a:rPr lang="en-US" sz="2000" dirty="0">
                <a:cs typeface="Arial"/>
              </a:rPr>
              <a:t>There are a number of methods that can be used to calculate the median values for this CoC exercise</a:t>
            </a:r>
            <a:r>
              <a:rPr lang="en-GB" sz="2000" dirty="0">
                <a:cs typeface="Arial"/>
              </a:rPr>
              <a:t>.</a:t>
            </a:r>
          </a:p>
          <a:p>
            <a:pPr marL="800100" lvl="1" indent="-457200">
              <a:buFont typeface="+mj-lt"/>
              <a:buAutoNum type="arabicPeriod"/>
            </a:pPr>
            <a:r>
              <a:rPr lang="en-GB" sz="2000" dirty="0">
                <a:cs typeface="Arial"/>
              </a:rPr>
              <a:t>Medians calculated using end per resident per week costings from each submission</a:t>
            </a:r>
          </a:p>
          <a:p>
            <a:pPr marL="800100" lvl="1" indent="-457200">
              <a:buFont typeface="+mj-lt"/>
              <a:buAutoNum type="arabicPeriod"/>
            </a:pPr>
            <a:r>
              <a:rPr lang="en-GB" sz="2000" dirty="0">
                <a:cs typeface="Arial"/>
              </a:rPr>
              <a:t>Medians calculated at category subtotal level then summed</a:t>
            </a:r>
          </a:p>
          <a:p>
            <a:pPr marL="800100" lvl="1" indent="-457200">
              <a:buFont typeface="+mj-lt"/>
              <a:buAutoNum type="arabicPeriod"/>
            </a:pPr>
            <a:r>
              <a:rPr lang="en-GB" sz="2000" b="1" dirty="0">
                <a:cs typeface="Arial"/>
              </a:rPr>
              <a:t>Medians calculated at line level, summed at subtotals, then subtotals summed</a:t>
            </a:r>
          </a:p>
          <a:p>
            <a:pPr marL="800100" lvl="1" indent="-457200">
              <a:buFont typeface="+mj-lt"/>
              <a:buAutoNum type="arabicPeriod"/>
            </a:pPr>
            <a:endParaRPr lang="en-US" sz="2000" dirty="0"/>
          </a:p>
          <a:p>
            <a:pPr marL="342900" lvl="1" indent="0">
              <a:buNone/>
            </a:pPr>
            <a:endParaRPr lang="en-GB" sz="2000" dirty="0"/>
          </a:p>
          <a:p>
            <a:pPr marL="342900" lvl="1" indent="0">
              <a:buNone/>
            </a:pPr>
            <a:r>
              <a:rPr lang="en-US" sz="2000" dirty="0">
                <a:cs typeface="Arial"/>
              </a:rPr>
              <a:t>The calculation method used for Annex A is option 2.​ This method helps to overcome the limited data available for at some of the cost line in a number of the submissions.</a:t>
            </a:r>
          </a:p>
          <a:p>
            <a:pPr marL="342900" lvl="1" indent="0">
              <a:buNone/>
            </a:pPr>
            <a:endParaRPr lang="en-US" sz="2000" dirty="0">
              <a:cs typeface="Arial"/>
            </a:endParaRPr>
          </a:p>
          <a:p>
            <a:pPr marL="342900" lvl="1" indent="0">
              <a:buNone/>
            </a:pPr>
            <a:r>
              <a:rPr lang="en-US" sz="2000" dirty="0">
                <a:cs typeface="Arial"/>
              </a:rPr>
              <a:t>We have excluded 0/blank values from the calculations of the medians.</a:t>
            </a:r>
          </a:p>
        </p:txBody>
      </p:sp>
      <p:sp>
        <p:nvSpPr>
          <p:cNvPr id="3" name="Title 2">
            <a:extLst>
              <a:ext uri="{FF2B5EF4-FFF2-40B4-BE49-F238E27FC236}">
                <a16:creationId xmlns:a16="http://schemas.microsoft.com/office/drawing/2014/main" id="{BBF7CAD3-16C8-03AE-CF08-66D2375EFE5B}"/>
              </a:ext>
            </a:extLst>
          </p:cNvPr>
          <p:cNvSpPr>
            <a:spLocks noGrp="1"/>
          </p:cNvSpPr>
          <p:nvPr>
            <p:ph type="title"/>
          </p:nvPr>
        </p:nvSpPr>
        <p:spPr/>
        <p:txBody>
          <a:bodyPr/>
          <a:lstStyle/>
          <a:p>
            <a:r>
              <a:rPr lang="en-US"/>
              <a:t>Approach to Calculating the Median</a:t>
            </a:r>
            <a:endParaRPr lang="en-GB"/>
          </a:p>
        </p:txBody>
      </p:sp>
    </p:spTree>
    <p:extLst>
      <p:ext uri="{BB962C8B-B14F-4D97-AF65-F5344CB8AC3E}">
        <p14:creationId xmlns:p14="http://schemas.microsoft.com/office/powerpoint/2010/main" val="149668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DA1D-C1F2-F84B-F94D-A889E439AEBA}"/>
              </a:ext>
            </a:extLst>
          </p:cNvPr>
          <p:cNvSpPr>
            <a:spLocks noGrp="1"/>
          </p:cNvSpPr>
          <p:nvPr>
            <p:ph type="title"/>
          </p:nvPr>
        </p:nvSpPr>
        <p:spPr/>
        <p:txBody>
          <a:bodyPr/>
          <a:lstStyle/>
          <a:p>
            <a:r>
              <a:rPr lang="en-US"/>
              <a:t>Exercise Background  &amp; Overview</a:t>
            </a:r>
            <a:endParaRPr lang="en-GB"/>
          </a:p>
        </p:txBody>
      </p:sp>
      <p:sp>
        <p:nvSpPr>
          <p:cNvPr id="4" name="Text Placeholder 3">
            <a:extLst>
              <a:ext uri="{FF2B5EF4-FFF2-40B4-BE49-F238E27FC236}">
                <a16:creationId xmlns:a16="http://schemas.microsoft.com/office/drawing/2014/main" id="{03E26037-469A-0D27-8304-68A08E562F71}"/>
              </a:ext>
            </a:extLst>
          </p:cNvPr>
          <p:cNvSpPr>
            <a:spLocks noGrp="1"/>
          </p:cNvSpPr>
          <p:nvPr>
            <p:ph type="body" sz="quarter" idx="15"/>
          </p:nvPr>
        </p:nvSpPr>
        <p:spPr/>
        <p:txBody>
          <a:bodyPr/>
          <a:lstStyle/>
          <a:p>
            <a:r>
              <a:rPr lang="en-US"/>
              <a:t>Background</a:t>
            </a:r>
          </a:p>
          <a:p>
            <a:r>
              <a:rPr lang="en-US"/>
              <a:t>Objectives</a:t>
            </a:r>
          </a:p>
          <a:p>
            <a:r>
              <a:rPr lang="en-US"/>
              <a:t>Funding</a:t>
            </a:r>
          </a:p>
          <a:p>
            <a:r>
              <a:rPr lang="en-US"/>
              <a:t>Possible Funding Outcomes</a:t>
            </a:r>
          </a:p>
          <a:p>
            <a:endParaRPr lang="en-GB"/>
          </a:p>
        </p:txBody>
      </p:sp>
      <p:sp>
        <p:nvSpPr>
          <p:cNvPr id="5" name="Picture Placeholder 4">
            <a:extLst>
              <a:ext uri="{FF2B5EF4-FFF2-40B4-BE49-F238E27FC236}">
                <a16:creationId xmlns:a16="http://schemas.microsoft.com/office/drawing/2014/main" id="{8A640BA9-1D3C-75F6-FC56-438A6F14AA52}"/>
              </a:ext>
            </a:extLst>
          </p:cNvPr>
          <p:cNvSpPr>
            <a:spLocks noGrp="1"/>
          </p:cNvSpPr>
          <p:nvPr>
            <p:ph type="pic" sz="quarter" idx="10"/>
          </p:nvPr>
        </p:nvSpPr>
        <p:spPr/>
      </p:sp>
      <p:pic>
        <p:nvPicPr>
          <p:cNvPr id="7" name="Picture 6">
            <a:extLst>
              <a:ext uri="{FF2B5EF4-FFF2-40B4-BE49-F238E27FC236}">
                <a16:creationId xmlns:a16="http://schemas.microsoft.com/office/drawing/2014/main" id="{34261B11-C640-61CC-198B-081102FB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257508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07B3ED-3AA5-CEE4-40D9-63FE49261A4D}"/>
              </a:ext>
            </a:extLst>
          </p:cNvPr>
          <p:cNvSpPr>
            <a:spLocks noGrp="1"/>
          </p:cNvSpPr>
          <p:nvPr>
            <p:ph idx="1"/>
          </p:nvPr>
        </p:nvSpPr>
        <p:spPr>
          <a:xfrm>
            <a:off x="802754" y="1622996"/>
            <a:ext cx="10892641" cy="2250362"/>
          </a:xfrm>
        </p:spPr>
        <p:txBody>
          <a:bodyPr/>
          <a:lstStyle/>
          <a:p>
            <a:pPr marL="342900">
              <a:buFont typeface="Arial" panose="020B0604020202020204" pitchFamily="34" charset="0"/>
              <a:buChar char="•"/>
            </a:pPr>
            <a:r>
              <a:rPr lang="en-US" sz="2000"/>
              <a:t>The data collected in the iese tool asks providers to submit their 21-22 costs with an option to apply an uplift to bring those costs in line with April 22 costings.</a:t>
            </a:r>
          </a:p>
          <a:p>
            <a:pPr marL="342900">
              <a:buFont typeface="Arial" panose="020B0604020202020204" pitchFamily="34" charset="0"/>
              <a:buChar char="•"/>
            </a:pPr>
            <a:r>
              <a:rPr lang="en-US" sz="2000"/>
              <a:t>Suffolk have reviewed a number of inflationary methods to move providers actual 21-22 costs to April 22 costs. They have decided that the best method would be to apply the median uplift rate listed by providers in the iese tool. </a:t>
            </a:r>
          </a:p>
          <a:p>
            <a:pPr marL="342900">
              <a:buFont typeface="Arial" panose="020B0604020202020204" pitchFamily="34" charset="0"/>
              <a:buChar char="•"/>
            </a:pPr>
            <a:r>
              <a:rPr lang="en-US" sz="2000"/>
              <a:t>The overall median rates for each of the bed type categories are shown in the table below.</a:t>
            </a:r>
          </a:p>
          <a:p>
            <a:pPr marL="342900"/>
            <a:endParaRPr lang="en-GB"/>
          </a:p>
        </p:txBody>
      </p:sp>
      <p:sp>
        <p:nvSpPr>
          <p:cNvPr id="3" name="Title 2">
            <a:extLst>
              <a:ext uri="{FF2B5EF4-FFF2-40B4-BE49-F238E27FC236}">
                <a16:creationId xmlns:a16="http://schemas.microsoft.com/office/drawing/2014/main" id="{F6E725D2-9130-D632-8116-587446E39CB8}"/>
              </a:ext>
            </a:extLst>
          </p:cNvPr>
          <p:cNvSpPr>
            <a:spLocks noGrp="1"/>
          </p:cNvSpPr>
          <p:nvPr>
            <p:ph type="title"/>
          </p:nvPr>
        </p:nvSpPr>
        <p:spPr/>
        <p:txBody>
          <a:bodyPr/>
          <a:lstStyle/>
          <a:p>
            <a:r>
              <a:rPr lang="en-US"/>
              <a:t>Approach to Inflation of 21-22 Costs</a:t>
            </a:r>
            <a:endParaRPr lang="en-GB"/>
          </a:p>
        </p:txBody>
      </p:sp>
      <p:graphicFrame>
        <p:nvGraphicFramePr>
          <p:cNvPr id="6" name="Table 5">
            <a:extLst>
              <a:ext uri="{FF2B5EF4-FFF2-40B4-BE49-F238E27FC236}">
                <a16:creationId xmlns:a16="http://schemas.microsoft.com/office/drawing/2014/main" id="{D79C606D-C80E-9332-C743-789502F77C5C}"/>
              </a:ext>
            </a:extLst>
          </p:cNvPr>
          <p:cNvGraphicFramePr>
            <a:graphicFrameLocks noGrp="1"/>
          </p:cNvGraphicFramePr>
          <p:nvPr>
            <p:extLst>
              <p:ext uri="{D42A27DB-BD31-4B8C-83A1-F6EECF244321}">
                <p14:modId xmlns:p14="http://schemas.microsoft.com/office/powerpoint/2010/main" val="747666752"/>
              </p:ext>
            </p:extLst>
          </p:nvPr>
        </p:nvGraphicFramePr>
        <p:xfrm>
          <a:off x="1251734" y="3873358"/>
          <a:ext cx="9688531" cy="1981200"/>
        </p:xfrm>
        <a:graphic>
          <a:graphicData uri="http://schemas.openxmlformats.org/drawingml/2006/table">
            <a:tbl>
              <a:tblPr/>
              <a:tblGrid>
                <a:gridCol w="7325475">
                  <a:extLst>
                    <a:ext uri="{9D8B030D-6E8A-4147-A177-3AD203B41FA5}">
                      <a16:colId xmlns:a16="http://schemas.microsoft.com/office/drawing/2014/main" val="1492845064"/>
                    </a:ext>
                  </a:extLst>
                </a:gridCol>
                <a:gridCol w="2363056">
                  <a:extLst>
                    <a:ext uri="{9D8B030D-6E8A-4147-A177-3AD203B41FA5}">
                      <a16:colId xmlns:a16="http://schemas.microsoft.com/office/drawing/2014/main" val="4289020927"/>
                    </a:ext>
                  </a:extLst>
                </a:gridCol>
              </a:tblGrid>
              <a:tr h="361950">
                <a:tc>
                  <a:txBody>
                    <a:bodyPr/>
                    <a:lstStyle/>
                    <a:p>
                      <a:pPr algn="l" fontAlgn="base"/>
                      <a:r>
                        <a:rPr lang="en-GB" sz="2000" b="1" i="0">
                          <a:solidFill>
                            <a:srgbClr val="FFFFFF"/>
                          </a:solidFill>
                          <a:effectLst/>
                          <a:latin typeface="Calibri Light" panose="020F0302020204030204" pitchFamily="34" charset="0"/>
                          <a:cs typeface="Calibri Light" panose="020F0302020204030204" pitchFamily="34" charset="0"/>
                        </a:rPr>
                        <a:t>Uplift % 22/23 to 21/22 ​</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34925"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GB" sz="2000" b="1" i="0">
                          <a:solidFill>
                            <a:srgbClr val="FFFFFF"/>
                          </a:solidFill>
                          <a:effectLst/>
                          <a:latin typeface="Calibri Light" panose="020F0302020204030204" pitchFamily="34" charset="0"/>
                          <a:cs typeface="Calibri Light" panose="020F0302020204030204" pitchFamily="34" charset="0"/>
                        </a:rPr>
                        <a:t>Median​</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34925" cap="flat" cmpd="sng" algn="ctr">
                      <a:solidFill>
                        <a:srgbClr val="FFFFFF"/>
                      </a:solidFill>
                      <a:prstDash val="solid"/>
                      <a:round/>
                      <a:headEnd type="none" w="med" len="med"/>
                      <a:tailEnd type="none" w="med" len="med"/>
                    </a:lnB>
                    <a:solidFill>
                      <a:srgbClr val="85BE3D"/>
                    </a:solidFill>
                  </a:tcPr>
                </a:tc>
                <a:extLst>
                  <a:ext uri="{0D108BD9-81ED-4DB2-BD59-A6C34878D82A}">
                    <a16:rowId xmlns:a16="http://schemas.microsoft.com/office/drawing/2014/main" val="2969918492"/>
                  </a:ext>
                </a:extLst>
              </a:tr>
              <a:tr h="234950">
                <a:tc>
                  <a:txBody>
                    <a:bodyPr/>
                    <a:lstStyle/>
                    <a:p>
                      <a:pPr algn="l" fontAlgn="base"/>
                      <a:r>
                        <a:rPr lang="en-US" sz="2000" b="0" i="0">
                          <a:solidFill>
                            <a:srgbClr val="FFFFFF"/>
                          </a:solidFill>
                          <a:effectLst/>
                          <a:latin typeface="Calibri Light" panose="020F0302020204030204" pitchFamily="34" charset="0"/>
                          <a:cs typeface="Calibri Light" panose="020F0302020204030204" pitchFamily="34" charset="0"/>
                        </a:rPr>
                        <a:t>Care Home occupied beds without nursing: Final total​</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34925"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GB" sz="2000" b="0" i="0">
                          <a:solidFill>
                            <a:srgbClr val="385723"/>
                          </a:solidFill>
                          <a:effectLst/>
                          <a:latin typeface="Calibri Light" panose="020F0302020204030204" pitchFamily="34" charset="0"/>
                          <a:cs typeface="Calibri Light" panose="020F0302020204030204" pitchFamily="34" charset="0"/>
                        </a:rPr>
                        <a:t>13.1%</a:t>
                      </a:r>
                      <a:r>
                        <a:rPr lang="en-GB" sz="2000" b="0" i="0">
                          <a:solidFill>
                            <a:srgbClr val="95999D"/>
                          </a:solidFill>
                          <a:effectLst/>
                          <a:latin typeface="Calibri Light" panose="020F0302020204030204" pitchFamily="34" charset="0"/>
                          <a:cs typeface="Calibri Light" panose="020F0302020204030204" pitchFamily="34" charset="0"/>
                        </a:rPr>
                        <a:t>​</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34925"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3996213794"/>
                  </a:ext>
                </a:extLst>
              </a:tr>
              <a:tr h="234950">
                <a:tc>
                  <a:txBody>
                    <a:bodyPr/>
                    <a:lstStyle/>
                    <a:p>
                      <a:pPr algn="l" fontAlgn="base"/>
                      <a:r>
                        <a:rPr lang="en-US" sz="2000" b="0" i="0">
                          <a:solidFill>
                            <a:srgbClr val="FFFFFF"/>
                          </a:solidFill>
                          <a:effectLst/>
                          <a:latin typeface="Calibri Light" panose="020F0302020204030204" pitchFamily="34" charset="0"/>
                          <a:cs typeface="Calibri Light" panose="020F0302020204030204" pitchFamily="34" charset="0"/>
                        </a:rPr>
                        <a:t>Care Home occupied beds without nursing with dementia: Final total​</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GB" sz="2000" b="0" i="0">
                          <a:solidFill>
                            <a:srgbClr val="385723"/>
                          </a:solidFill>
                          <a:effectLst/>
                          <a:latin typeface="Calibri Light" panose="020F0302020204030204" pitchFamily="34" charset="0"/>
                          <a:cs typeface="Calibri Light" panose="020F0302020204030204" pitchFamily="34" charset="0"/>
                        </a:rPr>
                        <a:t>12.4%</a:t>
                      </a:r>
                      <a:r>
                        <a:rPr lang="en-GB" sz="2000" b="0" i="0">
                          <a:solidFill>
                            <a:srgbClr val="95999D"/>
                          </a:solidFill>
                          <a:effectLst/>
                          <a:latin typeface="Calibri Light" panose="020F0302020204030204" pitchFamily="34" charset="0"/>
                          <a:cs typeface="Calibri Light" panose="020F0302020204030204" pitchFamily="34" charset="0"/>
                        </a:rPr>
                        <a:t>​</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1189990659"/>
                  </a:ext>
                </a:extLst>
              </a:tr>
              <a:tr h="234950">
                <a:tc>
                  <a:txBody>
                    <a:bodyPr/>
                    <a:lstStyle/>
                    <a:p>
                      <a:pPr algn="l" fontAlgn="base"/>
                      <a:r>
                        <a:rPr lang="en-US" sz="2000" b="0" i="0">
                          <a:solidFill>
                            <a:srgbClr val="FFFFFF"/>
                          </a:solidFill>
                          <a:effectLst/>
                          <a:latin typeface="Calibri Light" panose="020F0302020204030204" pitchFamily="34" charset="0"/>
                          <a:cs typeface="Calibri Light" panose="020F0302020204030204" pitchFamily="34" charset="0"/>
                        </a:rPr>
                        <a:t>Care Home occupied beds with nursing: Final total​</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GB" sz="2000" b="0" i="0">
                          <a:solidFill>
                            <a:srgbClr val="385723"/>
                          </a:solidFill>
                          <a:effectLst/>
                          <a:latin typeface="Calibri Light" panose="020F0302020204030204" pitchFamily="34" charset="0"/>
                          <a:cs typeface="Calibri Light" panose="020F0302020204030204" pitchFamily="34" charset="0"/>
                        </a:rPr>
                        <a:t>16.5%</a:t>
                      </a:r>
                      <a:r>
                        <a:rPr lang="en-GB" sz="2000" b="0" i="0">
                          <a:solidFill>
                            <a:srgbClr val="95999D"/>
                          </a:solidFill>
                          <a:effectLst/>
                          <a:latin typeface="Calibri Light" panose="020F0302020204030204" pitchFamily="34" charset="0"/>
                          <a:cs typeface="Calibri Light" panose="020F0302020204030204" pitchFamily="34" charset="0"/>
                        </a:rPr>
                        <a:t>​</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1973359859"/>
                  </a:ext>
                </a:extLst>
              </a:tr>
              <a:tr h="234950">
                <a:tc>
                  <a:txBody>
                    <a:bodyPr/>
                    <a:lstStyle/>
                    <a:p>
                      <a:pPr algn="l" fontAlgn="base"/>
                      <a:r>
                        <a:rPr lang="en-US" sz="2000" b="0" i="0">
                          <a:solidFill>
                            <a:srgbClr val="FFFFFF"/>
                          </a:solidFill>
                          <a:effectLst/>
                          <a:latin typeface="Calibri Light" panose="020F0302020204030204" pitchFamily="34" charset="0"/>
                          <a:cs typeface="Calibri Light" panose="020F0302020204030204" pitchFamily="34" charset="0"/>
                        </a:rPr>
                        <a:t>Care Home occupied beds with nursing, dementia: Final total​</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GB" sz="2000" b="0" i="0">
                          <a:solidFill>
                            <a:srgbClr val="385723"/>
                          </a:solidFill>
                          <a:effectLst/>
                          <a:latin typeface="Calibri Light" panose="020F0302020204030204" pitchFamily="34" charset="0"/>
                          <a:cs typeface="Calibri Light" panose="020F0302020204030204" pitchFamily="34" charset="0"/>
                        </a:rPr>
                        <a:t>16.1%</a:t>
                      </a:r>
                      <a:r>
                        <a:rPr lang="en-GB" sz="2000" b="0" i="0">
                          <a:solidFill>
                            <a:srgbClr val="95999D"/>
                          </a:solidFill>
                          <a:effectLst/>
                          <a:latin typeface="Calibri Light" panose="020F0302020204030204" pitchFamily="34" charset="0"/>
                          <a:cs typeface="Calibri Light" panose="020F0302020204030204" pitchFamily="34" charset="0"/>
                        </a:rPr>
                        <a:t>​</a:t>
                      </a:r>
                    </a:p>
                  </a:txBody>
                  <a:tcPr anchor="ctr">
                    <a:lnL w="11640" cap="flat" cmpd="sng" algn="ctr">
                      <a:solidFill>
                        <a:srgbClr val="FFFFFF"/>
                      </a:solidFill>
                      <a:prstDash val="solid"/>
                      <a:round/>
                      <a:headEnd type="none" w="med" len="med"/>
                      <a:tailEnd type="none" w="med" len="med"/>
                    </a:lnL>
                    <a:lnR w="11640" cap="flat" cmpd="sng" algn="ctr">
                      <a:solidFill>
                        <a:srgbClr val="FFFFFF"/>
                      </a:solidFill>
                      <a:prstDash val="solid"/>
                      <a:round/>
                      <a:headEnd type="none" w="med" len="med"/>
                      <a:tailEnd type="none" w="med" len="med"/>
                    </a:lnR>
                    <a:lnT w="11640" cap="flat" cmpd="sng" algn="ctr">
                      <a:solidFill>
                        <a:srgbClr val="FFFFFF"/>
                      </a:solidFill>
                      <a:prstDash val="solid"/>
                      <a:round/>
                      <a:headEnd type="none" w="med" len="med"/>
                      <a:tailEnd type="none" w="med" len="med"/>
                    </a:lnT>
                    <a:lnB w="11640"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1466994921"/>
                  </a:ext>
                </a:extLst>
              </a:tr>
            </a:tbl>
          </a:graphicData>
        </a:graphic>
      </p:graphicFrame>
      <p:sp>
        <p:nvSpPr>
          <p:cNvPr id="7" name="TextBox 6">
            <a:extLst>
              <a:ext uri="{FF2B5EF4-FFF2-40B4-BE49-F238E27FC236}">
                <a16:creationId xmlns:a16="http://schemas.microsoft.com/office/drawing/2014/main" id="{B3A6552E-CEFF-A138-27EB-083BC8032EAF}"/>
              </a:ext>
            </a:extLst>
          </p:cNvPr>
          <p:cNvSpPr txBox="1"/>
          <p:nvPr/>
        </p:nvSpPr>
        <p:spPr>
          <a:xfrm>
            <a:off x="802754" y="6225605"/>
            <a:ext cx="10878962" cy="738664"/>
          </a:xfrm>
          <a:prstGeom prst="rect">
            <a:avLst/>
          </a:prstGeom>
          <a:noFill/>
        </p:spPr>
        <p:txBody>
          <a:bodyPr wrap="square" rtlCol="0">
            <a:spAutoFit/>
          </a:bodyPr>
          <a:lstStyle/>
          <a:p>
            <a:r>
              <a:rPr lang="en-US" sz="1200"/>
              <a:t>Note: Any assumptions made for this exercise need to be caveated as nationally there is uncertainty around inflation and cost of goods and services. This means that predicting future inflation is very difficult and needs to be reviewed in line with the council’s policy to uplifts.</a:t>
            </a:r>
          </a:p>
          <a:p>
            <a:endParaRPr lang="en-GB"/>
          </a:p>
        </p:txBody>
      </p:sp>
    </p:spTree>
    <p:extLst>
      <p:ext uri="{BB962C8B-B14F-4D97-AF65-F5344CB8AC3E}">
        <p14:creationId xmlns:p14="http://schemas.microsoft.com/office/powerpoint/2010/main" val="3126818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C1596A9-D50C-EE87-C725-0FF55EA3ACD5}"/>
              </a:ext>
            </a:extLst>
          </p:cNvPr>
          <p:cNvGraphicFramePr>
            <a:graphicFrameLocks noGrp="1"/>
          </p:cNvGraphicFramePr>
          <p:nvPr>
            <p:ph idx="1"/>
            <p:extLst>
              <p:ext uri="{D42A27DB-BD31-4B8C-83A1-F6EECF244321}">
                <p14:modId xmlns:p14="http://schemas.microsoft.com/office/powerpoint/2010/main" val="1011437993"/>
              </p:ext>
            </p:extLst>
          </p:nvPr>
        </p:nvGraphicFramePr>
        <p:xfrm>
          <a:off x="803275" y="1622425"/>
          <a:ext cx="10891836" cy="4252416"/>
        </p:xfrm>
        <a:graphic>
          <a:graphicData uri="http://schemas.openxmlformats.org/drawingml/2006/table">
            <a:tbl>
              <a:tblPr firstRow="1" bandRow="1">
                <a:tableStyleId>{5C22544A-7EE6-4342-B048-85BDC9FD1C3A}</a:tableStyleId>
              </a:tblPr>
              <a:tblGrid>
                <a:gridCol w="2722959">
                  <a:extLst>
                    <a:ext uri="{9D8B030D-6E8A-4147-A177-3AD203B41FA5}">
                      <a16:colId xmlns:a16="http://schemas.microsoft.com/office/drawing/2014/main" val="4138717"/>
                    </a:ext>
                  </a:extLst>
                </a:gridCol>
                <a:gridCol w="2722959">
                  <a:extLst>
                    <a:ext uri="{9D8B030D-6E8A-4147-A177-3AD203B41FA5}">
                      <a16:colId xmlns:a16="http://schemas.microsoft.com/office/drawing/2014/main" val="879516802"/>
                    </a:ext>
                  </a:extLst>
                </a:gridCol>
                <a:gridCol w="2722959">
                  <a:extLst>
                    <a:ext uri="{9D8B030D-6E8A-4147-A177-3AD203B41FA5}">
                      <a16:colId xmlns:a16="http://schemas.microsoft.com/office/drawing/2014/main" val="1689466440"/>
                    </a:ext>
                  </a:extLst>
                </a:gridCol>
                <a:gridCol w="2722959">
                  <a:extLst>
                    <a:ext uri="{9D8B030D-6E8A-4147-A177-3AD203B41FA5}">
                      <a16:colId xmlns:a16="http://schemas.microsoft.com/office/drawing/2014/main" val="1110083342"/>
                    </a:ext>
                  </a:extLst>
                </a:gridCol>
              </a:tblGrid>
              <a:tr h="370840">
                <a:tc>
                  <a:txBody>
                    <a:bodyPr/>
                    <a:lstStyle/>
                    <a:p>
                      <a:r>
                        <a:rPr lang="en-US" b="1">
                          <a:latin typeface="+mj-lt"/>
                        </a:rPr>
                        <a:t>Bed Type</a:t>
                      </a:r>
                      <a:endParaRPr lang="en-GB" b="1">
                        <a:latin typeface="+mj-lt"/>
                      </a:endParaRPr>
                    </a:p>
                  </a:txBody>
                  <a:tcPr/>
                </a:tc>
                <a:tc>
                  <a:txBody>
                    <a:bodyPr/>
                    <a:lstStyle/>
                    <a:p>
                      <a:r>
                        <a:rPr lang="en-US">
                          <a:latin typeface="+mj-lt"/>
                        </a:rPr>
                        <a:t>Current CoC Medians (21-22 Data)</a:t>
                      </a:r>
                      <a:endParaRPr lang="en-GB">
                        <a:latin typeface="+mj-lt"/>
                      </a:endParaRPr>
                    </a:p>
                  </a:txBody>
                  <a:tcPr/>
                </a:tc>
                <a:tc>
                  <a:txBody>
                    <a:bodyPr/>
                    <a:lstStyle/>
                    <a:p>
                      <a:r>
                        <a:rPr lang="en-US">
                          <a:latin typeface="+mj-lt"/>
                        </a:rPr>
                        <a:t>Agreed Inflation Rate Applied</a:t>
                      </a:r>
                      <a:endParaRPr lang="en-GB">
                        <a:latin typeface="+mj-lt"/>
                      </a:endParaRPr>
                    </a:p>
                  </a:txBody>
                  <a:tcPr/>
                </a:tc>
                <a:tc>
                  <a:txBody>
                    <a:bodyPr/>
                    <a:lstStyle/>
                    <a:p>
                      <a:r>
                        <a:rPr lang="en-US">
                          <a:latin typeface="+mj-lt"/>
                        </a:rPr>
                        <a:t>April 22 (Inflated CoC Medians)</a:t>
                      </a:r>
                      <a:endParaRPr lang="en-GB">
                        <a:latin typeface="+mj-lt"/>
                      </a:endParaRPr>
                    </a:p>
                  </a:txBody>
                  <a:tcPr/>
                </a:tc>
                <a:extLst>
                  <a:ext uri="{0D108BD9-81ED-4DB2-BD59-A6C34878D82A}">
                    <a16:rowId xmlns:a16="http://schemas.microsoft.com/office/drawing/2014/main" val="2476435227"/>
                  </a:ext>
                </a:extLst>
              </a:tr>
              <a:tr h="370840">
                <a:tc>
                  <a:txBody>
                    <a:bodyPr/>
                    <a:lstStyle/>
                    <a:p>
                      <a:pPr algn="l" fontAlgn="base"/>
                      <a:r>
                        <a:rPr lang="en-US" sz="1800" b="1" i="0" u="none" strike="noStrike">
                          <a:solidFill>
                            <a:schemeClr val="bg1">
                              <a:lumMod val="50000"/>
                            </a:schemeClr>
                          </a:solidFill>
                          <a:effectLst/>
                          <a:latin typeface="+mj-lt"/>
                        </a:rPr>
                        <a:t>Care Home occupied beds without nursing: Final total</a:t>
                      </a:r>
                      <a:r>
                        <a:rPr lang="en-US" sz="1800" b="0" i="0">
                          <a:solidFill>
                            <a:schemeClr val="bg1">
                              <a:lumMod val="50000"/>
                            </a:schemeClr>
                          </a:solidFill>
                          <a:effectLst/>
                          <a:latin typeface="+mj-lt"/>
                        </a:rPr>
                        <a:t>​</a:t>
                      </a:r>
                    </a:p>
                  </a:txBody>
                  <a:tcPr marL="80124" marR="80124" marT="40062" marB="40062"/>
                </a:tc>
                <a:tc>
                  <a:txBody>
                    <a:bodyPr/>
                    <a:lstStyle/>
                    <a:p>
                      <a:pPr algn="ctr" fontAlgn="b"/>
                      <a:r>
                        <a:rPr lang="en-GB" sz="1600" b="0" i="0" u="none" strike="noStrike">
                          <a:solidFill>
                            <a:schemeClr val="bg1">
                              <a:lumMod val="50000"/>
                            </a:schemeClr>
                          </a:solidFill>
                          <a:effectLst/>
                          <a:latin typeface="Calibri"/>
                        </a:rPr>
                        <a:t>£1010.79</a:t>
                      </a:r>
                    </a:p>
                  </a:txBody>
                  <a:tcPr marL="6350" marR="6350" marT="6350" marB="0" anchor="ctr"/>
                </a:tc>
                <a:tc>
                  <a:txBody>
                    <a:bodyPr/>
                    <a:lstStyle/>
                    <a:p>
                      <a:pPr algn="ctr" fontAlgn="base"/>
                      <a:r>
                        <a:rPr lang="en-GB" sz="1600" b="0" i="0">
                          <a:solidFill>
                            <a:schemeClr val="bg1">
                              <a:lumMod val="50000"/>
                            </a:schemeClr>
                          </a:solidFill>
                          <a:effectLst/>
                          <a:latin typeface="Calibri Light"/>
                          <a:cs typeface="Calibri Light"/>
                        </a:rPr>
                        <a:t>13.1%​</a:t>
                      </a:r>
                    </a:p>
                  </a:txBody>
                  <a:tcPr anchor="ctr"/>
                </a:tc>
                <a:tc>
                  <a:txBody>
                    <a:bodyPr/>
                    <a:lstStyle/>
                    <a:p>
                      <a:pPr algn="ctr" fontAlgn="b"/>
                      <a:r>
                        <a:rPr lang="en-GB" sz="1600" b="0" i="0" u="none" strike="noStrike">
                          <a:solidFill>
                            <a:schemeClr val="bg1">
                              <a:lumMod val="50000"/>
                            </a:schemeClr>
                          </a:solidFill>
                          <a:effectLst/>
                          <a:latin typeface="Calibri"/>
                        </a:rPr>
                        <a:t>£1143.20</a:t>
                      </a:r>
                    </a:p>
                  </a:txBody>
                  <a:tcPr marL="0" marR="0" marT="0" marB="0" anchor="ctr"/>
                </a:tc>
                <a:extLst>
                  <a:ext uri="{0D108BD9-81ED-4DB2-BD59-A6C34878D82A}">
                    <a16:rowId xmlns:a16="http://schemas.microsoft.com/office/drawing/2014/main" val="33771980"/>
                  </a:ext>
                </a:extLst>
              </a:tr>
              <a:tr h="370840">
                <a:tc>
                  <a:txBody>
                    <a:bodyPr/>
                    <a:lstStyle/>
                    <a:p>
                      <a:pPr algn="l" fontAlgn="base"/>
                      <a:r>
                        <a:rPr lang="en-US" sz="1800" b="1" i="0" u="none" strike="noStrike">
                          <a:solidFill>
                            <a:schemeClr val="bg1">
                              <a:lumMod val="50000"/>
                            </a:schemeClr>
                          </a:solidFill>
                          <a:effectLst/>
                          <a:latin typeface="+mj-lt"/>
                        </a:rPr>
                        <a:t>Care Home occupied beds without nursing with dementia: Final total</a:t>
                      </a:r>
                      <a:r>
                        <a:rPr lang="en-US" sz="1800" b="0" i="0">
                          <a:solidFill>
                            <a:schemeClr val="bg1">
                              <a:lumMod val="50000"/>
                            </a:schemeClr>
                          </a:solidFill>
                          <a:effectLst/>
                          <a:latin typeface="+mj-lt"/>
                        </a:rPr>
                        <a:t>​</a:t>
                      </a:r>
                    </a:p>
                  </a:txBody>
                  <a:tcPr marL="80124" marR="80124" marT="40062" marB="40062"/>
                </a:tc>
                <a:tc>
                  <a:txBody>
                    <a:bodyPr/>
                    <a:lstStyle/>
                    <a:p>
                      <a:pPr algn="ctr" fontAlgn="b"/>
                      <a:r>
                        <a:rPr lang="en-GB" sz="1600" b="0" i="0" u="none" strike="noStrike">
                          <a:solidFill>
                            <a:schemeClr val="bg1">
                              <a:lumMod val="50000"/>
                            </a:schemeClr>
                          </a:solidFill>
                          <a:effectLst/>
                          <a:latin typeface="Calibri"/>
                        </a:rPr>
                        <a:t>£1003.37</a:t>
                      </a:r>
                    </a:p>
                  </a:txBody>
                  <a:tcPr marL="6350" marR="6350" marT="6350" marB="0" anchor="ctr"/>
                </a:tc>
                <a:tc>
                  <a:txBody>
                    <a:bodyPr/>
                    <a:lstStyle/>
                    <a:p>
                      <a:pPr algn="ctr" fontAlgn="base"/>
                      <a:r>
                        <a:rPr lang="en-GB" sz="1600" b="0" i="0">
                          <a:solidFill>
                            <a:schemeClr val="bg1">
                              <a:lumMod val="50000"/>
                            </a:schemeClr>
                          </a:solidFill>
                          <a:effectLst/>
                          <a:latin typeface="Calibri Light"/>
                          <a:cs typeface="Calibri Light"/>
                        </a:rPr>
                        <a:t>12.4%​</a:t>
                      </a:r>
                    </a:p>
                  </a:txBody>
                  <a:tcPr anchor="ctr"/>
                </a:tc>
                <a:tc>
                  <a:txBody>
                    <a:bodyPr/>
                    <a:lstStyle/>
                    <a:p>
                      <a:pPr algn="ctr" fontAlgn="b"/>
                      <a:r>
                        <a:rPr lang="en-GB" sz="1600" b="0" i="0" u="none" strike="noStrike">
                          <a:solidFill>
                            <a:schemeClr val="bg1">
                              <a:lumMod val="50000"/>
                            </a:schemeClr>
                          </a:solidFill>
                          <a:effectLst/>
                          <a:latin typeface="Calibri"/>
                        </a:rPr>
                        <a:t>£1127.79</a:t>
                      </a:r>
                    </a:p>
                  </a:txBody>
                  <a:tcPr marL="0" marR="0" marT="0" marB="0" anchor="ctr"/>
                </a:tc>
                <a:extLst>
                  <a:ext uri="{0D108BD9-81ED-4DB2-BD59-A6C34878D82A}">
                    <a16:rowId xmlns:a16="http://schemas.microsoft.com/office/drawing/2014/main" val="495652759"/>
                  </a:ext>
                </a:extLst>
              </a:tr>
              <a:tr h="370840">
                <a:tc>
                  <a:txBody>
                    <a:bodyPr/>
                    <a:lstStyle/>
                    <a:p>
                      <a:pPr algn="l" fontAlgn="base"/>
                      <a:r>
                        <a:rPr lang="en-US" sz="1800" b="1" i="0" u="none" strike="noStrike">
                          <a:solidFill>
                            <a:schemeClr val="bg1">
                              <a:lumMod val="50000"/>
                            </a:schemeClr>
                          </a:solidFill>
                          <a:effectLst/>
                          <a:latin typeface="+mj-lt"/>
                        </a:rPr>
                        <a:t>Care Home occupied beds with nursing: Final total </a:t>
                      </a:r>
                      <a:r>
                        <a:rPr lang="en-US" sz="1800" b="1" i="0" u="none" strike="noStrike" kern="1200">
                          <a:solidFill>
                            <a:schemeClr val="bg1">
                              <a:lumMod val="50000"/>
                            </a:schemeClr>
                          </a:solidFill>
                          <a:effectLst/>
                          <a:latin typeface="+mj-lt"/>
                          <a:ea typeface="+mn-ea"/>
                          <a:cs typeface="+mn-cs"/>
                        </a:rPr>
                        <a:t>*includes FNC​</a:t>
                      </a:r>
                    </a:p>
                  </a:txBody>
                  <a:tcPr marL="80124" marR="80124" marT="40062" marB="40062"/>
                </a:tc>
                <a:tc>
                  <a:txBody>
                    <a:bodyPr/>
                    <a:lstStyle/>
                    <a:p>
                      <a:pPr algn="ctr" fontAlgn="b"/>
                      <a:r>
                        <a:rPr lang="en-GB" sz="1600" b="0" i="0" u="none" strike="noStrike">
                          <a:solidFill>
                            <a:schemeClr val="bg1">
                              <a:lumMod val="50000"/>
                            </a:schemeClr>
                          </a:solidFill>
                          <a:effectLst/>
                          <a:latin typeface="Calibri"/>
                        </a:rPr>
                        <a:t>£1235.65</a:t>
                      </a:r>
                    </a:p>
                  </a:txBody>
                  <a:tcPr marL="6350" marR="6350" marT="6350" marB="0" anchor="ctr"/>
                </a:tc>
                <a:tc>
                  <a:txBody>
                    <a:bodyPr/>
                    <a:lstStyle/>
                    <a:p>
                      <a:pPr algn="ctr" fontAlgn="base"/>
                      <a:r>
                        <a:rPr lang="en-GB" sz="1600" b="0" i="0">
                          <a:solidFill>
                            <a:schemeClr val="bg1">
                              <a:lumMod val="50000"/>
                            </a:schemeClr>
                          </a:solidFill>
                          <a:effectLst/>
                          <a:latin typeface="Calibri Light"/>
                          <a:cs typeface="Calibri Light"/>
                        </a:rPr>
                        <a:t>16.5%​</a:t>
                      </a:r>
                    </a:p>
                  </a:txBody>
                  <a:tcPr anchor="ctr"/>
                </a:tc>
                <a:tc>
                  <a:txBody>
                    <a:bodyPr/>
                    <a:lstStyle/>
                    <a:p>
                      <a:pPr algn="ctr" fontAlgn="b"/>
                      <a:r>
                        <a:rPr lang="en-GB" sz="1600" b="0" i="0" u="none" strike="noStrike">
                          <a:solidFill>
                            <a:schemeClr val="bg1">
                              <a:lumMod val="50000"/>
                            </a:schemeClr>
                          </a:solidFill>
                          <a:effectLst/>
                          <a:latin typeface="Calibri"/>
                        </a:rPr>
                        <a:t>£1439.53</a:t>
                      </a:r>
                    </a:p>
                  </a:txBody>
                  <a:tcPr marL="0" marR="0" marT="0" marB="0" anchor="ctr"/>
                </a:tc>
                <a:extLst>
                  <a:ext uri="{0D108BD9-81ED-4DB2-BD59-A6C34878D82A}">
                    <a16:rowId xmlns:a16="http://schemas.microsoft.com/office/drawing/2014/main" val="785920272"/>
                  </a:ext>
                </a:extLst>
              </a:tr>
              <a:tr h="370840">
                <a:tc>
                  <a:txBody>
                    <a:bodyPr/>
                    <a:lstStyle/>
                    <a:p>
                      <a:pPr algn="l" fontAlgn="base"/>
                      <a:r>
                        <a:rPr lang="en-US" sz="1800" b="1" i="0" u="none" strike="noStrike">
                          <a:solidFill>
                            <a:schemeClr val="bg1">
                              <a:lumMod val="50000"/>
                            </a:schemeClr>
                          </a:solidFill>
                          <a:effectLst/>
                          <a:latin typeface="+mj-lt"/>
                        </a:rPr>
                        <a:t>Care Home occupied beds with nursing, dementia: Final </a:t>
                      </a:r>
                      <a:r>
                        <a:rPr lang="en-US" sz="1800" b="1" i="0" u="none" strike="noStrike" kern="1200">
                          <a:solidFill>
                            <a:schemeClr val="bg1">
                              <a:lumMod val="50000"/>
                            </a:schemeClr>
                          </a:solidFill>
                          <a:effectLst/>
                          <a:latin typeface="+mj-lt"/>
                          <a:ea typeface="+mn-ea"/>
                          <a:cs typeface="+mn-cs"/>
                        </a:rPr>
                        <a:t>total * includes FNC​</a:t>
                      </a:r>
                    </a:p>
                  </a:txBody>
                  <a:tcPr marL="80124" marR="80124" marT="40062" marB="40062"/>
                </a:tc>
                <a:tc>
                  <a:txBody>
                    <a:bodyPr/>
                    <a:lstStyle/>
                    <a:p>
                      <a:pPr algn="ctr" fontAlgn="b"/>
                      <a:r>
                        <a:rPr lang="en-GB" sz="1600" b="0" i="0" u="none" strike="noStrike">
                          <a:solidFill>
                            <a:schemeClr val="bg1">
                              <a:lumMod val="50000"/>
                            </a:schemeClr>
                          </a:solidFill>
                          <a:effectLst/>
                          <a:latin typeface="Calibri"/>
                        </a:rPr>
                        <a:t>£1273.16</a:t>
                      </a:r>
                    </a:p>
                  </a:txBody>
                  <a:tcPr marL="6350" marR="6350" marT="6350" marB="0" anchor="ctr"/>
                </a:tc>
                <a:tc>
                  <a:txBody>
                    <a:bodyPr/>
                    <a:lstStyle/>
                    <a:p>
                      <a:pPr algn="ctr" fontAlgn="base"/>
                      <a:r>
                        <a:rPr lang="en-GB" sz="1600" b="0" i="0">
                          <a:solidFill>
                            <a:schemeClr val="bg1">
                              <a:lumMod val="50000"/>
                            </a:schemeClr>
                          </a:solidFill>
                          <a:effectLst/>
                          <a:latin typeface="Calibri Light"/>
                          <a:cs typeface="Calibri Light"/>
                        </a:rPr>
                        <a:t>16.1%​</a:t>
                      </a:r>
                    </a:p>
                  </a:txBody>
                  <a:tcPr anchor="ctr"/>
                </a:tc>
                <a:tc>
                  <a:txBody>
                    <a:bodyPr/>
                    <a:lstStyle/>
                    <a:p>
                      <a:pPr algn="ctr" fontAlgn="b"/>
                      <a:r>
                        <a:rPr lang="en-GB" sz="1600" b="0" i="0" u="none" strike="noStrike">
                          <a:solidFill>
                            <a:schemeClr val="bg1">
                              <a:lumMod val="50000"/>
                            </a:schemeClr>
                          </a:solidFill>
                          <a:effectLst/>
                          <a:latin typeface="Calibri"/>
                        </a:rPr>
                        <a:t>£1478.14</a:t>
                      </a:r>
                    </a:p>
                  </a:txBody>
                  <a:tcPr marL="0" marR="0" marT="0" marB="0" anchor="ctr"/>
                </a:tc>
                <a:extLst>
                  <a:ext uri="{0D108BD9-81ED-4DB2-BD59-A6C34878D82A}">
                    <a16:rowId xmlns:a16="http://schemas.microsoft.com/office/drawing/2014/main" val="2537554322"/>
                  </a:ext>
                </a:extLst>
              </a:tr>
            </a:tbl>
          </a:graphicData>
        </a:graphic>
      </p:graphicFrame>
      <p:sp>
        <p:nvSpPr>
          <p:cNvPr id="3" name="Title 2">
            <a:extLst>
              <a:ext uri="{FF2B5EF4-FFF2-40B4-BE49-F238E27FC236}">
                <a16:creationId xmlns:a16="http://schemas.microsoft.com/office/drawing/2014/main" id="{5EF4909A-5B53-59D8-44B6-C5A435603BC8}"/>
              </a:ext>
            </a:extLst>
          </p:cNvPr>
          <p:cNvSpPr>
            <a:spLocks noGrp="1"/>
          </p:cNvSpPr>
          <p:nvPr>
            <p:ph type="title"/>
          </p:nvPr>
        </p:nvSpPr>
        <p:spPr/>
        <p:txBody>
          <a:bodyPr anchor="t"/>
          <a:lstStyle/>
          <a:p>
            <a:r>
              <a:rPr lang="en-US"/>
              <a:t>Approach to Inflation Method Applied</a:t>
            </a:r>
            <a:endParaRPr lang="en-GB">
              <a:solidFill>
                <a:schemeClr val="accent4"/>
              </a:solidFill>
            </a:endParaRPr>
          </a:p>
        </p:txBody>
      </p:sp>
      <p:sp>
        <p:nvSpPr>
          <p:cNvPr id="2" name="TextBox 1">
            <a:extLst>
              <a:ext uri="{FF2B5EF4-FFF2-40B4-BE49-F238E27FC236}">
                <a16:creationId xmlns:a16="http://schemas.microsoft.com/office/drawing/2014/main" id="{1213792C-059C-6600-CFDB-0E915E83480D}"/>
              </a:ext>
            </a:extLst>
          </p:cNvPr>
          <p:cNvSpPr txBox="1"/>
          <p:nvPr/>
        </p:nvSpPr>
        <p:spPr>
          <a:xfrm>
            <a:off x="803276" y="5989834"/>
            <a:ext cx="10891835" cy="584775"/>
          </a:xfrm>
          <a:prstGeom prst="rect">
            <a:avLst/>
          </a:prstGeom>
          <a:noFill/>
        </p:spPr>
        <p:txBody>
          <a:bodyPr wrap="square" rtlCol="0">
            <a:spAutoFit/>
          </a:bodyPr>
          <a:lstStyle/>
          <a:p>
            <a:r>
              <a:rPr lang="en-US" sz="1600"/>
              <a:t>Note: Average uplift across provider submission applied to each bed category.</a:t>
            </a:r>
          </a:p>
          <a:p>
            <a:r>
              <a:rPr lang="en-US" sz="1600" b="1"/>
              <a:t>Further consideration to be discussed around inflating costs for 2023/24 and 2024/25</a:t>
            </a:r>
            <a:endParaRPr lang="en-GB" sz="1600" b="1"/>
          </a:p>
        </p:txBody>
      </p:sp>
    </p:spTree>
    <p:extLst>
      <p:ext uri="{BB962C8B-B14F-4D97-AF65-F5344CB8AC3E}">
        <p14:creationId xmlns:p14="http://schemas.microsoft.com/office/powerpoint/2010/main" val="7532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6B173-009B-1320-E84B-53F58A5BE95C}"/>
              </a:ext>
            </a:extLst>
          </p:cNvPr>
          <p:cNvSpPr>
            <a:spLocks noGrp="1"/>
          </p:cNvSpPr>
          <p:nvPr>
            <p:ph type="title"/>
          </p:nvPr>
        </p:nvSpPr>
        <p:spPr/>
        <p:txBody>
          <a:bodyPr/>
          <a:lstStyle/>
          <a:p>
            <a:r>
              <a:rPr lang="en-US"/>
              <a:t>Approach to ROO</a:t>
            </a:r>
            <a:endParaRPr lang="en-GB">
              <a:solidFill>
                <a:schemeClr val="accent4"/>
              </a:solidFill>
            </a:endParaRPr>
          </a:p>
        </p:txBody>
      </p:sp>
      <p:sp>
        <p:nvSpPr>
          <p:cNvPr id="5" name="Content Placeholder 4">
            <a:extLst>
              <a:ext uri="{FF2B5EF4-FFF2-40B4-BE49-F238E27FC236}">
                <a16:creationId xmlns:a16="http://schemas.microsoft.com/office/drawing/2014/main" id="{75B51745-1C2C-9ABB-E43F-E274A79DE956}"/>
              </a:ext>
            </a:extLst>
          </p:cNvPr>
          <p:cNvSpPr>
            <a:spLocks noGrp="1"/>
          </p:cNvSpPr>
          <p:nvPr>
            <p:ph idx="10"/>
          </p:nvPr>
        </p:nvSpPr>
        <p:spPr>
          <a:xfrm>
            <a:off x="6530080" y="1129928"/>
            <a:ext cx="5214869" cy="5308748"/>
          </a:xfrm>
        </p:spPr>
        <p:txBody>
          <a:bodyPr lIns="91440" tIns="45720" rIns="91440" bIns="45720" anchor="t">
            <a:normAutofit fontScale="77500" lnSpcReduction="20000"/>
          </a:bodyPr>
          <a:lstStyle/>
          <a:p>
            <a:pPr marL="342900">
              <a:lnSpc>
                <a:spcPct val="120000"/>
              </a:lnSpc>
            </a:pPr>
            <a:r>
              <a:rPr lang="en-US" sz="2000">
                <a:solidFill>
                  <a:schemeClr val="bg1">
                    <a:lumMod val="50000"/>
                  </a:schemeClr>
                </a:solidFill>
              </a:rPr>
              <a:t>This graph shows the ROO % listed by providers as part of this exercise. They were also given the option to submit this a cost as a value per annum.</a:t>
            </a:r>
          </a:p>
          <a:p>
            <a:pPr marL="342900">
              <a:lnSpc>
                <a:spcPct val="120000"/>
              </a:lnSpc>
            </a:pPr>
            <a:r>
              <a:rPr lang="en-US" sz="2000">
                <a:solidFill>
                  <a:schemeClr val="bg1">
                    <a:lumMod val="50000"/>
                  </a:schemeClr>
                </a:solidFill>
              </a:rPr>
              <a:t>The range submitted by providers was from 2-28% return on operations.</a:t>
            </a:r>
          </a:p>
          <a:p>
            <a:pPr marL="342900">
              <a:lnSpc>
                <a:spcPct val="120000"/>
              </a:lnSpc>
            </a:pPr>
            <a:r>
              <a:rPr lang="en-US" sz="2000">
                <a:solidFill>
                  <a:schemeClr val="bg1">
                    <a:lumMod val="50000"/>
                  </a:schemeClr>
                </a:solidFill>
              </a:rPr>
              <a:t>The average value was 12% ROO, the median value was 10% ROO.</a:t>
            </a:r>
          </a:p>
          <a:p>
            <a:pPr marL="342900">
              <a:lnSpc>
                <a:spcPct val="120000"/>
              </a:lnSpc>
            </a:pPr>
            <a:r>
              <a:rPr lang="en-US" sz="2000">
                <a:solidFill>
                  <a:schemeClr val="bg1">
                    <a:lumMod val="50000"/>
                  </a:schemeClr>
                </a:solidFill>
              </a:rPr>
              <a:t>Overall, when looking at all submissions used to calculate Annex A, the average value per resident per week was £108.11 and the median, £102.84 (10% on CoC median residential rates)</a:t>
            </a:r>
          </a:p>
          <a:p>
            <a:pPr marL="342900">
              <a:lnSpc>
                <a:spcPct val="120000"/>
              </a:lnSpc>
            </a:pPr>
            <a:r>
              <a:rPr lang="en-US" sz="2000" b="1">
                <a:solidFill>
                  <a:schemeClr val="bg1">
                    <a:lumMod val="50000"/>
                  </a:schemeClr>
                </a:solidFill>
              </a:rPr>
              <a:t>Suffolk have reviewed submissions and guidance around benchmarks available and believe an overall profit of 10% to encompass both ROO &amp; ROC is a fair profit to enable sustainability in the market for current and future provision.</a:t>
            </a:r>
          </a:p>
          <a:p>
            <a:pPr marL="800100" lvl="1">
              <a:lnSpc>
                <a:spcPct val="120000"/>
              </a:lnSpc>
            </a:pPr>
            <a:r>
              <a:rPr lang="en-US" sz="2000" b="1" i="1">
                <a:solidFill>
                  <a:schemeClr val="bg1">
                    <a:lumMod val="50000"/>
                  </a:schemeClr>
                </a:solidFill>
              </a:rPr>
              <a:t>This would differ from the median values listed in Annex A and would need to be modelled separately. </a:t>
            </a:r>
          </a:p>
        </p:txBody>
      </p:sp>
      <p:sp>
        <p:nvSpPr>
          <p:cNvPr id="7" name="TextBox 6">
            <a:extLst>
              <a:ext uri="{FF2B5EF4-FFF2-40B4-BE49-F238E27FC236}">
                <a16:creationId xmlns:a16="http://schemas.microsoft.com/office/drawing/2014/main" id="{E39C33DB-5C04-24AF-57DA-D7FAE20ACD7C}"/>
              </a:ext>
            </a:extLst>
          </p:cNvPr>
          <p:cNvSpPr txBox="1"/>
          <p:nvPr/>
        </p:nvSpPr>
        <p:spPr>
          <a:xfrm>
            <a:off x="802755" y="6254010"/>
            <a:ext cx="11013897" cy="369332"/>
          </a:xfrm>
          <a:prstGeom prst="rect">
            <a:avLst/>
          </a:prstGeom>
          <a:noFill/>
        </p:spPr>
        <p:txBody>
          <a:bodyPr wrap="square" rtlCol="0">
            <a:spAutoFit/>
          </a:bodyPr>
          <a:lstStyle/>
          <a:p>
            <a:r>
              <a:rPr lang="en-US"/>
              <a:t>Note: Above graph excludes submissions found to be outliers and excluded from Annex A calculations</a:t>
            </a:r>
            <a:endParaRPr lang="en-GB"/>
          </a:p>
        </p:txBody>
      </p:sp>
      <mc:AlternateContent xmlns:mc="http://schemas.openxmlformats.org/markup-compatibility/2006" xmlns:cx1="http://schemas.microsoft.com/office/drawing/2015/9/8/chartex">
        <mc:Choice Requires="cx1">
          <p:graphicFrame>
            <p:nvGraphicFramePr>
              <p:cNvPr id="8" name="Content Placeholder 7">
                <a:extLst>
                  <a:ext uri="{FF2B5EF4-FFF2-40B4-BE49-F238E27FC236}">
                    <a16:creationId xmlns:a16="http://schemas.microsoft.com/office/drawing/2014/main" id="{542D4CF0-128E-4E82-A318-98E2E35BE022}"/>
                  </a:ext>
                </a:extLst>
              </p:cNvPr>
              <p:cNvGraphicFramePr>
                <a:graphicFrameLocks noGrp="1"/>
              </p:cNvGraphicFramePr>
              <p:nvPr>
                <p:ph idx="1"/>
                <p:extLst>
                  <p:ext uri="{D42A27DB-BD31-4B8C-83A1-F6EECF244321}">
                    <p14:modId xmlns:p14="http://schemas.microsoft.com/office/powerpoint/2010/main" val="3560309467"/>
                  </p:ext>
                </p:extLst>
              </p:nvPr>
            </p:nvGraphicFramePr>
            <p:xfrm>
              <a:off x="803275" y="1622425"/>
              <a:ext cx="5214938" cy="47005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542D4CF0-128E-4E82-A318-98E2E35BE022}"/>
                  </a:ext>
                </a:extLst>
              </p:cNvPr>
              <p:cNvPicPr>
                <a:picLocks noGrp="1" noRot="1" noChangeAspect="1" noMove="1" noResize="1" noEditPoints="1" noAdjustHandles="1" noChangeArrowheads="1" noChangeShapeType="1"/>
              </p:cNvPicPr>
              <p:nvPr/>
            </p:nvPicPr>
            <p:blipFill>
              <a:blip r:embed="rId3"/>
              <a:stretch>
                <a:fillRect/>
              </a:stretch>
            </p:blipFill>
            <p:spPr>
              <a:xfrm>
                <a:off x="803275" y="1622425"/>
                <a:ext cx="5214938" cy="4700588"/>
              </a:xfrm>
              <a:prstGeom prst="rect">
                <a:avLst/>
              </a:prstGeom>
            </p:spPr>
          </p:pic>
        </mc:Fallback>
      </mc:AlternateContent>
    </p:spTree>
    <p:extLst>
      <p:ext uri="{BB962C8B-B14F-4D97-AF65-F5344CB8AC3E}">
        <p14:creationId xmlns:p14="http://schemas.microsoft.com/office/powerpoint/2010/main" val="421796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6CA3EE-1E17-4097-8E1D-8071F986AD92}"/>
              </a:ext>
            </a:extLst>
          </p:cNvPr>
          <p:cNvSpPr>
            <a:spLocks noGrp="1"/>
          </p:cNvSpPr>
          <p:nvPr>
            <p:ph type="title"/>
          </p:nvPr>
        </p:nvSpPr>
        <p:spPr/>
        <p:txBody>
          <a:bodyPr/>
          <a:lstStyle/>
          <a:p>
            <a:r>
              <a:rPr lang="en-US"/>
              <a:t>Approach to ROC %</a:t>
            </a:r>
            <a:endParaRPr lang="en-GB">
              <a:solidFill>
                <a:schemeClr val="accent4"/>
              </a:solidFill>
            </a:endParaRPr>
          </a:p>
        </p:txBody>
      </p:sp>
      <p:sp>
        <p:nvSpPr>
          <p:cNvPr id="4" name="Content Placeholder 3">
            <a:extLst>
              <a:ext uri="{FF2B5EF4-FFF2-40B4-BE49-F238E27FC236}">
                <a16:creationId xmlns:a16="http://schemas.microsoft.com/office/drawing/2014/main" id="{F3EC7A3A-57E2-AFAF-0798-24A7882D087E}"/>
              </a:ext>
            </a:extLst>
          </p:cNvPr>
          <p:cNvSpPr>
            <a:spLocks noGrp="1"/>
          </p:cNvSpPr>
          <p:nvPr>
            <p:ph idx="10"/>
          </p:nvPr>
        </p:nvSpPr>
        <p:spPr/>
        <p:txBody>
          <a:bodyPr/>
          <a:lstStyle/>
          <a:p>
            <a:pPr marL="342900"/>
            <a:r>
              <a:rPr lang="en-US" sz="2000">
                <a:solidFill>
                  <a:schemeClr val="bg1">
                    <a:lumMod val="50000"/>
                  </a:schemeClr>
                </a:solidFill>
              </a:rPr>
              <a:t>This graph shows the ROC % listed by providers as part of this exercise. Some providers chose to instead list a value per resident per week for ROC.</a:t>
            </a:r>
          </a:p>
          <a:p>
            <a:pPr marL="342900"/>
            <a:r>
              <a:rPr lang="en-US" sz="2000">
                <a:solidFill>
                  <a:schemeClr val="bg1">
                    <a:lumMod val="50000"/>
                  </a:schemeClr>
                </a:solidFill>
              </a:rPr>
              <a:t>The range submitted by providers was from 3.5% to 33% return on capital.</a:t>
            </a:r>
          </a:p>
          <a:p>
            <a:pPr marL="342900"/>
            <a:r>
              <a:rPr lang="en-US" sz="2000">
                <a:solidFill>
                  <a:schemeClr val="bg1">
                    <a:lumMod val="50000"/>
                  </a:schemeClr>
                </a:solidFill>
              </a:rPr>
              <a:t>The average value was 7.6% ROC, the median value was 6% ROC.</a:t>
            </a:r>
          </a:p>
          <a:p>
            <a:pPr marL="342900"/>
            <a:r>
              <a:rPr lang="en-US" sz="2000">
                <a:solidFill>
                  <a:schemeClr val="bg1">
                    <a:lumMod val="50000"/>
                  </a:schemeClr>
                </a:solidFill>
              </a:rPr>
              <a:t>The next page shows this expressed a value per resident per week.</a:t>
            </a:r>
          </a:p>
        </p:txBody>
      </p:sp>
      <p:sp>
        <p:nvSpPr>
          <p:cNvPr id="12" name="TextBox 11">
            <a:extLst>
              <a:ext uri="{FF2B5EF4-FFF2-40B4-BE49-F238E27FC236}">
                <a16:creationId xmlns:a16="http://schemas.microsoft.com/office/drawing/2014/main" id="{E6247119-7FBC-081B-B92B-24F40AFE728C}"/>
              </a:ext>
            </a:extLst>
          </p:cNvPr>
          <p:cNvSpPr txBox="1"/>
          <p:nvPr/>
        </p:nvSpPr>
        <p:spPr>
          <a:xfrm>
            <a:off x="802755" y="6254010"/>
            <a:ext cx="11013897" cy="369332"/>
          </a:xfrm>
          <a:prstGeom prst="rect">
            <a:avLst/>
          </a:prstGeom>
          <a:noFill/>
        </p:spPr>
        <p:txBody>
          <a:bodyPr wrap="square" rtlCol="0">
            <a:spAutoFit/>
          </a:bodyPr>
          <a:lstStyle/>
          <a:p>
            <a:r>
              <a:rPr lang="en-US"/>
              <a:t>Note: Above graph excludes submissions found to be outliers and excluded from Annex A calculations</a:t>
            </a:r>
            <a:endParaRPr lang="en-GB"/>
          </a:p>
        </p:txBody>
      </p:sp>
      <mc:AlternateContent xmlns:mc="http://schemas.openxmlformats.org/markup-compatibility/2006" xmlns:cx1="http://schemas.microsoft.com/office/drawing/2015/9/8/chartex">
        <mc:Choice Requires="cx1">
          <p:graphicFrame>
            <p:nvGraphicFramePr>
              <p:cNvPr id="6" name="Content Placeholder 5">
                <a:extLst>
                  <a:ext uri="{FF2B5EF4-FFF2-40B4-BE49-F238E27FC236}">
                    <a16:creationId xmlns:a16="http://schemas.microsoft.com/office/drawing/2014/main" id="{E82C3453-2A2C-49DF-8DC7-E1F7179927F7}"/>
                  </a:ext>
                </a:extLst>
              </p:cNvPr>
              <p:cNvGraphicFramePr>
                <a:graphicFrameLocks noGrp="1"/>
              </p:cNvGraphicFramePr>
              <p:nvPr>
                <p:ph idx="1"/>
                <p:extLst>
                  <p:ext uri="{D42A27DB-BD31-4B8C-83A1-F6EECF244321}">
                    <p14:modId xmlns:p14="http://schemas.microsoft.com/office/powerpoint/2010/main" val="433246860"/>
                  </p:ext>
                </p:extLst>
              </p:nvPr>
            </p:nvGraphicFramePr>
            <p:xfrm>
              <a:off x="803275" y="1622425"/>
              <a:ext cx="5214938" cy="47005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ent Placeholder 5">
                <a:extLst>
                  <a:ext uri="{FF2B5EF4-FFF2-40B4-BE49-F238E27FC236}">
                    <a16:creationId xmlns:a16="http://schemas.microsoft.com/office/drawing/2014/main" id="{E82C3453-2A2C-49DF-8DC7-E1F7179927F7}"/>
                  </a:ext>
                </a:extLst>
              </p:cNvPr>
              <p:cNvPicPr>
                <a:picLocks noGrp="1" noRot="1" noChangeAspect="1" noMove="1" noResize="1" noEditPoints="1" noAdjustHandles="1" noChangeArrowheads="1" noChangeShapeType="1"/>
              </p:cNvPicPr>
              <p:nvPr/>
            </p:nvPicPr>
            <p:blipFill>
              <a:blip r:embed="rId3"/>
              <a:stretch>
                <a:fillRect/>
              </a:stretch>
            </p:blipFill>
            <p:spPr>
              <a:xfrm>
                <a:off x="803275" y="1622425"/>
                <a:ext cx="5214938" cy="4700588"/>
              </a:xfrm>
              <a:prstGeom prst="rect">
                <a:avLst/>
              </a:prstGeom>
            </p:spPr>
          </p:pic>
        </mc:Fallback>
      </mc:AlternateContent>
    </p:spTree>
    <p:extLst>
      <p:ext uri="{BB962C8B-B14F-4D97-AF65-F5344CB8AC3E}">
        <p14:creationId xmlns:p14="http://schemas.microsoft.com/office/powerpoint/2010/main" val="2665171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6CA3EE-1E17-4097-8E1D-8071F986AD92}"/>
              </a:ext>
            </a:extLst>
          </p:cNvPr>
          <p:cNvSpPr>
            <a:spLocks noGrp="1"/>
          </p:cNvSpPr>
          <p:nvPr>
            <p:ph type="title"/>
          </p:nvPr>
        </p:nvSpPr>
        <p:spPr/>
        <p:txBody>
          <a:bodyPr/>
          <a:lstStyle/>
          <a:p>
            <a:r>
              <a:rPr lang="en-US"/>
              <a:t>Approach to ROC  - Value per Resident per Week</a:t>
            </a:r>
            <a:endParaRPr lang="en-GB">
              <a:solidFill>
                <a:schemeClr val="accent4"/>
              </a:solidFill>
            </a:endParaRPr>
          </a:p>
        </p:txBody>
      </p:sp>
      <p:sp>
        <p:nvSpPr>
          <p:cNvPr id="4" name="Content Placeholder 3">
            <a:extLst>
              <a:ext uri="{FF2B5EF4-FFF2-40B4-BE49-F238E27FC236}">
                <a16:creationId xmlns:a16="http://schemas.microsoft.com/office/drawing/2014/main" id="{F3EC7A3A-57E2-AFAF-0798-24A7882D087E}"/>
              </a:ext>
            </a:extLst>
          </p:cNvPr>
          <p:cNvSpPr>
            <a:spLocks noGrp="1"/>
          </p:cNvSpPr>
          <p:nvPr>
            <p:ph idx="10"/>
          </p:nvPr>
        </p:nvSpPr>
        <p:spPr>
          <a:xfrm>
            <a:off x="6480526" y="1622994"/>
            <a:ext cx="5214869" cy="4873212"/>
          </a:xfrm>
        </p:spPr>
        <p:txBody>
          <a:bodyPr>
            <a:normAutofit fontScale="77500" lnSpcReduction="20000"/>
          </a:bodyPr>
          <a:lstStyle/>
          <a:p>
            <a:pPr marL="342900">
              <a:lnSpc>
                <a:spcPct val="120000"/>
              </a:lnSpc>
            </a:pPr>
            <a:r>
              <a:rPr lang="en-US" sz="2000">
                <a:solidFill>
                  <a:schemeClr val="bg1">
                    <a:lumMod val="50000"/>
                  </a:schemeClr>
                </a:solidFill>
              </a:rPr>
              <a:t>This graph shows where providers decided to list ROC as a value per resident per week instead of as a percentage of the home's valuation.</a:t>
            </a:r>
          </a:p>
          <a:p>
            <a:pPr marL="342900">
              <a:lnSpc>
                <a:spcPct val="120000"/>
              </a:lnSpc>
            </a:pPr>
            <a:r>
              <a:rPr lang="en-US" sz="2000">
                <a:solidFill>
                  <a:schemeClr val="bg1">
                    <a:lumMod val="50000"/>
                  </a:schemeClr>
                </a:solidFill>
              </a:rPr>
              <a:t>The range submitted by providers was from £20.93 to £369.00 return on capital.</a:t>
            </a:r>
          </a:p>
          <a:p>
            <a:pPr marL="342900">
              <a:lnSpc>
                <a:spcPct val="120000"/>
              </a:lnSpc>
            </a:pPr>
            <a:r>
              <a:rPr lang="en-US" sz="2000">
                <a:solidFill>
                  <a:schemeClr val="bg1">
                    <a:lumMod val="50000"/>
                  </a:schemeClr>
                </a:solidFill>
              </a:rPr>
              <a:t>Overall, when looking at all submissions used to calculate Annex A, the average value was £152.78 and the median, £147.36. (14% on CoC median residential rates listed in Annex A).</a:t>
            </a:r>
          </a:p>
          <a:p>
            <a:pPr marL="342900">
              <a:lnSpc>
                <a:spcPct val="120000"/>
              </a:lnSpc>
            </a:pPr>
            <a:r>
              <a:rPr lang="en-US" sz="2000" b="1">
                <a:solidFill>
                  <a:schemeClr val="bg1">
                    <a:lumMod val="50000"/>
                  </a:schemeClr>
                </a:solidFill>
              </a:rPr>
              <a:t>Suffolk have reviewed submissions and guidance around benchmarks available and believe an overall profit of 10% to encompass both ROO &amp; ROC is a fair profit to enable sustainability in the market in the market for current and future provision.</a:t>
            </a:r>
          </a:p>
          <a:p>
            <a:pPr marL="800100" lvl="1">
              <a:lnSpc>
                <a:spcPct val="120000"/>
              </a:lnSpc>
            </a:pPr>
            <a:r>
              <a:rPr lang="en-US" sz="2000" b="1" i="1">
                <a:solidFill>
                  <a:schemeClr val="bg1">
                    <a:lumMod val="50000"/>
                  </a:schemeClr>
                </a:solidFill>
              </a:rPr>
              <a:t>This would differ from the median values listed in Annex A and would need to be modelled separately. </a:t>
            </a:r>
          </a:p>
        </p:txBody>
      </p:sp>
      <p:sp>
        <p:nvSpPr>
          <p:cNvPr id="12" name="TextBox 11">
            <a:extLst>
              <a:ext uri="{FF2B5EF4-FFF2-40B4-BE49-F238E27FC236}">
                <a16:creationId xmlns:a16="http://schemas.microsoft.com/office/drawing/2014/main" id="{E6247119-7FBC-081B-B92B-24F40AFE728C}"/>
              </a:ext>
            </a:extLst>
          </p:cNvPr>
          <p:cNvSpPr txBox="1"/>
          <p:nvPr/>
        </p:nvSpPr>
        <p:spPr>
          <a:xfrm>
            <a:off x="802755" y="6254010"/>
            <a:ext cx="11013897" cy="369332"/>
          </a:xfrm>
          <a:prstGeom prst="rect">
            <a:avLst/>
          </a:prstGeom>
          <a:noFill/>
        </p:spPr>
        <p:txBody>
          <a:bodyPr wrap="square" rtlCol="0">
            <a:spAutoFit/>
          </a:bodyPr>
          <a:lstStyle/>
          <a:p>
            <a:r>
              <a:rPr lang="en-US"/>
              <a:t>Note: Above graph excludes submissions found to be outliers and excluded from Annex A calculations</a:t>
            </a:r>
            <a:endParaRPr lang="en-GB"/>
          </a:p>
        </p:txBody>
      </p:sp>
      <mc:AlternateContent xmlns:mc="http://schemas.openxmlformats.org/markup-compatibility/2006" xmlns:cx1="http://schemas.microsoft.com/office/drawing/2015/9/8/chartex">
        <mc:Choice Requires="cx1">
          <p:graphicFrame>
            <p:nvGraphicFramePr>
              <p:cNvPr id="10" name="Content Placeholder 9">
                <a:extLst>
                  <a:ext uri="{FF2B5EF4-FFF2-40B4-BE49-F238E27FC236}">
                    <a16:creationId xmlns:a16="http://schemas.microsoft.com/office/drawing/2014/main" id="{3D315C6B-BED2-49A9-8041-7C65EB77E6DD}"/>
                  </a:ext>
                </a:extLst>
              </p:cNvPr>
              <p:cNvGraphicFramePr>
                <a:graphicFrameLocks noGrp="1"/>
              </p:cNvGraphicFramePr>
              <p:nvPr>
                <p:ph idx="1"/>
                <p:extLst>
                  <p:ext uri="{D42A27DB-BD31-4B8C-83A1-F6EECF244321}">
                    <p14:modId xmlns:p14="http://schemas.microsoft.com/office/powerpoint/2010/main" val="2015870612"/>
                  </p:ext>
                </p:extLst>
              </p:nvPr>
            </p:nvGraphicFramePr>
            <p:xfrm>
              <a:off x="803275" y="1622425"/>
              <a:ext cx="5214938" cy="470058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0" name="Content Placeholder 9">
                <a:extLst>
                  <a:ext uri="{FF2B5EF4-FFF2-40B4-BE49-F238E27FC236}">
                    <a16:creationId xmlns:a16="http://schemas.microsoft.com/office/drawing/2014/main" id="{3D315C6B-BED2-49A9-8041-7C65EB77E6DD}"/>
                  </a:ext>
                </a:extLst>
              </p:cNvPr>
              <p:cNvPicPr>
                <a:picLocks noGrp="1" noRot="1" noChangeAspect="1" noMove="1" noResize="1" noEditPoints="1" noAdjustHandles="1" noChangeArrowheads="1" noChangeShapeType="1"/>
              </p:cNvPicPr>
              <p:nvPr/>
            </p:nvPicPr>
            <p:blipFill>
              <a:blip r:embed="rId3"/>
              <a:stretch>
                <a:fillRect/>
              </a:stretch>
            </p:blipFill>
            <p:spPr>
              <a:xfrm>
                <a:off x="803275" y="1622425"/>
                <a:ext cx="5214938" cy="4700588"/>
              </a:xfrm>
              <a:prstGeom prst="rect">
                <a:avLst/>
              </a:prstGeom>
            </p:spPr>
          </p:pic>
        </mc:Fallback>
      </mc:AlternateContent>
    </p:spTree>
    <p:extLst>
      <p:ext uri="{BB962C8B-B14F-4D97-AF65-F5344CB8AC3E}">
        <p14:creationId xmlns:p14="http://schemas.microsoft.com/office/powerpoint/2010/main" val="380039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5C5BB-4E23-FA19-B022-362AB3B8E230}"/>
              </a:ext>
            </a:extLst>
          </p:cNvPr>
          <p:cNvSpPr>
            <a:spLocks noGrp="1"/>
          </p:cNvSpPr>
          <p:nvPr>
            <p:ph idx="1"/>
          </p:nvPr>
        </p:nvSpPr>
        <p:spPr/>
        <p:txBody>
          <a:bodyPr lIns="91440" tIns="45720" rIns="91440" bIns="45720" anchor="t">
            <a:normAutofit/>
          </a:bodyPr>
          <a:lstStyle/>
          <a:p>
            <a:pPr marL="342900">
              <a:buFont typeface="Arial" panose="020B0604020202020204" pitchFamily="34" charset="0"/>
              <a:buChar char="•"/>
            </a:pPr>
            <a:r>
              <a:rPr lang="en-US" sz="2000">
                <a:cs typeface="Arial"/>
              </a:rPr>
              <a:t>Calculations within the iese care home tool utilise occupancy rates submitted by providers, for fields where costs are shared across the whole home.</a:t>
            </a:r>
          </a:p>
          <a:p>
            <a:pPr>
              <a:buFont typeface="Arial" panose="020B0604020202020204" pitchFamily="34" charset="0"/>
              <a:buChar char="•"/>
            </a:pPr>
            <a:r>
              <a:rPr lang="en-US" sz="2000" u="sng">
                <a:ea typeface="Calibri Light"/>
                <a:cs typeface="Arial"/>
              </a:rPr>
              <a:t>Total Active Beds Occupancy</a:t>
            </a:r>
          </a:p>
          <a:p>
            <a:pPr lvl="1">
              <a:buFont typeface="Arial" panose="020B0604020202020204" pitchFamily="34" charset="0"/>
              <a:buChar char="•"/>
            </a:pPr>
            <a:r>
              <a:rPr lang="en-US" sz="2000">
                <a:cs typeface="Arial"/>
              </a:rPr>
              <a:t>The average occupancy submitted by Suffolk providers in the iese tool is 89%</a:t>
            </a:r>
          </a:p>
          <a:p>
            <a:pPr lvl="1">
              <a:buFont typeface="Arial" panose="020B0604020202020204" pitchFamily="34" charset="0"/>
              <a:buChar char="•"/>
            </a:pPr>
            <a:r>
              <a:rPr lang="en-US" sz="2000">
                <a:cs typeface="Arial"/>
              </a:rPr>
              <a:t>The median occupancy submitted by Suffolk providers in the iese tool is 91%</a:t>
            </a:r>
          </a:p>
          <a:p>
            <a:pPr lvl="1">
              <a:buFont typeface="Arial" panose="020B0604020202020204" pitchFamily="34" charset="0"/>
              <a:buChar char="•"/>
            </a:pPr>
            <a:endParaRPr lang="en-US" sz="2000">
              <a:cs typeface="Arial"/>
            </a:endParaRPr>
          </a:p>
          <a:p>
            <a:pPr>
              <a:buFont typeface="Arial" panose="020B0604020202020204" pitchFamily="34" charset="0"/>
              <a:buChar char="•"/>
            </a:pPr>
            <a:r>
              <a:rPr lang="en-US" sz="2000" u="sng">
                <a:cs typeface="Arial"/>
              </a:rPr>
              <a:t>CQC Total No. of Registered Beds</a:t>
            </a:r>
          </a:p>
          <a:p>
            <a:pPr lvl="1">
              <a:buFont typeface="Arial" panose="020B0604020202020204" pitchFamily="34" charset="0"/>
              <a:buChar char="•"/>
            </a:pPr>
            <a:r>
              <a:rPr lang="en-US" sz="2000">
                <a:cs typeface="Arial"/>
              </a:rPr>
              <a:t>The average occupancy submitted by Suffolk providers in the iese tool is 83%</a:t>
            </a:r>
          </a:p>
          <a:p>
            <a:pPr lvl="1">
              <a:buFont typeface="Arial" panose="020B0604020202020204" pitchFamily="34" charset="0"/>
              <a:buChar char="•"/>
            </a:pPr>
            <a:r>
              <a:rPr lang="en-US" sz="2000">
                <a:cs typeface="Arial"/>
              </a:rPr>
              <a:t>The median occupancy submitted by Suffolk providers in the iese tool is 85%</a:t>
            </a:r>
          </a:p>
          <a:p>
            <a:pPr lvl="1">
              <a:buFont typeface="Arial" panose="020B0604020202020204" pitchFamily="34" charset="0"/>
              <a:buChar char="•"/>
            </a:pPr>
            <a:endParaRPr lang="en-US" sz="2000" i="1" u="sng">
              <a:cs typeface="Arial"/>
            </a:endParaRPr>
          </a:p>
          <a:p>
            <a:pPr lvl="1">
              <a:buFont typeface="Arial" panose="020B0604020202020204" pitchFamily="34" charset="0"/>
              <a:buChar char="•"/>
            </a:pPr>
            <a:r>
              <a:rPr lang="en-US" sz="2000" b="1">
                <a:cs typeface="Arial"/>
              </a:rPr>
              <a:t>Suffolk have reviewed submissions and guidance around benchmarks available and believe 90% occupancy rates are fair. However, from CQC registered beds, median occupancy rates are lower than this and further modelling will need to take place to understand the impact of this on the costs listed in Annex A.</a:t>
            </a:r>
          </a:p>
        </p:txBody>
      </p:sp>
      <p:sp>
        <p:nvSpPr>
          <p:cNvPr id="3" name="Title 2">
            <a:extLst>
              <a:ext uri="{FF2B5EF4-FFF2-40B4-BE49-F238E27FC236}">
                <a16:creationId xmlns:a16="http://schemas.microsoft.com/office/drawing/2014/main" id="{27FEF0DC-AAED-4FC8-035A-E0510AEF8A38}"/>
              </a:ext>
            </a:extLst>
          </p:cNvPr>
          <p:cNvSpPr>
            <a:spLocks noGrp="1"/>
          </p:cNvSpPr>
          <p:nvPr>
            <p:ph type="title"/>
          </p:nvPr>
        </p:nvSpPr>
        <p:spPr/>
        <p:txBody>
          <a:bodyPr anchor="t"/>
          <a:lstStyle/>
          <a:p>
            <a:r>
              <a:rPr lang="en-US"/>
              <a:t>Approach to Occupancy</a:t>
            </a:r>
            <a:endParaRPr lang="en-GB"/>
          </a:p>
        </p:txBody>
      </p:sp>
    </p:spTree>
    <p:extLst>
      <p:ext uri="{BB962C8B-B14F-4D97-AF65-F5344CB8AC3E}">
        <p14:creationId xmlns:p14="http://schemas.microsoft.com/office/powerpoint/2010/main" val="3237800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0A49E6-83AF-2544-77FA-72B0C738779E}"/>
              </a:ext>
            </a:extLst>
          </p:cNvPr>
          <p:cNvGraphicFramePr>
            <a:graphicFrameLocks noGrp="1"/>
          </p:cNvGraphicFramePr>
          <p:nvPr>
            <p:ph idx="1"/>
          </p:nvPr>
        </p:nvGraphicFramePr>
        <p:xfrm>
          <a:off x="803275" y="1393161"/>
          <a:ext cx="10891836" cy="4876800"/>
        </p:xfrm>
        <a:graphic>
          <a:graphicData uri="http://schemas.openxmlformats.org/drawingml/2006/table">
            <a:tbl>
              <a:tblPr>
                <a:tableStyleId>{5C22544A-7EE6-4342-B048-85BDC9FD1C3A}</a:tableStyleId>
              </a:tblPr>
              <a:tblGrid>
                <a:gridCol w="3531988">
                  <a:extLst>
                    <a:ext uri="{9D8B030D-6E8A-4147-A177-3AD203B41FA5}">
                      <a16:colId xmlns:a16="http://schemas.microsoft.com/office/drawing/2014/main" val="58350483"/>
                    </a:ext>
                  </a:extLst>
                </a:gridCol>
                <a:gridCol w="1839962">
                  <a:extLst>
                    <a:ext uri="{9D8B030D-6E8A-4147-A177-3AD203B41FA5}">
                      <a16:colId xmlns:a16="http://schemas.microsoft.com/office/drawing/2014/main" val="3758613618"/>
                    </a:ext>
                  </a:extLst>
                </a:gridCol>
                <a:gridCol w="1839962">
                  <a:extLst>
                    <a:ext uri="{9D8B030D-6E8A-4147-A177-3AD203B41FA5}">
                      <a16:colId xmlns:a16="http://schemas.microsoft.com/office/drawing/2014/main" val="3537608209"/>
                    </a:ext>
                  </a:extLst>
                </a:gridCol>
                <a:gridCol w="1839962">
                  <a:extLst>
                    <a:ext uri="{9D8B030D-6E8A-4147-A177-3AD203B41FA5}">
                      <a16:colId xmlns:a16="http://schemas.microsoft.com/office/drawing/2014/main" val="2672668450"/>
                    </a:ext>
                  </a:extLst>
                </a:gridCol>
                <a:gridCol w="1839962">
                  <a:extLst>
                    <a:ext uri="{9D8B030D-6E8A-4147-A177-3AD203B41FA5}">
                      <a16:colId xmlns:a16="http://schemas.microsoft.com/office/drawing/2014/main" val="654370365"/>
                    </a:ext>
                  </a:extLst>
                </a:gridCol>
              </a:tblGrid>
              <a:tr h="235029">
                <a:tc>
                  <a:txBody>
                    <a:bodyPr/>
                    <a:lstStyle/>
                    <a:p>
                      <a:pPr algn="l" fontAlgn="b"/>
                      <a:r>
                        <a:rPr lang="en-US" sz="800" u="none" strike="noStrike" dirty="0">
                          <a:solidFill>
                            <a:schemeClr val="bg1"/>
                          </a:solidFill>
                          <a:effectLst/>
                        </a:rPr>
                        <a:t>Cost of care exercise results - all cells should be £ per resident per week, MEDIANS.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l" fontAlgn="b"/>
                      <a:r>
                        <a:rPr lang="en-US" sz="800" u="none" strike="noStrike">
                          <a:solidFill>
                            <a:schemeClr val="bg1"/>
                          </a:solidFill>
                          <a:effectLst/>
                        </a:rPr>
                        <a:t>65+ care home places without nursing</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l" fontAlgn="b"/>
                      <a:r>
                        <a:rPr lang="en-US" sz="800" u="none" strike="noStrike">
                          <a:solidFill>
                            <a:schemeClr val="bg1"/>
                          </a:solidFill>
                          <a:effectLst/>
                        </a:rPr>
                        <a:t>65+ care home places without nursing, enhanced needs</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l" fontAlgn="b"/>
                      <a:r>
                        <a:rPr lang="en-US" sz="800" u="none" strike="noStrike" dirty="0">
                          <a:solidFill>
                            <a:schemeClr val="bg1"/>
                          </a:solidFill>
                          <a:effectLst/>
                        </a:rPr>
                        <a:t>65+ care home places with nursing</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l" fontAlgn="b"/>
                      <a:r>
                        <a:rPr lang="en-US" sz="800" u="none" strike="noStrike" dirty="0">
                          <a:solidFill>
                            <a:schemeClr val="bg1"/>
                          </a:solidFill>
                          <a:effectLst/>
                        </a:rPr>
                        <a:t>65+ care home places with nursing, enhanced needs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4028892923"/>
                  </a:ext>
                </a:extLst>
              </a:tr>
              <a:tr h="117515">
                <a:tc>
                  <a:txBody>
                    <a:bodyPr/>
                    <a:lstStyle/>
                    <a:p>
                      <a:pPr algn="l" fontAlgn="ctr"/>
                      <a:r>
                        <a:rPr lang="en-GB" sz="800" u="none" strike="noStrike">
                          <a:solidFill>
                            <a:schemeClr val="bg1"/>
                          </a:solidFill>
                          <a:effectLst/>
                        </a:rPr>
                        <a:t>Total Care Home Staffing</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£602.88</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£590.81</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£882.97</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£923.48</a:t>
                      </a:r>
                    </a:p>
                  </a:txBody>
                  <a:tcPr marL="0" marR="0" marT="0" marB="0" anchor="b"/>
                </a:tc>
                <a:extLst>
                  <a:ext uri="{0D108BD9-81ED-4DB2-BD59-A6C34878D82A}">
                    <a16:rowId xmlns:a16="http://schemas.microsoft.com/office/drawing/2014/main" val="1415244222"/>
                  </a:ext>
                </a:extLst>
              </a:tr>
              <a:tr h="117515">
                <a:tc>
                  <a:txBody>
                    <a:bodyPr/>
                    <a:lstStyle/>
                    <a:p>
                      <a:pPr algn="l" fontAlgn="ctr"/>
                      <a:r>
                        <a:rPr lang="en-GB" sz="800" u="none" strike="noStrike" dirty="0">
                          <a:solidFill>
                            <a:schemeClr val="bg1"/>
                          </a:solidFill>
                          <a:effectLst/>
                        </a:rPr>
                        <a:t>Nursing Staff</a:t>
                      </a:r>
                      <a:endParaRPr lang="en-GB" sz="800" b="0" i="0" u="none" strike="noStrike" dirty="0">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£0.00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£0.00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£279.16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£286.43</a:t>
                      </a:r>
                    </a:p>
                  </a:txBody>
                  <a:tcPr marL="0" marR="0" marT="0" marB="0" anchor="b"/>
                </a:tc>
                <a:extLst>
                  <a:ext uri="{0D108BD9-81ED-4DB2-BD59-A6C34878D82A}">
                    <a16:rowId xmlns:a16="http://schemas.microsoft.com/office/drawing/2014/main" val="972976255"/>
                  </a:ext>
                </a:extLst>
              </a:tr>
              <a:tr h="117515">
                <a:tc>
                  <a:txBody>
                    <a:bodyPr/>
                    <a:lstStyle/>
                    <a:p>
                      <a:pPr algn="l" fontAlgn="ctr"/>
                      <a:r>
                        <a:rPr lang="en-GB" sz="800" u="none" strike="noStrike">
                          <a:solidFill>
                            <a:schemeClr val="bg1"/>
                          </a:solidFill>
                          <a:effectLst/>
                        </a:rPr>
                        <a:t>Care Staff</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£373.72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£363.06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£367.76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£401.81</a:t>
                      </a:r>
                    </a:p>
                  </a:txBody>
                  <a:tcPr marL="0" marR="0" marT="0" marB="0" anchor="b"/>
                </a:tc>
                <a:extLst>
                  <a:ext uri="{0D108BD9-81ED-4DB2-BD59-A6C34878D82A}">
                    <a16:rowId xmlns:a16="http://schemas.microsoft.com/office/drawing/2014/main" val="3455720976"/>
                  </a:ext>
                </a:extLst>
              </a:tr>
              <a:tr h="117515">
                <a:tc>
                  <a:txBody>
                    <a:bodyPr/>
                    <a:lstStyle/>
                    <a:p>
                      <a:pPr algn="l" fontAlgn="ctr"/>
                      <a:r>
                        <a:rPr lang="en-GB" sz="800" u="none" strike="noStrike">
                          <a:solidFill>
                            <a:schemeClr val="bg1"/>
                          </a:solidFill>
                          <a:effectLst/>
                        </a:rPr>
                        <a:t>Therapy Staff (Occupational &amp; Physio)</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£12.96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£12.88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£13.35</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£13.31</a:t>
                      </a:r>
                    </a:p>
                  </a:txBody>
                  <a:tcPr marL="0" marR="0" marT="0" marB="0" anchor="b"/>
                </a:tc>
                <a:extLst>
                  <a:ext uri="{0D108BD9-81ED-4DB2-BD59-A6C34878D82A}">
                    <a16:rowId xmlns:a16="http://schemas.microsoft.com/office/drawing/2014/main" val="1895462876"/>
                  </a:ext>
                </a:extLst>
              </a:tr>
              <a:tr h="117515">
                <a:tc>
                  <a:txBody>
                    <a:bodyPr/>
                    <a:lstStyle/>
                    <a:p>
                      <a:pPr algn="l" fontAlgn="ctr"/>
                      <a:r>
                        <a:rPr lang="en-GB" sz="800" u="none" strike="noStrike">
                          <a:solidFill>
                            <a:schemeClr val="bg1"/>
                          </a:solidFill>
                          <a:effectLst/>
                        </a:rPr>
                        <a:t>Activity Coordinators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£16.56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£16.46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£17.06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£17.00</a:t>
                      </a:r>
                    </a:p>
                  </a:txBody>
                  <a:tcPr marL="0" marR="0" marT="0" marB="0" anchor="b"/>
                </a:tc>
                <a:extLst>
                  <a:ext uri="{0D108BD9-81ED-4DB2-BD59-A6C34878D82A}">
                    <a16:rowId xmlns:a16="http://schemas.microsoft.com/office/drawing/2014/main" val="1027423352"/>
                  </a:ext>
                </a:extLst>
              </a:tr>
              <a:tr h="117515">
                <a:tc>
                  <a:txBody>
                    <a:bodyPr/>
                    <a:lstStyle/>
                    <a:p>
                      <a:pPr algn="l" fontAlgn="ctr"/>
                      <a:r>
                        <a:rPr lang="en-GB" sz="800" u="none" strike="noStrike">
                          <a:solidFill>
                            <a:schemeClr val="bg1"/>
                          </a:solidFill>
                          <a:effectLst/>
                        </a:rPr>
                        <a:t>Service Management (Registered Manager/Deputy)</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£43.08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£42.81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£44.37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£44.22</a:t>
                      </a:r>
                    </a:p>
                  </a:txBody>
                  <a:tcPr marL="0" marR="0" marT="0" marB="0" anchor="b"/>
                </a:tc>
                <a:extLst>
                  <a:ext uri="{0D108BD9-81ED-4DB2-BD59-A6C34878D82A}">
                    <a16:rowId xmlns:a16="http://schemas.microsoft.com/office/drawing/2014/main" val="2021588992"/>
                  </a:ext>
                </a:extLst>
              </a:tr>
              <a:tr h="117515">
                <a:tc>
                  <a:txBody>
                    <a:bodyPr/>
                    <a:lstStyle/>
                    <a:p>
                      <a:pPr algn="l" fontAlgn="ctr"/>
                      <a:r>
                        <a:rPr lang="en-US" sz="800" u="none" strike="noStrike">
                          <a:solidFill>
                            <a:schemeClr val="bg1"/>
                          </a:solidFill>
                          <a:effectLst/>
                        </a:rPr>
                        <a:t>Reception &amp; Admin staff at the home </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dirty="0">
                          <a:solidFill>
                            <a:srgbClr val="000000"/>
                          </a:solidFill>
                          <a:effectLst/>
                          <a:latin typeface="Calibri" panose="020F0502020204030204" pitchFamily="34" charset="0"/>
                        </a:rPr>
                        <a:t>£15.49</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£15.40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£15.96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£15.91</a:t>
                      </a:r>
                    </a:p>
                  </a:txBody>
                  <a:tcPr marL="0" marR="0" marT="0" marB="0" anchor="b"/>
                </a:tc>
                <a:extLst>
                  <a:ext uri="{0D108BD9-81ED-4DB2-BD59-A6C34878D82A}">
                    <a16:rowId xmlns:a16="http://schemas.microsoft.com/office/drawing/2014/main" val="2158280398"/>
                  </a:ext>
                </a:extLst>
              </a:tr>
              <a:tr h="117515">
                <a:tc>
                  <a:txBody>
                    <a:bodyPr/>
                    <a:lstStyle/>
                    <a:p>
                      <a:pPr algn="l" fontAlgn="ctr"/>
                      <a:r>
                        <a:rPr lang="en-GB" sz="800" u="none" strike="noStrike">
                          <a:solidFill>
                            <a:schemeClr val="bg1"/>
                          </a:solidFill>
                          <a:effectLst/>
                        </a:rPr>
                        <a:t>Chefs / Cooks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£44.04</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£43.76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£45.36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£45.20</a:t>
                      </a:r>
                    </a:p>
                  </a:txBody>
                  <a:tcPr marL="0" marR="0" marT="0" marB="0" anchor="b"/>
                </a:tc>
                <a:extLst>
                  <a:ext uri="{0D108BD9-81ED-4DB2-BD59-A6C34878D82A}">
                    <a16:rowId xmlns:a16="http://schemas.microsoft.com/office/drawing/2014/main" val="2612301401"/>
                  </a:ext>
                </a:extLst>
              </a:tr>
              <a:tr h="117515">
                <a:tc>
                  <a:txBody>
                    <a:bodyPr/>
                    <a:lstStyle/>
                    <a:p>
                      <a:pPr algn="l" fontAlgn="ctr"/>
                      <a:r>
                        <a:rPr lang="en-US" sz="800" u="none" strike="noStrike">
                          <a:solidFill>
                            <a:schemeClr val="bg1"/>
                          </a:solidFill>
                          <a:effectLst/>
                        </a:rPr>
                        <a:t>Domestic staff (cleaning, laundry &amp; kitchen)</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£59.77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£59.40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£61.57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£61.36</a:t>
                      </a:r>
                    </a:p>
                  </a:txBody>
                  <a:tcPr marL="0" marR="0" marT="0" marB="0" anchor="b"/>
                </a:tc>
                <a:extLst>
                  <a:ext uri="{0D108BD9-81ED-4DB2-BD59-A6C34878D82A}">
                    <a16:rowId xmlns:a16="http://schemas.microsoft.com/office/drawing/2014/main" val="2814878309"/>
                  </a:ext>
                </a:extLst>
              </a:tr>
              <a:tr h="117515">
                <a:tc>
                  <a:txBody>
                    <a:bodyPr/>
                    <a:lstStyle/>
                    <a:p>
                      <a:pPr algn="l" fontAlgn="ctr"/>
                      <a:r>
                        <a:rPr lang="en-GB" sz="800" u="none" strike="noStrike">
                          <a:solidFill>
                            <a:schemeClr val="bg1"/>
                          </a:solidFill>
                          <a:effectLst/>
                        </a:rPr>
                        <a:t>Maintenance &amp; Gardening</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£15.60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£15.51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£16.07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£16.02</a:t>
                      </a:r>
                    </a:p>
                  </a:txBody>
                  <a:tcPr marL="0" marR="0" marT="0" marB="0" anchor="b"/>
                </a:tc>
                <a:extLst>
                  <a:ext uri="{0D108BD9-81ED-4DB2-BD59-A6C34878D82A}">
                    <a16:rowId xmlns:a16="http://schemas.microsoft.com/office/drawing/2014/main" val="3576313552"/>
                  </a:ext>
                </a:extLst>
              </a:tr>
              <a:tr h="117515">
                <a:tc>
                  <a:txBody>
                    <a:bodyPr/>
                    <a:lstStyle/>
                    <a:p>
                      <a:pPr algn="l" fontAlgn="ctr"/>
                      <a:r>
                        <a:rPr lang="en-US" sz="800" u="none" strike="noStrike">
                          <a:solidFill>
                            <a:schemeClr val="bg1"/>
                          </a:solidFill>
                          <a:effectLst/>
                        </a:rPr>
                        <a:t>Other care home staffing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£21.66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£21.52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£22.31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£22.23</a:t>
                      </a:r>
                    </a:p>
                  </a:txBody>
                  <a:tcPr marL="0" marR="0" marT="0" marB="0" anchor="b"/>
                </a:tc>
                <a:extLst>
                  <a:ext uri="{0D108BD9-81ED-4DB2-BD59-A6C34878D82A}">
                    <a16:rowId xmlns:a16="http://schemas.microsoft.com/office/drawing/2014/main" val="2902954623"/>
                  </a:ext>
                </a:extLst>
              </a:tr>
              <a:tr h="117515">
                <a:tc>
                  <a:txBody>
                    <a:bodyPr/>
                    <a:lstStyle/>
                    <a:p>
                      <a:pPr algn="l" fontAlgn="ctr"/>
                      <a:r>
                        <a:rPr lang="en-GB" sz="800" u="none" strike="noStrike">
                          <a:solidFill>
                            <a:schemeClr val="bg1"/>
                          </a:solidFill>
                          <a:effectLst/>
                        </a:rPr>
                        <a:t>Total Care Home Premises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£69.32</a:t>
                      </a:r>
                    </a:p>
                  </a:txBody>
                  <a:tcPr marL="0" marR="0" marT="0" marB="0" anchor="b"/>
                </a:tc>
                <a:tc>
                  <a:txBody>
                    <a:bodyPr/>
                    <a:lstStyle/>
                    <a:p>
                      <a:pPr algn="r" fontAlgn="b"/>
                      <a:r>
                        <a:rPr lang="en-GB" sz="700" b="1" i="0" u="none" strike="noStrike" dirty="0">
                          <a:solidFill>
                            <a:srgbClr val="000000"/>
                          </a:solidFill>
                          <a:effectLst/>
                          <a:latin typeface="Calibri" panose="020F0502020204030204" pitchFamily="34" charset="0"/>
                        </a:rPr>
                        <a:t>£68.90</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£71.41</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£71.16</a:t>
                      </a:r>
                    </a:p>
                  </a:txBody>
                  <a:tcPr marL="0" marR="0" marT="0" marB="0" anchor="b"/>
                </a:tc>
                <a:extLst>
                  <a:ext uri="{0D108BD9-81ED-4DB2-BD59-A6C34878D82A}">
                    <a16:rowId xmlns:a16="http://schemas.microsoft.com/office/drawing/2014/main" val="1471366639"/>
                  </a:ext>
                </a:extLst>
              </a:tr>
              <a:tr h="117515">
                <a:tc>
                  <a:txBody>
                    <a:bodyPr/>
                    <a:lstStyle/>
                    <a:p>
                      <a:pPr algn="l" fontAlgn="ctr"/>
                      <a:r>
                        <a:rPr lang="en-GB" sz="800" u="none" strike="noStrike">
                          <a:solidFill>
                            <a:schemeClr val="bg1"/>
                          </a:solidFill>
                          <a:effectLst/>
                        </a:rPr>
                        <a:t>Fixtures &amp; fittings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£13.97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£13.88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£14.39</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£14.34</a:t>
                      </a:r>
                    </a:p>
                  </a:txBody>
                  <a:tcPr marL="0" marR="0" marT="0" marB="0" anchor="b"/>
                </a:tc>
                <a:extLst>
                  <a:ext uri="{0D108BD9-81ED-4DB2-BD59-A6C34878D82A}">
                    <a16:rowId xmlns:a16="http://schemas.microsoft.com/office/drawing/2014/main" val="897705544"/>
                  </a:ext>
                </a:extLst>
              </a:tr>
              <a:tr h="117515">
                <a:tc>
                  <a:txBody>
                    <a:bodyPr/>
                    <a:lstStyle/>
                    <a:p>
                      <a:pPr algn="l" fontAlgn="ctr"/>
                      <a:r>
                        <a:rPr lang="en-GB" sz="800" u="none" strike="noStrike">
                          <a:solidFill>
                            <a:schemeClr val="bg1"/>
                          </a:solidFill>
                          <a:effectLst/>
                        </a:rPr>
                        <a:t>Repairs and maintenance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£34.52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£34.31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£35.56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£35.44</a:t>
                      </a:r>
                    </a:p>
                  </a:txBody>
                  <a:tcPr marL="0" marR="0" marT="0" marB="0" anchor="b"/>
                </a:tc>
                <a:extLst>
                  <a:ext uri="{0D108BD9-81ED-4DB2-BD59-A6C34878D82A}">
                    <a16:rowId xmlns:a16="http://schemas.microsoft.com/office/drawing/2014/main" val="3729475297"/>
                  </a:ext>
                </a:extLst>
              </a:tr>
              <a:tr h="117515">
                <a:tc>
                  <a:txBody>
                    <a:bodyPr/>
                    <a:lstStyle/>
                    <a:p>
                      <a:pPr algn="l" fontAlgn="ctr"/>
                      <a:r>
                        <a:rPr lang="en-GB" sz="800" u="none" strike="noStrike">
                          <a:solidFill>
                            <a:schemeClr val="bg1"/>
                          </a:solidFill>
                          <a:effectLst/>
                        </a:rPr>
                        <a:t>Furniture, furnishings and equipment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£10.67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£10.99</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£10.95</a:t>
                      </a:r>
                    </a:p>
                  </a:txBody>
                  <a:tcPr marL="0" marR="0" marT="0" marB="0" anchor="b"/>
                </a:tc>
                <a:extLst>
                  <a:ext uri="{0D108BD9-81ED-4DB2-BD59-A6C34878D82A}">
                    <a16:rowId xmlns:a16="http://schemas.microsoft.com/office/drawing/2014/main" val="1216916136"/>
                  </a:ext>
                </a:extLst>
              </a:tr>
              <a:tr h="117515">
                <a:tc>
                  <a:txBody>
                    <a:bodyPr/>
                    <a:lstStyle/>
                    <a:p>
                      <a:pPr algn="l" fontAlgn="ctr"/>
                      <a:r>
                        <a:rPr lang="en-US" sz="800" u="none" strike="noStrike">
                          <a:solidFill>
                            <a:schemeClr val="bg1"/>
                          </a:solidFill>
                          <a:effectLst/>
                        </a:rPr>
                        <a:t>Other care home premises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£10.17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£10.10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£10.47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£10.44</a:t>
                      </a:r>
                    </a:p>
                  </a:txBody>
                  <a:tcPr marL="0" marR="0" marT="0" marB="0" anchor="b"/>
                </a:tc>
                <a:extLst>
                  <a:ext uri="{0D108BD9-81ED-4DB2-BD59-A6C34878D82A}">
                    <a16:rowId xmlns:a16="http://schemas.microsoft.com/office/drawing/2014/main" val="1017704852"/>
                  </a:ext>
                </a:extLst>
              </a:tr>
              <a:tr h="117515">
                <a:tc>
                  <a:txBody>
                    <a:bodyPr/>
                    <a:lstStyle/>
                    <a:p>
                      <a:pPr algn="l" fontAlgn="ctr"/>
                      <a:r>
                        <a:rPr lang="en-US" sz="800" u="none" strike="noStrike">
                          <a:solidFill>
                            <a:schemeClr val="bg1"/>
                          </a:solidFill>
                          <a:effectLst/>
                        </a:rPr>
                        <a:t>Total Care Home Supplies and Services</a:t>
                      </a:r>
                      <a:endParaRPr lang="en-US"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£116.40</a:t>
                      </a:r>
                    </a:p>
                  </a:txBody>
                  <a:tcPr marL="0" marR="0" marT="0" marB="0" anchor="b"/>
                </a:tc>
                <a:tc>
                  <a:txBody>
                    <a:bodyPr/>
                    <a:lstStyle/>
                    <a:p>
                      <a:pPr algn="r" fontAlgn="b"/>
                      <a:r>
                        <a:rPr lang="en-GB" sz="700" b="1" i="0" u="none" strike="noStrike" dirty="0">
                          <a:solidFill>
                            <a:srgbClr val="000000"/>
                          </a:solidFill>
                          <a:effectLst/>
                          <a:latin typeface="Calibri" panose="020F0502020204030204" pitchFamily="34" charset="0"/>
                        </a:rPr>
                        <a:t>£115.68</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£119.90</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£119.49</a:t>
                      </a:r>
                    </a:p>
                  </a:txBody>
                  <a:tcPr marL="0" marR="0" marT="0" marB="0" anchor="b"/>
                </a:tc>
                <a:extLst>
                  <a:ext uri="{0D108BD9-81ED-4DB2-BD59-A6C34878D82A}">
                    <a16:rowId xmlns:a16="http://schemas.microsoft.com/office/drawing/2014/main" val="3339609237"/>
                  </a:ext>
                </a:extLst>
              </a:tr>
              <a:tr h="117515">
                <a:tc>
                  <a:txBody>
                    <a:bodyPr/>
                    <a:lstStyle/>
                    <a:p>
                      <a:pPr algn="l" fontAlgn="ctr"/>
                      <a:r>
                        <a:rPr lang="en-GB" sz="800" u="none" strike="noStrike">
                          <a:solidFill>
                            <a:schemeClr val="bg1"/>
                          </a:solidFill>
                          <a:effectLst/>
                        </a:rPr>
                        <a:t>Food supplies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£41.87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£41.61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£43.13</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£42.98</a:t>
                      </a:r>
                    </a:p>
                  </a:txBody>
                  <a:tcPr marL="0" marR="0" marT="0" marB="0" anchor="b"/>
                </a:tc>
                <a:extLst>
                  <a:ext uri="{0D108BD9-81ED-4DB2-BD59-A6C34878D82A}">
                    <a16:rowId xmlns:a16="http://schemas.microsoft.com/office/drawing/2014/main" val="1866684000"/>
                  </a:ext>
                </a:extLst>
              </a:tr>
              <a:tr h="117515">
                <a:tc>
                  <a:txBody>
                    <a:bodyPr/>
                    <a:lstStyle/>
                    <a:p>
                      <a:pPr algn="l" fontAlgn="ctr"/>
                      <a:r>
                        <a:rPr lang="en-GB" sz="800" u="none" strike="noStrike">
                          <a:solidFill>
                            <a:schemeClr val="bg1"/>
                          </a:solidFill>
                          <a:effectLst/>
                        </a:rPr>
                        <a:t>Domestic and cleaning supplies </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£8.12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£8.07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£8.36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£8.34</a:t>
                      </a:r>
                    </a:p>
                  </a:txBody>
                  <a:tcPr marL="0" marR="0" marT="0" marB="0" anchor="b"/>
                </a:tc>
                <a:extLst>
                  <a:ext uri="{0D108BD9-81ED-4DB2-BD59-A6C34878D82A}">
                    <a16:rowId xmlns:a16="http://schemas.microsoft.com/office/drawing/2014/main" val="3689493020"/>
                  </a:ext>
                </a:extLst>
              </a:tr>
              <a:tr h="117515">
                <a:tc>
                  <a:txBody>
                    <a:bodyPr/>
                    <a:lstStyle/>
                    <a:p>
                      <a:pPr algn="l" fontAlgn="ctr"/>
                      <a:r>
                        <a:rPr lang="en-GB" sz="800" u="none" strike="noStrike">
                          <a:solidFill>
                            <a:schemeClr val="bg1"/>
                          </a:solidFill>
                          <a:effectLst/>
                        </a:rPr>
                        <a:t>Medical supplies (excluding 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£4.66</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£4.63</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£4.80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£4.78</a:t>
                      </a:r>
                    </a:p>
                  </a:txBody>
                  <a:tcPr marL="0" marR="0" marT="0" marB="0" anchor="b"/>
                </a:tc>
                <a:extLst>
                  <a:ext uri="{0D108BD9-81ED-4DB2-BD59-A6C34878D82A}">
                    <a16:rowId xmlns:a16="http://schemas.microsoft.com/office/drawing/2014/main" val="1578026122"/>
                  </a:ext>
                </a:extLst>
              </a:tr>
              <a:tr h="117515">
                <a:tc>
                  <a:txBody>
                    <a:bodyPr/>
                    <a:lstStyle/>
                    <a:p>
                      <a:pPr algn="l" fontAlgn="ctr"/>
                      <a:r>
                        <a:rPr lang="en-GB" sz="800" u="none" strike="noStrike">
                          <a:solidFill>
                            <a:schemeClr val="bg1"/>
                          </a:solidFill>
                          <a:effectLst/>
                        </a:rPr>
                        <a:t>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£0.60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£0.60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£0.62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£0.62</a:t>
                      </a:r>
                    </a:p>
                  </a:txBody>
                  <a:tcPr marL="0" marR="0" marT="0" marB="0" anchor="b"/>
                </a:tc>
                <a:extLst>
                  <a:ext uri="{0D108BD9-81ED-4DB2-BD59-A6C34878D82A}">
                    <a16:rowId xmlns:a16="http://schemas.microsoft.com/office/drawing/2014/main" val="1491054694"/>
                  </a:ext>
                </a:extLst>
              </a:tr>
              <a:tr h="117515">
                <a:tc>
                  <a:txBody>
                    <a:bodyPr/>
                    <a:lstStyle/>
                    <a:p>
                      <a:pPr algn="l" fontAlgn="ctr"/>
                      <a:r>
                        <a:rPr lang="en-GB" sz="800" u="none" strike="noStrike">
                          <a:solidFill>
                            <a:schemeClr val="bg1"/>
                          </a:solidFill>
                          <a:effectLst/>
                        </a:rPr>
                        <a:t>Office supplies (home specific)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£3.86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£3.84</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£3.98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£3.96</a:t>
                      </a:r>
                    </a:p>
                  </a:txBody>
                  <a:tcPr marL="0" marR="0" marT="0" marB="0" anchor="b"/>
                </a:tc>
                <a:extLst>
                  <a:ext uri="{0D108BD9-81ED-4DB2-BD59-A6C34878D82A}">
                    <a16:rowId xmlns:a16="http://schemas.microsoft.com/office/drawing/2014/main" val="3948749611"/>
                  </a:ext>
                </a:extLst>
              </a:tr>
              <a:tr h="117515">
                <a:tc>
                  <a:txBody>
                    <a:bodyPr/>
                    <a:lstStyle/>
                    <a:p>
                      <a:pPr algn="l" fontAlgn="ctr"/>
                      <a:r>
                        <a:rPr lang="en-GB" sz="800" u="none" strike="noStrike">
                          <a:solidFill>
                            <a:schemeClr val="bg1"/>
                          </a:solidFill>
                          <a:effectLst/>
                        </a:rPr>
                        <a:t>Insurance (all risks)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£7.37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£7.33</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£7.60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£7.57</a:t>
                      </a:r>
                    </a:p>
                  </a:txBody>
                  <a:tcPr marL="0" marR="0" marT="0" marB="0" anchor="b"/>
                </a:tc>
                <a:extLst>
                  <a:ext uri="{0D108BD9-81ED-4DB2-BD59-A6C34878D82A}">
                    <a16:rowId xmlns:a16="http://schemas.microsoft.com/office/drawing/2014/main" val="864053543"/>
                  </a:ext>
                </a:extLst>
              </a:tr>
              <a:tr h="117515">
                <a:tc>
                  <a:txBody>
                    <a:bodyPr/>
                    <a:lstStyle/>
                    <a:p>
                      <a:pPr algn="l" fontAlgn="ctr"/>
                      <a:r>
                        <a:rPr lang="en-GB" sz="800" u="none" strike="noStrike">
                          <a:solidFill>
                            <a:schemeClr val="bg1"/>
                          </a:solidFill>
                          <a:effectLst/>
                        </a:rPr>
                        <a:t>Registration fees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£4.18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£4.16</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£4.31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£4.30</a:t>
                      </a:r>
                    </a:p>
                  </a:txBody>
                  <a:tcPr marL="0" marR="0" marT="0" marB="0" anchor="b"/>
                </a:tc>
                <a:extLst>
                  <a:ext uri="{0D108BD9-81ED-4DB2-BD59-A6C34878D82A}">
                    <a16:rowId xmlns:a16="http://schemas.microsoft.com/office/drawing/2014/main" val="2908243588"/>
                  </a:ext>
                </a:extLst>
              </a:tr>
              <a:tr h="117515">
                <a:tc>
                  <a:txBody>
                    <a:bodyPr/>
                    <a:lstStyle/>
                    <a:p>
                      <a:pPr algn="l" fontAlgn="ctr"/>
                      <a:r>
                        <a:rPr lang="en-GB" sz="800" u="none" strike="noStrike">
                          <a:solidFill>
                            <a:schemeClr val="bg1"/>
                          </a:solidFill>
                          <a:effectLst/>
                        </a:rPr>
                        <a:t>Telephone &amp; internet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£4.03</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£4.00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£4.15</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£4.13</a:t>
                      </a:r>
                    </a:p>
                  </a:txBody>
                  <a:tcPr marL="0" marR="0" marT="0" marB="0" anchor="b"/>
                </a:tc>
                <a:extLst>
                  <a:ext uri="{0D108BD9-81ED-4DB2-BD59-A6C34878D82A}">
                    <a16:rowId xmlns:a16="http://schemas.microsoft.com/office/drawing/2014/main" val="2056178276"/>
                  </a:ext>
                </a:extLst>
              </a:tr>
              <a:tr h="117515">
                <a:tc>
                  <a:txBody>
                    <a:bodyPr/>
                    <a:lstStyle/>
                    <a:p>
                      <a:pPr algn="l" fontAlgn="ctr"/>
                      <a:r>
                        <a:rPr lang="en-GB" sz="800" u="none" strike="noStrike">
                          <a:solidFill>
                            <a:schemeClr val="bg1"/>
                          </a:solidFill>
                          <a:effectLst/>
                        </a:rPr>
                        <a:t>Council tax / rates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£1.21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£1.25</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£1.24</a:t>
                      </a:r>
                    </a:p>
                  </a:txBody>
                  <a:tcPr marL="0" marR="0" marT="0" marB="0" anchor="b"/>
                </a:tc>
                <a:extLst>
                  <a:ext uri="{0D108BD9-81ED-4DB2-BD59-A6C34878D82A}">
                    <a16:rowId xmlns:a16="http://schemas.microsoft.com/office/drawing/2014/main" val="2775611871"/>
                  </a:ext>
                </a:extLst>
              </a:tr>
              <a:tr h="117515">
                <a:tc>
                  <a:txBody>
                    <a:bodyPr/>
                    <a:lstStyle/>
                    <a:p>
                      <a:pPr algn="l" fontAlgn="ctr"/>
                      <a:r>
                        <a:rPr lang="en-GB" sz="800" u="none" strike="noStrike">
                          <a:solidFill>
                            <a:schemeClr val="bg1"/>
                          </a:solidFill>
                          <a:effectLst/>
                        </a:rPr>
                        <a:t>Electricity, Gas &amp; Water</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£26.01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£25.85</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£26.80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£26.70</a:t>
                      </a:r>
                    </a:p>
                  </a:txBody>
                  <a:tcPr marL="0" marR="0" marT="0" marB="0" anchor="b"/>
                </a:tc>
                <a:extLst>
                  <a:ext uri="{0D108BD9-81ED-4DB2-BD59-A6C34878D82A}">
                    <a16:rowId xmlns:a16="http://schemas.microsoft.com/office/drawing/2014/main" val="3024931435"/>
                  </a:ext>
                </a:extLst>
              </a:tr>
              <a:tr h="117515">
                <a:tc>
                  <a:txBody>
                    <a:bodyPr/>
                    <a:lstStyle/>
                    <a:p>
                      <a:pPr algn="l" fontAlgn="ctr"/>
                      <a:r>
                        <a:rPr lang="en-GB" sz="800" u="none" strike="noStrike">
                          <a:solidFill>
                            <a:schemeClr val="bg1"/>
                          </a:solidFill>
                          <a:effectLst/>
                        </a:rPr>
                        <a:t>Trade and clinical waste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£5.41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£5.38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£5.57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£5.56</a:t>
                      </a:r>
                    </a:p>
                  </a:txBody>
                  <a:tcPr marL="0" marR="0" marT="0" marB="0" anchor="b"/>
                </a:tc>
                <a:extLst>
                  <a:ext uri="{0D108BD9-81ED-4DB2-BD59-A6C34878D82A}">
                    <a16:rowId xmlns:a16="http://schemas.microsoft.com/office/drawing/2014/main" val="1875234700"/>
                  </a:ext>
                </a:extLst>
              </a:tr>
              <a:tr h="117515">
                <a:tc>
                  <a:txBody>
                    <a:bodyPr/>
                    <a:lstStyle/>
                    <a:p>
                      <a:pPr algn="l" fontAlgn="ctr"/>
                      <a:r>
                        <a:rPr lang="en-GB" sz="800" u="none" strike="noStrike">
                          <a:solidFill>
                            <a:schemeClr val="bg1"/>
                          </a:solidFill>
                          <a:effectLst/>
                        </a:rPr>
                        <a:t>Transport &amp; Activities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£2.47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£2.46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£2.55</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£2.54</a:t>
                      </a:r>
                    </a:p>
                  </a:txBody>
                  <a:tcPr marL="0" marR="0" marT="0" marB="0" anchor="b"/>
                </a:tc>
                <a:extLst>
                  <a:ext uri="{0D108BD9-81ED-4DB2-BD59-A6C34878D82A}">
                    <a16:rowId xmlns:a16="http://schemas.microsoft.com/office/drawing/2014/main" val="1978439588"/>
                  </a:ext>
                </a:extLst>
              </a:tr>
              <a:tr h="117515">
                <a:tc>
                  <a:txBody>
                    <a:bodyPr/>
                    <a:lstStyle/>
                    <a:p>
                      <a:pPr algn="l" fontAlgn="ctr"/>
                      <a:r>
                        <a:rPr lang="en-US" sz="800" u="none" strike="noStrike">
                          <a:solidFill>
                            <a:schemeClr val="bg1"/>
                          </a:solidFill>
                          <a:effectLst/>
                        </a:rPr>
                        <a:t>Other care home supplies and services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£6.60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£6.56</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£6.80</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£6.77</a:t>
                      </a:r>
                    </a:p>
                  </a:txBody>
                  <a:tcPr marL="0" marR="0" marT="0" marB="0" anchor="b"/>
                </a:tc>
                <a:extLst>
                  <a:ext uri="{0D108BD9-81ED-4DB2-BD59-A6C34878D82A}">
                    <a16:rowId xmlns:a16="http://schemas.microsoft.com/office/drawing/2014/main" val="2467938448"/>
                  </a:ext>
                </a:extLst>
              </a:tr>
              <a:tr h="117515">
                <a:tc>
                  <a:txBody>
                    <a:bodyPr/>
                    <a:lstStyle/>
                    <a:p>
                      <a:pPr algn="l" fontAlgn="ctr"/>
                      <a:r>
                        <a:rPr lang="en-GB" sz="800" u="none" strike="noStrike">
                          <a:solidFill>
                            <a:schemeClr val="bg1"/>
                          </a:solidFill>
                          <a:effectLst/>
                        </a:rPr>
                        <a:t>Total Head Office</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£71.00</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£70.56</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£73.14</a:t>
                      </a:r>
                    </a:p>
                  </a:txBody>
                  <a:tcPr marL="0" marR="0" marT="0" marB="0" anchor="b"/>
                </a:tc>
                <a:tc>
                  <a:txBody>
                    <a:bodyPr/>
                    <a:lstStyle/>
                    <a:p>
                      <a:pPr algn="r" fontAlgn="b"/>
                      <a:r>
                        <a:rPr lang="en-GB" sz="700" b="1" i="0" u="none" strike="noStrike" dirty="0">
                          <a:solidFill>
                            <a:srgbClr val="000000"/>
                          </a:solidFill>
                          <a:effectLst/>
                          <a:latin typeface="Calibri" panose="020F0502020204030204" pitchFamily="34" charset="0"/>
                        </a:rPr>
                        <a:t>£72.89</a:t>
                      </a:r>
                    </a:p>
                  </a:txBody>
                  <a:tcPr marL="0" marR="0" marT="0" marB="0" anchor="b"/>
                </a:tc>
                <a:extLst>
                  <a:ext uri="{0D108BD9-81ED-4DB2-BD59-A6C34878D82A}">
                    <a16:rowId xmlns:a16="http://schemas.microsoft.com/office/drawing/2014/main" val="1444222529"/>
                  </a:ext>
                </a:extLst>
              </a:tr>
              <a:tr h="117515">
                <a:tc>
                  <a:txBody>
                    <a:bodyPr/>
                    <a:lstStyle/>
                    <a:p>
                      <a:pPr algn="l" fontAlgn="ctr"/>
                      <a:r>
                        <a:rPr lang="en-GB" sz="800" u="none" strike="noStrike">
                          <a:solidFill>
                            <a:schemeClr val="bg1"/>
                          </a:solidFill>
                          <a:effectLst/>
                        </a:rPr>
                        <a:t>Central / Regional Management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£33.82</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£33.61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£34.84</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£34.72</a:t>
                      </a:r>
                    </a:p>
                  </a:txBody>
                  <a:tcPr marL="0" marR="0" marT="0" marB="0" anchor="b"/>
                </a:tc>
                <a:extLst>
                  <a:ext uri="{0D108BD9-81ED-4DB2-BD59-A6C34878D82A}">
                    <a16:rowId xmlns:a16="http://schemas.microsoft.com/office/drawing/2014/main" val="2030889591"/>
                  </a:ext>
                </a:extLst>
              </a:tr>
              <a:tr h="117515">
                <a:tc>
                  <a:txBody>
                    <a:bodyPr/>
                    <a:lstStyle/>
                    <a:p>
                      <a:pPr algn="l" fontAlgn="ctr"/>
                      <a:r>
                        <a:rPr lang="en-GB" sz="800" u="none" strike="noStrike">
                          <a:solidFill>
                            <a:schemeClr val="bg1"/>
                          </a:solidFill>
                          <a:effectLst/>
                        </a:rPr>
                        <a:t>Support Services (finance / HR / legal / marketing etc.)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£15.51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£15.41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£15.97</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£15.92</a:t>
                      </a:r>
                    </a:p>
                  </a:txBody>
                  <a:tcPr marL="0" marR="0" marT="0" marB="0" anchor="b"/>
                </a:tc>
                <a:extLst>
                  <a:ext uri="{0D108BD9-81ED-4DB2-BD59-A6C34878D82A}">
                    <a16:rowId xmlns:a16="http://schemas.microsoft.com/office/drawing/2014/main" val="910003767"/>
                  </a:ext>
                </a:extLst>
              </a:tr>
              <a:tr h="117515">
                <a:tc>
                  <a:txBody>
                    <a:bodyPr/>
                    <a:lstStyle/>
                    <a:p>
                      <a:pPr algn="l" fontAlgn="ctr"/>
                      <a:r>
                        <a:rPr lang="en-US" sz="800" u="none" strike="noStrike">
                          <a:solidFill>
                            <a:schemeClr val="bg1"/>
                          </a:solidFill>
                          <a:effectLst/>
                        </a:rPr>
                        <a:t>Recruitment, Training &amp; Vetting (incl. DBS checks)</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£12.49</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£12.41</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£12.87</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£12.82</a:t>
                      </a:r>
                    </a:p>
                  </a:txBody>
                  <a:tcPr marL="0" marR="0" marT="0" marB="0" anchor="b"/>
                </a:tc>
                <a:extLst>
                  <a:ext uri="{0D108BD9-81ED-4DB2-BD59-A6C34878D82A}">
                    <a16:rowId xmlns:a16="http://schemas.microsoft.com/office/drawing/2014/main" val="2634692620"/>
                  </a:ext>
                </a:extLst>
              </a:tr>
              <a:tr h="117515">
                <a:tc>
                  <a:txBody>
                    <a:bodyPr/>
                    <a:lstStyle/>
                    <a:p>
                      <a:pPr algn="l" fontAlgn="ctr"/>
                      <a:r>
                        <a:rPr lang="en-US" sz="800" u="none" strike="noStrike">
                          <a:solidFill>
                            <a:schemeClr val="bg1"/>
                          </a:solidFill>
                          <a:effectLst/>
                        </a:rPr>
                        <a:t>Other head office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r" fontAlgn="b"/>
                      <a:r>
                        <a:rPr lang="en-GB" sz="700" b="0" i="0" u="none" strike="noStrike">
                          <a:solidFill>
                            <a:srgbClr val="000000"/>
                          </a:solidFill>
                          <a:effectLst/>
                          <a:latin typeface="Calibri" panose="020F0502020204030204" pitchFamily="34" charset="0"/>
                        </a:rPr>
                        <a:t>£9.18</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£9.13</a:t>
                      </a:r>
                    </a:p>
                  </a:txBody>
                  <a:tcPr marL="0" marR="0" marT="0" marB="0" anchor="b"/>
                </a:tc>
                <a:tc>
                  <a:txBody>
                    <a:bodyPr/>
                    <a:lstStyle/>
                    <a:p>
                      <a:pPr algn="r" fontAlgn="b"/>
                      <a:r>
                        <a:rPr lang="en-GB" sz="700" b="0" i="0" u="none" strike="noStrike">
                          <a:solidFill>
                            <a:srgbClr val="000000"/>
                          </a:solidFill>
                          <a:effectLst/>
                          <a:latin typeface="Calibri" panose="020F0502020204030204" pitchFamily="34" charset="0"/>
                        </a:rPr>
                        <a:t>£9.46</a:t>
                      </a:r>
                    </a:p>
                  </a:txBody>
                  <a:tcPr marL="0" marR="0" marT="0" marB="0" anchor="b"/>
                </a:tc>
                <a:tc>
                  <a:txBody>
                    <a:bodyPr/>
                    <a:lstStyle/>
                    <a:p>
                      <a:pPr algn="r" fontAlgn="b"/>
                      <a:r>
                        <a:rPr lang="en-GB" sz="700" b="0" i="0" u="none" strike="noStrike" dirty="0">
                          <a:solidFill>
                            <a:srgbClr val="000000"/>
                          </a:solidFill>
                          <a:effectLst/>
                          <a:latin typeface="Calibri" panose="020F0502020204030204" pitchFamily="34" charset="0"/>
                        </a:rPr>
                        <a:t>£9.43</a:t>
                      </a:r>
                    </a:p>
                  </a:txBody>
                  <a:tcPr marL="0" marR="0" marT="0" marB="0" anchor="b"/>
                </a:tc>
                <a:extLst>
                  <a:ext uri="{0D108BD9-81ED-4DB2-BD59-A6C34878D82A}">
                    <a16:rowId xmlns:a16="http://schemas.microsoft.com/office/drawing/2014/main" val="1901810714"/>
                  </a:ext>
                </a:extLst>
              </a:tr>
              <a:tr h="117515">
                <a:tc>
                  <a:txBody>
                    <a:bodyPr/>
                    <a:lstStyle/>
                    <a:p>
                      <a:pPr algn="l" fontAlgn="ctr"/>
                      <a:r>
                        <a:rPr lang="en-GB" sz="800" u="none" strike="noStrike">
                          <a:solidFill>
                            <a:schemeClr val="bg1"/>
                          </a:solidFill>
                          <a:effectLst/>
                        </a:rPr>
                        <a:t>Total Return on Operations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£116.31</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£115.59</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£119.80</a:t>
                      </a:r>
                    </a:p>
                  </a:txBody>
                  <a:tcPr marL="0" marR="0" marT="0" marB="0" anchor="b"/>
                </a:tc>
                <a:tc>
                  <a:txBody>
                    <a:bodyPr/>
                    <a:lstStyle/>
                    <a:p>
                      <a:pPr algn="r" fontAlgn="b"/>
                      <a:r>
                        <a:rPr lang="en-GB" sz="700" b="1" i="0" u="none" strike="noStrike" dirty="0">
                          <a:solidFill>
                            <a:srgbClr val="000000"/>
                          </a:solidFill>
                          <a:effectLst/>
                          <a:latin typeface="Calibri" panose="020F0502020204030204" pitchFamily="34" charset="0"/>
                        </a:rPr>
                        <a:t>£119.39</a:t>
                      </a:r>
                    </a:p>
                  </a:txBody>
                  <a:tcPr marL="0" marR="0" marT="0" marB="0" anchor="b"/>
                </a:tc>
                <a:extLst>
                  <a:ext uri="{0D108BD9-81ED-4DB2-BD59-A6C34878D82A}">
                    <a16:rowId xmlns:a16="http://schemas.microsoft.com/office/drawing/2014/main" val="4018346231"/>
                  </a:ext>
                </a:extLst>
              </a:tr>
              <a:tr h="117515">
                <a:tc>
                  <a:txBody>
                    <a:bodyPr/>
                    <a:lstStyle/>
                    <a:p>
                      <a:pPr algn="l" fontAlgn="ctr"/>
                      <a:r>
                        <a:rPr lang="en-GB" sz="800" u="none" strike="noStrike">
                          <a:solidFill>
                            <a:schemeClr val="bg1"/>
                          </a:solidFill>
                          <a:effectLst/>
                        </a:rPr>
                        <a:t>Total Return on Capital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£167.29</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£166.25</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£172.32</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£171.72</a:t>
                      </a:r>
                    </a:p>
                  </a:txBody>
                  <a:tcPr marL="0" marR="0" marT="0" marB="0" anchor="b"/>
                </a:tc>
                <a:extLst>
                  <a:ext uri="{0D108BD9-81ED-4DB2-BD59-A6C34878D82A}">
                    <a16:rowId xmlns:a16="http://schemas.microsoft.com/office/drawing/2014/main" val="452743900"/>
                  </a:ext>
                </a:extLst>
              </a:tr>
              <a:tr h="117515">
                <a:tc>
                  <a:txBody>
                    <a:bodyPr/>
                    <a:lstStyle/>
                    <a:p>
                      <a:pPr algn="l" fontAlgn="ctr"/>
                      <a:r>
                        <a:rPr lang="en-GB" sz="800" u="none" strike="noStrike">
                          <a:solidFill>
                            <a:schemeClr val="bg1"/>
                          </a:solidFill>
                          <a:effectLst/>
                        </a:rPr>
                        <a:t>TOTAL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r" fontAlgn="b"/>
                      <a:r>
                        <a:rPr lang="en-GB" sz="700" b="1" i="0" u="none" strike="noStrike">
                          <a:solidFill>
                            <a:srgbClr val="000000"/>
                          </a:solidFill>
                          <a:effectLst/>
                          <a:latin typeface="Calibri" panose="020F0502020204030204" pitchFamily="34" charset="0"/>
                        </a:rPr>
                        <a:t>£1,143.20</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£1,127.79</a:t>
                      </a:r>
                    </a:p>
                  </a:txBody>
                  <a:tcPr marL="0" marR="0" marT="0" marB="0" anchor="b"/>
                </a:tc>
                <a:tc>
                  <a:txBody>
                    <a:bodyPr/>
                    <a:lstStyle/>
                    <a:p>
                      <a:pPr algn="r" fontAlgn="b"/>
                      <a:r>
                        <a:rPr lang="en-GB" sz="700" b="1" i="0" u="none" strike="noStrike">
                          <a:solidFill>
                            <a:srgbClr val="000000"/>
                          </a:solidFill>
                          <a:effectLst/>
                          <a:latin typeface="Calibri" panose="020F0502020204030204" pitchFamily="34" charset="0"/>
                        </a:rPr>
                        <a:t>£1,439.53</a:t>
                      </a:r>
                    </a:p>
                  </a:txBody>
                  <a:tcPr marL="0" marR="0" marT="0" marB="0" anchor="b"/>
                </a:tc>
                <a:tc>
                  <a:txBody>
                    <a:bodyPr/>
                    <a:lstStyle/>
                    <a:p>
                      <a:pPr algn="r" fontAlgn="b"/>
                      <a:r>
                        <a:rPr lang="en-GB" sz="700" b="1" i="0" u="none" strike="noStrike" dirty="0">
                          <a:solidFill>
                            <a:srgbClr val="000000"/>
                          </a:solidFill>
                          <a:effectLst/>
                          <a:latin typeface="Calibri" panose="020F0502020204030204" pitchFamily="34" charset="0"/>
                        </a:rPr>
                        <a:t>£1,478.14</a:t>
                      </a:r>
                    </a:p>
                  </a:txBody>
                  <a:tcPr marL="0" marR="0" marT="0" marB="0" anchor="b"/>
                </a:tc>
                <a:extLst>
                  <a:ext uri="{0D108BD9-81ED-4DB2-BD59-A6C34878D82A}">
                    <a16:rowId xmlns:a16="http://schemas.microsoft.com/office/drawing/2014/main" val="3686828433"/>
                  </a:ext>
                </a:extLst>
              </a:tr>
            </a:tbl>
          </a:graphicData>
        </a:graphic>
      </p:graphicFrame>
      <p:sp>
        <p:nvSpPr>
          <p:cNvPr id="3" name="Title 2">
            <a:extLst>
              <a:ext uri="{FF2B5EF4-FFF2-40B4-BE49-F238E27FC236}">
                <a16:creationId xmlns:a16="http://schemas.microsoft.com/office/drawing/2014/main" id="{3F00E7C4-46D5-9553-235E-C52E899EA230}"/>
              </a:ext>
            </a:extLst>
          </p:cNvPr>
          <p:cNvSpPr>
            <a:spLocks noGrp="1"/>
          </p:cNvSpPr>
          <p:nvPr>
            <p:ph type="title"/>
          </p:nvPr>
        </p:nvSpPr>
        <p:spPr>
          <a:xfrm>
            <a:off x="802755" y="274709"/>
            <a:ext cx="8334760" cy="899410"/>
          </a:xfrm>
        </p:spPr>
        <p:txBody>
          <a:bodyPr anchor="ctr">
            <a:normAutofit/>
          </a:bodyPr>
          <a:lstStyle/>
          <a:p>
            <a:r>
              <a:rPr lang="en-US"/>
              <a:t>Care Homes - Annex A – Part 1 (Uprated April 22)</a:t>
            </a:r>
            <a:endParaRPr lang="en-GB"/>
          </a:p>
        </p:txBody>
      </p:sp>
      <p:sp>
        <p:nvSpPr>
          <p:cNvPr id="6" name="TextBox 5">
            <a:extLst>
              <a:ext uri="{FF2B5EF4-FFF2-40B4-BE49-F238E27FC236}">
                <a16:creationId xmlns:a16="http://schemas.microsoft.com/office/drawing/2014/main" id="{40DC048E-A004-C846-DE5A-6A909BE82B3D}"/>
              </a:ext>
            </a:extLst>
          </p:cNvPr>
          <p:cNvSpPr txBox="1"/>
          <p:nvPr/>
        </p:nvSpPr>
        <p:spPr>
          <a:xfrm>
            <a:off x="688458" y="6398625"/>
            <a:ext cx="6097772" cy="369332"/>
          </a:xfrm>
          <a:prstGeom prst="rect">
            <a:avLst/>
          </a:prstGeom>
          <a:noFill/>
        </p:spPr>
        <p:txBody>
          <a:bodyPr wrap="square">
            <a:spAutoFit/>
          </a:bodyPr>
          <a:lstStyle/>
          <a:p>
            <a:r>
              <a:rPr lang="en-US"/>
              <a:t>Note: Outlier submissions excluded for the above calculations</a:t>
            </a:r>
            <a:endParaRPr lang="en-GB"/>
          </a:p>
        </p:txBody>
      </p:sp>
    </p:spTree>
    <p:extLst>
      <p:ext uri="{BB962C8B-B14F-4D97-AF65-F5344CB8AC3E}">
        <p14:creationId xmlns:p14="http://schemas.microsoft.com/office/powerpoint/2010/main" val="261472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58C66-73E3-06DB-F605-C7324E40374E}"/>
              </a:ext>
            </a:extLst>
          </p:cNvPr>
          <p:cNvSpPr>
            <a:spLocks noGrp="1"/>
          </p:cNvSpPr>
          <p:nvPr>
            <p:ph type="title"/>
          </p:nvPr>
        </p:nvSpPr>
        <p:spPr/>
        <p:txBody>
          <a:bodyPr anchor="t"/>
          <a:lstStyle/>
          <a:p>
            <a:r>
              <a:rPr lang="en-US"/>
              <a:t>Care Homes - Annex A – Part 2</a:t>
            </a:r>
            <a:endParaRPr lang="en-GB"/>
          </a:p>
        </p:txBody>
      </p:sp>
      <p:graphicFrame>
        <p:nvGraphicFramePr>
          <p:cNvPr id="6" name="Table 4">
            <a:extLst>
              <a:ext uri="{FF2B5EF4-FFF2-40B4-BE49-F238E27FC236}">
                <a16:creationId xmlns:a16="http://schemas.microsoft.com/office/drawing/2014/main" id="{11047A99-8C20-9E7A-28B2-C082B85FAE02}"/>
              </a:ext>
            </a:extLst>
          </p:cNvPr>
          <p:cNvGraphicFramePr>
            <a:graphicFrameLocks noGrp="1"/>
          </p:cNvGraphicFramePr>
          <p:nvPr>
            <p:ph idx="1"/>
            <p:extLst>
              <p:ext uri="{D42A27DB-BD31-4B8C-83A1-F6EECF244321}">
                <p14:modId xmlns:p14="http://schemas.microsoft.com/office/powerpoint/2010/main" val="326340952"/>
              </p:ext>
            </p:extLst>
          </p:nvPr>
        </p:nvGraphicFramePr>
        <p:xfrm>
          <a:off x="803275" y="1396397"/>
          <a:ext cx="10891836" cy="5013960"/>
        </p:xfrm>
        <a:graphic>
          <a:graphicData uri="http://schemas.openxmlformats.org/drawingml/2006/table">
            <a:tbl>
              <a:tblPr firstRow="1" bandRow="1">
                <a:tableStyleId>{5C22544A-7EE6-4342-B048-85BDC9FD1C3A}</a:tableStyleId>
              </a:tblPr>
              <a:tblGrid>
                <a:gridCol w="2811936">
                  <a:extLst>
                    <a:ext uri="{9D8B030D-6E8A-4147-A177-3AD203B41FA5}">
                      <a16:colId xmlns:a16="http://schemas.microsoft.com/office/drawing/2014/main" val="3563683373"/>
                    </a:ext>
                  </a:extLst>
                </a:gridCol>
                <a:gridCol w="2019975">
                  <a:extLst>
                    <a:ext uri="{9D8B030D-6E8A-4147-A177-3AD203B41FA5}">
                      <a16:colId xmlns:a16="http://schemas.microsoft.com/office/drawing/2014/main" val="3840147687"/>
                    </a:ext>
                  </a:extLst>
                </a:gridCol>
                <a:gridCol w="2019975">
                  <a:extLst>
                    <a:ext uri="{9D8B030D-6E8A-4147-A177-3AD203B41FA5}">
                      <a16:colId xmlns:a16="http://schemas.microsoft.com/office/drawing/2014/main" val="1306387019"/>
                    </a:ext>
                  </a:extLst>
                </a:gridCol>
                <a:gridCol w="2019975">
                  <a:extLst>
                    <a:ext uri="{9D8B030D-6E8A-4147-A177-3AD203B41FA5}">
                      <a16:colId xmlns:a16="http://schemas.microsoft.com/office/drawing/2014/main" val="2322558035"/>
                    </a:ext>
                  </a:extLst>
                </a:gridCol>
                <a:gridCol w="2019975">
                  <a:extLst>
                    <a:ext uri="{9D8B030D-6E8A-4147-A177-3AD203B41FA5}">
                      <a16:colId xmlns:a16="http://schemas.microsoft.com/office/drawing/2014/main" val="4249107029"/>
                    </a:ext>
                  </a:extLst>
                </a:gridCol>
              </a:tblGrid>
              <a:tr h="462141">
                <a:tc>
                  <a:txBody>
                    <a:bodyPr/>
                    <a:lstStyle/>
                    <a:p>
                      <a:pPr algn="l" fontAlgn="ctr"/>
                      <a:r>
                        <a:rPr lang="en-US" sz="1600" b="1" u="none" strike="noStrike" kern="1200">
                          <a:solidFill>
                            <a:schemeClr val="lt1"/>
                          </a:solidFill>
                          <a:effectLst/>
                          <a:latin typeface="+mn-lt"/>
                          <a:ea typeface="+mn-ea"/>
                          <a:cs typeface="+mn-cs"/>
                        </a:rPr>
                        <a:t>Care Homes - Annex A – Part 2</a:t>
                      </a:r>
                    </a:p>
                  </a:txBody>
                  <a:tcPr marL="0" marR="0" marT="0" marB="0" anchor="ctr"/>
                </a:tc>
                <a:tc>
                  <a:txBody>
                    <a:bodyPr/>
                    <a:lstStyle/>
                    <a:p>
                      <a:pPr algn="ctr" fontAlgn="b"/>
                      <a:r>
                        <a:rPr lang="en-US" sz="1600" u="none" strike="noStrike">
                          <a:effectLst/>
                        </a:rPr>
                        <a:t>65+ care home places without nursing</a:t>
                      </a:r>
                      <a:endParaRPr lang="en-US" sz="1600" b="1" i="0" u="none" strike="noStrike">
                        <a:solidFill>
                          <a:srgbClr val="000000"/>
                        </a:solidFill>
                        <a:effectLst/>
                        <a:latin typeface="Calibri" panose="020F0502020204030204" pitchFamily="34" charset="0"/>
                      </a:endParaRPr>
                    </a:p>
                  </a:txBody>
                  <a:tcPr marL="0" marR="0" marT="0" marB="0"/>
                </a:tc>
                <a:tc>
                  <a:txBody>
                    <a:bodyPr/>
                    <a:lstStyle/>
                    <a:p>
                      <a:pPr algn="ctr" fontAlgn="b"/>
                      <a:r>
                        <a:rPr lang="en-US" sz="1600" u="none" strike="noStrike">
                          <a:effectLst/>
                        </a:rPr>
                        <a:t>65+ care home places without nursing, enhanced needs</a:t>
                      </a:r>
                      <a:endParaRPr lang="en-US" sz="1600" b="1" i="0" u="none" strike="noStrike">
                        <a:solidFill>
                          <a:srgbClr val="000000"/>
                        </a:solidFill>
                        <a:effectLst/>
                        <a:latin typeface="Calibri" panose="020F0502020204030204" pitchFamily="34" charset="0"/>
                      </a:endParaRPr>
                    </a:p>
                  </a:txBody>
                  <a:tcPr marL="0" marR="0" marT="0" marB="0"/>
                </a:tc>
                <a:tc>
                  <a:txBody>
                    <a:bodyPr/>
                    <a:lstStyle/>
                    <a:p>
                      <a:pPr algn="ctr" fontAlgn="b"/>
                      <a:r>
                        <a:rPr lang="en-US" sz="1600" u="none" strike="noStrike" dirty="0">
                          <a:effectLst/>
                        </a:rPr>
                        <a:t>65+ care home places with nursing</a:t>
                      </a:r>
                      <a:endParaRPr lang="en-US"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r>
                        <a:rPr lang="en-US" sz="1600" u="none" strike="noStrike">
                          <a:effectLst/>
                        </a:rPr>
                        <a:t>65+ care home places with nursing, enhanced needs</a:t>
                      </a:r>
                      <a:endParaRPr lang="en-US" sz="1600" b="1"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648279632"/>
                  </a:ext>
                </a:extLst>
              </a:tr>
              <a:tr h="370840">
                <a:tc>
                  <a:txBody>
                    <a:bodyPr/>
                    <a:lstStyle/>
                    <a:p>
                      <a:pPr algn="l" fontAlgn="ctr"/>
                      <a:r>
                        <a:rPr lang="en-US" sz="1600" b="0" u="none" strike="noStrike">
                          <a:solidFill>
                            <a:schemeClr val="bg1">
                              <a:lumMod val="50000"/>
                            </a:schemeClr>
                          </a:solidFill>
                          <a:effectLst/>
                        </a:rPr>
                        <a:t>Number of location level survey responses received</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55</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42</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32</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25</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864169197"/>
                  </a:ext>
                </a:extLst>
              </a:tr>
              <a:tr h="370840">
                <a:tc>
                  <a:txBody>
                    <a:bodyPr/>
                    <a:lstStyle/>
                    <a:p>
                      <a:pPr algn="l" fontAlgn="ctr"/>
                      <a:r>
                        <a:rPr lang="en-US" sz="1600" b="0" u="none" strike="noStrike">
                          <a:solidFill>
                            <a:schemeClr val="bg1">
                              <a:lumMod val="50000"/>
                            </a:schemeClr>
                          </a:solidFill>
                          <a:effectLst/>
                        </a:rPr>
                        <a:t>Number of locations eligible to fill in the survey (excluding those found to be ineligible)</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ctr" fontAlgn="b"/>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algn="ctr" fontAlgn="b"/>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948878013"/>
                  </a:ext>
                </a:extLst>
              </a:tr>
              <a:tr h="370840">
                <a:tc>
                  <a:txBody>
                    <a:bodyPr/>
                    <a:lstStyle/>
                    <a:p>
                      <a:pPr algn="l" fontAlgn="ctr"/>
                      <a:r>
                        <a:rPr lang="en-US" sz="1600" b="0" u="none" strike="noStrike">
                          <a:solidFill>
                            <a:schemeClr val="bg1">
                              <a:lumMod val="50000"/>
                            </a:schemeClr>
                          </a:solidFill>
                          <a:effectLst/>
                        </a:rPr>
                        <a:t>Number of residents covered by the responses </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1059</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645</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619</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203</a:t>
                      </a:r>
                    </a:p>
                  </a:txBody>
                  <a:tcPr marL="6350" marR="6350" marT="6350" marB="0" anchor="b"/>
                </a:tc>
                <a:extLst>
                  <a:ext uri="{0D108BD9-81ED-4DB2-BD59-A6C34878D82A}">
                    <a16:rowId xmlns:a16="http://schemas.microsoft.com/office/drawing/2014/main" val="4004222142"/>
                  </a:ext>
                </a:extLst>
              </a:tr>
              <a:tr h="370840">
                <a:tc>
                  <a:txBody>
                    <a:bodyPr/>
                    <a:lstStyle/>
                    <a:p>
                      <a:pPr algn="l" fontAlgn="ctr"/>
                      <a:r>
                        <a:rPr lang="en-US" sz="1600" b="0" u="none" strike="noStrike">
                          <a:solidFill>
                            <a:schemeClr val="bg1">
                              <a:lumMod val="50000"/>
                            </a:schemeClr>
                          </a:solidFill>
                          <a:effectLst/>
                        </a:rPr>
                        <a:t>Number of </a:t>
                      </a:r>
                      <a:r>
                        <a:rPr lang="en-US" sz="1600" b="0" u="none" strike="noStrike" err="1">
                          <a:solidFill>
                            <a:schemeClr val="bg1">
                              <a:lumMod val="50000"/>
                            </a:schemeClr>
                          </a:solidFill>
                          <a:effectLst/>
                        </a:rPr>
                        <a:t>carer</a:t>
                      </a:r>
                      <a:r>
                        <a:rPr lang="en-US" sz="1600" b="0" u="none" strike="noStrike">
                          <a:solidFill>
                            <a:schemeClr val="bg1">
                              <a:lumMod val="50000"/>
                            </a:schemeClr>
                          </a:solidFill>
                          <a:effectLst/>
                        </a:rPr>
                        <a:t> hours per resident per week</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28.28</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28.96</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26.41</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600" b="0" u="none" strike="noStrike" kern="1200">
                          <a:solidFill>
                            <a:schemeClr val="bg1">
                              <a:lumMod val="50000"/>
                            </a:schemeClr>
                          </a:solidFill>
                          <a:effectLst/>
                          <a:latin typeface="+mn-lt"/>
                          <a:ea typeface="+mn-ea"/>
                          <a:cs typeface="+mn-cs"/>
                        </a:rPr>
                        <a:t>26.93</a:t>
                      </a:r>
                    </a:p>
                  </a:txBody>
                  <a:tcPr marL="6350" marR="6350" marT="6350" marB="0" anchor="b"/>
                </a:tc>
                <a:extLst>
                  <a:ext uri="{0D108BD9-81ED-4DB2-BD59-A6C34878D82A}">
                    <a16:rowId xmlns:a16="http://schemas.microsoft.com/office/drawing/2014/main" val="2855948557"/>
                  </a:ext>
                </a:extLst>
              </a:tr>
              <a:tr h="370840">
                <a:tc>
                  <a:txBody>
                    <a:bodyPr/>
                    <a:lstStyle/>
                    <a:p>
                      <a:pPr algn="l" fontAlgn="ctr"/>
                      <a:r>
                        <a:rPr lang="en-US" sz="1600" b="0" u="none" strike="noStrike">
                          <a:solidFill>
                            <a:schemeClr val="bg1">
                              <a:lumMod val="50000"/>
                            </a:schemeClr>
                          </a:solidFill>
                          <a:effectLst/>
                        </a:rPr>
                        <a:t>Number of nursing hours per resident per week</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ctr" fontAlgn="b"/>
                      <a:r>
                        <a:rPr lang="en-US" sz="1600" b="0" u="none" strike="noStrike" kern="1200">
                          <a:solidFill>
                            <a:schemeClr val="bg1">
                              <a:lumMod val="50000"/>
                            </a:schemeClr>
                          </a:solidFill>
                          <a:effectLst/>
                          <a:latin typeface="+mn-lt"/>
                          <a:ea typeface="+mn-ea"/>
                          <a:cs typeface="+mn-cs"/>
                        </a:rPr>
                        <a:t>N/a</a:t>
                      </a: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N/a</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u="none" strike="noStrike" kern="1200">
                          <a:solidFill>
                            <a:schemeClr val="bg1">
                              <a:lumMod val="50000"/>
                            </a:schemeClr>
                          </a:solidFill>
                          <a:effectLst/>
                          <a:latin typeface="+mn-lt"/>
                          <a:ea typeface="+mn-ea"/>
                          <a:cs typeface="+mn-cs"/>
                        </a:rPr>
                        <a:t>12.2</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u="none" strike="noStrike" kern="1200">
                          <a:solidFill>
                            <a:schemeClr val="bg1">
                              <a:lumMod val="50000"/>
                            </a:schemeClr>
                          </a:solidFill>
                          <a:effectLst/>
                          <a:latin typeface="+mn-lt"/>
                          <a:ea typeface="+mn-ea"/>
                          <a:cs typeface="+mn-cs"/>
                        </a:rPr>
                        <a:t>13.41</a:t>
                      </a:r>
                    </a:p>
                  </a:txBody>
                  <a:tcPr marL="0" marR="0" marT="0" marB="0" anchor="ctr"/>
                </a:tc>
                <a:extLst>
                  <a:ext uri="{0D108BD9-81ED-4DB2-BD59-A6C34878D82A}">
                    <a16:rowId xmlns:a16="http://schemas.microsoft.com/office/drawing/2014/main" val="919994607"/>
                  </a:ext>
                </a:extLst>
              </a:tr>
              <a:tr h="370840">
                <a:tc>
                  <a:txBody>
                    <a:bodyPr/>
                    <a:lstStyle/>
                    <a:p>
                      <a:pPr algn="l" fontAlgn="ctr"/>
                      <a:r>
                        <a:rPr lang="en-US" sz="1600" b="0" u="none" strike="noStrike">
                          <a:solidFill>
                            <a:schemeClr val="bg1">
                              <a:lumMod val="50000"/>
                            </a:schemeClr>
                          </a:solidFill>
                          <a:effectLst/>
                        </a:rPr>
                        <a:t>Average </a:t>
                      </a:r>
                      <a:r>
                        <a:rPr lang="en-US" sz="1600" b="0" u="none" strike="noStrike" err="1">
                          <a:solidFill>
                            <a:schemeClr val="bg1">
                              <a:lumMod val="50000"/>
                            </a:schemeClr>
                          </a:solidFill>
                          <a:effectLst/>
                        </a:rPr>
                        <a:t>carer</a:t>
                      </a:r>
                      <a:r>
                        <a:rPr lang="en-US" sz="1600" b="0" u="none" strike="noStrike">
                          <a:solidFill>
                            <a:schemeClr val="bg1">
                              <a:lumMod val="50000"/>
                            </a:schemeClr>
                          </a:solidFill>
                          <a:effectLst/>
                        </a:rPr>
                        <a:t> basic pay per hour</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lvl="0" algn="ctr">
                        <a:buNone/>
                      </a:pPr>
                      <a:r>
                        <a:rPr lang="en-US" sz="1600" b="0" i="0" u="none" strike="noStrike">
                          <a:solidFill>
                            <a:schemeClr val="bg1">
                              <a:lumMod val="50000"/>
                            </a:schemeClr>
                          </a:solidFill>
                          <a:effectLst/>
                          <a:latin typeface="Calibri"/>
                        </a:rPr>
                        <a:t>£10.33</a:t>
                      </a:r>
                      <a:endParaRPr lang="en-GB" sz="1600" b="0" i="0" u="none" strike="noStrike" kern="1200">
                        <a:solidFill>
                          <a:schemeClr val="bg1">
                            <a:lumMod val="50000"/>
                          </a:schemeClr>
                        </a:solidFill>
                        <a:effectLst/>
                        <a:latin typeface="Calibri"/>
                        <a:ea typeface="+mn-ea"/>
                        <a:cs typeface="+mn-cs"/>
                      </a:endParaRPr>
                    </a:p>
                  </a:txBody>
                  <a:tcPr marL="0" marR="0" marT="0" marB="0" anchor="ctr"/>
                </a:tc>
                <a:tc>
                  <a:txBody>
                    <a:bodyPr/>
                    <a:lstStyle/>
                    <a:p>
                      <a:pPr marL="0" marR="0" lvl="0" indent="0" algn="ctr" rtl="0">
                        <a:lnSpc>
                          <a:spcPct val="100000"/>
                        </a:lnSpc>
                        <a:spcBef>
                          <a:spcPts val="0"/>
                        </a:spcBef>
                        <a:spcAft>
                          <a:spcPts val="0"/>
                        </a:spcAft>
                        <a:buClrTx/>
                        <a:buSzTx/>
                        <a:buFontTx/>
                        <a:buNone/>
                      </a:pPr>
                      <a:r>
                        <a:rPr lang="en-US" sz="1600" b="0" i="0" u="none" strike="noStrike">
                          <a:solidFill>
                            <a:schemeClr val="bg1">
                              <a:lumMod val="50000"/>
                            </a:schemeClr>
                          </a:solidFill>
                          <a:effectLst/>
                          <a:latin typeface="Calibri"/>
                        </a:rPr>
                        <a:t>£10.33</a:t>
                      </a:r>
                      <a:endParaRPr lang="en-GB" sz="1600" b="0" i="0" u="none" strike="noStrike">
                        <a:solidFill>
                          <a:schemeClr val="bg1">
                            <a:lumMod val="50000"/>
                          </a:schemeClr>
                        </a:solidFill>
                        <a:effectLst/>
                        <a:latin typeface="Calibri"/>
                      </a:endParaRPr>
                    </a:p>
                  </a:txBody>
                  <a:tcPr marL="0" marR="0" marT="0" marB="0" anchor="ctr"/>
                </a:tc>
                <a:tc>
                  <a:txBody>
                    <a:bodyPr/>
                    <a:lstStyle/>
                    <a:p>
                      <a:pPr lvl="0" algn="ctr" defTabSz="914400">
                        <a:buNone/>
                        <a:tabLst/>
                        <a:defRPr/>
                      </a:pPr>
                      <a:r>
                        <a:rPr lang="en-US" sz="1600" b="0" i="0" u="none" strike="noStrike">
                          <a:solidFill>
                            <a:schemeClr val="bg1">
                              <a:lumMod val="50000"/>
                            </a:schemeClr>
                          </a:solidFill>
                          <a:effectLst/>
                          <a:latin typeface="Calibri"/>
                        </a:rPr>
                        <a:t>£10.33</a:t>
                      </a:r>
                      <a:endParaRPr lang="en-GB" sz="1600" b="0" i="0" u="none" strike="noStrike">
                        <a:solidFill>
                          <a:schemeClr val="bg1">
                            <a:lumMod val="50000"/>
                          </a:schemeClr>
                        </a:solidFill>
                        <a:effectLst/>
                        <a:latin typeface="Calibri"/>
                      </a:endParaRPr>
                    </a:p>
                  </a:txBody>
                  <a:tcPr marL="0" marR="0" marT="0" marB="0" anchor="ctr"/>
                </a:tc>
                <a:tc>
                  <a:txBody>
                    <a:bodyPr/>
                    <a:lstStyle/>
                    <a:p>
                      <a:pPr marL="0" marR="0" lvl="0" indent="0" algn="ctr" defTabSz="914400" rtl="0">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a:rPr>
                        <a:t>£10.33</a:t>
                      </a:r>
                      <a:endParaRPr lang="en-GB" sz="1600" b="0" i="0" u="none" strike="noStrike">
                        <a:solidFill>
                          <a:schemeClr val="bg1">
                            <a:lumMod val="50000"/>
                          </a:schemeClr>
                        </a:solidFill>
                        <a:effectLst/>
                        <a:latin typeface="Calibri"/>
                      </a:endParaRPr>
                    </a:p>
                  </a:txBody>
                  <a:tcPr marL="0" marR="0" marT="0" marB="0" anchor="ctr"/>
                </a:tc>
                <a:extLst>
                  <a:ext uri="{0D108BD9-81ED-4DB2-BD59-A6C34878D82A}">
                    <a16:rowId xmlns:a16="http://schemas.microsoft.com/office/drawing/2014/main" val="1909189208"/>
                  </a:ext>
                </a:extLst>
              </a:tr>
              <a:tr h="370840">
                <a:tc>
                  <a:txBody>
                    <a:bodyPr/>
                    <a:lstStyle/>
                    <a:p>
                      <a:pPr algn="l" fontAlgn="ctr"/>
                      <a:r>
                        <a:rPr lang="en-US" sz="1600" b="0" u="none" strike="noStrike">
                          <a:solidFill>
                            <a:schemeClr val="bg1">
                              <a:lumMod val="50000"/>
                            </a:schemeClr>
                          </a:solidFill>
                          <a:effectLst/>
                        </a:rPr>
                        <a:t>Average nurse basic pay per hour</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lvl="0" algn="ctr">
                        <a:buNone/>
                      </a:pPr>
                      <a:r>
                        <a:rPr lang="en-US" sz="1600" b="0" u="none" strike="noStrike" kern="1200">
                          <a:solidFill>
                            <a:schemeClr val="bg1">
                              <a:lumMod val="50000"/>
                            </a:schemeClr>
                          </a:solidFill>
                          <a:effectLst/>
                          <a:latin typeface="+mn-lt"/>
                          <a:ea typeface="+mn-ea"/>
                          <a:cs typeface="+mn-cs"/>
                        </a:rPr>
                        <a:t>N/a</a:t>
                      </a:r>
                      <a:endParaRPr lang="en-US" b="0">
                        <a:solidFill>
                          <a:schemeClr val="bg1">
                            <a:lumMod val="50000"/>
                          </a:schemeClr>
                        </a:solidFill>
                      </a:endParaRPr>
                    </a:p>
                  </a:txBody>
                  <a:tcPr marL="0" marR="0" marT="0" marB="0" anchor="ctr"/>
                </a:tc>
                <a:tc>
                  <a:txBody>
                    <a:bodyPr/>
                    <a:lstStyle/>
                    <a:p>
                      <a:pPr lvl="0" algn="ctr" defTabSz="914400">
                        <a:buNone/>
                        <a:tabLst/>
                        <a:defRPr/>
                      </a:pPr>
                      <a:r>
                        <a:rPr lang="en-US" sz="1600" b="0" i="0" u="none" strike="noStrike">
                          <a:solidFill>
                            <a:schemeClr val="bg1">
                              <a:lumMod val="50000"/>
                            </a:schemeClr>
                          </a:solidFill>
                          <a:effectLst/>
                          <a:latin typeface="Calibri"/>
                        </a:rPr>
                        <a:t>N/a</a:t>
                      </a:r>
                      <a:endParaRPr lang="en-GB" sz="1600" b="0" i="0" u="none" strike="noStrike">
                        <a:solidFill>
                          <a:schemeClr val="bg1">
                            <a:lumMod val="50000"/>
                          </a:schemeClr>
                        </a:solidFill>
                        <a:effectLst/>
                        <a:latin typeface="Calibri"/>
                      </a:endParaRPr>
                    </a:p>
                  </a:txBody>
                  <a:tcPr marL="0" marR="0" marT="0" marB="0" anchor="ctr"/>
                </a:tc>
                <a:tc>
                  <a:txBody>
                    <a:bodyPr/>
                    <a:lstStyle/>
                    <a:p>
                      <a:pPr marL="0" marR="0" lvl="0" indent="0" algn="ctr" defTabSz="914400" rtl="0">
                        <a:lnSpc>
                          <a:spcPct val="100000"/>
                        </a:lnSpc>
                        <a:spcBef>
                          <a:spcPts val="0"/>
                        </a:spcBef>
                        <a:spcAft>
                          <a:spcPts val="0"/>
                        </a:spcAft>
                        <a:buClrTx/>
                        <a:buSzTx/>
                        <a:buFontTx/>
                        <a:buNone/>
                        <a:tabLst/>
                        <a:defRPr/>
                      </a:pPr>
                      <a:r>
                        <a:rPr lang="en-US" sz="1600" b="0" u="none" strike="noStrike" kern="1200">
                          <a:solidFill>
                            <a:schemeClr val="bg1">
                              <a:lumMod val="50000"/>
                            </a:schemeClr>
                          </a:solidFill>
                          <a:effectLst/>
                          <a:latin typeface="+mn-lt"/>
                          <a:ea typeface="+mn-ea"/>
                          <a:cs typeface="+mn-cs"/>
                        </a:rPr>
                        <a:t>£20.78</a:t>
                      </a:r>
                      <a:endParaRPr lang="en-US" b="0">
                        <a:solidFill>
                          <a:schemeClr val="bg1">
                            <a:lumMod val="50000"/>
                          </a:schemeClr>
                        </a:solidFill>
                      </a:endParaRPr>
                    </a:p>
                  </a:txBody>
                  <a:tcPr marL="0" marR="0" marT="0" marB="0" anchor="ctr"/>
                </a:tc>
                <a:tc>
                  <a:txBody>
                    <a:bodyPr/>
                    <a:lstStyle/>
                    <a:p>
                      <a:pPr marL="0" marR="0" lvl="0" indent="0" algn="ctr" defTabSz="914400" rtl="0">
                        <a:lnSpc>
                          <a:spcPct val="100000"/>
                        </a:lnSpc>
                        <a:spcBef>
                          <a:spcPts val="0"/>
                        </a:spcBef>
                        <a:spcAft>
                          <a:spcPts val="0"/>
                        </a:spcAft>
                        <a:buClrTx/>
                        <a:buSzTx/>
                        <a:buFontTx/>
                        <a:buNone/>
                        <a:tabLst/>
                        <a:defRPr/>
                      </a:pPr>
                      <a:r>
                        <a:rPr lang="en-US" sz="1600" b="0" u="none" strike="noStrike" kern="1200">
                          <a:solidFill>
                            <a:schemeClr val="bg1">
                              <a:lumMod val="50000"/>
                            </a:schemeClr>
                          </a:solidFill>
                          <a:effectLst/>
                          <a:latin typeface="+mn-lt"/>
                          <a:ea typeface="+mn-ea"/>
                          <a:cs typeface="+mn-cs"/>
                        </a:rPr>
                        <a:t>£20.78</a:t>
                      </a:r>
                      <a:endParaRPr lang="en-US" b="0">
                        <a:solidFill>
                          <a:schemeClr val="bg1">
                            <a:lumMod val="50000"/>
                          </a:schemeClr>
                        </a:solidFill>
                      </a:endParaRPr>
                    </a:p>
                  </a:txBody>
                  <a:tcPr marL="0" marR="0" marT="0" marB="0" anchor="ctr"/>
                </a:tc>
                <a:extLst>
                  <a:ext uri="{0D108BD9-81ED-4DB2-BD59-A6C34878D82A}">
                    <a16:rowId xmlns:a16="http://schemas.microsoft.com/office/drawing/2014/main" val="3224388236"/>
                  </a:ext>
                </a:extLst>
              </a:tr>
              <a:tr h="370840">
                <a:tc>
                  <a:txBody>
                    <a:bodyPr/>
                    <a:lstStyle/>
                    <a:p>
                      <a:pPr algn="l" fontAlgn="ctr"/>
                      <a:r>
                        <a:rPr lang="en-US" sz="1600" b="0" u="none" strike="noStrike">
                          <a:solidFill>
                            <a:schemeClr val="bg1">
                              <a:lumMod val="50000"/>
                            </a:schemeClr>
                          </a:solidFill>
                          <a:effectLst/>
                        </a:rPr>
                        <a:t>Average occupancy as a percentage of active beds</a:t>
                      </a:r>
                      <a:endParaRPr lang="en-US"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88.6%</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panose="020F0502020204030204" pitchFamily="34" charset="0"/>
                        </a:rPr>
                        <a:t>88.6%</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panose="020F0502020204030204" pitchFamily="34" charset="0"/>
                        </a:rPr>
                        <a:t>88.6%</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panose="020F0502020204030204" pitchFamily="34" charset="0"/>
                        </a:rPr>
                        <a:t>88.6%</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805551023"/>
                  </a:ext>
                </a:extLst>
              </a:tr>
              <a:tr h="370840">
                <a:tc>
                  <a:txBody>
                    <a:bodyPr/>
                    <a:lstStyle/>
                    <a:p>
                      <a:pPr algn="l" fontAlgn="ctr"/>
                      <a:r>
                        <a:rPr lang="en-GB" sz="1600" b="0" u="none" strike="noStrike">
                          <a:solidFill>
                            <a:schemeClr val="bg1">
                              <a:lumMod val="50000"/>
                            </a:schemeClr>
                          </a:solidFill>
                          <a:effectLst/>
                        </a:rPr>
                        <a:t>Freehold valuation per bed</a:t>
                      </a:r>
                      <a:endParaRPr lang="en-GB" sz="1600" b="0" i="0" u="none" strike="noStrike">
                        <a:solidFill>
                          <a:schemeClr val="bg1">
                            <a:lumMod val="50000"/>
                          </a:schemeClr>
                        </a:solidFill>
                        <a:effectLst/>
                        <a:latin typeface="Arial" panose="020B0604020202020204" pitchFamily="34" charset="0"/>
                      </a:endParaRPr>
                    </a:p>
                  </a:txBody>
                  <a:tcPr marL="0" marR="0" marT="0" marB="0" anchor="ctr"/>
                </a:tc>
                <a:tc>
                  <a:txBody>
                    <a:bodyPr/>
                    <a:lstStyle/>
                    <a:p>
                      <a:pPr algn="ctr" fontAlgn="b"/>
                      <a:r>
                        <a:rPr lang="en-US" sz="1600" b="0" i="0" u="none" strike="noStrike">
                          <a:solidFill>
                            <a:schemeClr val="bg1">
                              <a:lumMod val="50000"/>
                            </a:schemeClr>
                          </a:solidFill>
                          <a:effectLst/>
                          <a:latin typeface="Calibri" panose="020F0502020204030204" pitchFamily="34" charset="0"/>
                        </a:rPr>
                        <a:t>£101,759</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panose="020F0502020204030204" pitchFamily="34" charset="0"/>
                        </a:rPr>
                        <a:t>£101,759</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bg1">
                              <a:lumMod val="50000"/>
                            </a:schemeClr>
                          </a:solidFill>
                          <a:effectLst/>
                          <a:latin typeface="Calibri" panose="020F0502020204030204" pitchFamily="34" charset="0"/>
                        </a:rPr>
                        <a:t>£101,759</a:t>
                      </a:r>
                      <a:endParaRPr lang="en-GB" sz="1600" b="0" i="0" u="none" strike="noStrike">
                        <a:solidFill>
                          <a:schemeClr val="bg1">
                            <a:lumMod val="50000"/>
                          </a:schemeClr>
                        </a:solidFill>
                        <a:effectLst/>
                        <a:latin typeface="Calibri" panose="020F0502020204030204" pitchFamily="34" charset="0"/>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bg1">
                              <a:lumMod val="50000"/>
                            </a:schemeClr>
                          </a:solidFill>
                          <a:effectLst/>
                          <a:latin typeface="Calibri" panose="020F0502020204030204" pitchFamily="34" charset="0"/>
                        </a:rPr>
                        <a:t>£101,759</a:t>
                      </a:r>
                      <a:endParaRPr lang="en-GB" sz="1600" b="0" i="0" u="none" strike="noStrike" dirty="0">
                        <a:solidFill>
                          <a:schemeClr val="bg1">
                            <a:lumMod val="50000"/>
                          </a:schemeClr>
                        </a:solidFill>
                        <a:effectLst/>
                        <a:latin typeface="Calibri" panose="020F0502020204030204" pitchFamily="34" charset="0"/>
                      </a:endParaRPr>
                    </a:p>
                  </a:txBody>
                  <a:tcPr marL="0" marR="0" marT="0" marB="0" anchor="ctr"/>
                </a:tc>
                <a:extLst>
                  <a:ext uri="{0D108BD9-81ED-4DB2-BD59-A6C34878D82A}">
                    <a16:rowId xmlns:a16="http://schemas.microsoft.com/office/drawing/2014/main" val="3909913572"/>
                  </a:ext>
                </a:extLst>
              </a:tr>
            </a:tbl>
          </a:graphicData>
        </a:graphic>
      </p:graphicFrame>
      <p:sp>
        <p:nvSpPr>
          <p:cNvPr id="7" name="TextBox 6">
            <a:extLst>
              <a:ext uri="{FF2B5EF4-FFF2-40B4-BE49-F238E27FC236}">
                <a16:creationId xmlns:a16="http://schemas.microsoft.com/office/drawing/2014/main" id="{C7A52AB4-1B33-E6A2-C448-EACCEE1CA1D9}"/>
              </a:ext>
            </a:extLst>
          </p:cNvPr>
          <p:cNvSpPr txBox="1"/>
          <p:nvPr/>
        </p:nvSpPr>
        <p:spPr>
          <a:xfrm>
            <a:off x="803275" y="6410357"/>
            <a:ext cx="10320213" cy="369332"/>
          </a:xfrm>
          <a:prstGeom prst="rect">
            <a:avLst/>
          </a:prstGeom>
          <a:noFill/>
        </p:spPr>
        <p:txBody>
          <a:bodyPr wrap="square" rtlCol="0">
            <a:spAutoFit/>
          </a:bodyPr>
          <a:lstStyle/>
          <a:p>
            <a:r>
              <a:rPr lang="en-US"/>
              <a:t>Note: Outlier submissions excluded for the above calculations. </a:t>
            </a:r>
            <a:endParaRPr lang="en-GB"/>
          </a:p>
        </p:txBody>
      </p:sp>
    </p:spTree>
    <p:extLst>
      <p:ext uri="{BB962C8B-B14F-4D97-AF65-F5344CB8AC3E}">
        <p14:creationId xmlns:p14="http://schemas.microsoft.com/office/powerpoint/2010/main" val="3063281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299409-320A-0265-F510-A7734311E79C}"/>
              </a:ext>
            </a:extLst>
          </p:cNvPr>
          <p:cNvGraphicFramePr>
            <a:graphicFrameLocks noGrp="1"/>
          </p:cNvGraphicFramePr>
          <p:nvPr>
            <p:ph idx="1"/>
            <p:extLst>
              <p:ext uri="{D42A27DB-BD31-4B8C-83A1-F6EECF244321}">
                <p14:modId xmlns:p14="http://schemas.microsoft.com/office/powerpoint/2010/main" val="811419856"/>
              </p:ext>
            </p:extLst>
          </p:nvPr>
        </p:nvGraphicFramePr>
        <p:xfrm>
          <a:off x="802755" y="1179011"/>
          <a:ext cx="10891836" cy="5103018"/>
        </p:xfrm>
        <a:graphic>
          <a:graphicData uri="http://schemas.openxmlformats.org/drawingml/2006/table">
            <a:tbl>
              <a:tblPr>
                <a:tableStyleId>{5C22544A-7EE6-4342-B048-85BDC9FD1C3A}</a:tableStyleId>
              </a:tblPr>
              <a:tblGrid>
                <a:gridCol w="3531988">
                  <a:extLst>
                    <a:ext uri="{9D8B030D-6E8A-4147-A177-3AD203B41FA5}">
                      <a16:colId xmlns:a16="http://schemas.microsoft.com/office/drawing/2014/main" val="748715266"/>
                    </a:ext>
                  </a:extLst>
                </a:gridCol>
                <a:gridCol w="1839962">
                  <a:extLst>
                    <a:ext uri="{9D8B030D-6E8A-4147-A177-3AD203B41FA5}">
                      <a16:colId xmlns:a16="http://schemas.microsoft.com/office/drawing/2014/main" val="1964450512"/>
                    </a:ext>
                  </a:extLst>
                </a:gridCol>
                <a:gridCol w="1839962">
                  <a:extLst>
                    <a:ext uri="{9D8B030D-6E8A-4147-A177-3AD203B41FA5}">
                      <a16:colId xmlns:a16="http://schemas.microsoft.com/office/drawing/2014/main" val="385488284"/>
                    </a:ext>
                  </a:extLst>
                </a:gridCol>
                <a:gridCol w="1839962">
                  <a:extLst>
                    <a:ext uri="{9D8B030D-6E8A-4147-A177-3AD203B41FA5}">
                      <a16:colId xmlns:a16="http://schemas.microsoft.com/office/drawing/2014/main" val="1929948422"/>
                    </a:ext>
                  </a:extLst>
                </a:gridCol>
                <a:gridCol w="1839962">
                  <a:extLst>
                    <a:ext uri="{9D8B030D-6E8A-4147-A177-3AD203B41FA5}">
                      <a16:colId xmlns:a16="http://schemas.microsoft.com/office/drawing/2014/main" val="2662291317"/>
                    </a:ext>
                  </a:extLst>
                </a:gridCol>
              </a:tblGrid>
              <a:tr h="235029">
                <a:tc rowSpan="2">
                  <a:txBody>
                    <a:bodyPr/>
                    <a:lstStyle/>
                    <a:p>
                      <a:pPr algn="l" fontAlgn="b"/>
                      <a:r>
                        <a:rPr lang="en-US" sz="800" u="none" strike="noStrike" dirty="0">
                          <a:solidFill>
                            <a:schemeClr val="bg1"/>
                          </a:solidFill>
                          <a:effectLst/>
                        </a:rPr>
                        <a:t>Cost of care exercise results - all cells should be £ per resident per week, MEDIANS.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gridSpan="2">
                  <a:txBody>
                    <a:bodyPr/>
                    <a:lstStyle/>
                    <a:p>
                      <a:pPr algn="ctr" fontAlgn="b"/>
                      <a:r>
                        <a:rPr lang="en-US" sz="800" u="none" strike="noStrike" dirty="0">
                          <a:solidFill>
                            <a:schemeClr val="bg1"/>
                          </a:solidFill>
                          <a:effectLst/>
                        </a:rPr>
                        <a:t>65+ care home places without nursing</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dirty="0">
                          <a:solidFill>
                            <a:schemeClr val="bg1"/>
                          </a:solidFill>
                          <a:effectLst/>
                        </a:rPr>
                        <a:t>65+ care home places without nursing, enhanced needs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2495007566"/>
                  </a:ext>
                </a:extLst>
              </a:tr>
              <a:tr h="235029">
                <a:tc v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Lower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Upper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Lower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Upper Quartile</a:t>
                      </a:r>
                    </a:p>
                  </a:txBody>
                  <a:tcPr marL="0" marR="0" marT="0" marB="0" anchor="ctr">
                    <a:solidFill>
                      <a:schemeClr val="accent1"/>
                    </a:solidFill>
                  </a:tcPr>
                </a:tc>
                <a:extLst>
                  <a:ext uri="{0D108BD9-81ED-4DB2-BD59-A6C34878D82A}">
                    <a16:rowId xmlns:a16="http://schemas.microsoft.com/office/drawing/2014/main" val="4041979494"/>
                  </a:ext>
                </a:extLst>
              </a:tr>
              <a:tr h="117515">
                <a:tc>
                  <a:txBody>
                    <a:bodyPr/>
                    <a:lstStyle/>
                    <a:p>
                      <a:pPr algn="l" fontAlgn="ctr"/>
                      <a:r>
                        <a:rPr lang="en-GB" sz="800" u="none" strike="noStrike" dirty="0">
                          <a:solidFill>
                            <a:schemeClr val="bg1"/>
                          </a:solidFill>
                          <a:effectLst/>
                        </a:rPr>
                        <a:t>Total Care Home Staffing</a:t>
                      </a:r>
                      <a:endParaRPr lang="en-GB" sz="800" b="1" i="0" u="none" strike="noStrike"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US" sz="700" b="1" i="0" u="none" strike="noStrike" dirty="0">
                          <a:solidFill>
                            <a:srgbClr val="000000"/>
                          </a:solidFill>
                          <a:effectLst/>
                          <a:latin typeface="Calibri" panose="020F0502020204030204" pitchFamily="34" charset="0"/>
                        </a:rPr>
                        <a:t>£484.95</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£751.00</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£481.34</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£772.10</a:t>
                      </a:r>
                      <a:endParaRPr lang="en-GB" sz="7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33443199"/>
                  </a:ext>
                </a:extLst>
              </a:tr>
              <a:tr h="117515">
                <a:tc>
                  <a:txBody>
                    <a:bodyPr/>
                    <a:lstStyle/>
                    <a:p>
                      <a:pPr algn="l" fontAlgn="ctr"/>
                      <a:r>
                        <a:rPr lang="en-GB" sz="800" u="none" strike="noStrike" dirty="0">
                          <a:solidFill>
                            <a:schemeClr val="bg1"/>
                          </a:solidFill>
                          <a:effectLst/>
                        </a:rPr>
                        <a:t>Nursing Staff</a:t>
                      </a:r>
                      <a:endParaRPr lang="en-GB" sz="800" b="0" i="0" u="none" strike="noStrike" dirty="0">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endParaRPr lang="en-GB" sz="7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6731022"/>
                  </a:ext>
                </a:extLst>
              </a:tr>
              <a:tr h="117515">
                <a:tc>
                  <a:txBody>
                    <a:bodyPr/>
                    <a:lstStyle/>
                    <a:p>
                      <a:pPr algn="l" fontAlgn="ctr"/>
                      <a:r>
                        <a:rPr lang="en-GB" sz="800" u="none" strike="noStrike">
                          <a:solidFill>
                            <a:schemeClr val="bg1"/>
                          </a:solidFill>
                          <a:effectLst/>
                        </a:rPr>
                        <a:t>Care Staff</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£321.53</a:t>
                      </a:r>
                    </a:p>
                  </a:txBody>
                  <a:tcPr marL="0" marR="0" marT="0" marB="0" anchor="ctr"/>
                </a:tc>
                <a:tc>
                  <a:txBody>
                    <a:bodyPr/>
                    <a:lstStyle/>
                    <a:p>
                      <a:pPr algn="ctr" fontAlgn="b"/>
                      <a:r>
                        <a:rPr lang="en-GB" sz="700" b="0" i="0" u="none" strike="noStrike" dirty="0">
                          <a:solidFill>
                            <a:srgbClr val="000000"/>
                          </a:solidFill>
                          <a:effectLst/>
                          <a:latin typeface="Calibri" panose="020F0502020204030204" pitchFamily="34" charset="0"/>
                        </a:rPr>
                        <a:t>£452.60</a:t>
                      </a:r>
                    </a:p>
                  </a:txBody>
                  <a:tcPr marL="0" marR="0" marT="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£318.93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£475.55</a:t>
                      </a:r>
                    </a:p>
                  </a:txBody>
                  <a:tcPr marL="0" marR="0" marT="0" marB="0" anchor="ctr"/>
                </a:tc>
                <a:extLst>
                  <a:ext uri="{0D108BD9-81ED-4DB2-BD59-A6C34878D82A}">
                    <a16:rowId xmlns:a16="http://schemas.microsoft.com/office/drawing/2014/main" val="1859661049"/>
                  </a:ext>
                </a:extLst>
              </a:tr>
              <a:tr h="117515">
                <a:tc>
                  <a:txBody>
                    <a:bodyPr/>
                    <a:lstStyle/>
                    <a:p>
                      <a:pPr algn="l" fontAlgn="ctr"/>
                      <a:r>
                        <a:rPr lang="en-GB" sz="800" u="none" strike="noStrike" dirty="0">
                          <a:solidFill>
                            <a:schemeClr val="bg1"/>
                          </a:solidFill>
                          <a:effectLst/>
                        </a:rPr>
                        <a:t>Therapy Staff (Occupational &amp; Physio)</a:t>
                      </a:r>
                      <a:endParaRPr lang="en-GB" sz="800" b="0" i="0" u="none" strike="noStrike" dirty="0">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£12.96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£12.96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£12.88</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£12.88</a:t>
                      </a:r>
                    </a:p>
                  </a:txBody>
                  <a:tcPr marL="6350" marR="6350" marT="6350" marB="0" anchor="ctr"/>
                </a:tc>
                <a:extLst>
                  <a:ext uri="{0D108BD9-81ED-4DB2-BD59-A6C34878D82A}">
                    <a16:rowId xmlns:a16="http://schemas.microsoft.com/office/drawing/2014/main" val="1413799133"/>
                  </a:ext>
                </a:extLst>
              </a:tr>
              <a:tr h="117515">
                <a:tc>
                  <a:txBody>
                    <a:bodyPr/>
                    <a:lstStyle/>
                    <a:p>
                      <a:pPr algn="l" fontAlgn="ctr"/>
                      <a:r>
                        <a:rPr lang="en-GB" sz="800" u="none" strike="noStrike">
                          <a:solidFill>
                            <a:schemeClr val="bg1"/>
                          </a:solidFill>
                          <a:effectLst/>
                        </a:rPr>
                        <a:t>Activity Coordinators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£12.89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£22.13</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£12.81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£22.00</a:t>
                      </a:r>
                    </a:p>
                  </a:txBody>
                  <a:tcPr marL="6350" marR="6350" marT="6350" marB="0" anchor="ctr"/>
                </a:tc>
                <a:extLst>
                  <a:ext uri="{0D108BD9-81ED-4DB2-BD59-A6C34878D82A}">
                    <a16:rowId xmlns:a16="http://schemas.microsoft.com/office/drawing/2014/main" val="1268991694"/>
                  </a:ext>
                </a:extLst>
              </a:tr>
              <a:tr h="117515">
                <a:tc>
                  <a:txBody>
                    <a:bodyPr/>
                    <a:lstStyle/>
                    <a:p>
                      <a:pPr algn="l" fontAlgn="ctr"/>
                      <a:r>
                        <a:rPr lang="en-GB" sz="800" u="none" strike="noStrike">
                          <a:solidFill>
                            <a:schemeClr val="bg1"/>
                          </a:solidFill>
                          <a:effectLst/>
                        </a:rPr>
                        <a:t>Service Management (Registered Manager/Deputy)</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£35.47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£57.86</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£35.25</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£57.50</a:t>
                      </a:r>
                    </a:p>
                  </a:txBody>
                  <a:tcPr marL="6350" marR="6350" marT="6350" marB="0" anchor="ctr"/>
                </a:tc>
                <a:extLst>
                  <a:ext uri="{0D108BD9-81ED-4DB2-BD59-A6C34878D82A}">
                    <a16:rowId xmlns:a16="http://schemas.microsoft.com/office/drawing/2014/main" val="2873851253"/>
                  </a:ext>
                </a:extLst>
              </a:tr>
              <a:tr h="117515">
                <a:tc>
                  <a:txBody>
                    <a:bodyPr/>
                    <a:lstStyle/>
                    <a:p>
                      <a:pPr algn="l" fontAlgn="ctr"/>
                      <a:r>
                        <a:rPr lang="en-US" sz="800" u="none" strike="noStrike">
                          <a:solidFill>
                            <a:schemeClr val="bg1"/>
                          </a:solidFill>
                          <a:effectLst/>
                        </a:rPr>
                        <a:t>Reception &amp; Admin staff at the home </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£10.48</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£21.58</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£10.42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£21.45</a:t>
                      </a:r>
                    </a:p>
                  </a:txBody>
                  <a:tcPr marL="6350" marR="6350" marT="6350" marB="0" anchor="ctr"/>
                </a:tc>
                <a:extLst>
                  <a:ext uri="{0D108BD9-81ED-4DB2-BD59-A6C34878D82A}">
                    <a16:rowId xmlns:a16="http://schemas.microsoft.com/office/drawing/2014/main" val="3945523085"/>
                  </a:ext>
                </a:extLst>
              </a:tr>
              <a:tr h="117515">
                <a:tc>
                  <a:txBody>
                    <a:bodyPr/>
                    <a:lstStyle/>
                    <a:p>
                      <a:pPr algn="l" fontAlgn="ctr"/>
                      <a:r>
                        <a:rPr lang="en-GB" sz="800" u="none" strike="noStrike">
                          <a:solidFill>
                            <a:schemeClr val="bg1"/>
                          </a:solidFill>
                          <a:effectLst/>
                        </a:rPr>
                        <a:t>Chefs / Cooks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£28.44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£62.16</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£28.26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£61.78</a:t>
                      </a:r>
                    </a:p>
                  </a:txBody>
                  <a:tcPr marL="6350" marR="6350" marT="6350" marB="0" anchor="ctr"/>
                </a:tc>
                <a:extLst>
                  <a:ext uri="{0D108BD9-81ED-4DB2-BD59-A6C34878D82A}">
                    <a16:rowId xmlns:a16="http://schemas.microsoft.com/office/drawing/2014/main" val="1543669948"/>
                  </a:ext>
                </a:extLst>
              </a:tr>
              <a:tr h="117515">
                <a:tc>
                  <a:txBody>
                    <a:bodyPr/>
                    <a:lstStyle/>
                    <a:p>
                      <a:pPr algn="l" fontAlgn="ctr"/>
                      <a:r>
                        <a:rPr lang="en-US" sz="800" u="none" strike="noStrike">
                          <a:solidFill>
                            <a:schemeClr val="bg1"/>
                          </a:solidFill>
                          <a:effectLst/>
                        </a:rPr>
                        <a:t>Domestic staff (cleaning, laundry &amp; kitchen)</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£47.82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£69.24</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£47.53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£68.81</a:t>
                      </a:r>
                    </a:p>
                  </a:txBody>
                  <a:tcPr marL="6350" marR="6350" marT="6350" marB="0" anchor="ctr"/>
                </a:tc>
                <a:extLst>
                  <a:ext uri="{0D108BD9-81ED-4DB2-BD59-A6C34878D82A}">
                    <a16:rowId xmlns:a16="http://schemas.microsoft.com/office/drawing/2014/main" val="2650713342"/>
                  </a:ext>
                </a:extLst>
              </a:tr>
              <a:tr h="117515">
                <a:tc>
                  <a:txBody>
                    <a:bodyPr/>
                    <a:lstStyle/>
                    <a:p>
                      <a:pPr algn="l" fontAlgn="ctr"/>
                      <a:r>
                        <a:rPr lang="en-GB" sz="800" u="none" strike="noStrike">
                          <a:solidFill>
                            <a:schemeClr val="bg1"/>
                          </a:solidFill>
                          <a:effectLst/>
                        </a:rPr>
                        <a:t>Maintenance &amp; Gardening</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£10.16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£21.03</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£10.09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£20.90</a:t>
                      </a:r>
                    </a:p>
                  </a:txBody>
                  <a:tcPr marL="6350" marR="6350" marT="6350" marB="0" anchor="ctr"/>
                </a:tc>
                <a:extLst>
                  <a:ext uri="{0D108BD9-81ED-4DB2-BD59-A6C34878D82A}">
                    <a16:rowId xmlns:a16="http://schemas.microsoft.com/office/drawing/2014/main" val="969439694"/>
                  </a:ext>
                </a:extLst>
              </a:tr>
              <a:tr h="117515">
                <a:tc>
                  <a:txBody>
                    <a:bodyPr/>
                    <a:lstStyle/>
                    <a:p>
                      <a:pPr algn="l" fontAlgn="ctr"/>
                      <a:r>
                        <a:rPr lang="en-US" sz="800" u="none" strike="noStrike">
                          <a:solidFill>
                            <a:schemeClr val="bg1"/>
                          </a:solidFill>
                          <a:effectLst/>
                        </a:rPr>
                        <a:t>Other care home staffing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£5.20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£31.44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£5.16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£31.24</a:t>
                      </a:r>
                    </a:p>
                  </a:txBody>
                  <a:tcPr marL="6350" marR="6350" marT="6350" marB="0" anchor="ctr"/>
                </a:tc>
                <a:extLst>
                  <a:ext uri="{0D108BD9-81ED-4DB2-BD59-A6C34878D82A}">
                    <a16:rowId xmlns:a16="http://schemas.microsoft.com/office/drawing/2014/main" val="1599532151"/>
                  </a:ext>
                </a:extLst>
              </a:tr>
              <a:tr h="117515">
                <a:tc>
                  <a:txBody>
                    <a:bodyPr/>
                    <a:lstStyle/>
                    <a:p>
                      <a:pPr algn="l" fontAlgn="ctr"/>
                      <a:r>
                        <a:rPr lang="en-GB" sz="800" u="none" strike="noStrike">
                          <a:solidFill>
                            <a:schemeClr val="bg1"/>
                          </a:solidFill>
                          <a:effectLst/>
                        </a:rPr>
                        <a:t>Total Care Home Premises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£31.59</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£104.88</a:t>
                      </a:r>
                    </a:p>
                  </a:txBody>
                  <a:tcPr marL="6350" marR="6350" marT="6350" marB="0" anchor="ctr"/>
                </a:tc>
                <a:tc>
                  <a:txBody>
                    <a:bodyPr/>
                    <a:lstStyle/>
                    <a:p>
                      <a:pPr algn="ctr" fontAlgn="b"/>
                      <a:r>
                        <a:rPr lang="en-GB" sz="700" b="1" i="0" u="none" strike="noStrike" dirty="0">
                          <a:solidFill>
                            <a:srgbClr val="000000"/>
                          </a:solidFill>
                          <a:effectLst/>
                          <a:latin typeface="Calibri" panose="020F0502020204030204" pitchFamily="34" charset="0"/>
                        </a:rPr>
                        <a:t>£31.39</a:t>
                      </a:r>
                    </a:p>
                  </a:txBody>
                  <a:tcPr marL="0" marR="0" marT="0" marB="0" anchor="ctr"/>
                </a:tc>
                <a:tc>
                  <a:txBody>
                    <a:bodyPr/>
                    <a:lstStyle/>
                    <a:p>
                      <a:pPr algn="ctr" fontAlgn="b"/>
                      <a:r>
                        <a:rPr lang="en-GB" sz="700" b="1" i="0" u="none" strike="noStrike" dirty="0">
                          <a:solidFill>
                            <a:srgbClr val="000000"/>
                          </a:solidFill>
                          <a:effectLst/>
                          <a:latin typeface="Calibri" panose="020F0502020204030204" pitchFamily="34" charset="0"/>
                        </a:rPr>
                        <a:t>£104.23</a:t>
                      </a:r>
                    </a:p>
                  </a:txBody>
                  <a:tcPr marL="0" marR="0" marT="0" marB="0" anchor="ctr"/>
                </a:tc>
                <a:extLst>
                  <a:ext uri="{0D108BD9-81ED-4DB2-BD59-A6C34878D82A}">
                    <a16:rowId xmlns:a16="http://schemas.microsoft.com/office/drawing/2014/main" val="3755854877"/>
                  </a:ext>
                </a:extLst>
              </a:tr>
              <a:tr h="117515">
                <a:tc>
                  <a:txBody>
                    <a:bodyPr/>
                    <a:lstStyle/>
                    <a:p>
                      <a:pPr algn="l" fontAlgn="ctr"/>
                      <a:r>
                        <a:rPr lang="en-GB" sz="800" u="none" strike="noStrike">
                          <a:solidFill>
                            <a:schemeClr val="bg1"/>
                          </a:solidFill>
                          <a:effectLst/>
                        </a:rPr>
                        <a:t>Fixtures &amp; fittings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£3.62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£27.49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£3.60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£27.32</a:t>
                      </a:r>
                    </a:p>
                  </a:txBody>
                  <a:tcPr marL="6350" marR="6350" marT="6350" marB="0" anchor="ctr"/>
                </a:tc>
                <a:extLst>
                  <a:ext uri="{0D108BD9-81ED-4DB2-BD59-A6C34878D82A}">
                    <a16:rowId xmlns:a16="http://schemas.microsoft.com/office/drawing/2014/main" val="2011676149"/>
                  </a:ext>
                </a:extLst>
              </a:tr>
              <a:tr h="117515">
                <a:tc>
                  <a:txBody>
                    <a:bodyPr/>
                    <a:lstStyle/>
                    <a:p>
                      <a:pPr algn="l" fontAlgn="ctr"/>
                      <a:r>
                        <a:rPr lang="en-GB" sz="800" u="none" strike="noStrike">
                          <a:solidFill>
                            <a:schemeClr val="bg1"/>
                          </a:solidFill>
                          <a:effectLst/>
                        </a:rPr>
                        <a:t>Repairs and maintenance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£21.99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£46.49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£21.85</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£46.20</a:t>
                      </a:r>
                    </a:p>
                  </a:txBody>
                  <a:tcPr marL="6350" marR="6350" marT="6350" marB="0" anchor="ctr"/>
                </a:tc>
                <a:extLst>
                  <a:ext uri="{0D108BD9-81ED-4DB2-BD59-A6C34878D82A}">
                    <a16:rowId xmlns:a16="http://schemas.microsoft.com/office/drawing/2014/main" val="2273064221"/>
                  </a:ext>
                </a:extLst>
              </a:tr>
              <a:tr h="117515">
                <a:tc>
                  <a:txBody>
                    <a:bodyPr/>
                    <a:lstStyle/>
                    <a:p>
                      <a:pPr algn="l" fontAlgn="ctr"/>
                      <a:r>
                        <a:rPr lang="en-GB" sz="800" u="none" strike="noStrike">
                          <a:solidFill>
                            <a:schemeClr val="bg1"/>
                          </a:solidFill>
                          <a:effectLst/>
                        </a:rPr>
                        <a:t>Furniture, furnishings and equipment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£15.33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£15.23</a:t>
                      </a:r>
                    </a:p>
                  </a:txBody>
                  <a:tcPr marL="6350" marR="6350" marT="6350" marB="0" anchor="ctr"/>
                </a:tc>
                <a:extLst>
                  <a:ext uri="{0D108BD9-81ED-4DB2-BD59-A6C34878D82A}">
                    <a16:rowId xmlns:a16="http://schemas.microsoft.com/office/drawing/2014/main" val="1266235767"/>
                  </a:ext>
                </a:extLst>
              </a:tr>
              <a:tr h="117515">
                <a:tc>
                  <a:txBody>
                    <a:bodyPr/>
                    <a:lstStyle/>
                    <a:p>
                      <a:pPr algn="l" fontAlgn="ctr"/>
                      <a:r>
                        <a:rPr lang="en-US" sz="800" u="none" strike="noStrike">
                          <a:solidFill>
                            <a:schemeClr val="bg1"/>
                          </a:solidFill>
                          <a:effectLst/>
                        </a:rPr>
                        <a:t>Other care home premises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£2.75</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£15.57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£2.73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£15.47</a:t>
                      </a:r>
                    </a:p>
                  </a:txBody>
                  <a:tcPr marL="6350" marR="6350" marT="6350" marB="0" anchor="ctr"/>
                </a:tc>
                <a:extLst>
                  <a:ext uri="{0D108BD9-81ED-4DB2-BD59-A6C34878D82A}">
                    <a16:rowId xmlns:a16="http://schemas.microsoft.com/office/drawing/2014/main" val="571981675"/>
                  </a:ext>
                </a:extLst>
              </a:tr>
              <a:tr h="117515">
                <a:tc>
                  <a:txBody>
                    <a:bodyPr/>
                    <a:lstStyle/>
                    <a:p>
                      <a:pPr algn="l" fontAlgn="ctr"/>
                      <a:r>
                        <a:rPr lang="en-US" sz="800" u="none" strike="noStrike">
                          <a:solidFill>
                            <a:schemeClr val="bg1"/>
                          </a:solidFill>
                          <a:effectLst/>
                        </a:rPr>
                        <a:t>Total Care Home Supplies and Services</a:t>
                      </a:r>
                      <a:endParaRPr lang="en-US"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dirty="0">
                          <a:solidFill>
                            <a:srgbClr val="000000"/>
                          </a:solidFill>
                          <a:effectLst/>
                          <a:latin typeface="Calibri" panose="020F0502020204030204" pitchFamily="34" charset="0"/>
                        </a:rPr>
                        <a:t>£87.93</a:t>
                      </a:r>
                    </a:p>
                  </a:txBody>
                  <a:tcPr marL="0" marR="0" marT="0" marB="0" anchor="ctr"/>
                </a:tc>
                <a:tc>
                  <a:txBody>
                    <a:bodyPr/>
                    <a:lstStyle/>
                    <a:p>
                      <a:pPr algn="ctr" fontAlgn="b"/>
                      <a:r>
                        <a:rPr lang="en-GB" sz="700" b="1" i="0" u="none" strike="noStrike" dirty="0">
                          <a:solidFill>
                            <a:srgbClr val="000000"/>
                          </a:solidFill>
                          <a:effectLst/>
                          <a:latin typeface="Calibri" panose="020F0502020204030204" pitchFamily="34" charset="0"/>
                        </a:rPr>
                        <a:t>£157.48</a:t>
                      </a:r>
                    </a:p>
                  </a:txBody>
                  <a:tcPr marL="0" marR="0" marT="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£87.38</a:t>
                      </a:r>
                      <a:endParaRPr lang="en-GB" sz="700" b="1"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£156.50</a:t>
                      </a:r>
                      <a:endParaRPr lang="en-GB" sz="7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496915617"/>
                  </a:ext>
                </a:extLst>
              </a:tr>
              <a:tr h="117515">
                <a:tc>
                  <a:txBody>
                    <a:bodyPr/>
                    <a:lstStyle/>
                    <a:p>
                      <a:pPr algn="l" fontAlgn="ctr"/>
                      <a:r>
                        <a:rPr lang="en-GB" sz="800" u="none" strike="noStrike">
                          <a:solidFill>
                            <a:schemeClr val="bg1"/>
                          </a:solidFill>
                          <a:effectLst/>
                        </a:rPr>
                        <a:t>Food supplies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£36.42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£49.37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£36.20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£49.07</a:t>
                      </a:r>
                    </a:p>
                  </a:txBody>
                  <a:tcPr marL="6350" marR="6350" marT="6350" marB="0" anchor="ctr"/>
                </a:tc>
                <a:extLst>
                  <a:ext uri="{0D108BD9-81ED-4DB2-BD59-A6C34878D82A}">
                    <a16:rowId xmlns:a16="http://schemas.microsoft.com/office/drawing/2014/main" val="352780807"/>
                  </a:ext>
                </a:extLst>
              </a:tr>
              <a:tr h="117515">
                <a:tc>
                  <a:txBody>
                    <a:bodyPr/>
                    <a:lstStyle/>
                    <a:p>
                      <a:pPr algn="l" fontAlgn="ctr"/>
                      <a:r>
                        <a:rPr lang="en-GB" sz="800" u="none" strike="noStrike">
                          <a:solidFill>
                            <a:schemeClr val="bg1"/>
                          </a:solidFill>
                          <a:effectLst/>
                        </a:rPr>
                        <a:t>Domestic and cleaning supplies </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£5.70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£11.99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£5.66</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£11.91</a:t>
                      </a:r>
                    </a:p>
                  </a:txBody>
                  <a:tcPr marL="6350" marR="6350" marT="6350" marB="0" anchor="ctr"/>
                </a:tc>
                <a:extLst>
                  <a:ext uri="{0D108BD9-81ED-4DB2-BD59-A6C34878D82A}">
                    <a16:rowId xmlns:a16="http://schemas.microsoft.com/office/drawing/2014/main" val="59393381"/>
                  </a:ext>
                </a:extLst>
              </a:tr>
              <a:tr h="117515">
                <a:tc>
                  <a:txBody>
                    <a:bodyPr/>
                    <a:lstStyle/>
                    <a:p>
                      <a:pPr algn="l" fontAlgn="ctr"/>
                      <a:r>
                        <a:rPr lang="en-GB" sz="800" u="none" strike="noStrike">
                          <a:solidFill>
                            <a:schemeClr val="bg1"/>
                          </a:solidFill>
                          <a:effectLst/>
                        </a:rPr>
                        <a:t>Medical supplies (excluding 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£2.30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£8.32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£2.29</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£8.27</a:t>
                      </a:r>
                    </a:p>
                  </a:txBody>
                  <a:tcPr marL="6350" marR="6350" marT="6350" marB="0" anchor="ctr"/>
                </a:tc>
                <a:extLst>
                  <a:ext uri="{0D108BD9-81ED-4DB2-BD59-A6C34878D82A}">
                    <a16:rowId xmlns:a16="http://schemas.microsoft.com/office/drawing/2014/main" val="1065180289"/>
                  </a:ext>
                </a:extLst>
              </a:tr>
              <a:tr h="117515">
                <a:tc>
                  <a:txBody>
                    <a:bodyPr/>
                    <a:lstStyle/>
                    <a:p>
                      <a:pPr algn="l" fontAlgn="ctr"/>
                      <a:r>
                        <a:rPr lang="en-GB" sz="800" u="none" strike="noStrike">
                          <a:solidFill>
                            <a:schemeClr val="bg1"/>
                          </a:solidFill>
                          <a:effectLst/>
                        </a:rPr>
                        <a:t>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£0.31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£2.32</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£0.30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£2.30</a:t>
                      </a:r>
                    </a:p>
                  </a:txBody>
                  <a:tcPr marL="6350" marR="6350" marT="6350" marB="0" anchor="ctr"/>
                </a:tc>
                <a:extLst>
                  <a:ext uri="{0D108BD9-81ED-4DB2-BD59-A6C34878D82A}">
                    <a16:rowId xmlns:a16="http://schemas.microsoft.com/office/drawing/2014/main" val="734700454"/>
                  </a:ext>
                </a:extLst>
              </a:tr>
              <a:tr h="117515">
                <a:tc>
                  <a:txBody>
                    <a:bodyPr/>
                    <a:lstStyle/>
                    <a:p>
                      <a:pPr algn="l" fontAlgn="ctr"/>
                      <a:r>
                        <a:rPr lang="en-GB" sz="800" u="none" strike="noStrike">
                          <a:solidFill>
                            <a:schemeClr val="bg1"/>
                          </a:solidFill>
                          <a:effectLst/>
                        </a:rPr>
                        <a:t>Office supplies (home specific)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£2.42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£7.28</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£2.40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£7.24</a:t>
                      </a:r>
                    </a:p>
                  </a:txBody>
                  <a:tcPr marL="6350" marR="6350" marT="6350" marB="0" anchor="ctr"/>
                </a:tc>
                <a:extLst>
                  <a:ext uri="{0D108BD9-81ED-4DB2-BD59-A6C34878D82A}">
                    <a16:rowId xmlns:a16="http://schemas.microsoft.com/office/drawing/2014/main" val="1746524528"/>
                  </a:ext>
                </a:extLst>
              </a:tr>
              <a:tr h="117515">
                <a:tc>
                  <a:txBody>
                    <a:bodyPr/>
                    <a:lstStyle/>
                    <a:p>
                      <a:pPr algn="l" fontAlgn="ctr"/>
                      <a:r>
                        <a:rPr lang="en-GB" sz="800" u="none" strike="noStrike">
                          <a:solidFill>
                            <a:schemeClr val="bg1"/>
                          </a:solidFill>
                          <a:effectLst/>
                        </a:rPr>
                        <a:t>Insurance (all risks)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£5.03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£9.62</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£5.00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£9.57</a:t>
                      </a:r>
                    </a:p>
                  </a:txBody>
                  <a:tcPr marL="6350" marR="6350" marT="6350" marB="0" anchor="ctr"/>
                </a:tc>
                <a:extLst>
                  <a:ext uri="{0D108BD9-81ED-4DB2-BD59-A6C34878D82A}">
                    <a16:rowId xmlns:a16="http://schemas.microsoft.com/office/drawing/2014/main" val="932615811"/>
                  </a:ext>
                </a:extLst>
              </a:tr>
              <a:tr h="117515">
                <a:tc>
                  <a:txBody>
                    <a:bodyPr/>
                    <a:lstStyle/>
                    <a:p>
                      <a:pPr algn="l" fontAlgn="ctr"/>
                      <a:r>
                        <a:rPr lang="en-GB" sz="800" u="none" strike="noStrike">
                          <a:solidFill>
                            <a:schemeClr val="bg1"/>
                          </a:solidFill>
                          <a:effectLst/>
                        </a:rPr>
                        <a:t>Registration fees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£3.74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£5.02</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£3.71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£4.99</a:t>
                      </a:r>
                    </a:p>
                  </a:txBody>
                  <a:tcPr marL="6350" marR="6350" marT="6350" marB="0" anchor="ctr"/>
                </a:tc>
                <a:extLst>
                  <a:ext uri="{0D108BD9-81ED-4DB2-BD59-A6C34878D82A}">
                    <a16:rowId xmlns:a16="http://schemas.microsoft.com/office/drawing/2014/main" val="3129335825"/>
                  </a:ext>
                </a:extLst>
              </a:tr>
              <a:tr h="117515">
                <a:tc>
                  <a:txBody>
                    <a:bodyPr/>
                    <a:lstStyle/>
                    <a:p>
                      <a:pPr algn="l" fontAlgn="ctr"/>
                      <a:r>
                        <a:rPr lang="en-GB" sz="800" u="none" strike="noStrike">
                          <a:solidFill>
                            <a:schemeClr val="bg1"/>
                          </a:solidFill>
                          <a:effectLst/>
                        </a:rPr>
                        <a:t>Telephone &amp; internet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£2.27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£6.67</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£2.25</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£6.63</a:t>
                      </a:r>
                    </a:p>
                  </a:txBody>
                  <a:tcPr marL="6350" marR="6350" marT="6350" marB="0" anchor="ctr"/>
                </a:tc>
                <a:extLst>
                  <a:ext uri="{0D108BD9-81ED-4DB2-BD59-A6C34878D82A}">
                    <a16:rowId xmlns:a16="http://schemas.microsoft.com/office/drawing/2014/main" val="1994488216"/>
                  </a:ext>
                </a:extLst>
              </a:tr>
              <a:tr h="117515">
                <a:tc>
                  <a:txBody>
                    <a:bodyPr/>
                    <a:lstStyle/>
                    <a:p>
                      <a:pPr algn="l" fontAlgn="ctr"/>
                      <a:r>
                        <a:rPr lang="en-GB" sz="800" u="none" strike="noStrike">
                          <a:solidFill>
                            <a:schemeClr val="bg1"/>
                          </a:solidFill>
                          <a:effectLst/>
                        </a:rPr>
                        <a:t>Council tax / rates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£0.72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£1.66</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£0.72</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£1.65</a:t>
                      </a:r>
                    </a:p>
                  </a:txBody>
                  <a:tcPr marL="6350" marR="6350" marT="6350" marB="0" anchor="ctr"/>
                </a:tc>
                <a:extLst>
                  <a:ext uri="{0D108BD9-81ED-4DB2-BD59-A6C34878D82A}">
                    <a16:rowId xmlns:a16="http://schemas.microsoft.com/office/drawing/2014/main" val="325304701"/>
                  </a:ext>
                </a:extLst>
              </a:tr>
              <a:tr h="117515">
                <a:tc>
                  <a:txBody>
                    <a:bodyPr/>
                    <a:lstStyle/>
                    <a:p>
                      <a:pPr algn="l" fontAlgn="ctr"/>
                      <a:r>
                        <a:rPr lang="en-GB" sz="800" u="none" strike="noStrike">
                          <a:solidFill>
                            <a:schemeClr val="bg1"/>
                          </a:solidFill>
                          <a:effectLst/>
                        </a:rPr>
                        <a:t>Electricity, Gas &amp; Water</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£20.43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£32.43</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£20.31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£32.23</a:t>
                      </a:r>
                    </a:p>
                  </a:txBody>
                  <a:tcPr marL="6350" marR="6350" marT="6350" marB="0" anchor="ctr"/>
                </a:tc>
                <a:extLst>
                  <a:ext uri="{0D108BD9-81ED-4DB2-BD59-A6C34878D82A}">
                    <a16:rowId xmlns:a16="http://schemas.microsoft.com/office/drawing/2014/main" val="1456415641"/>
                  </a:ext>
                </a:extLst>
              </a:tr>
              <a:tr h="117515">
                <a:tc>
                  <a:txBody>
                    <a:bodyPr/>
                    <a:lstStyle/>
                    <a:p>
                      <a:pPr algn="l" fontAlgn="ctr"/>
                      <a:r>
                        <a:rPr lang="en-GB" sz="800" u="none" strike="noStrike">
                          <a:solidFill>
                            <a:schemeClr val="bg1"/>
                          </a:solidFill>
                          <a:effectLst/>
                        </a:rPr>
                        <a:t>Trade and clinical waste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£4.20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£7.15</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£4.18</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£7.11</a:t>
                      </a:r>
                    </a:p>
                  </a:txBody>
                  <a:tcPr marL="6350" marR="6350" marT="6350" marB="0" anchor="ctr"/>
                </a:tc>
                <a:extLst>
                  <a:ext uri="{0D108BD9-81ED-4DB2-BD59-A6C34878D82A}">
                    <a16:rowId xmlns:a16="http://schemas.microsoft.com/office/drawing/2014/main" val="8632563"/>
                  </a:ext>
                </a:extLst>
              </a:tr>
              <a:tr h="117515">
                <a:tc>
                  <a:txBody>
                    <a:bodyPr/>
                    <a:lstStyle/>
                    <a:p>
                      <a:pPr algn="l" fontAlgn="ctr"/>
                      <a:r>
                        <a:rPr lang="en-GB" sz="800" u="none" strike="noStrike">
                          <a:solidFill>
                            <a:schemeClr val="bg1"/>
                          </a:solidFill>
                          <a:effectLst/>
                        </a:rPr>
                        <a:t>Transport &amp; Activities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£1.18</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£3.77</a:t>
                      </a:r>
                    </a:p>
                  </a:txBody>
                  <a:tcPr marL="6350" marR="6350" marT="6350" marB="0" anchor="ct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£1.17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£3.74</a:t>
                      </a:r>
                    </a:p>
                  </a:txBody>
                  <a:tcPr marL="6350" marR="6350" marT="6350" marB="0" anchor="ctr"/>
                </a:tc>
                <a:extLst>
                  <a:ext uri="{0D108BD9-81ED-4DB2-BD59-A6C34878D82A}">
                    <a16:rowId xmlns:a16="http://schemas.microsoft.com/office/drawing/2014/main" val="3020288607"/>
                  </a:ext>
                </a:extLst>
              </a:tr>
              <a:tr h="117515">
                <a:tc>
                  <a:txBody>
                    <a:bodyPr/>
                    <a:lstStyle/>
                    <a:p>
                      <a:pPr algn="l" fontAlgn="ctr"/>
                      <a:r>
                        <a:rPr lang="en-US" sz="800" u="none" strike="noStrike">
                          <a:solidFill>
                            <a:schemeClr val="bg1"/>
                          </a:solidFill>
                          <a:effectLst/>
                        </a:rPr>
                        <a:t>Other care home supplies and services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£11.87</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£3.18</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£11.80</a:t>
                      </a:r>
                    </a:p>
                  </a:txBody>
                  <a:tcPr marL="6350" marR="6350" marT="6350" marB="0" anchor="ctr"/>
                </a:tc>
                <a:extLst>
                  <a:ext uri="{0D108BD9-81ED-4DB2-BD59-A6C34878D82A}">
                    <a16:rowId xmlns:a16="http://schemas.microsoft.com/office/drawing/2014/main" val="2489786763"/>
                  </a:ext>
                </a:extLst>
              </a:tr>
              <a:tr h="117515">
                <a:tc>
                  <a:txBody>
                    <a:bodyPr/>
                    <a:lstStyle/>
                    <a:p>
                      <a:pPr algn="l" fontAlgn="ctr"/>
                      <a:r>
                        <a:rPr lang="en-GB" sz="800" u="none" strike="noStrike">
                          <a:solidFill>
                            <a:schemeClr val="bg1"/>
                          </a:solidFill>
                          <a:effectLst/>
                        </a:rPr>
                        <a:t>Total Head Office</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£45.06</a:t>
                      </a:r>
                    </a:p>
                  </a:txBody>
                  <a:tcPr marL="6350" marR="6350" marT="6350" marB="0" anchor="ctr"/>
                </a:tc>
                <a:tc>
                  <a:txBody>
                    <a:bodyPr/>
                    <a:lstStyle/>
                    <a:p>
                      <a:pPr algn="ctr" fontAlgn="b"/>
                      <a:r>
                        <a:rPr lang="en-GB" sz="700" b="1" i="0" u="none" strike="noStrike" dirty="0">
                          <a:solidFill>
                            <a:srgbClr val="000000"/>
                          </a:solidFill>
                          <a:effectLst/>
                          <a:latin typeface="Calibri" panose="020F0502020204030204" pitchFamily="34" charset="0"/>
                        </a:rPr>
                        <a:t>£129.04</a:t>
                      </a:r>
                    </a:p>
                  </a:txBody>
                  <a:tcPr marL="0" marR="0" marT="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£44.78</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£128.24</a:t>
                      </a:r>
                    </a:p>
                  </a:txBody>
                  <a:tcPr marL="0" marR="0" marT="0" marB="0" anchor="ctr"/>
                </a:tc>
                <a:extLst>
                  <a:ext uri="{0D108BD9-81ED-4DB2-BD59-A6C34878D82A}">
                    <a16:rowId xmlns:a16="http://schemas.microsoft.com/office/drawing/2014/main" val="2947750315"/>
                  </a:ext>
                </a:extLst>
              </a:tr>
              <a:tr h="117515">
                <a:tc>
                  <a:txBody>
                    <a:bodyPr/>
                    <a:lstStyle/>
                    <a:p>
                      <a:pPr algn="l" fontAlgn="ctr"/>
                      <a:r>
                        <a:rPr lang="en-GB" sz="800" u="none" strike="noStrike">
                          <a:solidFill>
                            <a:schemeClr val="bg1"/>
                          </a:solidFill>
                          <a:effectLst/>
                        </a:rPr>
                        <a:t>Central / Regional Management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£21.16</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£55.13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£21.03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£54.79</a:t>
                      </a:r>
                    </a:p>
                  </a:txBody>
                  <a:tcPr marL="6350" marR="6350" marT="6350" marB="0" anchor="ctr"/>
                </a:tc>
                <a:extLst>
                  <a:ext uri="{0D108BD9-81ED-4DB2-BD59-A6C34878D82A}">
                    <a16:rowId xmlns:a16="http://schemas.microsoft.com/office/drawing/2014/main" val="3937810017"/>
                  </a:ext>
                </a:extLst>
              </a:tr>
              <a:tr h="117515">
                <a:tc>
                  <a:txBody>
                    <a:bodyPr/>
                    <a:lstStyle/>
                    <a:p>
                      <a:pPr algn="l" fontAlgn="ctr"/>
                      <a:r>
                        <a:rPr lang="en-GB" sz="800" u="none" strike="noStrike">
                          <a:solidFill>
                            <a:schemeClr val="bg1"/>
                          </a:solidFill>
                          <a:effectLst/>
                        </a:rPr>
                        <a:t>Support Services (finance / HR / legal / marketing etc.)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£10.51</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£44.04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£10.44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£43.77</a:t>
                      </a:r>
                    </a:p>
                  </a:txBody>
                  <a:tcPr marL="6350" marR="6350" marT="6350" marB="0" anchor="ctr"/>
                </a:tc>
                <a:extLst>
                  <a:ext uri="{0D108BD9-81ED-4DB2-BD59-A6C34878D82A}">
                    <a16:rowId xmlns:a16="http://schemas.microsoft.com/office/drawing/2014/main" val="3242971502"/>
                  </a:ext>
                </a:extLst>
              </a:tr>
              <a:tr h="117515">
                <a:tc>
                  <a:txBody>
                    <a:bodyPr/>
                    <a:lstStyle/>
                    <a:p>
                      <a:pPr algn="l" fontAlgn="ctr"/>
                      <a:r>
                        <a:rPr lang="en-US" sz="800" u="none" strike="noStrike">
                          <a:solidFill>
                            <a:schemeClr val="bg1"/>
                          </a:solidFill>
                          <a:effectLst/>
                        </a:rPr>
                        <a:t>Recruitment, Training &amp; Vetting (incl. DBS checks)</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£7.30</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£16.54</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£7.25</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£16.44</a:t>
                      </a:r>
                    </a:p>
                  </a:txBody>
                  <a:tcPr marL="6350" marR="6350" marT="6350" marB="0" anchor="ctr"/>
                </a:tc>
                <a:extLst>
                  <a:ext uri="{0D108BD9-81ED-4DB2-BD59-A6C34878D82A}">
                    <a16:rowId xmlns:a16="http://schemas.microsoft.com/office/drawing/2014/main" val="3187321405"/>
                  </a:ext>
                </a:extLst>
              </a:tr>
              <a:tr h="117515">
                <a:tc>
                  <a:txBody>
                    <a:bodyPr/>
                    <a:lstStyle/>
                    <a:p>
                      <a:pPr algn="l" fontAlgn="ctr"/>
                      <a:r>
                        <a:rPr lang="en-US" sz="800" u="none" strike="noStrike">
                          <a:solidFill>
                            <a:schemeClr val="bg1"/>
                          </a:solidFill>
                          <a:effectLst/>
                        </a:rPr>
                        <a:t>Other head office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£6.09</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£13.33</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£6.05</a:t>
                      </a:r>
                    </a:p>
                  </a:txBody>
                  <a:tcPr marL="6350" marR="6350" marT="635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£13.25</a:t>
                      </a:r>
                    </a:p>
                  </a:txBody>
                  <a:tcPr marL="6350" marR="6350" marT="6350" marB="0" anchor="ctr"/>
                </a:tc>
                <a:extLst>
                  <a:ext uri="{0D108BD9-81ED-4DB2-BD59-A6C34878D82A}">
                    <a16:rowId xmlns:a16="http://schemas.microsoft.com/office/drawing/2014/main" val="3071624181"/>
                  </a:ext>
                </a:extLst>
              </a:tr>
              <a:tr h="117515">
                <a:tc>
                  <a:txBody>
                    <a:bodyPr/>
                    <a:lstStyle/>
                    <a:p>
                      <a:pPr algn="l" fontAlgn="ctr"/>
                      <a:r>
                        <a:rPr lang="en-GB" sz="800" u="none" strike="noStrike">
                          <a:solidFill>
                            <a:schemeClr val="bg1"/>
                          </a:solidFill>
                          <a:effectLst/>
                        </a:rPr>
                        <a:t>Total Return on Operations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£80.05</a:t>
                      </a:r>
                    </a:p>
                  </a:txBody>
                  <a:tcPr marL="6350" marR="6350" marT="6350" marB="0" anchor="ct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£152.14</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£79.56</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£151.20</a:t>
                      </a:r>
                    </a:p>
                  </a:txBody>
                  <a:tcPr marL="6350" marR="6350" marT="6350" marB="0" anchor="ctr"/>
                </a:tc>
                <a:extLst>
                  <a:ext uri="{0D108BD9-81ED-4DB2-BD59-A6C34878D82A}">
                    <a16:rowId xmlns:a16="http://schemas.microsoft.com/office/drawing/2014/main" val="2879168314"/>
                  </a:ext>
                </a:extLst>
              </a:tr>
              <a:tr h="117515">
                <a:tc>
                  <a:txBody>
                    <a:bodyPr/>
                    <a:lstStyle/>
                    <a:p>
                      <a:pPr algn="l" fontAlgn="ctr"/>
                      <a:r>
                        <a:rPr lang="en-GB" sz="800" u="none" strike="noStrike">
                          <a:solidFill>
                            <a:schemeClr val="bg1"/>
                          </a:solidFill>
                          <a:effectLst/>
                        </a:rPr>
                        <a:t>Total Return on Capital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£113.10</a:t>
                      </a:r>
                    </a:p>
                  </a:txBody>
                  <a:tcPr marL="6350" marR="6350" marT="6350" marB="0" anchor="ct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£214.89</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£112.40</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£213.56</a:t>
                      </a:r>
                    </a:p>
                  </a:txBody>
                  <a:tcPr marL="6350" marR="6350" marT="6350" marB="0" anchor="ctr"/>
                </a:tc>
                <a:extLst>
                  <a:ext uri="{0D108BD9-81ED-4DB2-BD59-A6C34878D82A}">
                    <a16:rowId xmlns:a16="http://schemas.microsoft.com/office/drawing/2014/main" val="1840933450"/>
                  </a:ext>
                </a:extLst>
              </a:tr>
              <a:tr h="117515">
                <a:tc>
                  <a:txBody>
                    <a:bodyPr/>
                    <a:lstStyle/>
                    <a:p>
                      <a:pPr algn="l" fontAlgn="ctr"/>
                      <a:r>
                        <a:rPr lang="en-GB" sz="800" u="none" strike="noStrike">
                          <a:solidFill>
                            <a:schemeClr val="bg1"/>
                          </a:solidFill>
                          <a:effectLst/>
                        </a:rPr>
                        <a:t>TOTAL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£842.67</a:t>
                      </a:r>
                    </a:p>
                  </a:txBody>
                  <a:tcPr marL="6350" marR="6350" marT="6350" marB="0" anchor="ct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£1,509.43</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£836.85</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£1,525.84</a:t>
                      </a:r>
                    </a:p>
                  </a:txBody>
                  <a:tcPr marL="6350" marR="6350" marT="6350" marB="0" anchor="ctr"/>
                </a:tc>
                <a:extLst>
                  <a:ext uri="{0D108BD9-81ED-4DB2-BD59-A6C34878D82A}">
                    <a16:rowId xmlns:a16="http://schemas.microsoft.com/office/drawing/2014/main" val="1774768662"/>
                  </a:ext>
                </a:extLst>
              </a:tr>
            </a:tbl>
          </a:graphicData>
        </a:graphic>
      </p:graphicFrame>
      <p:sp>
        <p:nvSpPr>
          <p:cNvPr id="3" name="Title 2">
            <a:extLst>
              <a:ext uri="{FF2B5EF4-FFF2-40B4-BE49-F238E27FC236}">
                <a16:creationId xmlns:a16="http://schemas.microsoft.com/office/drawing/2014/main" id="{07BAD629-2896-E7AD-A169-808401A99E61}"/>
              </a:ext>
            </a:extLst>
          </p:cNvPr>
          <p:cNvSpPr>
            <a:spLocks noGrp="1"/>
          </p:cNvSpPr>
          <p:nvPr>
            <p:ph type="title"/>
          </p:nvPr>
        </p:nvSpPr>
        <p:spPr>
          <a:xfrm>
            <a:off x="802755" y="361794"/>
            <a:ext cx="8334760" cy="817217"/>
          </a:xfrm>
        </p:spPr>
        <p:txBody>
          <a:bodyPr>
            <a:normAutofit fontScale="90000"/>
          </a:bodyPr>
          <a:lstStyle/>
          <a:p>
            <a:r>
              <a:rPr lang="en-US" dirty="0"/>
              <a:t>Lower &amp; Upper Quartiles – Annex A Part 1</a:t>
            </a:r>
            <a:br>
              <a:rPr lang="en-US" dirty="0"/>
            </a:br>
            <a:r>
              <a:rPr lang="en-US" dirty="0"/>
              <a:t>Residential</a:t>
            </a:r>
            <a:endParaRPr lang="en-GB" dirty="0"/>
          </a:p>
        </p:txBody>
      </p:sp>
    </p:spTree>
    <p:extLst>
      <p:ext uri="{BB962C8B-B14F-4D97-AF65-F5344CB8AC3E}">
        <p14:creationId xmlns:p14="http://schemas.microsoft.com/office/powerpoint/2010/main" val="1818030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299409-320A-0265-F510-A7734311E79C}"/>
              </a:ext>
            </a:extLst>
          </p:cNvPr>
          <p:cNvGraphicFramePr>
            <a:graphicFrameLocks noGrp="1"/>
          </p:cNvGraphicFramePr>
          <p:nvPr>
            <p:ph idx="1"/>
            <p:extLst>
              <p:ext uri="{D42A27DB-BD31-4B8C-83A1-F6EECF244321}">
                <p14:modId xmlns:p14="http://schemas.microsoft.com/office/powerpoint/2010/main" val="2615269200"/>
              </p:ext>
            </p:extLst>
          </p:nvPr>
        </p:nvGraphicFramePr>
        <p:xfrm>
          <a:off x="817503" y="1179011"/>
          <a:ext cx="10891836" cy="5103018"/>
        </p:xfrm>
        <a:graphic>
          <a:graphicData uri="http://schemas.openxmlformats.org/drawingml/2006/table">
            <a:tbl>
              <a:tblPr>
                <a:tableStyleId>{5C22544A-7EE6-4342-B048-85BDC9FD1C3A}</a:tableStyleId>
              </a:tblPr>
              <a:tblGrid>
                <a:gridCol w="3531988">
                  <a:extLst>
                    <a:ext uri="{9D8B030D-6E8A-4147-A177-3AD203B41FA5}">
                      <a16:colId xmlns:a16="http://schemas.microsoft.com/office/drawing/2014/main" val="748715266"/>
                    </a:ext>
                  </a:extLst>
                </a:gridCol>
                <a:gridCol w="1839962">
                  <a:extLst>
                    <a:ext uri="{9D8B030D-6E8A-4147-A177-3AD203B41FA5}">
                      <a16:colId xmlns:a16="http://schemas.microsoft.com/office/drawing/2014/main" val="1964450512"/>
                    </a:ext>
                  </a:extLst>
                </a:gridCol>
                <a:gridCol w="1839962">
                  <a:extLst>
                    <a:ext uri="{9D8B030D-6E8A-4147-A177-3AD203B41FA5}">
                      <a16:colId xmlns:a16="http://schemas.microsoft.com/office/drawing/2014/main" val="385488284"/>
                    </a:ext>
                  </a:extLst>
                </a:gridCol>
                <a:gridCol w="1839962">
                  <a:extLst>
                    <a:ext uri="{9D8B030D-6E8A-4147-A177-3AD203B41FA5}">
                      <a16:colId xmlns:a16="http://schemas.microsoft.com/office/drawing/2014/main" val="1929948422"/>
                    </a:ext>
                  </a:extLst>
                </a:gridCol>
                <a:gridCol w="1839962">
                  <a:extLst>
                    <a:ext uri="{9D8B030D-6E8A-4147-A177-3AD203B41FA5}">
                      <a16:colId xmlns:a16="http://schemas.microsoft.com/office/drawing/2014/main" val="2662291317"/>
                    </a:ext>
                  </a:extLst>
                </a:gridCol>
              </a:tblGrid>
              <a:tr h="235029">
                <a:tc rowSpan="2">
                  <a:txBody>
                    <a:bodyPr/>
                    <a:lstStyle/>
                    <a:p>
                      <a:pPr algn="l" fontAlgn="b"/>
                      <a:r>
                        <a:rPr lang="en-US" sz="800" u="none" strike="noStrike" dirty="0">
                          <a:solidFill>
                            <a:schemeClr val="bg1"/>
                          </a:solidFill>
                          <a:effectLst/>
                        </a:rPr>
                        <a:t>Cost of care exercise results - all cells should be £ per resident per week, MEDIANS.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gridSpan="2">
                  <a:txBody>
                    <a:bodyPr/>
                    <a:lstStyle/>
                    <a:p>
                      <a:pPr algn="ctr" fontAlgn="b"/>
                      <a:r>
                        <a:rPr lang="en-US" sz="800" u="none" strike="noStrike" dirty="0">
                          <a:solidFill>
                            <a:schemeClr val="bg1"/>
                          </a:solidFill>
                          <a:effectLst/>
                        </a:rPr>
                        <a:t>65+ care home places with nursing</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gridSpan="2">
                  <a:txBody>
                    <a:bodyPr/>
                    <a:lstStyle/>
                    <a:p>
                      <a:pPr algn="ctr" fontAlgn="b"/>
                      <a:r>
                        <a:rPr lang="en-US" sz="800" u="none" strike="noStrike" dirty="0">
                          <a:solidFill>
                            <a:schemeClr val="bg1"/>
                          </a:solidFill>
                          <a:effectLst/>
                        </a:rPr>
                        <a:t>65+ care home places with nursing, enhanced needs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h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2495007566"/>
                  </a:ext>
                </a:extLst>
              </a:tr>
              <a:tr h="235029">
                <a:tc vMerge="1">
                  <a:txBody>
                    <a:bodyPr/>
                    <a:lstStyle/>
                    <a:p>
                      <a:pPr algn="l" fontAlgn="b"/>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Lower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Upper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Lower Quartile</a:t>
                      </a:r>
                    </a:p>
                  </a:txBody>
                  <a:tcPr marL="0" marR="0" marT="0" marB="0" anchor="ctr">
                    <a:solidFill>
                      <a:schemeClr val="accent1"/>
                    </a:solidFill>
                  </a:tcPr>
                </a:tc>
                <a:tc>
                  <a:txBody>
                    <a:bodyPr/>
                    <a:lstStyle/>
                    <a:p>
                      <a:pPr algn="ctr" fontAlgn="b"/>
                      <a:r>
                        <a:rPr lang="en-US" sz="800" b="1" i="0" u="none" strike="noStrike" dirty="0">
                          <a:solidFill>
                            <a:schemeClr val="bg1"/>
                          </a:solidFill>
                          <a:effectLst/>
                          <a:latin typeface="Calibri" panose="020F0502020204030204" pitchFamily="34" charset="0"/>
                        </a:rPr>
                        <a:t>Upper Quartile</a:t>
                      </a:r>
                    </a:p>
                  </a:txBody>
                  <a:tcPr marL="0" marR="0" marT="0" marB="0" anchor="ctr">
                    <a:solidFill>
                      <a:schemeClr val="accent1"/>
                    </a:solidFill>
                  </a:tcPr>
                </a:tc>
                <a:extLst>
                  <a:ext uri="{0D108BD9-81ED-4DB2-BD59-A6C34878D82A}">
                    <a16:rowId xmlns:a16="http://schemas.microsoft.com/office/drawing/2014/main" val="4041979494"/>
                  </a:ext>
                </a:extLst>
              </a:tr>
              <a:tr h="117515">
                <a:tc>
                  <a:txBody>
                    <a:bodyPr/>
                    <a:lstStyle/>
                    <a:p>
                      <a:pPr algn="l" fontAlgn="ctr"/>
                      <a:r>
                        <a:rPr lang="en-GB" sz="800" u="none" strike="noStrike" dirty="0">
                          <a:solidFill>
                            <a:schemeClr val="bg1"/>
                          </a:solidFill>
                          <a:effectLst/>
                        </a:rPr>
                        <a:t>Total Care Home Staffing</a:t>
                      </a:r>
                      <a:endParaRPr lang="en-GB" sz="800" b="1" i="0" u="none" strike="noStrike"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US" sz="700" b="1" i="0" u="none" strike="noStrike" dirty="0">
                          <a:solidFill>
                            <a:srgbClr val="000000"/>
                          </a:solidFill>
                          <a:effectLst/>
                          <a:latin typeface="Calibri" panose="020F0502020204030204" pitchFamily="34" charset="0"/>
                        </a:rPr>
                        <a:t>£678.58</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£1138.27</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£655.48</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£1178.62</a:t>
                      </a:r>
                      <a:endParaRPr lang="en-GB" sz="7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33443199"/>
                  </a:ext>
                </a:extLst>
              </a:tr>
              <a:tr h="117515">
                <a:tc>
                  <a:txBody>
                    <a:bodyPr/>
                    <a:lstStyle/>
                    <a:p>
                      <a:pPr algn="l" fontAlgn="ctr"/>
                      <a:r>
                        <a:rPr lang="en-GB" sz="800" u="none" strike="noStrike" dirty="0">
                          <a:solidFill>
                            <a:schemeClr val="bg1"/>
                          </a:solidFill>
                          <a:effectLst/>
                        </a:rPr>
                        <a:t>Nursing Staff</a:t>
                      </a:r>
                      <a:endParaRPr lang="en-GB" sz="800" b="0" i="0" u="none" strike="noStrike" dirty="0">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£184.06</a:t>
                      </a:r>
                    </a:p>
                  </a:txBody>
                  <a:tcPr marL="0" marR="0" marT="0" marB="0" anchor="ctr"/>
                </a:tc>
                <a:tc>
                  <a:txBody>
                    <a:bodyPr/>
                    <a:lstStyle/>
                    <a:p>
                      <a:pPr algn="ctr" fontAlgn="b"/>
                      <a:r>
                        <a:rPr lang="en-GB" sz="700" b="0" i="0" u="none" strike="noStrike" dirty="0">
                          <a:solidFill>
                            <a:srgbClr val="000000"/>
                          </a:solidFill>
                          <a:effectLst/>
                          <a:latin typeface="Calibri" panose="020F0502020204030204" pitchFamily="34" charset="0"/>
                        </a:rPr>
                        <a:t>£379.68</a:t>
                      </a:r>
                    </a:p>
                  </a:txBody>
                  <a:tcPr marL="0" marR="0" marT="0" marB="0" anchor="ctr"/>
                </a:tc>
                <a:tc>
                  <a:txBody>
                    <a:bodyPr/>
                    <a:lstStyle/>
                    <a:p>
                      <a:pPr algn="ctr" fontAlgn="b"/>
                      <a:r>
                        <a:rPr lang="en-US" sz="700" b="0" i="0" u="none" strike="noStrike" dirty="0">
                          <a:solidFill>
                            <a:srgbClr val="000000"/>
                          </a:solidFill>
                          <a:effectLst/>
                          <a:latin typeface="Calibri" panose="020F0502020204030204" pitchFamily="34" charset="0"/>
                        </a:rPr>
                        <a:t>£160.98</a:t>
                      </a:r>
                      <a:endParaRPr lang="en-GB" sz="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0" i="0" u="none" strike="noStrike" dirty="0">
                          <a:solidFill>
                            <a:srgbClr val="000000"/>
                          </a:solidFill>
                          <a:effectLst/>
                          <a:latin typeface="Calibri" panose="020F0502020204030204" pitchFamily="34" charset="0"/>
                        </a:rPr>
                        <a:t>£407.70</a:t>
                      </a:r>
                      <a:endParaRPr lang="en-GB" sz="7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96731022"/>
                  </a:ext>
                </a:extLst>
              </a:tr>
              <a:tr h="117515">
                <a:tc>
                  <a:txBody>
                    <a:bodyPr/>
                    <a:lstStyle/>
                    <a:p>
                      <a:pPr algn="l" fontAlgn="ctr"/>
                      <a:r>
                        <a:rPr lang="en-GB" sz="800" u="none" strike="noStrike">
                          <a:solidFill>
                            <a:schemeClr val="bg1"/>
                          </a:solidFill>
                          <a:effectLst/>
                        </a:rPr>
                        <a:t>Care Staff</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dirty="0">
                          <a:solidFill>
                            <a:srgbClr val="000000"/>
                          </a:solidFill>
                          <a:effectLst/>
                          <a:latin typeface="Calibri" panose="020F0502020204030204" pitchFamily="34" charset="0"/>
                        </a:rPr>
                        <a:t>£326.19</a:t>
                      </a:r>
                    </a:p>
                  </a:txBody>
                  <a:tcPr marL="0" marR="0" marT="0" marB="0" anchor="ctr"/>
                </a:tc>
                <a:tc>
                  <a:txBody>
                    <a:bodyPr/>
                    <a:lstStyle/>
                    <a:p>
                      <a:pPr algn="ctr" fontAlgn="b"/>
                      <a:r>
                        <a:rPr lang="en-GB" sz="700" b="0" i="0" u="none" strike="noStrike" dirty="0">
                          <a:solidFill>
                            <a:srgbClr val="000000"/>
                          </a:solidFill>
                          <a:effectLst/>
                          <a:latin typeface="Calibri" panose="020F0502020204030204" pitchFamily="34" charset="0"/>
                        </a:rPr>
                        <a:t>£451.22</a:t>
                      </a:r>
                    </a:p>
                  </a:txBody>
                  <a:tcPr marL="0" marR="0" marT="0" marB="0" anchor="ct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£326.73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£464.60</a:t>
                      </a:r>
                    </a:p>
                  </a:txBody>
                  <a:tcPr marL="6350" marR="6350" marT="6350" marB="0" anchor="b"/>
                </a:tc>
                <a:extLst>
                  <a:ext uri="{0D108BD9-81ED-4DB2-BD59-A6C34878D82A}">
                    <a16:rowId xmlns:a16="http://schemas.microsoft.com/office/drawing/2014/main" val="1859661049"/>
                  </a:ext>
                </a:extLst>
              </a:tr>
              <a:tr h="117515">
                <a:tc>
                  <a:txBody>
                    <a:bodyPr/>
                    <a:lstStyle/>
                    <a:p>
                      <a:pPr algn="l" fontAlgn="ctr"/>
                      <a:r>
                        <a:rPr lang="en-GB" sz="800" u="none" strike="noStrike" dirty="0">
                          <a:solidFill>
                            <a:schemeClr val="bg1"/>
                          </a:solidFill>
                          <a:effectLst/>
                        </a:rPr>
                        <a:t>Therapy Staff (Occupational &amp; Physio)</a:t>
                      </a:r>
                      <a:endParaRPr lang="en-GB" sz="800" b="0" i="0" u="none" strike="noStrike" dirty="0">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£13.35</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£13.35</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£13.31</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£13.31</a:t>
                      </a:r>
                    </a:p>
                  </a:txBody>
                  <a:tcPr marL="6350" marR="6350" marT="6350" marB="0" anchor="b"/>
                </a:tc>
                <a:extLst>
                  <a:ext uri="{0D108BD9-81ED-4DB2-BD59-A6C34878D82A}">
                    <a16:rowId xmlns:a16="http://schemas.microsoft.com/office/drawing/2014/main" val="1413799133"/>
                  </a:ext>
                </a:extLst>
              </a:tr>
              <a:tr h="117515">
                <a:tc>
                  <a:txBody>
                    <a:bodyPr/>
                    <a:lstStyle/>
                    <a:p>
                      <a:pPr algn="l" fontAlgn="ctr"/>
                      <a:r>
                        <a:rPr lang="en-GB" sz="800" u="none" strike="noStrike">
                          <a:solidFill>
                            <a:schemeClr val="bg1"/>
                          </a:solidFill>
                          <a:effectLst/>
                        </a:rPr>
                        <a:t>Activity Coordinators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£13.28</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£22.80</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£13.24</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£22.72</a:t>
                      </a:r>
                    </a:p>
                  </a:txBody>
                  <a:tcPr marL="6350" marR="6350" marT="6350" marB="0" anchor="b"/>
                </a:tc>
                <a:extLst>
                  <a:ext uri="{0D108BD9-81ED-4DB2-BD59-A6C34878D82A}">
                    <a16:rowId xmlns:a16="http://schemas.microsoft.com/office/drawing/2014/main" val="1268991694"/>
                  </a:ext>
                </a:extLst>
              </a:tr>
              <a:tr h="117515">
                <a:tc>
                  <a:txBody>
                    <a:bodyPr/>
                    <a:lstStyle/>
                    <a:p>
                      <a:pPr algn="l" fontAlgn="ctr"/>
                      <a:r>
                        <a:rPr lang="en-GB" sz="800" u="none" strike="noStrike">
                          <a:solidFill>
                            <a:schemeClr val="bg1"/>
                          </a:solidFill>
                          <a:effectLst/>
                        </a:rPr>
                        <a:t>Service Management (Registered Manager/Deputy)</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£36.53</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£59.60</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£36.41</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£59.40</a:t>
                      </a:r>
                    </a:p>
                  </a:txBody>
                  <a:tcPr marL="6350" marR="6350" marT="6350" marB="0" anchor="b"/>
                </a:tc>
                <a:extLst>
                  <a:ext uri="{0D108BD9-81ED-4DB2-BD59-A6C34878D82A}">
                    <a16:rowId xmlns:a16="http://schemas.microsoft.com/office/drawing/2014/main" val="2873851253"/>
                  </a:ext>
                </a:extLst>
              </a:tr>
              <a:tr h="117515">
                <a:tc>
                  <a:txBody>
                    <a:bodyPr/>
                    <a:lstStyle/>
                    <a:p>
                      <a:pPr algn="l" fontAlgn="ctr"/>
                      <a:r>
                        <a:rPr lang="en-US" sz="800" u="none" strike="noStrike">
                          <a:solidFill>
                            <a:schemeClr val="bg1"/>
                          </a:solidFill>
                          <a:effectLst/>
                        </a:rPr>
                        <a:t>Reception &amp; Admin staff at the home </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£10.80</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£22.23</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£10.76</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£22.15</a:t>
                      </a:r>
                    </a:p>
                  </a:txBody>
                  <a:tcPr marL="6350" marR="6350" marT="6350" marB="0" anchor="b"/>
                </a:tc>
                <a:extLst>
                  <a:ext uri="{0D108BD9-81ED-4DB2-BD59-A6C34878D82A}">
                    <a16:rowId xmlns:a16="http://schemas.microsoft.com/office/drawing/2014/main" val="3945523085"/>
                  </a:ext>
                </a:extLst>
              </a:tr>
              <a:tr h="117515">
                <a:tc>
                  <a:txBody>
                    <a:bodyPr/>
                    <a:lstStyle/>
                    <a:p>
                      <a:pPr algn="l" fontAlgn="ctr"/>
                      <a:r>
                        <a:rPr lang="en-GB" sz="800" u="none" strike="noStrike">
                          <a:solidFill>
                            <a:schemeClr val="bg1"/>
                          </a:solidFill>
                          <a:effectLst/>
                        </a:rPr>
                        <a:t>Chefs / Cooks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£29.29</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£64.03</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£29.19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£63.81</a:t>
                      </a:r>
                    </a:p>
                  </a:txBody>
                  <a:tcPr marL="6350" marR="6350" marT="6350" marB="0" anchor="b"/>
                </a:tc>
                <a:extLst>
                  <a:ext uri="{0D108BD9-81ED-4DB2-BD59-A6C34878D82A}">
                    <a16:rowId xmlns:a16="http://schemas.microsoft.com/office/drawing/2014/main" val="1543669948"/>
                  </a:ext>
                </a:extLst>
              </a:tr>
              <a:tr h="117515">
                <a:tc>
                  <a:txBody>
                    <a:bodyPr/>
                    <a:lstStyle/>
                    <a:p>
                      <a:pPr algn="l" fontAlgn="ctr"/>
                      <a:r>
                        <a:rPr lang="en-US" sz="800" u="none" strike="noStrike">
                          <a:solidFill>
                            <a:schemeClr val="bg1"/>
                          </a:solidFill>
                          <a:effectLst/>
                        </a:rPr>
                        <a:t>Domestic staff (cleaning, laundry &amp; kitchen)</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£49.26</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£71.32</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£49.09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£71.07</a:t>
                      </a:r>
                    </a:p>
                  </a:txBody>
                  <a:tcPr marL="6350" marR="6350" marT="6350" marB="0" anchor="b"/>
                </a:tc>
                <a:extLst>
                  <a:ext uri="{0D108BD9-81ED-4DB2-BD59-A6C34878D82A}">
                    <a16:rowId xmlns:a16="http://schemas.microsoft.com/office/drawing/2014/main" val="2650713342"/>
                  </a:ext>
                </a:extLst>
              </a:tr>
              <a:tr h="117515">
                <a:tc>
                  <a:txBody>
                    <a:bodyPr/>
                    <a:lstStyle/>
                    <a:p>
                      <a:pPr algn="l" fontAlgn="ctr"/>
                      <a:r>
                        <a:rPr lang="en-GB" sz="800" u="none" strike="noStrike">
                          <a:solidFill>
                            <a:schemeClr val="bg1"/>
                          </a:solidFill>
                          <a:effectLst/>
                        </a:rPr>
                        <a:t>Maintenance &amp; Gardening</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£10.46</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£21.66</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£10.43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£21.59</a:t>
                      </a:r>
                    </a:p>
                  </a:txBody>
                  <a:tcPr marL="6350" marR="6350" marT="6350" marB="0" anchor="b"/>
                </a:tc>
                <a:extLst>
                  <a:ext uri="{0D108BD9-81ED-4DB2-BD59-A6C34878D82A}">
                    <a16:rowId xmlns:a16="http://schemas.microsoft.com/office/drawing/2014/main" val="969439694"/>
                  </a:ext>
                </a:extLst>
              </a:tr>
              <a:tr h="117515">
                <a:tc>
                  <a:txBody>
                    <a:bodyPr/>
                    <a:lstStyle/>
                    <a:p>
                      <a:pPr algn="l" fontAlgn="ctr"/>
                      <a:r>
                        <a:rPr lang="en-US" sz="800" u="none" strike="noStrike">
                          <a:solidFill>
                            <a:schemeClr val="bg1"/>
                          </a:solidFill>
                          <a:effectLst/>
                        </a:rPr>
                        <a:t>Other care home staffing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£5.35</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£32.38</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£5.33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£32.27</a:t>
                      </a:r>
                    </a:p>
                  </a:txBody>
                  <a:tcPr marL="6350" marR="6350" marT="6350" marB="0" anchor="b"/>
                </a:tc>
                <a:extLst>
                  <a:ext uri="{0D108BD9-81ED-4DB2-BD59-A6C34878D82A}">
                    <a16:rowId xmlns:a16="http://schemas.microsoft.com/office/drawing/2014/main" val="1599532151"/>
                  </a:ext>
                </a:extLst>
              </a:tr>
              <a:tr h="117515">
                <a:tc>
                  <a:txBody>
                    <a:bodyPr/>
                    <a:lstStyle/>
                    <a:p>
                      <a:pPr algn="l" fontAlgn="ctr"/>
                      <a:r>
                        <a:rPr lang="en-GB" sz="800" u="none" strike="noStrike">
                          <a:solidFill>
                            <a:schemeClr val="bg1"/>
                          </a:solidFill>
                          <a:effectLst/>
                        </a:rPr>
                        <a:t>Total Care Home Premises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£32.54</a:t>
                      </a:r>
                    </a:p>
                  </a:txBody>
                  <a:tcPr marL="6350" marR="6350" marT="6350" marB="0" anchor="ctr"/>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£108.03</a:t>
                      </a:r>
                    </a:p>
                  </a:txBody>
                  <a:tcPr marL="6350" marR="6350" marT="6350" marB="0" anchor="ctr"/>
                </a:tc>
                <a:tc>
                  <a:txBody>
                    <a:bodyPr/>
                    <a:lstStyle/>
                    <a:p>
                      <a:pPr algn="ctr" fontAlgn="b"/>
                      <a:r>
                        <a:rPr lang="en-US" sz="700" b="1" i="0" u="none" strike="noStrike" dirty="0">
                          <a:solidFill>
                            <a:srgbClr val="000000"/>
                          </a:solidFill>
                          <a:effectLst/>
                          <a:latin typeface="Calibri" panose="020F0502020204030204" pitchFamily="34" charset="0"/>
                        </a:rPr>
                        <a:t>£32.43</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£107.66</a:t>
                      </a:r>
                      <a:endParaRPr lang="en-GB" sz="7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5854877"/>
                  </a:ext>
                </a:extLst>
              </a:tr>
              <a:tr h="117515">
                <a:tc>
                  <a:txBody>
                    <a:bodyPr/>
                    <a:lstStyle/>
                    <a:p>
                      <a:pPr algn="l" fontAlgn="ctr"/>
                      <a:r>
                        <a:rPr lang="en-GB" sz="800" u="none" strike="noStrike">
                          <a:solidFill>
                            <a:schemeClr val="bg1"/>
                          </a:solidFill>
                          <a:effectLst/>
                        </a:rPr>
                        <a:t>Fixtures &amp; fittings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£3.73</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£28.32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£3.72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£28.22</a:t>
                      </a:r>
                    </a:p>
                  </a:txBody>
                  <a:tcPr marL="6350" marR="6350" marT="6350" marB="0" anchor="b"/>
                </a:tc>
                <a:extLst>
                  <a:ext uri="{0D108BD9-81ED-4DB2-BD59-A6C34878D82A}">
                    <a16:rowId xmlns:a16="http://schemas.microsoft.com/office/drawing/2014/main" val="2011676149"/>
                  </a:ext>
                </a:extLst>
              </a:tr>
              <a:tr h="117515">
                <a:tc>
                  <a:txBody>
                    <a:bodyPr/>
                    <a:lstStyle/>
                    <a:p>
                      <a:pPr algn="l" fontAlgn="ctr"/>
                      <a:r>
                        <a:rPr lang="en-GB" sz="800" u="none" strike="noStrike">
                          <a:solidFill>
                            <a:schemeClr val="bg1"/>
                          </a:solidFill>
                          <a:effectLst/>
                        </a:rPr>
                        <a:t>Repairs and maintenance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£22.65</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£47.89</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£22.57</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£47.73</a:t>
                      </a:r>
                    </a:p>
                  </a:txBody>
                  <a:tcPr marL="6350" marR="6350" marT="6350" marB="0" anchor="b"/>
                </a:tc>
                <a:extLst>
                  <a:ext uri="{0D108BD9-81ED-4DB2-BD59-A6C34878D82A}">
                    <a16:rowId xmlns:a16="http://schemas.microsoft.com/office/drawing/2014/main" val="2273064221"/>
                  </a:ext>
                </a:extLst>
              </a:tr>
              <a:tr h="117515">
                <a:tc>
                  <a:txBody>
                    <a:bodyPr/>
                    <a:lstStyle/>
                    <a:p>
                      <a:pPr algn="l" fontAlgn="ctr"/>
                      <a:r>
                        <a:rPr lang="en-GB" sz="800" u="none" strike="noStrike">
                          <a:solidFill>
                            <a:schemeClr val="bg1"/>
                          </a:solidFill>
                          <a:effectLst/>
                        </a:rPr>
                        <a:t>Furniture, furnishings and equipment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£3.33</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£15.79</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£3.32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£15.73</a:t>
                      </a:r>
                    </a:p>
                  </a:txBody>
                  <a:tcPr marL="6350" marR="6350" marT="6350" marB="0" anchor="b"/>
                </a:tc>
                <a:extLst>
                  <a:ext uri="{0D108BD9-81ED-4DB2-BD59-A6C34878D82A}">
                    <a16:rowId xmlns:a16="http://schemas.microsoft.com/office/drawing/2014/main" val="1266235767"/>
                  </a:ext>
                </a:extLst>
              </a:tr>
              <a:tr h="117515">
                <a:tc>
                  <a:txBody>
                    <a:bodyPr/>
                    <a:lstStyle/>
                    <a:p>
                      <a:pPr algn="l" fontAlgn="ctr"/>
                      <a:r>
                        <a:rPr lang="en-US" sz="800" u="none" strike="noStrike">
                          <a:solidFill>
                            <a:schemeClr val="bg1"/>
                          </a:solidFill>
                          <a:effectLst/>
                        </a:rPr>
                        <a:t>Other care home premises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£2.83</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£16.04</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£2.82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£15.98</a:t>
                      </a:r>
                    </a:p>
                  </a:txBody>
                  <a:tcPr marL="6350" marR="6350" marT="6350" marB="0" anchor="b"/>
                </a:tc>
                <a:extLst>
                  <a:ext uri="{0D108BD9-81ED-4DB2-BD59-A6C34878D82A}">
                    <a16:rowId xmlns:a16="http://schemas.microsoft.com/office/drawing/2014/main" val="571981675"/>
                  </a:ext>
                </a:extLst>
              </a:tr>
              <a:tr h="117515">
                <a:tc>
                  <a:txBody>
                    <a:bodyPr/>
                    <a:lstStyle/>
                    <a:p>
                      <a:pPr algn="l" fontAlgn="ctr"/>
                      <a:r>
                        <a:rPr lang="en-US" sz="800" u="none" strike="noStrike">
                          <a:solidFill>
                            <a:schemeClr val="bg1"/>
                          </a:solidFill>
                          <a:effectLst/>
                        </a:rPr>
                        <a:t>Total Care Home Supplies and Services</a:t>
                      </a:r>
                      <a:endParaRPr lang="en-US"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US" sz="700" b="1" i="0" u="none" strike="noStrike" dirty="0">
                          <a:solidFill>
                            <a:srgbClr val="000000"/>
                          </a:solidFill>
                          <a:effectLst/>
                          <a:latin typeface="Calibri" panose="020F0502020204030204" pitchFamily="34" charset="0"/>
                        </a:rPr>
                        <a:t>£90.57</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700" b="1" i="0" u="none" strike="noStrike" dirty="0">
                          <a:solidFill>
                            <a:srgbClr val="000000"/>
                          </a:solidFill>
                          <a:effectLst/>
                          <a:latin typeface="Calibri" panose="020F0502020204030204" pitchFamily="34" charset="0"/>
                        </a:rPr>
                        <a:t>£162.21</a:t>
                      </a:r>
                      <a:endParaRPr lang="en-GB" sz="700" b="1" i="0" u="none" strike="noStrike" dirty="0">
                        <a:solidFill>
                          <a:srgbClr val="000000"/>
                        </a:solidFill>
                        <a:effectLst/>
                        <a:latin typeface="Calibri" panose="020F0502020204030204" pitchFamily="34" charset="0"/>
                      </a:endParaRPr>
                    </a:p>
                  </a:txBody>
                  <a:tcPr marL="0" marR="0" marT="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£90.26</a:t>
                      </a:r>
                      <a:endParaRPr lang="en-GB" sz="700" b="1"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£161.65</a:t>
                      </a:r>
                      <a:endParaRPr lang="en-GB" sz="7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496915617"/>
                  </a:ext>
                </a:extLst>
              </a:tr>
              <a:tr h="117515">
                <a:tc>
                  <a:txBody>
                    <a:bodyPr/>
                    <a:lstStyle/>
                    <a:p>
                      <a:pPr algn="l" fontAlgn="ctr"/>
                      <a:r>
                        <a:rPr lang="en-GB" sz="800" u="none" strike="noStrike">
                          <a:solidFill>
                            <a:schemeClr val="bg1"/>
                          </a:solidFill>
                          <a:effectLst/>
                        </a:rPr>
                        <a:t>Food supplies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£37.52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£50.86</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£37.39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£50.68</a:t>
                      </a:r>
                    </a:p>
                  </a:txBody>
                  <a:tcPr marL="6350" marR="6350" marT="6350" marB="0" anchor="b"/>
                </a:tc>
                <a:extLst>
                  <a:ext uri="{0D108BD9-81ED-4DB2-BD59-A6C34878D82A}">
                    <a16:rowId xmlns:a16="http://schemas.microsoft.com/office/drawing/2014/main" val="352780807"/>
                  </a:ext>
                </a:extLst>
              </a:tr>
              <a:tr h="117515">
                <a:tc>
                  <a:txBody>
                    <a:bodyPr/>
                    <a:lstStyle/>
                    <a:p>
                      <a:pPr algn="l" fontAlgn="ctr"/>
                      <a:r>
                        <a:rPr lang="en-GB" sz="800" u="none" strike="noStrike">
                          <a:solidFill>
                            <a:schemeClr val="bg1"/>
                          </a:solidFill>
                          <a:effectLst/>
                        </a:rPr>
                        <a:t>Domestic and cleaning supplies </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£5.87</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£12.35</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£5.85</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£12.31</a:t>
                      </a:r>
                    </a:p>
                  </a:txBody>
                  <a:tcPr marL="6350" marR="6350" marT="6350" marB="0" anchor="b"/>
                </a:tc>
                <a:extLst>
                  <a:ext uri="{0D108BD9-81ED-4DB2-BD59-A6C34878D82A}">
                    <a16:rowId xmlns:a16="http://schemas.microsoft.com/office/drawing/2014/main" val="59393381"/>
                  </a:ext>
                </a:extLst>
              </a:tr>
              <a:tr h="117515">
                <a:tc>
                  <a:txBody>
                    <a:bodyPr/>
                    <a:lstStyle/>
                    <a:p>
                      <a:pPr algn="l" fontAlgn="ctr"/>
                      <a:r>
                        <a:rPr lang="en-GB" sz="800" u="none" strike="noStrike">
                          <a:solidFill>
                            <a:schemeClr val="bg1"/>
                          </a:solidFill>
                          <a:effectLst/>
                        </a:rPr>
                        <a:t>Medical supplies (excluding 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£2.37</a:t>
                      </a:r>
                    </a:p>
                  </a:txBody>
                  <a:tcPr marL="6350" marR="6350" marT="6350" marB="0" anchor="b"/>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£8.57</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£2.36</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£8.54</a:t>
                      </a:r>
                    </a:p>
                  </a:txBody>
                  <a:tcPr marL="6350" marR="6350" marT="6350" marB="0" anchor="b"/>
                </a:tc>
                <a:extLst>
                  <a:ext uri="{0D108BD9-81ED-4DB2-BD59-A6C34878D82A}">
                    <a16:rowId xmlns:a16="http://schemas.microsoft.com/office/drawing/2014/main" val="1065180289"/>
                  </a:ext>
                </a:extLst>
              </a:tr>
              <a:tr h="117515">
                <a:tc>
                  <a:txBody>
                    <a:bodyPr/>
                    <a:lstStyle/>
                    <a:p>
                      <a:pPr algn="l" fontAlgn="ctr"/>
                      <a:r>
                        <a:rPr lang="en-GB" sz="800" u="none" strike="noStrike">
                          <a:solidFill>
                            <a:schemeClr val="bg1"/>
                          </a:solidFill>
                          <a:effectLst/>
                        </a:rPr>
                        <a:t>PPE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£0.31</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£2.39</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£0.31</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£2.38</a:t>
                      </a:r>
                    </a:p>
                  </a:txBody>
                  <a:tcPr marL="6350" marR="6350" marT="6350" marB="0" anchor="b"/>
                </a:tc>
                <a:extLst>
                  <a:ext uri="{0D108BD9-81ED-4DB2-BD59-A6C34878D82A}">
                    <a16:rowId xmlns:a16="http://schemas.microsoft.com/office/drawing/2014/main" val="734700454"/>
                  </a:ext>
                </a:extLst>
              </a:tr>
              <a:tr h="117515">
                <a:tc>
                  <a:txBody>
                    <a:bodyPr/>
                    <a:lstStyle/>
                    <a:p>
                      <a:pPr algn="l" fontAlgn="ctr"/>
                      <a:r>
                        <a:rPr lang="en-GB" sz="800" u="none" strike="noStrike">
                          <a:solidFill>
                            <a:schemeClr val="bg1"/>
                          </a:solidFill>
                          <a:effectLst/>
                        </a:rPr>
                        <a:t>Office supplies (home specific)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£2.49</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£7.50</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£2.48</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£7.47</a:t>
                      </a:r>
                    </a:p>
                  </a:txBody>
                  <a:tcPr marL="6350" marR="6350" marT="6350" marB="0" anchor="b"/>
                </a:tc>
                <a:extLst>
                  <a:ext uri="{0D108BD9-81ED-4DB2-BD59-A6C34878D82A}">
                    <a16:rowId xmlns:a16="http://schemas.microsoft.com/office/drawing/2014/main" val="1746524528"/>
                  </a:ext>
                </a:extLst>
              </a:tr>
              <a:tr h="117515">
                <a:tc>
                  <a:txBody>
                    <a:bodyPr/>
                    <a:lstStyle/>
                    <a:p>
                      <a:pPr algn="l" fontAlgn="ctr"/>
                      <a:r>
                        <a:rPr lang="en-GB" sz="800" u="none" strike="noStrike">
                          <a:solidFill>
                            <a:schemeClr val="bg1"/>
                          </a:solidFill>
                          <a:effectLst/>
                        </a:rPr>
                        <a:t>Insurance (all risks)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£5.18</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£9.91</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£5.17</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£9.88</a:t>
                      </a:r>
                    </a:p>
                  </a:txBody>
                  <a:tcPr marL="6350" marR="6350" marT="6350" marB="0" anchor="b"/>
                </a:tc>
                <a:extLst>
                  <a:ext uri="{0D108BD9-81ED-4DB2-BD59-A6C34878D82A}">
                    <a16:rowId xmlns:a16="http://schemas.microsoft.com/office/drawing/2014/main" val="932615811"/>
                  </a:ext>
                </a:extLst>
              </a:tr>
              <a:tr h="117515">
                <a:tc>
                  <a:txBody>
                    <a:bodyPr/>
                    <a:lstStyle/>
                    <a:p>
                      <a:pPr algn="l" fontAlgn="ctr"/>
                      <a:r>
                        <a:rPr lang="en-GB" sz="800" u="none" strike="noStrike">
                          <a:solidFill>
                            <a:schemeClr val="bg1"/>
                          </a:solidFill>
                          <a:effectLst/>
                        </a:rPr>
                        <a:t>Registration fees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£3.85</a:t>
                      </a:r>
                    </a:p>
                  </a:txBody>
                  <a:tcPr marL="6350" marR="6350" marT="6350" marB="0" anchor="b"/>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£5.17</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£3.84</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£5.15</a:t>
                      </a:r>
                    </a:p>
                  </a:txBody>
                  <a:tcPr marL="6350" marR="6350" marT="6350" marB="0" anchor="b"/>
                </a:tc>
                <a:extLst>
                  <a:ext uri="{0D108BD9-81ED-4DB2-BD59-A6C34878D82A}">
                    <a16:rowId xmlns:a16="http://schemas.microsoft.com/office/drawing/2014/main" val="3129335825"/>
                  </a:ext>
                </a:extLst>
              </a:tr>
              <a:tr h="117515">
                <a:tc>
                  <a:txBody>
                    <a:bodyPr/>
                    <a:lstStyle/>
                    <a:p>
                      <a:pPr algn="l" fontAlgn="ctr"/>
                      <a:r>
                        <a:rPr lang="en-GB" sz="800" u="none" strike="noStrike">
                          <a:solidFill>
                            <a:schemeClr val="bg1"/>
                          </a:solidFill>
                          <a:effectLst/>
                        </a:rPr>
                        <a:t>Telephone &amp; internet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£2.34</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£6.87</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£2.33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£6.84</a:t>
                      </a:r>
                    </a:p>
                  </a:txBody>
                  <a:tcPr marL="6350" marR="6350" marT="6350" marB="0" anchor="b"/>
                </a:tc>
                <a:extLst>
                  <a:ext uri="{0D108BD9-81ED-4DB2-BD59-A6C34878D82A}">
                    <a16:rowId xmlns:a16="http://schemas.microsoft.com/office/drawing/2014/main" val="1994488216"/>
                  </a:ext>
                </a:extLst>
              </a:tr>
              <a:tr h="117515">
                <a:tc>
                  <a:txBody>
                    <a:bodyPr/>
                    <a:lstStyle/>
                    <a:p>
                      <a:pPr algn="l" fontAlgn="ctr"/>
                      <a:r>
                        <a:rPr lang="en-GB" sz="800" u="none" strike="noStrike">
                          <a:solidFill>
                            <a:schemeClr val="bg1"/>
                          </a:solidFill>
                          <a:effectLst/>
                        </a:rPr>
                        <a:t>Council tax / rates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£0.75</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£1.71</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£0.74</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£1.71</a:t>
                      </a:r>
                    </a:p>
                  </a:txBody>
                  <a:tcPr marL="6350" marR="6350" marT="6350" marB="0" anchor="b"/>
                </a:tc>
                <a:extLst>
                  <a:ext uri="{0D108BD9-81ED-4DB2-BD59-A6C34878D82A}">
                    <a16:rowId xmlns:a16="http://schemas.microsoft.com/office/drawing/2014/main" val="325304701"/>
                  </a:ext>
                </a:extLst>
              </a:tr>
              <a:tr h="117515">
                <a:tc>
                  <a:txBody>
                    <a:bodyPr/>
                    <a:lstStyle/>
                    <a:p>
                      <a:pPr algn="l" fontAlgn="ctr"/>
                      <a:r>
                        <a:rPr lang="en-GB" sz="800" u="none" strike="noStrike">
                          <a:solidFill>
                            <a:schemeClr val="bg1"/>
                          </a:solidFill>
                          <a:effectLst/>
                        </a:rPr>
                        <a:t>Electricity, Gas &amp; Water</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£21.05</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£33.40</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£20.97</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£33.29</a:t>
                      </a:r>
                    </a:p>
                  </a:txBody>
                  <a:tcPr marL="6350" marR="6350" marT="6350" marB="0" anchor="b"/>
                </a:tc>
                <a:extLst>
                  <a:ext uri="{0D108BD9-81ED-4DB2-BD59-A6C34878D82A}">
                    <a16:rowId xmlns:a16="http://schemas.microsoft.com/office/drawing/2014/main" val="1456415641"/>
                  </a:ext>
                </a:extLst>
              </a:tr>
              <a:tr h="117515">
                <a:tc>
                  <a:txBody>
                    <a:bodyPr/>
                    <a:lstStyle/>
                    <a:p>
                      <a:pPr algn="l" fontAlgn="ctr"/>
                      <a:r>
                        <a:rPr lang="en-GB" sz="800" u="none" strike="noStrike">
                          <a:solidFill>
                            <a:schemeClr val="bg1"/>
                          </a:solidFill>
                          <a:effectLst/>
                        </a:rPr>
                        <a:t>Trade and clinical waste</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£4.33</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£7.37</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£4.31</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£7.34</a:t>
                      </a:r>
                    </a:p>
                  </a:txBody>
                  <a:tcPr marL="6350" marR="6350" marT="6350" marB="0" anchor="b"/>
                </a:tc>
                <a:extLst>
                  <a:ext uri="{0D108BD9-81ED-4DB2-BD59-A6C34878D82A}">
                    <a16:rowId xmlns:a16="http://schemas.microsoft.com/office/drawing/2014/main" val="8632563"/>
                  </a:ext>
                </a:extLst>
              </a:tr>
              <a:tr h="117515">
                <a:tc>
                  <a:txBody>
                    <a:bodyPr/>
                    <a:lstStyle/>
                    <a:p>
                      <a:pPr algn="l" fontAlgn="ctr"/>
                      <a:r>
                        <a:rPr lang="en-GB" sz="800" u="none" strike="noStrike">
                          <a:solidFill>
                            <a:schemeClr val="bg1"/>
                          </a:solidFill>
                          <a:effectLst/>
                        </a:rPr>
                        <a:t>Transport &amp; Activities</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a:solidFill>
                            <a:srgbClr val="000000"/>
                          </a:solidFill>
                          <a:effectLst/>
                          <a:latin typeface="Calibri" panose="020F0502020204030204" pitchFamily="34" charset="0"/>
                          <a:ea typeface="+mn-ea"/>
                          <a:cs typeface="+mn-cs"/>
                        </a:rPr>
                        <a:t>£1.22</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£3.88</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£1.21</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£3.87</a:t>
                      </a:r>
                    </a:p>
                  </a:txBody>
                  <a:tcPr marL="6350" marR="6350" marT="6350" marB="0" anchor="b"/>
                </a:tc>
                <a:extLst>
                  <a:ext uri="{0D108BD9-81ED-4DB2-BD59-A6C34878D82A}">
                    <a16:rowId xmlns:a16="http://schemas.microsoft.com/office/drawing/2014/main" val="3020288607"/>
                  </a:ext>
                </a:extLst>
              </a:tr>
              <a:tr h="117515">
                <a:tc>
                  <a:txBody>
                    <a:bodyPr/>
                    <a:lstStyle/>
                    <a:p>
                      <a:pPr algn="l" fontAlgn="ctr"/>
                      <a:r>
                        <a:rPr lang="en-US" sz="800" u="none" strike="noStrike">
                          <a:solidFill>
                            <a:schemeClr val="bg1"/>
                          </a:solidFill>
                          <a:effectLst/>
                        </a:rPr>
                        <a:t>Other care home supplies and services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£3.30</a:t>
                      </a:r>
                    </a:p>
                  </a:txBody>
                  <a:tcPr marL="6350" marR="6350" marT="6350" marB="0" anchor="b"/>
                </a:tc>
                <a:tc>
                  <a:txBody>
                    <a:bodyPr/>
                    <a:lstStyle/>
                    <a:p>
                      <a:pPr algn="ctr" fontAlgn="b"/>
                      <a:r>
                        <a:rPr lang="en-GB" sz="700" b="0" i="0" u="none" strike="noStrike" kern="1200" dirty="0">
                          <a:solidFill>
                            <a:srgbClr val="000000"/>
                          </a:solidFill>
                          <a:effectLst/>
                          <a:latin typeface="Calibri" panose="020F0502020204030204" pitchFamily="34" charset="0"/>
                          <a:ea typeface="+mn-ea"/>
                          <a:cs typeface="+mn-cs"/>
                        </a:rPr>
                        <a:t>£12.23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£3.29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£12.18</a:t>
                      </a:r>
                    </a:p>
                  </a:txBody>
                  <a:tcPr marL="6350" marR="6350" marT="6350" marB="0" anchor="b"/>
                </a:tc>
                <a:extLst>
                  <a:ext uri="{0D108BD9-81ED-4DB2-BD59-A6C34878D82A}">
                    <a16:rowId xmlns:a16="http://schemas.microsoft.com/office/drawing/2014/main" val="2489786763"/>
                  </a:ext>
                </a:extLst>
              </a:tr>
              <a:tr h="117515">
                <a:tc>
                  <a:txBody>
                    <a:bodyPr/>
                    <a:lstStyle/>
                    <a:p>
                      <a:pPr algn="l" fontAlgn="ctr"/>
                      <a:r>
                        <a:rPr lang="en-GB" sz="800" u="none" strike="noStrike">
                          <a:solidFill>
                            <a:schemeClr val="bg1"/>
                          </a:solidFill>
                          <a:effectLst/>
                        </a:rPr>
                        <a:t>Total Head Office</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US" sz="700" b="1" i="0" u="none" strike="noStrike" kern="1200" dirty="0">
                          <a:solidFill>
                            <a:srgbClr val="000000"/>
                          </a:solidFill>
                          <a:effectLst/>
                          <a:latin typeface="Calibri" panose="020F0502020204030204" pitchFamily="34" charset="0"/>
                          <a:ea typeface="+mn-ea"/>
                          <a:cs typeface="+mn-cs"/>
                        </a:rPr>
                        <a:t>£46.41</a:t>
                      </a:r>
                      <a:endParaRPr lang="en-GB" sz="700" b="1"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algn="ctr" fontAlgn="b"/>
                      <a:r>
                        <a:rPr lang="en-US" sz="700" b="1" i="0" u="none" strike="noStrike" kern="1200" dirty="0">
                          <a:solidFill>
                            <a:srgbClr val="000000"/>
                          </a:solidFill>
                          <a:effectLst/>
                          <a:latin typeface="Calibri" panose="020F0502020204030204" pitchFamily="34" charset="0"/>
                          <a:ea typeface="+mn-ea"/>
                          <a:cs typeface="+mn-cs"/>
                        </a:rPr>
                        <a:t>£162.21</a:t>
                      </a:r>
                      <a:endParaRPr lang="en-GB" sz="7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£46.25</a:t>
                      </a:r>
                      <a:endParaRPr lang="en-GB" sz="700" b="1" i="0" u="none" strike="noStrike" kern="1200" dirty="0">
                        <a:solidFill>
                          <a:srgbClr val="000000"/>
                        </a:solidFill>
                        <a:effectLst/>
                        <a:latin typeface="Calibri" panose="020F0502020204030204" pitchFamily="34" charset="0"/>
                        <a:ea typeface="+mn-ea"/>
                        <a:cs typeface="+mn-cs"/>
                      </a:endParaRPr>
                    </a:p>
                  </a:txBody>
                  <a:tcPr marL="6350" marR="6350" marT="6350" marB="0" anchor="ctr"/>
                </a:tc>
                <a:tc>
                  <a:txBody>
                    <a:bodyPr/>
                    <a:lstStyle/>
                    <a:p>
                      <a:pPr marL="0" algn="ctr" defTabSz="914400" rtl="0" eaLnBrk="1" fontAlgn="b" latinLnBrk="0" hangingPunct="1"/>
                      <a:r>
                        <a:rPr lang="en-US" sz="700" b="1" i="0" u="none" strike="noStrike" kern="1200" dirty="0">
                          <a:solidFill>
                            <a:srgbClr val="000000"/>
                          </a:solidFill>
                          <a:effectLst/>
                          <a:latin typeface="Calibri" panose="020F0502020204030204" pitchFamily="34" charset="0"/>
                          <a:ea typeface="+mn-ea"/>
                          <a:cs typeface="+mn-cs"/>
                        </a:rPr>
                        <a:t>£132.46</a:t>
                      </a:r>
                      <a:endParaRPr lang="en-GB" sz="7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947750315"/>
                  </a:ext>
                </a:extLst>
              </a:tr>
              <a:tr h="117515">
                <a:tc>
                  <a:txBody>
                    <a:bodyPr/>
                    <a:lstStyle/>
                    <a:p>
                      <a:pPr algn="l" fontAlgn="ctr"/>
                      <a:r>
                        <a:rPr lang="en-GB" sz="800" u="none" strike="noStrike">
                          <a:solidFill>
                            <a:schemeClr val="bg1"/>
                          </a:solidFill>
                          <a:effectLst/>
                        </a:rPr>
                        <a:t>Central / Regional Management</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£21.79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£56.79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£21.72</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£56.60</a:t>
                      </a:r>
                    </a:p>
                  </a:txBody>
                  <a:tcPr marL="6350" marR="6350" marT="6350" marB="0" anchor="b"/>
                </a:tc>
                <a:extLst>
                  <a:ext uri="{0D108BD9-81ED-4DB2-BD59-A6C34878D82A}">
                    <a16:rowId xmlns:a16="http://schemas.microsoft.com/office/drawing/2014/main" val="3937810017"/>
                  </a:ext>
                </a:extLst>
              </a:tr>
              <a:tr h="117515">
                <a:tc>
                  <a:txBody>
                    <a:bodyPr/>
                    <a:lstStyle/>
                    <a:p>
                      <a:pPr algn="l" fontAlgn="ctr"/>
                      <a:r>
                        <a:rPr lang="en-GB" sz="800" u="none" strike="noStrike">
                          <a:solidFill>
                            <a:schemeClr val="bg1"/>
                          </a:solidFill>
                          <a:effectLst/>
                        </a:rPr>
                        <a:t>Support Services (finance / HR / legal / marketing etc.)</a:t>
                      </a:r>
                      <a:endParaRPr lang="en-GB"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£10.83</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£45.36</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£10.79</a:t>
                      </a:r>
                    </a:p>
                  </a:txBody>
                  <a:tcPr marL="6350" marR="6350" marT="6350" marB="0" anchor="b"/>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£45.21</a:t>
                      </a:r>
                    </a:p>
                  </a:txBody>
                  <a:tcPr marL="6350" marR="6350" marT="6350" marB="0" anchor="b"/>
                </a:tc>
                <a:extLst>
                  <a:ext uri="{0D108BD9-81ED-4DB2-BD59-A6C34878D82A}">
                    <a16:rowId xmlns:a16="http://schemas.microsoft.com/office/drawing/2014/main" val="3242971502"/>
                  </a:ext>
                </a:extLst>
              </a:tr>
              <a:tr h="117515">
                <a:tc>
                  <a:txBody>
                    <a:bodyPr/>
                    <a:lstStyle/>
                    <a:p>
                      <a:pPr algn="l" fontAlgn="ctr"/>
                      <a:r>
                        <a:rPr lang="en-US" sz="800" u="none" strike="noStrike">
                          <a:solidFill>
                            <a:schemeClr val="bg1"/>
                          </a:solidFill>
                          <a:effectLst/>
                        </a:rPr>
                        <a:t>Recruitment, Training &amp; Vetting (incl. DBS checks)</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a:solidFill>
                            <a:srgbClr val="000000"/>
                          </a:solidFill>
                          <a:effectLst/>
                          <a:latin typeface="Calibri" panose="020F0502020204030204" pitchFamily="34" charset="0"/>
                          <a:ea typeface="+mn-ea"/>
                          <a:cs typeface="+mn-cs"/>
                        </a:rPr>
                        <a:t>£7.52</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£17.04</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£7.49</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£16.98</a:t>
                      </a:r>
                    </a:p>
                  </a:txBody>
                  <a:tcPr marL="6350" marR="6350" marT="6350" marB="0" anchor="b"/>
                </a:tc>
                <a:extLst>
                  <a:ext uri="{0D108BD9-81ED-4DB2-BD59-A6C34878D82A}">
                    <a16:rowId xmlns:a16="http://schemas.microsoft.com/office/drawing/2014/main" val="3187321405"/>
                  </a:ext>
                </a:extLst>
              </a:tr>
              <a:tr h="117515">
                <a:tc>
                  <a:txBody>
                    <a:bodyPr/>
                    <a:lstStyle/>
                    <a:p>
                      <a:pPr algn="l" fontAlgn="ctr"/>
                      <a:r>
                        <a:rPr lang="en-US" sz="800" u="none" strike="noStrike">
                          <a:solidFill>
                            <a:schemeClr val="bg1"/>
                          </a:solidFill>
                          <a:effectLst/>
                        </a:rPr>
                        <a:t>Other head office costs (please specify)</a:t>
                      </a:r>
                      <a:endParaRPr lang="en-US" sz="800" b="0" i="0" u="none" strike="noStrike">
                        <a:solidFill>
                          <a:schemeClr val="bg1"/>
                        </a:solidFill>
                        <a:effectLst/>
                        <a:latin typeface="Arial" panose="020B0604020202020204" pitchFamily="34" charset="0"/>
                      </a:endParaRPr>
                    </a:p>
                  </a:txBody>
                  <a:tcPr marL="227448" marR="0" marT="0" marB="0" anchor="ctr">
                    <a:solidFill>
                      <a:schemeClr val="accent1"/>
                    </a:solidFill>
                  </a:tcPr>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£6.27</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£13.73</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£6.25</a:t>
                      </a:r>
                    </a:p>
                  </a:txBody>
                  <a:tcPr marL="6350" marR="6350" marT="6350" marB="0" anchor="b"/>
                </a:tc>
                <a:tc>
                  <a:txBody>
                    <a:bodyPr/>
                    <a:lstStyle/>
                    <a:p>
                      <a:pPr marL="0" algn="ctr" defTabSz="914400" rtl="0" eaLnBrk="1" fontAlgn="b" latinLnBrk="0" hangingPunct="1"/>
                      <a:r>
                        <a:rPr lang="en-GB" sz="700" b="0" i="0" u="none" strike="noStrike" kern="1200" dirty="0">
                          <a:solidFill>
                            <a:srgbClr val="000000"/>
                          </a:solidFill>
                          <a:effectLst/>
                          <a:latin typeface="Calibri" panose="020F0502020204030204" pitchFamily="34" charset="0"/>
                          <a:ea typeface="+mn-ea"/>
                          <a:cs typeface="+mn-cs"/>
                        </a:rPr>
                        <a:t>£13.68</a:t>
                      </a:r>
                    </a:p>
                  </a:txBody>
                  <a:tcPr marL="6350" marR="6350" marT="6350" marB="0" anchor="b"/>
                </a:tc>
                <a:extLst>
                  <a:ext uri="{0D108BD9-81ED-4DB2-BD59-A6C34878D82A}">
                    <a16:rowId xmlns:a16="http://schemas.microsoft.com/office/drawing/2014/main" val="3071624181"/>
                  </a:ext>
                </a:extLst>
              </a:tr>
              <a:tr h="117515">
                <a:tc>
                  <a:txBody>
                    <a:bodyPr/>
                    <a:lstStyle/>
                    <a:p>
                      <a:pPr algn="l" fontAlgn="ctr"/>
                      <a:r>
                        <a:rPr lang="en-GB" sz="800" u="none" strike="noStrike">
                          <a:solidFill>
                            <a:schemeClr val="bg1"/>
                          </a:solidFill>
                          <a:effectLst/>
                        </a:rPr>
                        <a:t>Total Return on Operations</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£82.46</a:t>
                      </a:r>
                    </a:p>
                  </a:txBody>
                  <a:tcPr marL="6350" marR="6350" marT="6350" marB="0" anchor="b"/>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£156.72</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£82.18</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£156.18</a:t>
                      </a:r>
                    </a:p>
                  </a:txBody>
                  <a:tcPr marL="6350" marR="6350" marT="6350" marB="0" anchor="b"/>
                </a:tc>
                <a:extLst>
                  <a:ext uri="{0D108BD9-81ED-4DB2-BD59-A6C34878D82A}">
                    <a16:rowId xmlns:a16="http://schemas.microsoft.com/office/drawing/2014/main" val="2879168314"/>
                  </a:ext>
                </a:extLst>
              </a:tr>
              <a:tr h="117515">
                <a:tc>
                  <a:txBody>
                    <a:bodyPr/>
                    <a:lstStyle/>
                    <a:p>
                      <a:pPr algn="l" fontAlgn="ctr"/>
                      <a:r>
                        <a:rPr lang="en-GB" sz="800" u="none" strike="noStrike">
                          <a:solidFill>
                            <a:schemeClr val="bg1"/>
                          </a:solidFill>
                          <a:effectLst/>
                        </a:rPr>
                        <a:t>Total Return on Capital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£116.50</a:t>
                      </a:r>
                    </a:p>
                  </a:txBody>
                  <a:tcPr marL="6350" marR="6350" marT="6350" marB="0" anchor="b"/>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£221.35</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£116.10</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£220.59</a:t>
                      </a:r>
                    </a:p>
                  </a:txBody>
                  <a:tcPr marL="6350" marR="6350" marT="6350" marB="0" anchor="b"/>
                </a:tc>
                <a:extLst>
                  <a:ext uri="{0D108BD9-81ED-4DB2-BD59-A6C34878D82A}">
                    <a16:rowId xmlns:a16="http://schemas.microsoft.com/office/drawing/2014/main" val="1840933450"/>
                  </a:ext>
                </a:extLst>
              </a:tr>
              <a:tr h="117515">
                <a:tc>
                  <a:txBody>
                    <a:bodyPr/>
                    <a:lstStyle/>
                    <a:p>
                      <a:pPr algn="l" fontAlgn="ctr"/>
                      <a:r>
                        <a:rPr lang="en-GB" sz="800" u="none" strike="noStrike">
                          <a:solidFill>
                            <a:schemeClr val="bg1"/>
                          </a:solidFill>
                          <a:effectLst/>
                        </a:rPr>
                        <a:t>TOTAL</a:t>
                      </a:r>
                      <a:endParaRPr lang="en-GB" sz="800" b="1" i="0" u="none" strike="noStrike">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£1,047.06</a:t>
                      </a:r>
                    </a:p>
                  </a:txBody>
                  <a:tcPr marL="6350" marR="6350" marT="6350" marB="0" anchor="b"/>
                </a:tc>
                <a:tc>
                  <a:txBody>
                    <a:bodyPr/>
                    <a:lstStyle/>
                    <a:p>
                      <a:pPr algn="ctr" fontAlgn="b"/>
                      <a:r>
                        <a:rPr lang="en-GB" sz="700" b="1" i="0" u="none" strike="noStrike" kern="1200" dirty="0">
                          <a:solidFill>
                            <a:srgbClr val="000000"/>
                          </a:solidFill>
                          <a:effectLst/>
                          <a:latin typeface="Calibri" panose="020F0502020204030204" pitchFamily="34" charset="0"/>
                          <a:ea typeface="+mn-ea"/>
                          <a:cs typeface="+mn-cs"/>
                        </a:rPr>
                        <a:t>£1,919.50</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£1,022.69</a:t>
                      </a:r>
                    </a:p>
                  </a:txBody>
                  <a:tcPr marL="6350" marR="6350" marT="6350" marB="0" anchor="b"/>
                </a:tc>
                <a:tc>
                  <a:txBody>
                    <a:bodyPr/>
                    <a:lstStyle/>
                    <a:p>
                      <a:pPr marL="0" algn="ctr" defTabSz="914400" rtl="0" eaLnBrk="1" fontAlgn="b" latinLnBrk="0" hangingPunct="1"/>
                      <a:r>
                        <a:rPr lang="en-GB" sz="700" b="1" i="0" u="none" strike="noStrike" kern="1200" dirty="0">
                          <a:solidFill>
                            <a:srgbClr val="000000"/>
                          </a:solidFill>
                          <a:effectLst/>
                          <a:latin typeface="Calibri" panose="020F0502020204030204" pitchFamily="34" charset="0"/>
                          <a:ea typeface="+mn-ea"/>
                          <a:cs typeface="+mn-cs"/>
                        </a:rPr>
                        <a:t>£1,957.16</a:t>
                      </a:r>
                    </a:p>
                  </a:txBody>
                  <a:tcPr marL="6350" marR="6350" marT="6350" marB="0" anchor="b"/>
                </a:tc>
                <a:extLst>
                  <a:ext uri="{0D108BD9-81ED-4DB2-BD59-A6C34878D82A}">
                    <a16:rowId xmlns:a16="http://schemas.microsoft.com/office/drawing/2014/main" val="1774768662"/>
                  </a:ext>
                </a:extLst>
              </a:tr>
            </a:tbl>
          </a:graphicData>
        </a:graphic>
      </p:graphicFrame>
      <p:sp>
        <p:nvSpPr>
          <p:cNvPr id="3" name="Title 2">
            <a:extLst>
              <a:ext uri="{FF2B5EF4-FFF2-40B4-BE49-F238E27FC236}">
                <a16:creationId xmlns:a16="http://schemas.microsoft.com/office/drawing/2014/main" id="{07BAD629-2896-E7AD-A169-808401A99E61}"/>
              </a:ext>
            </a:extLst>
          </p:cNvPr>
          <p:cNvSpPr>
            <a:spLocks noGrp="1"/>
          </p:cNvSpPr>
          <p:nvPr>
            <p:ph type="title"/>
          </p:nvPr>
        </p:nvSpPr>
        <p:spPr>
          <a:xfrm>
            <a:off x="802755" y="361794"/>
            <a:ext cx="8334760" cy="817217"/>
          </a:xfrm>
        </p:spPr>
        <p:txBody>
          <a:bodyPr>
            <a:normAutofit fontScale="90000"/>
          </a:bodyPr>
          <a:lstStyle/>
          <a:p>
            <a:r>
              <a:rPr lang="en-US" dirty="0"/>
              <a:t>Lower &amp; Upper Quartiles – Annex A Part 1</a:t>
            </a:r>
            <a:br>
              <a:rPr lang="en-US" dirty="0"/>
            </a:br>
            <a:r>
              <a:rPr lang="en-US" dirty="0"/>
              <a:t>Nursing</a:t>
            </a:r>
            <a:endParaRPr lang="en-GB" dirty="0"/>
          </a:p>
        </p:txBody>
      </p:sp>
    </p:spTree>
    <p:extLst>
      <p:ext uri="{BB962C8B-B14F-4D97-AF65-F5344CB8AC3E}">
        <p14:creationId xmlns:p14="http://schemas.microsoft.com/office/powerpoint/2010/main" val="189698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1DC18-B405-A41D-18D1-FBEA64FF4495}"/>
              </a:ext>
            </a:extLst>
          </p:cNvPr>
          <p:cNvSpPr>
            <a:spLocks noGrp="1"/>
          </p:cNvSpPr>
          <p:nvPr>
            <p:ph idx="1"/>
          </p:nvPr>
        </p:nvSpPr>
        <p:spPr>
          <a:xfrm>
            <a:off x="802754" y="1622995"/>
            <a:ext cx="10742701" cy="4873211"/>
          </a:xfrm>
        </p:spPr>
        <p:txBody>
          <a:bodyPr lIns="91440" tIns="45720" rIns="91440" bIns="45720" anchor="t">
            <a:normAutofit/>
          </a:bodyPr>
          <a:lstStyle/>
          <a:p>
            <a:pPr marL="342900">
              <a:buClr>
                <a:schemeClr val="accent1"/>
              </a:buClr>
            </a:pPr>
            <a:r>
              <a:rPr lang="en-GB" sz="1400">
                <a:solidFill>
                  <a:schemeClr val="tx1"/>
                </a:solidFill>
                <a:cs typeface="Arial"/>
              </a:rPr>
              <a:t>In May 2022, Peopletoo were commissioned by Suffolk County Council to support them to undertake and deliver a Fair Cost of Care exercise for 65+ Care Home Provision locally, in line with Department of Health and Social Care Guidance released in the Spring of 2022. This sets out the Government’s expectations on Local Authorities in ensuring that they have the </a:t>
            </a:r>
            <a:r>
              <a:rPr lang="en-US" sz="1400">
                <a:solidFill>
                  <a:schemeClr val="tx1"/>
                </a:solidFill>
                <a:cs typeface="Arial"/>
              </a:rPr>
              <a:t>right health and care architecture in place to underpin and support the delivery of the Government’s long term plan for Adult Social Care, ‘People at the Heart of Care.’</a:t>
            </a:r>
            <a:endParaRPr lang="en-GB" sz="1400">
              <a:solidFill>
                <a:schemeClr val="tx1"/>
              </a:solidFill>
              <a:cs typeface="Arial"/>
            </a:endParaRPr>
          </a:p>
          <a:p>
            <a:pPr marL="342900">
              <a:lnSpc>
                <a:spcPct val="100000"/>
              </a:lnSpc>
              <a:buClr>
                <a:schemeClr val="accent1"/>
              </a:buClr>
            </a:pPr>
            <a:r>
              <a:rPr lang="en-US" sz="1400">
                <a:solidFill>
                  <a:schemeClr val="tx1"/>
                </a:solidFill>
                <a:cs typeface="Arial"/>
              </a:rPr>
              <a:t>The cost of care exercise is an opportunity for local authority commissioners and local care providers to work together to arrive at a shared understanding of what it costs to run quality and sustainable care provision in the local area, and that is reflective of local circumstances. It is also a vital way for commissioners and providers to work together to shape and improve the local social care sector, and identify improvements in relation to workforce, quality of care delivered, and choice available for people who draw on care.</a:t>
            </a:r>
          </a:p>
          <a:p>
            <a:pPr marL="342900">
              <a:lnSpc>
                <a:spcPct val="100000"/>
              </a:lnSpc>
              <a:buClr>
                <a:schemeClr val="accent1"/>
              </a:buClr>
            </a:pPr>
            <a:r>
              <a:rPr lang="en-US" sz="1400">
                <a:solidFill>
                  <a:schemeClr val="tx1"/>
                </a:solidFill>
                <a:cs typeface="Arial"/>
              </a:rPr>
              <a:t>The objective of the work undertaken by Peopletoo was to provide the Council with reliable information submitted by the Care Home provider market via the web-based iese Fair Cost of Care Toolkit, providing detailed information on Service Providers’ actual delivery costs for 2021/22 to inform a sustainable fee rate for the future as the Council moves towards implementation of the Fair Cost of Care.</a:t>
            </a:r>
          </a:p>
          <a:p>
            <a:pPr marL="342900">
              <a:lnSpc>
                <a:spcPct val="110000"/>
              </a:lnSpc>
              <a:buClr>
                <a:schemeClr val="accent1"/>
              </a:buClr>
            </a:pPr>
            <a:r>
              <a:rPr lang="en-GB" sz="1400">
                <a:solidFill>
                  <a:schemeClr val="tx1"/>
                </a:solidFill>
                <a:cs typeface="Arial"/>
              </a:rPr>
              <a:t>This Cost of Care report provides the Council with the detail surrounding Peopletoo’s Fair Costing methodology and approach to ensuring provider engagement, the approach to validating returns submitted by providers to ensure accuracy, and clarification in relation to the approach to outliers following the validation stage where issues with returns remained.</a:t>
            </a:r>
          </a:p>
          <a:p>
            <a:pPr marL="342900">
              <a:lnSpc>
                <a:spcPct val="110000"/>
              </a:lnSpc>
              <a:buClr>
                <a:schemeClr val="accent1"/>
              </a:buClr>
            </a:pPr>
            <a:r>
              <a:rPr lang="en-GB" sz="1400">
                <a:solidFill>
                  <a:schemeClr val="tx1"/>
                </a:solidFill>
                <a:cs typeface="Arial"/>
              </a:rPr>
              <a:t>The detail in relation to the returns received (anonymised and aggregated) is also included in the report, by care home category:</a:t>
            </a:r>
          </a:p>
          <a:p>
            <a:pPr lvl="1" indent="-233045">
              <a:buClr>
                <a:schemeClr val="accent1"/>
              </a:buClr>
              <a:buSzPct val="75000"/>
              <a:buFont typeface="Courier New" panose="02070309020205020404" pitchFamily="49" charset="0"/>
              <a:buChar char="o"/>
            </a:pPr>
            <a:r>
              <a:rPr lang="en-US" sz="1400" b="0" i="0">
                <a:solidFill>
                  <a:schemeClr val="tx1"/>
                </a:solidFill>
                <a:effectLst/>
                <a:cs typeface="Arial"/>
              </a:rPr>
              <a:t>Standard residential care,</a:t>
            </a:r>
          </a:p>
          <a:p>
            <a:pPr lvl="1" indent="-233045">
              <a:buClr>
                <a:schemeClr val="accent1"/>
              </a:buClr>
              <a:buSzPct val="75000"/>
              <a:buFont typeface="Courier New" panose="02070309020205020404" pitchFamily="49" charset="0"/>
              <a:buChar char="o"/>
            </a:pPr>
            <a:r>
              <a:rPr lang="en-US" sz="1400">
                <a:solidFill>
                  <a:schemeClr val="tx1"/>
                </a:solidFill>
                <a:cs typeface="Arial"/>
              </a:rPr>
              <a:t>R</a:t>
            </a:r>
            <a:r>
              <a:rPr lang="en-US" sz="1400" b="0" i="0">
                <a:solidFill>
                  <a:schemeClr val="tx1"/>
                </a:solidFill>
                <a:effectLst/>
                <a:cs typeface="Arial"/>
              </a:rPr>
              <a:t>esidential care for enhanced needs,</a:t>
            </a:r>
          </a:p>
          <a:p>
            <a:pPr lvl="1" indent="-233045">
              <a:buClr>
                <a:schemeClr val="accent1"/>
              </a:buClr>
              <a:buSzPct val="75000"/>
              <a:buFont typeface="Courier New" panose="02070309020205020404" pitchFamily="49" charset="0"/>
              <a:buChar char="o"/>
            </a:pPr>
            <a:r>
              <a:rPr lang="en-US" sz="1400">
                <a:solidFill>
                  <a:schemeClr val="tx1"/>
                </a:solidFill>
                <a:cs typeface="Arial"/>
              </a:rPr>
              <a:t>S</a:t>
            </a:r>
            <a:r>
              <a:rPr lang="en-US" sz="1400" b="0" i="0">
                <a:solidFill>
                  <a:schemeClr val="tx1"/>
                </a:solidFill>
                <a:effectLst/>
                <a:cs typeface="Arial"/>
              </a:rPr>
              <a:t>tandard nursing care,</a:t>
            </a:r>
          </a:p>
          <a:p>
            <a:pPr lvl="1" indent="-233045">
              <a:buClr>
                <a:schemeClr val="accent1"/>
              </a:buClr>
              <a:buSzPct val="75000"/>
              <a:buFont typeface="Courier New" panose="02070309020205020404" pitchFamily="49" charset="0"/>
              <a:buChar char="o"/>
            </a:pPr>
            <a:r>
              <a:rPr lang="en-US" sz="1400">
                <a:solidFill>
                  <a:schemeClr val="tx1"/>
                </a:solidFill>
                <a:cs typeface="Arial"/>
              </a:rPr>
              <a:t>N</a:t>
            </a:r>
            <a:r>
              <a:rPr lang="en-US" sz="1400" b="0" i="0">
                <a:solidFill>
                  <a:schemeClr val="tx1"/>
                </a:solidFill>
                <a:effectLst/>
                <a:cs typeface="Arial"/>
              </a:rPr>
              <a:t>ursing care for enhanced needs.</a:t>
            </a:r>
          </a:p>
        </p:txBody>
      </p:sp>
      <p:sp>
        <p:nvSpPr>
          <p:cNvPr id="3" name="Title 2">
            <a:extLst>
              <a:ext uri="{FF2B5EF4-FFF2-40B4-BE49-F238E27FC236}">
                <a16:creationId xmlns:a16="http://schemas.microsoft.com/office/drawing/2014/main" id="{35442B30-F14C-E253-8E66-D91D094E0514}"/>
              </a:ext>
            </a:extLst>
          </p:cNvPr>
          <p:cNvSpPr>
            <a:spLocks noGrp="1"/>
          </p:cNvSpPr>
          <p:nvPr>
            <p:ph type="title"/>
          </p:nvPr>
        </p:nvSpPr>
        <p:spPr/>
        <p:txBody>
          <a:bodyPr/>
          <a:lstStyle/>
          <a:p>
            <a:r>
              <a:rPr lang="en-GB">
                <a:solidFill>
                  <a:schemeClr val="tx1"/>
                </a:solidFill>
              </a:rPr>
              <a:t>Introduction</a:t>
            </a:r>
          </a:p>
        </p:txBody>
      </p:sp>
    </p:spTree>
    <p:extLst>
      <p:ext uri="{BB962C8B-B14F-4D97-AF65-F5344CB8AC3E}">
        <p14:creationId xmlns:p14="http://schemas.microsoft.com/office/powerpoint/2010/main" val="2879681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E257B-2DCA-8181-698C-E9E2D30C3323}"/>
              </a:ext>
            </a:extLst>
          </p:cNvPr>
          <p:cNvSpPr>
            <a:spLocks noGrp="1"/>
          </p:cNvSpPr>
          <p:nvPr>
            <p:ph type="title"/>
          </p:nvPr>
        </p:nvSpPr>
        <p:spPr/>
        <p:txBody>
          <a:bodyPr anchor="t"/>
          <a:lstStyle/>
          <a:p>
            <a:r>
              <a:rPr lang="en-US"/>
              <a:t>Summary of Annex A</a:t>
            </a:r>
            <a:endParaRPr lang="en-GB"/>
          </a:p>
        </p:txBody>
      </p:sp>
      <p:graphicFrame>
        <p:nvGraphicFramePr>
          <p:cNvPr id="10" name="Content Placeholder 9">
            <a:extLst>
              <a:ext uri="{FF2B5EF4-FFF2-40B4-BE49-F238E27FC236}">
                <a16:creationId xmlns:a16="http://schemas.microsoft.com/office/drawing/2014/main" id="{B01DC21A-AB19-81D2-9E5D-EF400B7BFE92}"/>
              </a:ext>
            </a:extLst>
          </p:cNvPr>
          <p:cNvGraphicFramePr>
            <a:graphicFrameLocks noGrp="1"/>
          </p:cNvGraphicFramePr>
          <p:nvPr>
            <p:ph idx="1"/>
            <p:extLst>
              <p:ext uri="{D42A27DB-BD31-4B8C-83A1-F6EECF244321}">
                <p14:modId xmlns:p14="http://schemas.microsoft.com/office/powerpoint/2010/main" val="3959644783"/>
              </p:ext>
            </p:extLst>
          </p:nvPr>
        </p:nvGraphicFramePr>
        <p:xfrm>
          <a:off x="802757" y="1498968"/>
          <a:ext cx="10886237" cy="3730494"/>
        </p:xfrm>
        <a:graphic>
          <a:graphicData uri="http://schemas.openxmlformats.org/drawingml/2006/table">
            <a:tbl>
              <a:tblPr/>
              <a:tblGrid>
                <a:gridCol w="3461873">
                  <a:extLst>
                    <a:ext uri="{9D8B030D-6E8A-4147-A177-3AD203B41FA5}">
                      <a16:colId xmlns:a16="http://schemas.microsoft.com/office/drawing/2014/main" val="2890576117"/>
                    </a:ext>
                  </a:extLst>
                </a:gridCol>
                <a:gridCol w="2474788">
                  <a:extLst>
                    <a:ext uri="{9D8B030D-6E8A-4147-A177-3AD203B41FA5}">
                      <a16:colId xmlns:a16="http://schemas.microsoft.com/office/drawing/2014/main" val="3479651152"/>
                    </a:ext>
                  </a:extLst>
                </a:gridCol>
                <a:gridCol w="2474788">
                  <a:extLst>
                    <a:ext uri="{9D8B030D-6E8A-4147-A177-3AD203B41FA5}">
                      <a16:colId xmlns:a16="http://schemas.microsoft.com/office/drawing/2014/main" val="2442502353"/>
                    </a:ext>
                  </a:extLst>
                </a:gridCol>
                <a:gridCol w="2474788">
                  <a:extLst>
                    <a:ext uri="{9D8B030D-6E8A-4147-A177-3AD203B41FA5}">
                      <a16:colId xmlns:a16="http://schemas.microsoft.com/office/drawing/2014/main" val="3749360785"/>
                    </a:ext>
                  </a:extLst>
                </a:gridCol>
              </a:tblGrid>
              <a:tr h="675917">
                <a:tc>
                  <a:txBody>
                    <a:bodyPr/>
                    <a:lstStyle/>
                    <a:p>
                      <a:pPr algn="ctr" fontAlgn="base"/>
                      <a:r>
                        <a:rPr lang="en-US" sz="1600" b="1" i="0">
                          <a:solidFill>
                            <a:srgbClr val="FFFFFF"/>
                          </a:solidFill>
                          <a:effectLst/>
                          <a:latin typeface="Calibri"/>
                        </a:rPr>
                        <a:t>Bed Type​</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CoC 22-23 Medians (Calculated using the Council’s agreed approach for inflation)​</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SCC Current Average Rates  </a:t>
                      </a:r>
                      <a:endParaRPr lang="en-GB" sz="1600" b="1" i="0">
                        <a:solidFill>
                          <a:srgbClr val="FFFFFF"/>
                        </a:solidFill>
                        <a:effectLst/>
                        <a:latin typeface="Calibri"/>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Gap</a:t>
                      </a:r>
                      <a:endParaRPr lang="en-GB" sz="1600" b="1" i="0">
                        <a:solidFill>
                          <a:srgbClr val="FFFFFF"/>
                        </a:solidFill>
                        <a:effectLst/>
                        <a:latin typeface="Calibri"/>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extLst>
                  <a:ext uri="{0D108BD9-81ED-4DB2-BD59-A6C34878D82A}">
                    <a16:rowId xmlns:a16="http://schemas.microsoft.com/office/drawing/2014/main" val="4271692785"/>
                  </a:ext>
                </a:extLst>
              </a:tr>
              <a:tr h="675917">
                <a:tc>
                  <a:txBody>
                    <a:bodyPr/>
                    <a:lstStyle/>
                    <a:p>
                      <a:pPr algn="l" fontAlgn="base"/>
                      <a:r>
                        <a:rPr lang="en-US" sz="1600" b="0" i="0" u="none" strike="noStrike">
                          <a:solidFill>
                            <a:schemeClr val="bg1">
                              <a:lumMod val="50000"/>
                            </a:schemeClr>
                          </a:solidFill>
                          <a:effectLst/>
                          <a:latin typeface="Calibri"/>
                        </a:rPr>
                        <a:t>Care Home occupied beds without nursing: Final total</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
                      <a:r>
                        <a:rPr lang="en-GB" sz="1600" b="0" i="0" u="none" strike="noStrike">
                          <a:solidFill>
                            <a:schemeClr val="bg1">
                              <a:lumMod val="50000"/>
                            </a:schemeClr>
                          </a:solidFill>
                          <a:effectLst/>
                          <a:latin typeface="Calibri"/>
                        </a:rPr>
                        <a:t>£1143.20</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£715.08</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600" b="0" i="0" u="none" strike="noStrike" kern="1200">
                          <a:solidFill>
                            <a:schemeClr val="bg1">
                              <a:lumMod val="50000"/>
                            </a:schemeClr>
                          </a:solidFill>
                          <a:effectLst/>
                          <a:latin typeface="Calibri"/>
                          <a:ea typeface="+mn-ea"/>
                          <a:cs typeface="+mn-cs"/>
                        </a:rPr>
                        <a:t>£428.12 </a:t>
                      </a:r>
                      <a:br>
                        <a:rPr lang="en-US" sz="1600" b="0" i="0" u="none" strike="noStrike" kern="1200">
                          <a:solidFill>
                            <a:srgbClr val="808080"/>
                          </a:solidFill>
                          <a:effectLst/>
                          <a:latin typeface="Calibri"/>
                          <a:ea typeface="+mn-ea"/>
                          <a:cs typeface="+mn-cs"/>
                        </a:rPr>
                      </a:br>
                      <a:r>
                        <a:rPr lang="en-US" sz="1600" b="0" i="0" u="none" strike="noStrike" kern="1200">
                          <a:solidFill>
                            <a:schemeClr val="bg1">
                              <a:lumMod val="50000"/>
                            </a:schemeClr>
                          </a:solidFill>
                          <a:effectLst/>
                          <a:latin typeface="Calibri"/>
                          <a:ea typeface="+mn-ea"/>
                          <a:cs typeface="+mn-cs"/>
                        </a:rPr>
                        <a:t>60%</a:t>
                      </a:r>
                      <a:endParaRPr lang="en-GB" sz="1600" b="0" i="0" u="none" strike="noStrike" kern="1200">
                        <a:solidFill>
                          <a:schemeClr val="bg1">
                            <a:lumMod val="50000"/>
                          </a:schemeClr>
                        </a:solidFill>
                        <a:effectLst/>
                        <a:latin typeface="Calibri"/>
                        <a:ea typeface="+mn-ea"/>
                        <a:cs typeface="+mn-cs"/>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684132081"/>
                  </a:ext>
                </a:extLst>
              </a:tr>
              <a:tr h="675917">
                <a:tc>
                  <a:txBody>
                    <a:bodyPr/>
                    <a:lstStyle/>
                    <a:p>
                      <a:pPr algn="l" fontAlgn="base"/>
                      <a:r>
                        <a:rPr lang="en-US" sz="1600" b="0" i="0" u="none" strike="noStrike">
                          <a:solidFill>
                            <a:schemeClr val="bg1">
                              <a:lumMod val="50000"/>
                            </a:schemeClr>
                          </a:solidFill>
                          <a:effectLst/>
                          <a:latin typeface="Calibri"/>
                        </a:rPr>
                        <a:t>Care Home occupied beds without nursing with dementia: Final total</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
                      <a:r>
                        <a:rPr lang="en-GB" sz="1600" b="0" i="0" u="none" strike="noStrike">
                          <a:solidFill>
                            <a:schemeClr val="bg1">
                              <a:lumMod val="50000"/>
                            </a:schemeClr>
                          </a:solidFill>
                          <a:effectLst/>
                          <a:latin typeface="Calibri"/>
                        </a:rPr>
                        <a:t>£1127.79</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£802.82</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600" b="0" i="0" u="none" strike="noStrike" kern="1200">
                          <a:solidFill>
                            <a:schemeClr val="bg1">
                              <a:lumMod val="50000"/>
                            </a:schemeClr>
                          </a:solidFill>
                          <a:effectLst/>
                          <a:latin typeface="Calibri"/>
                          <a:ea typeface="+mn-ea"/>
                          <a:cs typeface="+mn-cs"/>
                        </a:rPr>
                        <a:t>£324.97</a:t>
                      </a:r>
                      <a:br>
                        <a:rPr lang="en-US" sz="1600" b="0" i="0" u="none" strike="noStrike" kern="1200">
                          <a:solidFill>
                            <a:srgbClr val="808080"/>
                          </a:solidFill>
                          <a:effectLst/>
                          <a:latin typeface="Calibri"/>
                          <a:ea typeface="+mn-ea"/>
                          <a:cs typeface="+mn-cs"/>
                        </a:rPr>
                      </a:br>
                      <a:r>
                        <a:rPr lang="en-US" sz="1600" b="0" i="0" u="none" strike="noStrike" kern="1200">
                          <a:solidFill>
                            <a:schemeClr val="bg1">
                              <a:lumMod val="50000"/>
                            </a:schemeClr>
                          </a:solidFill>
                          <a:effectLst/>
                          <a:latin typeface="Calibri"/>
                          <a:ea typeface="+mn-ea"/>
                          <a:cs typeface="+mn-cs"/>
                        </a:rPr>
                        <a:t> 40%</a:t>
                      </a:r>
                      <a:endParaRPr lang="en-GB" sz="1600" b="0" i="0" u="none" strike="noStrike" kern="1200">
                        <a:solidFill>
                          <a:schemeClr val="bg1">
                            <a:lumMod val="50000"/>
                          </a:schemeClr>
                        </a:solidFill>
                        <a:effectLst/>
                        <a:latin typeface="Calibri"/>
                        <a:ea typeface="+mn-ea"/>
                        <a:cs typeface="+mn-cs"/>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1170711980"/>
                  </a:ext>
                </a:extLst>
              </a:tr>
              <a:tr h="675917">
                <a:tc>
                  <a:txBody>
                    <a:bodyPr/>
                    <a:lstStyle/>
                    <a:p>
                      <a:pPr algn="l" fontAlgn="base"/>
                      <a:r>
                        <a:rPr lang="en-US" sz="1600" b="0" i="0" u="none" strike="noStrike">
                          <a:solidFill>
                            <a:schemeClr val="bg1">
                              <a:lumMod val="50000"/>
                            </a:schemeClr>
                          </a:solidFill>
                          <a:effectLst/>
                          <a:latin typeface="Calibri"/>
                        </a:rPr>
                        <a:t>Care Home occupied beds with nursing: Final total *includes FNC​</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
                      <a:r>
                        <a:rPr lang="en-GB" sz="1600" b="0" i="0" u="none" strike="noStrike">
                          <a:solidFill>
                            <a:schemeClr val="bg1">
                              <a:lumMod val="50000"/>
                            </a:schemeClr>
                          </a:solidFill>
                          <a:effectLst/>
                          <a:latin typeface="Calibri"/>
                        </a:rPr>
                        <a:t>£1439.53</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£887.49</a:t>
                      </a:r>
                    </a:p>
                    <a:p>
                      <a:pPr marL="0" algn="ctr" defTabSz="914400" rtl="0" eaLnBrk="1" fontAlgn="base" latinLnBrk="0" hangingPunct="1"/>
                      <a:r>
                        <a:rPr lang="en-GB" sz="1200" b="0" i="0" u="none" strike="noStrike" kern="1200">
                          <a:solidFill>
                            <a:schemeClr val="bg1">
                              <a:lumMod val="50000"/>
                            </a:schemeClr>
                          </a:solidFill>
                          <a:effectLst/>
                          <a:latin typeface="Calibri"/>
                          <a:ea typeface="+mn-ea"/>
                          <a:cs typeface="+mn-cs"/>
                        </a:rPr>
                        <a:t>£678.30 + £209.19 FNC</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£552.04 </a:t>
                      </a:r>
                      <a:br>
                        <a:rPr lang="en-US" sz="1600" b="0" i="0" u="none" strike="noStrike" kern="1200">
                          <a:solidFill>
                            <a:srgbClr val="808080"/>
                          </a:solidFill>
                          <a:effectLst/>
                          <a:latin typeface="Calibri"/>
                          <a:ea typeface="+mn-ea"/>
                          <a:cs typeface="+mn-cs"/>
                        </a:rPr>
                      </a:br>
                      <a:r>
                        <a:rPr lang="en-US" sz="1600" b="0" i="0" u="none" strike="noStrike" kern="1200">
                          <a:solidFill>
                            <a:schemeClr val="bg1">
                              <a:lumMod val="50000"/>
                            </a:schemeClr>
                          </a:solidFill>
                          <a:effectLst/>
                          <a:latin typeface="Calibri"/>
                          <a:ea typeface="+mn-ea"/>
                          <a:cs typeface="+mn-cs"/>
                        </a:rPr>
                        <a:t>62%</a:t>
                      </a:r>
                      <a:endParaRPr lang="en-GB" sz="1600" b="0" i="0" u="none" strike="noStrike" kern="1200">
                        <a:solidFill>
                          <a:schemeClr val="bg1">
                            <a:lumMod val="50000"/>
                          </a:schemeClr>
                        </a:solidFill>
                        <a:effectLst/>
                        <a:latin typeface="Calibri"/>
                        <a:ea typeface="+mn-ea"/>
                        <a:cs typeface="+mn-cs"/>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43112903"/>
                  </a:ext>
                </a:extLst>
              </a:tr>
              <a:tr h="675917">
                <a:tc>
                  <a:txBody>
                    <a:bodyPr/>
                    <a:lstStyle/>
                    <a:p>
                      <a:pPr algn="l" fontAlgn="base"/>
                      <a:r>
                        <a:rPr lang="en-US" sz="1600" b="0" i="0" u="none" strike="noStrike">
                          <a:solidFill>
                            <a:schemeClr val="bg1">
                              <a:lumMod val="50000"/>
                            </a:schemeClr>
                          </a:solidFill>
                          <a:effectLst/>
                          <a:latin typeface="Calibri"/>
                        </a:rPr>
                        <a:t>Care Home occupied beds with nursing, dementia: Final total * includes FNC​</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
                      <a:r>
                        <a:rPr lang="en-GB" sz="1600" b="0" i="0" u="none" strike="noStrike">
                          <a:solidFill>
                            <a:schemeClr val="bg1">
                              <a:lumMod val="50000"/>
                            </a:schemeClr>
                          </a:solidFill>
                          <a:effectLst/>
                          <a:latin typeface="Calibri"/>
                        </a:rPr>
                        <a:t>£1478.14</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£1087.25</a:t>
                      </a:r>
                      <a:br>
                        <a:rPr lang="en-GB" sz="1600" b="0" i="0" u="none" strike="noStrike" kern="1200">
                          <a:solidFill>
                            <a:srgbClr val="808080"/>
                          </a:solidFill>
                          <a:effectLst/>
                          <a:latin typeface="Calibri"/>
                          <a:ea typeface="+mn-ea"/>
                          <a:cs typeface="+mn-cs"/>
                        </a:rPr>
                      </a:br>
                      <a:r>
                        <a:rPr lang="en-GB" sz="1200" b="0" i="0" u="none" strike="noStrike" kern="1200">
                          <a:solidFill>
                            <a:schemeClr val="bg1">
                              <a:lumMod val="50000"/>
                            </a:schemeClr>
                          </a:solidFill>
                          <a:effectLst/>
                          <a:latin typeface="Calibri"/>
                          <a:ea typeface="+mn-ea"/>
                          <a:cs typeface="+mn-cs"/>
                        </a:rPr>
                        <a:t>£878.06 + £209.19 FNC</a:t>
                      </a:r>
                      <a:endParaRPr lang="en-GB" sz="1600" b="0" i="0" u="none" strike="noStrike" kern="1200">
                        <a:solidFill>
                          <a:schemeClr val="bg1">
                            <a:lumMod val="50000"/>
                          </a:schemeClr>
                        </a:solidFill>
                        <a:effectLst/>
                        <a:latin typeface="Calibri"/>
                        <a:ea typeface="+mn-ea"/>
                        <a:cs typeface="+mn-cs"/>
                      </a:endParaRP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£390.89 </a:t>
                      </a:r>
                      <a:br>
                        <a:rPr lang="en-US" sz="1600" b="0" i="0" u="none" strike="noStrike" kern="1200">
                          <a:solidFill>
                            <a:srgbClr val="808080"/>
                          </a:solidFill>
                          <a:effectLst/>
                          <a:latin typeface="Calibri"/>
                          <a:ea typeface="+mn-ea"/>
                          <a:cs typeface="+mn-cs"/>
                        </a:rPr>
                      </a:br>
                      <a:r>
                        <a:rPr lang="en-US" sz="1600" b="0" i="0" u="none" strike="noStrike" kern="1200">
                          <a:solidFill>
                            <a:schemeClr val="bg1">
                              <a:lumMod val="50000"/>
                            </a:schemeClr>
                          </a:solidFill>
                          <a:effectLst/>
                          <a:latin typeface="Calibri"/>
                          <a:ea typeface="+mn-ea"/>
                          <a:cs typeface="+mn-cs"/>
                        </a:rPr>
                        <a:t>36%</a:t>
                      </a:r>
                      <a:endParaRPr lang="en-GB" sz="1600" b="0" i="0" u="none" strike="noStrike" kern="1200">
                        <a:solidFill>
                          <a:schemeClr val="bg1">
                            <a:lumMod val="50000"/>
                          </a:schemeClr>
                        </a:solidFill>
                        <a:effectLst/>
                        <a:latin typeface="Calibri"/>
                        <a:ea typeface="+mn-ea"/>
                        <a:cs typeface="+mn-cs"/>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431845476"/>
                  </a:ext>
                </a:extLst>
              </a:tr>
            </a:tbl>
          </a:graphicData>
        </a:graphic>
      </p:graphicFrame>
      <p:sp>
        <p:nvSpPr>
          <p:cNvPr id="11" name="Rectangle 2">
            <a:extLst>
              <a:ext uri="{FF2B5EF4-FFF2-40B4-BE49-F238E27FC236}">
                <a16:creationId xmlns:a16="http://schemas.microsoft.com/office/drawing/2014/main" id="{7C332E53-DA0B-03B6-3B28-44143223399E}"/>
              </a:ext>
            </a:extLst>
          </p:cNvPr>
          <p:cNvSpPr>
            <a:spLocks noChangeArrowheads="1"/>
          </p:cNvSpPr>
          <p:nvPr/>
        </p:nvSpPr>
        <p:spPr bwMode="auto">
          <a:xfrm>
            <a:off x="-10492573" y="-323165"/>
            <a:ext cx="33501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A6F9374A-094E-8E73-935B-3B4304D3BFBE}"/>
              </a:ext>
            </a:extLst>
          </p:cNvPr>
          <p:cNvSpPr txBox="1"/>
          <p:nvPr/>
        </p:nvSpPr>
        <p:spPr>
          <a:xfrm>
            <a:off x="802761" y="5652181"/>
            <a:ext cx="10999384" cy="923330"/>
          </a:xfrm>
          <a:prstGeom prst="rect">
            <a:avLst/>
          </a:prstGeom>
          <a:noFill/>
        </p:spPr>
        <p:txBody>
          <a:bodyPr wrap="square" lIns="91440" tIns="45720" rIns="91440" bIns="45720" rtlCol="0" anchor="t">
            <a:spAutoFit/>
          </a:bodyPr>
          <a:lstStyle/>
          <a:p>
            <a:r>
              <a:rPr lang="en-US"/>
              <a:t>Note: SCC current average rates excluding additional 1-2-1s, hospital discharges and out of area placements. </a:t>
            </a:r>
            <a:br>
              <a:rPr lang="en-US"/>
            </a:br>
            <a:r>
              <a:rPr lang="en-US"/>
              <a:t>The figures shown above are reflecting ROO, ROC and average uplift listed by providers in their submissions. Suffolk have modelled their approaches to these 3 elements on the next slide.</a:t>
            </a:r>
            <a:endParaRPr lang="en-US">
              <a:cs typeface="Calibri"/>
            </a:endParaRPr>
          </a:p>
        </p:txBody>
      </p:sp>
    </p:spTree>
    <p:extLst>
      <p:ext uri="{BB962C8B-B14F-4D97-AF65-F5344CB8AC3E}">
        <p14:creationId xmlns:p14="http://schemas.microsoft.com/office/powerpoint/2010/main" val="4278553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E257B-2DCA-8181-698C-E9E2D30C3323}"/>
              </a:ext>
            </a:extLst>
          </p:cNvPr>
          <p:cNvSpPr>
            <a:spLocks noGrp="1"/>
          </p:cNvSpPr>
          <p:nvPr>
            <p:ph type="title"/>
          </p:nvPr>
        </p:nvSpPr>
        <p:spPr/>
        <p:txBody>
          <a:bodyPr lIns="91440" tIns="45720" rIns="91440" bIns="45720" anchor="t">
            <a:normAutofit/>
          </a:bodyPr>
          <a:lstStyle/>
          <a:p>
            <a:r>
              <a:rPr lang="en-US">
                <a:cs typeface="Arial"/>
              </a:rPr>
              <a:t>Annex A – Remodeled ROO, ROC &amp; Uplifts</a:t>
            </a:r>
            <a:endParaRPr lang="en-US">
              <a:solidFill>
                <a:srgbClr val="FF0000"/>
              </a:solidFill>
            </a:endParaRPr>
          </a:p>
        </p:txBody>
      </p:sp>
      <p:graphicFrame>
        <p:nvGraphicFramePr>
          <p:cNvPr id="10" name="Content Placeholder 9">
            <a:extLst>
              <a:ext uri="{FF2B5EF4-FFF2-40B4-BE49-F238E27FC236}">
                <a16:creationId xmlns:a16="http://schemas.microsoft.com/office/drawing/2014/main" id="{B01DC21A-AB19-81D2-9E5D-EF400B7BFE92}"/>
              </a:ext>
            </a:extLst>
          </p:cNvPr>
          <p:cNvGraphicFramePr>
            <a:graphicFrameLocks noGrp="1"/>
          </p:cNvGraphicFramePr>
          <p:nvPr>
            <p:ph idx="1"/>
            <p:extLst>
              <p:ext uri="{D42A27DB-BD31-4B8C-83A1-F6EECF244321}">
                <p14:modId xmlns:p14="http://schemas.microsoft.com/office/powerpoint/2010/main" val="2877907197"/>
              </p:ext>
            </p:extLst>
          </p:nvPr>
        </p:nvGraphicFramePr>
        <p:xfrm>
          <a:off x="802757" y="1498968"/>
          <a:ext cx="10886237" cy="3730494"/>
        </p:xfrm>
        <a:graphic>
          <a:graphicData uri="http://schemas.openxmlformats.org/drawingml/2006/table">
            <a:tbl>
              <a:tblPr/>
              <a:tblGrid>
                <a:gridCol w="3461873">
                  <a:extLst>
                    <a:ext uri="{9D8B030D-6E8A-4147-A177-3AD203B41FA5}">
                      <a16:colId xmlns:a16="http://schemas.microsoft.com/office/drawing/2014/main" val="2890576117"/>
                    </a:ext>
                  </a:extLst>
                </a:gridCol>
                <a:gridCol w="2474788">
                  <a:extLst>
                    <a:ext uri="{9D8B030D-6E8A-4147-A177-3AD203B41FA5}">
                      <a16:colId xmlns:a16="http://schemas.microsoft.com/office/drawing/2014/main" val="3479651152"/>
                    </a:ext>
                  </a:extLst>
                </a:gridCol>
                <a:gridCol w="2474788">
                  <a:extLst>
                    <a:ext uri="{9D8B030D-6E8A-4147-A177-3AD203B41FA5}">
                      <a16:colId xmlns:a16="http://schemas.microsoft.com/office/drawing/2014/main" val="2442502353"/>
                    </a:ext>
                  </a:extLst>
                </a:gridCol>
                <a:gridCol w="2474788">
                  <a:extLst>
                    <a:ext uri="{9D8B030D-6E8A-4147-A177-3AD203B41FA5}">
                      <a16:colId xmlns:a16="http://schemas.microsoft.com/office/drawing/2014/main" val="3749360785"/>
                    </a:ext>
                  </a:extLst>
                </a:gridCol>
              </a:tblGrid>
              <a:tr h="675917">
                <a:tc>
                  <a:txBody>
                    <a:bodyPr/>
                    <a:lstStyle/>
                    <a:p>
                      <a:pPr algn="ctr" fontAlgn="base"/>
                      <a:r>
                        <a:rPr lang="en-US" sz="1600" b="1" i="0">
                          <a:solidFill>
                            <a:srgbClr val="FFFFFF"/>
                          </a:solidFill>
                          <a:effectLst/>
                          <a:latin typeface="Calibri"/>
                        </a:rPr>
                        <a:t>Bed Type​</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CoC 22-23 Medians (Calculated using the Council’s agreed approach for inflation)​</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SCC Current Average Rates </a:t>
                      </a:r>
                      <a:endParaRPr lang="en-GB" sz="1600" b="1" i="0">
                        <a:solidFill>
                          <a:srgbClr val="FFFFFF"/>
                        </a:solidFill>
                        <a:effectLst/>
                        <a:latin typeface="Calibri"/>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tc>
                  <a:txBody>
                    <a:bodyPr/>
                    <a:lstStyle/>
                    <a:p>
                      <a:pPr algn="ctr" fontAlgn="base"/>
                      <a:r>
                        <a:rPr lang="en-US" sz="1600" b="1" i="0">
                          <a:solidFill>
                            <a:srgbClr val="FFFFFF"/>
                          </a:solidFill>
                          <a:effectLst/>
                          <a:latin typeface="Calibri"/>
                        </a:rPr>
                        <a:t>Gap</a:t>
                      </a:r>
                      <a:endParaRPr lang="en-GB" sz="1600" b="1" i="0">
                        <a:solidFill>
                          <a:srgbClr val="FFFFFF"/>
                        </a:solidFill>
                        <a:effectLst/>
                        <a:latin typeface="Calibri"/>
                      </a:endParaRP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19310" cap="flat" cmpd="sng" algn="ctr">
                      <a:solidFill>
                        <a:srgbClr val="FFFFFF"/>
                      </a:solidFill>
                      <a:prstDash val="solid"/>
                      <a:round/>
                      <a:headEnd type="none" w="med" len="med"/>
                      <a:tailEnd type="none" w="med" len="med"/>
                    </a:lnB>
                    <a:solidFill>
                      <a:srgbClr val="85BE3D"/>
                    </a:solidFill>
                  </a:tcPr>
                </a:tc>
                <a:extLst>
                  <a:ext uri="{0D108BD9-81ED-4DB2-BD59-A6C34878D82A}">
                    <a16:rowId xmlns:a16="http://schemas.microsoft.com/office/drawing/2014/main" val="4271692785"/>
                  </a:ext>
                </a:extLst>
              </a:tr>
              <a:tr h="675917">
                <a:tc>
                  <a:txBody>
                    <a:bodyPr/>
                    <a:lstStyle/>
                    <a:p>
                      <a:pPr algn="l" fontAlgn="base"/>
                      <a:r>
                        <a:rPr lang="en-US" sz="1600" b="0" i="0" u="none" strike="noStrike">
                          <a:solidFill>
                            <a:schemeClr val="bg1">
                              <a:lumMod val="50000"/>
                            </a:schemeClr>
                          </a:solidFill>
                          <a:effectLst/>
                          <a:latin typeface="Calibri"/>
                        </a:rPr>
                        <a:t>Care Home occupied beds without nursing: Final total</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
                      <a:r>
                        <a:rPr lang="en-GB" sz="1600" b="0" i="0" u="none" strike="noStrike">
                          <a:solidFill>
                            <a:schemeClr val="bg1">
                              <a:lumMod val="50000"/>
                            </a:schemeClr>
                          </a:solidFill>
                          <a:effectLst/>
                          <a:latin typeface="Calibri"/>
                        </a:rPr>
                        <a:t>£1,061.38</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£715.08</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algn="ctr" fontAlgn="base"/>
                      <a:r>
                        <a:rPr lang="en-US" sz="1600" b="0" i="0" u="none" strike="noStrike" kern="1200">
                          <a:solidFill>
                            <a:schemeClr val="bg1">
                              <a:lumMod val="50000"/>
                            </a:schemeClr>
                          </a:solidFill>
                          <a:effectLst/>
                          <a:latin typeface="Calibri"/>
                          <a:ea typeface="+mn-ea"/>
                          <a:cs typeface="+mn-cs"/>
                        </a:rPr>
                        <a:t>£346.30</a:t>
                      </a:r>
                    </a:p>
                    <a:p>
                      <a:pPr algn="ctr" fontAlgn="base"/>
                      <a:r>
                        <a:rPr lang="en-US" sz="1600" b="0" i="0" u="none" strike="noStrike" kern="1200">
                          <a:solidFill>
                            <a:schemeClr val="bg1">
                              <a:lumMod val="50000"/>
                            </a:schemeClr>
                          </a:solidFill>
                          <a:effectLst/>
                          <a:latin typeface="Calibri"/>
                          <a:ea typeface="+mn-ea"/>
                          <a:cs typeface="+mn-cs"/>
                        </a:rPr>
                        <a:t>48%</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19310"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684132081"/>
                  </a:ext>
                </a:extLst>
              </a:tr>
              <a:tr h="675917">
                <a:tc>
                  <a:txBody>
                    <a:bodyPr/>
                    <a:lstStyle/>
                    <a:p>
                      <a:pPr algn="l" fontAlgn="base"/>
                      <a:r>
                        <a:rPr lang="en-US" sz="1600" b="0" i="0" u="none" strike="noStrike">
                          <a:solidFill>
                            <a:schemeClr val="bg1">
                              <a:lumMod val="50000"/>
                            </a:schemeClr>
                          </a:solidFill>
                          <a:effectLst/>
                          <a:latin typeface="Calibri"/>
                        </a:rPr>
                        <a:t>Care Home occupied beds without nursing with dementia: Final total</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
                      <a:r>
                        <a:rPr lang="en-GB" sz="1600" b="0" i="0" u="none" strike="noStrike">
                          <a:solidFill>
                            <a:schemeClr val="bg1">
                              <a:lumMod val="50000"/>
                            </a:schemeClr>
                          </a:solidFill>
                          <a:effectLst/>
                          <a:latin typeface="Calibri"/>
                        </a:rPr>
                        <a:t>£1,061.38</a:t>
                      </a:r>
                    </a:p>
                  </a:txBody>
                  <a:tcPr marL="0" marR="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£802.82</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algn="ctr" fontAlgn="base"/>
                      <a:r>
                        <a:rPr lang="en-US" sz="1600" b="0" i="0" u="none" strike="noStrike" kern="1200">
                          <a:solidFill>
                            <a:schemeClr val="bg1">
                              <a:lumMod val="50000"/>
                            </a:schemeClr>
                          </a:solidFill>
                          <a:effectLst/>
                          <a:latin typeface="Calibri"/>
                          <a:ea typeface="+mn-ea"/>
                          <a:cs typeface="+mn-cs"/>
                        </a:rPr>
                        <a:t>£258.56</a:t>
                      </a:r>
                    </a:p>
                    <a:p>
                      <a:pPr algn="ctr" fontAlgn="base"/>
                      <a:r>
                        <a:rPr lang="en-US" sz="1600" b="0" i="0" u="none" strike="noStrike" kern="1200">
                          <a:solidFill>
                            <a:schemeClr val="bg1">
                              <a:lumMod val="50000"/>
                            </a:schemeClr>
                          </a:solidFill>
                          <a:effectLst/>
                          <a:latin typeface="Calibri"/>
                          <a:ea typeface="+mn-ea"/>
                          <a:cs typeface="+mn-cs"/>
                        </a:rPr>
                        <a:t>32%</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1170711980"/>
                  </a:ext>
                </a:extLst>
              </a:tr>
              <a:tr h="675917">
                <a:tc>
                  <a:txBody>
                    <a:bodyPr/>
                    <a:lstStyle/>
                    <a:p>
                      <a:pPr algn="l" fontAlgn="base"/>
                      <a:r>
                        <a:rPr lang="en-US" sz="1600" b="0" i="0" u="none" strike="noStrike">
                          <a:solidFill>
                            <a:schemeClr val="bg1">
                              <a:lumMod val="50000"/>
                            </a:schemeClr>
                          </a:solidFill>
                          <a:effectLst/>
                          <a:latin typeface="Calibri"/>
                        </a:rPr>
                        <a:t>Care Home occupied beds with nursing: Final total *includes FNC​</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£1,336.50</a:t>
                      </a:r>
                    </a:p>
                    <a:p>
                      <a:pPr marL="0" algn="ctr" defTabSz="914400" rtl="0" eaLnBrk="1" fontAlgn="base" latinLnBrk="0" hangingPunct="1"/>
                      <a:r>
                        <a:rPr lang="en-GB" sz="1200" b="0" i="0" u="none" strike="noStrike" kern="1200">
                          <a:solidFill>
                            <a:schemeClr val="bg1">
                              <a:lumMod val="50000"/>
                            </a:schemeClr>
                          </a:solidFill>
                          <a:effectLst/>
                          <a:latin typeface="Calibri"/>
                          <a:ea typeface="+mn-ea"/>
                          <a:cs typeface="+mn-cs"/>
                        </a:rPr>
                        <a:t>£1,127.31 + £209.19 FNC</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£887.49</a:t>
                      </a:r>
                    </a:p>
                    <a:p>
                      <a:pPr marL="0" algn="ctr" defTabSz="914400" rtl="0" eaLnBrk="1" fontAlgn="base" latinLnBrk="0" hangingPunct="1"/>
                      <a:r>
                        <a:rPr lang="en-GB" sz="1200" b="0" i="0" u="none" strike="noStrike" kern="1200">
                          <a:solidFill>
                            <a:schemeClr val="bg1">
                              <a:lumMod val="50000"/>
                            </a:schemeClr>
                          </a:solidFill>
                          <a:effectLst/>
                          <a:latin typeface="Calibri"/>
                          <a:ea typeface="+mn-ea"/>
                          <a:cs typeface="+mn-cs"/>
                        </a:rPr>
                        <a:t>£678.30 + £209.19 FNC</a:t>
                      </a: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tc>
                  <a:txBody>
                    <a:bodyPr/>
                    <a:lstStyle/>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£449.01</a:t>
                      </a:r>
                    </a:p>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51%</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D9E8CE"/>
                    </a:solidFill>
                  </a:tcPr>
                </a:tc>
                <a:extLst>
                  <a:ext uri="{0D108BD9-81ED-4DB2-BD59-A6C34878D82A}">
                    <a16:rowId xmlns:a16="http://schemas.microsoft.com/office/drawing/2014/main" val="43112903"/>
                  </a:ext>
                </a:extLst>
              </a:tr>
              <a:tr h="675917">
                <a:tc>
                  <a:txBody>
                    <a:bodyPr/>
                    <a:lstStyle/>
                    <a:p>
                      <a:pPr algn="l" fontAlgn="base"/>
                      <a:r>
                        <a:rPr lang="en-US" sz="1600" b="0" i="0" u="none" strike="noStrike">
                          <a:solidFill>
                            <a:schemeClr val="bg1">
                              <a:lumMod val="50000"/>
                            </a:schemeClr>
                          </a:solidFill>
                          <a:effectLst/>
                          <a:latin typeface="Calibri"/>
                        </a:rPr>
                        <a:t>Care Home occupied beds with nursing, dementia: Final total * includes FNC​</a:t>
                      </a:r>
                      <a:r>
                        <a:rPr lang="en-US" sz="1600" b="0" i="0">
                          <a:solidFill>
                            <a:schemeClr val="bg1">
                              <a:lumMod val="50000"/>
                            </a:schemeClr>
                          </a:solidFill>
                          <a:effectLst/>
                          <a:latin typeface="Calibri"/>
                        </a:rPr>
                        <a:t>​</a:t>
                      </a:r>
                    </a:p>
                  </a:txBody>
                  <a:tcPr marL="51466" marR="51466" marT="25733" marB="25733">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£1,372.34</a:t>
                      </a:r>
                      <a:br>
                        <a:rPr lang="en-GB" sz="1600" b="0" i="0" u="none" strike="noStrike" kern="1200">
                          <a:solidFill>
                            <a:srgbClr val="808080"/>
                          </a:solidFill>
                          <a:effectLst/>
                          <a:latin typeface="Calibri"/>
                          <a:ea typeface="+mn-ea"/>
                          <a:cs typeface="+mn-cs"/>
                        </a:rPr>
                      </a:br>
                      <a:r>
                        <a:rPr lang="en-GB" sz="1200" b="0" i="0" u="none" strike="noStrike" kern="1200">
                          <a:solidFill>
                            <a:schemeClr val="bg1">
                              <a:lumMod val="50000"/>
                            </a:schemeClr>
                          </a:solidFill>
                          <a:effectLst/>
                          <a:latin typeface="Calibri"/>
                          <a:ea typeface="+mn-ea"/>
                          <a:cs typeface="+mn-cs"/>
                        </a:rPr>
                        <a:t>£1,163.15 + £209.19 FNC</a:t>
                      </a:r>
                      <a:endParaRPr lang="en-GB" sz="1600" b="0" i="0" u="none" strike="noStrike" kern="1200">
                        <a:solidFill>
                          <a:schemeClr val="bg1">
                            <a:lumMod val="50000"/>
                          </a:schemeClr>
                        </a:solidFill>
                        <a:effectLst/>
                        <a:latin typeface="Calibri"/>
                        <a:ea typeface="+mn-ea"/>
                        <a:cs typeface="+mn-cs"/>
                      </a:endParaRP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ase" latinLnBrk="0" hangingPunct="1"/>
                      <a:r>
                        <a:rPr lang="en-GB" sz="1600" b="0" i="0" u="none" strike="noStrike" kern="1200">
                          <a:solidFill>
                            <a:schemeClr val="bg1">
                              <a:lumMod val="50000"/>
                            </a:schemeClr>
                          </a:solidFill>
                          <a:effectLst/>
                          <a:latin typeface="Calibri"/>
                          <a:ea typeface="+mn-ea"/>
                          <a:cs typeface="+mn-cs"/>
                        </a:rPr>
                        <a:t>£1,087.25</a:t>
                      </a:r>
                      <a:br>
                        <a:rPr lang="en-GB" sz="1600" b="0" i="0" u="none" strike="noStrike" kern="1200">
                          <a:solidFill>
                            <a:srgbClr val="808080"/>
                          </a:solidFill>
                          <a:effectLst/>
                          <a:latin typeface="Calibri"/>
                          <a:ea typeface="+mn-ea"/>
                          <a:cs typeface="+mn-cs"/>
                        </a:rPr>
                      </a:br>
                      <a:r>
                        <a:rPr lang="en-GB" sz="1200" b="0" i="0" u="none" strike="noStrike" kern="1200">
                          <a:solidFill>
                            <a:schemeClr val="bg1">
                              <a:lumMod val="50000"/>
                            </a:schemeClr>
                          </a:solidFill>
                          <a:effectLst/>
                          <a:latin typeface="Calibri"/>
                          <a:ea typeface="+mn-ea"/>
                          <a:cs typeface="+mn-cs"/>
                        </a:rPr>
                        <a:t>£878.06 + £209.19 FNC</a:t>
                      </a:r>
                      <a:endParaRPr lang="en-GB" sz="1600" b="0" i="0" u="none" strike="noStrike" kern="1200">
                        <a:solidFill>
                          <a:schemeClr val="bg1">
                            <a:lumMod val="50000"/>
                          </a:schemeClr>
                        </a:solidFill>
                        <a:effectLst/>
                        <a:latin typeface="Calibri"/>
                        <a:ea typeface="+mn-ea"/>
                        <a:cs typeface="+mn-cs"/>
                      </a:endParaRPr>
                    </a:p>
                  </a:txBody>
                  <a:tcPr marL="68580" marR="68580" marT="0" marB="0"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tc>
                  <a:txBody>
                    <a:bodyPr/>
                    <a:lstStyle/>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£285.09</a:t>
                      </a:r>
                    </a:p>
                    <a:p>
                      <a:pPr marL="0" algn="ctr" defTabSz="914400" rtl="0" eaLnBrk="1" fontAlgn="b" latinLnBrk="0" hangingPunct="1"/>
                      <a:r>
                        <a:rPr lang="en-US" sz="1600" b="0" i="0" u="none" strike="noStrike" kern="1200">
                          <a:solidFill>
                            <a:schemeClr val="bg1">
                              <a:lumMod val="50000"/>
                            </a:schemeClr>
                          </a:solidFill>
                          <a:effectLst/>
                          <a:latin typeface="Calibri"/>
                          <a:ea typeface="+mn-ea"/>
                          <a:cs typeface="+mn-cs"/>
                        </a:rPr>
                        <a:t>26%</a:t>
                      </a:r>
                    </a:p>
                  </a:txBody>
                  <a:tcPr marL="51466" marR="51466" marT="25733" marB="25733" anchor="ctr">
                    <a:lnL w="6433" cap="flat" cmpd="sng" algn="ctr">
                      <a:solidFill>
                        <a:srgbClr val="FFFFFF"/>
                      </a:solidFill>
                      <a:prstDash val="solid"/>
                      <a:round/>
                      <a:headEnd type="none" w="med" len="med"/>
                      <a:tailEnd type="none" w="med" len="med"/>
                    </a:lnL>
                    <a:lnR w="6433" cap="flat" cmpd="sng" algn="ctr">
                      <a:solidFill>
                        <a:srgbClr val="FFFFFF"/>
                      </a:solidFill>
                      <a:prstDash val="solid"/>
                      <a:round/>
                      <a:headEnd type="none" w="med" len="med"/>
                      <a:tailEnd type="none" w="med" len="med"/>
                    </a:lnR>
                    <a:lnT w="6433" cap="flat" cmpd="sng" algn="ctr">
                      <a:solidFill>
                        <a:srgbClr val="FFFFFF"/>
                      </a:solidFill>
                      <a:prstDash val="solid"/>
                      <a:round/>
                      <a:headEnd type="none" w="med" len="med"/>
                      <a:tailEnd type="none" w="med" len="med"/>
                    </a:lnT>
                    <a:lnB w="6433" cap="flat" cmpd="sng" algn="ctr">
                      <a:solidFill>
                        <a:srgbClr val="FFFFFF"/>
                      </a:solidFill>
                      <a:prstDash val="solid"/>
                      <a:round/>
                      <a:headEnd type="none" w="med" len="med"/>
                      <a:tailEnd type="none" w="med" len="med"/>
                    </a:lnB>
                    <a:solidFill>
                      <a:srgbClr val="EDF4E8"/>
                    </a:solidFill>
                  </a:tcPr>
                </a:tc>
                <a:extLst>
                  <a:ext uri="{0D108BD9-81ED-4DB2-BD59-A6C34878D82A}">
                    <a16:rowId xmlns:a16="http://schemas.microsoft.com/office/drawing/2014/main" val="3431845476"/>
                  </a:ext>
                </a:extLst>
              </a:tr>
            </a:tbl>
          </a:graphicData>
        </a:graphic>
      </p:graphicFrame>
      <p:sp>
        <p:nvSpPr>
          <p:cNvPr id="11" name="Rectangle 2">
            <a:extLst>
              <a:ext uri="{FF2B5EF4-FFF2-40B4-BE49-F238E27FC236}">
                <a16:creationId xmlns:a16="http://schemas.microsoft.com/office/drawing/2014/main" id="{7C332E53-DA0B-03B6-3B28-44143223399E}"/>
              </a:ext>
            </a:extLst>
          </p:cNvPr>
          <p:cNvSpPr>
            <a:spLocks noChangeArrowheads="1"/>
          </p:cNvSpPr>
          <p:nvPr/>
        </p:nvSpPr>
        <p:spPr bwMode="auto">
          <a:xfrm>
            <a:off x="-10492573" y="-323165"/>
            <a:ext cx="33501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A6F9374A-094E-8E73-935B-3B4304D3BFBE}"/>
              </a:ext>
            </a:extLst>
          </p:cNvPr>
          <p:cNvSpPr txBox="1"/>
          <p:nvPr/>
        </p:nvSpPr>
        <p:spPr>
          <a:xfrm>
            <a:off x="802755" y="5457938"/>
            <a:ext cx="10999384" cy="1107996"/>
          </a:xfrm>
          <a:prstGeom prst="rect">
            <a:avLst/>
          </a:prstGeom>
          <a:noFill/>
        </p:spPr>
        <p:txBody>
          <a:bodyPr wrap="square" lIns="91440" tIns="45720" rIns="91440" bIns="45720" rtlCol="0" anchor="t">
            <a:spAutoFit/>
          </a:bodyPr>
          <a:lstStyle/>
          <a:p>
            <a:r>
              <a:rPr lang="en-US" sz="1800"/>
              <a:t>Notes</a:t>
            </a:r>
            <a:r>
              <a:rPr lang="en-US" sz="1200"/>
              <a:t>: </a:t>
            </a:r>
          </a:p>
          <a:p>
            <a:r>
              <a:rPr lang="en-US" sz="1200"/>
              <a:t>SCC current average rates excluding additional 1-2-1s, hospital discharges and out of area placements. The figures shown above are reflecting ROO, ROC and uplifts approaches agreed by the LA.</a:t>
            </a:r>
          </a:p>
          <a:p>
            <a:r>
              <a:rPr lang="en-US" sz="1200">
                <a:cs typeface="Calibri"/>
              </a:rPr>
              <a:t>The cost of care median relates to the overall care market incorporating SCC, CHC purchasing by integrated care boards and self funders and therefore does not necessarily equate to an average rate that SCC should be paying.  SCC also has to take into account affordability linked to Government funding on what is a Government initiative.  </a:t>
            </a:r>
          </a:p>
        </p:txBody>
      </p:sp>
    </p:spTree>
    <p:extLst>
      <p:ext uri="{BB962C8B-B14F-4D97-AF65-F5344CB8AC3E}">
        <p14:creationId xmlns:p14="http://schemas.microsoft.com/office/powerpoint/2010/main" val="5402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Notched Right 4">
            <a:extLst>
              <a:ext uri="{FF2B5EF4-FFF2-40B4-BE49-F238E27FC236}">
                <a16:creationId xmlns:a16="http://schemas.microsoft.com/office/drawing/2014/main" id="{465FDD33-877C-78C5-03D2-F0208B0035D6}"/>
              </a:ext>
            </a:extLst>
          </p:cNvPr>
          <p:cNvSpPr/>
          <p:nvPr/>
        </p:nvSpPr>
        <p:spPr>
          <a:xfrm>
            <a:off x="802755" y="2862862"/>
            <a:ext cx="10891838" cy="18802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D6E71E1-55A6-934A-6DE0-8D61CA51E2EA}"/>
              </a:ext>
            </a:extLst>
          </p:cNvPr>
          <p:cNvSpPr/>
          <p:nvPr/>
        </p:nvSpPr>
        <p:spPr>
          <a:xfrm>
            <a:off x="6380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rtl="0" eaLnBrk="1" latinLnBrk="0" hangingPunct="1">
              <a:lnSpc>
                <a:spcPct val="90000"/>
              </a:lnSpc>
              <a:spcBef>
                <a:spcPct val="0"/>
              </a:spcBef>
              <a:spcAft>
                <a:spcPct val="35000"/>
              </a:spcAft>
              <a:buClr>
                <a:srgbClr val="55BE47"/>
              </a:buClr>
              <a:buFont typeface="Arial" panose="020B0604020202020204" pitchFamily="34" charset="0"/>
              <a:buNone/>
            </a:pPr>
            <a:r>
              <a:rPr lang="en-US" sz="1200" b="1" kern="1200">
                <a:solidFill>
                  <a:srgbClr val="000000"/>
                </a:solidFill>
                <a:latin typeface="+mj-lt"/>
                <a:ea typeface="+mn-ea"/>
                <a:cs typeface="Arial" panose="020B0604020202020204" pitchFamily="34" charset="0"/>
              </a:rPr>
              <a:t>March 2021</a:t>
            </a:r>
            <a:r>
              <a:rPr lang="en-US" sz="1200" kern="1200">
                <a:solidFill>
                  <a:srgbClr val="000000"/>
                </a:solidFill>
                <a:latin typeface="+mj-lt"/>
                <a:ea typeface="+mn-ea"/>
                <a:cs typeface="Arial" panose="020B0604020202020204" pitchFamily="34" charset="0"/>
              </a:rPr>
              <a:t>: White Paper leading to Health and Care Bill in July 2021</a:t>
            </a:r>
            <a:endParaRPr lang="en-GB" sz="1200" kern="1200">
              <a:solidFill>
                <a:srgbClr val="000000"/>
              </a:solidFill>
              <a:latin typeface="+mj-lt"/>
              <a:ea typeface="+mn-ea"/>
              <a:cs typeface="Arial" panose="020B0604020202020204" pitchFamily="34" charset="0"/>
            </a:endParaRPr>
          </a:p>
        </p:txBody>
      </p:sp>
      <p:sp>
        <p:nvSpPr>
          <p:cNvPr id="7" name="Oval 6">
            <a:extLst>
              <a:ext uri="{FF2B5EF4-FFF2-40B4-BE49-F238E27FC236}">
                <a16:creationId xmlns:a16="http://schemas.microsoft.com/office/drawing/2014/main" id="{5E7EBF73-189B-7A94-E3DB-4750C9DE92A2}"/>
              </a:ext>
            </a:extLst>
          </p:cNvPr>
          <p:cNvSpPr/>
          <p:nvPr/>
        </p:nvSpPr>
        <p:spPr>
          <a:xfrm>
            <a:off x="10916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0FDA5AEF-1992-B399-F618-BBCB7142DF88}"/>
              </a:ext>
            </a:extLst>
          </p:cNvPr>
          <p:cNvSpPr/>
          <p:nvPr/>
        </p:nvSpPr>
        <p:spPr>
          <a:xfrm>
            <a:off x="173243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228600" lvl="0" indent="-342900" algn="ctr" defTabSz="914400">
              <a:lnSpc>
                <a:spcPct val="90000"/>
              </a:lnSpc>
              <a:spcBef>
                <a:spcPct val="0"/>
              </a:spcBef>
              <a:spcAft>
                <a:spcPct val="35000"/>
              </a:spcAft>
              <a:buNone/>
            </a:pPr>
            <a:r>
              <a:rPr lang="en-US" sz="1200" b="1" kern="1200">
                <a:solidFill>
                  <a:srgbClr val="000000"/>
                </a:solidFill>
                <a:latin typeface="+mj-lt"/>
                <a:cs typeface="Arial"/>
              </a:rPr>
              <a:t>September 2021: </a:t>
            </a:r>
            <a:r>
              <a:rPr lang="en-US" sz="1200" b="0" kern="1200">
                <a:solidFill>
                  <a:srgbClr val="000000"/>
                </a:solidFill>
                <a:latin typeface="+mj-lt"/>
                <a:cs typeface="Arial"/>
              </a:rPr>
              <a:t>‘Build Back Better: Our plan for Health and Social Care’</a:t>
            </a:r>
            <a:endParaRPr lang="en-GB" sz="1200" b="0" kern="1200">
              <a:solidFill>
                <a:srgbClr val="000000"/>
              </a:solidFill>
              <a:latin typeface="+mj-lt"/>
              <a:ea typeface="+mn-ea"/>
              <a:cs typeface="Arial" panose="020B0604020202020204" pitchFamily="34" charset="0"/>
            </a:endParaRPr>
          </a:p>
        </p:txBody>
      </p:sp>
      <p:sp>
        <p:nvSpPr>
          <p:cNvPr id="9" name="Oval 8">
            <a:extLst>
              <a:ext uri="{FF2B5EF4-FFF2-40B4-BE49-F238E27FC236}">
                <a16:creationId xmlns:a16="http://schemas.microsoft.com/office/drawing/2014/main" id="{2CEE1683-E91C-9CF8-6256-C5E5EF6A64AA}"/>
              </a:ext>
            </a:extLst>
          </p:cNvPr>
          <p:cNvSpPr/>
          <p:nvPr/>
        </p:nvSpPr>
        <p:spPr>
          <a:xfrm>
            <a:off x="218596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46060586-7410-CEFD-A44D-B28D16323B3E}"/>
              </a:ext>
            </a:extLst>
          </p:cNvPr>
          <p:cNvSpPr/>
          <p:nvPr/>
        </p:nvSpPr>
        <p:spPr>
          <a:xfrm>
            <a:off x="282680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228600" lvl="0" indent="-342900" algn="ctr" defTabSz="914400">
              <a:lnSpc>
                <a:spcPct val="90000"/>
              </a:lnSpc>
              <a:spcBef>
                <a:spcPct val="0"/>
              </a:spcBef>
              <a:spcAft>
                <a:spcPct val="35000"/>
              </a:spcAft>
              <a:buNone/>
            </a:pPr>
            <a:r>
              <a:rPr lang="en-US" sz="1200" b="1" kern="1200">
                <a:solidFill>
                  <a:srgbClr val="000000"/>
                </a:solidFill>
                <a:latin typeface="+mj-lt"/>
                <a:cs typeface="Arial"/>
              </a:rPr>
              <a:t>October 2021: </a:t>
            </a:r>
            <a:r>
              <a:rPr lang="en-US" sz="1200" b="0" kern="1200">
                <a:solidFill>
                  <a:srgbClr val="000000"/>
                </a:solidFill>
                <a:latin typeface="+mj-lt"/>
                <a:cs typeface="Arial"/>
              </a:rPr>
              <a:t>Autumn Spending Review </a:t>
            </a:r>
            <a:r>
              <a:rPr lang="en-US" sz="1200" kern="1200">
                <a:solidFill>
                  <a:srgbClr val="000000"/>
                </a:solidFill>
                <a:latin typeface="+mj-lt"/>
                <a:cs typeface="Arial"/>
              </a:rPr>
              <a:t>– announcement of new care cost cap from October 2023 new National Insurance levy</a:t>
            </a:r>
            <a:endParaRPr lang="en-GB" sz="1200" kern="1200">
              <a:solidFill>
                <a:srgbClr val="000000"/>
              </a:solidFill>
              <a:latin typeface="+mj-lt"/>
              <a:ea typeface="+mn-ea"/>
              <a:cs typeface="Arial" panose="020B0604020202020204" pitchFamily="34" charset="0"/>
            </a:endParaRPr>
          </a:p>
        </p:txBody>
      </p:sp>
      <p:sp>
        <p:nvSpPr>
          <p:cNvPr id="11" name="Oval 10">
            <a:extLst>
              <a:ext uri="{FF2B5EF4-FFF2-40B4-BE49-F238E27FC236}">
                <a16:creationId xmlns:a16="http://schemas.microsoft.com/office/drawing/2014/main" id="{8D792962-B26E-B09F-2425-949F4E26B95E}"/>
              </a:ext>
            </a:extLst>
          </p:cNvPr>
          <p:cNvSpPr/>
          <p:nvPr/>
        </p:nvSpPr>
        <p:spPr>
          <a:xfrm>
            <a:off x="328032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3DE1E791-DF85-4D6E-280B-F8E3421FF56B}"/>
              </a:ext>
            </a:extLst>
          </p:cNvPr>
          <p:cNvSpPr/>
          <p:nvPr/>
        </p:nvSpPr>
        <p:spPr>
          <a:xfrm>
            <a:off x="392116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GB" altLang="en-US" sz="1200" b="1" kern="1200">
                <a:solidFill>
                  <a:srgbClr val="000000"/>
                </a:solidFill>
                <a:latin typeface="+mj-lt"/>
                <a:ea typeface="MS PGothic" panose="020B0600070205080204" pitchFamily="34" charset="-128"/>
              </a:rPr>
              <a:t>16 Dec 2021: </a:t>
            </a:r>
            <a:r>
              <a:rPr lang="en-GB" altLang="en-US" sz="1200" b="0" u="sng" kern="1200">
                <a:solidFill>
                  <a:srgbClr val="000000"/>
                </a:solidFill>
                <a:latin typeface="+mj-lt"/>
                <a:ea typeface="MS PGothic" panose="020B0600070205080204" pitchFamily="34" charset="-128"/>
              </a:rPr>
              <a:t>DHSC </a:t>
            </a:r>
            <a:r>
              <a:rPr lang="en-GB" altLang="en-US" sz="1200" b="0" kern="1200">
                <a:solidFill>
                  <a:srgbClr val="000000"/>
                </a:solidFill>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Fair Cost of Care Policy</a:t>
            </a:r>
            <a:r>
              <a:rPr lang="en-GB" altLang="en-US" sz="1200" b="0" kern="1200">
                <a:solidFill>
                  <a:srgbClr val="000000"/>
                </a:solidFill>
                <a:latin typeface="+mj-lt"/>
                <a:ea typeface="MS PGothic" panose="020B0600070205080204" pitchFamily="34" charset="-128"/>
              </a:rPr>
              <a:t> </a:t>
            </a:r>
            <a:endParaRPr lang="en-GB" sz="1200" b="0" kern="1200">
              <a:solidFill>
                <a:srgbClr val="000000"/>
              </a:solidFill>
              <a:latin typeface="+mj-lt"/>
            </a:endParaRPr>
          </a:p>
        </p:txBody>
      </p:sp>
      <p:sp>
        <p:nvSpPr>
          <p:cNvPr id="13" name="Oval 12">
            <a:extLst>
              <a:ext uri="{FF2B5EF4-FFF2-40B4-BE49-F238E27FC236}">
                <a16:creationId xmlns:a16="http://schemas.microsoft.com/office/drawing/2014/main" id="{1C907157-F088-4F43-AAEE-57216C55C435}"/>
              </a:ext>
            </a:extLst>
          </p:cNvPr>
          <p:cNvSpPr/>
          <p:nvPr/>
        </p:nvSpPr>
        <p:spPr>
          <a:xfrm>
            <a:off x="437469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733504C-8869-8E73-027B-36C1C4C01D1C}"/>
              </a:ext>
            </a:extLst>
          </p:cNvPr>
          <p:cNvSpPr/>
          <p:nvPr/>
        </p:nvSpPr>
        <p:spPr>
          <a:xfrm>
            <a:off x="501552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23 September 2022</a:t>
            </a:r>
            <a:r>
              <a:rPr lang="en-US" sz="1200" b="0" kern="1200">
                <a:solidFill>
                  <a:srgbClr val="000000"/>
                </a:solidFill>
                <a:latin typeface="+mj-lt"/>
              </a:rPr>
              <a:t>: End of consultation for 2023/24 funding methodology</a:t>
            </a:r>
            <a:endParaRPr lang="en-GB" sz="1200" b="0" kern="1200">
              <a:solidFill>
                <a:srgbClr val="000000"/>
              </a:solidFill>
              <a:latin typeface="+mj-lt"/>
            </a:endParaRPr>
          </a:p>
        </p:txBody>
      </p:sp>
      <p:sp>
        <p:nvSpPr>
          <p:cNvPr id="15" name="Oval 14">
            <a:extLst>
              <a:ext uri="{FF2B5EF4-FFF2-40B4-BE49-F238E27FC236}">
                <a16:creationId xmlns:a16="http://schemas.microsoft.com/office/drawing/2014/main" id="{2020822E-2442-EB05-A70C-C0C04C78DF83}"/>
              </a:ext>
            </a:extLst>
          </p:cNvPr>
          <p:cNvSpPr/>
          <p:nvPr/>
        </p:nvSpPr>
        <p:spPr>
          <a:xfrm>
            <a:off x="546905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FC2020BF-1795-B20B-0528-1D31F86A05B0}"/>
              </a:ext>
            </a:extLst>
          </p:cNvPr>
          <p:cNvSpPr/>
          <p:nvPr/>
        </p:nvSpPr>
        <p:spPr>
          <a:xfrm>
            <a:off x="6109887"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1">
            <a:noAutofit/>
          </a:bodyPr>
          <a:lstStyle/>
          <a:p>
            <a:pPr marL="0" lvl="0" indent="0" algn="ctr" defTabSz="533400">
              <a:lnSpc>
                <a:spcPct val="90000"/>
              </a:lnSpc>
              <a:spcBef>
                <a:spcPct val="0"/>
              </a:spcBef>
              <a:spcAft>
                <a:spcPct val="35000"/>
              </a:spcAft>
              <a:buNone/>
            </a:pPr>
            <a:r>
              <a:rPr lang="en-GB" sz="1200" b="1" kern="1200">
                <a:solidFill>
                  <a:srgbClr val="000000"/>
                </a:solidFill>
                <a:latin typeface="+mj-lt"/>
                <a:ea typeface="ＭＳ Ｐゴシック" charset="0"/>
                <a:cs typeface="+mn-cs"/>
              </a:rPr>
              <a:t>14</a:t>
            </a:r>
            <a:r>
              <a:rPr lang="en-GB" sz="1200" b="1" kern="1200" baseline="30000">
                <a:solidFill>
                  <a:srgbClr val="000000"/>
                </a:solidFill>
                <a:latin typeface="+mj-lt"/>
                <a:ea typeface="ＭＳ Ｐゴシック" charset="0"/>
                <a:cs typeface="+mn-cs"/>
              </a:rPr>
              <a:t>th</a:t>
            </a:r>
            <a:r>
              <a:rPr lang="en-GB" sz="1200" b="1" kern="1200">
                <a:solidFill>
                  <a:srgbClr val="000000"/>
                </a:solidFill>
                <a:latin typeface="+mj-lt"/>
                <a:ea typeface="ＭＳ Ｐゴシック" charset="0"/>
                <a:cs typeface="+mn-cs"/>
              </a:rPr>
              <a:t> Oct 22: DHSC deadline </a:t>
            </a:r>
            <a:r>
              <a:rPr lang="en-GB" sz="1200" kern="1200">
                <a:solidFill>
                  <a:srgbClr val="000000"/>
                </a:solidFill>
                <a:latin typeface="+mj-lt"/>
                <a:ea typeface="ＭＳ Ｐゴシック" charset="0"/>
                <a:cs typeface="+mn-cs"/>
              </a:rPr>
              <a:t>For submission of:</a:t>
            </a:r>
            <a:endParaRPr lang="en-GB" altLang="en-US" sz="1200" b="1" kern="1200">
              <a:solidFill>
                <a:srgbClr val="000000"/>
              </a:solidFill>
              <a:latin typeface="+mj-lt"/>
              <a:ea typeface="MS PGothic" panose="020B0600070205080204" pitchFamily="34" charset="-128"/>
            </a:endParaRP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Cost of care Table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Cost of Care Report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Spend Report </a:t>
            </a:r>
          </a:p>
          <a:p>
            <a:pPr marL="114300" lvl="1" indent="-114300" algn="ctr" defTabSz="533400">
              <a:lnSpc>
                <a:spcPct val="90000"/>
              </a:lnSpc>
              <a:spcBef>
                <a:spcPct val="0"/>
              </a:spcBef>
              <a:spcAft>
                <a:spcPct val="15000"/>
              </a:spcAft>
              <a:buChar char="•"/>
            </a:pPr>
            <a:r>
              <a:rPr lang="en-GB" sz="1200" kern="1200">
                <a:solidFill>
                  <a:srgbClr val="000000"/>
                </a:solidFill>
                <a:latin typeface="+mj-lt"/>
                <a:ea typeface="ＭＳ Ｐゴシック" charset="0"/>
                <a:cs typeface="+mn-cs"/>
              </a:rPr>
              <a:t>Provisional MSP</a:t>
            </a:r>
          </a:p>
        </p:txBody>
      </p:sp>
      <p:sp>
        <p:nvSpPr>
          <p:cNvPr id="17" name="Oval 16">
            <a:extLst>
              <a:ext uri="{FF2B5EF4-FFF2-40B4-BE49-F238E27FC236}">
                <a16:creationId xmlns:a16="http://schemas.microsoft.com/office/drawing/2014/main" id="{11ED644F-CF57-B572-5528-D560E94555B1}"/>
              </a:ext>
            </a:extLst>
          </p:cNvPr>
          <p:cNvSpPr/>
          <p:nvPr/>
        </p:nvSpPr>
        <p:spPr>
          <a:xfrm>
            <a:off x="6563415"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E064473F-093C-5A19-F716-B2188BE57733}"/>
              </a:ext>
            </a:extLst>
          </p:cNvPr>
          <p:cNvSpPr/>
          <p:nvPr/>
        </p:nvSpPr>
        <p:spPr>
          <a:xfrm>
            <a:off x="7204250"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GB" altLang="en-US" sz="1200" b="1" kern="1200">
                <a:solidFill>
                  <a:srgbClr val="000000"/>
                </a:solidFill>
                <a:latin typeface="+mj-lt"/>
                <a:ea typeface="MS PGothic" panose="020B0600070205080204" pitchFamily="34" charset="-128"/>
              </a:rPr>
              <a:t>Feb 2023: </a:t>
            </a:r>
            <a:r>
              <a:rPr lang="en-GB" altLang="en-US" sz="1200" kern="1200">
                <a:solidFill>
                  <a:srgbClr val="000000"/>
                </a:solidFill>
                <a:latin typeface="+mj-lt"/>
                <a:ea typeface="MS PGothic" panose="020B0600070205080204" pitchFamily="34" charset="-128"/>
              </a:rPr>
              <a:t>DHSC deadline for Final MSP</a:t>
            </a:r>
            <a:endParaRPr lang="en-GB" sz="1200" kern="1200">
              <a:solidFill>
                <a:srgbClr val="000000"/>
              </a:solidFill>
              <a:latin typeface="+mj-lt"/>
            </a:endParaRPr>
          </a:p>
        </p:txBody>
      </p:sp>
      <p:sp>
        <p:nvSpPr>
          <p:cNvPr id="19" name="Oval 18">
            <a:extLst>
              <a:ext uri="{FF2B5EF4-FFF2-40B4-BE49-F238E27FC236}">
                <a16:creationId xmlns:a16="http://schemas.microsoft.com/office/drawing/2014/main" id="{5DB20E8E-93DD-1E4D-DBCD-397712AF12AA}"/>
              </a:ext>
            </a:extLst>
          </p:cNvPr>
          <p:cNvSpPr/>
          <p:nvPr/>
        </p:nvSpPr>
        <p:spPr>
          <a:xfrm>
            <a:off x="7657777"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04EF8033-1830-92AD-69F9-46E0192EA5FE}"/>
              </a:ext>
            </a:extLst>
          </p:cNvPr>
          <p:cNvSpPr/>
          <p:nvPr/>
        </p:nvSpPr>
        <p:spPr>
          <a:xfrm>
            <a:off x="8298612" y="4273038"/>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October 2023: </a:t>
            </a:r>
            <a:r>
              <a:rPr lang="en-US" sz="1200" kern="1200">
                <a:solidFill>
                  <a:srgbClr val="000000"/>
                </a:solidFill>
                <a:latin typeface="+mj-lt"/>
              </a:rPr>
              <a:t>New £86,00 care cap and ‘new’ clients to have their eligible care needs met by their local authority </a:t>
            </a:r>
            <a:endParaRPr lang="en-GB" sz="1200" kern="1200">
              <a:solidFill>
                <a:srgbClr val="000000"/>
              </a:solidFill>
              <a:latin typeface="+mj-lt"/>
            </a:endParaRPr>
          </a:p>
        </p:txBody>
      </p:sp>
      <p:sp>
        <p:nvSpPr>
          <p:cNvPr id="21" name="Oval 20">
            <a:extLst>
              <a:ext uri="{FF2B5EF4-FFF2-40B4-BE49-F238E27FC236}">
                <a16:creationId xmlns:a16="http://schemas.microsoft.com/office/drawing/2014/main" id="{EE3FD98C-05A0-5C04-86B2-54A56F03D81E}"/>
              </a:ext>
            </a:extLst>
          </p:cNvPr>
          <p:cNvSpPr/>
          <p:nvPr/>
        </p:nvSpPr>
        <p:spPr>
          <a:xfrm>
            <a:off x="8752140"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5672FB9B-67A3-7EF3-A285-F8C604AD353D}"/>
              </a:ext>
            </a:extLst>
          </p:cNvPr>
          <p:cNvSpPr/>
          <p:nvPr/>
        </p:nvSpPr>
        <p:spPr>
          <a:xfrm>
            <a:off x="9392975" y="1452686"/>
            <a:ext cx="1377113" cy="1880235"/>
          </a:xfrm>
          <a:custGeom>
            <a:avLst/>
            <a:gdLst>
              <a:gd name="connsiteX0" fmla="*/ 0 w 1042249"/>
              <a:gd name="connsiteY0" fmla="*/ 0 h 1880235"/>
              <a:gd name="connsiteX1" fmla="*/ 1042249 w 1042249"/>
              <a:gd name="connsiteY1" fmla="*/ 0 h 1880235"/>
              <a:gd name="connsiteX2" fmla="*/ 1042249 w 1042249"/>
              <a:gd name="connsiteY2" fmla="*/ 1880235 h 1880235"/>
              <a:gd name="connsiteX3" fmla="*/ 0 w 1042249"/>
              <a:gd name="connsiteY3" fmla="*/ 1880235 h 1880235"/>
              <a:gd name="connsiteX4" fmla="*/ 0 w 1042249"/>
              <a:gd name="connsiteY4" fmla="*/ 0 h 1880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249" h="1880235">
                <a:moveTo>
                  <a:pt x="0" y="0"/>
                </a:moveTo>
                <a:lnTo>
                  <a:pt x="1042249" y="0"/>
                </a:lnTo>
                <a:lnTo>
                  <a:pt x="1042249" y="1880235"/>
                </a:lnTo>
                <a:lnTo>
                  <a:pt x="0" y="1880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a:solidFill>
                  <a:srgbClr val="000000"/>
                </a:solidFill>
                <a:latin typeface="+mj-lt"/>
              </a:rPr>
              <a:t>April 2025: </a:t>
            </a:r>
            <a:r>
              <a:rPr lang="en-US" sz="1200" kern="1200">
                <a:solidFill>
                  <a:srgbClr val="000000"/>
                </a:solidFill>
                <a:latin typeface="+mj-lt"/>
              </a:rPr>
              <a:t>Existing Self-Funders to have their eligible care needs met by their local authority </a:t>
            </a:r>
            <a:endParaRPr lang="en-GB" sz="1200" kern="1200">
              <a:solidFill>
                <a:srgbClr val="000000"/>
              </a:solidFill>
              <a:latin typeface="+mj-lt"/>
            </a:endParaRPr>
          </a:p>
        </p:txBody>
      </p:sp>
      <p:sp>
        <p:nvSpPr>
          <p:cNvPr id="23" name="Oval 22">
            <a:extLst>
              <a:ext uri="{FF2B5EF4-FFF2-40B4-BE49-F238E27FC236}">
                <a16:creationId xmlns:a16="http://schemas.microsoft.com/office/drawing/2014/main" id="{2FA273B0-1CC8-2AF0-FB10-A50A01F948BF}"/>
              </a:ext>
            </a:extLst>
          </p:cNvPr>
          <p:cNvSpPr/>
          <p:nvPr/>
        </p:nvSpPr>
        <p:spPr>
          <a:xfrm>
            <a:off x="9846502" y="3567950"/>
            <a:ext cx="470058" cy="47005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itle 2">
            <a:extLst>
              <a:ext uri="{FF2B5EF4-FFF2-40B4-BE49-F238E27FC236}">
                <a16:creationId xmlns:a16="http://schemas.microsoft.com/office/drawing/2014/main" id="{7A59F761-2FC3-62C0-7C8E-8F2E78253AA9}"/>
              </a:ext>
            </a:extLst>
          </p:cNvPr>
          <p:cNvSpPr>
            <a:spLocks noGrp="1"/>
          </p:cNvSpPr>
          <p:nvPr>
            <p:ph type="title"/>
          </p:nvPr>
        </p:nvSpPr>
        <p:spPr/>
        <p:txBody>
          <a:bodyPr anchor="t"/>
          <a:lstStyle/>
          <a:p>
            <a:r>
              <a:rPr lang="en-US"/>
              <a:t>ASC Reform - Background</a:t>
            </a:r>
            <a:endParaRPr lang="en-GB"/>
          </a:p>
        </p:txBody>
      </p:sp>
    </p:spTree>
    <p:extLst>
      <p:ext uri="{BB962C8B-B14F-4D97-AF65-F5344CB8AC3E}">
        <p14:creationId xmlns:p14="http://schemas.microsoft.com/office/powerpoint/2010/main" val="103762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A0F1FD-A075-0E8F-1A0D-DC07C20C9906}"/>
              </a:ext>
            </a:extLst>
          </p:cNvPr>
          <p:cNvSpPr>
            <a:spLocks noGrp="1"/>
          </p:cNvSpPr>
          <p:nvPr>
            <p:ph idx="1"/>
          </p:nvPr>
        </p:nvSpPr>
        <p:spPr>
          <a:prstGeom prst="rect">
            <a:avLst/>
          </a:prstGeom>
        </p:spPr>
        <p:txBody>
          <a:bodyPr>
            <a:normAutofit/>
          </a:bodyPr>
          <a:lstStyle/>
          <a:p>
            <a:pPr marL="342900">
              <a:defRPr/>
            </a:pPr>
            <a:r>
              <a:rPr lang="en-US" sz="2000"/>
              <a:t>People have choice, control and support to live independent lives</a:t>
            </a:r>
          </a:p>
          <a:p>
            <a:pPr marL="342900">
              <a:defRPr/>
            </a:pPr>
            <a:r>
              <a:rPr lang="en-US" sz="2000"/>
              <a:t>People can access outstanding quality and tailored care and support</a:t>
            </a:r>
          </a:p>
          <a:p>
            <a:pPr marL="342900">
              <a:defRPr/>
            </a:pPr>
            <a:r>
              <a:rPr lang="en-US" sz="2000"/>
              <a:t>People find social care fair and accessible</a:t>
            </a:r>
          </a:p>
          <a:p>
            <a:pPr marL="342900">
              <a:defRPr/>
            </a:pPr>
            <a:r>
              <a:rPr lang="en-US" sz="2000"/>
              <a:t>Supporting unpaid </a:t>
            </a:r>
            <a:r>
              <a:rPr lang="en-US" sz="2000" err="1"/>
              <a:t>carers</a:t>
            </a:r>
            <a:r>
              <a:rPr lang="en-US" sz="2000"/>
              <a:t> to achieve their own life goals </a:t>
            </a:r>
          </a:p>
          <a:p>
            <a:pPr marL="342900">
              <a:defRPr/>
            </a:pPr>
            <a:r>
              <a:rPr lang="en-US" sz="2000"/>
              <a:t>Helping the adult social care workforce to feel </a:t>
            </a:r>
            <a:r>
              <a:rPr lang="en-US" sz="2000" err="1"/>
              <a:t>recognised</a:t>
            </a:r>
            <a:r>
              <a:rPr lang="en-US" sz="2000"/>
              <a:t> and to have opportunities to develop their careers</a:t>
            </a:r>
          </a:p>
          <a:p>
            <a:pPr marL="342900">
              <a:defRPr/>
            </a:pPr>
            <a:r>
              <a:rPr lang="en-US" sz="2000"/>
              <a:t>For social care to be on a stable financial footing</a:t>
            </a:r>
          </a:p>
          <a:p>
            <a:pPr marL="342900">
              <a:defRPr/>
            </a:pPr>
            <a:endParaRPr lang="en-US" sz="2000"/>
          </a:p>
        </p:txBody>
      </p:sp>
      <p:sp>
        <p:nvSpPr>
          <p:cNvPr id="2" name="Title 1">
            <a:extLst>
              <a:ext uri="{FF2B5EF4-FFF2-40B4-BE49-F238E27FC236}">
                <a16:creationId xmlns:a16="http://schemas.microsoft.com/office/drawing/2014/main" id="{A607462C-891C-16E1-017D-3FA766CFC9EF}"/>
              </a:ext>
            </a:extLst>
          </p:cNvPr>
          <p:cNvSpPr>
            <a:spLocks noGrp="1"/>
          </p:cNvSpPr>
          <p:nvPr>
            <p:ph type="title"/>
          </p:nvPr>
        </p:nvSpPr>
        <p:spPr/>
        <p:txBody>
          <a:bodyPr anchor="t"/>
          <a:lstStyle/>
          <a:p>
            <a:pPr>
              <a:defRPr/>
            </a:pPr>
            <a:r>
              <a:rPr lang="en-GB"/>
              <a:t>ASC Reforms - Objectives</a:t>
            </a:r>
          </a:p>
        </p:txBody>
      </p:sp>
      <p:sp>
        <p:nvSpPr>
          <p:cNvPr id="20486" name="Slide Number Placeholder 5">
            <a:extLst>
              <a:ext uri="{FF2B5EF4-FFF2-40B4-BE49-F238E27FC236}">
                <a16:creationId xmlns:a16="http://schemas.microsoft.com/office/drawing/2014/main" id="{3CDEBD71-9A55-A78B-9E92-CC87268D1EDB}"/>
              </a:ext>
            </a:extLst>
          </p:cNvPr>
          <p:cNvSpPr>
            <a:spLocks noGrp="1"/>
          </p:cNvSpPr>
          <p:nvPr>
            <p:ph type="sldNum"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9F7B9E-8CAF-4205-A0F8-69173C460D02}" type="slidenum">
              <a:rPr lang="en-GB" altLang="en-US"/>
              <a:pPr/>
              <a:t>6</a:t>
            </a:fld>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F4A58-7FE8-E653-C31A-44F0AAF15220}"/>
              </a:ext>
            </a:extLst>
          </p:cNvPr>
          <p:cNvSpPr>
            <a:spLocks noGrp="1"/>
          </p:cNvSpPr>
          <p:nvPr>
            <p:ph idx="1"/>
          </p:nvPr>
        </p:nvSpPr>
        <p:spPr>
          <a:xfrm>
            <a:off x="802754" y="1622995"/>
            <a:ext cx="10892641" cy="4788756"/>
          </a:xfrm>
        </p:spPr>
        <p:txBody>
          <a:bodyPr>
            <a:normAutofit/>
          </a:bodyPr>
          <a:lstStyle/>
          <a:p>
            <a:pPr fontAlgn="auto">
              <a:spcAft>
                <a:spcPts val="0"/>
              </a:spcAft>
              <a:defRPr/>
            </a:pPr>
            <a:r>
              <a:rPr lang="en-US" sz="2000">
                <a:cs typeface="Arial"/>
              </a:rPr>
              <a:t>National funding through Social Care Levy – NI Increases</a:t>
            </a:r>
          </a:p>
          <a:p>
            <a:pPr>
              <a:defRPr/>
            </a:pPr>
            <a:r>
              <a:rPr lang="en-US" sz="2000">
                <a:cs typeface="Arial"/>
              </a:rPr>
              <a:t>£36 bn identified </a:t>
            </a:r>
            <a:endParaRPr lang="en-US" sz="2000"/>
          </a:p>
          <a:p>
            <a:pPr fontAlgn="auto">
              <a:spcAft>
                <a:spcPts val="0"/>
              </a:spcAft>
              <a:defRPr/>
            </a:pPr>
            <a:r>
              <a:rPr lang="en-US" sz="2000">
                <a:cs typeface="Arial"/>
              </a:rPr>
              <a:t>£5.4 bn for social care over next 3 years</a:t>
            </a:r>
          </a:p>
          <a:p>
            <a:pPr lvl="1" fontAlgn="auto">
              <a:spcAft>
                <a:spcPts val="0"/>
              </a:spcAft>
              <a:defRPr/>
            </a:pPr>
            <a:r>
              <a:rPr lang="en-US" sz="2000">
                <a:cs typeface="Arial"/>
              </a:rPr>
              <a:t>£3.6 bn to fund new costs falling to LAs due to care cap and fair cost of care</a:t>
            </a:r>
          </a:p>
          <a:p>
            <a:pPr lvl="1" fontAlgn="auto">
              <a:spcAft>
                <a:spcPts val="0"/>
              </a:spcAft>
              <a:defRPr/>
            </a:pPr>
            <a:r>
              <a:rPr lang="en-US" sz="2000">
                <a:cs typeface="Arial"/>
              </a:rPr>
              <a:t>£1.7 bn allocated to range of improvement initiatives</a:t>
            </a:r>
            <a:endParaRPr lang="en-US" sz="2000">
              <a:latin typeface="+mn-lt"/>
            </a:endParaRPr>
          </a:p>
          <a:p>
            <a:r>
              <a:rPr lang="en-US" sz="2000"/>
              <a:t>DHSC are currently out for consultation on how to allocate the £600m funding for 2023/24, the deadline is 23 September 2022. </a:t>
            </a:r>
            <a:r>
              <a:rPr lang="en-US" sz="2000">
                <a:hlinkClick r:id="rId2"/>
              </a:rPr>
              <a:t>Distribution of funding to support the reform of the adult social care charging system in 2023 to 2024 - GOV.UK (www.gov.uk)</a:t>
            </a:r>
            <a:endParaRPr lang="en-US" sz="2000"/>
          </a:p>
          <a:p>
            <a:pPr lvl="1"/>
            <a:r>
              <a:rPr lang="en-US" sz="2000"/>
              <a:t>The funding is split into 3 strands:</a:t>
            </a:r>
          </a:p>
          <a:p>
            <a:pPr marL="1257300" lvl="2" indent="-457200">
              <a:buFont typeface="+mj-lt"/>
              <a:buAutoNum type="arabicPeriod"/>
            </a:pPr>
            <a:r>
              <a:rPr lang="en-US" sz="2000"/>
              <a:t>Distributing funding for the extension to the means test</a:t>
            </a:r>
          </a:p>
          <a:p>
            <a:pPr marL="1257300" lvl="2" indent="-457200">
              <a:buFont typeface="+mj-lt"/>
              <a:buAutoNum type="arabicPeriod"/>
            </a:pPr>
            <a:r>
              <a:rPr lang="en-US" sz="2000"/>
              <a:t>Distributing funding for the cap on care costs</a:t>
            </a:r>
          </a:p>
          <a:p>
            <a:pPr marL="1257300" lvl="2" indent="-457200">
              <a:buFont typeface="+mj-lt"/>
              <a:buAutoNum type="arabicPeriod"/>
            </a:pPr>
            <a:r>
              <a:rPr lang="en-US" sz="2000"/>
              <a:t>Distributing funding for implementation and additional assessments</a:t>
            </a:r>
          </a:p>
          <a:p>
            <a:pPr lvl="2"/>
            <a:endParaRPr lang="en-US" sz="2000">
              <a:latin typeface="+mn-lt"/>
            </a:endParaRPr>
          </a:p>
          <a:p>
            <a:endParaRPr lang="en-US" sz="2000">
              <a:latin typeface="+mn-lt"/>
            </a:endParaRPr>
          </a:p>
          <a:p>
            <a:endParaRPr lang="en-US" sz="2000">
              <a:latin typeface="+mn-lt"/>
            </a:endParaRPr>
          </a:p>
        </p:txBody>
      </p:sp>
      <p:sp>
        <p:nvSpPr>
          <p:cNvPr id="3" name="Title 2">
            <a:extLst>
              <a:ext uri="{FF2B5EF4-FFF2-40B4-BE49-F238E27FC236}">
                <a16:creationId xmlns:a16="http://schemas.microsoft.com/office/drawing/2014/main" id="{EC79F3B8-A918-5311-49A5-00A594AA6C6B}"/>
              </a:ext>
            </a:extLst>
          </p:cNvPr>
          <p:cNvSpPr>
            <a:spLocks noGrp="1"/>
          </p:cNvSpPr>
          <p:nvPr>
            <p:ph type="title"/>
          </p:nvPr>
        </p:nvSpPr>
        <p:spPr/>
        <p:txBody>
          <a:bodyPr anchor="t"/>
          <a:lstStyle/>
          <a:p>
            <a:r>
              <a:rPr lang="en-US"/>
              <a:t>ASC Reform Funding</a:t>
            </a:r>
            <a:endParaRPr lang="en-GB"/>
          </a:p>
        </p:txBody>
      </p:sp>
      <p:sp>
        <p:nvSpPr>
          <p:cNvPr id="4" name="Content Placeholder 1">
            <a:extLst>
              <a:ext uri="{FF2B5EF4-FFF2-40B4-BE49-F238E27FC236}">
                <a16:creationId xmlns:a16="http://schemas.microsoft.com/office/drawing/2014/main" id="{91210476-F3E1-4080-9D5A-B34996BFA19F}"/>
              </a:ext>
            </a:extLst>
          </p:cNvPr>
          <p:cNvSpPr txBox="1">
            <a:spLocks/>
          </p:cNvSpPr>
          <p:nvPr/>
        </p:nvSpPr>
        <p:spPr>
          <a:xfrm>
            <a:off x="802753" y="3034749"/>
            <a:ext cx="10892641" cy="3338674"/>
          </a:xfrm>
          <a:prstGeom prst="rect">
            <a:avLst/>
          </a:prstGeom>
        </p:spPr>
        <p:txBody>
          <a:bodyPr>
            <a:normAutofit/>
          </a:bodyPr>
          <a:lstStyle>
            <a:lvl1pPr marL="228600" indent="-342900" algn="l" defTabSz="914400" rtl="0" eaLnBrk="1" latinLnBrk="0" hangingPunct="1">
              <a:lnSpc>
                <a:spcPct val="90000"/>
              </a:lnSpc>
              <a:spcBef>
                <a:spcPts val="10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1pPr>
            <a:lvl2pPr marL="6858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2pPr>
            <a:lvl3pPr marL="11430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3pPr>
            <a:lvl4pPr marL="1600200" indent="-342900" algn="l" defTabSz="914400" rtl="0" eaLnBrk="1" latinLnBrk="0" hangingPunct="1">
              <a:lnSpc>
                <a:spcPct val="90000"/>
              </a:lnSpc>
              <a:spcBef>
                <a:spcPts val="500"/>
              </a:spcBef>
              <a:buClr>
                <a:srgbClr val="55BE47"/>
              </a:buClr>
              <a:buFont typeface="Arial" panose="020B0604020202020204" pitchFamily="34" charset="0"/>
              <a:buChar char="•"/>
              <a:defRPr lang="en-GB" sz="2400" kern="1200" dirty="0">
                <a:solidFill>
                  <a:srgbClr val="95999D"/>
                </a:solidFill>
                <a:latin typeface="+mj-lt"/>
                <a:ea typeface="+mn-ea"/>
                <a:cs typeface="Arial" panose="020B0604020202020204" pitchFamily="34" charset="0"/>
              </a:defRPr>
            </a:lvl4pPr>
            <a:lvl5pPr marL="2057400" indent="-342900" algn="l" defTabSz="914400" rtl="0" eaLnBrk="1" latinLnBrk="0" hangingPunct="1">
              <a:lnSpc>
                <a:spcPct val="90000"/>
              </a:lnSpc>
              <a:spcBef>
                <a:spcPts val="500"/>
              </a:spcBef>
              <a:buClr>
                <a:srgbClr val="55BE47"/>
              </a:buClr>
              <a:buFont typeface="Arial" panose="020B0604020202020204" pitchFamily="34" charset="0"/>
              <a:buChar char="•"/>
              <a:defRPr lang="en-US" sz="2400" kern="1200" dirty="0">
                <a:solidFill>
                  <a:srgbClr val="95999D"/>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36930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4F2F484-DC7C-1B65-76AE-68B1D7771083}"/>
              </a:ext>
            </a:extLst>
          </p:cNvPr>
          <p:cNvGraphicFramePr>
            <a:graphicFrameLocks noGrp="1"/>
          </p:cNvGraphicFramePr>
          <p:nvPr>
            <p:ph idx="1"/>
            <p:extLst>
              <p:ext uri="{D42A27DB-BD31-4B8C-83A1-F6EECF244321}">
                <p14:modId xmlns:p14="http://schemas.microsoft.com/office/powerpoint/2010/main" val="3421928834"/>
              </p:ext>
            </p:extLst>
          </p:nvPr>
        </p:nvGraphicFramePr>
        <p:xfrm>
          <a:off x="802755" y="1436450"/>
          <a:ext cx="10396076" cy="2585720"/>
        </p:xfrm>
        <a:graphic>
          <a:graphicData uri="http://schemas.openxmlformats.org/drawingml/2006/table">
            <a:tbl>
              <a:tblPr>
                <a:tableStyleId>{5940675A-B579-460E-94D1-54222C63F5DA}</a:tableStyleId>
              </a:tblPr>
              <a:tblGrid>
                <a:gridCol w="2599019">
                  <a:extLst>
                    <a:ext uri="{9D8B030D-6E8A-4147-A177-3AD203B41FA5}">
                      <a16:colId xmlns:a16="http://schemas.microsoft.com/office/drawing/2014/main" val="1963113841"/>
                    </a:ext>
                  </a:extLst>
                </a:gridCol>
                <a:gridCol w="2269561">
                  <a:extLst>
                    <a:ext uri="{9D8B030D-6E8A-4147-A177-3AD203B41FA5}">
                      <a16:colId xmlns:a16="http://schemas.microsoft.com/office/drawing/2014/main" val="2708884502"/>
                    </a:ext>
                  </a:extLst>
                </a:gridCol>
                <a:gridCol w="2753474">
                  <a:extLst>
                    <a:ext uri="{9D8B030D-6E8A-4147-A177-3AD203B41FA5}">
                      <a16:colId xmlns:a16="http://schemas.microsoft.com/office/drawing/2014/main" val="3879269423"/>
                    </a:ext>
                  </a:extLst>
                </a:gridCol>
                <a:gridCol w="2774022">
                  <a:extLst>
                    <a:ext uri="{9D8B030D-6E8A-4147-A177-3AD203B41FA5}">
                      <a16:colId xmlns:a16="http://schemas.microsoft.com/office/drawing/2014/main" val="3684059599"/>
                    </a:ext>
                  </a:extLst>
                </a:gridCol>
              </a:tblGrid>
              <a:tr h="646430">
                <a:tc>
                  <a:txBody>
                    <a:bodyPr/>
                    <a:lstStyle/>
                    <a:p>
                      <a:pPr algn="ctr" fontAlgn="b"/>
                      <a:r>
                        <a:rPr lang="en-GB" sz="1600" b="1" u="none" strike="noStrike">
                          <a:solidFill>
                            <a:schemeClr val="bg1"/>
                          </a:solidFill>
                          <a:effectLst/>
                        </a:rPr>
                        <a:t>2023/24 Funding Strands</a:t>
                      </a:r>
                      <a:endParaRPr lang="en-GB"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1 </a:t>
                      </a:r>
                      <a:endParaRPr lang="en-GB"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2</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Option 3</a:t>
                      </a:r>
                    </a:p>
                  </a:txBody>
                  <a:tcPr marL="6350" marR="6350" marT="6350" marB="0" anchor="ctr">
                    <a:solidFill>
                      <a:schemeClr val="accent1"/>
                    </a:solidFill>
                  </a:tcPr>
                </a:tc>
                <a:extLst>
                  <a:ext uri="{0D108BD9-81ED-4DB2-BD59-A6C34878D82A}">
                    <a16:rowId xmlns:a16="http://schemas.microsoft.com/office/drawing/2014/main" val="1974742337"/>
                  </a:ext>
                </a:extLst>
              </a:tr>
              <a:tr h="646430">
                <a:tc>
                  <a:txBody>
                    <a:bodyPr/>
                    <a:lstStyle/>
                    <a:p>
                      <a:pPr algn="l" fontAlgn="b"/>
                      <a:r>
                        <a:rPr lang="en-US" sz="1400" u="none" strike="noStrike">
                          <a:solidFill>
                            <a:schemeClr val="bg1">
                              <a:lumMod val="50000"/>
                            </a:schemeClr>
                          </a:solidFill>
                          <a:effectLst/>
                        </a:rPr>
                        <a:t>Funding Strand 1 - Distributing funding for the extension to the means test</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r>
                        <a:rPr lang="en-GB" sz="1800" b="0" i="0" u="none" strike="noStrike">
                          <a:solidFill>
                            <a:schemeClr val="bg1">
                              <a:lumMod val="50000"/>
                            </a:schemeClr>
                          </a:solidFill>
                          <a:effectLst/>
                          <a:latin typeface="Calibri"/>
                        </a:rPr>
                        <a:t>£2,333,438</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£2,055,927</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£3,069,949</a:t>
                      </a:r>
                    </a:p>
                  </a:txBody>
                  <a:tcPr marL="7620" marR="7620" marT="7620" marB="0" anchor="ctr"/>
                </a:tc>
                <a:extLst>
                  <a:ext uri="{0D108BD9-81ED-4DB2-BD59-A6C34878D82A}">
                    <a16:rowId xmlns:a16="http://schemas.microsoft.com/office/drawing/2014/main" val="2680199291"/>
                  </a:ext>
                </a:extLst>
              </a:tr>
              <a:tr h="646430">
                <a:tc>
                  <a:txBody>
                    <a:bodyPr/>
                    <a:lstStyle/>
                    <a:p>
                      <a:pPr algn="l" fontAlgn="b"/>
                      <a:r>
                        <a:rPr lang="en-US" sz="1400" u="none" strike="noStrike">
                          <a:solidFill>
                            <a:schemeClr val="bg1">
                              <a:lumMod val="50000"/>
                            </a:schemeClr>
                          </a:solidFill>
                          <a:effectLst/>
                        </a:rPr>
                        <a:t>Funding Strand 2 - Distributing funding for the cap on care costs</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endParaRPr lang="en-GB" sz="18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£6,410,775</a:t>
                      </a:r>
                    </a:p>
                  </a:txBody>
                  <a:tcPr marL="7620" marR="7620" marT="7620" marB="0" anchor="ctr"/>
                </a:tc>
                <a:tc>
                  <a:txBody>
                    <a:bodyPr/>
                    <a:lstStyle/>
                    <a:p>
                      <a:pPr algn="ctr" fontAlgn="b"/>
                      <a:endParaRPr lang="en-GB" sz="1800" b="0" i="0" u="none" strike="noStrike">
                        <a:solidFill>
                          <a:schemeClr val="bg1">
                            <a:lumMod val="50000"/>
                          </a:schemeClr>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34955442"/>
                  </a:ext>
                </a:extLst>
              </a:tr>
              <a:tr h="646430">
                <a:tc>
                  <a:txBody>
                    <a:bodyPr/>
                    <a:lstStyle/>
                    <a:p>
                      <a:pPr algn="l" fontAlgn="b"/>
                      <a:r>
                        <a:rPr lang="en-US" sz="1400" u="none" strike="noStrike">
                          <a:solidFill>
                            <a:schemeClr val="bg1">
                              <a:lumMod val="50000"/>
                            </a:schemeClr>
                          </a:solidFill>
                          <a:effectLst/>
                        </a:rPr>
                        <a:t>Funding Strand 3 - Distributing funding for implementation and additional assessments</a:t>
                      </a:r>
                      <a:endParaRPr lang="en-US" sz="1400" b="0" i="0" u="none" strike="noStrike">
                        <a:solidFill>
                          <a:schemeClr val="bg1">
                            <a:lumMod val="50000"/>
                          </a:schemeClr>
                        </a:solidFill>
                        <a:effectLst/>
                        <a:latin typeface="Calibri" panose="020F0502020204030204" pitchFamily="34" charset="0"/>
                      </a:endParaRPr>
                    </a:p>
                  </a:txBody>
                  <a:tcPr marL="6350" marR="6350" marT="6350" marB="0" anchor="ctr"/>
                </a:tc>
                <a:tc>
                  <a:txBody>
                    <a:bodyPr/>
                    <a:lstStyle/>
                    <a:p>
                      <a:pPr algn="ctr" fontAlgn="b"/>
                      <a:r>
                        <a:rPr lang="en-GB" sz="1800" b="0" i="0" u="none" strike="noStrike">
                          <a:solidFill>
                            <a:schemeClr val="bg1">
                              <a:lumMod val="50000"/>
                            </a:schemeClr>
                          </a:solidFill>
                          <a:effectLst/>
                          <a:latin typeface="Calibri"/>
                        </a:rPr>
                        <a:t>£4,185,677</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£4,027,022</a:t>
                      </a:r>
                    </a:p>
                  </a:txBody>
                  <a:tcPr marL="7620" marR="7620" marT="7620" marB="0" anchor="ctr"/>
                </a:tc>
                <a:tc>
                  <a:txBody>
                    <a:bodyPr/>
                    <a:lstStyle/>
                    <a:p>
                      <a:pPr algn="ctr" fontAlgn="b"/>
                      <a:r>
                        <a:rPr lang="en-GB" sz="1800" b="0" i="0" u="none" strike="noStrike">
                          <a:solidFill>
                            <a:schemeClr val="bg1">
                              <a:lumMod val="50000"/>
                            </a:schemeClr>
                          </a:solidFill>
                          <a:effectLst/>
                          <a:latin typeface="Calibri"/>
                        </a:rPr>
                        <a:t>£5,174,783</a:t>
                      </a:r>
                    </a:p>
                  </a:txBody>
                  <a:tcPr marL="7620" marR="7620" marT="7620" marB="0" anchor="ctr"/>
                </a:tc>
                <a:extLst>
                  <a:ext uri="{0D108BD9-81ED-4DB2-BD59-A6C34878D82A}">
                    <a16:rowId xmlns:a16="http://schemas.microsoft.com/office/drawing/2014/main" val="1186275685"/>
                  </a:ext>
                </a:extLst>
              </a:tr>
            </a:tbl>
          </a:graphicData>
        </a:graphic>
      </p:graphicFrame>
      <p:sp>
        <p:nvSpPr>
          <p:cNvPr id="3" name="Title 2">
            <a:extLst>
              <a:ext uri="{FF2B5EF4-FFF2-40B4-BE49-F238E27FC236}">
                <a16:creationId xmlns:a16="http://schemas.microsoft.com/office/drawing/2014/main" id="{34330CE7-3371-6870-882C-F2F185670B82}"/>
              </a:ext>
            </a:extLst>
          </p:cNvPr>
          <p:cNvSpPr>
            <a:spLocks noGrp="1"/>
          </p:cNvSpPr>
          <p:nvPr>
            <p:ph type="title"/>
          </p:nvPr>
        </p:nvSpPr>
        <p:spPr/>
        <p:txBody>
          <a:bodyPr anchor="t"/>
          <a:lstStyle/>
          <a:p>
            <a:r>
              <a:rPr lang="en-US"/>
              <a:t>Suffolk Possible Funding Outcomes for 2023/24</a:t>
            </a:r>
            <a:endParaRPr lang="en-GB">
              <a:solidFill>
                <a:schemeClr val="accent4"/>
              </a:solidFill>
            </a:endParaRPr>
          </a:p>
        </p:txBody>
      </p:sp>
      <p:graphicFrame>
        <p:nvGraphicFramePr>
          <p:cNvPr id="9" name="Content Placeholder 8">
            <a:extLst>
              <a:ext uri="{FF2B5EF4-FFF2-40B4-BE49-F238E27FC236}">
                <a16:creationId xmlns:a16="http://schemas.microsoft.com/office/drawing/2014/main" id="{17ABF286-031F-F703-6BF3-09C95BD7B27D}"/>
              </a:ext>
            </a:extLst>
          </p:cNvPr>
          <p:cNvGraphicFramePr>
            <a:graphicFrameLocks noGrp="1"/>
          </p:cNvGraphicFramePr>
          <p:nvPr>
            <p:ph idx="10"/>
            <p:extLst>
              <p:ext uri="{D42A27DB-BD31-4B8C-83A1-F6EECF244321}">
                <p14:modId xmlns:p14="http://schemas.microsoft.com/office/powerpoint/2010/main" val="3892885396"/>
              </p:ext>
            </p:extLst>
          </p:nvPr>
        </p:nvGraphicFramePr>
        <p:xfrm>
          <a:off x="802754" y="4157522"/>
          <a:ext cx="10396074" cy="1920700"/>
        </p:xfrm>
        <a:graphic>
          <a:graphicData uri="http://schemas.openxmlformats.org/drawingml/2006/table">
            <a:tbl>
              <a:tblPr>
                <a:tableStyleId>{616DA210-FB5B-4158-B5E0-FEB733F419BA}</a:tableStyleId>
              </a:tblPr>
              <a:tblGrid>
                <a:gridCol w="2618540">
                  <a:extLst>
                    <a:ext uri="{9D8B030D-6E8A-4147-A177-3AD203B41FA5}">
                      <a16:colId xmlns:a16="http://schemas.microsoft.com/office/drawing/2014/main" val="1436731471"/>
                    </a:ext>
                  </a:extLst>
                </a:gridCol>
                <a:gridCol w="2250041">
                  <a:extLst>
                    <a:ext uri="{9D8B030D-6E8A-4147-A177-3AD203B41FA5}">
                      <a16:colId xmlns:a16="http://schemas.microsoft.com/office/drawing/2014/main" val="197387443"/>
                    </a:ext>
                  </a:extLst>
                </a:gridCol>
                <a:gridCol w="2784296">
                  <a:extLst>
                    <a:ext uri="{9D8B030D-6E8A-4147-A177-3AD203B41FA5}">
                      <a16:colId xmlns:a16="http://schemas.microsoft.com/office/drawing/2014/main" val="3822921956"/>
                    </a:ext>
                  </a:extLst>
                </a:gridCol>
                <a:gridCol w="2743197">
                  <a:extLst>
                    <a:ext uri="{9D8B030D-6E8A-4147-A177-3AD203B41FA5}">
                      <a16:colId xmlns:a16="http://schemas.microsoft.com/office/drawing/2014/main" val="1305969739"/>
                    </a:ext>
                  </a:extLst>
                </a:gridCol>
              </a:tblGrid>
              <a:tr h="480175">
                <a:tc>
                  <a:txBody>
                    <a:bodyPr/>
                    <a:lstStyle/>
                    <a:p>
                      <a:pPr algn="ctr" fontAlgn="b"/>
                      <a:r>
                        <a:rPr lang="en-US" sz="1600" b="1" u="none" strike="noStrike">
                          <a:solidFill>
                            <a:schemeClr val="bg1"/>
                          </a:solidFill>
                          <a:effectLst/>
                        </a:rPr>
                        <a:t>Options Matrix</a:t>
                      </a:r>
                      <a:endParaRPr lang="en-US" sz="1600" b="1" i="0" u="none" strike="noStrike">
                        <a:solidFill>
                          <a:schemeClr val="bg1"/>
                        </a:solidFill>
                        <a:effectLst/>
                        <a:latin typeface="Calibri" panose="020F0502020204030204" pitchFamily="34" charset="0"/>
                      </a:endParaRP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1</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2</a:t>
                      </a:r>
                    </a:p>
                  </a:txBody>
                  <a:tcPr marL="6350" marR="6350" marT="6350" marB="0" anchor="ctr">
                    <a:solidFill>
                      <a:schemeClr val="accent1"/>
                    </a:solidFill>
                  </a:tcPr>
                </a:tc>
                <a:tc>
                  <a:txBody>
                    <a:bodyPr/>
                    <a:lstStyle/>
                    <a:p>
                      <a:pPr algn="ctr" fontAlgn="b"/>
                      <a:r>
                        <a:rPr lang="en-GB" sz="1600" b="1" u="none" strike="noStrike">
                          <a:solidFill>
                            <a:schemeClr val="bg1"/>
                          </a:solidFill>
                          <a:effectLst/>
                        </a:rPr>
                        <a:t>Funding Stand 1 Option 3</a:t>
                      </a:r>
                    </a:p>
                  </a:txBody>
                  <a:tcPr marL="6350" marR="6350" marT="6350" marB="0" anchor="ctr">
                    <a:solidFill>
                      <a:schemeClr val="accent1"/>
                    </a:solidFill>
                  </a:tcPr>
                </a:tc>
                <a:extLst>
                  <a:ext uri="{0D108BD9-81ED-4DB2-BD59-A6C34878D82A}">
                    <a16:rowId xmlns:a16="http://schemas.microsoft.com/office/drawing/2014/main" val="2957765237"/>
                  </a:ext>
                </a:extLst>
              </a:tr>
              <a:tr h="480175">
                <a:tc>
                  <a:txBody>
                    <a:bodyPr/>
                    <a:lstStyle/>
                    <a:p>
                      <a:pPr algn="l" fontAlgn="b"/>
                      <a:r>
                        <a:rPr lang="en-GB" sz="1400" b="1" u="none" strike="noStrike">
                          <a:solidFill>
                            <a:schemeClr val="bg1">
                              <a:lumMod val="50000"/>
                            </a:schemeClr>
                          </a:solidFill>
                          <a:effectLst/>
                        </a:rPr>
                        <a:t>Funding Stand 3 Option 1</a:t>
                      </a:r>
                      <a:endParaRPr lang="en-GB" sz="1400" b="1"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£12,929,890</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£12,652,379</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£13,666,401</a:t>
                      </a:r>
                    </a:p>
                  </a:txBody>
                  <a:tcPr marL="7620" marR="7620" marT="7620" marB="0" anchor="ctr"/>
                </a:tc>
                <a:extLst>
                  <a:ext uri="{0D108BD9-81ED-4DB2-BD59-A6C34878D82A}">
                    <a16:rowId xmlns:a16="http://schemas.microsoft.com/office/drawing/2014/main" val="2918290070"/>
                  </a:ext>
                </a:extLst>
              </a:tr>
              <a:tr h="480175">
                <a:tc>
                  <a:txBody>
                    <a:bodyPr/>
                    <a:lstStyle/>
                    <a:p>
                      <a:pPr algn="l" fontAlgn="b"/>
                      <a:r>
                        <a:rPr lang="en-GB" sz="1400" b="1" u="none" strike="noStrike">
                          <a:solidFill>
                            <a:schemeClr val="bg1">
                              <a:lumMod val="50000"/>
                            </a:schemeClr>
                          </a:solidFill>
                          <a:effectLst/>
                        </a:rPr>
                        <a:t>Funding Stand 3 Option 2</a:t>
                      </a:r>
                      <a:endParaRPr lang="en-GB" sz="1400" b="1"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£12,771,235</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£12,493,724</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£13,507,746</a:t>
                      </a:r>
                    </a:p>
                  </a:txBody>
                  <a:tcPr marL="7620" marR="7620" marT="7620" marB="0" anchor="ctr"/>
                </a:tc>
                <a:extLst>
                  <a:ext uri="{0D108BD9-81ED-4DB2-BD59-A6C34878D82A}">
                    <a16:rowId xmlns:a16="http://schemas.microsoft.com/office/drawing/2014/main" val="3136374032"/>
                  </a:ext>
                </a:extLst>
              </a:tr>
              <a:tr h="480175">
                <a:tc>
                  <a:txBody>
                    <a:bodyPr/>
                    <a:lstStyle/>
                    <a:p>
                      <a:pPr algn="l" fontAlgn="b"/>
                      <a:r>
                        <a:rPr lang="en-GB" sz="1400" b="1" u="none" strike="noStrike">
                          <a:solidFill>
                            <a:schemeClr val="bg1">
                              <a:lumMod val="50000"/>
                            </a:schemeClr>
                          </a:solidFill>
                          <a:effectLst/>
                        </a:rPr>
                        <a:t>Funding Stand 3 Option 3</a:t>
                      </a:r>
                      <a:endParaRPr lang="en-GB" sz="1400" b="1" i="0" u="none" strike="noStrike">
                        <a:solidFill>
                          <a:schemeClr val="bg1">
                            <a:lumMod val="50000"/>
                          </a:schemeClr>
                        </a:solidFill>
                        <a:effectLst/>
                        <a:latin typeface="Calibri" panose="020F0502020204030204" pitchFamily="34" charset="0"/>
                      </a:endParaRPr>
                    </a:p>
                  </a:txBody>
                  <a:tcPr marL="6350" marR="6350" marT="6350" marB="0" anchor="ctr">
                    <a:noFill/>
                  </a:tcPr>
                </a:tc>
                <a:tc>
                  <a:txBody>
                    <a:bodyPr/>
                    <a:lstStyle/>
                    <a:p>
                      <a:pPr algn="ctr" fontAlgn="b"/>
                      <a:r>
                        <a:rPr lang="en-GB" sz="1800" b="0" i="0" u="none" strike="noStrike">
                          <a:solidFill>
                            <a:schemeClr val="bg1">
                              <a:lumMod val="50000"/>
                            </a:schemeClr>
                          </a:solidFill>
                          <a:effectLst/>
                          <a:latin typeface="+mn-lt"/>
                        </a:rPr>
                        <a:t>£13,918,996</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£13,641,485</a:t>
                      </a:r>
                    </a:p>
                  </a:txBody>
                  <a:tcPr marL="7620" marR="7620" marT="7620" marB="0" anchor="ctr"/>
                </a:tc>
                <a:tc>
                  <a:txBody>
                    <a:bodyPr/>
                    <a:lstStyle/>
                    <a:p>
                      <a:pPr algn="ctr" fontAlgn="b"/>
                      <a:r>
                        <a:rPr lang="en-GB" sz="1800" b="0" i="0" u="none" strike="noStrike">
                          <a:solidFill>
                            <a:schemeClr val="bg1">
                              <a:lumMod val="50000"/>
                            </a:schemeClr>
                          </a:solidFill>
                          <a:effectLst/>
                          <a:latin typeface="+mn-lt"/>
                        </a:rPr>
                        <a:t>£14,655,507</a:t>
                      </a:r>
                    </a:p>
                  </a:txBody>
                  <a:tcPr marL="7620" marR="7620" marT="7620" marB="0" anchor="ctr"/>
                </a:tc>
                <a:extLst>
                  <a:ext uri="{0D108BD9-81ED-4DB2-BD59-A6C34878D82A}">
                    <a16:rowId xmlns:a16="http://schemas.microsoft.com/office/drawing/2014/main" val="501010209"/>
                  </a:ext>
                </a:extLst>
              </a:tr>
            </a:tbl>
          </a:graphicData>
        </a:graphic>
      </p:graphicFrame>
      <p:sp>
        <p:nvSpPr>
          <p:cNvPr id="10" name="TextBox 9">
            <a:extLst>
              <a:ext uri="{FF2B5EF4-FFF2-40B4-BE49-F238E27FC236}">
                <a16:creationId xmlns:a16="http://schemas.microsoft.com/office/drawing/2014/main" id="{EBDB1525-76F7-A006-5F4E-944A0FB689B5}"/>
              </a:ext>
            </a:extLst>
          </p:cNvPr>
          <p:cNvSpPr txBox="1"/>
          <p:nvPr/>
        </p:nvSpPr>
        <p:spPr>
          <a:xfrm>
            <a:off x="762392" y="1046570"/>
            <a:ext cx="8590979" cy="369332"/>
          </a:xfrm>
          <a:prstGeom prst="rect">
            <a:avLst/>
          </a:prstGeom>
          <a:noFill/>
        </p:spPr>
        <p:txBody>
          <a:bodyPr wrap="square" rtlCol="0">
            <a:spAutoFit/>
          </a:bodyPr>
          <a:lstStyle/>
          <a:p>
            <a:r>
              <a:rPr lang="en-US">
                <a:latin typeface="+mj-lt"/>
              </a:rPr>
              <a:t>The possible outcomes as described on the previous slide are broken down below:</a:t>
            </a:r>
            <a:endParaRPr lang="en-GB">
              <a:latin typeface="+mj-lt"/>
            </a:endParaRPr>
          </a:p>
        </p:txBody>
      </p:sp>
      <p:sp>
        <p:nvSpPr>
          <p:cNvPr id="11" name="TextBox 10">
            <a:extLst>
              <a:ext uri="{FF2B5EF4-FFF2-40B4-BE49-F238E27FC236}">
                <a16:creationId xmlns:a16="http://schemas.microsoft.com/office/drawing/2014/main" id="{6570FFCF-4B27-EF75-34F0-AC898975EDF3}"/>
              </a:ext>
            </a:extLst>
          </p:cNvPr>
          <p:cNvSpPr txBox="1"/>
          <p:nvPr/>
        </p:nvSpPr>
        <p:spPr>
          <a:xfrm>
            <a:off x="802754" y="6111396"/>
            <a:ext cx="10957775" cy="646331"/>
          </a:xfrm>
          <a:prstGeom prst="rect">
            <a:avLst/>
          </a:prstGeom>
          <a:noFill/>
        </p:spPr>
        <p:txBody>
          <a:bodyPr wrap="square" rtlCol="0">
            <a:spAutoFit/>
          </a:bodyPr>
          <a:lstStyle/>
          <a:p>
            <a:r>
              <a:rPr lang="en-US">
                <a:latin typeface="+mj-lt"/>
              </a:rPr>
              <a:t>The matrix above calculates the different scenario outcomes as a total (please note funding line 2 is consistent across all outcomes)</a:t>
            </a:r>
            <a:endParaRPr lang="en-GB">
              <a:latin typeface="+mj-lt"/>
            </a:endParaRPr>
          </a:p>
        </p:txBody>
      </p:sp>
    </p:spTree>
    <p:extLst>
      <p:ext uri="{BB962C8B-B14F-4D97-AF65-F5344CB8AC3E}">
        <p14:creationId xmlns:p14="http://schemas.microsoft.com/office/powerpoint/2010/main" val="18822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DA1D-C1F2-F84B-F94D-A889E439AEBA}"/>
              </a:ext>
            </a:extLst>
          </p:cNvPr>
          <p:cNvSpPr>
            <a:spLocks noGrp="1"/>
          </p:cNvSpPr>
          <p:nvPr>
            <p:ph type="title"/>
          </p:nvPr>
        </p:nvSpPr>
        <p:spPr/>
        <p:txBody>
          <a:bodyPr/>
          <a:lstStyle/>
          <a:p>
            <a:r>
              <a:rPr lang="en-US"/>
              <a:t>Project Methodology</a:t>
            </a:r>
            <a:endParaRPr lang="en-GB"/>
          </a:p>
        </p:txBody>
      </p:sp>
      <p:sp>
        <p:nvSpPr>
          <p:cNvPr id="4" name="Text Placeholder 3">
            <a:extLst>
              <a:ext uri="{FF2B5EF4-FFF2-40B4-BE49-F238E27FC236}">
                <a16:creationId xmlns:a16="http://schemas.microsoft.com/office/drawing/2014/main" id="{03E26037-469A-0D27-8304-68A08E562F71}"/>
              </a:ext>
            </a:extLst>
          </p:cNvPr>
          <p:cNvSpPr>
            <a:spLocks noGrp="1"/>
          </p:cNvSpPr>
          <p:nvPr>
            <p:ph type="body" sz="quarter" idx="15"/>
          </p:nvPr>
        </p:nvSpPr>
        <p:spPr/>
        <p:txBody>
          <a:bodyPr/>
          <a:lstStyle/>
          <a:p>
            <a:r>
              <a:rPr lang="en-US"/>
              <a:t>Stages</a:t>
            </a:r>
          </a:p>
          <a:p>
            <a:r>
              <a:rPr lang="en-US"/>
              <a:t>Tool used</a:t>
            </a:r>
          </a:p>
          <a:p>
            <a:r>
              <a:rPr lang="en-US"/>
              <a:t>Data Collection Period</a:t>
            </a:r>
          </a:p>
          <a:p>
            <a:r>
              <a:rPr lang="en-US"/>
              <a:t>Validation Process</a:t>
            </a:r>
          </a:p>
          <a:p>
            <a:r>
              <a:rPr lang="en-US"/>
              <a:t>Treatment of Outliers</a:t>
            </a:r>
          </a:p>
        </p:txBody>
      </p:sp>
      <p:sp>
        <p:nvSpPr>
          <p:cNvPr id="5" name="Picture Placeholder 4">
            <a:extLst>
              <a:ext uri="{FF2B5EF4-FFF2-40B4-BE49-F238E27FC236}">
                <a16:creationId xmlns:a16="http://schemas.microsoft.com/office/drawing/2014/main" id="{1AAA3FF4-9C2A-E435-BF1B-96ADD0883220}"/>
              </a:ext>
            </a:extLst>
          </p:cNvPr>
          <p:cNvSpPr>
            <a:spLocks noGrp="1"/>
          </p:cNvSpPr>
          <p:nvPr>
            <p:ph type="pic" sz="quarter" idx="10"/>
          </p:nvPr>
        </p:nvSpPr>
        <p:spPr/>
      </p:sp>
      <p:pic>
        <p:nvPicPr>
          <p:cNvPr id="7" name="Picture 6">
            <a:extLst>
              <a:ext uri="{FF2B5EF4-FFF2-40B4-BE49-F238E27FC236}">
                <a16:creationId xmlns:a16="http://schemas.microsoft.com/office/drawing/2014/main" id="{C0EE1158-22EB-1F28-F2CE-ECFF378EB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100" y="5225341"/>
            <a:ext cx="3090862" cy="966787"/>
          </a:xfrm>
          <a:prstGeom prst="rect">
            <a:avLst/>
          </a:prstGeom>
        </p:spPr>
      </p:pic>
    </p:spTree>
    <p:extLst>
      <p:ext uri="{BB962C8B-B14F-4D97-AF65-F5344CB8AC3E}">
        <p14:creationId xmlns:p14="http://schemas.microsoft.com/office/powerpoint/2010/main" val="3826721613"/>
      </p:ext>
    </p:extLst>
  </p:cSld>
  <p:clrMapOvr>
    <a:masterClrMapping/>
  </p:clrMapOvr>
</p:sld>
</file>

<file path=ppt/theme/theme1.xml><?xml version="1.0" encoding="utf-8"?>
<a:theme xmlns:a="http://schemas.openxmlformats.org/drawingml/2006/main" name="Peopletoo Theme New">
  <a:themeElements>
    <a:clrScheme name="Peopletoo">
      <a:dk1>
        <a:srgbClr val="95999D"/>
      </a:dk1>
      <a:lt1>
        <a:srgbClr val="FFFFFF"/>
      </a:lt1>
      <a:dk2>
        <a:srgbClr val="A3A4A8"/>
      </a:dk2>
      <a:lt2>
        <a:srgbClr val="5C2777"/>
      </a:lt2>
      <a:accent1>
        <a:srgbClr val="85BE3D"/>
      </a:accent1>
      <a:accent2>
        <a:srgbClr val="385723"/>
      </a:accent2>
      <a:accent3>
        <a:srgbClr val="FFC000"/>
      </a:accent3>
      <a:accent4>
        <a:srgbClr val="FF0000"/>
      </a:accent4>
      <a:accent5>
        <a:srgbClr val="C000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opletoo Theme New" id="{BBFDE4D1-3167-4695-A7BF-7EA877EED65D}" vid="{3F88CDD9-92A4-4CA3-BC22-77D69BEA8C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D4A788FF59A44FA20ECD78B447A202" ma:contentTypeVersion="4" ma:contentTypeDescription="Create a new document." ma:contentTypeScope="" ma:versionID="e14f838b22357e6d9880dcc7b3bb320b">
  <xsd:schema xmlns:xsd="http://www.w3.org/2001/XMLSchema" xmlns:xs="http://www.w3.org/2001/XMLSchema" xmlns:p="http://schemas.microsoft.com/office/2006/metadata/properties" xmlns:ns2="0f56b6f7-ab18-474f-978e-5635dda34390" xmlns:ns3="abdbc8a9-c364-44b6-9b03-a1137d808e6c" targetNamespace="http://schemas.microsoft.com/office/2006/metadata/properties" ma:root="true" ma:fieldsID="888b94646a883a683e10c33ede9d5a93" ns2:_="" ns3:_="">
    <xsd:import namespace="0f56b6f7-ab18-474f-978e-5635dda34390"/>
    <xsd:import namespace="abdbc8a9-c364-44b6-9b03-a1137d808e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6b6f7-ab18-474f-978e-5635dda34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dbc8a9-c364-44b6-9b03-a1137d808e6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78B538-748E-4577-B916-DD0366740264}"/>
</file>

<file path=customXml/itemProps2.xml><?xml version="1.0" encoding="utf-8"?>
<ds:datastoreItem xmlns:ds="http://schemas.openxmlformats.org/officeDocument/2006/customXml" ds:itemID="{50853145-3428-4A6B-BF6D-907D8BE9A12A}"/>
</file>

<file path=customXml/itemProps3.xml><?xml version="1.0" encoding="utf-8"?>
<ds:datastoreItem xmlns:ds="http://schemas.openxmlformats.org/officeDocument/2006/customXml" ds:itemID="{25A0D47E-BC8F-4B8C-977D-A8199FE133B9}"/>
</file>

<file path=docProps/app.xml><?xml version="1.0" encoding="utf-8"?>
<Properties xmlns="http://schemas.openxmlformats.org/officeDocument/2006/extended-properties" xmlns:vt="http://schemas.openxmlformats.org/officeDocument/2006/docPropsVTypes">
  <Template>Peopletoo Theme</Template>
  <TotalTime>107</TotalTime>
  <Words>6294</Words>
  <Application>Microsoft Office PowerPoint</Application>
  <PresentationFormat>Widescreen</PresentationFormat>
  <Paragraphs>1088</Paragraphs>
  <Slides>41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Courier New</vt:lpstr>
      <vt:lpstr>Open Sans</vt:lpstr>
      <vt:lpstr>Times New Roman</vt:lpstr>
      <vt:lpstr>Wingdings</vt:lpstr>
      <vt:lpstr>Peopletoo Theme New</vt:lpstr>
      <vt:lpstr>PowerPoint Presentation</vt:lpstr>
      <vt:lpstr>Report Contents</vt:lpstr>
      <vt:lpstr>Exercise Background  &amp; Overview</vt:lpstr>
      <vt:lpstr>Introduction</vt:lpstr>
      <vt:lpstr>ASC Reform - Background</vt:lpstr>
      <vt:lpstr>ASC Reforms - Objectives</vt:lpstr>
      <vt:lpstr>ASC Reform Funding</vt:lpstr>
      <vt:lpstr>Suffolk Possible Funding Outcomes for 2023/24</vt:lpstr>
      <vt:lpstr>Project Methodology</vt:lpstr>
      <vt:lpstr>Cost of Care Exercise Stages</vt:lpstr>
      <vt:lpstr>Tool Used for Exercise</vt:lpstr>
      <vt:lpstr>Data Collection Period</vt:lpstr>
      <vt:lpstr>Validation Process</vt:lpstr>
      <vt:lpstr>Process for Outliers</vt:lpstr>
      <vt:lpstr>Treatment of Outliers – Care Home Providers</vt:lpstr>
      <vt:lpstr>Care Home Providers</vt:lpstr>
      <vt:lpstr>Care Home Providers Engagement Plan</vt:lpstr>
      <vt:lpstr>Care Home Providers Engagement Plan</vt:lpstr>
      <vt:lpstr>Care Home Response Rate</vt:lpstr>
      <vt:lpstr>Summary of Care Home Provider Engagement</vt:lpstr>
      <vt:lpstr>Care Home Providers Key Challenges and Reasons for Non-Engagement</vt:lpstr>
      <vt:lpstr>Representation of Market – Category of Beds</vt:lpstr>
      <vt:lpstr>Representation of Market – Funding Type</vt:lpstr>
      <vt:lpstr>Representation of Market – Size of Homes</vt:lpstr>
      <vt:lpstr>Representation of Market – Quality </vt:lpstr>
      <vt:lpstr>Representation of Market – Occupancy Levels</vt:lpstr>
      <vt:lpstr>Outcome of Cost of Care Exercise – Care Homes</vt:lpstr>
      <vt:lpstr>Challenges in the Data</vt:lpstr>
      <vt:lpstr>Approach to Calculating the Median</vt:lpstr>
      <vt:lpstr>Approach to Inflation of 21-22 Costs</vt:lpstr>
      <vt:lpstr>Approach to Inflation Method Applied</vt:lpstr>
      <vt:lpstr>Approach to ROO</vt:lpstr>
      <vt:lpstr>Approach to ROC %</vt:lpstr>
      <vt:lpstr>Approach to ROC  - Value per Resident per Week</vt:lpstr>
      <vt:lpstr>Approach to Occupancy</vt:lpstr>
      <vt:lpstr>Care Homes - Annex A – Part 1 (Uprated April 22)</vt:lpstr>
      <vt:lpstr>Care Homes - Annex A – Part 2</vt:lpstr>
      <vt:lpstr>Lower &amp; Upper Quartiles – Annex A Part 1 Residential</vt:lpstr>
      <vt:lpstr>Lower &amp; Upper Quartiles – Annex A Part 1 Nursing</vt:lpstr>
      <vt:lpstr>Summary of Annex A</vt:lpstr>
      <vt:lpstr>Annex A – Remodeled ROO, ROC &amp; Uplifts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Care Data Outputs</dc:title>
  <dc:creator>Rosie Thomas-Easton</dc:creator>
  <cp:lastModifiedBy>Shadi Ghadami</cp:lastModifiedBy>
  <cp:revision>5</cp:revision>
  <dcterms:created xsi:type="dcterms:W3CDTF">2022-07-02T10:14:41Z</dcterms:created>
  <dcterms:modified xsi:type="dcterms:W3CDTF">2023-01-23T15:19:52Z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0x010100A1D4A788FF59A44FA20ECD78B447A202</vt:lpwstr>
  </property>
</Properties>
</file>