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6" r:id="rId5"/>
    <p:sldId id="257" r:id="rId6"/>
    <p:sldId id="258" r:id="rId7"/>
    <p:sldId id="259" r:id="rId8"/>
    <p:sldId id="260" r:id="rId9"/>
    <p:sldId id="261" r:id="rId10"/>
    <p:sldId id="262" r:id="rId11"/>
    <p:sldId id="263" r:id="rId12"/>
    <p:sldId id="273" r:id="rId13"/>
    <p:sldId id="264" r:id="rId14"/>
    <p:sldId id="265" r:id="rId15"/>
    <p:sldId id="279" r:id="rId16"/>
    <p:sldId id="274" r:id="rId17"/>
    <p:sldId id="271" r:id="rId18"/>
    <p:sldId id="275" r:id="rId19"/>
    <p:sldId id="268" r:id="rId20"/>
    <p:sldId id="269" r:id="rId21"/>
    <p:sldId id="270" r:id="rId22"/>
    <p:sldId id="272" r:id="rId23"/>
    <p:sldId id="278" r:id="rId24"/>
    <p:sldId id="27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5DCD"/>
    <a:srgbClr val="6882EE"/>
    <a:srgbClr val="0446A8"/>
    <a:srgbClr val="1769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5C6976-2861-4A28-B405-9089ECD498C2}" v="1" dt="2023-12-07T10:48:05.1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54" autoAdjust="0"/>
    <p:restoredTop sz="88529" autoAdjust="0"/>
  </p:normalViewPr>
  <p:slideViewPr>
    <p:cSldViewPr snapToGrid="0">
      <p:cViewPr varScale="1">
        <p:scale>
          <a:sx n="59" d="100"/>
          <a:sy n="59" d="100"/>
        </p:scale>
        <p:origin x="92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nda Davies" userId="b2b4b6d4-1e20-4a17-89ba-292776e7a09f" providerId="ADAL" clId="{7C5C6976-2861-4A28-B405-9089ECD498C2}"/>
    <pc:docChg chg="modSld">
      <pc:chgData name="Amanda Davies" userId="b2b4b6d4-1e20-4a17-89ba-292776e7a09f" providerId="ADAL" clId="{7C5C6976-2861-4A28-B405-9089ECD498C2}" dt="2023-12-07T10:47:19.542" v="12" actId="1076"/>
      <pc:docMkLst>
        <pc:docMk/>
      </pc:docMkLst>
      <pc:sldChg chg="modSp mod">
        <pc:chgData name="Amanda Davies" userId="b2b4b6d4-1e20-4a17-89ba-292776e7a09f" providerId="ADAL" clId="{7C5C6976-2861-4A28-B405-9089ECD498C2}" dt="2023-12-07T10:47:19.542" v="12" actId="1076"/>
        <pc:sldMkLst>
          <pc:docMk/>
          <pc:sldMk cId="986793800" sldId="265"/>
        </pc:sldMkLst>
        <pc:spChg chg="mod">
          <ac:chgData name="Amanda Davies" userId="b2b4b6d4-1e20-4a17-89ba-292776e7a09f" providerId="ADAL" clId="{7C5C6976-2861-4A28-B405-9089ECD498C2}" dt="2023-12-07T10:46:52.474" v="8" actId="6549"/>
          <ac:spMkLst>
            <pc:docMk/>
            <pc:sldMk cId="986793800" sldId="265"/>
            <ac:spMk id="3" creationId="{3AD62789-C9EB-AE2D-FBD5-129F25C4376B}"/>
          </ac:spMkLst>
        </pc:spChg>
        <pc:spChg chg="mod">
          <ac:chgData name="Amanda Davies" userId="b2b4b6d4-1e20-4a17-89ba-292776e7a09f" providerId="ADAL" clId="{7C5C6976-2861-4A28-B405-9089ECD498C2}" dt="2023-12-07T10:47:19.542" v="12" actId="1076"/>
          <ac:spMkLst>
            <pc:docMk/>
            <pc:sldMk cId="986793800" sldId="265"/>
            <ac:spMk id="4" creationId="{A17362C4-111C-5D9C-53EB-74012A57AE6A}"/>
          </ac:spMkLst>
        </pc:spChg>
      </pc:sldChg>
    </pc:docChg>
  </pc:docChgLst>
  <pc:docChgLst>
    <pc:chgData name="Amanda Davies" userId="S::amanda.davies@suffolk.gov.uk::b2b4b6d4-1e20-4a17-89ba-292776e7a09f" providerId="AD" clId="Web-{A4BD66D0-3008-C6BE-4D54-A6E924800CC7}"/>
    <pc:docChg chg="modSld">
      <pc:chgData name="Amanda Davies" userId="S::amanda.davies@suffolk.gov.uk::b2b4b6d4-1e20-4a17-89ba-292776e7a09f" providerId="AD" clId="Web-{A4BD66D0-3008-C6BE-4D54-A6E924800CC7}" dt="2023-10-24T10:31:58.635" v="9" actId="14100"/>
      <pc:docMkLst>
        <pc:docMk/>
      </pc:docMkLst>
      <pc:sldChg chg="addSp modSp">
        <pc:chgData name="Amanda Davies" userId="S::amanda.davies@suffolk.gov.uk::b2b4b6d4-1e20-4a17-89ba-292776e7a09f" providerId="AD" clId="Web-{A4BD66D0-3008-C6BE-4D54-A6E924800CC7}" dt="2023-10-24T10:31:58.635" v="9" actId="14100"/>
        <pc:sldMkLst>
          <pc:docMk/>
          <pc:sldMk cId="3947002361" sldId="262"/>
        </pc:sldMkLst>
        <pc:picChg chg="add mod">
          <ac:chgData name="Amanda Davies" userId="S::amanda.davies@suffolk.gov.uk::b2b4b6d4-1e20-4a17-89ba-292776e7a09f" providerId="AD" clId="Web-{A4BD66D0-3008-C6BE-4D54-A6E924800CC7}" dt="2023-10-24T10:31:58.635" v="9" actId="14100"/>
          <ac:picMkLst>
            <pc:docMk/>
            <pc:sldMk cId="3947002361" sldId="262"/>
            <ac:picMk id="4" creationId="{C5F2E90F-1510-F07E-447D-30180384F4D4}"/>
          </ac:picMkLst>
        </pc:picChg>
      </pc:sldChg>
      <pc:sldChg chg="modSp">
        <pc:chgData name="Amanda Davies" userId="S::amanda.davies@suffolk.gov.uk::b2b4b6d4-1e20-4a17-89ba-292776e7a09f" providerId="AD" clId="Web-{A4BD66D0-3008-C6BE-4D54-A6E924800CC7}" dt="2023-10-24T10:26:29.143" v="0" actId="14100"/>
        <pc:sldMkLst>
          <pc:docMk/>
          <pc:sldMk cId="986793800" sldId="265"/>
        </pc:sldMkLst>
        <pc:spChg chg="mod">
          <ac:chgData name="Amanda Davies" userId="S::amanda.davies@suffolk.gov.uk::b2b4b6d4-1e20-4a17-89ba-292776e7a09f" providerId="AD" clId="Web-{A4BD66D0-3008-C6BE-4D54-A6E924800CC7}" dt="2023-10-24T10:26:29.143" v="0" actId="14100"/>
          <ac:spMkLst>
            <pc:docMk/>
            <pc:sldMk cId="986793800" sldId="265"/>
            <ac:spMk id="2" creationId="{5C76C3D8-547B-CC85-FB08-59BF7143E25F}"/>
          </ac:spMkLst>
        </pc:spChg>
      </pc:sldChg>
      <pc:sldChg chg="modSp">
        <pc:chgData name="Amanda Davies" userId="S::amanda.davies@suffolk.gov.uk::b2b4b6d4-1e20-4a17-89ba-292776e7a09f" providerId="AD" clId="Web-{A4BD66D0-3008-C6BE-4D54-A6E924800CC7}" dt="2023-10-24T10:30:49.318" v="1" actId="20577"/>
        <pc:sldMkLst>
          <pc:docMk/>
          <pc:sldMk cId="759287139" sldId="268"/>
        </pc:sldMkLst>
        <pc:spChg chg="mod">
          <ac:chgData name="Amanda Davies" userId="S::amanda.davies@suffolk.gov.uk::b2b4b6d4-1e20-4a17-89ba-292776e7a09f" providerId="AD" clId="Web-{A4BD66D0-3008-C6BE-4D54-A6E924800CC7}" dt="2023-10-24T10:30:49.318" v="1" actId="20577"/>
          <ac:spMkLst>
            <pc:docMk/>
            <pc:sldMk cId="759287139" sldId="268"/>
            <ac:spMk id="5" creationId="{55150B65-33BB-0A3F-B023-ECDA2987FBE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8DA5BD-17F5-491B-B2C4-5D1E2B61458B}" type="datetimeFigureOut">
              <a:rPr lang="en-GB" smtClean="0"/>
              <a:t>07/12/2023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D5D3A4-EC00-4067-B808-6C781E5DCA8E}" type="slidenum">
              <a:rPr lang="en-GB" smtClean="0"/>
              <a:t>‹#›</a:t>
            </a:fld>
            <a:endParaRPr lang="en-GB"/>
          </a:p>
        </p:txBody>
      </p:sp>
    </p:spTree>
    <p:extLst>
      <p:ext uri="{BB962C8B-B14F-4D97-AF65-F5344CB8AC3E}">
        <p14:creationId xmlns:p14="http://schemas.microsoft.com/office/powerpoint/2010/main" val="2645408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CD5D3A4-EC00-4067-B808-6C781E5DCA8E}" type="slidenum">
              <a:rPr lang="en-GB" smtClean="0"/>
              <a:t>6</a:t>
            </a:fld>
            <a:endParaRPr lang="en-GB"/>
          </a:p>
        </p:txBody>
      </p:sp>
    </p:spTree>
    <p:extLst>
      <p:ext uri="{BB962C8B-B14F-4D97-AF65-F5344CB8AC3E}">
        <p14:creationId xmlns:p14="http://schemas.microsoft.com/office/powerpoint/2010/main" val="3893991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CD5D3A4-EC00-4067-B808-6C781E5DCA8E}" type="slidenum">
              <a:rPr lang="en-GB" smtClean="0"/>
              <a:t>15</a:t>
            </a:fld>
            <a:endParaRPr lang="en-GB"/>
          </a:p>
        </p:txBody>
      </p:sp>
    </p:spTree>
    <p:extLst>
      <p:ext uri="{BB962C8B-B14F-4D97-AF65-F5344CB8AC3E}">
        <p14:creationId xmlns:p14="http://schemas.microsoft.com/office/powerpoint/2010/main" val="1253192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CD5D3A4-EC00-4067-B808-6C781E5DCA8E}" type="slidenum">
              <a:rPr lang="en-GB" smtClean="0"/>
              <a:t>16</a:t>
            </a:fld>
            <a:endParaRPr lang="en-GB"/>
          </a:p>
        </p:txBody>
      </p:sp>
    </p:spTree>
    <p:extLst>
      <p:ext uri="{BB962C8B-B14F-4D97-AF65-F5344CB8AC3E}">
        <p14:creationId xmlns:p14="http://schemas.microsoft.com/office/powerpoint/2010/main" val="465429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006CE-6ED7-C5F8-975F-066E1DF058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42A39F5-0240-5B8C-3A85-175AEC26A0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6436AD2-7082-D37B-3633-35553A555CD7}"/>
              </a:ext>
            </a:extLst>
          </p:cNvPr>
          <p:cNvSpPr>
            <a:spLocks noGrp="1"/>
          </p:cNvSpPr>
          <p:nvPr>
            <p:ph type="dt" sz="half" idx="10"/>
          </p:nvPr>
        </p:nvSpPr>
        <p:spPr/>
        <p:txBody>
          <a:bodyPr/>
          <a:lstStyle/>
          <a:p>
            <a:fld id="{FB54CACA-85FA-44AF-A061-7027D9DD161A}" type="datetimeFigureOut">
              <a:rPr lang="en-GB" smtClean="0"/>
              <a:t>07/12/2023</a:t>
            </a:fld>
            <a:endParaRPr lang="en-GB"/>
          </a:p>
        </p:txBody>
      </p:sp>
      <p:sp>
        <p:nvSpPr>
          <p:cNvPr id="5" name="Footer Placeholder 4">
            <a:extLst>
              <a:ext uri="{FF2B5EF4-FFF2-40B4-BE49-F238E27FC236}">
                <a16:creationId xmlns:a16="http://schemas.microsoft.com/office/drawing/2014/main" id="{BB91F7E2-B76C-F3DA-E696-2DBF7CBB70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4267C9-DB51-EBFD-4085-DF0DB934221F}"/>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4180438449"/>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3F662-69F1-16BD-F9E5-F5D9C397FFB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39C1AF4-4BB9-C40B-EA5F-4D77E746AB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D375B3-CCFB-80A5-C75E-5B4BBA9E0B3A}"/>
              </a:ext>
            </a:extLst>
          </p:cNvPr>
          <p:cNvSpPr>
            <a:spLocks noGrp="1"/>
          </p:cNvSpPr>
          <p:nvPr>
            <p:ph type="dt" sz="half" idx="10"/>
          </p:nvPr>
        </p:nvSpPr>
        <p:spPr/>
        <p:txBody>
          <a:bodyPr/>
          <a:lstStyle/>
          <a:p>
            <a:fld id="{FB54CACA-85FA-44AF-A061-7027D9DD161A}" type="datetimeFigureOut">
              <a:rPr lang="en-GB" smtClean="0"/>
              <a:t>07/12/2023</a:t>
            </a:fld>
            <a:endParaRPr lang="en-GB"/>
          </a:p>
        </p:txBody>
      </p:sp>
      <p:sp>
        <p:nvSpPr>
          <p:cNvPr id="5" name="Footer Placeholder 4">
            <a:extLst>
              <a:ext uri="{FF2B5EF4-FFF2-40B4-BE49-F238E27FC236}">
                <a16:creationId xmlns:a16="http://schemas.microsoft.com/office/drawing/2014/main" id="{92B331DB-362F-92C9-27E4-0F21EAB702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5463C8-9F6A-9F7A-5D77-86AF7C9EC139}"/>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762814086"/>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1BB00B-9E46-B1BD-A12E-D7DF7DE728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AD8A4F-DDEB-08B6-A7E2-035D7BF3FF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8CA760-430A-CB3F-3ECB-2B49424E86A7}"/>
              </a:ext>
            </a:extLst>
          </p:cNvPr>
          <p:cNvSpPr>
            <a:spLocks noGrp="1"/>
          </p:cNvSpPr>
          <p:nvPr>
            <p:ph type="dt" sz="half" idx="10"/>
          </p:nvPr>
        </p:nvSpPr>
        <p:spPr/>
        <p:txBody>
          <a:bodyPr/>
          <a:lstStyle/>
          <a:p>
            <a:fld id="{FB54CACA-85FA-44AF-A061-7027D9DD161A}" type="datetimeFigureOut">
              <a:rPr lang="en-GB" smtClean="0"/>
              <a:t>07/12/2023</a:t>
            </a:fld>
            <a:endParaRPr lang="en-GB"/>
          </a:p>
        </p:txBody>
      </p:sp>
      <p:sp>
        <p:nvSpPr>
          <p:cNvPr id="5" name="Footer Placeholder 4">
            <a:extLst>
              <a:ext uri="{FF2B5EF4-FFF2-40B4-BE49-F238E27FC236}">
                <a16:creationId xmlns:a16="http://schemas.microsoft.com/office/drawing/2014/main" id="{0DD18AB8-D2C5-01FC-F538-1B6E9625AF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3D6B7B-AA0F-E481-256C-56113595F7B8}"/>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2570346850"/>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D86D7-AE5D-0CF7-7BFF-7C8591E644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4731AE-C326-2E48-0C76-BDBD15151B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6A12D8-5913-3E6F-326F-20B4272DEC73}"/>
              </a:ext>
            </a:extLst>
          </p:cNvPr>
          <p:cNvSpPr>
            <a:spLocks noGrp="1"/>
          </p:cNvSpPr>
          <p:nvPr>
            <p:ph type="dt" sz="half" idx="10"/>
          </p:nvPr>
        </p:nvSpPr>
        <p:spPr/>
        <p:txBody>
          <a:bodyPr/>
          <a:lstStyle/>
          <a:p>
            <a:fld id="{FB54CACA-85FA-44AF-A061-7027D9DD161A}" type="datetimeFigureOut">
              <a:rPr lang="en-GB" smtClean="0"/>
              <a:t>07/12/2023</a:t>
            </a:fld>
            <a:endParaRPr lang="en-GB"/>
          </a:p>
        </p:txBody>
      </p:sp>
      <p:sp>
        <p:nvSpPr>
          <p:cNvPr id="5" name="Footer Placeholder 4">
            <a:extLst>
              <a:ext uri="{FF2B5EF4-FFF2-40B4-BE49-F238E27FC236}">
                <a16:creationId xmlns:a16="http://schemas.microsoft.com/office/drawing/2014/main" id="{9A97B8A9-2E9F-CED3-C0ED-8064402155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715CF2-0F49-8819-885D-EF31EBE470B6}"/>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277098703"/>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22F4D-DA85-AE3F-5203-488EDA0E4C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54CB589-C93B-A0F1-0C23-8D8FB64A87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E42709-3CDA-0C03-851C-DBF9D4A7FFC1}"/>
              </a:ext>
            </a:extLst>
          </p:cNvPr>
          <p:cNvSpPr>
            <a:spLocks noGrp="1"/>
          </p:cNvSpPr>
          <p:nvPr>
            <p:ph type="dt" sz="half" idx="10"/>
          </p:nvPr>
        </p:nvSpPr>
        <p:spPr/>
        <p:txBody>
          <a:bodyPr/>
          <a:lstStyle/>
          <a:p>
            <a:fld id="{FB54CACA-85FA-44AF-A061-7027D9DD161A}" type="datetimeFigureOut">
              <a:rPr lang="en-GB" smtClean="0"/>
              <a:t>07/12/2023</a:t>
            </a:fld>
            <a:endParaRPr lang="en-GB"/>
          </a:p>
        </p:txBody>
      </p:sp>
      <p:sp>
        <p:nvSpPr>
          <p:cNvPr id="5" name="Footer Placeholder 4">
            <a:extLst>
              <a:ext uri="{FF2B5EF4-FFF2-40B4-BE49-F238E27FC236}">
                <a16:creationId xmlns:a16="http://schemas.microsoft.com/office/drawing/2014/main" id="{707922F1-514A-5413-0F81-035E956AEC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DA9F17-EB10-14CE-FA96-0A4B47641FB6}"/>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3491484366"/>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37545-01F1-3F6B-1B72-F98A1790D9F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17890B-C5CB-56AB-A9EB-E08EA2BB2F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4B2FE74-635B-1CFC-BD4F-A02392B0B4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38E29E3-2D9D-F9A6-07DF-E7A1916C7C86}"/>
              </a:ext>
            </a:extLst>
          </p:cNvPr>
          <p:cNvSpPr>
            <a:spLocks noGrp="1"/>
          </p:cNvSpPr>
          <p:nvPr>
            <p:ph type="dt" sz="half" idx="10"/>
          </p:nvPr>
        </p:nvSpPr>
        <p:spPr/>
        <p:txBody>
          <a:bodyPr/>
          <a:lstStyle/>
          <a:p>
            <a:fld id="{FB54CACA-85FA-44AF-A061-7027D9DD161A}" type="datetimeFigureOut">
              <a:rPr lang="en-GB" smtClean="0"/>
              <a:t>07/12/2023</a:t>
            </a:fld>
            <a:endParaRPr lang="en-GB"/>
          </a:p>
        </p:txBody>
      </p:sp>
      <p:sp>
        <p:nvSpPr>
          <p:cNvPr id="6" name="Footer Placeholder 5">
            <a:extLst>
              <a:ext uri="{FF2B5EF4-FFF2-40B4-BE49-F238E27FC236}">
                <a16:creationId xmlns:a16="http://schemas.microsoft.com/office/drawing/2014/main" id="{421230A8-998A-0065-A769-23BD0EC095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A1D499-565D-08EF-DF5E-41EE5C7ED070}"/>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953542297"/>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32F5D-BAC9-D41F-6C49-B905E6A92A8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A2BD24-0E9F-5BA0-A8CD-0FEF79B88A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4F4A15-01C9-53CF-AB20-D278CAC304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52D8DA7-8BE3-C493-D67D-43AA3E10B3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182CD0-5C40-2E87-7928-419FF36172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B11FFBE-62D7-00F0-7743-6F98DC7ECA47}"/>
              </a:ext>
            </a:extLst>
          </p:cNvPr>
          <p:cNvSpPr>
            <a:spLocks noGrp="1"/>
          </p:cNvSpPr>
          <p:nvPr>
            <p:ph type="dt" sz="half" idx="10"/>
          </p:nvPr>
        </p:nvSpPr>
        <p:spPr/>
        <p:txBody>
          <a:bodyPr/>
          <a:lstStyle/>
          <a:p>
            <a:fld id="{FB54CACA-85FA-44AF-A061-7027D9DD161A}" type="datetimeFigureOut">
              <a:rPr lang="en-GB" smtClean="0"/>
              <a:t>07/12/2023</a:t>
            </a:fld>
            <a:endParaRPr lang="en-GB"/>
          </a:p>
        </p:txBody>
      </p:sp>
      <p:sp>
        <p:nvSpPr>
          <p:cNvPr id="8" name="Footer Placeholder 7">
            <a:extLst>
              <a:ext uri="{FF2B5EF4-FFF2-40B4-BE49-F238E27FC236}">
                <a16:creationId xmlns:a16="http://schemas.microsoft.com/office/drawing/2014/main" id="{9E53D503-D769-D22C-D47D-3863F43CFF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E10113B-B862-B465-8971-E4833CAD934F}"/>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713711714"/>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0B9B2-90E7-DFA3-08E7-A269770A4F2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B478510-CE5D-C188-3D4D-4F1FD09D0875}"/>
              </a:ext>
            </a:extLst>
          </p:cNvPr>
          <p:cNvSpPr>
            <a:spLocks noGrp="1"/>
          </p:cNvSpPr>
          <p:nvPr>
            <p:ph type="dt" sz="half" idx="10"/>
          </p:nvPr>
        </p:nvSpPr>
        <p:spPr/>
        <p:txBody>
          <a:bodyPr/>
          <a:lstStyle/>
          <a:p>
            <a:fld id="{FB54CACA-85FA-44AF-A061-7027D9DD161A}" type="datetimeFigureOut">
              <a:rPr lang="en-GB" smtClean="0"/>
              <a:t>07/12/2023</a:t>
            </a:fld>
            <a:endParaRPr lang="en-GB"/>
          </a:p>
        </p:txBody>
      </p:sp>
      <p:sp>
        <p:nvSpPr>
          <p:cNvPr id="4" name="Footer Placeholder 3">
            <a:extLst>
              <a:ext uri="{FF2B5EF4-FFF2-40B4-BE49-F238E27FC236}">
                <a16:creationId xmlns:a16="http://schemas.microsoft.com/office/drawing/2014/main" id="{46332B2B-D77B-CDC8-895D-6BC0995726C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17CD07-0A4E-1614-3E16-410DEA8ED9F7}"/>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355654749"/>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477F28-BC36-EDC3-D978-587CE90B27A8}"/>
              </a:ext>
            </a:extLst>
          </p:cNvPr>
          <p:cNvSpPr>
            <a:spLocks noGrp="1"/>
          </p:cNvSpPr>
          <p:nvPr>
            <p:ph type="dt" sz="half" idx="10"/>
          </p:nvPr>
        </p:nvSpPr>
        <p:spPr/>
        <p:txBody>
          <a:bodyPr/>
          <a:lstStyle/>
          <a:p>
            <a:fld id="{FB54CACA-85FA-44AF-A061-7027D9DD161A}" type="datetimeFigureOut">
              <a:rPr lang="en-GB" smtClean="0"/>
              <a:t>07/12/2023</a:t>
            </a:fld>
            <a:endParaRPr lang="en-GB"/>
          </a:p>
        </p:txBody>
      </p:sp>
      <p:sp>
        <p:nvSpPr>
          <p:cNvPr id="3" name="Footer Placeholder 2">
            <a:extLst>
              <a:ext uri="{FF2B5EF4-FFF2-40B4-BE49-F238E27FC236}">
                <a16:creationId xmlns:a16="http://schemas.microsoft.com/office/drawing/2014/main" id="{0A80B2BA-9ACD-94B5-8883-3DBC3D7B9C4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065B87E-64E1-C32C-466E-FC0743E78BF4}"/>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3942727573"/>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ACF18-5743-0E35-B13D-1CB27B3316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39161A4-27BD-01EE-D0E1-841B478915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A0FCE0D-D777-F56E-1890-908B0E8CE2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F0D981-899D-2296-D5EF-5A7AD0CF742A}"/>
              </a:ext>
            </a:extLst>
          </p:cNvPr>
          <p:cNvSpPr>
            <a:spLocks noGrp="1"/>
          </p:cNvSpPr>
          <p:nvPr>
            <p:ph type="dt" sz="half" idx="10"/>
          </p:nvPr>
        </p:nvSpPr>
        <p:spPr/>
        <p:txBody>
          <a:bodyPr/>
          <a:lstStyle/>
          <a:p>
            <a:fld id="{FB54CACA-85FA-44AF-A061-7027D9DD161A}" type="datetimeFigureOut">
              <a:rPr lang="en-GB" smtClean="0"/>
              <a:t>07/12/2023</a:t>
            </a:fld>
            <a:endParaRPr lang="en-GB"/>
          </a:p>
        </p:txBody>
      </p:sp>
      <p:sp>
        <p:nvSpPr>
          <p:cNvPr id="6" name="Footer Placeholder 5">
            <a:extLst>
              <a:ext uri="{FF2B5EF4-FFF2-40B4-BE49-F238E27FC236}">
                <a16:creationId xmlns:a16="http://schemas.microsoft.com/office/drawing/2014/main" id="{8195104F-728B-13C7-A4D0-2BE82D7850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07BB21-6260-F2B5-12E0-BDA4EDA5FD5B}"/>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2685083664"/>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8F557-398B-F5CC-C51A-3D0E71FEFA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A3C50F9-3D84-A830-820E-66B642C979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6F38370-AC6E-CFD7-8A1B-866A96A57C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D94276-9A56-FC92-1A57-C665808B2201}"/>
              </a:ext>
            </a:extLst>
          </p:cNvPr>
          <p:cNvSpPr>
            <a:spLocks noGrp="1"/>
          </p:cNvSpPr>
          <p:nvPr>
            <p:ph type="dt" sz="half" idx="10"/>
          </p:nvPr>
        </p:nvSpPr>
        <p:spPr/>
        <p:txBody>
          <a:bodyPr/>
          <a:lstStyle/>
          <a:p>
            <a:fld id="{FB54CACA-85FA-44AF-A061-7027D9DD161A}" type="datetimeFigureOut">
              <a:rPr lang="en-GB" smtClean="0"/>
              <a:t>07/12/2023</a:t>
            </a:fld>
            <a:endParaRPr lang="en-GB"/>
          </a:p>
        </p:txBody>
      </p:sp>
      <p:sp>
        <p:nvSpPr>
          <p:cNvPr id="6" name="Footer Placeholder 5">
            <a:extLst>
              <a:ext uri="{FF2B5EF4-FFF2-40B4-BE49-F238E27FC236}">
                <a16:creationId xmlns:a16="http://schemas.microsoft.com/office/drawing/2014/main" id="{3143F4D6-1783-AF49-1A61-AC89B5A16C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2EEFBE-145E-3A3D-8D3E-6E2511E5BAEF}"/>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4090529230"/>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2DB9A2-6DB9-D46E-A69C-DD1CBBC21D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0A777E-AC5B-174A-B31A-09C36EAA46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129CDB-48A8-940B-2889-311254AB3A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54CACA-85FA-44AF-A061-7027D9DD161A}" type="datetimeFigureOut">
              <a:rPr lang="en-GB" smtClean="0"/>
              <a:t>07/12/2023</a:t>
            </a:fld>
            <a:endParaRPr lang="en-GB"/>
          </a:p>
        </p:txBody>
      </p:sp>
      <p:sp>
        <p:nvSpPr>
          <p:cNvPr id="5" name="Footer Placeholder 4">
            <a:extLst>
              <a:ext uri="{FF2B5EF4-FFF2-40B4-BE49-F238E27FC236}">
                <a16:creationId xmlns:a16="http://schemas.microsoft.com/office/drawing/2014/main" id="{62B23C8B-04A2-0709-0378-86F57B9EEA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120C44D-B31B-7A0F-8A4B-DCACDA5432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B9B89-49B3-48C8-B0EB-4FC6824C7E07}" type="slidenum">
              <a:rPr lang="en-GB" smtClean="0"/>
              <a:t>‹#›</a:t>
            </a:fld>
            <a:endParaRPr lang="en-GB"/>
          </a:p>
        </p:txBody>
      </p:sp>
    </p:spTree>
    <p:extLst>
      <p:ext uri="{BB962C8B-B14F-4D97-AF65-F5344CB8AC3E}">
        <p14:creationId xmlns:p14="http://schemas.microsoft.com/office/powerpoint/2010/main" val="1934210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infolink.suffolk.gov.uk/kb5/suffolk/infolink/advice.page?id=xd3OoWRixRU"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hyperlink" Target="https://www.gov.uk/guidance/apply-for-a-childminder-start-up-grant"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gov.uk/guidance/free-courses-for-jobs"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apprenticeshipssuffolk.org/" TargetMode="External"/><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suffolklearning.com/early-years/training-and-qualification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www.gov.uk/guidance/early-years-qualifications-finder"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www.gov.uk/guidance/early-years-initial-teacher-training-2023-to-2024-funding-guidance" TargetMode="External"/><Relationship Id="rId4" Type="http://schemas.openxmlformats.org/officeDocument/2006/relationships/hyperlink" Target="https://www.gov.uk/government/publications/early-years-initial-teacher-training-itt-providers-and-school-direct-early-years-lead-organisation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suffolk.gov.uk/children-families-and-learning/childcare-information-and-support-for-parents-and-providers/guidance-for-parents-and-carers/" TargetMode="External"/><Relationship Id="rId2" Type="http://schemas.openxmlformats.org/officeDocument/2006/relationships/hyperlink" Target="https://www.childcarechoices.gov.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childcarechoices.gov.uk/how-to-apply-for-30-hours-free-childcare/" TargetMode="External"/><Relationship Id="rId2" Type="http://schemas.openxmlformats.org/officeDocument/2006/relationships/hyperlink" Target="https://www.gov.uk/apply-30-hours-free-childcare?utm_source=childcarechoices&amp;utm_medium=microsit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hyperlink" Target="https://www.suffolk.gov.uk/children-families-and-learning/childcare-information-and-support-for-parents-and-providers/working-in-the-early-years-sector"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gov.uk/government/news/calls-for-more-men-to-work-in-the-early-year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446A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2E5F3-19F6-8FF5-7C0F-F65D72A5AE41}"/>
              </a:ext>
            </a:extLst>
          </p:cNvPr>
          <p:cNvSpPr>
            <a:spLocks noGrp="1"/>
          </p:cNvSpPr>
          <p:nvPr>
            <p:ph type="ctrTitle"/>
          </p:nvPr>
        </p:nvSpPr>
        <p:spPr>
          <a:xfrm>
            <a:off x="7464614" y="548639"/>
            <a:ext cx="4524186" cy="3129281"/>
          </a:xfrm>
        </p:spPr>
        <p:txBody>
          <a:bodyPr anchor="b">
            <a:noAutofit/>
          </a:bodyPr>
          <a:lstStyle/>
          <a:p>
            <a:pPr algn="l"/>
            <a:r>
              <a:rPr lang="en-GB" sz="8100" b="1" dirty="0"/>
              <a:t>Early years needs you!</a:t>
            </a:r>
            <a:endParaRPr lang="en-GB" sz="8100" dirty="0"/>
          </a:p>
        </p:txBody>
      </p:sp>
      <p:sp>
        <p:nvSpPr>
          <p:cNvPr id="3" name="Subtitle 2">
            <a:extLst>
              <a:ext uri="{FF2B5EF4-FFF2-40B4-BE49-F238E27FC236}">
                <a16:creationId xmlns:a16="http://schemas.microsoft.com/office/drawing/2014/main" id="{944EF8D4-FBEA-4174-88C9-8695277DD5B1}"/>
              </a:ext>
            </a:extLst>
          </p:cNvPr>
          <p:cNvSpPr>
            <a:spLocks noGrp="1"/>
          </p:cNvSpPr>
          <p:nvPr>
            <p:ph type="subTitle" idx="1"/>
          </p:nvPr>
        </p:nvSpPr>
        <p:spPr>
          <a:xfrm>
            <a:off x="7188052" y="3677920"/>
            <a:ext cx="4087305" cy="1016000"/>
          </a:xfrm>
        </p:spPr>
        <p:txBody>
          <a:bodyPr anchor="t">
            <a:noAutofit/>
          </a:bodyPr>
          <a:lstStyle/>
          <a:p>
            <a:pPr algn="l"/>
            <a:r>
              <a:rPr lang="en-GB" sz="4400" b="1" dirty="0"/>
              <a:t>The benefits of a career in the early years</a:t>
            </a:r>
            <a:endParaRPr lang="en-GB" sz="4400" dirty="0"/>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Father standing with child on shoulders indoors, both smiling with flexed arm muscles">
            <a:extLst>
              <a:ext uri="{FF2B5EF4-FFF2-40B4-BE49-F238E27FC236}">
                <a16:creationId xmlns:a16="http://schemas.microsoft.com/office/drawing/2014/main" id="{D6F57737-CE78-BE74-8FBB-7D84246ED075}"/>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solidFill>
            <a:srgbClr val="FFFFFF">
              <a:shade val="85000"/>
            </a:srgbClr>
          </a:solidFill>
          <a:scene3d>
            <a:camera prst="orthographicFront"/>
            <a:lightRig rig="twoPt" dir="t">
              <a:rot lat="0" lon="0" rev="7800000"/>
            </a:lightRig>
          </a:scene3d>
          <a:sp3d contourW="6350">
            <a:bevelT w="50800" h="16510"/>
            <a:contourClr>
              <a:srgbClr val="C0C0C0"/>
            </a:contourClr>
          </a:sp3d>
        </p:spPr>
      </p:pic>
      <p:pic>
        <p:nvPicPr>
          <p:cNvPr id="5" name="Picture 2" descr="new suffolk county council logo">
            <a:extLst>
              <a:ext uri="{FF2B5EF4-FFF2-40B4-BE49-F238E27FC236}">
                <a16:creationId xmlns:a16="http://schemas.microsoft.com/office/drawing/2014/main" id="{8A413CFC-74AD-5F70-F678-46AFFB3D565F}"/>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93863" y="6014720"/>
            <a:ext cx="1990338" cy="652003"/>
          </a:xfrm>
          <a:prstGeom prst="rect">
            <a:avLst/>
          </a:prstGeom>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Qr code&#10;&#10;Description automatically generated">
            <a:extLst>
              <a:ext uri="{FF2B5EF4-FFF2-40B4-BE49-F238E27FC236}">
                <a16:creationId xmlns:a16="http://schemas.microsoft.com/office/drawing/2014/main" id="{9BA83C1F-2594-CBFF-A807-40C62D457C1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439400" y="5117323"/>
            <a:ext cx="1549400" cy="1549400"/>
          </a:xfrm>
          <a:prstGeom prst="rect">
            <a:avLst/>
          </a:prstGeom>
        </p:spPr>
      </p:pic>
    </p:spTree>
    <p:extLst>
      <p:ext uri="{BB962C8B-B14F-4D97-AF65-F5344CB8AC3E}">
        <p14:creationId xmlns:p14="http://schemas.microsoft.com/office/powerpoint/2010/main" val="397580907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6D5D5D-A9FF-E8FC-6079-1B5E9A0A1F11}"/>
              </a:ext>
            </a:extLst>
          </p:cNvPr>
          <p:cNvSpPr>
            <a:spLocks noGrp="1"/>
          </p:cNvSpPr>
          <p:nvPr>
            <p:ph type="title"/>
          </p:nvPr>
        </p:nvSpPr>
        <p:spPr>
          <a:xfrm>
            <a:off x="495974" y="928540"/>
            <a:ext cx="7181104" cy="1642970"/>
          </a:xfrm>
        </p:spPr>
        <p:txBody>
          <a:bodyPr anchor="b">
            <a:noAutofit/>
          </a:bodyPr>
          <a:lstStyle/>
          <a:p>
            <a:r>
              <a:rPr lang="en-GB" sz="5500" b="1" dirty="0"/>
              <a:t>Want to work from home and fit around caring for your own family?</a:t>
            </a:r>
            <a:endParaRPr lang="en-GB" sz="5500" dirty="0"/>
          </a:p>
        </p:txBody>
      </p:sp>
      <p:sp>
        <p:nvSpPr>
          <p:cNvPr id="3" name="Content Placeholder 2">
            <a:extLst>
              <a:ext uri="{FF2B5EF4-FFF2-40B4-BE49-F238E27FC236}">
                <a16:creationId xmlns:a16="http://schemas.microsoft.com/office/drawing/2014/main" id="{6D66F09C-DE3D-FD1D-E982-CDED298D7FE9}"/>
              </a:ext>
            </a:extLst>
          </p:cNvPr>
          <p:cNvSpPr>
            <a:spLocks noGrp="1"/>
          </p:cNvSpPr>
          <p:nvPr>
            <p:ph idx="1"/>
          </p:nvPr>
        </p:nvSpPr>
        <p:spPr>
          <a:xfrm>
            <a:off x="391080" y="2865284"/>
            <a:ext cx="6461759" cy="3535083"/>
          </a:xfrm>
        </p:spPr>
        <p:txBody>
          <a:bodyPr anchor="t">
            <a:normAutofit/>
          </a:bodyPr>
          <a:lstStyle/>
          <a:p>
            <a:pPr marL="0" indent="0">
              <a:buNone/>
            </a:pPr>
            <a:r>
              <a:rPr lang="en-GB" dirty="0"/>
              <a:t>You do not need a qualification to become </a:t>
            </a:r>
            <a:r>
              <a:rPr lang="en-GB" b="1" dirty="0"/>
              <a:t>a childminder </a:t>
            </a:r>
            <a:r>
              <a:rPr lang="en-GB" dirty="0"/>
              <a:t>though you need a pre-registration short course to understand the Early Years Foundation Stage (EYFS), paediatric 1</a:t>
            </a:r>
            <a:r>
              <a:rPr lang="en-GB" baseline="30000" dirty="0"/>
              <a:t>st</a:t>
            </a:r>
            <a:r>
              <a:rPr lang="en-GB" dirty="0"/>
              <a:t> aid training and safeguarding training.</a:t>
            </a:r>
          </a:p>
          <a:p>
            <a:pPr marL="0" indent="0">
              <a:buNone/>
            </a:pPr>
            <a:endParaRPr lang="en-GB" dirty="0"/>
          </a:p>
          <a:p>
            <a:pPr marL="0" indent="0">
              <a:buNone/>
            </a:pPr>
            <a:endParaRPr lang="en-GB" sz="2000" dirty="0"/>
          </a:p>
        </p:txBody>
      </p:sp>
      <p:sp>
        <p:nvSpPr>
          <p:cNvPr id="11" name="Rectangle 10">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Grandmother and child at kitchen">
            <a:extLst>
              <a:ext uri="{FF2B5EF4-FFF2-40B4-BE49-F238E27FC236}">
                <a16:creationId xmlns:a16="http://schemas.microsoft.com/office/drawing/2014/main" id="{4E7F827E-5DCD-506B-6712-9D526E1BE0B2}"/>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075967" y="1803364"/>
            <a:ext cx="4170530" cy="3283165"/>
          </a:xfrm>
          <a:prstGeom prst="rect">
            <a:avLst/>
          </a:prstGeom>
        </p:spPr>
      </p:pic>
      <p:sp>
        <p:nvSpPr>
          <p:cNvPr id="5" name="TextBox 4">
            <a:extLst>
              <a:ext uri="{FF2B5EF4-FFF2-40B4-BE49-F238E27FC236}">
                <a16:creationId xmlns:a16="http://schemas.microsoft.com/office/drawing/2014/main" id="{3D89986A-F866-3485-A567-0596D8485003}"/>
              </a:ext>
            </a:extLst>
          </p:cNvPr>
          <p:cNvSpPr txBox="1"/>
          <p:nvPr/>
        </p:nvSpPr>
        <p:spPr>
          <a:xfrm>
            <a:off x="66675" y="5264372"/>
            <a:ext cx="8639175" cy="707886"/>
          </a:xfrm>
          <a:prstGeom prst="rect">
            <a:avLst/>
          </a:prstGeom>
          <a:noFill/>
        </p:spPr>
        <p:txBody>
          <a:bodyPr wrap="square" rtlCol="0">
            <a:spAutoFit/>
          </a:bodyPr>
          <a:lstStyle/>
          <a:p>
            <a:pPr marL="0" indent="0">
              <a:buNone/>
            </a:pPr>
            <a:endParaRPr lang="en-GB" sz="2000" dirty="0">
              <a:solidFill>
                <a:srgbClr val="115DCD"/>
              </a:solidFill>
            </a:endParaRPr>
          </a:p>
          <a:p>
            <a:pPr marL="0" indent="0">
              <a:buNone/>
            </a:pPr>
            <a:r>
              <a:rPr lang="en-GB" sz="2000" b="1" u="sng" dirty="0">
                <a:solidFill>
                  <a:srgbClr val="115DCD"/>
                </a:solidFill>
                <a:effectLst/>
                <a:ea typeface="Calibri" panose="020F0502020204030204" pitchFamily="34" charset="0"/>
                <a:hlinkClick r:id="rId3">
                  <a:extLst>
                    <a:ext uri="{A12FA001-AC4F-418D-AE19-62706E023703}">
                      <ahyp:hlinkClr xmlns:ahyp="http://schemas.microsoft.com/office/drawing/2018/hyperlinkcolor" val="tx"/>
                    </a:ext>
                  </a:extLst>
                </a:hlinkClick>
              </a:rPr>
              <a:t>How to become a registered childminder in Suffolk | Community Directory</a:t>
            </a:r>
            <a:endParaRPr lang="en-GB" sz="2000" b="1" dirty="0">
              <a:solidFill>
                <a:srgbClr val="115DCD"/>
              </a:solidFill>
            </a:endParaRPr>
          </a:p>
        </p:txBody>
      </p:sp>
    </p:spTree>
    <p:extLst>
      <p:ext uri="{BB962C8B-B14F-4D97-AF65-F5344CB8AC3E}">
        <p14:creationId xmlns:p14="http://schemas.microsoft.com/office/powerpoint/2010/main" val="3623291316"/>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Rectangle 2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76C3D8-547B-CC85-FB08-59BF7143E25F}"/>
              </a:ext>
            </a:extLst>
          </p:cNvPr>
          <p:cNvSpPr>
            <a:spLocks noGrp="1"/>
          </p:cNvSpPr>
          <p:nvPr>
            <p:ph type="title"/>
          </p:nvPr>
        </p:nvSpPr>
        <p:spPr>
          <a:xfrm>
            <a:off x="95937" y="1371601"/>
            <a:ext cx="4051492" cy="2699656"/>
          </a:xfrm>
        </p:spPr>
        <p:txBody>
          <a:bodyPr anchor="b">
            <a:noAutofit/>
          </a:bodyPr>
          <a:lstStyle/>
          <a:p>
            <a:r>
              <a:rPr lang="en-GB" sz="5500" b="1" dirty="0">
                <a:solidFill>
                  <a:srgbClr val="FFFFFF"/>
                </a:solidFill>
              </a:rPr>
              <a:t>Start up grant for new childminders!</a:t>
            </a:r>
            <a:endParaRPr lang="en-GB" sz="5500" dirty="0">
              <a:solidFill>
                <a:srgbClr val="FFFFFF"/>
              </a:solidFill>
            </a:endParaRPr>
          </a:p>
        </p:txBody>
      </p:sp>
      <p:sp>
        <p:nvSpPr>
          <p:cNvPr id="3" name="Content Placeholder 2">
            <a:extLst>
              <a:ext uri="{FF2B5EF4-FFF2-40B4-BE49-F238E27FC236}">
                <a16:creationId xmlns:a16="http://schemas.microsoft.com/office/drawing/2014/main" id="{3AD62789-C9EB-AE2D-FBD5-129F25C4376B}"/>
              </a:ext>
            </a:extLst>
          </p:cNvPr>
          <p:cNvSpPr>
            <a:spLocks noGrp="1"/>
          </p:cNvSpPr>
          <p:nvPr>
            <p:ph idx="1"/>
          </p:nvPr>
        </p:nvSpPr>
        <p:spPr>
          <a:xfrm>
            <a:off x="4236720" y="130629"/>
            <a:ext cx="4665519" cy="6571342"/>
          </a:xfrm>
        </p:spPr>
        <p:txBody>
          <a:bodyPr anchor="ctr">
            <a:normAutofit/>
          </a:bodyPr>
          <a:lstStyle/>
          <a:p>
            <a:r>
              <a:rPr lang="en-GB" dirty="0"/>
              <a:t>For childminders registering from 15/03/2023 a start up grant of £600 is available</a:t>
            </a:r>
          </a:p>
          <a:p>
            <a:r>
              <a:rPr lang="en-GB" dirty="0">
                <a:ea typeface="Calibri" panose="020F0502020204030204" pitchFamily="34" charset="0"/>
                <a:cs typeface="Times New Roman" panose="02020603050405020304" pitchFamily="18" charset="0"/>
              </a:rPr>
              <a:t>For childminders registering with an agency a grant of £1,200</a:t>
            </a:r>
          </a:p>
          <a:p>
            <a:endParaRPr lang="en-GB" sz="2000" dirty="0"/>
          </a:p>
        </p:txBody>
      </p:sp>
      <p:pic>
        <p:nvPicPr>
          <p:cNvPr id="16" name="Graphic 15" descr="Suburban scene">
            <a:extLst>
              <a:ext uri="{FF2B5EF4-FFF2-40B4-BE49-F238E27FC236}">
                <a16:creationId xmlns:a16="http://schemas.microsoft.com/office/drawing/2014/main" id="{C282AC9A-BD97-AC87-F412-D0BD69B42742}"/>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8902248" y="1627051"/>
            <a:ext cx="2823029" cy="2823029"/>
          </a:xfrm>
          <a:prstGeom prst="rect">
            <a:avLst/>
          </a:prstGeom>
        </p:spPr>
      </p:pic>
      <p:sp>
        <p:nvSpPr>
          <p:cNvPr id="4" name="TextBox 3">
            <a:extLst>
              <a:ext uri="{FF2B5EF4-FFF2-40B4-BE49-F238E27FC236}">
                <a16:creationId xmlns:a16="http://schemas.microsoft.com/office/drawing/2014/main" id="{A17362C4-111C-5D9C-53EB-74012A57AE6A}"/>
              </a:ext>
            </a:extLst>
          </p:cNvPr>
          <p:cNvSpPr txBox="1"/>
          <p:nvPr/>
        </p:nvSpPr>
        <p:spPr>
          <a:xfrm>
            <a:off x="4067671" y="5432720"/>
            <a:ext cx="8172994" cy="461665"/>
          </a:xfrm>
          <a:prstGeom prst="rect">
            <a:avLst/>
          </a:prstGeom>
          <a:noFill/>
        </p:spPr>
        <p:txBody>
          <a:bodyPr wrap="square" rtlCol="0">
            <a:spAutoFit/>
          </a:bodyPr>
          <a:lstStyle/>
          <a:p>
            <a:r>
              <a:rPr lang="en-GB" sz="2400" b="1" dirty="0">
                <a:hlinkClick r:id="rId4"/>
              </a:rPr>
              <a:t>Apply for a childminder start-up grant - GOV.UK (www.gov.uk)</a:t>
            </a:r>
            <a:endParaRPr lang="en-GB" sz="2400" b="1" dirty="0"/>
          </a:p>
        </p:txBody>
      </p:sp>
    </p:spTree>
    <p:extLst>
      <p:ext uri="{BB962C8B-B14F-4D97-AF65-F5344CB8AC3E}">
        <p14:creationId xmlns:p14="http://schemas.microsoft.com/office/powerpoint/2010/main" val="986793800"/>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Rectangle 2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76C3D8-547B-CC85-FB08-59BF7143E25F}"/>
              </a:ext>
            </a:extLst>
          </p:cNvPr>
          <p:cNvSpPr>
            <a:spLocks noGrp="1"/>
          </p:cNvSpPr>
          <p:nvPr>
            <p:ph type="title"/>
          </p:nvPr>
        </p:nvSpPr>
        <p:spPr>
          <a:xfrm>
            <a:off x="85725" y="586855"/>
            <a:ext cx="3952101" cy="3387497"/>
          </a:xfrm>
        </p:spPr>
        <p:txBody>
          <a:bodyPr anchor="b">
            <a:normAutofit/>
          </a:bodyPr>
          <a:lstStyle/>
          <a:p>
            <a:r>
              <a:rPr lang="en-GB" sz="5600" b="1" dirty="0">
                <a:solidFill>
                  <a:srgbClr val="FFFFFF"/>
                </a:solidFill>
              </a:rPr>
              <a:t>More</a:t>
            </a:r>
            <a:br>
              <a:rPr lang="en-GB" sz="5600" b="1" dirty="0">
                <a:solidFill>
                  <a:srgbClr val="FFFFFF"/>
                </a:solidFill>
              </a:rPr>
            </a:br>
            <a:r>
              <a:rPr lang="en-GB" sz="5600" b="1" dirty="0">
                <a:solidFill>
                  <a:srgbClr val="FFFFFF"/>
                </a:solidFill>
              </a:rPr>
              <a:t>about childminding</a:t>
            </a:r>
            <a:endParaRPr lang="en-GB" sz="5600" dirty="0">
              <a:solidFill>
                <a:srgbClr val="FFFFFF"/>
              </a:solidFill>
            </a:endParaRPr>
          </a:p>
        </p:txBody>
      </p:sp>
      <p:sp>
        <p:nvSpPr>
          <p:cNvPr id="3" name="Content Placeholder 2">
            <a:extLst>
              <a:ext uri="{FF2B5EF4-FFF2-40B4-BE49-F238E27FC236}">
                <a16:creationId xmlns:a16="http://schemas.microsoft.com/office/drawing/2014/main" id="{3AD62789-C9EB-AE2D-FBD5-129F25C4376B}"/>
              </a:ext>
            </a:extLst>
          </p:cNvPr>
          <p:cNvSpPr>
            <a:spLocks noGrp="1"/>
          </p:cNvSpPr>
          <p:nvPr>
            <p:ph idx="1"/>
          </p:nvPr>
        </p:nvSpPr>
        <p:spPr>
          <a:xfrm>
            <a:off x="4236720" y="416560"/>
            <a:ext cx="4665519" cy="6339840"/>
          </a:xfrm>
        </p:spPr>
        <p:txBody>
          <a:bodyPr anchor="ctr">
            <a:normAutofit/>
          </a:bodyPr>
          <a:lstStyle/>
          <a:p>
            <a:r>
              <a:rPr lang="en-GB" dirty="0"/>
              <a:t>C</a:t>
            </a:r>
            <a:r>
              <a:rPr lang="en-GB" dirty="0">
                <a:ea typeface="Calibri" panose="020F0502020204030204" pitchFamily="34" charset="0"/>
                <a:cs typeface="Times New Roman" panose="02020603050405020304" pitchFamily="18" charset="0"/>
              </a:rPr>
              <a:t>hildminders can look after their own children whilst caring for other children </a:t>
            </a:r>
          </a:p>
          <a:p>
            <a:r>
              <a:rPr lang="en-GB" dirty="0">
                <a:ea typeface="Calibri" panose="020F0502020204030204" pitchFamily="34" charset="0"/>
                <a:cs typeface="Times New Roman" panose="02020603050405020304" pitchFamily="18" charset="0"/>
              </a:rPr>
              <a:t>There is a need for childminders in many areas of Suffolk</a:t>
            </a:r>
          </a:p>
          <a:p>
            <a:r>
              <a:rPr lang="en-GB" dirty="0">
                <a:ea typeface="Calibri" panose="020F0502020204030204" pitchFamily="34" charset="0"/>
                <a:cs typeface="Times New Roman" panose="02020603050405020304" pitchFamily="18" charset="0"/>
              </a:rPr>
              <a:t>Most </a:t>
            </a:r>
            <a:r>
              <a:rPr lang="en-GB" dirty="0">
                <a:effectLst/>
                <a:ea typeface="Calibri" panose="020F0502020204030204" pitchFamily="34" charset="0"/>
                <a:cs typeface="Times New Roman" panose="02020603050405020304" pitchFamily="18" charset="0"/>
              </a:rPr>
              <a:t>childminders operate mainly from their home though can operate for 50% of the time out of their home</a:t>
            </a:r>
          </a:p>
          <a:p>
            <a:r>
              <a:rPr lang="en-GB" dirty="0">
                <a:ea typeface="Calibri" panose="020F0502020204030204" pitchFamily="34" charset="0"/>
                <a:cs typeface="Times New Roman" panose="02020603050405020304" pitchFamily="18" charset="0"/>
              </a:rPr>
              <a:t>Childminders can also employ up to 2 assistants or work alongside another registered childminder</a:t>
            </a:r>
          </a:p>
          <a:p>
            <a:endParaRPr lang="en-GB" sz="2000" dirty="0"/>
          </a:p>
        </p:txBody>
      </p:sp>
      <p:pic>
        <p:nvPicPr>
          <p:cNvPr id="16" name="Graphic 15" descr="Suburban scene">
            <a:extLst>
              <a:ext uri="{FF2B5EF4-FFF2-40B4-BE49-F238E27FC236}">
                <a16:creationId xmlns:a16="http://schemas.microsoft.com/office/drawing/2014/main" id="{C282AC9A-BD97-AC87-F412-D0BD69B42742}"/>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8902248" y="1627051"/>
            <a:ext cx="2823029" cy="2823029"/>
          </a:xfrm>
          <a:prstGeom prst="rect">
            <a:avLst/>
          </a:prstGeom>
        </p:spPr>
      </p:pic>
    </p:spTree>
    <p:extLst>
      <p:ext uri="{BB962C8B-B14F-4D97-AF65-F5344CB8AC3E}">
        <p14:creationId xmlns:p14="http://schemas.microsoft.com/office/powerpoint/2010/main" val="1744593187"/>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DDEDBE-1AA9-0291-6446-0C5E379875A0}"/>
              </a:ext>
            </a:extLst>
          </p:cNvPr>
          <p:cNvSpPr>
            <a:spLocks noGrp="1"/>
          </p:cNvSpPr>
          <p:nvPr>
            <p:ph type="ctrTitle"/>
          </p:nvPr>
        </p:nvSpPr>
        <p:spPr>
          <a:xfrm>
            <a:off x="137615" y="278535"/>
            <a:ext cx="12191997" cy="1033669"/>
          </a:xfrm>
        </p:spPr>
        <p:txBody>
          <a:bodyPr vert="horz" lIns="91440" tIns="45720" rIns="91440" bIns="45720" rtlCol="0" anchor="ctr">
            <a:noAutofit/>
          </a:bodyPr>
          <a:lstStyle/>
          <a:p>
            <a:pPr algn="l"/>
            <a:r>
              <a:rPr lang="en-US" sz="5700" b="1" kern="1200" dirty="0">
                <a:solidFill>
                  <a:srgbClr val="FFFFFF"/>
                </a:solidFill>
                <a:latin typeface="+mj-lt"/>
                <a:ea typeface="+mj-ea"/>
                <a:cs typeface="+mj-cs"/>
              </a:rPr>
              <a:t>How do I get an early years qualification?</a:t>
            </a:r>
            <a:endParaRPr lang="en-US" sz="5700" kern="1200" dirty="0">
              <a:solidFill>
                <a:srgbClr val="FFFFFF"/>
              </a:solidFill>
              <a:latin typeface="+mj-lt"/>
              <a:ea typeface="+mj-ea"/>
              <a:cs typeface="+mj-cs"/>
            </a:endParaRPr>
          </a:p>
        </p:txBody>
      </p:sp>
      <p:sp>
        <p:nvSpPr>
          <p:cNvPr id="4" name="TextBox 3">
            <a:extLst>
              <a:ext uri="{FF2B5EF4-FFF2-40B4-BE49-F238E27FC236}">
                <a16:creationId xmlns:a16="http://schemas.microsoft.com/office/drawing/2014/main" id="{E499B75B-8362-E75C-DABB-D4EFFEC03800}"/>
              </a:ext>
            </a:extLst>
          </p:cNvPr>
          <p:cNvSpPr txBox="1"/>
          <p:nvPr/>
        </p:nvSpPr>
        <p:spPr>
          <a:xfrm>
            <a:off x="361948" y="1985994"/>
            <a:ext cx="11468100" cy="5570756"/>
          </a:xfrm>
          <a:prstGeom prst="rect">
            <a:avLst/>
          </a:prstGeom>
          <a:noFill/>
        </p:spPr>
        <p:txBody>
          <a:bodyPr wrap="square" rtlCol="0">
            <a:spAutoFit/>
          </a:bodyPr>
          <a:lstStyle/>
          <a:p>
            <a:pPr algn="l"/>
            <a:r>
              <a:rPr lang="en-US" sz="2600" b="1" dirty="0"/>
              <a:t>Choosing a training provider – </a:t>
            </a:r>
            <a:r>
              <a:rPr lang="en-US" sz="2600" dirty="0"/>
              <a:t>there are a range of training providers both locally and nationally with different learning options, such as classroom or distance learning and with a range of costs.</a:t>
            </a:r>
          </a:p>
          <a:p>
            <a:pPr algn="l"/>
            <a:endParaRPr lang="en-US" sz="2600" dirty="0"/>
          </a:p>
          <a:p>
            <a:r>
              <a:rPr lang="en-GB" sz="2600" b="1" dirty="0"/>
              <a:t>There </a:t>
            </a:r>
            <a:r>
              <a:rPr lang="en-GB" sz="2600" b="1" dirty="0">
                <a:effectLst/>
                <a:ea typeface="Calibri" panose="020F0502020204030204" pitchFamily="34" charset="0"/>
                <a:cs typeface="Times New Roman" panose="02020603050405020304" pitchFamily="18" charset="0"/>
              </a:rPr>
              <a:t>are a range of easily accessible early years qualifications at all levels – </a:t>
            </a:r>
          </a:p>
          <a:p>
            <a:r>
              <a:rPr lang="en-GB" sz="2600" dirty="0">
                <a:effectLst/>
                <a:ea typeface="Calibri" panose="020F0502020204030204" pitchFamily="34" charset="0"/>
                <a:cs typeface="Times New Roman" panose="02020603050405020304" pitchFamily="18" charset="0"/>
              </a:rPr>
              <a:t>Level 2 &amp; Level 3 qualifications are most popular and take 1 - 2 years to complete. You can also train to degree level and beyond in Early Years.</a:t>
            </a:r>
          </a:p>
          <a:p>
            <a:endParaRPr lang="en-GB" sz="2600" dirty="0">
              <a:effectLst/>
              <a:ea typeface="Calibri" panose="020F0502020204030204" pitchFamily="34" charset="0"/>
              <a:cs typeface="Times New Roman" panose="02020603050405020304" pitchFamily="18" charset="0"/>
            </a:endParaRPr>
          </a:p>
          <a:p>
            <a:pPr algn="l"/>
            <a:r>
              <a:rPr lang="en-US" sz="2600" dirty="0"/>
              <a:t>The government currently provide free level 3 qualifications dependent upon eligibility.   </a:t>
            </a:r>
            <a:r>
              <a:rPr lang="en-US" sz="2600" dirty="0">
                <a:solidFill>
                  <a:srgbClr val="115DCD"/>
                </a:solidFill>
              </a:rPr>
              <a:t> </a:t>
            </a:r>
            <a:r>
              <a:rPr lang="en-US" sz="2600" b="1" dirty="0">
                <a:solidFill>
                  <a:srgbClr val="115DCD"/>
                </a:solidFill>
                <a:hlinkClick r:id="rId2">
                  <a:extLst>
                    <a:ext uri="{A12FA001-AC4F-418D-AE19-62706E023703}">
                      <ahyp:hlinkClr xmlns:ahyp="http://schemas.microsoft.com/office/drawing/2018/hyperlinkcolor" val="tx"/>
                    </a:ext>
                  </a:extLst>
                </a:hlinkClick>
              </a:rPr>
              <a:t>Government guidance on free, Level 3 qualifications</a:t>
            </a:r>
            <a:endParaRPr lang="en-US" sz="2600" b="1" dirty="0">
              <a:solidFill>
                <a:srgbClr val="115DCD"/>
              </a:solidFill>
            </a:endParaRPr>
          </a:p>
          <a:p>
            <a:endParaRPr lang="en-GB" sz="2600" dirty="0">
              <a:effectLst/>
              <a:ea typeface="Calibri" panose="020F0502020204030204" pitchFamily="34" charset="0"/>
              <a:cs typeface="Times New Roman" panose="02020603050405020304" pitchFamily="18" charset="0"/>
            </a:endParaRPr>
          </a:p>
          <a:p>
            <a:endParaRPr lang="en-GB" sz="2400" b="1" dirty="0">
              <a:effectLst/>
              <a:ea typeface="Calibri" panose="020F0502020204030204" pitchFamily="34" charset="0"/>
              <a:cs typeface="Times New Roman" panose="02020603050405020304" pitchFamily="18" charset="0"/>
            </a:endParaRPr>
          </a:p>
          <a:p>
            <a:pPr algn="l"/>
            <a:endParaRPr lang="en-US" sz="2300" dirty="0">
              <a:solidFill>
                <a:srgbClr val="0446A8"/>
              </a:solidFill>
            </a:endParaRPr>
          </a:p>
          <a:p>
            <a:pPr algn="l"/>
            <a:endParaRPr lang="en-US" sz="2300" dirty="0">
              <a:solidFill>
                <a:srgbClr val="0446A8"/>
              </a:solidFill>
            </a:endParaRPr>
          </a:p>
        </p:txBody>
      </p:sp>
    </p:spTree>
    <p:extLst>
      <p:ext uri="{BB962C8B-B14F-4D97-AF65-F5344CB8AC3E}">
        <p14:creationId xmlns:p14="http://schemas.microsoft.com/office/powerpoint/2010/main" val="74794722"/>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DDEDBE-1AA9-0291-6446-0C5E379875A0}"/>
              </a:ext>
            </a:extLst>
          </p:cNvPr>
          <p:cNvSpPr>
            <a:spLocks noGrp="1"/>
          </p:cNvSpPr>
          <p:nvPr>
            <p:ph type="ctrTitle"/>
          </p:nvPr>
        </p:nvSpPr>
        <p:spPr>
          <a:xfrm>
            <a:off x="459350" y="351035"/>
            <a:ext cx="12191997" cy="1033669"/>
          </a:xfrm>
        </p:spPr>
        <p:txBody>
          <a:bodyPr vert="horz" lIns="91440" tIns="45720" rIns="91440" bIns="45720" rtlCol="0" anchor="ctr">
            <a:noAutofit/>
          </a:bodyPr>
          <a:lstStyle/>
          <a:p>
            <a:pPr algn="l"/>
            <a:r>
              <a:rPr lang="en-GB" sz="5000" b="1" dirty="0">
                <a:solidFill>
                  <a:schemeClr val="bg1"/>
                </a:solidFill>
              </a:rPr>
              <a:t>Gaining a qualification whilst working in the early years</a:t>
            </a:r>
            <a:endParaRPr lang="en-US" sz="5000" kern="1200" dirty="0">
              <a:solidFill>
                <a:srgbClr val="FFFFFF"/>
              </a:solidFill>
              <a:latin typeface="+mj-lt"/>
              <a:ea typeface="+mj-ea"/>
              <a:cs typeface="+mj-cs"/>
            </a:endParaRPr>
          </a:p>
        </p:txBody>
      </p:sp>
      <p:sp>
        <p:nvSpPr>
          <p:cNvPr id="4" name="TextBox 3">
            <a:extLst>
              <a:ext uri="{FF2B5EF4-FFF2-40B4-BE49-F238E27FC236}">
                <a16:creationId xmlns:a16="http://schemas.microsoft.com/office/drawing/2014/main" id="{E499B75B-8362-E75C-DABB-D4EFFEC03800}"/>
              </a:ext>
            </a:extLst>
          </p:cNvPr>
          <p:cNvSpPr txBox="1"/>
          <p:nvPr/>
        </p:nvSpPr>
        <p:spPr>
          <a:xfrm>
            <a:off x="328198" y="1837922"/>
            <a:ext cx="7267577" cy="5970865"/>
          </a:xfrm>
          <a:prstGeom prst="rect">
            <a:avLst/>
          </a:prstGeom>
          <a:noFill/>
        </p:spPr>
        <p:txBody>
          <a:bodyPr wrap="square" rtlCol="0">
            <a:spAutoFit/>
          </a:bodyPr>
          <a:lstStyle/>
          <a:p>
            <a:pPr marL="0" indent="0">
              <a:buNone/>
            </a:pPr>
            <a:r>
              <a:rPr lang="en-US" sz="2800" b="1" dirty="0"/>
              <a:t>Qualification routes</a:t>
            </a:r>
          </a:p>
          <a:p>
            <a:pPr marL="457200" indent="-457200">
              <a:buFont typeface="Arial" panose="020B0604020202020204" pitchFamily="34" charset="0"/>
              <a:buChar char="•"/>
            </a:pPr>
            <a:r>
              <a:rPr lang="en-US" sz="2600" dirty="0"/>
              <a:t>You can study in a college full time with work placements in early years provision.  The Level 3 qualifications such as T levels &amp; diplomas take 2 years to complete and local colleges in Suffolk offer these courses.</a:t>
            </a:r>
          </a:p>
          <a:p>
            <a:pPr marL="457200" indent="-457200">
              <a:buFont typeface="Arial" panose="020B0604020202020204" pitchFamily="34" charset="0"/>
              <a:buChar char="•"/>
            </a:pPr>
            <a:r>
              <a:rPr lang="en-US" sz="2600" dirty="0"/>
              <a:t>You can do an apprenticeship whilst earning a wage working in an early years provision.  These take between 18 months and 2 years to complete.  </a:t>
            </a:r>
          </a:p>
          <a:p>
            <a:pPr marL="0" indent="0">
              <a:buNone/>
            </a:pPr>
            <a:r>
              <a:rPr lang="en-GB" sz="2400" dirty="0">
                <a:effectLst/>
                <a:ea typeface="Calibri" panose="020F0502020204030204" pitchFamily="34" charset="0"/>
                <a:cs typeface="Times New Roman" panose="02020603050405020304" pitchFamily="18" charset="0"/>
              </a:rPr>
              <a:t> </a:t>
            </a:r>
          </a:p>
          <a:p>
            <a:endParaRPr lang="en-GB" sz="2600" dirty="0">
              <a:effectLst/>
              <a:ea typeface="Calibri" panose="020F0502020204030204" pitchFamily="34" charset="0"/>
              <a:cs typeface="Times New Roman" panose="02020603050405020304" pitchFamily="18" charset="0"/>
            </a:endParaRPr>
          </a:p>
          <a:p>
            <a:endParaRPr lang="en-GB" sz="2400" b="1" dirty="0">
              <a:effectLst/>
              <a:ea typeface="Calibri" panose="020F0502020204030204" pitchFamily="34" charset="0"/>
              <a:cs typeface="Times New Roman" panose="02020603050405020304" pitchFamily="18" charset="0"/>
            </a:endParaRPr>
          </a:p>
          <a:p>
            <a:pPr algn="l"/>
            <a:endParaRPr lang="en-US" sz="2300" dirty="0">
              <a:solidFill>
                <a:srgbClr val="0446A8"/>
              </a:solidFill>
            </a:endParaRPr>
          </a:p>
          <a:p>
            <a:pPr algn="l"/>
            <a:endParaRPr lang="en-US" sz="2300" dirty="0">
              <a:solidFill>
                <a:srgbClr val="0446A8"/>
              </a:solidFill>
            </a:endParaRPr>
          </a:p>
        </p:txBody>
      </p:sp>
      <p:pic>
        <p:nvPicPr>
          <p:cNvPr id="6" name="Content Placeholder 8" descr="Child playing with bubbles">
            <a:extLst>
              <a:ext uri="{FF2B5EF4-FFF2-40B4-BE49-F238E27FC236}">
                <a16:creationId xmlns:a16="http://schemas.microsoft.com/office/drawing/2014/main" id="{331CB3BD-5E12-DCCB-AACB-B87F88A1C17B}"/>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b="-1"/>
          <a:stretch/>
        </p:blipFill>
        <p:spPr>
          <a:xfrm>
            <a:off x="7923973" y="2425351"/>
            <a:ext cx="3906079" cy="3047945"/>
          </a:xfrm>
          <a:prstGeom prst="rect">
            <a:avLst/>
          </a:prstGeom>
        </p:spPr>
      </p:pic>
      <p:sp>
        <p:nvSpPr>
          <p:cNvPr id="7" name="TextBox 6">
            <a:extLst>
              <a:ext uri="{FF2B5EF4-FFF2-40B4-BE49-F238E27FC236}">
                <a16:creationId xmlns:a16="http://schemas.microsoft.com/office/drawing/2014/main" id="{7C57864B-800E-C9E0-040C-370770850060}"/>
              </a:ext>
            </a:extLst>
          </p:cNvPr>
          <p:cNvSpPr txBox="1"/>
          <p:nvPr/>
        </p:nvSpPr>
        <p:spPr>
          <a:xfrm>
            <a:off x="-92811" y="5919426"/>
            <a:ext cx="12377617" cy="492443"/>
          </a:xfrm>
          <a:prstGeom prst="rect">
            <a:avLst/>
          </a:prstGeom>
          <a:noFill/>
        </p:spPr>
        <p:txBody>
          <a:bodyPr wrap="square" rtlCol="0">
            <a:spAutoFit/>
          </a:bodyPr>
          <a:lstStyle/>
          <a:p>
            <a:pPr algn="ctr"/>
            <a:r>
              <a:rPr lang="en-GB" sz="2600" b="1" dirty="0">
                <a:ea typeface="Calibri" panose="020F0502020204030204" pitchFamily="34" charset="0"/>
                <a:cs typeface="Times New Roman" panose="02020603050405020304" pitchFamily="18" charset="0"/>
              </a:rPr>
              <a:t>Contact </a:t>
            </a:r>
            <a:r>
              <a:rPr lang="en-GB" sz="2600" b="1" dirty="0">
                <a:effectLst/>
                <a:ea typeface="Calibri" panose="020F0502020204030204" pitchFamily="34" charset="0"/>
                <a:cs typeface="Times New Roman" panose="02020603050405020304" pitchFamily="18" charset="0"/>
              </a:rPr>
              <a:t>your local college, training provider or </a:t>
            </a:r>
            <a:r>
              <a:rPr lang="en-GB" sz="2600" b="1" u="sng" dirty="0">
                <a:solidFill>
                  <a:srgbClr val="115DCD"/>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Apprenticeships Suffolk</a:t>
            </a:r>
            <a:r>
              <a:rPr lang="en-GB" sz="2600" b="1" u="sng" dirty="0">
                <a:solidFill>
                  <a:srgbClr val="115DCD"/>
                </a:solidFill>
                <a:effectLst/>
                <a:latin typeface="Calibri" panose="020F0502020204030204" pitchFamily="34" charset="0"/>
                <a:ea typeface="Calibri" panose="020F0502020204030204" pitchFamily="34" charset="0"/>
                <a:cs typeface="Times New Roman" panose="02020603050405020304" pitchFamily="18" charset="0"/>
              </a:rPr>
              <a:t> </a:t>
            </a:r>
            <a:r>
              <a:rPr lang="en-GB" sz="2600" b="1" dirty="0">
                <a:latin typeface="Calibri" panose="020F0502020204030204" pitchFamily="34" charset="0"/>
                <a:ea typeface="Calibri" panose="020F0502020204030204" pitchFamily="34" charset="0"/>
                <a:cs typeface="Times New Roman" panose="02020603050405020304" pitchFamily="18" charset="0"/>
              </a:rPr>
              <a:t>for information</a:t>
            </a:r>
            <a:endParaRPr lang="en-GB" sz="2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456273"/>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DDEDBE-1AA9-0291-6446-0C5E379875A0}"/>
              </a:ext>
            </a:extLst>
          </p:cNvPr>
          <p:cNvSpPr>
            <a:spLocks noGrp="1"/>
          </p:cNvSpPr>
          <p:nvPr>
            <p:ph type="ctrTitle"/>
          </p:nvPr>
        </p:nvSpPr>
        <p:spPr>
          <a:xfrm>
            <a:off x="459350" y="351035"/>
            <a:ext cx="12191997" cy="1033669"/>
          </a:xfrm>
        </p:spPr>
        <p:txBody>
          <a:bodyPr vert="horz" lIns="91440" tIns="45720" rIns="91440" bIns="45720" rtlCol="0" anchor="ctr">
            <a:noAutofit/>
          </a:bodyPr>
          <a:lstStyle/>
          <a:p>
            <a:pPr algn="l"/>
            <a:r>
              <a:rPr lang="en-GB" sz="5000" b="1" dirty="0">
                <a:solidFill>
                  <a:schemeClr val="bg1"/>
                </a:solidFill>
              </a:rPr>
              <a:t>Gaining a qualification whilst working in the early years</a:t>
            </a:r>
            <a:endParaRPr lang="en-US" sz="5000" kern="1200" dirty="0">
              <a:solidFill>
                <a:srgbClr val="FFFFFF"/>
              </a:solidFill>
              <a:latin typeface="+mj-lt"/>
              <a:ea typeface="+mj-ea"/>
              <a:cs typeface="+mj-cs"/>
            </a:endParaRPr>
          </a:p>
        </p:txBody>
      </p:sp>
      <p:sp>
        <p:nvSpPr>
          <p:cNvPr id="4" name="TextBox 3">
            <a:extLst>
              <a:ext uri="{FF2B5EF4-FFF2-40B4-BE49-F238E27FC236}">
                <a16:creationId xmlns:a16="http://schemas.microsoft.com/office/drawing/2014/main" id="{E499B75B-8362-E75C-DABB-D4EFFEC03800}"/>
              </a:ext>
            </a:extLst>
          </p:cNvPr>
          <p:cNvSpPr txBox="1"/>
          <p:nvPr/>
        </p:nvSpPr>
        <p:spPr>
          <a:xfrm>
            <a:off x="459350" y="1948467"/>
            <a:ext cx="11559002" cy="4955203"/>
          </a:xfrm>
          <a:prstGeom prst="rect">
            <a:avLst/>
          </a:prstGeom>
          <a:noFill/>
        </p:spPr>
        <p:txBody>
          <a:bodyPr wrap="square" rtlCol="0">
            <a:spAutoFit/>
          </a:bodyPr>
          <a:lstStyle/>
          <a:p>
            <a:r>
              <a:rPr lang="en-GB" sz="2800" b="1" dirty="0"/>
              <a:t>Unqualified </a:t>
            </a:r>
            <a:r>
              <a:rPr lang="en-GB" sz="2800" b="1" dirty="0">
                <a:effectLst/>
                <a:ea typeface="Calibri" panose="020F0502020204030204" pitchFamily="34" charset="0"/>
                <a:cs typeface="Times New Roman" panose="02020603050405020304" pitchFamily="18" charset="0"/>
              </a:rPr>
              <a:t>jobs - </a:t>
            </a:r>
            <a:r>
              <a:rPr lang="en-GB" sz="2800" dirty="0">
                <a:effectLst/>
                <a:ea typeface="Calibri" panose="020F0502020204030204" pitchFamily="34" charset="0"/>
                <a:cs typeface="Times New Roman" panose="02020603050405020304" pitchFamily="18" charset="0"/>
              </a:rPr>
              <a:t>Many early </a:t>
            </a:r>
            <a:r>
              <a:rPr lang="en-GB" sz="2800" dirty="0">
                <a:ea typeface="Calibri" panose="020F0502020204030204" pitchFamily="34" charset="0"/>
                <a:cs typeface="Times New Roman" panose="02020603050405020304" pitchFamily="18" charset="0"/>
              </a:rPr>
              <a:t>y</a:t>
            </a:r>
            <a:r>
              <a:rPr lang="en-GB" sz="2800" dirty="0">
                <a:effectLst/>
                <a:ea typeface="Calibri" panose="020F0502020204030204" pitchFamily="34" charset="0"/>
                <a:cs typeface="Times New Roman" panose="02020603050405020304" pitchFamily="18" charset="0"/>
              </a:rPr>
              <a:t>ears settings and out of school clubs take on volunteers, apprentices or unqualified staff. However, most staff must be qualified to provide the legal ratios of trained adults to children. This means qualified positions are the most common roles advertised.</a:t>
            </a:r>
          </a:p>
          <a:p>
            <a:endParaRPr lang="en-GB" sz="2800" dirty="0">
              <a:effectLst/>
              <a:ea typeface="Calibri" panose="020F0502020204030204" pitchFamily="34" charset="0"/>
              <a:cs typeface="Times New Roman" panose="02020603050405020304" pitchFamily="18" charset="0"/>
            </a:endParaRPr>
          </a:p>
          <a:p>
            <a:r>
              <a:rPr lang="en-GB" sz="2800" b="1" dirty="0">
                <a:ea typeface="Calibri" panose="020F0502020204030204" pitchFamily="34" charset="0"/>
                <a:cs typeface="Times New Roman" panose="02020603050405020304" pitchFamily="18" charset="0"/>
              </a:rPr>
              <a:t>Beware! </a:t>
            </a:r>
            <a:r>
              <a:rPr lang="en-GB" sz="2800" b="1" dirty="0">
                <a:effectLst/>
                <a:ea typeface="Calibri" panose="020F0502020204030204" pitchFamily="34" charset="0"/>
                <a:cs typeface="Times New Roman" panose="02020603050405020304" pitchFamily="18" charset="0"/>
              </a:rPr>
              <a:t>– </a:t>
            </a:r>
            <a:r>
              <a:rPr lang="en-GB" sz="2800" dirty="0">
                <a:effectLst/>
                <a:ea typeface="Calibri" panose="020F0502020204030204" pitchFamily="34" charset="0"/>
                <a:cs typeface="Times New Roman" panose="02020603050405020304" pitchFamily="18" charset="0"/>
              </a:rPr>
              <a:t>Early Years qualifications </a:t>
            </a:r>
            <a:r>
              <a:rPr lang="en-GB" sz="2800" b="1" dirty="0">
                <a:effectLst/>
                <a:ea typeface="Calibri" panose="020F0502020204030204" pitchFamily="34" charset="0"/>
                <a:cs typeface="Times New Roman" panose="02020603050405020304" pitchFamily="18" charset="0"/>
              </a:rPr>
              <a:t>must</a:t>
            </a:r>
            <a:r>
              <a:rPr lang="en-GB" sz="2800" dirty="0">
                <a:effectLst/>
                <a:ea typeface="Calibri" panose="020F0502020204030204" pitchFamily="34" charset="0"/>
                <a:cs typeface="Times New Roman" panose="02020603050405020304" pitchFamily="18" charset="0"/>
              </a:rPr>
              <a:t> be considered full and relevant by the DfE to count in legal ratios.                                                                                                  </a:t>
            </a:r>
          </a:p>
          <a:p>
            <a:pPr marL="0" indent="0">
              <a:buNone/>
            </a:pPr>
            <a:r>
              <a:rPr lang="en-GB" sz="2400" dirty="0">
                <a:effectLst/>
                <a:ea typeface="Calibri" panose="020F0502020204030204" pitchFamily="34" charset="0"/>
                <a:cs typeface="Times New Roman" panose="02020603050405020304" pitchFamily="18" charset="0"/>
              </a:rPr>
              <a:t> </a:t>
            </a:r>
          </a:p>
          <a:p>
            <a:endParaRPr lang="en-GB" sz="2600" dirty="0">
              <a:effectLst/>
              <a:ea typeface="Calibri" panose="020F0502020204030204" pitchFamily="34" charset="0"/>
              <a:cs typeface="Times New Roman" panose="02020603050405020304" pitchFamily="18" charset="0"/>
            </a:endParaRPr>
          </a:p>
          <a:p>
            <a:endParaRPr lang="en-GB" sz="2400" b="1" dirty="0">
              <a:effectLst/>
              <a:ea typeface="Calibri" panose="020F0502020204030204" pitchFamily="34" charset="0"/>
              <a:cs typeface="Times New Roman" panose="02020603050405020304" pitchFamily="18" charset="0"/>
            </a:endParaRPr>
          </a:p>
          <a:p>
            <a:pPr algn="l"/>
            <a:endParaRPr lang="en-US" sz="2300" dirty="0">
              <a:solidFill>
                <a:srgbClr val="0446A8"/>
              </a:solidFill>
            </a:endParaRPr>
          </a:p>
          <a:p>
            <a:pPr algn="l"/>
            <a:endParaRPr lang="en-US" sz="2300" dirty="0">
              <a:solidFill>
                <a:srgbClr val="0446A8"/>
              </a:solidFill>
            </a:endParaRPr>
          </a:p>
        </p:txBody>
      </p:sp>
      <p:sp>
        <p:nvSpPr>
          <p:cNvPr id="7" name="TextBox 6">
            <a:extLst>
              <a:ext uri="{FF2B5EF4-FFF2-40B4-BE49-F238E27FC236}">
                <a16:creationId xmlns:a16="http://schemas.microsoft.com/office/drawing/2014/main" id="{7C57864B-800E-C9E0-040C-370770850060}"/>
              </a:ext>
            </a:extLst>
          </p:cNvPr>
          <p:cNvSpPr txBox="1"/>
          <p:nvPr/>
        </p:nvSpPr>
        <p:spPr>
          <a:xfrm>
            <a:off x="459350" y="5266283"/>
            <a:ext cx="12489485" cy="969496"/>
          </a:xfrm>
          <a:prstGeom prst="rect">
            <a:avLst/>
          </a:prstGeom>
          <a:noFill/>
        </p:spPr>
        <p:txBody>
          <a:bodyPr wrap="square" rtlCol="0">
            <a:spAutoFit/>
          </a:bodyPr>
          <a:lstStyle/>
          <a:p>
            <a:pPr>
              <a:spcAft>
                <a:spcPts val="600"/>
              </a:spcAft>
            </a:pPr>
            <a:r>
              <a:rPr lang="en-GB" sz="2600" b="1" dirty="0">
                <a:solidFill>
                  <a:srgbClr val="0070C0"/>
                </a:solidFill>
                <a:hlinkClick r:id="rId3">
                  <a:extLst>
                    <a:ext uri="{A12FA001-AC4F-418D-AE19-62706E023703}">
                      <ahyp:hlinkClr xmlns:ahyp="http://schemas.microsoft.com/office/drawing/2018/hyperlinkcolor" val="tx"/>
                    </a:ext>
                  </a:extLst>
                </a:hlinkClick>
              </a:rPr>
              <a:t>Training and Qualifications – Suffolk Learning</a:t>
            </a:r>
            <a:r>
              <a:rPr lang="en-GB" sz="2600" b="1" dirty="0">
                <a:solidFill>
                  <a:srgbClr val="0070C0"/>
                </a:solidFill>
              </a:rPr>
              <a:t>                                            </a:t>
            </a:r>
          </a:p>
          <a:p>
            <a:pPr>
              <a:spcAft>
                <a:spcPts val="600"/>
              </a:spcAft>
            </a:pPr>
            <a:r>
              <a:rPr lang="en-GB" sz="2600" b="1" i="0" u="sng" dirty="0">
                <a:solidFill>
                  <a:srgbClr val="0070C0"/>
                </a:solidFill>
                <a:effectLst/>
                <a:hlinkClick r:id="rId4">
                  <a:extLst>
                    <a:ext uri="{A12FA001-AC4F-418D-AE19-62706E023703}">
                      <ahyp:hlinkClr xmlns:ahyp="http://schemas.microsoft.com/office/drawing/2018/hyperlinkcolor" val="tx"/>
                    </a:ext>
                  </a:extLst>
                </a:hlinkClick>
              </a:rPr>
              <a:t>Check early years qualifications – GOV.UK (www.gov.uk)</a:t>
            </a:r>
            <a:endParaRPr lang="en-GB" sz="2600" b="1" i="0" u="sng" dirty="0">
              <a:solidFill>
                <a:srgbClr val="0070C0"/>
              </a:solidFill>
              <a:effectLst/>
            </a:endParaRPr>
          </a:p>
        </p:txBody>
      </p:sp>
    </p:spTree>
    <p:extLst>
      <p:ext uri="{BB962C8B-B14F-4D97-AF65-F5344CB8AC3E}">
        <p14:creationId xmlns:p14="http://schemas.microsoft.com/office/powerpoint/2010/main" val="577033692"/>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6" descr="Baby crawling on the floor">
            <a:extLst>
              <a:ext uri="{FF2B5EF4-FFF2-40B4-BE49-F238E27FC236}">
                <a16:creationId xmlns:a16="http://schemas.microsoft.com/office/drawing/2014/main" id="{7370152A-53BF-8C80-45FE-5389256BA3B5}"/>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0" y="1302606"/>
            <a:ext cx="4413566" cy="4252313"/>
          </a:xfrm>
          <a:custGeom>
            <a:avLst/>
            <a:gdLst/>
            <a:ahLst/>
            <a:cxnLst/>
            <a:rect l="l" t="t" r="r" b="b"/>
            <a:pathLst>
              <a:path w="4413586" h="4252313">
                <a:moveTo>
                  <a:pt x="0" y="0"/>
                </a:moveTo>
                <a:lnTo>
                  <a:pt x="2062856" y="0"/>
                </a:lnTo>
                <a:lnTo>
                  <a:pt x="2063084" y="493"/>
                </a:lnTo>
                <a:lnTo>
                  <a:pt x="2450944" y="493"/>
                </a:lnTo>
                <a:lnTo>
                  <a:pt x="4413586" y="4252313"/>
                </a:lnTo>
                <a:lnTo>
                  <a:pt x="388087" y="4252313"/>
                </a:lnTo>
                <a:lnTo>
                  <a:pt x="388087" y="4251820"/>
                </a:lnTo>
                <a:lnTo>
                  <a:pt x="0" y="4251820"/>
                </a:lnTo>
                <a:close/>
              </a:path>
            </a:pathLst>
          </a:custGeom>
        </p:spPr>
      </p:pic>
      <p:sp>
        <p:nvSpPr>
          <p:cNvPr id="10" name="Freeform: Shape 9">
            <a:extLst>
              <a:ext uri="{FF2B5EF4-FFF2-40B4-BE49-F238E27FC236}">
                <a16:creationId xmlns:a16="http://schemas.microsoft.com/office/drawing/2014/main" id="{0CBF71E6-C54A-4E15-90AD-354C394355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65697" y="1303083"/>
            <a:ext cx="9226303" cy="4251821"/>
          </a:xfrm>
          <a:custGeom>
            <a:avLst/>
            <a:gdLst>
              <a:gd name="connsiteX0" fmla="*/ 0 w 9226303"/>
              <a:gd name="connsiteY0" fmla="*/ 0 h 4251821"/>
              <a:gd name="connsiteX1" fmla="*/ 9226303 w 9226303"/>
              <a:gd name="connsiteY1" fmla="*/ 0 h 4251821"/>
              <a:gd name="connsiteX2" fmla="*/ 7263661 w 9226303"/>
              <a:gd name="connsiteY2" fmla="*/ 4251821 h 4251821"/>
              <a:gd name="connsiteX3" fmla="*/ 0 w 9226303"/>
              <a:gd name="connsiteY3" fmla="*/ 4251821 h 4251821"/>
            </a:gdLst>
            <a:ahLst/>
            <a:cxnLst>
              <a:cxn ang="0">
                <a:pos x="connsiteX0" y="connsiteY0"/>
              </a:cxn>
              <a:cxn ang="0">
                <a:pos x="connsiteX1" y="connsiteY1"/>
              </a:cxn>
              <a:cxn ang="0">
                <a:pos x="connsiteX2" y="connsiteY2"/>
              </a:cxn>
              <a:cxn ang="0">
                <a:pos x="connsiteX3" y="connsiteY3"/>
              </a:cxn>
            </a:cxnLst>
            <a:rect l="l" t="t" r="r" b="b"/>
            <a:pathLst>
              <a:path w="9226303" h="4251821">
                <a:moveTo>
                  <a:pt x="0" y="0"/>
                </a:moveTo>
                <a:lnTo>
                  <a:pt x="9226303" y="0"/>
                </a:lnTo>
                <a:lnTo>
                  <a:pt x="7263661" y="4251821"/>
                </a:lnTo>
                <a:lnTo>
                  <a:pt x="0" y="4251821"/>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lumMod val="95000"/>
                </a:schemeClr>
              </a:solidFill>
            </a:endParaRPr>
          </a:p>
        </p:txBody>
      </p:sp>
      <p:sp>
        <p:nvSpPr>
          <p:cNvPr id="5" name="TextBox 4">
            <a:extLst>
              <a:ext uri="{FF2B5EF4-FFF2-40B4-BE49-F238E27FC236}">
                <a16:creationId xmlns:a16="http://schemas.microsoft.com/office/drawing/2014/main" id="{55150B65-33BB-0A3F-B023-ECDA2987FBE6}"/>
              </a:ext>
            </a:extLst>
          </p:cNvPr>
          <p:cNvSpPr txBox="1"/>
          <p:nvPr/>
        </p:nvSpPr>
        <p:spPr>
          <a:xfrm>
            <a:off x="279400" y="5554904"/>
            <a:ext cx="11633200" cy="846386"/>
          </a:xfrm>
          <a:prstGeom prst="rect">
            <a:avLst/>
          </a:prstGeom>
          <a:noFill/>
        </p:spPr>
        <p:txBody>
          <a:bodyPr wrap="square" lIns="91440" tIns="45720" rIns="91440" bIns="45720" rtlCol="0" anchor="t">
            <a:spAutoFit/>
          </a:bodyPr>
          <a:lstStyle/>
          <a:p>
            <a:pPr>
              <a:spcAft>
                <a:spcPts val="600"/>
              </a:spcAft>
            </a:pPr>
            <a:r>
              <a:rPr lang="en-GB" sz="2200" b="1" dirty="0">
                <a:solidFill>
                  <a:srgbClr val="0070C0"/>
                </a:solidFill>
                <a:hlinkClick r:id="rId4">
                  <a:extLst>
                    <a:ext uri="{A12FA001-AC4F-418D-AE19-62706E023703}">
                      <ahyp:hlinkClr xmlns:ahyp="http://schemas.microsoft.com/office/drawing/2018/hyperlinkcolor" val="tx"/>
                    </a:ext>
                  </a:extLst>
                </a:hlinkClick>
              </a:rPr>
              <a:t>Early years initial teacher training (ITT) providers - GOV.UK (www.gov.uk)</a:t>
            </a:r>
            <a:endParaRPr lang="en-GB" sz="2200" i="0">
              <a:solidFill>
                <a:srgbClr val="0070C0"/>
              </a:solidFill>
              <a:effectLst/>
              <a:ea typeface="Calibri"/>
              <a:cs typeface="Calibri"/>
            </a:endParaRPr>
          </a:p>
          <a:p>
            <a:pPr>
              <a:spcAft>
                <a:spcPts val="600"/>
              </a:spcAft>
            </a:pPr>
            <a:r>
              <a:rPr lang="en-GB" sz="2200" b="1" dirty="0">
                <a:solidFill>
                  <a:srgbClr val="0563C1"/>
                </a:solidFill>
                <a:hlinkClick r:id="rId5"/>
              </a:rPr>
              <a:t>Early years initial teacher training: 2023 to 2024 funding guidance - GOV.UK (www.gov.uk)</a:t>
            </a:r>
            <a:endParaRPr lang="en-GB">
              <a:solidFill>
                <a:srgbClr val="0563C1"/>
              </a:solidFill>
              <a:hlinkClick r:id="rId5"/>
            </a:endParaRPr>
          </a:p>
        </p:txBody>
      </p:sp>
      <p:sp>
        <p:nvSpPr>
          <p:cNvPr id="6" name="TextBox 5">
            <a:extLst>
              <a:ext uri="{FF2B5EF4-FFF2-40B4-BE49-F238E27FC236}">
                <a16:creationId xmlns:a16="http://schemas.microsoft.com/office/drawing/2014/main" id="{21D4F428-4742-3934-8B2D-53CE9DAFC362}"/>
              </a:ext>
            </a:extLst>
          </p:cNvPr>
          <p:cNvSpPr txBox="1"/>
          <p:nvPr/>
        </p:nvSpPr>
        <p:spPr>
          <a:xfrm>
            <a:off x="714375" y="122864"/>
            <a:ext cx="11087100" cy="1015663"/>
          </a:xfrm>
          <a:prstGeom prst="rect">
            <a:avLst/>
          </a:prstGeom>
          <a:noFill/>
        </p:spPr>
        <p:txBody>
          <a:bodyPr wrap="square" rtlCol="0">
            <a:spAutoFit/>
          </a:bodyPr>
          <a:lstStyle/>
          <a:p>
            <a:r>
              <a:rPr lang="en-GB" sz="6000" b="1" dirty="0">
                <a:solidFill>
                  <a:srgbClr val="0446A8"/>
                </a:solidFill>
                <a:latin typeface="+mj-lt"/>
              </a:rPr>
              <a:t>Already have a degree?</a:t>
            </a:r>
            <a:endParaRPr lang="en-GB" sz="6000" dirty="0">
              <a:solidFill>
                <a:srgbClr val="0446A8"/>
              </a:solidFill>
              <a:latin typeface="+mj-lt"/>
            </a:endParaRPr>
          </a:p>
        </p:txBody>
      </p:sp>
      <p:sp>
        <p:nvSpPr>
          <p:cNvPr id="8" name="TextBox 7">
            <a:extLst>
              <a:ext uri="{FF2B5EF4-FFF2-40B4-BE49-F238E27FC236}">
                <a16:creationId xmlns:a16="http://schemas.microsoft.com/office/drawing/2014/main" id="{A2EFAB4A-4F2B-4EFA-428C-23FFD030935E}"/>
              </a:ext>
            </a:extLst>
          </p:cNvPr>
          <p:cNvSpPr txBox="1"/>
          <p:nvPr/>
        </p:nvSpPr>
        <p:spPr>
          <a:xfrm>
            <a:off x="5106380" y="1845910"/>
            <a:ext cx="6392826" cy="2893100"/>
          </a:xfrm>
          <a:prstGeom prst="rect">
            <a:avLst/>
          </a:prstGeom>
          <a:noFill/>
        </p:spPr>
        <p:txBody>
          <a:bodyPr wrap="square">
            <a:spAutoFit/>
          </a:bodyPr>
          <a:lstStyle/>
          <a:p>
            <a:pPr algn="l"/>
            <a:r>
              <a:rPr lang="en-GB" sz="2600" b="0" i="0" dirty="0">
                <a:solidFill>
                  <a:srgbClr val="FFFFFF"/>
                </a:solidFill>
                <a:effectLst/>
              </a:rPr>
              <a:t>You can undertake Early Years Initial Teacher Training (EYITT). This usually takes a year and can be done whilst working in an early years setting. Funding is available.</a:t>
            </a:r>
          </a:p>
          <a:p>
            <a:pPr marL="285750" indent="-285750" algn="l">
              <a:buFont typeface="Wingdings" panose="05000000000000000000" pitchFamily="2" charset="2"/>
              <a:buChar char="§"/>
            </a:pPr>
            <a:endParaRPr lang="en-GB" sz="2600" b="0" i="0" dirty="0">
              <a:solidFill>
                <a:srgbClr val="FFFFFF"/>
              </a:solidFill>
              <a:effectLst/>
            </a:endParaRPr>
          </a:p>
          <a:p>
            <a:pPr algn="l"/>
            <a:r>
              <a:rPr lang="en-GB" sz="2600" dirty="0">
                <a:solidFill>
                  <a:srgbClr val="FFFFFF"/>
                </a:solidFill>
                <a:ea typeface="Calibri" panose="020F0502020204030204" pitchFamily="34" charset="0"/>
                <a:cs typeface="Times New Roman" panose="02020603050405020304" pitchFamily="18" charset="0"/>
              </a:rPr>
              <a:t> Some </a:t>
            </a:r>
            <a:r>
              <a:rPr lang="en-GB" sz="2600" dirty="0">
                <a:solidFill>
                  <a:srgbClr val="FFFFFF"/>
                </a:solidFill>
                <a:effectLst/>
                <a:ea typeface="Calibri" panose="020F0502020204030204" pitchFamily="34" charset="0"/>
                <a:cs typeface="Times New Roman" panose="02020603050405020304" pitchFamily="18" charset="0"/>
              </a:rPr>
              <a:t>who choose early years as a career also go on to take a masters in an associated field. </a:t>
            </a:r>
          </a:p>
        </p:txBody>
      </p:sp>
    </p:spTree>
    <p:extLst>
      <p:ext uri="{BB962C8B-B14F-4D97-AF65-F5344CB8AC3E}">
        <p14:creationId xmlns:p14="http://schemas.microsoft.com/office/powerpoint/2010/main" val="759287139"/>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0E57609B-59E6-C89F-CA82-80ACA0300671}"/>
              </a:ext>
            </a:extLst>
          </p:cNvPr>
          <p:cNvSpPr>
            <a:spLocks noGrp="1"/>
          </p:cNvSpPr>
          <p:nvPr>
            <p:ph type="title"/>
          </p:nvPr>
        </p:nvSpPr>
        <p:spPr>
          <a:xfrm>
            <a:off x="777240" y="731519"/>
            <a:ext cx="2845191" cy="3237579"/>
          </a:xfrm>
        </p:spPr>
        <p:txBody>
          <a:bodyPr>
            <a:noAutofit/>
          </a:bodyPr>
          <a:lstStyle/>
          <a:p>
            <a:r>
              <a:rPr lang="en-GB" sz="5000" b="1" dirty="0">
                <a:solidFill>
                  <a:srgbClr val="FFFFFF"/>
                </a:solidFill>
              </a:rPr>
              <a:t>Other roles in early years settings</a:t>
            </a:r>
            <a:endParaRPr lang="en-GB" sz="5000"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D26B364-D802-0D41-059F-6432E1829188}"/>
              </a:ext>
            </a:extLst>
          </p:cNvPr>
          <p:cNvSpPr>
            <a:spLocks noGrp="1"/>
          </p:cNvSpPr>
          <p:nvPr>
            <p:ph idx="1"/>
          </p:nvPr>
        </p:nvSpPr>
        <p:spPr>
          <a:xfrm>
            <a:off x="4379709" y="686862"/>
            <a:ext cx="7037591" cy="5475129"/>
          </a:xfrm>
        </p:spPr>
        <p:txBody>
          <a:bodyPr anchor="ctr">
            <a:normAutofit/>
          </a:bodyPr>
          <a:lstStyle/>
          <a:p>
            <a:r>
              <a:rPr lang="en-GB" sz="2600" dirty="0"/>
              <a:t>With qualifications and experience, there are staff management roles such as room leaders, deputy managers, nursery managers and in larger companies there are roles such as area manager</a:t>
            </a:r>
          </a:p>
          <a:p>
            <a:r>
              <a:rPr lang="en-GB" sz="2600" dirty="0"/>
              <a:t>With training, there are roles for Special Educational Needs and Disability Co-ordinators (SENCo)</a:t>
            </a:r>
          </a:p>
          <a:p>
            <a:r>
              <a:rPr lang="en-GB" sz="2600" dirty="0"/>
              <a:t>Some providers also have administrative assistants or business managers </a:t>
            </a:r>
          </a:p>
          <a:p>
            <a:r>
              <a:rPr lang="en-GB" sz="2600" dirty="0"/>
              <a:t>Most providers spend a lot of time outdoors, for example operating forest school sessions and there may be opportunities to attend training around this to become a forest school leader</a:t>
            </a:r>
          </a:p>
          <a:p>
            <a:endParaRPr lang="en-GB" sz="2600" dirty="0"/>
          </a:p>
        </p:txBody>
      </p:sp>
    </p:spTree>
    <p:extLst>
      <p:ext uri="{BB962C8B-B14F-4D97-AF65-F5344CB8AC3E}">
        <p14:creationId xmlns:p14="http://schemas.microsoft.com/office/powerpoint/2010/main" val="2628485876"/>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1" name="Rectangle 10">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B6F824-BD28-70D4-7BFF-36B81D64B4E9}"/>
              </a:ext>
            </a:extLst>
          </p:cNvPr>
          <p:cNvSpPr>
            <a:spLocks noGrp="1"/>
          </p:cNvSpPr>
          <p:nvPr>
            <p:ph type="title"/>
          </p:nvPr>
        </p:nvSpPr>
        <p:spPr>
          <a:xfrm>
            <a:off x="509773" y="317712"/>
            <a:ext cx="2823275" cy="4501127"/>
          </a:xfrm>
        </p:spPr>
        <p:txBody>
          <a:bodyPr vert="horz" lIns="91440" tIns="45720" rIns="91440" bIns="45720" rtlCol="0" anchor="t">
            <a:noAutofit/>
          </a:bodyPr>
          <a:lstStyle/>
          <a:p>
            <a:r>
              <a:rPr lang="en-US" sz="5500" b="1" kern="1200" dirty="0">
                <a:solidFill>
                  <a:srgbClr val="FFFFFF"/>
                </a:solidFill>
                <a:latin typeface="+mj-lt"/>
                <a:ea typeface="+mj-ea"/>
                <a:cs typeface="+mj-cs"/>
              </a:rPr>
              <a:t>Early years career pathway – possible further jobs </a:t>
            </a:r>
            <a:endParaRPr lang="en-US" sz="5500" kern="1200" dirty="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7BB2FC1F-BC93-E35E-7616-660A9F99189D}"/>
              </a:ext>
            </a:extLst>
          </p:cNvPr>
          <p:cNvSpPr>
            <a:spLocks noGrp="1"/>
          </p:cNvSpPr>
          <p:nvPr>
            <p:ph idx="1"/>
          </p:nvPr>
        </p:nvSpPr>
        <p:spPr>
          <a:xfrm>
            <a:off x="4211120" y="640081"/>
            <a:ext cx="2403040" cy="5469714"/>
          </a:xfrm>
        </p:spPr>
        <p:txBody>
          <a:bodyPr vert="horz" lIns="91440" tIns="45720" rIns="91440" bIns="45720" rtlCol="0">
            <a:normAutofit/>
          </a:bodyPr>
          <a:lstStyle/>
          <a:p>
            <a:pPr marL="0" indent="0">
              <a:buNone/>
            </a:pPr>
            <a:r>
              <a:rPr lang="en-US" sz="2300" dirty="0"/>
              <a:t>With experience and transferable skills gained in early years provision, there are other job pathways which may be available. </a:t>
            </a:r>
          </a:p>
          <a:p>
            <a:endParaRPr lang="en-US" sz="2300" dirty="0"/>
          </a:p>
          <a:p>
            <a:pPr marL="0" indent="0">
              <a:buNone/>
            </a:pPr>
            <a:r>
              <a:rPr lang="en-US" sz="2300" dirty="0"/>
              <a:t>Further qualifications may be required.</a:t>
            </a:r>
          </a:p>
          <a:p>
            <a:endParaRPr lang="en-US" sz="2000" dirty="0"/>
          </a:p>
        </p:txBody>
      </p:sp>
      <p:sp>
        <p:nvSpPr>
          <p:cNvPr id="4" name="TextBox 3">
            <a:extLst>
              <a:ext uri="{FF2B5EF4-FFF2-40B4-BE49-F238E27FC236}">
                <a16:creationId xmlns:a16="http://schemas.microsoft.com/office/drawing/2014/main" id="{AEC38B59-5C35-EBDF-9303-A4DFDBD0B03C}"/>
              </a:ext>
            </a:extLst>
          </p:cNvPr>
          <p:cNvSpPr txBox="1"/>
          <p:nvPr/>
        </p:nvSpPr>
        <p:spPr>
          <a:xfrm>
            <a:off x="7010400" y="243840"/>
            <a:ext cx="4958080" cy="5865955"/>
          </a:xfrm>
          <a:prstGeom prst="rect">
            <a:avLst/>
          </a:prstGeom>
        </p:spPr>
        <p:txBody>
          <a:bodyPr vert="horz" lIns="91440" tIns="45720" rIns="91440" bIns="45720" rtlCol="0">
            <a:noAutofit/>
          </a:bodyPr>
          <a:lstStyle/>
          <a:p>
            <a:pPr indent="-228600">
              <a:lnSpc>
                <a:spcPct val="90000"/>
              </a:lnSpc>
              <a:spcAft>
                <a:spcPts val="600"/>
              </a:spcAft>
              <a:buFont typeface="Arial" panose="020B0604020202020204" pitchFamily="34" charset="0"/>
              <a:buChar char="•"/>
            </a:pPr>
            <a:r>
              <a:rPr lang="en-US" sz="2600" dirty="0"/>
              <a:t>Delivering early years training as a tutor, assessor or lecturer </a:t>
            </a:r>
          </a:p>
          <a:p>
            <a:pPr indent="-228600">
              <a:lnSpc>
                <a:spcPct val="90000"/>
              </a:lnSpc>
              <a:spcAft>
                <a:spcPts val="600"/>
              </a:spcAft>
              <a:buFont typeface="Arial" panose="020B0604020202020204" pitchFamily="34" charset="0"/>
              <a:buChar char="•"/>
            </a:pPr>
            <a:endParaRPr lang="en-US" sz="2600" dirty="0"/>
          </a:p>
          <a:p>
            <a:pPr indent="-228600">
              <a:lnSpc>
                <a:spcPct val="90000"/>
              </a:lnSpc>
              <a:spcAft>
                <a:spcPts val="600"/>
              </a:spcAft>
              <a:buFont typeface="Arial" panose="020B0604020202020204" pitchFamily="34" charset="0"/>
              <a:buChar char="•"/>
            </a:pPr>
            <a:r>
              <a:rPr lang="en-US" sz="2600" dirty="0"/>
              <a:t>Working for the local authority, for example, in the early years and childcare service, in early help or inclusion</a:t>
            </a:r>
          </a:p>
          <a:p>
            <a:pPr indent="-228600">
              <a:lnSpc>
                <a:spcPct val="90000"/>
              </a:lnSpc>
              <a:spcAft>
                <a:spcPts val="600"/>
              </a:spcAft>
              <a:buFont typeface="Arial" panose="020B0604020202020204" pitchFamily="34" charset="0"/>
              <a:buChar char="•"/>
            </a:pPr>
            <a:endParaRPr lang="en-US" sz="2600" dirty="0"/>
          </a:p>
          <a:p>
            <a:pPr indent="-228600">
              <a:lnSpc>
                <a:spcPct val="90000"/>
              </a:lnSpc>
              <a:spcAft>
                <a:spcPts val="600"/>
              </a:spcAft>
              <a:buFont typeface="Arial" panose="020B0604020202020204" pitchFamily="34" charset="0"/>
              <a:buChar char="•"/>
            </a:pPr>
            <a:r>
              <a:rPr lang="en-US" sz="2600" dirty="0"/>
              <a:t>Training as a school teacher</a:t>
            </a:r>
          </a:p>
          <a:p>
            <a:pPr indent="-228600">
              <a:lnSpc>
                <a:spcPct val="90000"/>
              </a:lnSpc>
              <a:spcAft>
                <a:spcPts val="600"/>
              </a:spcAft>
              <a:buFont typeface="Arial" panose="020B0604020202020204" pitchFamily="34" charset="0"/>
              <a:buChar char="•"/>
            </a:pPr>
            <a:endParaRPr lang="en-US" sz="2600" dirty="0"/>
          </a:p>
          <a:p>
            <a:pPr indent="-228600">
              <a:lnSpc>
                <a:spcPct val="90000"/>
              </a:lnSpc>
              <a:spcAft>
                <a:spcPts val="600"/>
              </a:spcAft>
              <a:buFont typeface="Arial" panose="020B0604020202020204" pitchFamily="34" charset="0"/>
              <a:buChar char="•"/>
            </a:pPr>
            <a:r>
              <a:rPr lang="en-US" sz="2600" dirty="0"/>
              <a:t>Working for health, for example in a children’s </a:t>
            </a:r>
            <a:r>
              <a:rPr lang="en-US" sz="2600" dirty="0" err="1"/>
              <a:t>centre</a:t>
            </a:r>
            <a:r>
              <a:rPr lang="en-US" sz="2600" dirty="0"/>
              <a:t> or training as a speech and language therapist</a:t>
            </a:r>
          </a:p>
          <a:p>
            <a:pPr>
              <a:lnSpc>
                <a:spcPct val="90000"/>
              </a:lnSpc>
              <a:spcAft>
                <a:spcPts val="600"/>
              </a:spcAft>
            </a:pPr>
            <a:endParaRPr lang="en-US" sz="2600" dirty="0"/>
          </a:p>
          <a:p>
            <a:pPr indent="-228600">
              <a:lnSpc>
                <a:spcPct val="90000"/>
              </a:lnSpc>
              <a:spcAft>
                <a:spcPts val="600"/>
              </a:spcAft>
              <a:buFont typeface="Arial" panose="020B0604020202020204" pitchFamily="34" charset="0"/>
              <a:buChar char="•"/>
            </a:pPr>
            <a:r>
              <a:rPr lang="en-US" sz="2600" dirty="0"/>
              <a:t>Working in social care, for example training as a social worker</a:t>
            </a:r>
          </a:p>
        </p:txBody>
      </p:sp>
    </p:spTree>
    <p:extLst>
      <p:ext uri="{BB962C8B-B14F-4D97-AF65-F5344CB8AC3E}">
        <p14:creationId xmlns:p14="http://schemas.microsoft.com/office/powerpoint/2010/main" val="182930634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446A8"/>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C4F178E-B340-2A6C-FC1A-90EF35906C66}"/>
              </a:ext>
            </a:extLst>
          </p:cNvPr>
          <p:cNvSpPr>
            <a:spLocks noGrp="1"/>
          </p:cNvSpPr>
          <p:nvPr>
            <p:ph type="title"/>
          </p:nvPr>
        </p:nvSpPr>
        <p:spPr>
          <a:xfrm>
            <a:off x="247422" y="195208"/>
            <a:ext cx="3905478" cy="2127124"/>
          </a:xfrm>
        </p:spPr>
        <p:txBody>
          <a:bodyPr vert="horz" lIns="91440" tIns="45720" rIns="91440" bIns="45720" rtlCol="0" anchor="t">
            <a:noAutofit/>
          </a:bodyPr>
          <a:lstStyle/>
          <a:p>
            <a:r>
              <a:rPr lang="en-US" sz="6000" b="1" kern="1200" dirty="0">
                <a:solidFill>
                  <a:schemeClr val="bg1"/>
                </a:solidFill>
                <a:latin typeface="+mj-lt"/>
                <a:ea typeface="+mj-ea"/>
                <a:cs typeface="+mj-cs"/>
              </a:rPr>
              <a:t>Have young children?</a:t>
            </a:r>
            <a:br>
              <a:rPr lang="en-US" sz="5000" b="1" kern="1200" dirty="0">
                <a:solidFill>
                  <a:schemeClr val="bg1"/>
                </a:solidFill>
                <a:latin typeface="+mj-lt"/>
                <a:ea typeface="+mj-ea"/>
                <a:cs typeface="+mj-cs"/>
              </a:rPr>
            </a:br>
            <a:r>
              <a:rPr lang="en-US" sz="5000" b="1" kern="1200" dirty="0">
                <a:solidFill>
                  <a:schemeClr val="bg1"/>
                </a:solidFill>
                <a:latin typeface="+mj-lt"/>
                <a:ea typeface="+mj-ea"/>
                <a:cs typeface="+mj-cs"/>
              </a:rPr>
              <a:t> </a:t>
            </a:r>
            <a:br>
              <a:rPr lang="en-US" sz="5000" b="1" kern="1200" dirty="0">
                <a:solidFill>
                  <a:schemeClr val="bg1"/>
                </a:solidFill>
                <a:latin typeface="+mj-lt"/>
                <a:ea typeface="+mj-ea"/>
                <a:cs typeface="+mj-cs"/>
              </a:rPr>
            </a:br>
            <a:br>
              <a:rPr lang="en-US" sz="5000" b="1" kern="1200" dirty="0">
                <a:solidFill>
                  <a:schemeClr val="bg1"/>
                </a:solidFill>
                <a:latin typeface="+mj-lt"/>
                <a:ea typeface="+mj-ea"/>
                <a:cs typeface="+mj-cs"/>
              </a:rPr>
            </a:br>
            <a:endParaRPr lang="en-US" sz="5000" kern="1200" dirty="0">
              <a:solidFill>
                <a:schemeClr val="bg1"/>
              </a:solidFill>
              <a:latin typeface="+mj-lt"/>
              <a:ea typeface="+mj-ea"/>
              <a:cs typeface="+mj-cs"/>
            </a:endParaRPr>
          </a:p>
        </p:txBody>
      </p:sp>
      <p:sp>
        <p:nvSpPr>
          <p:cNvPr id="3" name="Content Placeholder 2">
            <a:extLst>
              <a:ext uri="{FF2B5EF4-FFF2-40B4-BE49-F238E27FC236}">
                <a16:creationId xmlns:a16="http://schemas.microsoft.com/office/drawing/2014/main" id="{3BB1FEAB-5A50-5EF1-EDAA-E6AF61114DDC}"/>
              </a:ext>
            </a:extLst>
          </p:cNvPr>
          <p:cNvSpPr>
            <a:spLocks noGrp="1"/>
          </p:cNvSpPr>
          <p:nvPr>
            <p:ph idx="1"/>
          </p:nvPr>
        </p:nvSpPr>
        <p:spPr>
          <a:xfrm>
            <a:off x="5036900" y="369869"/>
            <a:ext cx="6621700" cy="5737017"/>
          </a:xfrm>
        </p:spPr>
        <p:txBody>
          <a:bodyPr vert="horz" lIns="91440" tIns="45720" rIns="91440" bIns="45720" rtlCol="0">
            <a:normAutofit fontScale="62500" lnSpcReduction="20000"/>
          </a:bodyPr>
          <a:lstStyle/>
          <a:p>
            <a:r>
              <a:rPr lang="en-US" sz="3500" dirty="0"/>
              <a:t>You may be able to access 15 or 30 hours per week of childcare for 38 weeks of the year. That’s 570 or 1,140 hours per year. The funded hours are for children aged 2, 3 and 4 whose families meet the eligibility criteria. Currently, all 3 &amp; 4 year olds are entitled to at least 570 hours per year, starting the term after their 3</a:t>
            </a:r>
            <a:r>
              <a:rPr lang="en-US" sz="3500" baseline="30000" dirty="0"/>
              <a:t>rd</a:t>
            </a:r>
            <a:r>
              <a:rPr lang="en-US" sz="3500" dirty="0"/>
              <a:t> birthday. </a:t>
            </a:r>
          </a:p>
          <a:p>
            <a:endParaRPr lang="en-US" sz="3500" dirty="0"/>
          </a:p>
          <a:p>
            <a:r>
              <a:rPr lang="en-US" sz="3500" dirty="0"/>
              <a:t>The funded offer of 570 hours for working parents is increasing to include children aged 2 from April and 9 month olds from September 2024. Working parents can access 1,140 hours for children from 9 months from September 2025.</a:t>
            </a:r>
          </a:p>
          <a:p>
            <a:pPr marL="0" indent="0">
              <a:buNone/>
            </a:pPr>
            <a:r>
              <a:rPr lang="en-US" sz="3500" dirty="0"/>
              <a:t>                                            </a:t>
            </a:r>
          </a:p>
          <a:p>
            <a:r>
              <a:rPr lang="en-US" sz="3500" dirty="0"/>
              <a:t>Many childcare settings allow children to attend where their parent works if there is space. Group settings </a:t>
            </a:r>
            <a:r>
              <a:rPr lang="en-US" sz="3500" b="1" dirty="0"/>
              <a:t>can</a:t>
            </a:r>
            <a:r>
              <a:rPr lang="en-US" sz="3500" dirty="0"/>
              <a:t> claim funding for the eligible children of their staff. NB childminders and childminders’ assistants </a:t>
            </a:r>
            <a:r>
              <a:rPr lang="en-US" sz="3500" b="1" dirty="0"/>
              <a:t>cannot</a:t>
            </a:r>
            <a:r>
              <a:rPr lang="en-US" sz="3500" dirty="0"/>
              <a:t> claim funding for their own child or for another close relative.</a:t>
            </a:r>
          </a:p>
          <a:p>
            <a:endParaRPr lang="en-US" sz="1400" dirty="0"/>
          </a:p>
        </p:txBody>
      </p:sp>
      <p:sp>
        <p:nvSpPr>
          <p:cNvPr id="4" name="TextBox 3">
            <a:extLst>
              <a:ext uri="{FF2B5EF4-FFF2-40B4-BE49-F238E27FC236}">
                <a16:creationId xmlns:a16="http://schemas.microsoft.com/office/drawing/2014/main" id="{808A03C0-E6C4-B669-EA70-176D4BFE660A}"/>
              </a:ext>
            </a:extLst>
          </p:cNvPr>
          <p:cNvSpPr txBox="1"/>
          <p:nvPr/>
        </p:nvSpPr>
        <p:spPr>
          <a:xfrm>
            <a:off x="2729669" y="5460547"/>
            <a:ext cx="9201105" cy="3692351"/>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200" b="1" dirty="0">
                <a:hlinkClick r:id="rId2">
                  <a:extLst>
                    <a:ext uri="{A12FA001-AC4F-418D-AE19-62706E023703}">
                      <ahyp:hlinkClr xmlns:ahyp="http://schemas.microsoft.com/office/drawing/2018/hyperlinkcolor" val="tx"/>
                    </a:ext>
                  </a:extLst>
                </a:hlinkClick>
              </a:rPr>
              <a:t>Childcare choices</a:t>
            </a:r>
            <a:endParaRPr lang="en-US" sz="2200" b="1" dirty="0"/>
          </a:p>
          <a:p>
            <a:pPr indent="-228600">
              <a:lnSpc>
                <a:spcPct val="90000"/>
              </a:lnSpc>
              <a:spcAft>
                <a:spcPts val="600"/>
              </a:spcAft>
              <a:buFont typeface="Arial" panose="020B0604020202020204" pitchFamily="34" charset="0"/>
              <a:buChar char="•"/>
            </a:pPr>
            <a:endParaRPr lang="en-US" sz="2200" b="1" dirty="0"/>
          </a:p>
          <a:p>
            <a:pPr indent="-228600">
              <a:lnSpc>
                <a:spcPct val="90000"/>
              </a:lnSpc>
              <a:spcAft>
                <a:spcPts val="600"/>
              </a:spcAft>
              <a:buFont typeface="Arial" panose="020B0604020202020204" pitchFamily="34" charset="0"/>
              <a:buChar char="•"/>
            </a:pPr>
            <a:r>
              <a:rPr lang="en-US" sz="2200" b="1" dirty="0">
                <a:hlinkClick r:id="rId3">
                  <a:extLst>
                    <a:ext uri="{A12FA001-AC4F-418D-AE19-62706E023703}">
                      <ahyp:hlinkClr xmlns:ahyp="http://schemas.microsoft.com/office/drawing/2018/hyperlinkcolor" val="tx"/>
                    </a:ext>
                  </a:extLst>
                </a:hlinkClick>
              </a:rPr>
              <a:t>Guidance for parents and carers | Suffolk County Council</a:t>
            </a:r>
            <a:endParaRPr lang="en-US" sz="2200" b="1" dirty="0"/>
          </a:p>
        </p:txBody>
      </p:sp>
      <p:sp>
        <p:nvSpPr>
          <p:cNvPr id="6" name="TextBox 5">
            <a:extLst>
              <a:ext uri="{FF2B5EF4-FFF2-40B4-BE49-F238E27FC236}">
                <a16:creationId xmlns:a16="http://schemas.microsoft.com/office/drawing/2014/main" id="{80D9B39C-6D47-C79F-9F14-603FFC9D318D}"/>
              </a:ext>
            </a:extLst>
          </p:cNvPr>
          <p:cNvSpPr txBox="1"/>
          <p:nvPr/>
        </p:nvSpPr>
        <p:spPr>
          <a:xfrm>
            <a:off x="247423" y="2051547"/>
            <a:ext cx="3314700" cy="2862322"/>
          </a:xfrm>
          <a:prstGeom prst="rect">
            <a:avLst/>
          </a:prstGeom>
          <a:noFill/>
        </p:spPr>
        <p:txBody>
          <a:bodyPr wrap="square" rtlCol="0">
            <a:spAutoFit/>
          </a:bodyPr>
          <a:lstStyle/>
          <a:p>
            <a:r>
              <a:rPr lang="en-US" sz="6000" dirty="0">
                <a:solidFill>
                  <a:schemeClr val="bg1"/>
                </a:solidFill>
              </a:rPr>
              <a:t>Access funded childcare</a:t>
            </a:r>
            <a:endParaRPr lang="en-GB" sz="6000" dirty="0"/>
          </a:p>
        </p:txBody>
      </p:sp>
    </p:spTree>
    <p:extLst>
      <p:ext uri="{BB962C8B-B14F-4D97-AF65-F5344CB8AC3E}">
        <p14:creationId xmlns:p14="http://schemas.microsoft.com/office/powerpoint/2010/main" val="384993340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E71E7DA-E543-9BDD-0EFA-AE81E9B70A31}"/>
              </a:ext>
            </a:extLst>
          </p:cNvPr>
          <p:cNvSpPr>
            <a:spLocks noGrp="1"/>
          </p:cNvSpPr>
          <p:nvPr>
            <p:ph type="ctrTitle"/>
          </p:nvPr>
        </p:nvSpPr>
        <p:spPr>
          <a:xfrm>
            <a:off x="777240" y="731519"/>
            <a:ext cx="2845191" cy="3237579"/>
          </a:xfrm>
        </p:spPr>
        <p:txBody>
          <a:bodyPr vert="horz" lIns="91440" tIns="45720" rIns="91440" bIns="45720" rtlCol="0" anchor="ctr">
            <a:noAutofit/>
          </a:bodyPr>
          <a:lstStyle/>
          <a:p>
            <a:pPr algn="l"/>
            <a:r>
              <a:rPr lang="en-US" b="1" kern="1200" dirty="0">
                <a:solidFill>
                  <a:srgbClr val="FFFFFF"/>
                </a:solidFill>
                <a:latin typeface="+mj-lt"/>
                <a:ea typeface="+mj-ea"/>
                <a:cs typeface="+mj-cs"/>
              </a:rPr>
              <a:t>What are the early years?</a:t>
            </a:r>
            <a:endParaRPr lang="en-US" kern="1200" dirty="0">
              <a:solidFill>
                <a:srgbClr val="FFFFFF"/>
              </a:solidFill>
              <a:latin typeface="+mj-lt"/>
              <a:ea typeface="+mj-ea"/>
              <a:cs typeface="+mj-cs"/>
            </a:endParaRPr>
          </a:p>
        </p:txBody>
      </p:sp>
      <p:sp>
        <p:nvSpPr>
          <p:cNvPr id="57" name="Rectangle 56">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9" name="Rectangle 58">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8B7E4CE-05D3-E9F6-3D12-9F800105D1AA}"/>
              </a:ext>
            </a:extLst>
          </p:cNvPr>
          <p:cNvSpPr>
            <a:spLocks noGrp="1"/>
          </p:cNvSpPr>
          <p:nvPr>
            <p:ph type="subTitle" idx="1"/>
          </p:nvPr>
        </p:nvSpPr>
        <p:spPr>
          <a:xfrm>
            <a:off x="4379709" y="686862"/>
            <a:ext cx="7037591" cy="5475129"/>
          </a:xfrm>
        </p:spPr>
        <p:txBody>
          <a:bodyPr vert="horz" lIns="91440" tIns="45720" rIns="91440" bIns="45720" rtlCol="0" anchor="ctr">
            <a:normAutofit/>
          </a:bodyPr>
          <a:lstStyle/>
          <a:p>
            <a:pPr algn="l"/>
            <a:r>
              <a:rPr lang="en-US" sz="2600" dirty="0"/>
              <a:t>The early years refers to children aged 0-5.  Working in the early years involves educating and caring for babies and children between 0-5.</a:t>
            </a:r>
          </a:p>
          <a:p>
            <a:pPr indent="-228600" algn="l">
              <a:buFont typeface="Arial" panose="020B0604020202020204" pitchFamily="34" charset="0"/>
              <a:buChar char="•"/>
            </a:pPr>
            <a:endParaRPr lang="en-US" sz="2600" dirty="0"/>
          </a:p>
          <a:p>
            <a:pPr algn="l"/>
            <a:r>
              <a:rPr lang="en-US" sz="2600" dirty="0"/>
              <a:t>Work in the early years could be as a childminder working in the home, an educator working in a private daycare or nursery, in a preschool, in a school nursery or reception class. </a:t>
            </a:r>
          </a:p>
          <a:p>
            <a:pPr algn="l"/>
            <a:endParaRPr lang="en-US" sz="2600" dirty="0"/>
          </a:p>
          <a:p>
            <a:pPr algn="l"/>
            <a:r>
              <a:rPr lang="en-US" sz="2600" dirty="0"/>
              <a:t>A lot of early years providers also run out of school or holiday provision and often need staff for this work too.</a:t>
            </a:r>
          </a:p>
          <a:p>
            <a:pPr indent="-228600" algn="l">
              <a:buFont typeface="Arial" panose="020B0604020202020204" pitchFamily="34" charset="0"/>
              <a:buChar char="•"/>
            </a:pPr>
            <a:endParaRPr lang="en-US" sz="2600" dirty="0"/>
          </a:p>
        </p:txBody>
      </p:sp>
    </p:spTree>
    <p:extLst>
      <p:ext uri="{BB962C8B-B14F-4D97-AF65-F5344CB8AC3E}">
        <p14:creationId xmlns:p14="http://schemas.microsoft.com/office/powerpoint/2010/main" val="2085450002"/>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446A8"/>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808A03C0-E6C4-B669-EA70-176D4BFE660A}"/>
              </a:ext>
            </a:extLst>
          </p:cNvPr>
          <p:cNvSpPr txBox="1"/>
          <p:nvPr/>
        </p:nvSpPr>
        <p:spPr>
          <a:xfrm>
            <a:off x="2827641" y="5286375"/>
            <a:ext cx="9201105" cy="3692351"/>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2200" b="1" dirty="0"/>
          </a:p>
        </p:txBody>
      </p:sp>
      <p:sp>
        <p:nvSpPr>
          <p:cNvPr id="6" name="TextBox 5">
            <a:extLst>
              <a:ext uri="{FF2B5EF4-FFF2-40B4-BE49-F238E27FC236}">
                <a16:creationId xmlns:a16="http://schemas.microsoft.com/office/drawing/2014/main" id="{80D9B39C-6D47-C79F-9F14-603FFC9D318D}"/>
              </a:ext>
            </a:extLst>
          </p:cNvPr>
          <p:cNvSpPr txBox="1"/>
          <p:nvPr/>
        </p:nvSpPr>
        <p:spPr>
          <a:xfrm>
            <a:off x="283029" y="41956"/>
            <a:ext cx="2906486" cy="5478423"/>
          </a:xfrm>
          <a:prstGeom prst="rect">
            <a:avLst/>
          </a:prstGeom>
          <a:noFill/>
        </p:spPr>
        <p:txBody>
          <a:bodyPr wrap="square" rtlCol="0">
            <a:spAutoFit/>
          </a:bodyPr>
          <a:lstStyle/>
          <a:p>
            <a:r>
              <a:rPr lang="en-GB" sz="5000" b="1" dirty="0">
                <a:solidFill>
                  <a:schemeClr val="bg1"/>
                </a:solidFill>
                <a:latin typeface="+mj-lt"/>
              </a:rPr>
              <a:t>Eligibility criteria for working families to access funded childcare</a:t>
            </a:r>
          </a:p>
        </p:txBody>
      </p:sp>
      <p:sp>
        <p:nvSpPr>
          <p:cNvPr id="5" name="Rectangle 1">
            <a:extLst>
              <a:ext uri="{FF2B5EF4-FFF2-40B4-BE49-F238E27FC236}">
                <a16:creationId xmlns:a16="http://schemas.microsoft.com/office/drawing/2014/main" id="{CC24F1B2-ECCE-9FDA-322D-5E11CE731542}"/>
              </a:ext>
            </a:extLst>
          </p:cNvPr>
          <p:cNvSpPr>
            <a:spLocks noChangeArrowheads="1"/>
          </p:cNvSpPr>
          <p:nvPr/>
        </p:nvSpPr>
        <p:spPr bwMode="auto">
          <a:xfrm>
            <a:off x="-1377589" y="0"/>
            <a:ext cx="13569589" cy="449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Content Placeholder 9">
            <a:extLst>
              <a:ext uri="{FF2B5EF4-FFF2-40B4-BE49-F238E27FC236}">
                <a16:creationId xmlns:a16="http://schemas.microsoft.com/office/drawing/2014/main" id="{6C6CA165-80A5-9DD8-A416-64C4CB8C0663}"/>
              </a:ext>
            </a:extLst>
          </p:cNvPr>
          <p:cNvSpPr>
            <a:spLocks noGrp="1"/>
          </p:cNvSpPr>
          <p:nvPr>
            <p:ph idx="1"/>
          </p:nvPr>
        </p:nvSpPr>
        <p:spPr>
          <a:xfrm>
            <a:off x="5407205" y="522916"/>
            <a:ext cx="5442932" cy="4351338"/>
          </a:xfrm>
        </p:spPr>
        <p:txBody>
          <a:bodyPr/>
          <a:lstStyle/>
          <a:p>
            <a:endParaRPr lang="en-GB"/>
          </a:p>
        </p:txBody>
      </p:sp>
      <p:sp>
        <p:nvSpPr>
          <p:cNvPr id="13" name="TextBox 12">
            <a:extLst>
              <a:ext uri="{FF2B5EF4-FFF2-40B4-BE49-F238E27FC236}">
                <a16:creationId xmlns:a16="http://schemas.microsoft.com/office/drawing/2014/main" id="{2B7BEBC0-04DA-ABD8-0CBF-11F4CF5623FC}"/>
              </a:ext>
            </a:extLst>
          </p:cNvPr>
          <p:cNvSpPr txBox="1"/>
          <p:nvPr/>
        </p:nvSpPr>
        <p:spPr>
          <a:xfrm>
            <a:off x="4743822" y="367195"/>
            <a:ext cx="6947239" cy="5973430"/>
          </a:xfrm>
          <a:prstGeom prst="rect">
            <a:avLst/>
          </a:prstGeom>
          <a:solidFill>
            <a:schemeClr val="tx1"/>
          </a:solidFill>
        </p:spPr>
        <p:txBody>
          <a:bodyPr wrap="square" rtlCol="0">
            <a:spAutoFit/>
          </a:bodyPr>
          <a:lstStyle/>
          <a:p>
            <a:pPr>
              <a:lnSpc>
                <a:spcPts val="1875"/>
              </a:lnSpc>
            </a:pPr>
            <a:endParaRPr lang="en-GB" sz="3200" b="1" dirty="0">
              <a:solidFill>
                <a:srgbClr val="4A4A4A"/>
              </a:solidFill>
              <a:effectLst/>
              <a:ea typeface="Times New Roman" panose="02020603050405020304" pitchFamily="18" charset="0"/>
            </a:endParaRPr>
          </a:p>
          <a:p>
            <a:pPr>
              <a:lnSpc>
                <a:spcPts val="1875"/>
              </a:lnSpc>
            </a:pPr>
            <a:endParaRPr lang="en-GB" sz="2800" dirty="0">
              <a:solidFill>
                <a:srgbClr val="4A4A4A"/>
              </a:solidFill>
              <a:ea typeface="Times New Roman" panose="02020603050405020304" pitchFamily="18" charset="0"/>
            </a:endParaRPr>
          </a:p>
          <a:p>
            <a:pPr>
              <a:lnSpc>
                <a:spcPts val="1875"/>
              </a:lnSpc>
            </a:pPr>
            <a:r>
              <a:rPr lang="en-GB" sz="2800" dirty="0">
                <a:solidFill>
                  <a:srgbClr val="4A4A4A"/>
                </a:solidFill>
                <a:effectLst/>
                <a:ea typeface="Times New Roman" panose="02020603050405020304" pitchFamily="18" charset="0"/>
              </a:rPr>
              <a:t>To qualify you must earn a minimum of the equivalent of 16 hours a week at the minimum wage and £100,00 a year or less.</a:t>
            </a:r>
          </a:p>
          <a:p>
            <a:pPr>
              <a:lnSpc>
                <a:spcPts val="1875"/>
              </a:lnSpc>
            </a:pPr>
            <a:endParaRPr lang="en-GB" sz="2800" dirty="0">
              <a:solidFill>
                <a:srgbClr val="4A4A4A"/>
              </a:solidFill>
              <a:effectLst/>
              <a:ea typeface="Times New Roman" panose="02020603050405020304" pitchFamily="18" charset="0"/>
            </a:endParaRPr>
          </a:p>
          <a:p>
            <a:pPr>
              <a:lnSpc>
                <a:spcPts val="1875"/>
              </a:lnSpc>
            </a:pPr>
            <a:endParaRPr lang="en-GB" sz="2800" dirty="0">
              <a:solidFill>
                <a:srgbClr val="4A4A4A"/>
              </a:solidFill>
              <a:effectLst/>
              <a:ea typeface="Times New Roman" panose="02020603050405020304" pitchFamily="18" charset="0"/>
            </a:endParaRPr>
          </a:p>
          <a:p>
            <a:pPr>
              <a:lnSpc>
                <a:spcPts val="1875"/>
              </a:lnSpc>
            </a:pPr>
            <a:r>
              <a:rPr lang="en-GB" sz="2800" dirty="0">
                <a:solidFill>
                  <a:srgbClr val="4A4A4A"/>
                </a:solidFill>
                <a:effectLst/>
                <a:ea typeface="Times New Roman" panose="02020603050405020304" pitchFamily="18" charset="0"/>
              </a:rPr>
              <a:t>This applies to both parents in a couple as well as to single parents. </a:t>
            </a:r>
          </a:p>
          <a:p>
            <a:pPr>
              <a:lnSpc>
                <a:spcPts val="1875"/>
              </a:lnSpc>
            </a:pPr>
            <a:endParaRPr lang="en-GB" sz="2800" dirty="0">
              <a:solidFill>
                <a:srgbClr val="4A4A4A"/>
              </a:solidFill>
              <a:effectLst/>
              <a:ea typeface="Times New Roman" panose="02020603050405020304" pitchFamily="18" charset="0"/>
            </a:endParaRPr>
          </a:p>
          <a:p>
            <a:pPr>
              <a:lnSpc>
                <a:spcPts val="1875"/>
              </a:lnSpc>
            </a:pPr>
            <a:endParaRPr lang="en-GB" sz="2800" dirty="0">
              <a:solidFill>
                <a:srgbClr val="4A4A4A"/>
              </a:solidFill>
              <a:ea typeface="Times New Roman" panose="02020603050405020304" pitchFamily="18" charset="0"/>
            </a:endParaRPr>
          </a:p>
          <a:p>
            <a:pPr>
              <a:lnSpc>
                <a:spcPts val="1875"/>
              </a:lnSpc>
            </a:pPr>
            <a:r>
              <a:rPr lang="en-GB" sz="2800" dirty="0">
                <a:solidFill>
                  <a:srgbClr val="4A4A4A"/>
                </a:solidFill>
                <a:effectLst/>
                <a:ea typeface="Times New Roman" panose="02020603050405020304" pitchFamily="18" charset="0"/>
              </a:rPr>
              <a:t>Use the Gov.uk website to apply – </a:t>
            </a:r>
          </a:p>
          <a:p>
            <a:pPr>
              <a:lnSpc>
                <a:spcPts val="1875"/>
              </a:lnSpc>
            </a:pPr>
            <a:endParaRPr lang="en-GB" sz="2800" dirty="0">
              <a:solidFill>
                <a:srgbClr val="4A4A4A"/>
              </a:solidFill>
              <a:ea typeface="Times New Roman" panose="02020603050405020304" pitchFamily="18" charset="0"/>
            </a:endParaRPr>
          </a:p>
          <a:p>
            <a:pPr>
              <a:lnSpc>
                <a:spcPts val="1875"/>
              </a:lnSpc>
            </a:pPr>
            <a:r>
              <a:rPr lang="en-GB" sz="2800" dirty="0">
                <a:solidFill>
                  <a:srgbClr val="4A4A4A"/>
                </a:solidFill>
                <a:effectLst/>
                <a:ea typeface="Times New Roman" panose="02020603050405020304" pitchFamily="18" charset="0"/>
              </a:rPr>
              <a:t>  </a:t>
            </a:r>
            <a:r>
              <a:rPr lang="en-GB" sz="2800" dirty="0">
                <a:solidFill>
                  <a:srgbClr val="111111"/>
                </a:solidFill>
                <a:effectLst/>
                <a:ea typeface="Times New Roman" panose="02020603050405020304" pitchFamily="18" charset="0"/>
              </a:rPr>
              <a:t> </a:t>
            </a:r>
            <a:r>
              <a:rPr lang="en-GB" sz="2800" u="sng" dirty="0">
                <a:solidFill>
                  <a:srgbClr val="000000"/>
                </a:solidFill>
                <a:effectLst/>
                <a:ea typeface="Times New Roman" panose="02020603050405020304" pitchFamily="18" charset="0"/>
                <a:hlinkClick r:id="rId2"/>
              </a:rPr>
              <a:t>www.gov.uk/apply-30-hours-free-childcare</a:t>
            </a:r>
            <a:r>
              <a:rPr lang="en-GB" sz="2800" dirty="0">
                <a:solidFill>
                  <a:srgbClr val="4A4A4A"/>
                </a:solidFill>
                <a:effectLst/>
                <a:ea typeface="Times New Roman" panose="02020603050405020304" pitchFamily="18" charset="0"/>
              </a:rPr>
              <a:t> </a:t>
            </a:r>
          </a:p>
          <a:p>
            <a:pPr>
              <a:lnSpc>
                <a:spcPts val="1875"/>
              </a:lnSpc>
            </a:pPr>
            <a:endParaRPr lang="en-GB" sz="2800" dirty="0">
              <a:solidFill>
                <a:srgbClr val="4A4A4A"/>
              </a:solidFill>
              <a:effectLst/>
              <a:ea typeface="Times New Roman" panose="02020603050405020304" pitchFamily="18" charset="0"/>
            </a:endParaRPr>
          </a:p>
          <a:p>
            <a:pPr>
              <a:lnSpc>
                <a:spcPts val="1875"/>
              </a:lnSpc>
            </a:pPr>
            <a:endParaRPr lang="en-GB" sz="2800" dirty="0">
              <a:solidFill>
                <a:srgbClr val="4A4A4A"/>
              </a:solidFill>
              <a:ea typeface="Times New Roman" panose="02020603050405020304" pitchFamily="18" charset="0"/>
            </a:endParaRPr>
          </a:p>
          <a:p>
            <a:pPr>
              <a:lnSpc>
                <a:spcPts val="1875"/>
              </a:lnSpc>
            </a:pPr>
            <a:r>
              <a:rPr lang="en-GB" sz="2800" dirty="0">
                <a:solidFill>
                  <a:srgbClr val="4A4A4A"/>
                </a:solidFill>
                <a:effectLst/>
                <a:ea typeface="Times New Roman" panose="02020603050405020304" pitchFamily="18" charset="0"/>
              </a:rPr>
              <a:t>If you're approved, you'll receive a code to give to your childcare provider. </a:t>
            </a:r>
          </a:p>
          <a:p>
            <a:pPr>
              <a:lnSpc>
                <a:spcPts val="1875"/>
              </a:lnSpc>
            </a:pPr>
            <a:endParaRPr lang="en-GB" sz="2800" dirty="0">
              <a:solidFill>
                <a:srgbClr val="4A4A4A"/>
              </a:solidFill>
              <a:effectLst/>
              <a:ea typeface="Times New Roman" panose="02020603050405020304" pitchFamily="18" charset="0"/>
            </a:endParaRPr>
          </a:p>
          <a:p>
            <a:pPr>
              <a:lnSpc>
                <a:spcPts val="1875"/>
              </a:lnSpc>
            </a:pPr>
            <a:endParaRPr lang="en-GB" sz="2800" dirty="0">
              <a:effectLst/>
              <a:ea typeface="Times New Roman" panose="02020603050405020304" pitchFamily="18" charset="0"/>
            </a:endParaRPr>
          </a:p>
          <a:p>
            <a:pPr>
              <a:lnSpc>
                <a:spcPts val="1875"/>
              </a:lnSpc>
            </a:pPr>
            <a:r>
              <a:rPr lang="en-GB" sz="2800" dirty="0">
                <a:solidFill>
                  <a:srgbClr val="4A4A4A"/>
                </a:solidFill>
                <a:effectLst/>
                <a:ea typeface="Times New Roman" panose="02020603050405020304" pitchFamily="18" charset="0"/>
              </a:rPr>
              <a:t> </a:t>
            </a:r>
            <a:r>
              <a:rPr lang="en-GB" sz="2800" dirty="0">
                <a:solidFill>
                  <a:srgbClr val="4A4A4A"/>
                </a:solidFill>
                <a:effectLst/>
                <a:ea typeface="Calibri" panose="020F0502020204030204" pitchFamily="34" charset="0"/>
              </a:rPr>
              <a:t>For more information, visit Childcare Choices  </a:t>
            </a:r>
            <a:r>
              <a:rPr lang="en-GB" sz="2800" u="sng" dirty="0">
                <a:solidFill>
                  <a:srgbClr val="0000FF"/>
                </a:solidFill>
                <a:effectLst/>
                <a:ea typeface="Calibri" panose="020F0502020204030204" pitchFamily="34" charset="0"/>
                <a:hlinkClick r:id="rId3"/>
              </a:rPr>
              <a:t>How to apply for 30 hours free childcare | Childcare choices</a:t>
            </a:r>
            <a:endParaRPr lang="en-GB" sz="2800" dirty="0"/>
          </a:p>
          <a:p>
            <a:endParaRPr lang="en-GB" dirty="0"/>
          </a:p>
        </p:txBody>
      </p:sp>
    </p:spTree>
    <p:extLst>
      <p:ext uri="{BB962C8B-B14F-4D97-AF65-F5344CB8AC3E}">
        <p14:creationId xmlns:p14="http://schemas.microsoft.com/office/powerpoint/2010/main" val="406898464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446A8"/>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BB1FEAB-5A50-5EF1-EDAA-E6AF61114DDC}"/>
              </a:ext>
            </a:extLst>
          </p:cNvPr>
          <p:cNvSpPr>
            <a:spLocks noGrp="1"/>
          </p:cNvSpPr>
          <p:nvPr>
            <p:ph idx="1"/>
          </p:nvPr>
        </p:nvSpPr>
        <p:spPr>
          <a:xfrm>
            <a:off x="4743823" y="699951"/>
            <a:ext cx="6925663" cy="4985223"/>
          </a:xfrm>
        </p:spPr>
        <p:txBody>
          <a:bodyPr vert="horz" lIns="91440" tIns="45720" rIns="91440" bIns="45720" rtlCol="0">
            <a:normAutofit/>
          </a:bodyPr>
          <a:lstStyle/>
          <a:p>
            <a:pPr marL="0" indent="0">
              <a:buNone/>
            </a:pPr>
            <a:r>
              <a:rPr lang="en-US" sz="3600" dirty="0"/>
              <a:t>For more information on working in the early </a:t>
            </a:r>
            <a:r>
              <a:rPr lang="en-US" sz="3600"/>
              <a:t>years please visit our </a:t>
            </a:r>
            <a:r>
              <a:rPr lang="en-US" sz="3600" dirty="0"/>
              <a:t>website</a:t>
            </a:r>
          </a:p>
        </p:txBody>
      </p:sp>
      <p:sp>
        <p:nvSpPr>
          <p:cNvPr id="4" name="TextBox 3">
            <a:extLst>
              <a:ext uri="{FF2B5EF4-FFF2-40B4-BE49-F238E27FC236}">
                <a16:creationId xmlns:a16="http://schemas.microsoft.com/office/drawing/2014/main" id="{808A03C0-E6C4-B669-EA70-176D4BFE660A}"/>
              </a:ext>
            </a:extLst>
          </p:cNvPr>
          <p:cNvSpPr txBox="1"/>
          <p:nvPr/>
        </p:nvSpPr>
        <p:spPr>
          <a:xfrm>
            <a:off x="2827641" y="5286375"/>
            <a:ext cx="9201105" cy="3692351"/>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2200" b="1" dirty="0"/>
          </a:p>
        </p:txBody>
      </p:sp>
      <p:sp>
        <p:nvSpPr>
          <p:cNvPr id="6" name="TextBox 5">
            <a:extLst>
              <a:ext uri="{FF2B5EF4-FFF2-40B4-BE49-F238E27FC236}">
                <a16:creationId xmlns:a16="http://schemas.microsoft.com/office/drawing/2014/main" id="{80D9B39C-6D47-C79F-9F14-603FFC9D318D}"/>
              </a:ext>
            </a:extLst>
          </p:cNvPr>
          <p:cNvSpPr txBox="1"/>
          <p:nvPr/>
        </p:nvSpPr>
        <p:spPr>
          <a:xfrm>
            <a:off x="322492" y="41956"/>
            <a:ext cx="3314700" cy="3785652"/>
          </a:xfrm>
          <a:prstGeom prst="rect">
            <a:avLst/>
          </a:prstGeom>
          <a:noFill/>
        </p:spPr>
        <p:txBody>
          <a:bodyPr wrap="square" rtlCol="0">
            <a:spAutoFit/>
          </a:bodyPr>
          <a:lstStyle/>
          <a:p>
            <a:r>
              <a:rPr lang="en-GB" sz="6000" b="1" dirty="0">
                <a:solidFill>
                  <a:schemeClr val="bg1"/>
                </a:solidFill>
              </a:rPr>
              <a:t>Early Years &amp; Childcare Service</a:t>
            </a:r>
          </a:p>
        </p:txBody>
      </p:sp>
      <p:pic>
        <p:nvPicPr>
          <p:cNvPr id="7" name="Picture 6" descr="Qr code&#10;&#10;Description automatically generated">
            <a:extLst>
              <a:ext uri="{FF2B5EF4-FFF2-40B4-BE49-F238E27FC236}">
                <a16:creationId xmlns:a16="http://schemas.microsoft.com/office/drawing/2014/main" id="{7CBCDC5C-EDA4-3044-DDBB-DB3C63536B4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705601" y="2106006"/>
            <a:ext cx="2645988" cy="2645988"/>
          </a:xfrm>
          <a:prstGeom prst="rect">
            <a:avLst/>
          </a:prstGeom>
        </p:spPr>
      </p:pic>
      <p:pic>
        <p:nvPicPr>
          <p:cNvPr id="12" name="Picture 2" descr="new suffolk county council logo">
            <a:extLst>
              <a:ext uri="{FF2B5EF4-FFF2-40B4-BE49-F238E27FC236}">
                <a16:creationId xmlns:a16="http://schemas.microsoft.com/office/drawing/2014/main" id="{6447A1D5-A891-E4D0-C308-0FBE5F58880D}"/>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217714" y="4324869"/>
            <a:ext cx="2249772" cy="736989"/>
          </a:xfrm>
          <a:prstGeom prst="rect">
            <a:avLst/>
          </a:prstGeom>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6A3A337E-22EB-998F-ABD3-BAFC9ABFCC5B}"/>
              </a:ext>
            </a:extLst>
          </p:cNvPr>
          <p:cNvSpPr txBox="1"/>
          <p:nvPr/>
        </p:nvSpPr>
        <p:spPr>
          <a:xfrm>
            <a:off x="4554719" y="5026339"/>
            <a:ext cx="6624910" cy="658835"/>
          </a:xfrm>
          <a:prstGeom prst="rect">
            <a:avLst/>
          </a:prstGeom>
          <a:noFill/>
        </p:spPr>
        <p:txBody>
          <a:bodyPr wrap="square" rtlCol="0">
            <a:spAutoFit/>
          </a:bodyPr>
          <a:lstStyle/>
          <a:p>
            <a:pPr>
              <a:lnSpc>
                <a:spcPct val="107000"/>
              </a:lnSpc>
              <a:spcAft>
                <a:spcPts val="800"/>
              </a:spcAft>
            </a:pPr>
            <a:r>
              <a:rPr lang="en-GB" sz="3600" u="sng" dirty="0">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working in the early years sector</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012017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Baby lying on a bed">
            <a:extLst>
              <a:ext uri="{FF2B5EF4-FFF2-40B4-BE49-F238E27FC236}">
                <a16:creationId xmlns:a16="http://schemas.microsoft.com/office/drawing/2014/main" id="{B8D095CE-715D-E637-8414-E24F29EED7E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b="-1"/>
          <a:stretch/>
        </p:blipFill>
        <p:spPr>
          <a:xfrm>
            <a:off x="20" y="10"/>
            <a:ext cx="4637226" cy="6857990"/>
          </a:xfrm>
          <a:prstGeom prst="rect">
            <a:avLst/>
          </a:prstGeom>
        </p:spPr>
      </p:pic>
      <p:sp>
        <p:nvSpPr>
          <p:cNvPr id="9" name="Rectangle 8">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8CEB49-E5E8-9F79-ABBD-4C8FC648B6C9}"/>
              </a:ext>
            </a:extLst>
          </p:cNvPr>
          <p:cNvSpPr>
            <a:spLocks noGrp="1"/>
          </p:cNvSpPr>
          <p:nvPr>
            <p:ph type="ctrTitle"/>
          </p:nvPr>
        </p:nvSpPr>
        <p:spPr>
          <a:xfrm>
            <a:off x="5191603" y="320041"/>
            <a:ext cx="6274591" cy="1981198"/>
          </a:xfrm>
        </p:spPr>
        <p:txBody>
          <a:bodyPr>
            <a:normAutofit/>
          </a:bodyPr>
          <a:lstStyle/>
          <a:p>
            <a:pPr algn="l"/>
            <a:r>
              <a:rPr lang="en-GB" b="1" dirty="0">
                <a:solidFill>
                  <a:schemeClr val="bg1"/>
                </a:solidFill>
              </a:rPr>
              <a:t>Why are early years jobs important?</a:t>
            </a:r>
            <a:endParaRPr lang="en-GB" dirty="0">
              <a:solidFill>
                <a:schemeClr val="bg1"/>
              </a:solidFill>
            </a:endParaRPr>
          </a:p>
        </p:txBody>
      </p:sp>
      <p:sp>
        <p:nvSpPr>
          <p:cNvPr id="3" name="Subtitle 2">
            <a:extLst>
              <a:ext uri="{FF2B5EF4-FFF2-40B4-BE49-F238E27FC236}">
                <a16:creationId xmlns:a16="http://schemas.microsoft.com/office/drawing/2014/main" id="{DD989D79-DD25-7E64-31F2-661A076642FB}"/>
              </a:ext>
            </a:extLst>
          </p:cNvPr>
          <p:cNvSpPr>
            <a:spLocks noGrp="1"/>
          </p:cNvSpPr>
          <p:nvPr>
            <p:ph type="subTitle" idx="1"/>
          </p:nvPr>
        </p:nvSpPr>
        <p:spPr>
          <a:xfrm>
            <a:off x="5277327" y="2621280"/>
            <a:ext cx="6466998" cy="3798570"/>
          </a:xfrm>
        </p:spPr>
        <p:txBody>
          <a:bodyPr>
            <a:normAutofit fontScale="70000" lnSpcReduction="20000"/>
          </a:bodyPr>
          <a:lstStyle/>
          <a:p>
            <a:pPr algn="l"/>
            <a:endParaRPr lang="en-GB" sz="1500" dirty="0">
              <a:solidFill>
                <a:schemeClr val="bg1"/>
              </a:solidFill>
            </a:endParaRPr>
          </a:p>
          <a:p>
            <a:pPr algn="l"/>
            <a:r>
              <a:rPr lang="en-GB" sz="3700" dirty="0">
                <a:solidFill>
                  <a:schemeClr val="bg1"/>
                </a:solidFill>
              </a:rPr>
              <a:t>There are many jobs available in early years settings.</a:t>
            </a:r>
          </a:p>
          <a:p>
            <a:pPr algn="l"/>
            <a:endParaRPr lang="en-GB" sz="3700" dirty="0">
              <a:solidFill>
                <a:schemeClr val="bg1"/>
              </a:solidFill>
            </a:endParaRPr>
          </a:p>
          <a:p>
            <a:pPr algn="l"/>
            <a:r>
              <a:rPr lang="en-GB" sz="3700" dirty="0">
                <a:solidFill>
                  <a:schemeClr val="bg1"/>
                </a:solidFill>
              </a:rPr>
              <a:t>Childcare is vital for our society as it allows people with young children to work.</a:t>
            </a:r>
          </a:p>
          <a:p>
            <a:pPr algn="l"/>
            <a:endParaRPr lang="en-GB" sz="3700" dirty="0">
              <a:solidFill>
                <a:schemeClr val="bg1"/>
              </a:solidFill>
            </a:endParaRPr>
          </a:p>
          <a:p>
            <a:pPr algn="l"/>
            <a:r>
              <a:rPr lang="en-GB" sz="3700" dirty="0">
                <a:solidFill>
                  <a:schemeClr val="bg1"/>
                </a:solidFill>
              </a:rPr>
              <a:t>Work in early years is incredibly rewarding, versatile and fun and gives those that work in it a range of skills and experience which would be applicable across many other fields.</a:t>
            </a:r>
          </a:p>
          <a:p>
            <a:pPr algn="l"/>
            <a:endParaRPr lang="en-GB" sz="1500" dirty="0">
              <a:solidFill>
                <a:schemeClr val="bg1"/>
              </a:solidFill>
            </a:endParaRPr>
          </a:p>
        </p:txBody>
      </p:sp>
    </p:spTree>
    <p:extLst>
      <p:ext uri="{BB962C8B-B14F-4D97-AF65-F5344CB8AC3E}">
        <p14:creationId xmlns:p14="http://schemas.microsoft.com/office/powerpoint/2010/main" val="4177307277"/>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71B0933D-0EED-4827-0BC9-9A3C7304B118}"/>
              </a:ext>
            </a:extLst>
          </p:cNvPr>
          <p:cNvSpPr>
            <a:spLocks noGrp="1"/>
          </p:cNvSpPr>
          <p:nvPr>
            <p:ph type="title"/>
          </p:nvPr>
        </p:nvSpPr>
        <p:spPr>
          <a:xfrm>
            <a:off x="777240" y="731519"/>
            <a:ext cx="2845191" cy="3237579"/>
          </a:xfrm>
        </p:spPr>
        <p:txBody>
          <a:bodyPr>
            <a:noAutofit/>
          </a:bodyPr>
          <a:lstStyle/>
          <a:p>
            <a:r>
              <a:rPr lang="en-GB" b="1" dirty="0">
                <a:solidFill>
                  <a:srgbClr val="FFFFFF"/>
                </a:solidFill>
              </a:rPr>
              <a:t>Have you considered a career working with young children?</a:t>
            </a:r>
            <a:endParaRPr lang="en-GB"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7DABF62-6449-4FF0-93C0-A243B5AAA375}"/>
              </a:ext>
            </a:extLst>
          </p:cNvPr>
          <p:cNvSpPr>
            <a:spLocks noGrp="1"/>
          </p:cNvSpPr>
          <p:nvPr>
            <p:ph idx="1"/>
          </p:nvPr>
        </p:nvSpPr>
        <p:spPr>
          <a:xfrm>
            <a:off x="4377169" y="923950"/>
            <a:ext cx="7037591" cy="5475129"/>
          </a:xfrm>
        </p:spPr>
        <p:txBody>
          <a:bodyPr anchor="ctr">
            <a:normAutofit/>
          </a:bodyPr>
          <a:lstStyle/>
          <a:p>
            <a:r>
              <a:rPr lang="en-GB" sz="2600" dirty="0"/>
              <a:t>People can work in early years </a:t>
            </a:r>
            <a:r>
              <a:rPr lang="en-GB" sz="2600" dirty="0">
                <a:effectLst/>
                <a:ea typeface="Calibri" panose="020F0502020204030204" pitchFamily="34" charset="0"/>
                <a:cs typeface="Times New Roman" panose="02020603050405020304" pitchFamily="18" charset="0"/>
              </a:rPr>
              <a:t>at many different qualification levels </a:t>
            </a:r>
            <a:endParaRPr lang="en-GB" sz="2600" dirty="0"/>
          </a:p>
          <a:p>
            <a:r>
              <a:rPr lang="en-GB" sz="2600" dirty="0">
                <a:effectLst/>
                <a:ea typeface="Calibri" panose="020F0502020204030204" pitchFamily="34" charset="0"/>
                <a:cs typeface="Times New Roman" panose="02020603050405020304" pitchFamily="18" charset="0"/>
              </a:rPr>
              <a:t>There is lots of support and options available to gain qualifications, including whilst working</a:t>
            </a:r>
            <a:endParaRPr lang="en-GB" sz="2600" dirty="0"/>
          </a:p>
          <a:p>
            <a:r>
              <a:rPr lang="en-GB" sz="2600" dirty="0">
                <a:effectLst/>
                <a:ea typeface="Calibri" panose="020F0502020204030204" pitchFamily="34" charset="0"/>
                <a:cs typeface="Times New Roman" panose="02020603050405020304" pitchFamily="18" charset="0"/>
              </a:rPr>
              <a:t>There </a:t>
            </a:r>
            <a:r>
              <a:rPr lang="en-GB" sz="2600" dirty="0">
                <a:ea typeface="Calibri" panose="020F0502020204030204" pitchFamily="34" charset="0"/>
                <a:cs typeface="Times New Roman" panose="02020603050405020304" pitchFamily="18" charset="0"/>
              </a:rPr>
              <a:t>are</a:t>
            </a:r>
            <a:r>
              <a:rPr lang="en-GB" sz="2600" dirty="0">
                <a:effectLst/>
                <a:ea typeface="Calibri" panose="020F0502020204030204" pitchFamily="34" charset="0"/>
                <a:cs typeface="Times New Roman" panose="02020603050405020304" pitchFamily="18" charset="0"/>
              </a:rPr>
              <a:t> lots of ongoing professional development opportunities and courses available for early years practitioners </a:t>
            </a:r>
          </a:p>
          <a:p>
            <a:r>
              <a:rPr lang="en-GB" sz="2600" dirty="0">
                <a:effectLst/>
                <a:ea typeface="Calibri" panose="020F0502020204030204" pitchFamily="34" charset="0"/>
                <a:cs typeface="Times New Roman" panose="02020603050405020304" pitchFamily="18" charset="0"/>
              </a:rPr>
              <a:t>Some early years settings and out of school clubs will take on volunteers, apprentices or unqualified staff in addition to qualified staff</a:t>
            </a:r>
          </a:p>
          <a:p>
            <a:r>
              <a:rPr lang="en-GB" sz="2600" dirty="0">
                <a:effectLst/>
                <a:ea typeface="Calibri" panose="020F0502020204030204" pitchFamily="34" charset="0"/>
                <a:cs typeface="Times New Roman" panose="02020603050405020304" pitchFamily="18" charset="0"/>
              </a:rPr>
              <a:t> T</a:t>
            </a:r>
            <a:r>
              <a:rPr lang="en-GB" sz="2600" dirty="0"/>
              <a:t>here will be expectations to attend short courses at regular intervals</a:t>
            </a:r>
          </a:p>
          <a:p>
            <a:endParaRPr lang="en-GB" sz="2600" dirty="0"/>
          </a:p>
        </p:txBody>
      </p:sp>
    </p:spTree>
    <p:extLst>
      <p:ext uri="{BB962C8B-B14F-4D97-AF65-F5344CB8AC3E}">
        <p14:creationId xmlns:p14="http://schemas.microsoft.com/office/powerpoint/2010/main" val="3213595594"/>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9F101D-489E-E53A-47BE-18E8222CBE83}"/>
              </a:ext>
            </a:extLst>
          </p:cNvPr>
          <p:cNvSpPr>
            <a:spLocks noGrp="1"/>
          </p:cNvSpPr>
          <p:nvPr>
            <p:ph type="title"/>
          </p:nvPr>
        </p:nvSpPr>
        <p:spPr>
          <a:xfrm>
            <a:off x="254001" y="638175"/>
            <a:ext cx="3201366" cy="5610225"/>
          </a:xfrm>
        </p:spPr>
        <p:txBody>
          <a:bodyPr anchor="b">
            <a:noAutofit/>
          </a:bodyPr>
          <a:lstStyle/>
          <a:p>
            <a:r>
              <a:rPr lang="en-GB" sz="5000" b="1" dirty="0">
                <a:solidFill>
                  <a:srgbClr val="FFFFFF"/>
                </a:solidFill>
              </a:rPr>
              <a:t>The benefits of working in the early years   - it really isn’t like other jobs!</a:t>
            </a:r>
            <a:endParaRPr lang="en-GB" sz="5000" dirty="0">
              <a:solidFill>
                <a:srgbClr val="FFFFFF"/>
              </a:solidFill>
            </a:endParaRPr>
          </a:p>
        </p:txBody>
      </p:sp>
      <p:sp>
        <p:nvSpPr>
          <p:cNvPr id="3" name="Content Placeholder 2">
            <a:extLst>
              <a:ext uri="{FF2B5EF4-FFF2-40B4-BE49-F238E27FC236}">
                <a16:creationId xmlns:a16="http://schemas.microsoft.com/office/drawing/2014/main" id="{A826EA1C-177F-1A7F-BD90-49F7F632A3E1}"/>
              </a:ext>
            </a:extLst>
          </p:cNvPr>
          <p:cNvSpPr>
            <a:spLocks noGrp="1"/>
          </p:cNvSpPr>
          <p:nvPr>
            <p:ph idx="1"/>
          </p:nvPr>
        </p:nvSpPr>
        <p:spPr>
          <a:xfrm>
            <a:off x="4291827" y="288109"/>
            <a:ext cx="7803189" cy="6482058"/>
          </a:xfrm>
        </p:spPr>
        <p:txBody>
          <a:bodyPr anchor="ctr">
            <a:normAutofit/>
          </a:bodyPr>
          <a:lstStyle/>
          <a:p>
            <a:pPr marL="0" indent="0">
              <a:buNone/>
            </a:pPr>
            <a:r>
              <a:rPr lang="en-GB" sz="2700" b="1" dirty="0"/>
              <a:t>Varied</a:t>
            </a:r>
            <a:r>
              <a:rPr lang="en-GB" sz="2700" dirty="0"/>
              <a:t> – it changes every day. </a:t>
            </a:r>
          </a:p>
          <a:p>
            <a:pPr marL="0" indent="0">
              <a:buNone/>
            </a:pPr>
            <a:r>
              <a:rPr lang="en-GB" sz="2700" b="1" dirty="0"/>
              <a:t>Flexible</a:t>
            </a:r>
            <a:r>
              <a:rPr lang="en-GB" sz="2700" dirty="0"/>
              <a:t> – some jobs are part time, term time only or offer flexible working hours. Others are full time. There may well be a working pattern that would suit your needs. Childminders work in the home and can look after their own children at the same time.</a:t>
            </a:r>
          </a:p>
          <a:p>
            <a:pPr marL="0" indent="0">
              <a:buNone/>
            </a:pPr>
            <a:r>
              <a:rPr lang="en-GB" sz="2700" b="1" dirty="0"/>
              <a:t>Rewarding</a:t>
            </a:r>
            <a:r>
              <a:rPr lang="en-GB" sz="2700" dirty="0"/>
              <a:t> - doing something worthwhile and making a difference to children. You are experiencing and facilitating children’s developmental milestones.</a:t>
            </a:r>
          </a:p>
          <a:p>
            <a:pPr marL="0" indent="0">
              <a:buNone/>
            </a:pPr>
            <a:r>
              <a:rPr lang="en-GB" sz="2700" b="1" dirty="0"/>
              <a:t>Opportunities to problem solve </a:t>
            </a:r>
            <a:r>
              <a:rPr lang="en-GB" sz="2700" dirty="0"/>
              <a:t>– the unpredictable brings challenges and working towards solving them brings a sense of achievement.</a:t>
            </a:r>
          </a:p>
          <a:p>
            <a:pPr marL="0" indent="0">
              <a:buNone/>
            </a:pPr>
            <a:r>
              <a:rPr lang="en-GB" sz="2700" b="1" dirty="0"/>
              <a:t>Teamwork and support </a:t>
            </a:r>
            <a:r>
              <a:rPr lang="en-GB" sz="2700" dirty="0"/>
              <a:t>– a strong sense of teamwork, even solo childminders tend to link up for support.</a:t>
            </a:r>
          </a:p>
          <a:p>
            <a:endParaRPr lang="en-GB" sz="2000" dirty="0"/>
          </a:p>
        </p:txBody>
      </p:sp>
    </p:spTree>
    <p:extLst>
      <p:ext uri="{BB962C8B-B14F-4D97-AF65-F5344CB8AC3E}">
        <p14:creationId xmlns:p14="http://schemas.microsoft.com/office/powerpoint/2010/main" val="2514294956"/>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44CC41-9844-CC08-933D-F6E94BB4C53B}"/>
              </a:ext>
            </a:extLst>
          </p:cNvPr>
          <p:cNvSpPr>
            <a:spLocks noGrp="1"/>
          </p:cNvSpPr>
          <p:nvPr>
            <p:ph type="title"/>
          </p:nvPr>
        </p:nvSpPr>
        <p:spPr>
          <a:xfrm>
            <a:off x="104776" y="294538"/>
            <a:ext cx="12087224" cy="1033669"/>
          </a:xfrm>
        </p:spPr>
        <p:txBody>
          <a:bodyPr>
            <a:noAutofit/>
          </a:bodyPr>
          <a:lstStyle/>
          <a:p>
            <a:r>
              <a:rPr lang="en-GB" sz="5700" b="1" dirty="0">
                <a:solidFill>
                  <a:srgbClr val="FFFFFF"/>
                </a:solidFill>
              </a:rPr>
              <a:t>The benefits of working in the early years </a:t>
            </a:r>
            <a:endParaRPr lang="en-GB" sz="5700" dirty="0">
              <a:solidFill>
                <a:srgbClr val="FFFFFF"/>
              </a:solidFill>
            </a:endParaRPr>
          </a:p>
        </p:txBody>
      </p:sp>
      <p:sp>
        <p:nvSpPr>
          <p:cNvPr id="3" name="Content Placeholder 2">
            <a:extLst>
              <a:ext uri="{FF2B5EF4-FFF2-40B4-BE49-F238E27FC236}">
                <a16:creationId xmlns:a16="http://schemas.microsoft.com/office/drawing/2014/main" id="{D6ECCBFB-5723-6260-7176-04E213AE10C0}"/>
              </a:ext>
            </a:extLst>
          </p:cNvPr>
          <p:cNvSpPr>
            <a:spLocks noGrp="1"/>
          </p:cNvSpPr>
          <p:nvPr>
            <p:ph idx="1"/>
          </p:nvPr>
        </p:nvSpPr>
        <p:spPr>
          <a:xfrm>
            <a:off x="345441" y="2316479"/>
            <a:ext cx="11551920" cy="4084319"/>
          </a:xfrm>
        </p:spPr>
        <p:txBody>
          <a:bodyPr anchor="ctr">
            <a:noAutofit/>
          </a:bodyPr>
          <a:lstStyle/>
          <a:p>
            <a:pPr marL="0" indent="0">
              <a:buNone/>
            </a:pPr>
            <a:r>
              <a:rPr lang="en-GB" sz="2500" b="1" dirty="0"/>
              <a:t>Working outdoors</a:t>
            </a:r>
            <a:r>
              <a:rPr lang="en-GB" sz="2500" dirty="0"/>
              <a:t> – m</a:t>
            </a:r>
            <a:r>
              <a:rPr lang="en-GB" sz="2500" dirty="0">
                <a:effectLst/>
                <a:ea typeface="Calibri" panose="020F0502020204030204" pitchFamily="34" charset="0"/>
                <a:cs typeface="Times New Roman" panose="02020603050405020304" pitchFamily="18" charset="0"/>
              </a:rPr>
              <a:t>ost roles involve supporting learning and development through playful experiences, spending lots of time outdoors as well as inside as early learning occurs everywhere. Few roles are desk based.</a:t>
            </a:r>
          </a:p>
          <a:p>
            <a:pPr marL="0" indent="0">
              <a:buNone/>
            </a:pPr>
            <a:r>
              <a:rPr lang="en-GB" sz="2500" b="1" dirty="0">
                <a:effectLst/>
                <a:ea typeface="Calibri" panose="020F0502020204030204" pitchFamily="34" charset="0"/>
                <a:cs typeface="Times New Roman" panose="02020603050405020304" pitchFamily="18" charset="0"/>
              </a:rPr>
              <a:t>Being part of the community and helping families</a:t>
            </a:r>
            <a:r>
              <a:rPr lang="en-GB" sz="2500" dirty="0">
                <a:effectLst/>
                <a:ea typeface="Calibri" panose="020F0502020204030204" pitchFamily="34" charset="0"/>
                <a:cs typeface="Times New Roman" panose="02020603050405020304" pitchFamily="18" charset="0"/>
              </a:rPr>
              <a:t>– early years settings are at the heart of the community. Working with young children and their families means you are really making a difference to people’s lives.</a:t>
            </a:r>
          </a:p>
          <a:p>
            <a:pPr marL="0" indent="0">
              <a:buNone/>
            </a:pPr>
            <a:r>
              <a:rPr lang="en-GB" sz="2500" b="1" dirty="0">
                <a:effectLst/>
                <a:ea typeface="Calibri" panose="020F0502020204030204" pitchFamily="34" charset="0"/>
                <a:cs typeface="Times New Roman" panose="02020603050405020304" pitchFamily="18" charset="0"/>
              </a:rPr>
              <a:t>Self development </a:t>
            </a:r>
            <a:r>
              <a:rPr lang="en-GB" sz="2500" dirty="0">
                <a:effectLst/>
                <a:ea typeface="Calibri" panose="020F0502020204030204" pitchFamily="34" charset="0"/>
                <a:cs typeface="Times New Roman" panose="02020603050405020304" pitchFamily="18" charset="0"/>
              </a:rPr>
              <a:t>- early years jobs involve learning about child development and behaviour and experiencing this first hand. There are plentiful opportunities for continuing professional development and meeting people.</a:t>
            </a:r>
            <a:endParaRPr lang="en-GB" sz="2500" dirty="0"/>
          </a:p>
          <a:p>
            <a:pPr marL="0" indent="0">
              <a:buNone/>
            </a:pPr>
            <a:r>
              <a:rPr lang="en-GB" sz="2500" b="1" dirty="0"/>
              <a:t>Being creative, playful and having fun </a:t>
            </a:r>
            <a:r>
              <a:rPr lang="en-GB" sz="2500" dirty="0"/>
              <a:t>– </a:t>
            </a:r>
            <a:r>
              <a:rPr lang="en-GB" sz="2500" dirty="0">
                <a:effectLst/>
                <a:ea typeface="Calibri" panose="020F0502020204030204" pitchFamily="34" charset="0"/>
                <a:cs typeface="Times New Roman" panose="02020603050405020304" pitchFamily="18" charset="0"/>
              </a:rPr>
              <a:t>If you like to play, be imaginative and creative, get messy, be outdoors, make things, have varied opportunities, interesting conversations and make lasting relationships then come and work in the early years!</a:t>
            </a:r>
          </a:p>
          <a:p>
            <a:endParaRPr lang="en-GB" sz="2500" dirty="0"/>
          </a:p>
        </p:txBody>
      </p:sp>
    </p:spTree>
    <p:extLst>
      <p:ext uri="{BB962C8B-B14F-4D97-AF65-F5344CB8AC3E}">
        <p14:creationId xmlns:p14="http://schemas.microsoft.com/office/powerpoint/2010/main" val="2651188277"/>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F3B498FE-2887-3CCB-74ED-DF0F3B648DC7}"/>
              </a:ext>
            </a:extLst>
          </p:cNvPr>
          <p:cNvSpPr>
            <a:spLocks noGrp="1"/>
          </p:cNvSpPr>
          <p:nvPr>
            <p:ph type="ctrTitle"/>
          </p:nvPr>
        </p:nvSpPr>
        <p:spPr>
          <a:xfrm>
            <a:off x="777240" y="731519"/>
            <a:ext cx="2845191" cy="3237579"/>
          </a:xfrm>
        </p:spPr>
        <p:txBody>
          <a:bodyPr vert="horz" lIns="91440" tIns="45720" rIns="91440" bIns="45720" rtlCol="0" anchor="ctr">
            <a:normAutofit/>
          </a:bodyPr>
          <a:lstStyle/>
          <a:p>
            <a:pPr algn="l"/>
            <a:r>
              <a:rPr lang="en-US" b="1" kern="1200" dirty="0">
                <a:solidFill>
                  <a:srgbClr val="FFFFFF"/>
                </a:solidFill>
                <a:latin typeface="+mj-lt"/>
                <a:ea typeface="+mj-ea"/>
                <a:cs typeface="+mj-cs"/>
              </a:rPr>
              <a:t>Isn’t it just play? </a:t>
            </a:r>
            <a:endParaRPr lang="en-US" kern="1200" dirty="0">
              <a:solidFill>
                <a:srgbClr val="FFFFFF"/>
              </a:solidFill>
              <a:latin typeface="+mj-lt"/>
              <a:ea typeface="+mj-ea"/>
              <a:cs typeface="+mj-cs"/>
            </a:endParaRPr>
          </a:p>
        </p:txBody>
      </p:sp>
      <p:sp>
        <p:nvSpPr>
          <p:cNvPr id="39"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7D5DA80A-FB05-BDCC-DB25-D747B6E4C7E2}"/>
              </a:ext>
            </a:extLst>
          </p:cNvPr>
          <p:cNvSpPr>
            <a:spLocks noGrp="1"/>
          </p:cNvSpPr>
          <p:nvPr>
            <p:ph type="subTitle" idx="1"/>
          </p:nvPr>
        </p:nvSpPr>
        <p:spPr>
          <a:xfrm>
            <a:off x="4379709" y="233681"/>
            <a:ext cx="7037591" cy="3464581"/>
          </a:xfrm>
        </p:spPr>
        <p:txBody>
          <a:bodyPr vert="horz" lIns="91440" tIns="45720" rIns="91440" bIns="45720" rtlCol="0" anchor="ctr">
            <a:normAutofit/>
          </a:bodyPr>
          <a:lstStyle/>
          <a:p>
            <a:pPr algn="l"/>
            <a:r>
              <a:rPr lang="en-US" sz="2700" dirty="0"/>
              <a:t>Play is a vital part of working in the early years and is one of the many ways children learn. Supporting this learning requires in depth understanding and skill.  Play is essential for both children and adults as it allows creativity, free expression, opportunities to experiment and problem solve. </a:t>
            </a:r>
          </a:p>
        </p:txBody>
      </p:sp>
      <p:sp>
        <p:nvSpPr>
          <p:cNvPr id="5" name="TextBox 4">
            <a:extLst>
              <a:ext uri="{FF2B5EF4-FFF2-40B4-BE49-F238E27FC236}">
                <a16:creationId xmlns:a16="http://schemas.microsoft.com/office/drawing/2014/main" id="{8730E444-B3C4-B511-6BA9-E07EEB39984E}"/>
              </a:ext>
            </a:extLst>
          </p:cNvPr>
          <p:cNvSpPr txBox="1"/>
          <p:nvPr/>
        </p:nvSpPr>
        <p:spPr>
          <a:xfrm>
            <a:off x="4044601" y="3585104"/>
            <a:ext cx="7667680" cy="1908215"/>
          </a:xfrm>
          <a:prstGeom prst="rect">
            <a:avLst/>
          </a:prstGeom>
          <a:solidFill>
            <a:srgbClr val="0446A8"/>
          </a:solidFill>
        </p:spPr>
        <p:txBody>
          <a:bodyPr wrap="square" rtlCol="0">
            <a:spAutoFit/>
          </a:bodyPr>
          <a:lstStyle/>
          <a:p>
            <a:pPr algn="ctr"/>
            <a:r>
              <a:rPr lang="en-US" sz="5000" b="1" dirty="0">
                <a:solidFill>
                  <a:schemeClr val="bg1"/>
                </a:solidFill>
                <a:latin typeface="Bradley Hand ITC" panose="03070402050302030203" pitchFamily="66" charset="0"/>
              </a:rPr>
              <a:t>“Play is the answer to how anything new comes about”</a:t>
            </a:r>
            <a:endParaRPr lang="en-US" sz="5000" i="1" dirty="0">
              <a:solidFill>
                <a:schemeClr val="bg1"/>
              </a:solidFill>
              <a:latin typeface="Bradley Hand ITC" panose="03070402050302030203" pitchFamily="66" charset="0"/>
            </a:endParaRPr>
          </a:p>
          <a:p>
            <a:pPr algn="ctr"/>
            <a:r>
              <a:rPr lang="en-US" sz="1800" dirty="0">
                <a:solidFill>
                  <a:schemeClr val="bg1"/>
                </a:solidFill>
              </a:rPr>
              <a:t>Jean Piaget</a:t>
            </a:r>
          </a:p>
        </p:txBody>
      </p:sp>
      <p:sp>
        <p:nvSpPr>
          <p:cNvPr id="6" name="TextBox 5">
            <a:extLst>
              <a:ext uri="{FF2B5EF4-FFF2-40B4-BE49-F238E27FC236}">
                <a16:creationId xmlns:a16="http://schemas.microsoft.com/office/drawing/2014/main" id="{A8DB28A5-41A5-44B2-1FE8-B42C3E16AC9E}"/>
              </a:ext>
            </a:extLst>
          </p:cNvPr>
          <p:cNvSpPr txBox="1"/>
          <p:nvPr/>
        </p:nvSpPr>
        <p:spPr>
          <a:xfrm>
            <a:off x="4152151" y="5707693"/>
            <a:ext cx="7492705" cy="430887"/>
          </a:xfrm>
          <a:prstGeom prst="rect">
            <a:avLst/>
          </a:prstGeom>
          <a:noFill/>
        </p:spPr>
        <p:txBody>
          <a:bodyPr wrap="square" rtlCol="0">
            <a:spAutoFit/>
          </a:bodyPr>
          <a:lstStyle/>
          <a:p>
            <a:pPr algn="ctr"/>
            <a:r>
              <a:rPr lang="en-US" sz="2200" dirty="0"/>
              <a:t>Adults join in with play when working with early years children.</a:t>
            </a:r>
          </a:p>
        </p:txBody>
      </p:sp>
      <p:pic>
        <p:nvPicPr>
          <p:cNvPr id="4" name="Picture 3" descr="A picture containing tree, grass, outdoor, plant">
            <a:extLst>
              <a:ext uri="{FF2B5EF4-FFF2-40B4-BE49-F238E27FC236}">
                <a16:creationId xmlns:a16="http://schemas.microsoft.com/office/drawing/2014/main" id="{C5F2E90F-1510-F07E-447D-30180384F4D4}"/>
              </a:ext>
            </a:extLst>
          </p:cNvPr>
          <p:cNvPicPr>
            <a:picLocks noChangeAspect="1"/>
          </p:cNvPicPr>
          <p:nvPr/>
        </p:nvPicPr>
        <p:blipFill>
          <a:blip r:embed="rId2"/>
          <a:stretch>
            <a:fillRect/>
          </a:stretch>
        </p:blipFill>
        <p:spPr>
          <a:xfrm>
            <a:off x="461616" y="4335721"/>
            <a:ext cx="3427897" cy="2073864"/>
          </a:xfrm>
          <a:prstGeom prst="rect">
            <a:avLst/>
          </a:prstGeom>
        </p:spPr>
      </p:pic>
    </p:spTree>
    <p:extLst>
      <p:ext uri="{BB962C8B-B14F-4D97-AF65-F5344CB8AC3E}">
        <p14:creationId xmlns:p14="http://schemas.microsoft.com/office/powerpoint/2010/main" val="3947002361"/>
      </p:ext>
    </p:extLst>
  </p:cSld>
  <p:clrMapOvr>
    <a:masterClrMapping/>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3" name="Rectangle 12">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9B8915-521D-8501-1972-95DCAFCCC3F3}"/>
              </a:ext>
            </a:extLst>
          </p:cNvPr>
          <p:cNvSpPr>
            <a:spLocks noGrp="1"/>
          </p:cNvSpPr>
          <p:nvPr>
            <p:ph type="title"/>
          </p:nvPr>
        </p:nvSpPr>
        <p:spPr>
          <a:xfrm>
            <a:off x="365545" y="684328"/>
            <a:ext cx="2823275" cy="4501127"/>
          </a:xfrm>
        </p:spPr>
        <p:txBody>
          <a:bodyPr vert="horz" lIns="91440" tIns="45720" rIns="91440" bIns="45720" rtlCol="0" anchor="t">
            <a:noAutofit/>
          </a:bodyPr>
          <a:lstStyle/>
          <a:p>
            <a:r>
              <a:rPr lang="en-US" sz="6000" b="1" kern="1200" dirty="0">
                <a:solidFill>
                  <a:srgbClr val="FFFFFF"/>
                </a:solidFill>
                <a:latin typeface="+mj-lt"/>
                <a:ea typeface="+mj-ea"/>
                <a:cs typeface="+mj-cs"/>
              </a:rPr>
              <a:t>Who can work in the early years? </a:t>
            </a:r>
            <a:endParaRPr lang="en-US" sz="6000" kern="1200" dirty="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DE7BBC97-8A43-DDDC-F166-C08DF925C1D6}"/>
              </a:ext>
            </a:extLst>
          </p:cNvPr>
          <p:cNvSpPr>
            <a:spLocks noGrp="1"/>
          </p:cNvSpPr>
          <p:nvPr>
            <p:ph idx="1"/>
          </p:nvPr>
        </p:nvSpPr>
        <p:spPr>
          <a:xfrm>
            <a:off x="4330262" y="5381296"/>
            <a:ext cx="7848232" cy="1245146"/>
          </a:xfrm>
        </p:spPr>
        <p:txBody>
          <a:bodyPr vert="horz" lIns="91440" tIns="45720" rIns="91440" bIns="45720" rtlCol="0">
            <a:normAutofit/>
          </a:bodyPr>
          <a:lstStyle/>
          <a:p>
            <a:endParaRPr lang="en-US" sz="2000" dirty="0"/>
          </a:p>
          <a:p>
            <a:endParaRPr lang="en-US" sz="2000" dirty="0"/>
          </a:p>
          <a:p>
            <a:endParaRPr lang="en-US" sz="2000" dirty="0"/>
          </a:p>
        </p:txBody>
      </p:sp>
      <p:sp>
        <p:nvSpPr>
          <p:cNvPr id="6" name="TextBox 5">
            <a:extLst>
              <a:ext uri="{FF2B5EF4-FFF2-40B4-BE49-F238E27FC236}">
                <a16:creationId xmlns:a16="http://schemas.microsoft.com/office/drawing/2014/main" id="{6308B003-F312-6074-36AE-5D5603620386}"/>
              </a:ext>
            </a:extLst>
          </p:cNvPr>
          <p:cNvSpPr txBox="1"/>
          <p:nvPr/>
        </p:nvSpPr>
        <p:spPr>
          <a:xfrm>
            <a:off x="4687104" y="1910222"/>
            <a:ext cx="7381392" cy="5783973"/>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2500" dirty="0"/>
          </a:p>
        </p:txBody>
      </p:sp>
      <p:sp>
        <p:nvSpPr>
          <p:cNvPr id="5" name="TextBox 4">
            <a:extLst>
              <a:ext uri="{FF2B5EF4-FFF2-40B4-BE49-F238E27FC236}">
                <a16:creationId xmlns:a16="http://schemas.microsoft.com/office/drawing/2014/main" id="{08241CE5-583D-66FB-5684-77F335EA9F99}"/>
              </a:ext>
            </a:extLst>
          </p:cNvPr>
          <p:cNvSpPr txBox="1"/>
          <p:nvPr/>
        </p:nvSpPr>
        <p:spPr>
          <a:xfrm>
            <a:off x="4424721" y="1626454"/>
            <a:ext cx="7619964" cy="3293209"/>
          </a:xfrm>
          <a:prstGeom prst="rect">
            <a:avLst/>
          </a:prstGeom>
          <a:noFill/>
        </p:spPr>
        <p:txBody>
          <a:bodyPr wrap="square">
            <a:spAutoFit/>
          </a:bodyPr>
          <a:lstStyle/>
          <a:p>
            <a:pPr marL="0" indent="0">
              <a:buNone/>
            </a:pPr>
            <a:endParaRPr lang="en-US" sz="2600" dirty="0"/>
          </a:p>
          <a:p>
            <a:pPr marL="0" indent="0">
              <a:buNone/>
            </a:pPr>
            <a:endParaRPr lang="en-US" sz="2600" dirty="0"/>
          </a:p>
          <a:p>
            <a:pPr marL="0" indent="0">
              <a:buNone/>
            </a:pPr>
            <a:endParaRPr lang="en-US" sz="2600" dirty="0"/>
          </a:p>
          <a:p>
            <a:pPr marL="0" indent="0">
              <a:buNone/>
            </a:pPr>
            <a:r>
              <a:rPr lang="en-US" sz="2600" dirty="0"/>
              <a:t>It is important for children, particularly in the early years when their brains are developing incredibly rapidly, to experience and build relationships with people who represent their community and the wider society. </a:t>
            </a:r>
          </a:p>
        </p:txBody>
      </p:sp>
      <p:sp>
        <p:nvSpPr>
          <p:cNvPr id="7" name="TextBox 6">
            <a:extLst>
              <a:ext uri="{FF2B5EF4-FFF2-40B4-BE49-F238E27FC236}">
                <a16:creationId xmlns:a16="http://schemas.microsoft.com/office/drawing/2014/main" id="{2E316724-80F8-40E3-0751-A7CD2578142B}"/>
              </a:ext>
            </a:extLst>
          </p:cNvPr>
          <p:cNvSpPr txBox="1"/>
          <p:nvPr/>
        </p:nvSpPr>
        <p:spPr>
          <a:xfrm>
            <a:off x="4518139" y="684328"/>
            <a:ext cx="7096125" cy="1569660"/>
          </a:xfrm>
          <a:prstGeom prst="rect">
            <a:avLst/>
          </a:prstGeom>
          <a:noFill/>
        </p:spPr>
        <p:txBody>
          <a:bodyPr wrap="square" rtlCol="0">
            <a:spAutoFit/>
          </a:bodyPr>
          <a:lstStyle/>
          <a:p>
            <a:r>
              <a:rPr lang="en-GB" sz="2600" dirty="0"/>
              <a:t>Whether you are leaving school or college or fancy a career change later in life, t</a:t>
            </a:r>
            <a:r>
              <a:rPr lang="en-US" sz="2600" dirty="0"/>
              <a:t>he early years sector welcomes a diverse workforce of all ages.</a:t>
            </a:r>
          </a:p>
          <a:p>
            <a:endParaRPr lang="en-GB" dirty="0"/>
          </a:p>
        </p:txBody>
      </p:sp>
    </p:spTree>
    <p:extLst>
      <p:ext uri="{BB962C8B-B14F-4D97-AF65-F5344CB8AC3E}">
        <p14:creationId xmlns:p14="http://schemas.microsoft.com/office/powerpoint/2010/main" val="9426181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3" name="Rectangle 12">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9B8915-521D-8501-1972-95DCAFCCC3F3}"/>
              </a:ext>
            </a:extLst>
          </p:cNvPr>
          <p:cNvSpPr>
            <a:spLocks noGrp="1"/>
          </p:cNvSpPr>
          <p:nvPr>
            <p:ph type="title"/>
          </p:nvPr>
        </p:nvSpPr>
        <p:spPr>
          <a:xfrm>
            <a:off x="365545" y="684328"/>
            <a:ext cx="2823275" cy="4501127"/>
          </a:xfrm>
        </p:spPr>
        <p:txBody>
          <a:bodyPr vert="horz" lIns="91440" tIns="45720" rIns="91440" bIns="45720" rtlCol="0" anchor="t">
            <a:noAutofit/>
          </a:bodyPr>
          <a:lstStyle/>
          <a:p>
            <a:r>
              <a:rPr lang="en-US" sz="6000" b="1" kern="1200" dirty="0">
                <a:solidFill>
                  <a:srgbClr val="FFFFFF"/>
                </a:solidFill>
                <a:latin typeface="+mj-lt"/>
                <a:ea typeface="+mj-ea"/>
                <a:cs typeface="+mj-cs"/>
              </a:rPr>
              <a:t>Who can work in the early years? </a:t>
            </a:r>
            <a:endParaRPr lang="en-US" sz="6000" kern="1200" dirty="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DE7BBC97-8A43-DDDC-F166-C08DF925C1D6}"/>
              </a:ext>
            </a:extLst>
          </p:cNvPr>
          <p:cNvSpPr>
            <a:spLocks noGrp="1"/>
          </p:cNvSpPr>
          <p:nvPr>
            <p:ph idx="1"/>
          </p:nvPr>
        </p:nvSpPr>
        <p:spPr>
          <a:xfrm>
            <a:off x="4330262" y="5381296"/>
            <a:ext cx="7848232" cy="1245146"/>
          </a:xfrm>
        </p:spPr>
        <p:txBody>
          <a:bodyPr vert="horz" lIns="91440" tIns="45720" rIns="91440" bIns="45720" rtlCol="0">
            <a:normAutofit/>
          </a:bodyPr>
          <a:lstStyle/>
          <a:p>
            <a:endParaRPr lang="en-US" sz="2000" dirty="0"/>
          </a:p>
          <a:p>
            <a:endParaRPr lang="en-US" sz="2000" dirty="0"/>
          </a:p>
          <a:p>
            <a:endParaRPr lang="en-US" sz="2000" dirty="0"/>
          </a:p>
        </p:txBody>
      </p:sp>
      <p:sp>
        <p:nvSpPr>
          <p:cNvPr id="6" name="TextBox 5">
            <a:extLst>
              <a:ext uri="{FF2B5EF4-FFF2-40B4-BE49-F238E27FC236}">
                <a16:creationId xmlns:a16="http://schemas.microsoft.com/office/drawing/2014/main" id="{6308B003-F312-6074-36AE-5D5603620386}"/>
              </a:ext>
            </a:extLst>
          </p:cNvPr>
          <p:cNvSpPr txBox="1"/>
          <p:nvPr/>
        </p:nvSpPr>
        <p:spPr>
          <a:xfrm>
            <a:off x="4563682" y="757283"/>
            <a:ext cx="7381392" cy="5783973"/>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600" dirty="0"/>
              <a:t>Inclusion and equality are driving principles in the early years sector</a:t>
            </a:r>
          </a:p>
          <a:p>
            <a:pPr indent="-228600">
              <a:lnSpc>
                <a:spcPct val="90000"/>
              </a:lnSpc>
              <a:spcAft>
                <a:spcPts val="600"/>
              </a:spcAft>
              <a:buFont typeface="Arial" panose="020B0604020202020204" pitchFamily="34" charset="0"/>
              <a:buChar char="•"/>
            </a:pPr>
            <a:endParaRPr lang="en-US" sz="2600" dirty="0"/>
          </a:p>
          <a:p>
            <a:pPr indent="-228600">
              <a:lnSpc>
                <a:spcPct val="90000"/>
              </a:lnSpc>
              <a:spcAft>
                <a:spcPts val="600"/>
              </a:spcAft>
              <a:buFont typeface="Arial" panose="020B0604020202020204" pitchFamily="34" charset="0"/>
              <a:buChar char="•"/>
            </a:pPr>
            <a:r>
              <a:rPr lang="en-US" sz="2600" dirty="0"/>
              <a:t>The early years sector is keen to recruit more men   </a:t>
            </a:r>
            <a:r>
              <a:rPr lang="en-GB" sz="2600" u="sng" dirty="0">
                <a:solidFill>
                  <a:schemeClr val="accent5">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Calls for more men to work in the early years</a:t>
            </a:r>
            <a:endParaRPr lang="en-GB" sz="2600" dirty="0">
              <a:solidFill>
                <a:schemeClr val="accent5">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600"/>
              </a:spcAft>
            </a:pPr>
            <a:endParaRPr lang="en-US" sz="2600" b="1" dirty="0">
              <a:solidFill>
                <a:schemeClr val="accent5">
                  <a:lumMod val="60000"/>
                  <a:lumOff val="40000"/>
                </a:schemeClr>
              </a:solidFill>
            </a:endParaRPr>
          </a:p>
          <a:p>
            <a:pPr indent="-228600">
              <a:lnSpc>
                <a:spcPct val="90000"/>
              </a:lnSpc>
              <a:spcAft>
                <a:spcPts val="600"/>
              </a:spcAft>
              <a:buFont typeface="Arial" panose="020B0604020202020204" pitchFamily="34" charset="0"/>
              <a:buChar char="•"/>
            </a:pPr>
            <a:r>
              <a:rPr lang="en-US" sz="2600" dirty="0"/>
              <a:t>Early years staff must have a sufficient standard of spoken and written English to ensure the wellbeing of children in their care</a:t>
            </a:r>
          </a:p>
          <a:p>
            <a:pPr indent="-228600">
              <a:lnSpc>
                <a:spcPct val="90000"/>
              </a:lnSpc>
              <a:spcAft>
                <a:spcPts val="600"/>
              </a:spcAft>
              <a:buFont typeface="Arial" panose="020B0604020202020204" pitchFamily="34" charset="0"/>
              <a:buChar char="•"/>
            </a:pPr>
            <a:endParaRPr lang="en-US" sz="2600" dirty="0"/>
          </a:p>
          <a:p>
            <a:pPr indent="-228600">
              <a:lnSpc>
                <a:spcPct val="90000"/>
              </a:lnSpc>
              <a:spcAft>
                <a:spcPts val="600"/>
              </a:spcAft>
              <a:buFont typeface="Arial" panose="020B0604020202020204" pitchFamily="34" charset="0"/>
              <a:buChar char="•"/>
            </a:pPr>
            <a:r>
              <a:rPr lang="en-US" sz="2600" dirty="0"/>
              <a:t>All people working in the early years will need to apply for an enhanced DBS check</a:t>
            </a:r>
          </a:p>
        </p:txBody>
      </p:sp>
    </p:spTree>
    <p:extLst>
      <p:ext uri="{BB962C8B-B14F-4D97-AF65-F5344CB8AC3E}">
        <p14:creationId xmlns:p14="http://schemas.microsoft.com/office/powerpoint/2010/main" val="351508105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Click="0" advTm="13000"/>
    </mc:Choice>
    <mc:Fallback xmlns="">
      <p:transition spd="slow" advClick="0" advTm="13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06e458e-8ac3-42f1-8c28-22b52a7e1a1b">
      <Terms xmlns="http://schemas.microsoft.com/office/infopath/2007/PartnerControls"/>
    </lcf76f155ced4ddcb4097134ff3c332f>
    <TaxCatchAll xmlns="6f18bde0-3b50-4842-9933-48efcf2220a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ADC61D3AB6EFB42BA294FFD9675A7BF" ma:contentTypeVersion="13" ma:contentTypeDescription="Create a new document." ma:contentTypeScope="" ma:versionID="1d477a18b1ed94ecc1ee9d647a8111eb">
  <xsd:schema xmlns:xsd="http://www.w3.org/2001/XMLSchema" xmlns:xs="http://www.w3.org/2001/XMLSchema" xmlns:p="http://schemas.microsoft.com/office/2006/metadata/properties" xmlns:ns2="706e458e-8ac3-42f1-8c28-22b52a7e1a1b" xmlns:ns3="6f18bde0-3b50-4842-9933-48efcf2220a9" targetNamespace="http://schemas.microsoft.com/office/2006/metadata/properties" ma:root="true" ma:fieldsID="36a14f27516e18f67efdbee7b5463334" ns2:_="" ns3:_="">
    <xsd:import namespace="706e458e-8ac3-42f1-8c28-22b52a7e1a1b"/>
    <xsd:import namespace="6f18bde0-3b50-4842-9933-48efcf2220a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3:SharedWithUsers" minOccurs="0"/>
                <xsd:element ref="ns3:SharedWithDetail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6e458e-8ac3-42f1-8c28-22b52a7e1a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a06bf4c4-4eb2-40f1-bc0e-6b8189d6fc30"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f18bde0-3b50-4842-9933-48efcf2220a9"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b2e56e8d-7ec7-44a5-83f0-e1ab05b1e7f2}" ma:internalName="TaxCatchAll" ma:showField="CatchAllData" ma:web="6f18bde0-3b50-4842-9933-48efcf2220a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3AC151-926D-4752-9845-FB5F4AFD2DED}">
  <ds:schemaRefs>
    <ds:schemaRef ds:uri="http://schemas.microsoft.com/sharepoint/v3/contenttype/forms"/>
  </ds:schemaRefs>
</ds:datastoreItem>
</file>

<file path=customXml/itemProps2.xml><?xml version="1.0" encoding="utf-8"?>
<ds:datastoreItem xmlns:ds="http://schemas.openxmlformats.org/officeDocument/2006/customXml" ds:itemID="{DCCC025A-4C07-47D6-A3DE-A39AB728637C}">
  <ds:schemaRefs>
    <ds:schemaRef ds:uri="http://schemas.microsoft.com/office/2006/documentManagement/types"/>
    <ds:schemaRef ds:uri="http://www.w3.org/XML/1998/namespace"/>
    <ds:schemaRef ds:uri="http://purl.org/dc/elements/1.1/"/>
    <ds:schemaRef ds:uri="http://schemas.openxmlformats.org/package/2006/metadata/core-properties"/>
    <ds:schemaRef ds:uri="http://purl.org/dc/terms/"/>
    <ds:schemaRef ds:uri="http://purl.org/dc/dcmitype/"/>
    <ds:schemaRef ds:uri="6f18bde0-3b50-4842-9933-48efcf2220a9"/>
    <ds:schemaRef ds:uri="http://schemas.microsoft.com/office/infopath/2007/PartnerControls"/>
    <ds:schemaRef ds:uri="706e458e-8ac3-42f1-8c28-22b52a7e1a1b"/>
    <ds:schemaRef ds:uri="http://schemas.microsoft.com/office/2006/metadata/properties"/>
  </ds:schemaRefs>
</ds:datastoreItem>
</file>

<file path=customXml/itemProps3.xml><?xml version="1.0" encoding="utf-8"?>
<ds:datastoreItem xmlns:ds="http://schemas.openxmlformats.org/officeDocument/2006/customXml" ds:itemID="{B5C50BD3-FF6C-481E-A9AE-D1AB061CD5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6e458e-8ac3-42f1-8c28-22b52a7e1a1b"/>
    <ds:schemaRef ds:uri="6f18bde0-3b50-4842-9933-48efcf2220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1679</TotalTime>
  <Words>1868</Words>
  <Application>Microsoft Office PowerPoint</Application>
  <PresentationFormat>Widescreen</PresentationFormat>
  <Paragraphs>150</Paragraphs>
  <Slides>21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Bradley Hand ITC</vt:lpstr>
      <vt:lpstr>Calibri</vt:lpstr>
      <vt:lpstr>Calibri Light</vt:lpstr>
      <vt:lpstr>Wingdings</vt:lpstr>
      <vt:lpstr>Office Theme</vt:lpstr>
      <vt:lpstr>Early years needs you!</vt:lpstr>
      <vt:lpstr>What are the early years?</vt:lpstr>
      <vt:lpstr>Why are early years jobs important?</vt:lpstr>
      <vt:lpstr>Have you considered a career working with young children?</vt:lpstr>
      <vt:lpstr>The benefits of working in the early years   - it really isn’t like other jobs!</vt:lpstr>
      <vt:lpstr>The benefits of working in the early years </vt:lpstr>
      <vt:lpstr>Isn’t it just play? </vt:lpstr>
      <vt:lpstr>Who can work in the early years? </vt:lpstr>
      <vt:lpstr>Who can work in the early years? </vt:lpstr>
      <vt:lpstr>Want to work from home and fit around caring for your own family?</vt:lpstr>
      <vt:lpstr>Start up grant for new childminders!</vt:lpstr>
      <vt:lpstr>More about childminding</vt:lpstr>
      <vt:lpstr>How do I get an early years qualification?</vt:lpstr>
      <vt:lpstr>Gaining a qualification whilst working in the early years</vt:lpstr>
      <vt:lpstr>Gaining a qualification whilst working in the early years</vt:lpstr>
      <vt:lpstr>PowerPoint Presentation</vt:lpstr>
      <vt:lpstr>Other roles in early years settings</vt:lpstr>
      <vt:lpstr>Early years career pathway – possible further jobs </vt:lpstr>
      <vt:lpstr>Have young children?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years needs you!</dc:title>
  <dc:creator>Amanda Davies</dc:creator>
  <cp:lastModifiedBy>Amanda Davies</cp:lastModifiedBy>
  <cp:revision>39</cp:revision>
  <dcterms:created xsi:type="dcterms:W3CDTF">2023-01-30T20:28:26Z</dcterms:created>
  <dcterms:modified xsi:type="dcterms:W3CDTF">2023-12-07T10:48:13Z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0x0101000ADC61D3AB6EFB42BA294FFD9675A7BF</vt:lpwstr>
  </property>
  <property fmtid="{D5CDD505-2E9C-101B-9397-08002B2CF9AE}" pid="3" name="Order">
    <vt:r8>100</vt:r8>
  </property>
  <property fmtid="{D5CDD505-2E9C-101B-9397-08002B2CF9AE}" pid="4" name="_ExtendedDescription">
    <vt:lpwstr/>
  </property>
  <property fmtid="{D5CDD505-2E9C-101B-9397-08002B2CF9AE}" pid="5" name="MediaServiceImageTags">
    <vt:lpwstr/>
  </property>
</Properties>
</file>